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6" r:id="rId2"/>
    <p:sldId id="257" r:id="rId3"/>
    <p:sldId id="260" r:id="rId4"/>
    <p:sldId id="263" r:id="rId5"/>
    <p:sldId id="265" r:id="rId6"/>
    <p:sldId id="269" r:id="rId7"/>
    <p:sldId id="270" r:id="rId8"/>
    <p:sldId id="274" r:id="rId9"/>
    <p:sldId id="280" r:id="rId10"/>
    <p:sldId id="440" r:id="rId11"/>
    <p:sldId id="453" r:id="rId12"/>
    <p:sldId id="288" r:id="rId13"/>
    <p:sldId id="289" r:id="rId14"/>
    <p:sldId id="454" r:id="rId15"/>
    <p:sldId id="293" r:id="rId16"/>
    <p:sldId id="443" r:id="rId17"/>
    <p:sldId id="303" r:id="rId18"/>
    <p:sldId id="305" r:id="rId19"/>
    <p:sldId id="306" r:id="rId20"/>
    <p:sldId id="309" r:id="rId21"/>
    <p:sldId id="310" r:id="rId22"/>
    <p:sldId id="315" r:id="rId23"/>
    <p:sldId id="317" r:id="rId24"/>
    <p:sldId id="451" r:id="rId25"/>
    <p:sldId id="455" r:id="rId26"/>
    <p:sldId id="456" r:id="rId27"/>
    <p:sldId id="457" r:id="rId28"/>
    <p:sldId id="458" r:id="rId29"/>
    <p:sldId id="452" r:id="rId30"/>
    <p:sldId id="459" r:id="rId31"/>
    <p:sldId id="460" r:id="rId32"/>
    <p:sldId id="461" r:id="rId33"/>
    <p:sldId id="325" r:id="rId34"/>
    <p:sldId id="328" r:id="rId35"/>
    <p:sldId id="332" r:id="rId36"/>
    <p:sldId id="334" r:id="rId37"/>
    <p:sldId id="446" r:id="rId38"/>
    <p:sldId id="338" r:id="rId39"/>
    <p:sldId id="345" r:id="rId4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76" autoAdjust="0"/>
    <p:restoredTop sz="94624" autoAdjust="0"/>
  </p:normalViewPr>
  <p:slideViewPr>
    <p:cSldViewPr>
      <p:cViewPr varScale="1">
        <p:scale>
          <a:sx n="83" d="100"/>
          <a:sy n="83" d="100"/>
        </p:scale>
        <p:origin x="403"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dirty="0"/>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522800-EAFF-41B3-9A7F-16482FA9E8DB}" type="datetimeFigureOut">
              <a:rPr lang="tr-TR" smtClean="0"/>
              <a:pPr/>
              <a:t>1.01.2021</a:t>
            </a:fld>
            <a:endParaRPr lang="tr-TR" dirty="0"/>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dirty="0"/>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dirty="0"/>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6E70F4-D3E2-4239-889B-4033C24DDC46}" type="slidenum">
              <a:rPr lang="tr-TR" smtClean="0"/>
              <a:pPr/>
              <a:t>‹#›</a:t>
            </a:fld>
            <a:endParaRPr lang="tr-TR" dirty="0"/>
          </a:p>
        </p:txBody>
      </p:sp>
    </p:spTree>
    <p:extLst>
      <p:ext uri="{BB962C8B-B14F-4D97-AF65-F5344CB8AC3E}">
        <p14:creationId xmlns:p14="http://schemas.microsoft.com/office/powerpoint/2010/main" val="1932192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a:t>
            </a:fld>
            <a:endParaRPr lang="tr-T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10</a:t>
            </a:fld>
            <a:endParaRPr lang="tr-T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11</a:t>
            </a:fld>
            <a:endParaRPr lang="tr-TR" dirty="0"/>
          </a:p>
        </p:txBody>
      </p:sp>
    </p:spTree>
    <p:extLst>
      <p:ext uri="{BB962C8B-B14F-4D97-AF65-F5344CB8AC3E}">
        <p14:creationId xmlns:p14="http://schemas.microsoft.com/office/powerpoint/2010/main" val="3671762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12</a:t>
            </a:fld>
            <a:endParaRPr lang="tr-T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13</a:t>
            </a:fld>
            <a:endParaRPr lang="tr-T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14</a:t>
            </a:fld>
            <a:endParaRPr lang="tr-TR" dirty="0"/>
          </a:p>
        </p:txBody>
      </p:sp>
    </p:spTree>
    <p:extLst>
      <p:ext uri="{BB962C8B-B14F-4D97-AF65-F5344CB8AC3E}">
        <p14:creationId xmlns:p14="http://schemas.microsoft.com/office/powerpoint/2010/main" val="1956509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15</a:t>
            </a:fld>
            <a:endParaRPr lang="tr-T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16</a:t>
            </a:fld>
            <a:endParaRPr lang="tr-T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17</a:t>
            </a:fld>
            <a:endParaRPr lang="tr-T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18</a:t>
            </a:fld>
            <a:endParaRPr lang="tr-T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19</a:t>
            </a:fld>
            <a:endParaRPr lang="tr-T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a:t>
            </a:fld>
            <a:endParaRPr lang="tr-T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20</a:t>
            </a:fld>
            <a:endParaRPr lang="tr-T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21</a:t>
            </a:fld>
            <a:endParaRPr lang="tr-T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22</a:t>
            </a:fld>
            <a:endParaRPr lang="tr-T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23</a:t>
            </a:fld>
            <a:endParaRPr lang="tr-T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33</a:t>
            </a:fld>
            <a:endParaRPr lang="tr-T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34</a:t>
            </a:fld>
            <a:endParaRPr lang="tr-T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35</a:t>
            </a:fld>
            <a:endParaRPr lang="tr-T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36</a:t>
            </a:fld>
            <a:endParaRPr lang="tr-T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37</a:t>
            </a:fld>
            <a:endParaRPr lang="tr-T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38</a:t>
            </a:fld>
            <a:endParaRPr lang="tr-T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a:t>
            </a:fld>
            <a:endParaRPr lang="tr-T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39</a:t>
            </a:fld>
            <a:endParaRPr lang="tr-T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4</a:t>
            </a:fld>
            <a:endParaRPr lang="tr-T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5</a:t>
            </a:fld>
            <a:endParaRPr lang="tr-T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6</a:t>
            </a:fld>
            <a:endParaRPr lang="tr-T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7</a:t>
            </a:fld>
            <a:endParaRPr lang="tr-T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8</a:t>
            </a:fld>
            <a:endParaRPr lang="tr-T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16E70F4-D3E2-4239-889B-4033C24DDC46}" type="slidenum">
              <a:rPr lang="tr-TR" smtClean="0"/>
              <a:pPr/>
              <a:t>9</a:t>
            </a:fld>
            <a:endParaRPr lang="tr-T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C54D68EE-E3A6-4C24-A2A4-AE8B39487082}" type="datetimeFigureOut">
              <a:rPr lang="tr-TR" smtClean="0"/>
              <a:pPr/>
              <a:t>1.01.2021</a:t>
            </a:fld>
            <a:endParaRPr lang="tr-TR" dirty="0"/>
          </a:p>
        </p:txBody>
      </p:sp>
      <p:sp>
        <p:nvSpPr>
          <p:cNvPr id="19" name="18 Altbilgi Yer Tutucusu"/>
          <p:cNvSpPr>
            <a:spLocks noGrp="1"/>
          </p:cNvSpPr>
          <p:nvPr>
            <p:ph type="ftr" sz="quarter" idx="11"/>
          </p:nvPr>
        </p:nvSpPr>
        <p:spPr/>
        <p:txBody>
          <a:bodyPr/>
          <a:lstStyle/>
          <a:p>
            <a:endParaRPr lang="tr-TR" dirty="0"/>
          </a:p>
        </p:txBody>
      </p:sp>
      <p:sp>
        <p:nvSpPr>
          <p:cNvPr id="27" name="26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C54D68EE-E3A6-4C24-A2A4-AE8B39487082}" type="datetimeFigureOut">
              <a:rPr lang="tr-TR" smtClean="0"/>
              <a:pPr/>
              <a:t>1.01.2021</a:t>
            </a:fld>
            <a:endParaRPr lang="tr-TR" dirty="0"/>
          </a:p>
        </p:txBody>
      </p:sp>
      <p:sp>
        <p:nvSpPr>
          <p:cNvPr id="5" name="4 Altbilgi Yer Tutucusu"/>
          <p:cNvSpPr>
            <a:spLocks noGrp="1"/>
          </p:cNvSpPr>
          <p:nvPr>
            <p:ph type="ftr" sz="quarter" idx="11"/>
          </p:nvPr>
        </p:nvSpPr>
        <p:spPr/>
        <p:txBody>
          <a:bodyPr/>
          <a:lstStyle/>
          <a:p>
            <a:endParaRPr lang="tr-TR" dirty="0"/>
          </a:p>
        </p:txBody>
      </p:sp>
      <p:sp>
        <p:nvSpPr>
          <p:cNvPr id="6" name="5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C54D68EE-E3A6-4C24-A2A4-AE8B39487082}" type="datetimeFigureOut">
              <a:rPr lang="tr-TR" smtClean="0"/>
              <a:pPr/>
              <a:t>1.01.2021</a:t>
            </a:fld>
            <a:endParaRPr lang="tr-TR" dirty="0"/>
          </a:p>
        </p:txBody>
      </p:sp>
      <p:sp>
        <p:nvSpPr>
          <p:cNvPr id="5" name="4 Altbilgi Yer Tutucusu"/>
          <p:cNvSpPr>
            <a:spLocks noGrp="1"/>
          </p:cNvSpPr>
          <p:nvPr>
            <p:ph type="ftr" sz="quarter" idx="11"/>
          </p:nvPr>
        </p:nvSpPr>
        <p:spPr/>
        <p:txBody>
          <a:bodyPr/>
          <a:lstStyle/>
          <a:p>
            <a:endParaRPr lang="tr-TR" dirty="0"/>
          </a:p>
        </p:txBody>
      </p:sp>
      <p:sp>
        <p:nvSpPr>
          <p:cNvPr id="6" name="5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C54D68EE-E3A6-4C24-A2A4-AE8B39487082}" type="datetimeFigureOut">
              <a:rPr lang="tr-TR" smtClean="0"/>
              <a:pPr/>
              <a:t>1.01.2021</a:t>
            </a:fld>
            <a:endParaRPr lang="tr-TR" dirty="0"/>
          </a:p>
        </p:txBody>
      </p:sp>
      <p:sp>
        <p:nvSpPr>
          <p:cNvPr id="5" name="4 Altbilgi Yer Tutucusu"/>
          <p:cNvSpPr>
            <a:spLocks noGrp="1"/>
          </p:cNvSpPr>
          <p:nvPr>
            <p:ph type="ftr" sz="quarter" idx="11"/>
          </p:nvPr>
        </p:nvSpPr>
        <p:spPr/>
        <p:txBody>
          <a:bodyPr/>
          <a:lstStyle/>
          <a:p>
            <a:endParaRPr lang="tr-TR" dirty="0"/>
          </a:p>
        </p:txBody>
      </p:sp>
      <p:sp>
        <p:nvSpPr>
          <p:cNvPr id="6" name="5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C54D68EE-E3A6-4C24-A2A4-AE8B39487082}" type="datetimeFigureOut">
              <a:rPr lang="tr-TR" smtClean="0"/>
              <a:pPr/>
              <a:t>1.01.2021</a:t>
            </a:fld>
            <a:endParaRPr lang="tr-TR" dirty="0"/>
          </a:p>
        </p:txBody>
      </p:sp>
      <p:sp>
        <p:nvSpPr>
          <p:cNvPr id="5" name="4 Altbilgi Yer Tutucusu"/>
          <p:cNvSpPr>
            <a:spLocks noGrp="1"/>
          </p:cNvSpPr>
          <p:nvPr>
            <p:ph type="ftr" sz="quarter" idx="11"/>
          </p:nvPr>
        </p:nvSpPr>
        <p:spPr/>
        <p:txBody>
          <a:bodyPr/>
          <a:lstStyle/>
          <a:p>
            <a:endParaRPr lang="tr-TR" dirty="0"/>
          </a:p>
        </p:txBody>
      </p:sp>
      <p:sp>
        <p:nvSpPr>
          <p:cNvPr id="6" name="5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C54D68EE-E3A6-4C24-A2A4-AE8B39487082}" type="datetimeFigureOut">
              <a:rPr lang="tr-TR" smtClean="0"/>
              <a:pPr/>
              <a:t>1.01.2021</a:t>
            </a:fld>
            <a:endParaRPr lang="tr-TR" dirty="0"/>
          </a:p>
        </p:txBody>
      </p:sp>
      <p:sp>
        <p:nvSpPr>
          <p:cNvPr id="6" name="5 Altbilgi Yer Tutucusu"/>
          <p:cNvSpPr>
            <a:spLocks noGrp="1"/>
          </p:cNvSpPr>
          <p:nvPr>
            <p:ph type="ftr" sz="quarter" idx="11"/>
          </p:nvPr>
        </p:nvSpPr>
        <p:spPr/>
        <p:txBody>
          <a:bodyPr/>
          <a:lstStyle/>
          <a:p>
            <a:endParaRPr lang="tr-TR" dirty="0"/>
          </a:p>
        </p:txBody>
      </p:sp>
      <p:sp>
        <p:nvSpPr>
          <p:cNvPr id="7" name="6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C54D68EE-E3A6-4C24-A2A4-AE8B39487082}" type="datetimeFigureOut">
              <a:rPr lang="tr-TR" smtClean="0"/>
              <a:pPr/>
              <a:t>1.01.2021</a:t>
            </a:fld>
            <a:endParaRPr lang="tr-TR" dirty="0"/>
          </a:p>
        </p:txBody>
      </p:sp>
      <p:sp>
        <p:nvSpPr>
          <p:cNvPr id="8" name="7 Altbilgi Yer Tutucusu"/>
          <p:cNvSpPr>
            <a:spLocks noGrp="1"/>
          </p:cNvSpPr>
          <p:nvPr>
            <p:ph type="ftr" sz="quarter" idx="11"/>
          </p:nvPr>
        </p:nvSpPr>
        <p:spPr/>
        <p:txBody>
          <a:bodyPr/>
          <a:lstStyle/>
          <a:p>
            <a:endParaRPr lang="tr-TR" dirty="0"/>
          </a:p>
        </p:txBody>
      </p:sp>
      <p:sp>
        <p:nvSpPr>
          <p:cNvPr id="9" name="8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C54D68EE-E3A6-4C24-A2A4-AE8B39487082}" type="datetimeFigureOut">
              <a:rPr lang="tr-TR" smtClean="0"/>
              <a:pPr/>
              <a:t>1.01.2021</a:t>
            </a:fld>
            <a:endParaRPr lang="tr-TR" dirty="0"/>
          </a:p>
        </p:txBody>
      </p:sp>
      <p:sp>
        <p:nvSpPr>
          <p:cNvPr id="4" name="3 Altbilgi Yer Tutucusu"/>
          <p:cNvSpPr>
            <a:spLocks noGrp="1"/>
          </p:cNvSpPr>
          <p:nvPr>
            <p:ph type="ftr" sz="quarter" idx="11"/>
          </p:nvPr>
        </p:nvSpPr>
        <p:spPr/>
        <p:txBody>
          <a:bodyPr/>
          <a:lstStyle/>
          <a:p>
            <a:endParaRPr lang="tr-TR" dirty="0"/>
          </a:p>
        </p:txBody>
      </p:sp>
      <p:sp>
        <p:nvSpPr>
          <p:cNvPr id="5" name="4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C54D68EE-E3A6-4C24-A2A4-AE8B39487082}" type="datetimeFigureOut">
              <a:rPr lang="tr-TR" smtClean="0"/>
              <a:pPr/>
              <a:t>1.01.2021</a:t>
            </a:fld>
            <a:endParaRPr lang="tr-TR" dirty="0"/>
          </a:p>
        </p:txBody>
      </p:sp>
      <p:sp>
        <p:nvSpPr>
          <p:cNvPr id="3" name="2 Altbilgi Yer Tutucusu"/>
          <p:cNvSpPr>
            <a:spLocks noGrp="1"/>
          </p:cNvSpPr>
          <p:nvPr>
            <p:ph type="ftr" sz="quarter" idx="11"/>
          </p:nvPr>
        </p:nvSpPr>
        <p:spPr/>
        <p:txBody>
          <a:bodyPr/>
          <a:lstStyle/>
          <a:p>
            <a:endParaRPr lang="tr-TR" dirty="0"/>
          </a:p>
        </p:txBody>
      </p:sp>
      <p:sp>
        <p:nvSpPr>
          <p:cNvPr id="4" name="3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C54D68EE-E3A6-4C24-A2A4-AE8B39487082}" type="datetimeFigureOut">
              <a:rPr lang="tr-TR" smtClean="0"/>
              <a:pPr/>
              <a:t>1.01.2021</a:t>
            </a:fld>
            <a:endParaRPr lang="tr-TR" dirty="0"/>
          </a:p>
        </p:txBody>
      </p:sp>
      <p:sp>
        <p:nvSpPr>
          <p:cNvPr id="6" name="5 Altbilgi Yer Tutucusu"/>
          <p:cNvSpPr>
            <a:spLocks noGrp="1"/>
          </p:cNvSpPr>
          <p:nvPr>
            <p:ph type="ftr" sz="quarter" idx="11"/>
          </p:nvPr>
        </p:nvSpPr>
        <p:spPr/>
        <p:txBody>
          <a:bodyPr/>
          <a:lstStyle/>
          <a:p>
            <a:endParaRPr lang="tr-TR" dirty="0"/>
          </a:p>
        </p:txBody>
      </p:sp>
      <p:sp>
        <p:nvSpPr>
          <p:cNvPr id="7" name="6 Slayt Numarası Yer Tutucusu"/>
          <p:cNvSpPr>
            <a:spLocks noGrp="1"/>
          </p:cNvSpPr>
          <p:nvPr>
            <p:ph type="sldNum" sz="quarter" idx="12"/>
          </p:nvPr>
        </p:nvSpPr>
        <p:spPr/>
        <p:txBody>
          <a:bodyPr/>
          <a:lstStyle/>
          <a:p>
            <a:fld id="{EA8BC489-F3F3-40F7-A58B-B20DCA83791B}" type="slidenum">
              <a:rPr lang="tr-TR" smtClean="0"/>
              <a:pPr/>
              <a:t>‹#›</a:t>
            </a:fld>
            <a:endParaRPr lang="tr-T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C54D68EE-E3A6-4C24-A2A4-AE8B39487082}" type="datetimeFigureOut">
              <a:rPr lang="tr-TR" smtClean="0"/>
              <a:pPr/>
              <a:t>1.01.2021</a:t>
            </a:fld>
            <a:endParaRPr lang="tr-TR" dirty="0"/>
          </a:p>
        </p:txBody>
      </p:sp>
      <p:sp>
        <p:nvSpPr>
          <p:cNvPr id="6" name="5 Altbilgi Yer Tutucusu"/>
          <p:cNvSpPr>
            <a:spLocks noGrp="1"/>
          </p:cNvSpPr>
          <p:nvPr>
            <p:ph type="ftr" sz="quarter" idx="11"/>
          </p:nvPr>
        </p:nvSpPr>
        <p:spPr/>
        <p:txBody>
          <a:bodyPr/>
          <a:lstStyle/>
          <a:p>
            <a:endParaRPr lang="tr-TR" dirty="0"/>
          </a:p>
        </p:txBody>
      </p:sp>
      <p:sp>
        <p:nvSpPr>
          <p:cNvPr id="7" name="6 Slayt Numarası Yer Tutucusu"/>
          <p:cNvSpPr>
            <a:spLocks noGrp="1"/>
          </p:cNvSpPr>
          <p:nvPr>
            <p:ph type="sldNum" sz="quarter" idx="12"/>
          </p:nvPr>
        </p:nvSpPr>
        <p:spPr>
          <a:xfrm>
            <a:off x="8077200" y="6356350"/>
            <a:ext cx="609600" cy="365125"/>
          </a:xfrm>
        </p:spPr>
        <p:txBody>
          <a:bodyPr/>
          <a:lstStyle/>
          <a:p>
            <a:fld id="{EA8BC489-F3F3-40F7-A58B-B20DCA83791B}" type="slidenum">
              <a:rPr lang="tr-TR" smtClean="0"/>
              <a:pPr/>
              <a:t>‹#›</a:t>
            </a:fld>
            <a:endParaRPr lang="tr-TR" dirty="0"/>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dirty="0"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54D68EE-E3A6-4C24-A2A4-AE8B39487082}" type="datetimeFigureOut">
              <a:rPr lang="tr-TR" smtClean="0"/>
              <a:pPr/>
              <a:t>1.01.2021</a:t>
            </a:fld>
            <a:endParaRPr lang="tr-TR" dirty="0"/>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dirty="0"/>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A8BC489-F3F3-40F7-A58B-B20DCA83791B}" type="slidenum">
              <a:rPr lang="tr-TR" smtClean="0"/>
              <a:pPr/>
              <a:t>‹#›</a:t>
            </a:fld>
            <a:endParaRPr lang="tr-TR" dirty="0"/>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533400" y="1371600"/>
            <a:ext cx="7851648" cy="2771780"/>
          </a:xfrm>
        </p:spPr>
        <p:txBody>
          <a:bodyPr>
            <a:normAutofit/>
          </a:bodyPr>
          <a:lstStyle/>
          <a:p>
            <a:pPr algn="ctr"/>
            <a:r>
              <a:rPr lang="tr-TR" dirty="0" smtClean="0"/>
              <a:t>Hareket Kavramı</a:t>
            </a:r>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o 2"/>
          <p:cNvGraphicFramePr>
            <a:graphicFrameLocks noGrp="1"/>
          </p:cNvGraphicFramePr>
          <p:nvPr>
            <p:extLst>
              <p:ext uri="{D42A27DB-BD31-4B8C-83A1-F6EECF244321}">
                <p14:modId xmlns:p14="http://schemas.microsoft.com/office/powerpoint/2010/main" val="194543053"/>
              </p:ext>
            </p:extLst>
          </p:nvPr>
        </p:nvGraphicFramePr>
        <p:xfrm>
          <a:off x="1547664" y="188640"/>
          <a:ext cx="5159896" cy="2382520"/>
        </p:xfrm>
        <a:graphic>
          <a:graphicData uri="http://schemas.openxmlformats.org/drawingml/2006/table">
            <a:tbl>
              <a:tblPr firstRow="1" bandRow="1">
                <a:tableStyleId>{5C22544A-7EE6-4342-B048-85BDC9FD1C3A}</a:tableStyleId>
              </a:tblPr>
              <a:tblGrid>
                <a:gridCol w="2579948">
                  <a:extLst>
                    <a:ext uri="{9D8B030D-6E8A-4147-A177-3AD203B41FA5}">
                      <a16:colId xmlns:a16="http://schemas.microsoft.com/office/drawing/2014/main" val="20000"/>
                    </a:ext>
                  </a:extLst>
                </a:gridCol>
                <a:gridCol w="2579948">
                  <a:extLst>
                    <a:ext uri="{9D8B030D-6E8A-4147-A177-3AD203B41FA5}">
                      <a16:colId xmlns:a16="http://schemas.microsoft.com/office/drawing/2014/main" val="20001"/>
                    </a:ext>
                  </a:extLst>
                </a:gridCol>
              </a:tblGrid>
              <a:tr h="370840">
                <a:tc>
                  <a:txBody>
                    <a:bodyPr/>
                    <a:lstStyle/>
                    <a:p>
                      <a:pPr algn="ctr"/>
                      <a:r>
                        <a:rPr lang="tr-TR" dirty="0" smtClean="0"/>
                        <a:t>H1</a:t>
                      </a:r>
                      <a:endParaRPr lang="tr-TR" dirty="0"/>
                    </a:p>
                  </a:txBody>
                  <a:tcPr/>
                </a:tc>
                <a:tc>
                  <a:txBody>
                    <a:bodyPr/>
                    <a:lstStyle/>
                    <a:p>
                      <a:pPr algn="ctr"/>
                      <a:r>
                        <a:rPr lang="tr-TR" dirty="0" smtClean="0"/>
                        <a:t>H2</a:t>
                      </a:r>
                      <a:endParaRPr lang="tr-TR" dirty="0"/>
                    </a:p>
                  </a:txBody>
                  <a:tcPr/>
                </a:tc>
                <a:extLst>
                  <a:ext uri="{0D108BD9-81ED-4DB2-BD59-A6C34878D82A}">
                    <a16:rowId xmlns:a16="http://schemas.microsoft.com/office/drawing/2014/main" val="10000"/>
                  </a:ext>
                </a:extLst>
              </a:tr>
              <a:tr h="370840">
                <a:tc>
                  <a:txBody>
                    <a:bodyPr/>
                    <a:lstStyle/>
                    <a:p>
                      <a:r>
                        <a:rPr lang="tr-TR" sz="1800" b="1" i="1" dirty="0" smtClean="0">
                          <a:solidFill>
                            <a:schemeClr val="tx1"/>
                          </a:solidFill>
                        </a:rPr>
                        <a:t>Read (A); </a:t>
                      </a:r>
                    </a:p>
                    <a:p>
                      <a:r>
                        <a:rPr lang="tr-TR" sz="1800" b="1" i="1" dirty="0" smtClean="0">
                          <a:solidFill>
                            <a:schemeClr val="tx1"/>
                          </a:solidFill>
                        </a:rPr>
                        <a:t>A </a:t>
                      </a:r>
                      <a:r>
                        <a:rPr lang="tr-TR" sz="1800" b="1" i="1" dirty="0" smtClean="0">
                          <a:solidFill>
                            <a:schemeClr val="tx1"/>
                          </a:solidFill>
                          <a:sym typeface="Wingdings"/>
                        </a:rPr>
                        <a:t></a:t>
                      </a:r>
                      <a:r>
                        <a:rPr lang="tr-TR" sz="1800" b="1" i="1" dirty="0" smtClean="0">
                          <a:solidFill>
                            <a:schemeClr val="tx1"/>
                          </a:solidFill>
                        </a:rPr>
                        <a:t> A - 500;</a:t>
                      </a:r>
                    </a:p>
                    <a:p>
                      <a:r>
                        <a:rPr lang="tr-TR" sz="1800" b="1" i="1" dirty="0" smtClean="0">
                          <a:solidFill>
                            <a:schemeClr val="tx1"/>
                          </a:solidFill>
                        </a:rPr>
                        <a:t>Write (A); </a:t>
                      </a:r>
                    </a:p>
                    <a:p>
                      <a:r>
                        <a:rPr lang="tr-TR" sz="1800" b="1" i="1" dirty="0" smtClean="0">
                          <a:solidFill>
                            <a:schemeClr val="tx1"/>
                          </a:solidFill>
                        </a:rPr>
                        <a:t>Read (B); </a:t>
                      </a:r>
                    </a:p>
                    <a:p>
                      <a:r>
                        <a:rPr lang="tr-TR" sz="1800" b="1" i="1" dirty="0" smtClean="0">
                          <a:solidFill>
                            <a:schemeClr val="tx1"/>
                          </a:solidFill>
                        </a:rPr>
                        <a:t>B </a:t>
                      </a:r>
                      <a:r>
                        <a:rPr lang="tr-TR" sz="1800" b="1" i="1" dirty="0" smtClean="0">
                          <a:solidFill>
                            <a:schemeClr val="tx1"/>
                          </a:solidFill>
                          <a:sym typeface="Wingdings"/>
                        </a:rPr>
                        <a:t></a:t>
                      </a:r>
                      <a:r>
                        <a:rPr lang="tr-TR" sz="1800" b="1" i="1" dirty="0" smtClean="0">
                          <a:solidFill>
                            <a:schemeClr val="tx1"/>
                          </a:solidFill>
                        </a:rPr>
                        <a:t>B + 500;</a:t>
                      </a:r>
                    </a:p>
                    <a:p>
                      <a:r>
                        <a:rPr lang="tr-TR" sz="1800" b="1" i="1" dirty="0" smtClean="0">
                          <a:solidFill>
                            <a:schemeClr val="tx1"/>
                          </a:solidFill>
                        </a:rPr>
                        <a:t>Write (B);</a:t>
                      </a:r>
                      <a:endParaRPr lang="tr-TR" sz="1800" i="1" dirty="0" smtClean="0">
                        <a:solidFill>
                          <a:schemeClr val="tx1"/>
                        </a:solidFill>
                      </a:endParaRPr>
                    </a:p>
                    <a:p>
                      <a:endParaRPr lang="tr-TR" dirty="0"/>
                    </a:p>
                  </a:txBody>
                  <a:tcPr/>
                </a:tc>
                <a:tc>
                  <a:txBody>
                    <a:bodyPr/>
                    <a:lstStyle/>
                    <a:p>
                      <a:r>
                        <a:rPr lang="tr-TR" sz="1800" b="1" i="1" dirty="0" err="1" smtClean="0">
                          <a:solidFill>
                            <a:schemeClr val="tx1"/>
                          </a:solidFill>
                        </a:rPr>
                        <a:t>Mik</a:t>
                      </a:r>
                      <a:r>
                        <a:rPr lang="tr-TR" sz="1800" b="1" i="1" dirty="0" smtClean="0">
                          <a:solidFill>
                            <a:schemeClr val="tx1"/>
                          </a:solidFill>
                        </a:rPr>
                        <a:t> </a:t>
                      </a:r>
                      <a:r>
                        <a:rPr lang="tr-TR" sz="1800" b="1" i="1" dirty="0" smtClean="0">
                          <a:solidFill>
                            <a:schemeClr val="tx1"/>
                          </a:solidFill>
                          <a:sym typeface="Wingdings"/>
                        </a:rPr>
                        <a:t></a:t>
                      </a:r>
                      <a:r>
                        <a:rPr lang="tr-TR" sz="1800" b="1" i="1" dirty="0" smtClean="0">
                          <a:solidFill>
                            <a:schemeClr val="tx1"/>
                          </a:solidFill>
                        </a:rPr>
                        <a:t> A / 5;</a:t>
                      </a:r>
                    </a:p>
                    <a:p>
                      <a:r>
                        <a:rPr lang="tr-TR" sz="1800" b="1" i="1" dirty="0" smtClean="0">
                          <a:solidFill>
                            <a:schemeClr val="tx1"/>
                          </a:solidFill>
                        </a:rPr>
                        <a:t>A</a:t>
                      </a:r>
                      <a:r>
                        <a:rPr lang="tr-TR" sz="1800" b="1" i="1" dirty="0" smtClean="0">
                          <a:solidFill>
                            <a:schemeClr val="tx1"/>
                          </a:solidFill>
                          <a:sym typeface="Wingdings"/>
                        </a:rPr>
                        <a:t></a:t>
                      </a:r>
                      <a:r>
                        <a:rPr lang="tr-TR" sz="1800" b="1" i="1" dirty="0" smtClean="0">
                          <a:solidFill>
                            <a:schemeClr val="tx1"/>
                          </a:solidFill>
                        </a:rPr>
                        <a:t> A - </a:t>
                      </a:r>
                      <a:r>
                        <a:rPr lang="tr-TR" sz="1800" b="1" i="1" dirty="0" err="1" smtClean="0">
                          <a:solidFill>
                            <a:schemeClr val="tx1"/>
                          </a:solidFill>
                        </a:rPr>
                        <a:t>Mik</a:t>
                      </a:r>
                      <a:r>
                        <a:rPr lang="tr-TR" sz="1800" b="1" i="1" dirty="0" smtClean="0">
                          <a:solidFill>
                            <a:schemeClr val="tx1"/>
                          </a:solidFill>
                        </a:rPr>
                        <a:t> ;</a:t>
                      </a:r>
                    </a:p>
                    <a:p>
                      <a:r>
                        <a:rPr lang="tr-TR" sz="1800" b="1" i="1" dirty="0" smtClean="0">
                          <a:solidFill>
                            <a:schemeClr val="tx1"/>
                          </a:solidFill>
                        </a:rPr>
                        <a:t>Write (A);</a:t>
                      </a:r>
                    </a:p>
                    <a:p>
                      <a:r>
                        <a:rPr lang="tr-TR" sz="1800" b="1" i="1" dirty="0" smtClean="0">
                          <a:solidFill>
                            <a:schemeClr val="tx1"/>
                          </a:solidFill>
                        </a:rPr>
                        <a:t>Read (B);</a:t>
                      </a:r>
                    </a:p>
                    <a:p>
                      <a:r>
                        <a:rPr lang="tr-TR" sz="1800" b="1" i="1" dirty="0" smtClean="0">
                          <a:solidFill>
                            <a:schemeClr val="tx1"/>
                          </a:solidFill>
                        </a:rPr>
                        <a:t>B </a:t>
                      </a:r>
                      <a:r>
                        <a:rPr lang="tr-TR" sz="1800" b="1" i="1" dirty="0" smtClean="0">
                          <a:solidFill>
                            <a:schemeClr val="tx1"/>
                          </a:solidFill>
                          <a:sym typeface="Wingdings"/>
                        </a:rPr>
                        <a:t></a:t>
                      </a:r>
                      <a:r>
                        <a:rPr lang="tr-TR" sz="1800" b="1" i="1" dirty="0" smtClean="0">
                          <a:solidFill>
                            <a:schemeClr val="tx1"/>
                          </a:solidFill>
                        </a:rPr>
                        <a:t>B + </a:t>
                      </a:r>
                      <a:r>
                        <a:rPr lang="tr-TR" sz="1800" b="1" i="1" dirty="0" err="1" smtClean="0">
                          <a:solidFill>
                            <a:schemeClr val="tx1"/>
                          </a:solidFill>
                        </a:rPr>
                        <a:t>Mik</a:t>
                      </a:r>
                      <a:r>
                        <a:rPr lang="tr-TR" sz="1800" b="1" i="1" dirty="0" smtClean="0">
                          <a:solidFill>
                            <a:schemeClr val="tx1"/>
                          </a:solidFill>
                        </a:rPr>
                        <a:t>; </a:t>
                      </a:r>
                    </a:p>
                    <a:p>
                      <a:r>
                        <a:rPr lang="tr-TR" sz="1800" b="1" i="1" dirty="0" smtClean="0">
                          <a:solidFill>
                            <a:schemeClr val="tx1"/>
                          </a:solidFill>
                        </a:rPr>
                        <a:t>Write (B);</a:t>
                      </a:r>
                      <a:endParaRPr lang="tr-TR" sz="1800" i="1" dirty="0" smtClean="0">
                        <a:solidFill>
                          <a:schemeClr val="tx1"/>
                        </a:solidFill>
                      </a:endParaRPr>
                    </a:p>
                    <a:p>
                      <a:endParaRPr lang="tr-TR" dirty="0"/>
                    </a:p>
                  </a:txBody>
                  <a:tcPr/>
                </a:tc>
                <a:extLst>
                  <a:ext uri="{0D108BD9-81ED-4DB2-BD59-A6C34878D82A}">
                    <a16:rowId xmlns:a16="http://schemas.microsoft.com/office/drawing/2014/main" val="10001"/>
                  </a:ext>
                </a:extLst>
              </a:tr>
            </a:tbl>
          </a:graphicData>
        </a:graphic>
      </p:graphicFrame>
      <p:sp>
        <p:nvSpPr>
          <p:cNvPr id="6" name="İçerik Yer Tutucusu 5"/>
          <p:cNvSpPr>
            <a:spLocks noGrp="1"/>
          </p:cNvSpPr>
          <p:nvPr>
            <p:ph idx="1"/>
          </p:nvPr>
        </p:nvSpPr>
        <p:spPr>
          <a:xfrm>
            <a:off x="467544" y="2564904"/>
            <a:ext cx="8496944" cy="3744416"/>
          </a:xfrm>
        </p:spPr>
        <p:txBody>
          <a:bodyPr>
            <a:normAutofit fontScale="92500" lnSpcReduction="10000"/>
          </a:bodyPr>
          <a:lstStyle/>
          <a:p>
            <a:r>
              <a:rPr lang="tr-TR" b="1" dirty="0" smtClean="0">
                <a:solidFill>
                  <a:schemeClr val="accent1">
                    <a:lumMod val="75000"/>
                  </a:schemeClr>
                </a:solidFill>
              </a:rPr>
              <a:t>İşletim </a:t>
            </a:r>
            <a:r>
              <a:rPr lang="tr-TR" b="1" dirty="0">
                <a:solidFill>
                  <a:schemeClr val="accent1">
                    <a:lumMod val="75000"/>
                  </a:schemeClr>
                </a:solidFill>
              </a:rPr>
              <a:t>planı</a:t>
            </a:r>
            <a:r>
              <a:rPr lang="tr-TR" dirty="0">
                <a:solidFill>
                  <a:schemeClr val="accent1">
                    <a:lumMod val="75000"/>
                  </a:schemeClr>
                </a:solidFill>
              </a:rPr>
              <a:t> </a:t>
            </a:r>
            <a:r>
              <a:rPr lang="tr-TR" dirty="0"/>
              <a:t>(</a:t>
            </a:r>
            <a:r>
              <a:rPr lang="tr-TR" dirty="0" err="1"/>
              <a:t>schedule</a:t>
            </a:r>
            <a:r>
              <a:rPr lang="tr-TR" dirty="0" smtClean="0"/>
              <a:t>): Komutların işletim sırasını gösterir.</a:t>
            </a:r>
          </a:p>
          <a:p>
            <a:r>
              <a:rPr lang="tr-TR" dirty="0" smtClean="0">
                <a:solidFill>
                  <a:schemeClr val="accent1">
                    <a:lumMod val="75000"/>
                  </a:schemeClr>
                </a:solidFill>
              </a:rPr>
              <a:t> </a:t>
            </a:r>
            <a:r>
              <a:rPr lang="tr-TR" b="1" dirty="0">
                <a:solidFill>
                  <a:schemeClr val="accent1">
                    <a:lumMod val="75000"/>
                  </a:schemeClr>
                </a:solidFill>
              </a:rPr>
              <a:t>H</a:t>
            </a:r>
            <a:r>
              <a:rPr lang="tr-TR" b="1" baseline="-25000" dirty="0">
                <a:solidFill>
                  <a:schemeClr val="accent1">
                    <a:lumMod val="75000"/>
                  </a:schemeClr>
                </a:solidFill>
              </a:rPr>
              <a:t>1</a:t>
            </a:r>
            <a:r>
              <a:rPr lang="tr-TR" dirty="0">
                <a:solidFill>
                  <a:schemeClr val="accent1">
                    <a:lumMod val="75000"/>
                  </a:schemeClr>
                </a:solidFill>
              </a:rPr>
              <a:t> </a:t>
            </a:r>
            <a:r>
              <a:rPr lang="tr-TR" dirty="0"/>
              <a:t>ve </a:t>
            </a:r>
            <a:r>
              <a:rPr lang="tr-TR" b="1" dirty="0">
                <a:solidFill>
                  <a:schemeClr val="accent1">
                    <a:lumMod val="75000"/>
                  </a:schemeClr>
                </a:solidFill>
              </a:rPr>
              <a:t>H</a:t>
            </a:r>
            <a:r>
              <a:rPr lang="tr-TR" b="1" baseline="-25000" dirty="0">
                <a:solidFill>
                  <a:schemeClr val="accent1">
                    <a:lumMod val="75000"/>
                  </a:schemeClr>
                </a:solidFill>
              </a:rPr>
              <a:t>2</a:t>
            </a:r>
            <a:r>
              <a:rPr lang="tr-TR" baseline="-25000" dirty="0">
                <a:solidFill>
                  <a:schemeClr val="accent1">
                    <a:lumMod val="75000"/>
                  </a:schemeClr>
                </a:solidFill>
              </a:rPr>
              <a:t> </a:t>
            </a:r>
            <a:r>
              <a:rPr lang="tr-TR" dirty="0" smtClean="0"/>
              <a:t>için seri </a:t>
            </a:r>
            <a:r>
              <a:rPr lang="tr-TR" dirty="0"/>
              <a:t>işletim </a:t>
            </a:r>
            <a:r>
              <a:rPr lang="tr-TR" dirty="0" smtClean="0"/>
              <a:t>planları:</a:t>
            </a:r>
          </a:p>
          <a:p>
            <a:pPr marL="0" lvl="0" indent="0">
              <a:buClrTx/>
              <a:buNone/>
            </a:pPr>
            <a:r>
              <a:rPr lang="tr-TR" b="1" dirty="0" smtClean="0">
                <a:solidFill>
                  <a:schemeClr val="accent1">
                    <a:lumMod val="75000"/>
                  </a:schemeClr>
                </a:solidFill>
              </a:rPr>
              <a:t>1. P</a:t>
            </a:r>
            <a:r>
              <a:rPr lang="tr-TR" b="1" baseline="-25000" dirty="0" smtClean="0">
                <a:solidFill>
                  <a:schemeClr val="accent1">
                    <a:lumMod val="75000"/>
                  </a:schemeClr>
                </a:solidFill>
              </a:rPr>
              <a:t>1</a:t>
            </a:r>
            <a:r>
              <a:rPr lang="tr-TR" b="1" dirty="0" smtClean="0">
                <a:solidFill>
                  <a:schemeClr val="accent1">
                    <a:lumMod val="75000"/>
                  </a:schemeClr>
                </a:solidFill>
              </a:rPr>
              <a:t> </a:t>
            </a:r>
            <a:r>
              <a:rPr lang="tr-TR" b="1" dirty="0">
                <a:solidFill>
                  <a:schemeClr val="accent1">
                    <a:lumMod val="75000"/>
                  </a:schemeClr>
                </a:solidFill>
              </a:rPr>
              <a:t>İşletim planı:</a:t>
            </a:r>
            <a:r>
              <a:rPr lang="tr-TR" dirty="0">
                <a:solidFill>
                  <a:schemeClr val="accent1">
                    <a:lumMod val="75000"/>
                  </a:schemeClr>
                </a:solidFill>
              </a:rPr>
              <a:t> </a:t>
            </a:r>
            <a:r>
              <a:rPr lang="tr-TR" dirty="0"/>
              <a:t>Önce </a:t>
            </a:r>
            <a:r>
              <a:rPr lang="tr-TR" b="1" dirty="0" smtClean="0">
                <a:solidFill>
                  <a:schemeClr val="accent1">
                    <a:lumMod val="75000"/>
                  </a:schemeClr>
                </a:solidFill>
              </a:rPr>
              <a:t>H</a:t>
            </a:r>
            <a:r>
              <a:rPr lang="tr-TR" b="1" baseline="-25000" dirty="0" smtClean="0">
                <a:solidFill>
                  <a:schemeClr val="accent1">
                    <a:lumMod val="75000"/>
                  </a:schemeClr>
                </a:solidFill>
              </a:rPr>
              <a:t>1</a:t>
            </a:r>
            <a:r>
              <a:rPr lang="tr-TR" dirty="0" smtClean="0"/>
              <a:t> ve Sonra </a:t>
            </a:r>
            <a:r>
              <a:rPr lang="tr-TR" dirty="0" smtClean="0">
                <a:solidFill>
                  <a:schemeClr val="accent1">
                    <a:lumMod val="75000"/>
                  </a:schemeClr>
                </a:solidFill>
              </a:rPr>
              <a:t> </a:t>
            </a:r>
            <a:r>
              <a:rPr lang="tr-TR" b="1" dirty="0" smtClean="0">
                <a:solidFill>
                  <a:schemeClr val="accent1">
                    <a:lumMod val="75000"/>
                  </a:schemeClr>
                </a:solidFill>
              </a:rPr>
              <a:t>H</a:t>
            </a:r>
            <a:r>
              <a:rPr lang="tr-TR" b="1" baseline="-25000" dirty="0" smtClean="0">
                <a:solidFill>
                  <a:schemeClr val="accent1">
                    <a:lumMod val="75000"/>
                  </a:schemeClr>
                </a:solidFill>
              </a:rPr>
              <a:t>2</a:t>
            </a:r>
            <a:r>
              <a:rPr lang="tr-TR" dirty="0" smtClean="0">
                <a:solidFill>
                  <a:schemeClr val="accent1">
                    <a:lumMod val="75000"/>
                  </a:schemeClr>
                </a:solidFill>
              </a:rPr>
              <a:t>:</a:t>
            </a:r>
          </a:p>
          <a:p>
            <a:pPr marL="0" lvl="0" indent="0">
              <a:buClrTx/>
              <a:buNone/>
            </a:pPr>
            <a:r>
              <a:rPr lang="tr-TR" dirty="0" smtClean="0"/>
              <a:t>Başlangıçta </a:t>
            </a:r>
            <a:r>
              <a:rPr lang="tr-TR" b="1" dirty="0">
                <a:solidFill>
                  <a:schemeClr val="accent1">
                    <a:lumMod val="75000"/>
                  </a:schemeClr>
                </a:solidFill>
              </a:rPr>
              <a:t>A = 5000, B= 5000</a:t>
            </a:r>
            <a:r>
              <a:rPr lang="tr-TR" dirty="0">
                <a:solidFill>
                  <a:schemeClr val="accent1">
                    <a:lumMod val="75000"/>
                  </a:schemeClr>
                </a:solidFill>
              </a:rPr>
              <a:t> </a:t>
            </a:r>
            <a:r>
              <a:rPr lang="tr-TR" dirty="0"/>
              <a:t>ise, </a:t>
            </a:r>
            <a:endParaRPr lang="tr-TR" dirty="0" smtClean="0"/>
          </a:p>
          <a:p>
            <a:pPr marL="0" lvl="0" indent="0">
              <a:buClrTx/>
              <a:buNone/>
            </a:pPr>
            <a:r>
              <a:rPr lang="tr-TR" dirty="0" smtClean="0"/>
              <a:t>P1 planı sonunda:  A=3600 ve B=6400</a:t>
            </a:r>
            <a:endParaRPr lang="tr-TR" dirty="0"/>
          </a:p>
          <a:p>
            <a:pPr marL="0" lvl="0" indent="0">
              <a:buClrTx/>
              <a:buNone/>
            </a:pPr>
            <a:r>
              <a:rPr lang="tr-TR" b="1" dirty="0" smtClean="0">
                <a:solidFill>
                  <a:schemeClr val="accent1">
                    <a:lumMod val="75000"/>
                  </a:schemeClr>
                </a:solidFill>
              </a:rPr>
              <a:t>2. P</a:t>
            </a:r>
            <a:r>
              <a:rPr lang="tr-TR" b="1" baseline="-25000" dirty="0" smtClean="0">
                <a:solidFill>
                  <a:schemeClr val="accent1">
                    <a:lumMod val="75000"/>
                  </a:schemeClr>
                </a:solidFill>
              </a:rPr>
              <a:t>2</a:t>
            </a:r>
            <a:r>
              <a:rPr lang="tr-TR" b="1" dirty="0" smtClean="0">
                <a:solidFill>
                  <a:schemeClr val="accent1">
                    <a:lumMod val="75000"/>
                  </a:schemeClr>
                </a:solidFill>
              </a:rPr>
              <a:t> </a:t>
            </a:r>
            <a:r>
              <a:rPr lang="tr-TR" b="1" dirty="0">
                <a:solidFill>
                  <a:schemeClr val="accent1">
                    <a:lumMod val="75000"/>
                  </a:schemeClr>
                </a:solidFill>
              </a:rPr>
              <a:t>işletim planı:</a:t>
            </a:r>
            <a:r>
              <a:rPr lang="tr-TR" dirty="0">
                <a:solidFill>
                  <a:schemeClr val="accent1">
                    <a:lumMod val="75000"/>
                  </a:schemeClr>
                </a:solidFill>
              </a:rPr>
              <a:t> </a:t>
            </a:r>
            <a:r>
              <a:rPr lang="tr-TR" dirty="0"/>
              <a:t>Önce </a:t>
            </a:r>
            <a:r>
              <a:rPr lang="tr-TR" b="1" dirty="0" smtClean="0">
                <a:solidFill>
                  <a:schemeClr val="accent1">
                    <a:lumMod val="75000"/>
                  </a:schemeClr>
                </a:solidFill>
              </a:rPr>
              <a:t>H</a:t>
            </a:r>
            <a:r>
              <a:rPr lang="tr-TR" b="1" baseline="-25000" dirty="0" smtClean="0">
                <a:solidFill>
                  <a:schemeClr val="accent1">
                    <a:lumMod val="75000"/>
                  </a:schemeClr>
                </a:solidFill>
              </a:rPr>
              <a:t>2</a:t>
            </a:r>
            <a:r>
              <a:rPr lang="tr-TR" dirty="0"/>
              <a:t> </a:t>
            </a:r>
            <a:r>
              <a:rPr lang="tr-TR" dirty="0" smtClean="0"/>
              <a:t>ve sonra </a:t>
            </a:r>
            <a:r>
              <a:rPr lang="tr-TR" b="1" dirty="0" smtClean="0">
                <a:solidFill>
                  <a:schemeClr val="accent1">
                    <a:lumMod val="75000"/>
                  </a:schemeClr>
                </a:solidFill>
              </a:rPr>
              <a:t>H</a:t>
            </a:r>
            <a:r>
              <a:rPr lang="tr-TR" b="1" baseline="-25000" dirty="0" smtClean="0">
                <a:solidFill>
                  <a:schemeClr val="accent1">
                    <a:lumMod val="75000"/>
                  </a:schemeClr>
                </a:solidFill>
              </a:rPr>
              <a:t>1</a:t>
            </a:r>
            <a:r>
              <a:rPr lang="tr-TR" dirty="0" smtClean="0">
                <a:solidFill>
                  <a:schemeClr val="accent1">
                    <a:lumMod val="75000"/>
                  </a:schemeClr>
                </a:solidFill>
              </a:rPr>
              <a:t>:</a:t>
            </a:r>
          </a:p>
          <a:p>
            <a:pPr marL="0" indent="0">
              <a:buClrTx/>
              <a:buNone/>
            </a:pPr>
            <a:r>
              <a:rPr lang="tr-TR" dirty="0"/>
              <a:t>Başlangıçta </a:t>
            </a:r>
            <a:r>
              <a:rPr lang="tr-TR" b="1" dirty="0">
                <a:solidFill>
                  <a:schemeClr val="accent1">
                    <a:lumMod val="75000"/>
                  </a:schemeClr>
                </a:solidFill>
              </a:rPr>
              <a:t>A = 5000, B= 5000</a:t>
            </a:r>
            <a:r>
              <a:rPr lang="tr-TR" dirty="0">
                <a:solidFill>
                  <a:schemeClr val="accent1">
                    <a:lumMod val="75000"/>
                  </a:schemeClr>
                </a:solidFill>
              </a:rPr>
              <a:t> </a:t>
            </a:r>
            <a:r>
              <a:rPr lang="tr-TR" dirty="0"/>
              <a:t>ise, </a:t>
            </a:r>
          </a:p>
          <a:p>
            <a:pPr marL="0" indent="0">
              <a:buClrTx/>
              <a:buNone/>
            </a:pPr>
            <a:r>
              <a:rPr lang="tr-TR" dirty="0" smtClean="0"/>
              <a:t>P2 </a:t>
            </a:r>
            <a:r>
              <a:rPr lang="tr-TR" dirty="0"/>
              <a:t>planı sonunda:  </a:t>
            </a:r>
            <a:r>
              <a:rPr lang="tr-TR" dirty="0" smtClean="0"/>
              <a:t>A=3500 ve B= 6500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o 2"/>
          <p:cNvGraphicFramePr>
            <a:graphicFrameLocks noGrp="1"/>
          </p:cNvGraphicFramePr>
          <p:nvPr>
            <p:extLst>
              <p:ext uri="{D42A27DB-BD31-4B8C-83A1-F6EECF244321}">
                <p14:modId xmlns:p14="http://schemas.microsoft.com/office/powerpoint/2010/main" val="3649302849"/>
              </p:ext>
            </p:extLst>
          </p:nvPr>
        </p:nvGraphicFramePr>
        <p:xfrm>
          <a:off x="467544" y="186386"/>
          <a:ext cx="5159896" cy="2382520"/>
        </p:xfrm>
        <a:graphic>
          <a:graphicData uri="http://schemas.openxmlformats.org/drawingml/2006/table">
            <a:tbl>
              <a:tblPr firstRow="1" bandRow="1">
                <a:tableStyleId>{5C22544A-7EE6-4342-B048-85BDC9FD1C3A}</a:tableStyleId>
              </a:tblPr>
              <a:tblGrid>
                <a:gridCol w="2579948">
                  <a:extLst>
                    <a:ext uri="{9D8B030D-6E8A-4147-A177-3AD203B41FA5}">
                      <a16:colId xmlns:a16="http://schemas.microsoft.com/office/drawing/2014/main" val="20000"/>
                    </a:ext>
                  </a:extLst>
                </a:gridCol>
                <a:gridCol w="2579948">
                  <a:extLst>
                    <a:ext uri="{9D8B030D-6E8A-4147-A177-3AD203B41FA5}">
                      <a16:colId xmlns:a16="http://schemas.microsoft.com/office/drawing/2014/main" val="20001"/>
                    </a:ext>
                  </a:extLst>
                </a:gridCol>
              </a:tblGrid>
              <a:tr h="370840">
                <a:tc>
                  <a:txBody>
                    <a:bodyPr/>
                    <a:lstStyle/>
                    <a:p>
                      <a:pPr algn="ctr"/>
                      <a:r>
                        <a:rPr lang="tr-TR" dirty="0" smtClean="0"/>
                        <a:t>H1</a:t>
                      </a:r>
                      <a:endParaRPr lang="tr-TR" dirty="0"/>
                    </a:p>
                  </a:txBody>
                  <a:tcPr/>
                </a:tc>
                <a:tc>
                  <a:txBody>
                    <a:bodyPr/>
                    <a:lstStyle/>
                    <a:p>
                      <a:pPr algn="ctr"/>
                      <a:r>
                        <a:rPr lang="tr-TR" dirty="0" smtClean="0"/>
                        <a:t>H2</a:t>
                      </a:r>
                      <a:endParaRPr lang="tr-TR" dirty="0"/>
                    </a:p>
                  </a:txBody>
                  <a:tcPr/>
                </a:tc>
                <a:extLst>
                  <a:ext uri="{0D108BD9-81ED-4DB2-BD59-A6C34878D82A}">
                    <a16:rowId xmlns:a16="http://schemas.microsoft.com/office/drawing/2014/main" val="10000"/>
                  </a:ext>
                </a:extLst>
              </a:tr>
              <a:tr h="370840">
                <a:tc>
                  <a:txBody>
                    <a:bodyPr/>
                    <a:lstStyle/>
                    <a:p>
                      <a:r>
                        <a:rPr lang="tr-TR" sz="1800" b="1" i="1" dirty="0" smtClean="0">
                          <a:solidFill>
                            <a:schemeClr val="tx1"/>
                          </a:solidFill>
                        </a:rPr>
                        <a:t>Read (A); </a:t>
                      </a:r>
                    </a:p>
                    <a:p>
                      <a:r>
                        <a:rPr lang="tr-TR" sz="1800" b="1" i="1" dirty="0" smtClean="0">
                          <a:solidFill>
                            <a:schemeClr val="tx1"/>
                          </a:solidFill>
                        </a:rPr>
                        <a:t>A </a:t>
                      </a:r>
                      <a:r>
                        <a:rPr lang="tr-TR" sz="1800" b="1" i="1" dirty="0" smtClean="0">
                          <a:solidFill>
                            <a:schemeClr val="tx1"/>
                          </a:solidFill>
                          <a:sym typeface="Wingdings"/>
                        </a:rPr>
                        <a:t></a:t>
                      </a:r>
                      <a:r>
                        <a:rPr lang="tr-TR" sz="1800" b="1" i="1" dirty="0" smtClean="0">
                          <a:solidFill>
                            <a:schemeClr val="tx1"/>
                          </a:solidFill>
                        </a:rPr>
                        <a:t> A - 500;</a:t>
                      </a:r>
                    </a:p>
                    <a:p>
                      <a:r>
                        <a:rPr lang="tr-TR" sz="1800" b="1" i="1" dirty="0" smtClean="0">
                          <a:solidFill>
                            <a:schemeClr val="tx1"/>
                          </a:solidFill>
                        </a:rPr>
                        <a:t>Write (A); </a:t>
                      </a:r>
                    </a:p>
                    <a:p>
                      <a:r>
                        <a:rPr lang="tr-TR" sz="1800" b="1" i="1" dirty="0" smtClean="0">
                          <a:solidFill>
                            <a:schemeClr val="tx1"/>
                          </a:solidFill>
                        </a:rPr>
                        <a:t>Read (B); </a:t>
                      </a:r>
                    </a:p>
                    <a:p>
                      <a:r>
                        <a:rPr lang="tr-TR" sz="1800" b="1" i="1" dirty="0" smtClean="0">
                          <a:solidFill>
                            <a:schemeClr val="tx1"/>
                          </a:solidFill>
                        </a:rPr>
                        <a:t>B </a:t>
                      </a:r>
                      <a:r>
                        <a:rPr lang="tr-TR" sz="1800" b="1" i="1" dirty="0" smtClean="0">
                          <a:solidFill>
                            <a:schemeClr val="tx1"/>
                          </a:solidFill>
                          <a:sym typeface="Wingdings"/>
                        </a:rPr>
                        <a:t></a:t>
                      </a:r>
                      <a:r>
                        <a:rPr lang="tr-TR" sz="1800" b="1" i="1" dirty="0" smtClean="0">
                          <a:solidFill>
                            <a:schemeClr val="tx1"/>
                          </a:solidFill>
                        </a:rPr>
                        <a:t>B + 500;</a:t>
                      </a:r>
                    </a:p>
                    <a:p>
                      <a:r>
                        <a:rPr lang="tr-TR" sz="1800" b="1" i="1" dirty="0" smtClean="0">
                          <a:solidFill>
                            <a:schemeClr val="tx1"/>
                          </a:solidFill>
                        </a:rPr>
                        <a:t>Write (B);</a:t>
                      </a:r>
                      <a:endParaRPr lang="tr-TR" sz="1800" i="1" dirty="0" smtClean="0">
                        <a:solidFill>
                          <a:schemeClr val="tx1"/>
                        </a:solidFill>
                      </a:endParaRPr>
                    </a:p>
                    <a:p>
                      <a:endParaRPr lang="tr-TR" dirty="0"/>
                    </a:p>
                  </a:txBody>
                  <a:tcPr/>
                </a:tc>
                <a:tc>
                  <a:txBody>
                    <a:bodyPr/>
                    <a:lstStyle/>
                    <a:p>
                      <a:r>
                        <a:rPr lang="tr-TR" sz="1800" b="1" i="1" dirty="0" err="1" smtClean="0">
                          <a:solidFill>
                            <a:schemeClr val="tx1"/>
                          </a:solidFill>
                        </a:rPr>
                        <a:t>Mik</a:t>
                      </a:r>
                      <a:r>
                        <a:rPr lang="tr-TR" sz="1800" b="1" i="1" dirty="0" smtClean="0">
                          <a:solidFill>
                            <a:schemeClr val="tx1"/>
                          </a:solidFill>
                        </a:rPr>
                        <a:t> </a:t>
                      </a:r>
                      <a:r>
                        <a:rPr lang="tr-TR" sz="1800" b="1" i="1" dirty="0" smtClean="0">
                          <a:solidFill>
                            <a:schemeClr val="tx1"/>
                          </a:solidFill>
                          <a:sym typeface="Wingdings"/>
                        </a:rPr>
                        <a:t></a:t>
                      </a:r>
                      <a:r>
                        <a:rPr lang="tr-TR" sz="1800" b="1" i="1" dirty="0" smtClean="0">
                          <a:solidFill>
                            <a:schemeClr val="tx1"/>
                          </a:solidFill>
                        </a:rPr>
                        <a:t> A / 5;</a:t>
                      </a:r>
                    </a:p>
                    <a:p>
                      <a:r>
                        <a:rPr lang="tr-TR" sz="1800" b="1" i="1" dirty="0" smtClean="0">
                          <a:solidFill>
                            <a:schemeClr val="tx1"/>
                          </a:solidFill>
                        </a:rPr>
                        <a:t>A</a:t>
                      </a:r>
                      <a:r>
                        <a:rPr lang="tr-TR" sz="1800" b="1" i="1" dirty="0" smtClean="0">
                          <a:solidFill>
                            <a:schemeClr val="tx1"/>
                          </a:solidFill>
                          <a:sym typeface="Wingdings"/>
                        </a:rPr>
                        <a:t></a:t>
                      </a:r>
                      <a:r>
                        <a:rPr lang="tr-TR" sz="1800" b="1" i="1" dirty="0" smtClean="0">
                          <a:solidFill>
                            <a:schemeClr val="tx1"/>
                          </a:solidFill>
                        </a:rPr>
                        <a:t> A - </a:t>
                      </a:r>
                      <a:r>
                        <a:rPr lang="tr-TR" sz="1800" b="1" i="1" dirty="0" err="1" smtClean="0">
                          <a:solidFill>
                            <a:schemeClr val="tx1"/>
                          </a:solidFill>
                        </a:rPr>
                        <a:t>Mik</a:t>
                      </a:r>
                      <a:r>
                        <a:rPr lang="tr-TR" sz="1800" b="1" i="1" dirty="0" smtClean="0">
                          <a:solidFill>
                            <a:schemeClr val="tx1"/>
                          </a:solidFill>
                        </a:rPr>
                        <a:t> ;</a:t>
                      </a:r>
                    </a:p>
                    <a:p>
                      <a:r>
                        <a:rPr lang="tr-TR" sz="1800" b="1" i="1" dirty="0" smtClean="0">
                          <a:solidFill>
                            <a:schemeClr val="tx1"/>
                          </a:solidFill>
                        </a:rPr>
                        <a:t>Write (A);</a:t>
                      </a:r>
                    </a:p>
                    <a:p>
                      <a:r>
                        <a:rPr lang="tr-TR" sz="1800" b="1" i="1" dirty="0" smtClean="0">
                          <a:solidFill>
                            <a:schemeClr val="tx1"/>
                          </a:solidFill>
                        </a:rPr>
                        <a:t>Read (B);</a:t>
                      </a:r>
                    </a:p>
                    <a:p>
                      <a:r>
                        <a:rPr lang="tr-TR" sz="1800" b="1" i="1" dirty="0" smtClean="0">
                          <a:solidFill>
                            <a:schemeClr val="tx1"/>
                          </a:solidFill>
                        </a:rPr>
                        <a:t>B </a:t>
                      </a:r>
                      <a:r>
                        <a:rPr lang="tr-TR" sz="1800" b="1" i="1" dirty="0" smtClean="0">
                          <a:solidFill>
                            <a:schemeClr val="tx1"/>
                          </a:solidFill>
                          <a:sym typeface="Wingdings"/>
                        </a:rPr>
                        <a:t></a:t>
                      </a:r>
                      <a:r>
                        <a:rPr lang="tr-TR" sz="1800" b="1" i="1" dirty="0" smtClean="0">
                          <a:solidFill>
                            <a:schemeClr val="tx1"/>
                          </a:solidFill>
                        </a:rPr>
                        <a:t>B + </a:t>
                      </a:r>
                      <a:r>
                        <a:rPr lang="tr-TR" sz="1800" b="1" i="1" dirty="0" err="1" smtClean="0">
                          <a:solidFill>
                            <a:schemeClr val="tx1"/>
                          </a:solidFill>
                        </a:rPr>
                        <a:t>Mik</a:t>
                      </a:r>
                      <a:r>
                        <a:rPr lang="tr-TR" sz="1800" b="1" i="1" dirty="0" smtClean="0">
                          <a:solidFill>
                            <a:schemeClr val="tx1"/>
                          </a:solidFill>
                        </a:rPr>
                        <a:t>; </a:t>
                      </a:r>
                    </a:p>
                    <a:p>
                      <a:r>
                        <a:rPr lang="tr-TR" sz="1800" b="1" i="1" dirty="0" smtClean="0">
                          <a:solidFill>
                            <a:schemeClr val="tx1"/>
                          </a:solidFill>
                        </a:rPr>
                        <a:t>Write (B);</a:t>
                      </a:r>
                      <a:endParaRPr lang="tr-TR" sz="1800" i="1" dirty="0" smtClean="0">
                        <a:solidFill>
                          <a:schemeClr val="tx1"/>
                        </a:solidFill>
                      </a:endParaRPr>
                    </a:p>
                    <a:p>
                      <a:endParaRPr lang="tr-TR" dirty="0"/>
                    </a:p>
                  </a:txBody>
                  <a:tcPr/>
                </a:tc>
                <a:extLst>
                  <a:ext uri="{0D108BD9-81ED-4DB2-BD59-A6C34878D82A}">
                    <a16:rowId xmlns:a16="http://schemas.microsoft.com/office/drawing/2014/main" val="10001"/>
                  </a:ext>
                </a:extLst>
              </a:tr>
            </a:tbl>
          </a:graphicData>
        </a:graphic>
      </p:graphicFrame>
      <p:sp>
        <p:nvSpPr>
          <p:cNvPr id="6" name="İçerik Yer Tutucusu 5"/>
          <p:cNvSpPr>
            <a:spLocks noGrp="1"/>
          </p:cNvSpPr>
          <p:nvPr>
            <p:ph idx="1"/>
          </p:nvPr>
        </p:nvSpPr>
        <p:spPr>
          <a:xfrm>
            <a:off x="467544" y="2564904"/>
            <a:ext cx="8496944" cy="3744416"/>
          </a:xfrm>
        </p:spPr>
        <p:txBody>
          <a:bodyPr>
            <a:normAutofit fontScale="92500" lnSpcReduction="10000"/>
          </a:bodyPr>
          <a:lstStyle/>
          <a:p>
            <a:r>
              <a:rPr lang="tr-TR" b="1" dirty="0" smtClean="0">
                <a:solidFill>
                  <a:schemeClr val="accent1">
                    <a:lumMod val="75000"/>
                  </a:schemeClr>
                </a:solidFill>
              </a:rPr>
              <a:t>İşletim </a:t>
            </a:r>
            <a:r>
              <a:rPr lang="tr-TR" b="1" dirty="0">
                <a:solidFill>
                  <a:schemeClr val="accent1">
                    <a:lumMod val="75000"/>
                  </a:schemeClr>
                </a:solidFill>
              </a:rPr>
              <a:t>planı</a:t>
            </a:r>
            <a:r>
              <a:rPr lang="tr-TR" dirty="0">
                <a:solidFill>
                  <a:schemeClr val="accent1">
                    <a:lumMod val="75000"/>
                  </a:schemeClr>
                </a:solidFill>
              </a:rPr>
              <a:t> </a:t>
            </a:r>
            <a:r>
              <a:rPr lang="tr-TR" dirty="0"/>
              <a:t>(</a:t>
            </a:r>
            <a:r>
              <a:rPr lang="tr-TR" dirty="0" err="1"/>
              <a:t>schedule</a:t>
            </a:r>
            <a:r>
              <a:rPr lang="tr-TR" dirty="0" smtClean="0"/>
              <a:t>): Komutların işletim sırasını gösterir.</a:t>
            </a:r>
          </a:p>
          <a:p>
            <a:r>
              <a:rPr lang="tr-TR" dirty="0" smtClean="0">
                <a:solidFill>
                  <a:schemeClr val="accent1">
                    <a:lumMod val="75000"/>
                  </a:schemeClr>
                </a:solidFill>
              </a:rPr>
              <a:t> </a:t>
            </a:r>
            <a:r>
              <a:rPr lang="tr-TR" b="1" dirty="0">
                <a:solidFill>
                  <a:schemeClr val="accent1">
                    <a:lumMod val="75000"/>
                  </a:schemeClr>
                </a:solidFill>
              </a:rPr>
              <a:t>H</a:t>
            </a:r>
            <a:r>
              <a:rPr lang="tr-TR" b="1" baseline="-25000" dirty="0">
                <a:solidFill>
                  <a:schemeClr val="accent1">
                    <a:lumMod val="75000"/>
                  </a:schemeClr>
                </a:solidFill>
              </a:rPr>
              <a:t>1</a:t>
            </a:r>
            <a:r>
              <a:rPr lang="tr-TR" dirty="0">
                <a:solidFill>
                  <a:schemeClr val="accent1">
                    <a:lumMod val="75000"/>
                  </a:schemeClr>
                </a:solidFill>
              </a:rPr>
              <a:t> </a:t>
            </a:r>
            <a:r>
              <a:rPr lang="tr-TR" dirty="0"/>
              <a:t>ve </a:t>
            </a:r>
            <a:r>
              <a:rPr lang="tr-TR" b="1" dirty="0">
                <a:solidFill>
                  <a:schemeClr val="accent1">
                    <a:lumMod val="75000"/>
                  </a:schemeClr>
                </a:solidFill>
              </a:rPr>
              <a:t>H</a:t>
            </a:r>
            <a:r>
              <a:rPr lang="tr-TR" b="1" baseline="-25000" dirty="0">
                <a:solidFill>
                  <a:schemeClr val="accent1">
                    <a:lumMod val="75000"/>
                  </a:schemeClr>
                </a:solidFill>
              </a:rPr>
              <a:t>2</a:t>
            </a:r>
            <a:r>
              <a:rPr lang="tr-TR" baseline="-25000" dirty="0">
                <a:solidFill>
                  <a:schemeClr val="accent1">
                    <a:lumMod val="75000"/>
                  </a:schemeClr>
                </a:solidFill>
              </a:rPr>
              <a:t> </a:t>
            </a:r>
            <a:r>
              <a:rPr lang="tr-TR" dirty="0" smtClean="0"/>
              <a:t>için seri </a:t>
            </a:r>
            <a:r>
              <a:rPr lang="tr-TR" dirty="0"/>
              <a:t>işletim </a:t>
            </a:r>
            <a:r>
              <a:rPr lang="tr-TR" dirty="0" smtClean="0"/>
              <a:t>planları:</a:t>
            </a:r>
          </a:p>
          <a:p>
            <a:pPr marL="0" lvl="0" indent="0">
              <a:buClrTx/>
              <a:buNone/>
            </a:pPr>
            <a:r>
              <a:rPr lang="tr-TR" b="1" dirty="0" smtClean="0">
                <a:solidFill>
                  <a:schemeClr val="accent1">
                    <a:lumMod val="75000"/>
                  </a:schemeClr>
                </a:solidFill>
              </a:rPr>
              <a:t>1. P</a:t>
            </a:r>
            <a:r>
              <a:rPr lang="tr-TR" b="1" baseline="-25000" dirty="0" smtClean="0">
                <a:solidFill>
                  <a:schemeClr val="accent1">
                    <a:lumMod val="75000"/>
                  </a:schemeClr>
                </a:solidFill>
              </a:rPr>
              <a:t>1</a:t>
            </a:r>
            <a:r>
              <a:rPr lang="tr-TR" b="1" dirty="0" smtClean="0">
                <a:solidFill>
                  <a:schemeClr val="accent1">
                    <a:lumMod val="75000"/>
                  </a:schemeClr>
                </a:solidFill>
              </a:rPr>
              <a:t> </a:t>
            </a:r>
            <a:r>
              <a:rPr lang="tr-TR" b="1" dirty="0">
                <a:solidFill>
                  <a:schemeClr val="accent1">
                    <a:lumMod val="75000"/>
                  </a:schemeClr>
                </a:solidFill>
              </a:rPr>
              <a:t>İşletim planı:</a:t>
            </a:r>
            <a:r>
              <a:rPr lang="tr-TR" dirty="0">
                <a:solidFill>
                  <a:schemeClr val="accent1">
                    <a:lumMod val="75000"/>
                  </a:schemeClr>
                </a:solidFill>
              </a:rPr>
              <a:t> </a:t>
            </a:r>
            <a:r>
              <a:rPr lang="tr-TR" dirty="0"/>
              <a:t>Önce </a:t>
            </a:r>
            <a:r>
              <a:rPr lang="tr-TR" b="1" dirty="0" smtClean="0">
                <a:solidFill>
                  <a:schemeClr val="accent1">
                    <a:lumMod val="75000"/>
                  </a:schemeClr>
                </a:solidFill>
              </a:rPr>
              <a:t>H</a:t>
            </a:r>
            <a:r>
              <a:rPr lang="tr-TR" b="1" baseline="-25000" dirty="0" smtClean="0">
                <a:solidFill>
                  <a:schemeClr val="accent1">
                    <a:lumMod val="75000"/>
                  </a:schemeClr>
                </a:solidFill>
              </a:rPr>
              <a:t>1</a:t>
            </a:r>
            <a:r>
              <a:rPr lang="tr-TR" dirty="0" smtClean="0"/>
              <a:t> ve Sonra </a:t>
            </a:r>
            <a:r>
              <a:rPr lang="tr-TR" dirty="0" smtClean="0">
                <a:solidFill>
                  <a:schemeClr val="accent1">
                    <a:lumMod val="75000"/>
                  </a:schemeClr>
                </a:solidFill>
              </a:rPr>
              <a:t> </a:t>
            </a:r>
            <a:r>
              <a:rPr lang="tr-TR" b="1" dirty="0" smtClean="0">
                <a:solidFill>
                  <a:schemeClr val="accent1">
                    <a:lumMod val="75000"/>
                  </a:schemeClr>
                </a:solidFill>
              </a:rPr>
              <a:t>H</a:t>
            </a:r>
            <a:r>
              <a:rPr lang="tr-TR" b="1" baseline="-25000" dirty="0" smtClean="0">
                <a:solidFill>
                  <a:schemeClr val="accent1">
                    <a:lumMod val="75000"/>
                  </a:schemeClr>
                </a:solidFill>
              </a:rPr>
              <a:t>2</a:t>
            </a:r>
            <a:r>
              <a:rPr lang="tr-TR" dirty="0" smtClean="0">
                <a:solidFill>
                  <a:schemeClr val="accent1">
                    <a:lumMod val="75000"/>
                  </a:schemeClr>
                </a:solidFill>
              </a:rPr>
              <a:t>:</a:t>
            </a:r>
          </a:p>
          <a:p>
            <a:pPr marL="0" lvl="0" indent="0">
              <a:buClrTx/>
              <a:buNone/>
            </a:pPr>
            <a:r>
              <a:rPr lang="tr-TR" dirty="0" smtClean="0"/>
              <a:t>Başlangıçta </a:t>
            </a:r>
            <a:r>
              <a:rPr lang="tr-TR" b="1" dirty="0">
                <a:solidFill>
                  <a:schemeClr val="accent1">
                    <a:lumMod val="75000"/>
                  </a:schemeClr>
                </a:solidFill>
              </a:rPr>
              <a:t>A = 5000, B= 5000</a:t>
            </a:r>
            <a:r>
              <a:rPr lang="tr-TR" dirty="0">
                <a:solidFill>
                  <a:schemeClr val="accent1">
                    <a:lumMod val="75000"/>
                  </a:schemeClr>
                </a:solidFill>
              </a:rPr>
              <a:t> </a:t>
            </a:r>
            <a:r>
              <a:rPr lang="tr-TR" dirty="0"/>
              <a:t>ise, </a:t>
            </a:r>
            <a:endParaRPr lang="tr-TR" dirty="0" smtClean="0"/>
          </a:p>
          <a:p>
            <a:pPr marL="0" lvl="0" indent="0">
              <a:buClrTx/>
              <a:buNone/>
            </a:pPr>
            <a:r>
              <a:rPr lang="tr-TR" dirty="0" smtClean="0"/>
              <a:t>P1 planı sonunda:  A=3600 ve B=6400</a:t>
            </a:r>
            <a:endParaRPr lang="tr-TR" dirty="0"/>
          </a:p>
          <a:p>
            <a:pPr marL="0" lvl="0" indent="0">
              <a:buClrTx/>
              <a:buNone/>
            </a:pPr>
            <a:r>
              <a:rPr lang="tr-TR" b="1" dirty="0" smtClean="0">
                <a:solidFill>
                  <a:schemeClr val="accent1">
                    <a:lumMod val="75000"/>
                  </a:schemeClr>
                </a:solidFill>
              </a:rPr>
              <a:t>2. P</a:t>
            </a:r>
            <a:r>
              <a:rPr lang="tr-TR" b="1" baseline="-25000" dirty="0" smtClean="0">
                <a:solidFill>
                  <a:schemeClr val="accent1">
                    <a:lumMod val="75000"/>
                  </a:schemeClr>
                </a:solidFill>
              </a:rPr>
              <a:t>2</a:t>
            </a:r>
            <a:r>
              <a:rPr lang="tr-TR" b="1" dirty="0" smtClean="0">
                <a:solidFill>
                  <a:schemeClr val="accent1">
                    <a:lumMod val="75000"/>
                  </a:schemeClr>
                </a:solidFill>
              </a:rPr>
              <a:t> </a:t>
            </a:r>
            <a:r>
              <a:rPr lang="tr-TR" b="1" dirty="0">
                <a:solidFill>
                  <a:schemeClr val="accent1">
                    <a:lumMod val="75000"/>
                  </a:schemeClr>
                </a:solidFill>
              </a:rPr>
              <a:t>işletim planı:</a:t>
            </a:r>
            <a:r>
              <a:rPr lang="tr-TR" dirty="0">
                <a:solidFill>
                  <a:schemeClr val="accent1">
                    <a:lumMod val="75000"/>
                  </a:schemeClr>
                </a:solidFill>
              </a:rPr>
              <a:t> </a:t>
            </a:r>
            <a:r>
              <a:rPr lang="tr-TR" dirty="0"/>
              <a:t>Önce </a:t>
            </a:r>
            <a:r>
              <a:rPr lang="tr-TR" b="1" dirty="0" smtClean="0">
                <a:solidFill>
                  <a:schemeClr val="accent1">
                    <a:lumMod val="75000"/>
                  </a:schemeClr>
                </a:solidFill>
              </a:rPr>
              <a:t>H</a:t>
            </a:r>
            <a:r>
              <a:rPr lang="tr-TR" b="1" baseline="-25000" dirty="0" smtClean="0">
                <a:solidFill>
                  <a:schemeClr val="accent1">
                    <a:lumMod val="75000"/>
                  </a:schemeClr>
                </a:solidFill>
              </a:rPr>
              <a:t>2</a:t>
            </a:r>
            <a:r>
              <a:rPr lang="tr-TR" dirty="0"/>
              <a:t> </a:t>
            </a:r>
            <a:r>
              <a:rPr lang="tr-TR" dirty="0" smtClean="0"/>
              <a:t>ve sonra </a:t>
            </a:r>
            <a:r>
              <a:rPr lang="tr-TR" b="1" dirty="0" smtClean="0">
                <a:solidFill>
                  <a:schemeClr val="accent1">
                    <a:lumMod val="75000"/>
                  </a:schemeClr>
                </a:solidFill>
              </a:rPr>
              <a:t>H</a:t>
            </a:r>
            <a:r>
              <a:rPr lang="tr-TR" b="1" baseline="-25000" dirty="0" smtClean="0">
                <a:solidFill>
                  <a:schemeClr val="accent1">
                    <a:lumMod val="75000"/>
                  </a:schemeClr>
                </a:solidFill>
              </a:rPr>
              <a:t>1</a:t>
            </a:r>
            <a:r>
              <a:rPr lang="tr-TR" dirty="0" smtClean="0">
                <a:solidFill>
                  <a:schemeClr val="accent1">
                    <a:lumMod val="75000"/>
                  </a:schemeClr>
                </a:solidFill>
              </a:rPr>
              <a:t>:</a:t>
            </a:r>
          </a:p>
          <a:p>
            <a:pPr marL="0" indent="0">
              <a:buClrTx/>
              <a:buNone/>
            </a:pPr>
            <a:r>
              <a:rPr lang="tr-TR" dirty="0"/>
              <a:t>Başlangıçta </a:t>
            </a:r>
            <a:r>
              <a:rPr lang="tr-TR" b="1" dirty="0">
                <a:solidFill>
                  <a:schemeClr val="accent1">
                    <a:lumMod val="75000"/>
                  </a:schemeClr>
                </a:solidFill>
              </a:rPr>
              <a:t>A = 5000, B= 5000</a:t>
            </a:r>
            <a:r>
              <a:rPr lang="tr-TR" dirty="0">
                <a:solidFill>
                  <a:schemeClr val="accent1">
                    <a:lumMod val="75000"/>
                  </a:schemeClr>
                </a:solidFill>
              </a:rPr>
              <a:t> </a:t>
            </a:r>
            <a:r>
              <a:rPr lang="tr-TR" dirty="0"/>
              <a:t>ise, </a:t>
            </a:r>
          </a:p>
          <a:p>
            <a:pPr marL="0" indent="0">
              <a:buClrTx/>
              <a:buNone/>
            </a:pPr>
            <a:r>
              <a:rPr lang="tr-TR" dirty="0" smtClean="0"/>
              <a:t>P2 </a:t>
            </a:r>
            <a:r>
              <a:rPr lang="tr-TR" dirty="0"/>
              <a:t>planı sonunda:  </a:t>
            </a:r>
            <a:r>
              <a:rPr lang="tr-TR" dirty="0" smtClean="0"/>
              <a:t>A=3500 ve B= 6500 </a:t>
            </a:r>
          </a:p>
        </p:txBody>
      </p:sp>
      <p:sp>
        <p:nvSpPr>
          <p:cNvPr id="7" name="Metin kutusu 6"/>
          <p:cNvSpPr txBox="1"/>
          <p:nvPr/>
        </p:nvSpPr>
        <p:spPr>
          <a:xfrm>
            <a:off x="5700840" y="167729"/>
            <a:ext cx="3407664" cy="3693319"/>
          </a:xfrm>
          <a:prstGeom prst="rect">
            <a:avLst/>
          </a:prstGeom>
          <a:solidFill>
            <a:schemeClr val="accent1"/>
          </a:solidFill>
        </p:spPr>
        <p:txBody>
          <a:bodyPr wrap="none" rtlCol="0">
            <a:spAutoFit/>
          </a:bodyPr>
          <a:lstStyle/>
          <a:p>
            <a:pPr algn="just" defTabSz="360000"/>
            <a:r>
              <a:rPr lang="tr-TR" dirty="0" smtClean="0"/>
              <a:t>P1=H1--&gt;H2</a:t>
            </a:r>
            <a:endParaRPr lang="tr-TR" dirty="0"/>
          </a:p>
          <a:p>
            <a:pPr algn="just" defTabSz="360000"/>
            <a:r>
              <a:rPr lang="tr-TR" dirty="0"/>
              <a:t>H1:	A=5000-500=4500</a:t>
            </a:r>
          </a:p>
          <a:p>
            <a:pPr algn="just" defTabSz="360000"/>
            <a:r>
              <a:rPr lang="tr-TR" dirty="0"/>
              <a:t>       	B=5000+500=5500</a:t>
            </a:r>
          </a:p>
          <a:p>
            <a:pPr algn="just" defTabSz="360000"/>
            <a:r>
              <a:rPr lang="tr-TR" dirty="0"/>
              <a:t>H2:	</a:t>
            </a:r>
            <a:r>
              <a:rPr lang="tr-TR" dirty="0" err="1"/>
              <a:t>Mik</a:t>
            </a:r>
            <a:r>
              <a:rPr lang="tr-TR" dirty="0"/>
              <a:t>=4500/5=900</a:t>
            </a:r>
          </a:p>
          <a:p>
            <a:pPr algn="just" defTabSz="360000"/>
            <a:r>
              <a:rPr lang="tr-TR" dirty="0"/>
              <a:t>		A=4500-900=3600</a:t>
            </a:r>
          </a:p>
          <a:p>
            <a:pPr algn="just" defTabSz="360000"/>
            <a:r>
              <a:rPr lang="tr-TR" dirty="0"/>
              <a:t>		B=5500+900=6400</a:t>
            </a:r>
          </a:p>
          <a:p>
            <a:pPr algn="just" defTabSz="360000"/>
            <a:r>
              <a:rPr lang="tr-TR" dirty="0" smtClean="0"/>
              <a:t>P2=H2--&gt;H1</a:t>
            </a:r>
            <a:endParaRPr lang="tr-TR" dirty="0"/>
          </a:p>
          <a:p>
            <a:pPr algn="just" defTabSz="360000"/>
            <a:r>
              <a:rPr lang="tr-TR" dirty="0"/>
              <a:t>H2:	</a:t>
            </a:r>
            <a:r>
              <a:rPr lang="tr-TR" dirty="0" err="1"/>
              <a:t>Mik</a:t>
            </a:r>
            <a:r>
              <a:rPr lang="tr-TR" dirty="0"/>
              <a:t>=5000/5=1000</a:t>
            </a:r>
          </a:p>
          <a:p>
            <a:pPr algn="just" defTabSz="360000"/>
            <a:r>
              <a:rPr lang="tr-TR" dirty="0"/>
              <a:t>		A=5000-1000=4000</a:t>
            </a:r>
          </a:p>
          <a:p>
            <a:pPr algn="just" defTabSz="360000"/>
            <a:r>
              <a:rPr lang="tr-TR" dirty="0"/>
              <a:t>		B=5000+1000=6000</a:t>
            </a:r>
          </a:p>
          <a:p>
            <a:pPr algn="just" defTabSz="360000"/>
            <a:r>
              <a:rPr lang="tr-TR" dirty="0"/>
              <a:t>H1: 	A=4000-500=3500</a:t>
            </a:r>
          </a:p>
          <a:p>
            <a:pPr algn="just" defTabSz="360000"/>
            <a:r>
              <a:rPr lang="tr-TR" dirty="0"/>
              <a:t>		B=6000+500=6500</a:t>
            </a:r>
          </a:p>
          <a:p>
            <a:endParaRPr lang="tr-TR" dirty="0"/>
          </a:p>
        </p:txBody>
      </p:sp>
    </p:spTree>
    <p:extLst>
      <p:ext uri="{BB962C8B-B14F-4D97-AF65-F5344CB8AC3E}">
        <p14:creationId xmlns:p14="http://schemas.microsoft.com/office/powerpoint/2010/main" val="24740528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20688"/>
            <a:ext cx="8229600" cy="5703912"/>
          </a:xfrm>
        </p:spPr>
        <p:txBody>
          <a:bodyPr>
            <a:normAutofit lnSpcReduction="10000"/>
          </a:bodyPr>
          <a:lstStyle/>
          <a:p>
            <a:pPr marL="0" indent="0">
              <a:buClrTx/>
              <a:buNone/>
            </a:pPr>
            <a:r>
              <a:rPr lang="tr-TR" dirty="0" smtClean="0"/>
              <a:t>Her </a:t>
            </a:r>
            <a:r>
              <a:rPr lang="tr-TR" dirty="0"/>
              <a:t>ikisi de doğru sonuçlar üreten tutarlı işletim planlarıdır. Tutarlı olabilmesi için </a:t>
            </a:r>
            <a:r>
              <a:rPr lang="tr-TR" b="1" dirty="0">
                <a:solidFill>
                  <a:schemeClr val="accent1">
                    <a:lumMod val="75000"/>
                  </a:schemeClr>
                </a:solidFill>
              </a:rPr>
              <a:t>A</a:t>
            </a:r>
            <a:r>
              <a:rPr lang="tr-TR" dirty="0"/>
              <a:t> ve </a:t>
            </a:r>
            <a:r>
              <a:rPr lang="tr-TR" b="1" dirty="0">
                <a:solidFill>
                  <a:schemeClr val="accent1">
                    <a:lumMod val="75000"/>
                  </a:schemeClr>
                </a:solidFill>
              </a:rPr>
              <a:t>B</a:t>
            </a:r>
            <a:r>
              <a:rPr lang="tr-TR" dirty="0"/>
              <a:t> değerlerinin toplamının değişmemelidir.</a:t>
            </a:r>
          </a:p>
          <a:p>
            <a:pPr marL="0" indent="0">
              <a:buClrTx/>
              <a:buNone/>
            </a:pPr>
            <a:r>
              <a:rPr lang="tr-TR" b="1" dirty="0">
                <a:solidFill>
                  <a:schemeClr val="accent1">
                    <a:lumMod val="75000"/>
                  </a:schemeClr>
                </a:solidFill>
              </a:rPr>
              <a:t>A+B = 10000</a:t>
            </a:r>
          </a:p>
          <a:p>
            <a:pPr marL="0" indent="0">
              <a:buClrTx/>
              <a:buNone/>
            </a:pPr>
            <a:r>
              <a:rPr lang="tr-TR" b="1" dirty="0">
                <a:solidFill>
                  <a:schemeClr val="accent1">
                    <a:lumMod val="75000"/>
                  </a:schemeClr>
                </a:solidFill>
              </a:rPr>
              <a:t>P</a:t>
            </a:r>
            <a:r>
              <a:rPr lang="tr-TR" b="1" baseline="-25000" dirty="0">
                <a:solidFill>
                  <a:schemeClr val="accent1">
                    <a:lumMod val="75000"/>
                  </a:schemeClr>
                </a:solidFill>
              </a:rPr>
              <a:t>1</a:t>
            </a:r>
            <a:r>
              <a:rPr lang="tr-TR" dirty="0"/>
              <a:t> </a:t>
            </a:r>
            <a:r>
              <a:rPr lang="tr-TR" dirty="0">
                <a:sym typeface="Wingdings" pitchFamily="2" charset="2"/>
              </a:rPr>
              <a:t> </a:t>
            </a:r>
            <a:r>
              <a:rPr lang="tr-TR" b="1" dirty="0">
                <a:solidFill>
                  <a:schemeClr val="accent1">
                    <a:lumMod val="75000"/>
                  </a:schemeClr>
                </a:solidFill>
              </a:rPr>
              <a:t>P</a:t>
            </a:r>
            <a:r>
              <a:rPr lang="tr-TR" b="1" baseline="-25000" dirty="0">
                <a:solidFill>
                  <a:schemeClr val="accent1">
                    <a:lumMod val="75000"/>
                  </a:schemeClr>
                </a:solidFill>
              </a:rPr>
              <a:t>2</a:t>
            </a:r>
            <a:r>
              <a:rPr lang="tr-TR" dirty="0">
                <a:solidFill>
                  <a:schemeClr val="accent1">
                    <a:lumMod val="75000"/>
                  </a:schemeClr>
                </a:solidFill>
              </a:rPr>
              <a:t> </a:t>
            </a:r>
            <a:r>
              <a:rPr lang="tr-TR" dirty="0"/>
              <a:t>ve </a:t>
            </a:r>
            <a:r>
              <a:rPr lang="tr-TR" b="1" dirty="0">
                <a:solidFill>
                  <a:schemeClr val="accent1">
                    <a:lumMod val="75000"/>
                  </a:schemeClr>
                </a:solidFill>
              </a:rPr>
              <a:t>P</a:t>
            </a:r>
            <a:r>
              <a:rPr lang="tr-TR" b="1" baseline="-25000" dirty="0">
                <a:solidFill>
                  <a:schemeClr val="accent1">
                    <a:lumMod val="75000"/>
                  </a:schemeClr>
                </a:solidFill>
              </a:rPr>
              <a:t>2</a:t>
            </a:r>
            <a:r>
              <a:rPr lang="tr-TR" dirty="0"/>
              <a:t> </a:t>
            </a:r>
            <a:r>
              <a:rPr lang="tr-TR" dirty="0">
                <a:sym typeface="Wingdings" pitchFamily="2" charset="2"/>
              </a:rPr>
              <a:t> </a:t>
            </a:r>
            <a:r>
              <a:rPr lang="tr-TR" b="1" dirty="0" smtClean="0">
                <a:solidFill>
                  <a:schemeClr val="accent1">
                    <a:lumMod val="75000"/>
                  </a:schemeClr>
                </a:solidFill>
              </a:rPr>
              <a:t>P</a:t>
            </a:r>
            <a:r>
              <a:rPr lang="tr-TR" b="1" baseline="-25000" dirty="0">
                <a:solidFill>
                  <a:schemeClr val="accent1">
                    <a:lumMod val="75000"/>
                  </a:schemeClr>
                </a:solidFill>
              </a:rPr>
              <a:t>1</a:t>
            </a:r>
            <a:r>
              <a:rPr lang="tr-TR" dirty="0" smtClean="0">
                <a:solidFill>
                  <a:schemeClr val="accent1">
                    <a:lumMod val="75000"/>
                  </a:schemeClr>
                </a:solidFill>
              </a:rPr>
              <a:t> </a:t>
            </a:r>
            <a:r>
              <a:rPr lang="tr-TR" dirty="0">
                <a:solidFill>
                  <a:schemeClr val="accent1">
                    <a:lumMod val="75000"/>
                  </a:schemeClr>
                </a:solidFill>
              </a:rPr>
              <a:t>: </a:t>
            </a:r>
            <a:r>
              <a:rPr lang="tr-TR" b="1" dirty="0">
                <a:solidFill>
                  <a:schemeClr val="accent1">
                    <a:lumMod val="75000"/>
                  </a:schemeClr>
                </a:solidFill>
              </a:rPr>
              <a:t>A+B = 10000</a:t>
            </a:r>
            <a:r>
              <a:rPr lang="tr-TR" dirty="0">
                <a:solidFill>
                  <a:schemeClr val="accent1">
                    <a:lumMod val="75000"/>
                  </a:schemeClr>
                </a:solidFill>
              </a:rPr>
              <a:t> </a:t>
            </a:r>
            <a:r>
              <a:rPr lang="tr-TR" dirty="0"/>
              <a:t>kısıtlaması sağlanmaktadır.</a:t>
            </a:r>
          </a:p>
          <a:p>
            <a:endParaRPr lang="tr-TR" dirty="0"/>
          </a:p>
          <a:p>
            <a:pPr>
              <a:buNone/>
            </a:pPr>
            <a:r>
              <a:rPr lang="tr-TR" b="1" dirty="0" smtClean="0"/>
              <a:t>Seri İşletim Planı:</a:t>
            </a:r>
            <a:r>
              <a:rPr lang="tr-TR" dirty="0" smtClean="0"/>
              <a:t> Her hareketin tüm komutlarının </a:t>
            </a:r>
            <a:r>
              <a:rPr lang="tr-TR" dirty="0" err="1" smtClean="0"/>
              <a:t>ard</a:t>
            </a:r>
            <a:r>
              <a:rPr lang="tr-TR" dirty="0" smtClean="0"/>
              <a:t> arda işletilmesi, aralarına diğer hareketlerinin komutlarının girmemesi gerekir.</a:t>
            </a:r>
          </a:p>
          <a:p>
            <a:pPr>
              <a:buNone/>
            </a:pPr>
            <a:r>
              <a:rPr lang="tr-TR" dirty="0" smtClean="0"/>
              <a:t> n hareket, n! farklı seri işletim planı oluşturulabilir. Tutarlı işletim planlarıdır. </a:t>
            </a:r>
          </a:p>
          <a:p>
            <a:pPr>
              <a:buNone/>
            </a:pPr>
            <a:r>
              <a:rPr lang="tr-TR" dirty="0" smtClean="0"/>
              <a:t> </a:t>
            </a:r>
            <a:endParaRPr lang="tr-T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23528" y="548680"/>
            <a:ext cx="4968553" cy="5832648"/>
          </a:xfrm>
        </p:spPr>
        <p:txBody>
          <a:bodyPr>
            <a:normAutofit fontScale="77500" lnSpcReduction="20000"/>
          </a:bodyPr>
          <a:lstStyle/>
          <a:p>
            <a:pPr>
              <a:buNone/>
            </a:pPr>
            <a:r>
              <a:rPr lang="tr-TR" dirty="0" smtClean="0"/>
              <a:t>Seri </a:t>
            </a:r>
            <a:r>
              <a:rPr lang="tr-TR" dirty="0"/>
              <a:t>işletimde kaynaklar verimli </a:t>
            </a:r>
            <a:r>
              <a:rPr lang="tr-TR" dirty="0" smtClean="0"/>
              <a:t>kullanılamaz. </a:t>
            </a:r>
          </a:p>
          <a:p>
            <a:pPr>
              <a:buNone/>
            </a:pPr>
            <a:r>
              <a:rPr lang="tr-TR" dirty="0" smtClean="0"/>
              <a:t>Kaynak verimliği için,  birden çok hareketin komutlarının iç içe işletildiği işletim planları oluşturulmak istenir. </a:t>
            </a:r>
          </a:p>
          <a:p>
            <a:pPr>
              <a:buNone/>
            </a:pPr>
            <a:endParaRPr lang="tr-TR" dirty="0"/>
          </a:p>
          <a:p>
            <a:pPr lvl="0">
              <a:buNone/>
            </a:pPr>
            <a:r>
              <a:rPr lang="tr-TR" dirty="0" smtClean="0"/>
              <a:t>P3 </a:t>
            </a:r>
            <a:r>
              <a:rPr lang="tr-TR" smtClean="0"/>
              <a:t>İşletim Planı Başlangıçta</a:t>
            </a:r>
            <a:r>
              <a:rPr lang="tr-TR" dirty="0" smtClean="0"/>
              <a:t>:</a:t>
            </a:r>
          </a:p>
          <a:p>
            <a:pPr lvl="0">
              <a:buNone/>
            </a:pPr>
            <a:r>
              <a:rPr lang="tr-TR" b="1" dirty="0" smtClean="0">
                <a:solidFill>
                  <a:schemeClr val="accent1">
                    <a:lumMod val="75000"/>
                  </a:schemeClr>
                </a:solidFill>
              </a:rPr>
              <a:t>A </a:t>
            </a:r>
            <a:r>
              <a:rPr lang="tr-TR" b="1" dirty="0">
                <a:solidFill>
                  <a:schemeClr val="accent1">
                    <a:lumMod val="75000"/>
                  </a:schemeClr>
                </a:solidFill>
              </a:rPr>
              <a:t>= 5000, B= 5000</a:t>
            </a:r>
            <a:r>
              <a:rPr lang="tr-TR" dirty="0">
                <a:solidFill>
                  <a:schemeClr val="accent1">
                    <a:lumMod val="75000"/>
                  </a:schemeClr>
                </a:solidFill>
              </a:rPr>
              <a:t> </a:t>
            </a:r>
            <a:r>
              <a:rPr lang="tr-TR" dirty="0"/>
              <a:t>ise, </a:t>
            </a:r>
          </a:p>
          <a:p>
            <a:pPr>
              <a:buNone/>
            </a:pPr>
            <a:r>
              <a:rPr lang="tr-TR" dirty="0" smtClean="0"/>
              <a:t>Seri olmayan </a:t>
            </a:r>
            <a:r>
              <a:rPr lang="tr-TR" b="1" dirty="0" smtClean="0">
                <a:solidFill>
                  <a:schemeClr val="accent1">
                    <a:lumMod val="75000"/>
                  </a:schemeClr>
                </a:solidFill>
              </a:rPr>
              <a:t>P</a:t>
            </a:r>
            <a:r>
              <a:rPr lang="tr-TR" b="1" baseline="-25000" dirty="0" smtClean="0">
                <a:solidFill>
                  <a:schemeClr val="accent1">
                    <a:lumMod val="75000"/>
                  </a:schemeClr>
                </a:solidFill>
              </a:rPr>
              <a:t>3</a:t>
            </a:r>
            <a:r>
              <a:rPr lang="tr-TR" dirty="0" smtClean="0"/>
              <a:t> Sonrası:</a:t>
            </a:r>
          </a:p>
          <a:p>
            <a:pPr>
              <a:buNone/>
            </a:pPr>
            <a:r>
              <a:rPr lang="tr-TR" b="1" dirty="0" smtClean="0">
                <a:solidFill>
                  <a:schemeClr val="accent1">
                    <a:lumMod val="75000"/>
                  </a:schemeClr>
                </a:solidFill>
              </a:rPr>
              <a:t>A= 4500</a:t>
            </a:r>
            <a:r>
              <a:rPr lang="tr-TR" b="1" dirty="0" smtClean="0"/>
              <a:t>,</a:t>
            </a:r>
            <a:r>
              <a:rPr lang="tr-TR" b="1" dirty="0" smtClean="0">
                <a:solidFill>
                  <a:schemeClr val="accent1">
                    <a:lumMod val="75000"/>
                  </a:schemeClr>
                </a:solidFill>
              </a:rPr>
              <a:t> B = 6000</a:t>
            </a:r>
            <a:r>
              <a:rPr lang="tr-TR" b="1" dirty="0" smtClean="0"/>
              <a:t>,</a:t>
            </a:r>
          </a:p>
          <a:p>
            <a:pPr>
              <a:buNone/>
            </a:pPr>
            <a:r>
              <a:rPr lang="tr-TR" b="1" dirty="0" smtClean="0">
                <a:solidFill>
                  <a:schemeClr val="accent1">
                    <a:lumMod val="75000"/>
                  </a:schemeClr>
                </a:solidFill>
              </a:rPr>
              <a:t>A+B = 10500</a:t>
            </a:r>
            <a:r>
              <a:rPr lang="tr-TR" dirty="0" smtClean="0">
                <a:solidFill>
                  <a:schemeClr val="accent1">
                    <a:lumMod val="75000"/>
                  </a:schemeClr>
                </a:solidFill>
              </a:rPr>
              <a:t> </a:t>
            </a:r>
          </a:p>
          <a:p>
            <a:pPr>
              <a:buNone/>
            </a:pPr>
            <a:r>
              <a:rPr lang="tr-TR" dirty="0" smtClean="0">
                <a:solidFill>
                  <a:schemeClr val="accent1">
                    <a:lumMod val="75000"/>
                  </a:schemeClr>
                </a:solidFill>
              </a:rPr>
              <a:t>Y</a:t>
            </a:r>
            <a:r>
              <a:rPr lang="tr-TR" dirty="0" smtClean="0"/>
              <a:t>anlış sonuç, tutarsız.</a:t>
            </a:r>
          </a:p>
          <a:p>
            <a:pPr>
              <a:buNone/>
            </a:pPr>
            <a:endParaRPr lang="tr-TR" dirty="0" smtClean="0"/>
          </a:p>
          <a:p>
            <a:pPr>
              <a:buNone/>
            </a:pPr>
            <a:r>
              <a:rPr lang="tr-TR" dirty="0"/>
              <a:t>Serileştirilebilir olma (</a:t>
            </a:r>
            <a:r>
              <a:rPr lang="tr-TR" dirty="0" err="1"/>
              <a:t>serializabile</a:t>
            </a:r>
            <a:r>
              <a:rPr lang="tr-TR" dirty="0" smtClean="0"/>
              <a:t>):</a:t>
            </a:r>
          </a:p>
          <a:p>
            <a:pPr>
              <a:buNone/>
            </a:pPr>
            <a:r>
              <a:rPr lang="tr-TR" dirty="0" smtClean="0"/>
              <a:t>Plandan sonra tutarlı </a:t>
            </a:r>
            <a:r>
              <a:rPr lang="tr-TR" dirty="0"/>
              <a:t>bir duruma ulaşacağının; </a:t>
            </a:r>
            <a:endParaRPr lang="tr-TR" dirty="0" smtClean="0"/>
          </a:p>
          <a:p>
            <a:pPr>
              <a:buNone/>
            </a:pPr>
            <a:r>
              <a:rPr lang="tr-TR" dirty="0" smtClean="0"/>
              <a:t>Kurtarılabilir olma (</a:t>
            </a:r>
            <a:r>
              <a:rPr lang="tr-TR" dirty="0" err="1"/>
              <a:t>recoverable</a:t>
            </a:r>
            <a:r>
              <a:rPr lang="tr-TR" dirty="0" smtClean="0"/>
              <a:t>): kurtarma </a:t>
            </a:r>
            <a:r>
              <a:rPr lang="tr-TR" dirty="0"/>
              <a:t>işleminin kolaylıkla </a:t>
            </a:r>
            <a:r>
              <a:rPr lang="tr-TR" dirty="0" smtClean="0"/>
              <a:t>yapılabileceğinin, güvencesidir.</a:t>
            </a:r>
            <a:endParaRPr lang="tr-TR" dirty="0"/>
          </a:p>
          <a:p>
            <a:pPr>
              <a:buNone/>
            </a:pPr>
            <a:endParaRPr lang="tr-TR" dirty="0" smtClean="0"/>
          </a:p>
          <a:p>
            <a:pPr>
              <a:buNone/>
            </a:pPr>
            <a:endParaRPr lang="tr-TR" dirty="0" smtClean="0"/>
          </a:p>
          <a:p>
            <a:pPr>
              <a:buNone/>
            </a:pPr>
            <a:endParaRPr lang="tr-TR" dirty="0"/>
          </a:p>
        </p:txBody>
      </p:sp>
      <p:graphicFrame>
        <p:nvGraphicFramePr>
          <p:cNvPr id="4" name="3 İçerik Yer Tutucusu"/>
          <p:cNvGraphicFramePr>
            <a:graphicFrameLocks/>
          </p:cNvGraphicFramePr>
          <p:nvPr>
            <p:extLst>
              <p:ext uri="{D42A27DB-BD31-4B8C-83A1-F6EECF244321}">
                <p14:modId xmlns:p14="http://schemas.microsoft.com/office/powerpoint/2010/main" val="3247330603"/>
              </p:ext>
            </p:extLst>
          </p:nvPr>
        </p:nvGraphicFramePr>
        <p:xfrm>
          <a:off x="5292081" y="764704"/>
          <a:ext cx="3672408" cy="5472608"/>
        </p:xfrm>
        <a:graphic>
          <a:graphicData uri="http://schemas.openxmlformats.org/drawingml/2006/table">
            <a:tbl>
              <a:tblPr firstRow="1" bandRow="1">
                <a:tableStyleId>{5C22544A-7EE6-4342-B048-85BDC9FD1C3A}</a:tableStyleId>
              </a:tblPr>
              <a:tblGrid>
                <a:gridCol w="1855303">
                  <a:extLst>
                    <a:ext uri="{9D8B030D-6E8A-4147-A177-3AD203B41FA5}">
                      <a16:colId xmlns:a16="http://schemas.microsoft.com/office/drawing/2014/main" val="20000"/>
                    </a:ext>
                  </a:extLst>
                </a:gridCol>
                <a:gridCol w="1817105">
                  <a:extLst>
                    <a:ext uri="{9D8B030D-6E8A-4147-A177-3AD203B41FA5}">
                      <a16:colId xmlns:a16="http://schemas.microsoft.com/office/drawing/2014/main" val="20001"/>
                    </a:ext>
                  </a:extLst>
                </a:gridCol>
              </a:tblGrid>
              <a:tr h="451488">
                <a:tc>
                  <a:txBody>
                    <a:bodyPr/>
                    <a:lstStyle/>
                    <a:p>
                      <a:pPr algn="ctr"/>
                      <a:r>
                        <a:rPr kumimoji="0" lang="tr-TR" sz="1800" b="1" i="1" kern="1200" dirty="0" smtClean="0">
                          <a:solidFill>
                            <a:schemeClr val="lt1"/>
                          </a:solidFill>
                          <a:latin typeface="+mn-lt"/>
                          <a:ea typeface="+mn-ea"/>
                          <a:cs typeface="+mn-cs"/>
                        </a:rPr>
                        <a:t>H</a:t>
                      </a:r>
                      <a:r>
                        <a:rPr kumimoji="0" lang="tr-TR" sz="1800" b="1" i="1" kern="1200" baseline="-25000" dirty="0" smtClean="0">
                          <a:solidFill>
                            <a:schemeClr val="lt1"/>
                          </a:solidFill>
                          <a:latin typeface="+mn-lt"/>
                          <a:ea typeface="+mn-ea"/>
                          <a:cs typeface="+mn-cs"/>
                        </a:rPr>
                        <a:t>1</a:t>
                      </a:r>
                      <a:endParaRPr lang="tr-TR" sz="1800" b="1" i="1" dirty="0"/>
                    </a:p>
                  </a:txBody>
                  <a:tcPr/>
                </a:tc>
                <a:tc>
                  <a:txBody>
                    <a:bodyPr/>
                    <a:lstStyle/>
                    <a:p>
                      <a:pPr algn="ctr"/>
                      <a:r>
                        <a:rPr kumimoji="0" lang="tr-TR" sz="1800" b="1" i="1" kern="1200" dirty="0" smtClean="0">
                          <a:solidFill>
                            <a:schemeClr val="lt1"/>
                          </a:solidFill>
                          <a:latin typeface="+mn-lt"/>
                          <a:ea typeface="+mn-ea"/>
                          <a:cs typeface="+mn-cs"/>
                        </a:rPr>
                        <a:t> H</a:t>
                      </a:r>
                      <a:r>
                        <a:rPr kumimoji="0" lang="tr-TR" sz="1800" b="1" i="1" kern="1200" baseline="-25000" dirty="0" smtClean="0">
                          <a:solidFill>
                            <a:schemeClr val="lt1"/>
                          </a:solidFill>
                          <a:latin typeface="+mn-lt"/>
                          <a:ea typeface="+mn-ea"/>
                          <a:cs typeface="+mn-cs"/>
                        </a:rPr>
                        <a:t>2</a:t>
                      </a:r>
                      <a:endParaRPr lang="tr-TR" sz="1800" b="1" i="1" dirty="0"/>
                    </a:p>
                  </a:txBody>
                  <a:tcPr/>
                </a:tc>
                <a:extLst>
                  <a:ext uri="{0D108BD9-81ED-4DB2-BD59-A6C34878D82A}">
                    <a16:rowId xmlns:a16="http://schemas.microsoft.com/office/drawing/2014/main" val="10000"/>
                  </a:ext>
                </a:extLst>
              </a:tr>
              <a:tr h="5021120">
                <a:tc>
                  <a:txBody>
                    <a:bodyPr/>
                    <a:lstStyle/>
                    <a:p>
                      <a:r>
                        <a:rPr kumimoji="0" lang="tr-TR" sz="1800" b="1" i="1" kern="1200" dirty="0" smtClean="0">
                          <a:solidFill>
                            <a:schemeClr val="dk1"/>
                          </a:solidFill>
                          <a:latin typeface="+mn-lt"/>
                          <a:ea typeface="+mn-ea"/>
                          <a:cs typeface="+mn-cs"/>
                        </a:rPr>
                        <a:t>Read (A);</a:t>
                      </a:r>
                    </a:p>
                    <a:p>
                      <a:r>
                        <a:rPr kumimoji="0" lang="tr-TR" sz="1800" b="1" i="1" kern="1200" dirty="0" smtClean="0">
                          <a:solidFill>
                            <a:schemeClr val="dk1"/>
                          </a:solidFill>
                          <a:latin typeface="+mn-lt"/>
                          <a:ea typeface="+mn-ea"/>
                          <a:cs typeface="+mn-cs"/>
                        </a:rPr>
                        <a:t> </a:t>
                      </a:r>
                    </a:p>
                    <a:p>
                      <a:r>
                        <a:rPr kumimoji="0" lang="tr-TR" sz="1800" b="1" i="1" kern="1200" dirty="0" smtClean="0">
                          <a:solidFill>
                            <a:schemeClr val="dk1"/>
                          </a:solidFill>
                          <a:latin typeface="+mn-lt"/>
                          <a:ea typeface="+mn-ea"/>
                          <a:cs typeface="+mn-cs"/>
                        </a:rPr>
                        <a:t> </a:t>
                      </a:r>
                    </a:p>
                    <a:p>
                      <a:r>
                        <a:rPr kumimoji="0" lang="tr-TR" sz="1800" b="1" i="1" kern="1200" dirty="0" smtClean="0">
                          <a:solidFill>
                            <a:schemeClr val="dk1"/>
                          </a:solidFill>
                          <a:latin typeface="+mn-lt"/>
                          <a:ea typeface="+mn-ea"/>
                          <a:cs typeface="+mn-cs"/>
                        </a:rPr>
                        <a:t> </a:t>
                      </a:r>
                    </a:p>
                    <a:p>
                      <a:r>
                        <a:rPr kumimoji="0" lang="tr-TR" sz="1800" b="1" i="1" kern="1200" dirty="0" smtClean="0">
                          <a:solidFill>
                            <a:schemeClr val="dk1"/>
                          </a:solidFill>
                          <a:latin typeface="+mn-lt"/>
                          <a:ea typeface="+mn-ea"/>
                          <a:cs typeface="+mn-cs"/>
                        </a:rPr>
                        <a:t> </a:t>
                      </a:r>
                    </a:p>
                    <a:p>
                      <a:r>
                        <a:rPr kumimoji="0" lang="tr-TR" sz="1800" b="1" i="1" kern="1200" dirty="0" smtClean="0">
                          <a:solidFill>
                            <a:schemeClr val="dk1"/>
                          </a:solidFill>
                          <a:latin typeface="+mn-lt"/>
                          <a:ea typeface="+mn-ea"/>
                          <a:cs typeface="+mn-cs"/>
                        </a:rPr>
                        <a:t>A </a:t>
                      </a:r>
                      <a:r>
                        <a:rPr kumimoji="0" lang="tr-TR" sz="1800" b="1" i="1" kern="1200" dirty="0" smtClean="0">
                          <a:solidFill>
                            <a:schemeClr val="dk1"/>
                          </a:solidFill>
                          <a:latin typeface="+mn-lt"/>
                          <a:ea typeface="+mn-ea"/>
                          <a:cs typeface="+mn-cs"/>
                          <a:sym typeface="Wingdings"/>
                        </a:rPr>
                        <a:t></a:t>
                      </a:r>
                      <a:r>
                        <a:rPr kumimoji="0" lang="tr-TR" sz="1800" b="1" i="1" kern="1200" dirty="0" smtClean="0">
                          <a:solidFill>
                            <a:schemeClr val="dk1"/>
                          </a:solidFill>
                          <a:latin typeface="+mn-lt"/>
                          <a:ea typeface="+mn-ea"/>
                          <a:cs typeface="+mn-cs"/>
                        </a:rPr>
                        <a:t> A – 500;</a:t>
                      </a:r>
                    </a:p>
                    <a:p>
                      <a:r>
                        <a:rPr kumimoji="0" lang="tr-TR" sz="1800" b="1" i="1" kern="1200" dirty="0" smtClean="0">
                          <a:solidFill>
                            <a:schemeClr val="dk1"/>
                          </a:solidFill>
                          <a:latin typeface="+mn-lt"/>
                          <a:ea typeface="+mn-ea"/>
                          <a:cs typeface="+mn-cs"/>
                        </a:rPr>
                        <a:t>Write (A);</a:t>
                      </a:r>
                    </a:p>
                    <a:p>
                      <a:r>
                        <a:rPr kumimoji="0" lang="tr-TR" sz="1800" b="1" i="1" kern="1200" dirty="0" smtClean="0">
                          <a:solidFill>
                            <a:schemeClr val="dk1"/>
                          </a:solidFill>
                          <a:latin typeface="+mn-lt"/>
                          <a:ea typeface="+mn-ea"/>
                          <a:cs typeface="+mn-cs"/>
                        </a:rPr>
                        <a:t>Read (B);</a:t>
                      </a:r>
                    </a:p>
                    <a:p>
                      <a:r>
                        <a:rPr kumimoji="0" lang="tr-TR" sz="1800" b="1" i="1" kern="1200" dirty="0" smtClean="0">
                          <a:solidFill>
                            <a:schemeClr val="dk1"/>
                          </a:solidFill>
                          <a:latin typeface="+mn-lt"/>
                          <a:ea typeface="+mn-ea"/>
                          <a:cs typeface="+mn-cs"/>
                        </a:rPr>
                        <a:t> </a:t>
                      </a:r>
                    </a:p>
                    <a:p>
                      <a:r>
                        <a:rPr kumimoji="0" lang="tr-TR" sz="1800" b="1" i="1" kern="1200" dirty="0" smtClean="0">
                          <a:solidFill>
                            <a:schemeClr val="dk1"/>
                          </a:solidFill>
                          <a:latin typeface="+mn-lt"/>
                          <a:ea typeface="+mn-ea"/>
                          <a:cs typeface="+mn-cs"/>
                        </a:rPr>
                        <a:t> </a:t>
                      </a:r>
                    </a:p>
                    <a:p>
                      <a:r>
                        <a:rPr kumimoji="0" lang="tr-TR" sz="1800" b="1" i="1" kern="1200" dirty="0" smtClean="0">
                          <a:solidFill>
                            <a:schemeClr val="dk1"/>
                          </a:solidFill>
                          <a:latin typeface="+mn-lt"/>
                          <a:ea typeface="+mn-ea"/>
                          <a:cs typeface="+mn-cs"/>
                        </a:rPr>
                        <a:t>B</a:t>
                      </a:r>
                      <a:r>
                        <a:rPr kumimoji="0" lang="tr-TR" sz="1800" b="1" i="1" kern="1200" dirty="0" smtClean="0">
                          <a:solidFill>
                            <a:schemeClr val="dk1"/>
                          </a:solidFill>
                          <a:latin typeface="+mn-lt"/>
                          <a:ea typeface="+mn-ea"/>
                          <a:cs typeface="+mn-cs"/>
                          <a:sym typeface="Wingdings"/>
                        </a:rPr>
                        <a:t></a:t>
                      </a:r>
                      <a:r>
                        <a:rPr kumimoji="0" lang="tr-TR" sz="1800" b="1" i="1" kern="1200" dirty="0" smtClean="0">
                          <a:solidFill>
                            <a:schemeClr val="dk1"/>
                          </a:solidFill>
                          <a:latin typeface="+mn-lt"/>
                          <a:ea typeface="+mn-ea"/>
                          <a:cs typeface="+mn-cs"/>
                        </a:rPr>
                        <a:t> B + 500;</a:t>
                      </a:r>
                    </a:p>
                    <a:p>
                      <a:r>
                        <a:rPr kumimoji="0" lang="tr-TR" sz="1800" b="1" i="1" kern="1200" dirty="0" smtClean="0">
                          <a:solidFill>
                            <a:schemeClr val="dk1"/>
                          </a:solidFill>
                          <a:latin typeface="+mn-lt"/>
                          <a:ea typeface="+mn-ea"/>
                          <a:cs typeface="+mn-cs"/>
                        </a:rPr>
                        <a:t>Write (B);</a:t>
                      </a:r>
                      <a:endParaRPr lang="tr-TR" sz="1800" b="1" i="1" dirty="0"/>
                    </a:p>
                  </a:txBody>
                  <a:tcPr/>
                </a:tc>
                <a:tc>
                  <a:txBody>
                    <a:bodyPr/>
                    <a:lstStyle/>
                    <a:p>
                      <a:endParaRPr kumimoji="0" lang="tr-TR" sz="1800" b="1" i="1" kern="1200" dirty="0" smtClean="0">
                        <a:solidFill>
                          <a:schemeClr val="dk1"/>
                        </a:solidFill>
                        <a:latin typeface="+mn-lt"/>
                        <a:ea typeface="+mn-ea"/>
                        <a:cs typeface="+mn-cs"/>
                      </a:endParaRPr>
                    </a:p>
                    <a:p>
                      <a:r>
                        <a:rPr kumimoji="0" lang="tr-TR" sz="1800" b="1" i="1" kern="1200" dirty="0" err="1" smtClean="0">
                          <a:solidFill>
                            <a:schemeClr val="dk1"/>
                          </a:solidFill>
                          <a:latin typeface="+mn-lt"/>
                          <a:ea typeface="+mn-ea"/>
                          <a:cs typeface="+mn-cs"/>
                        </a:rPr>
                        <a:t>Read</a:t>
                      </a:r>
                      <a:r>
                        <a:rPr kumimoji="0" lang="tr-TR" sz="1800" b="1" i="1" kern="1200" dirty="0" smtClean="0">
                          <a:solidFill>
                            <a:schemeClr val="dk1"/>
                          </a:solidFill>
                          <a:latin typeface="+mn-lt"/>
                          <a:ea typeface="+mn-ea"/>
                          <a:cs typeface="+mn-cs"/>
                        </a:rPr>
                        <a:t> (A);</a:t>
                      </a:r>
                    </a:p>
                    <a:p>
                      <a:r>
                        <a:rPr kumimoji="0" lang="tr-TR" sz="1800" b="1" i="1" kern="1200" dirty="0" smtClean="0">
                          <a:solidFill>
                            <a:schemeClr val="dk1"/>
                          </a:solidFill>
                          <a:latin typeface="+mn-lt"/>
                          <a:ea typeface="+mn-ea"/>
                          <a:cs typeface="+mn-cs"/>
                        </a:rPr>
                        <a:t>Mik </a:t>
                      </a:r>
                      <a:r>
                        <a:rPr kumimoji="0" lang="tr-TR" sz="1800" b="1" i="1" kern="1200" dirty="0" smtClean="0">
                          <a:solidFill>
                            <a:schemeClr val="dk1"/>
                          </a:solidFill>
                          <a:latin typeface="+mn-lt"/>
                          <a:ea typeface="+mn-ea"/>
                          <a:cs typeface="+mn-cs"/>
                          <a:sym typeface="Wingdings"/>
                        </a:rPr>
                        <a:t></a:t>
                      </a:r>
                      <a:r>
                        <a:rPr kumimoji="0" lang="tr-TR" sz="1800" b="1" i="1" kern="1200" dirty="0" smtClean="0">
                          <a:solidFill>
                            <a:schemeClr val="dk1"/>
                          </a:solidFill>
                          <a:latin typeface="+mn-lt"/>
                          <a:ea typeface="+mn-ea"/>
                          <a:cs typeface="+mn-cs"/>
                        </a:rPr>
                        <a:t> A / 5;</a:t>
                      </a:r>
                    </a:p>
                    <a:p>
                      <a:r>
                        <a:rPr kumimoji="0" lang="tr-TR" sz="1800" b="1" i="1" kern="1200" dirty="0" smtClean="0">
                          <a:solidFill>
                            <a:schemeClr val="dk1"/>
                          </a:solidFill>
                          <a:latin typeface="+mn-lt"/>
                          <a:ea typeface="+mn-ea"/>
                          <a:cs typeface="+mn-cs"/>
                        </a:rPr>
                        <a:t>A</a:t>
                      </a:r>
                      <a:r>
                        <a:rPr kumimoji="0" lang="tr-TR" sz="1800" b="1" i="1" kern="1200" dirty="0" smtClean="0">
                          <a:solidFill>
                            <a:schemeClr val="dk1"/>
                          </a:solidFill>
                          <a:latin typeface="+mn-lt"/>
                          <a:ea typeface="+mn-ea"/>
                          <a:cs typeface="+mn-cs"/>
                          <a:sym typeface="Wingdings"/>
                        </a:rPr>
                        <a:t></a:t>
                      </a:r>
                      <a:r>
                        <a:rPr kumimoji="0" lang="tr-TR" sz="1800" b="1" i="1" kern="1200" dirty="0" smtClean="0">
                          <a:solidFill>
                            <a:schemeClr val="dk1"/>
                          </a:solidFill>
                          <a:latin typeface="+mn-lt"/>
                          <a:ea typeface="+mn-ea"/>
                          <a:cs typeface="+mn-cs"/>
                        </a:rPr>
                        <a:t> A – Mik;</a:t>
                      </a:r>
                    </a:p>
                    <a:p>
                      <a:r>
                        <a:rPr kumimoji="0" lang="tr-TR" sz="1800" b="1" i="1" kern="1200" dirty="0" smtClean="0">
                          <a:solidFill>
                            <a:schemeClr val="dk1"/>
                          </a:solidFill>
                          <a:latin typeface="+mn-lt"/>
                          <a:ea typeface="+mn-ea"/>
                          <a:cs typeface="+mn-cs"/>
                        </a:rPr>
                        <a:t>Write (A);</a:t>
                      </a:r>
                    </a:p>
                    <a:p>
                      <a:r>
                        <a:rPr kumimoji="0" lang="tr-TR" sz="1800" b="1" i="1" kern="1200" dirty="0" smtClean="0">
                          <a:solidFill>
                            <a:schemeClr val="dk1"/>
                          </a:solidFill>
                          <a:latin typeface="+mn-lt"/>
                          <a:ea typeface="+mn-ea"/>
                          <a:cs typeface="+mn-cs"/>
                        </a:rPr>
                        <a:t> </a:t>
                      </a:r>
                    </a:p>
                    <a:p>
                      <a:r>
                        <a:rPr kumimoji="0" lang="tr-TR" sz="1800" b="1" i="1" kern="1200" dirty="0" smtClean="0">
                          <a:solidFill>
                            <a:schemeClr val="dk1"/>
                          </a:solidFill>
                          <a:latin typeface="+mn-lt"/>
                          <a:ea typeface="+mn-ea"/>
                          <a:cs typeface="+mn-cs"/>
                        </a:rPr>
                        <a:t> </a:t>
                      </a:r>
                    </a:p>
                    <a:p>
                      <a:r>
                        <a:rPr kumimoji="0" lang="tr-TR" sz="1800" b="1" i="1" kern="1200" dirty="0" smtClean="0">
                          <a:solidFill>
                            <a:schemeClr val="dk1"/>
                          </a:solidFill>
                          <a:latin typeface="+mn-lt"/>
                          <a:ea typeface="+mn-ea"/>
                          <a:cs typeface="+mn-cs"/>
                        </a:rPr>
                        <a:t> </a:t>
                      </a:r>
                    </a:p>
                    <a:p>
                      <a:r>
                        <a:rPr kumimoji="0" lang="tr-TR" sz="1800" b="1" i="1" kern="1200" dirty="0" err="1" smtClean="0">
                          <a:solidFill>
                            <a:schemeClr val="dk1"/>
                          </a:solidFill>
                          <a:latin typeface="+mn-lt"/>
                          <a:ea typeface="+mn-ea"/>
                          <a:cs typeface="+mn-cs"/>
                        </a:rPr>
                        <a:t>Read</a:t>
                      </a:r>
                      <a:r>
                        <a:rPr kumimoji="0" lang="tr-TR" sz="1800" b="1" i="1" kern="1200" dirty="0" smtClean="0">
                          <a:solidFill>
                            <a:schemeClr val="dk1"/>
                          </a:solidFill>
                          <a:latin typeface="+mn-lt"/>
                          <a:ea typeface="+mn-ea"/>
                          <a:cs typeface="+mn-cs"/>
                        </a:rPr>
                        <a:t> (B);</a:t>
                      </a:r>
                    </a:p>
                    <a:p>
                      <a:r>
                        <a:rPr kumimoji="0" lang="tr-TR" sz="1800" b="1" i="1" kern="1200" dirty="0" smtClean="0">
                          <a:solidFill>
                            <a:schemeClr val="dk1"/>
                          </a:solidFill>
                          <a:latin typeface="+mn-lt"/>
                          <a:ea typeface="+mn-ea"/>
                          <a:cs typeface="+mn-cs"/>
                        </a:rPr>
                        <a:t> </a:t>
                      </a:r>
                    </a:p>
                    <a:p>
                      <a:r>
                        <a:rPr kumimoji="0" lang="tr-TR" sz="1800" b="1" i="1" kern="1200" dirty="0" smtClean="0">
                          <a:solidFill>
                            <a:schemeClr val="dk1"/>
                          </a:solidFill>
                          <a:latin typeface="+mn-lt"/>
                          <a:ea typeface="+mn-ea"/>
                          <a:cs typeface="+mn-cs"/>
                        </a:rPr>
                        <a:t> </a:t>
                      </a:r>
                    </a:p>
                    <a:p>
                      <a:r>
                        <a:rPr kumimoji="0" lang="tr-TR" sz="1800" b="1" i="1" kern="1200" dirty="0" smtClean="0">
                          <a:solidFill>
                            <a:schemeClr val="dk1"/>
                          </a:solidFill>
                          <a:latin typeface="+mn-lt"/>
                          <a:ea typeface="+mn-ea"/>
                          <a:cs typeface="+mn-cs"/>
                        </a:rPr>
                        <a:t> </a:t>
                      </a:r>
                    </a:p>
                    <a:p>
                      <a:r>
                        <a:rPr kumimoji="0" lang="tr-TR" sz="1800" b="1" i="1" kern="1200" dirty="0" smtClean="0">
                          <a:solidFill>
                            <a:schemeClr val="dk1"/>
                          </a:solidFill>
                          <a:latin typeface="+mn-lt"/>
                          <a:ea typeface="+mn-ea"/>
                          <a:cs typeface="+mn-cs"/>
                        </a:rPr>
                        <a:t>B</a:t>
                      </a:r>
                      <a:r>
                        <a:rPr kumimoji="0" lang="tr-TR" sz="1800" b="1" i="1" kern="1200" dirty="0" smtClean="0">
                          <a:solidFill>
                            <a:schemeClr val="dk1"/>
                          </a:solidFill>
                          <a:latin typeface="+mn-lt"/>
                          <a:ea typeface="+mn-ea"/>
                          <a:cs typeface="+mn-cs"/>
                          <a:sym typeface="Wingdings"/>
                        </a:rPr>
                        <a:t></a:t>
                      </a:r>
                      <a:r>
                        <a:rPr kumimoji="0" lang="tr-TR" sz="1800" b="1" i="1" kern="1200" dirty="0" smtClean="0">
                          <a:solidFill>
                            <a:schemeClr val="dk1"/>
                          </a:solidFill>
                          <a:latin typeface="+mn-lt"/>
                          <a:ea typeface="+mn-ea"/>
                          <a:cs typeface="+mn-cs"/>
                        </a:rPr>
                        <a:t> B + Mik;</a:t>
                      </a:r>
                    </a:p>
                    <a:p>
                      <a:r>
                        <a:rPr kumimoji="0" lang="tr-TR" sz="1800" b="1" i="1" kern="1200" dirty="0" smtClean="0">
                          <a:solidFill>
                            <a:schemeClr val="dk1"/>
                          </a:solidFill>
                          <a:latin typeface="+mn-lt"/>
                          <a:ea typeface="+mn-ea"/>
                          <a:cs typeface="+mn-cs"/>
                        </a:rPr>
                        <a:t>Write (B);</a:t>
                      </a:r>
                      <a:endParaRPr lang="tr-TR" sz="1800" b="1" i="1" dirty="0"/>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23528" y="548680"/>
            <a:ext cx="4968553" cy="5832648"/>
          </a:xfrm>
        </p:spPr>
        <p:txBody>
          <a:bodyPr>
            <a:normAutofit fontScale="70000" lnSpcReduction="20000"/>
          </a:bodyPr>
          <a:lstStyle/>
          <a:p>
            <a:pPr>
              <a:buNone/>
            </a:pPr>
            <a:r>
              <a:rPr lang="tr-TR" dirty="0" smtClean="0"/>
              <a:t>Seri </a:t>
            </a:r>
            <a:r>
              <a:rPr lang="tr-TR" dirty="0"/>
              <a:t>işletimde kaynaklar verimli </a:t>
            </a:r>
            <a:r>
              <a:rPr lang="tr-TR" dirty="0" smtClean="0"/>
              <a:t>kullanılamaz. </a:t>
            </a:r>
          </a:p>
          <a:p>
            <a:pPr>
              <a:buNone/>
            </a:pPr>
            <a:r>
              <a:rPr lang="tr-TR" dirty="0" smtClean="0"/>
              <a:t>Kaynak verimliği için,  birden çok hareketin komutlarının iç içe işletildiği işletim planları oluşturulmak istenir. </a:t>
            </a:r>
          </a:p>
          <a:p>
            <a:pPr>
              <a:buNone/>
            </a:pPr>
            <a:endParaRPr lang="tr-TR" dirty="0"/>
          </a:p>
          <a:p>
            <a:pPr lvl="0">
              <a:buNone/>
            </a:pPr>
            <a:r>
              <a:rPr lang="tr-TR" dirty="0" smtClean="0"/>
              <a:t>P3 İşletim Planı Başlangıçta:</a:t>
            </a:r>
          </a:p>
          <a:p>
            <a:pPr lvl="0">
              <a:buNone/>
            </a:pPr>
            <a:r>
              <a:rPr lang="tr-TR" b="1" dirty="0" smtClean="0">
                <a:solidFill>
                  <a:schemeClr val="accent1">
                    <a:lumMod val="75000"/>
                  </a:schemeClr>
                </a:solidFill>
              </a:rPr>
              <a:t>A </a:t>
            </a:r>
            <a:r>
              <a:rPr lang="tr-TR" b="1" dirty="0">
                <a:solidFill>
                  <a:schemeClr val="accent1">
                    <a:lumMod val="75000"/>
                  </a:schemeClr>
                </a:solidFill>
              </a:rPr>
              <a:t>= 5000, B= 5000</a:t>
            </a:r>
            <a:r>
              <a:rPr lang="tr-TR" dirty="0">
                <a:solidFill>
                  <a:schemeClr val="accent1">
                    <a:lumMod val="75000"/>
                  </a:schemeClr>
                </a:solidFill>
              </a:rPr>
              <a:t> </a:t>
            </a:r>
            <a:r>
              <a:rPr lang="tr-TR" dirty="0"/>
              <a:t>ise, </a:t>
            </a:r>
          </a:p>
          <a:p>
            <a:pPr>
              <a:buNone/>
            </a:pPr>
            <a:r>
              <a:rPr lang="tr-TR" dirty="0" smtClean="0"/>
              <a:t>Seri olmayan </a:t>
            </a:r>
            <a:r>
              <a:rPr lang="tr-TR" b="1" dirty="0" smtClean="0">
                <a:solidFill>
                  <a:schemeClr val="accent1">
                    <a:lumMod val="75000"/>
                  </a:schemeClr>
                </a:solidFill>
              </a:rPr>
              <a:t>P</a:t>
            </a:r>
            <a:r>
              <a:rPr lang="tr-TR" b="1" baseline="-25000" dirty="0" smtClean="0">
                <a:solidFill>
                  <a:schemeClr val="accent1">
                    <a:lumMod val="75000"/>
                  </a:schemeClr>
                </a:solidFill>
              </a:rPr>
              <a:t>3</a:t>
            </a:r>
            <a:r>
              <a:rPr lang="tr-TR" dirty="0" smtClean="0"/>
              <a:t> Sonrası:</a:t>
            </a:r>
          </a:p>
          <a:p>
            <a:pPr>
              <a:buNone/>
            </a:pPr>
            <a:endParaRPr lang="tr-TR" b="1" dirty="0" smtClean="0">
              <a:solidFill>
                <a:schemeClr val="accent1">
                  <a:lumMod val="75000"/>
                </a:schemeClr>
              </a:solidFill>
            </a:endParaRPr>
          </a:p>
          <a:p>
            <a:pPr>
              <a:buNone/>
            </a:pPr>
            <a:endParaRPr lang="tr-TR" b="1" dirty="0" smtClean="0">
              <a:solidFill>
                <a:schemeClr val="accent1">
                  <a:lumMod val="75000"/>
                </a:schemeClr>
              </a:solidFill>
            </a:endParaRPr>
          </a:p>
          <a:p>
            <a:pPr>
              <a:buNone/>
            </a:pPr>
            <a:endParaRPr lang="tr-TR" b="1" dirty="0">
              <a:solidFill>
                <a:schemeClr val="accent1">
                  <a:lumMod val="75000"/>
                </a:schemeClr>
              </a:solidFill>
            </a:endParaRPr>
          </a:p>
          <a:p>
            <a:pPr>
              <a:buNone/>
            </a:pPr>
            <a:r>
              <a:rPr lang="tr-TR" b="1" dirty="0" smtClean="0">
                <a:solidFill>
                  <a:schemeClr val="accent1">
                    <a:lumMod val="75000"/>
                  </a:schemeClr>
                </a:solidFill>
              </a:rPr>
              <a:t>A= 4500</a:t>
            </a:r>
            <a:r>
              <a:rPr lang="tr-TR" b="1" dirty="0" smtClean="0"/>
              <a:t>,</a:t>
            </a:r>
            <a:r>
              <a:rPr lang="tr-TR" b="1" dirty="0" smtClean="0">
                <a:solidFill>
                  <a:schemeClr val="accent1">
                    <a:lumMod val="75000"/>
                  </a:schemeClr>
                </a:solidFill>
              </a:rPr>
              <a:t> B = 6000</a:t>
            </a:r>
            <a:r>
              <a:rPr lang="tr-TR" b="1" dirty="0" smtClean="0"/>
              <a:t>,</a:t>
            </a:r>
          </a:p>
          <a:p>
            <a:pPr>
              <a:buNone/>
            </a:pPr>
            <a:r>
              <a:rPr lang="tr-TR" b="1" dirty="0" smtClean="0">
                <a:solidFill>
                  <a:schemeClr val="accent1">
                    <a:lumMod val="75000"/>
                  </a:schemeClr>
                </a:solidFill>
              </a:rPr>
              <a:t>A+B = 10500</a:t>
            </a:r>
            <a:r>
              <a:rPr lang="tr-TR" dirty="0" smtClean="0">
                <a:solidFill>
                  <a:schemeClr val="accent1">
                    <a:lumMod val="75000"/>
                  </a:schemeClr>
                </a:solidFill>
              </a:rPr>
              <a:t> </a:t>
            </a:r>
          </a:p>
          <a:p>
            <a:pPr>
              <a:buNone/>
            </a:pPr>
            <a:r>
              <a:rPr lang="tr-TR" dirty="0" smtClean="0">
                <a:solidFill>
                  <a:schemeClr val="accent1">
                    <a:lumMod val="75000"/>
                  </a:schemeClr>
                </a:solidFill>
              </a:rPr>
              <a:t>Y</a:t>
            </a:r>
            <a:r>
              <a:rPr lang="tr-TR" dirty="0" smtClean="0"/>
              <a:t>anlış sonuç, tutarsız.</a:t>
            </a:r>
          </a:p>
          <a:p>
            <a:pPr>
              <a:buNone/>
            </a:pPr>
            <a:endParaRPr lang="tr-TR" dirty="0" smtClean="0"/>
          </a:p>
          <a:p>
            <a:pPr>
              <a:buNone/>
            </a:pPr>
            <a:r>
              <a:rPr lang="tr-TR" dirty="0"/>
              <a:t>Serileştirilebilir olma (</a:t>
            </a:r>
            <a:r>
              <a:rPr lang="tr-TR" dirty="0" err="1"/>
              <a:t>serializabile</a:t>
            </a:r>
            <a:r>
              <a:rPr lang="tr-TR" dirty="0" smtClean="0"/>
              <a:t>):</a:t>
            </a:r>
          </a:p>
          <a:p>
            <a:pPr>
              <a:buNone/>
            </a:pPr>
            <a:r>
              <a:rPr lang="tr-TR" dirty="0" smtClean="0"/>
              <a:t>Plandan sonra tutarlı </a:t>
            </a:r>
            <a:r>
              <a:rPr lang="tr-TR" dirty="0"/>
              <a:t>bir duruma ulaşacağının; </a:t>
            </a:r>
            <a:endParaRPr lang="tr-TR" dirty="0" smtClean="0"/>
          </a:p>
          <a:p>
            <a:pPr>
              <a:buNone/>
            </a:pPr>
            <a:r>
              <a:rPr lang="tr-TR" dirty="0" smtClean="0"/>
              <a:t>Kurtarılabilir olma (</a:t>
            </a:r>
            <a:r>
              <a:rPr lang="tr-TR" dirty="0" err="1"/>
              <a:t>recoverable</a:t>
            </a:r>
            <a:r>
              <a:rPr lang="tr-TR" dirty="0" smtClean="0"/>
              <a:t>): kurtarma </a:t>
            </a:r>
            <a:r>
              <a:rPr lang="tr-TR" dirty="0"/>
              <a:t>işleminin kolaylıkla </a:t>
            </a:r>
            <a:r>
              <a:rPr lang="tr-TR" dirty="0" smtClean="0"/>
              <a:t>yapılabileceğinin, güvencesidir.</a:t>
            </a:r>
            <a:endParaRPr lang="tr-TR" dirty="0"/>
          </a:p>
          <a:p>
            <a:pPr>
              <a:buNone/>
            </a:pPr>
            <a:endParaRPr lang="tr-TR" dirty="0" smtClean="0"/>
          </a:p>
          <a:p>
            <a:pPr>
              <a:buNone/>
            </a:pPr>
            <a:endParaRPr lang="tr-TR" dirty="0" smtClean="0"/>
          </a:p>
          <a:p>
            <a:pPr>
              <a:buNone/>
            </a:pPr>
            <a:endParaRPr lang="tr-TR" dirty="0"/>
          </a:p>
        </p:txBody>
      </p:sp>
      <p:graphicFrame>
        <p:nvGraphicFramePr>
          <p:cNvPr id="4" name="3 İçerik Yer Tutucusu"/>
          <p:cNvGraphicFramePr>
            <a:graphicFrameLocks/>
          </p:cNvGraphicFramePr>
          <p:nvPr>
            <p:extLst>
              <p:ext uri="{D42A27DB-BD31-4B8C-83A1-F6EECF244321}">
                <p14:modId xmlns:p14="http://schemas.microsoft.com/office/powerpoint/2010/main" val="3247330603"/>
              </p:ext>
            </p:extLst>
          </p:nvPr>
        </p:nvGraphicFramePr>
        <p:xfrm>
          <a:off x="5292081" y="764704"/>
          <a:ext cx="3672408" cy="5472608"/>
        </p:xfrm>
        <a:graphic>
          <a:graphicData uri="http://schemas.openxmlformats.org/drawingml/2006/table">
            <a:tbl>
              <a:tblPr firstRow="1" bandRow="1">
                <a:tableStyleId>{5C22544A-7EE6-4342-B048-85BDC9FD1C3A}</a:tableStyleId>
              </a:tblPr>
              <a:tblGrid>
                <a:gridCol w="1855303">
                  <a:extLst>
                    <a:ext uri="{9D8B030D-6E8A-4147-A177-3AD203B41FA5}">
                      <a16:colId xmlns:a16="http://schemas.microsoft.com/office/drawing/2014/main" val="20000"/>
                    </a:ext>
                  </a:extLst>
                </a:gridCol>
                <a:gridCol w="1817105">
                  <a:extLst>
                    <a:ext uri="{9D8B030D-6E8A-4147-A177-3AD203B41FA5}">
                      <a16:colId xmlns:a16="http://schemas.microsoft.com/office/drawing/2014/main" val="20001"/>
                    </a:ext>
                  </a:extLst>
                </a:gridCol>
              </a:tblGrid>
              <a:tr h="451488">
                <a:tc>
                  <a:txBody>
                    <a:bodyPr/>
                    <a:lstStyle/>
                    <a:p>
                      <a:pPr algn="ctr"/>
                      <a:r>
                        <a:rPr kumimoji="0" lang="tr-TR" sz="1800" b="1" i="1" kern="1200" dirty="0" smtClean="0">
                          <a:solidFill>
                            <a:schemeClr val="lt1"/>
                          </a:solidFill>
                          <a:latin typeface="+mn-lt"/>
                          <a:ea typeface="+mn-ea"/>
                          <a:cs typeface="+mn-cs"/>
                        </a:rPr>
                        <a:t>H</a:t>
                      </a:r>
                      <a:r>
                        <a:rPr kumimoji="0" lang="tr-TR" sz="1800" b="1" i="1" kern="1200" baseline="-25000" dirty="0" smtClean="0">
                          <a:solidFill>
                            <a:schemeClr val="lt1"/>
                          </a:solidFill>
                          <a:latin typeface="+mn-lt"/>
                          <a:ea typeface="+mn-ea"/>
                          <a:cs typeface="+mn-cs"/>
                        </a:rPr>
                        <a:t>1</a:t>
                      </a:r>
                      <a:endParaRPr lang="tr-TR" sz="1800" b="1" i="1" dirty="0"/>
                    </a:p>
                  </a:txBody>
                  <a:tcPr/>
                </a:tc>
                <a:tc>
                  <a:txBody>
                    <a:bodyPr/>
                    <a:lstStyle/>
                    <a:p>
                      <a:pPr algn="ctr"/>
                      <a:r>
                        <a:rPr kumimoji="0" lang="tr-TR" sz="1800" b="1" i="1" kern="1200" dirty="0" smtClean="0">
                          <a:solidFill>
                            <a:schemeClr val="lt1"/>
                          </a:solidFill>
                          <a:latin typeface="+mn-lt"/>
                          <a:ea typeface="+mn-ea"/>
                          <a:cs typeface="+mn-cs"/>
                        </a:rPr>
                        <a:t> H</a:t>
                      </a:r>
                      <a:r>
                        <a:rPr kumimoji="0" lang="tr-TR" sz="1800" b="1" i="1" kern="1200" baseline="-25000" dirty="0" smtClean="0">
                          <a:solidFill>
                            <a:schemeClr val="lt1"/>
                          </a:solidFill>
                          <a:latin typeface="+mn-lt"/>
                          <a:ea typeface="+mn-ea"/>
                          <a:cs typeface="+mn-cs"/>
                        </a:rPr>
                        <a:t>2</a:t>
                      </a:r>
                      <a:endParaRPr lang="tr-TR" sz="1800" b="1" i="1" dirty="0"/>
                    </a:p>
                  </a:txBody>
                  <a:tcPr/>
                </a:tc>
                <a:extLst>
                  <a:ext uri="{0D108BD9-81ED-4DB2-BD59-A6C34878D82A}">
                    <a16:rowId xmlns:a16="http://schemas.microsoft.com/office/drawing/2014/main" val="10000"/>
                  </a:ext>
                </a:extLst>
              </a:tr>
              <a:tr h="5021120">
                <a:tc>
                  <a:txBody>
                    <a:bodyPr/>
                    <a:lstStyle/>
                    <a:p>
                      <a:r>
                        <a:rPr kumimoji="0" lang="tr-TR" sz="1800" b="1" i="1" kern="1200" dirty="0" smtClean="0">
                          <a:solidFill>
                            <a:schemeClr val="dk1"/>
                          </a:solidFill>
                          <a:latin typeface="+mn-lt"/>
                          <a:ea typeface="+mn-ea"/>
                          <a:cs typeface="+mn-cs"/>
                        </a:rPr>
                        <a:t>Read (A);</a:t>
                      </a:r>
                    </a:p>
                    <a:p>
                      <a:r>
                        <a:rPr kumimoji="0" lang="tr-TR" sz="1800" b="1" i="1" kern="1200" dirty="0" smtClean="0">
                          <a:solidFill>
                            <a:schemeClr val="dk1"/>
                          </a:solidFill>
                          <a:latin typeface="+mn-lt"/>
                          <a:ea typeface="+mn-ea"/>
                          <a:cs typeface="+mn-cs"/>
                        </a:rPr>
                        <a:t> </a:t>
                      </a:r>
                    </a:p>
                    <a:p>
                      <a:r>
                        <a:rPr kumimoji="0" lang="tr-TR" sz="1800" b="1" i="1" kern="1200" dirty="0" smtClean="0">
                          <a:solidFill>
                            <a:schemeClr val="dk1"/>
                          </a:solidFill>
                          <a:latin typeface="+mn-lt"/>
                          <a:ea typeface="+mn-ea"/>
                          <a:cs typeface="+mn-cs"/>
                        </a:rPr>
                        <a:t> </a:t>
                      </a:r>
                    </a:p>
                    <a:p>
                      <a:r>
                        <a:rPr kumimoji="0" lang="tr-TR" sz="1800" b="1" i="1" kern="1200" dirty="0" smtClean="0">
                          <a:solidFill>
                            <a:schemeClr val="dk1"/>
                          </a:solidFill>
                          <a:latin typeface="+mn-lt"/>
                          <a:ea typeface="+mn-ea"/>
                          <a:cs typeface="+mn-cs"/>
                        </a:rPr>
                        <a:t> </a:t>
                      </a:r>
                    </a:p>
                    <a:p>
                      <a:r>
                        <a:rPr kumimoji="0" lang="tr-TR" sz="1800" b="1" i="1" kern="1200" dirty="0" smtClean="0">
                          <a:solidFill>
                            <a:schemeClr val="dk1"/>
                          </a:solidFill>
                          <a:latin typeface="+mn-lt"/>
                          <a:ea typeface="+mn-ea"/>
                          <a:cs typeface="+mn-cs"/>
                        </a:rPr>
                        <a:t> </a:t>
                      </a:r>
                    </a:p>
                    <a:p>
                      <a:r>
                        <a:rPr kumimoji="0" lang="tr-TR" sz="1800" b="1" i="1" kern="1200" dirty="0" smtClean="0">
                          <a:solidFill>
                            <a:schemeClr val="dk1"/>
                          </a:solidFill>
                          <a:latin typeface="+mn-lt"/>
                          <a:ea typeface="+mn-ea"/>
                          <a:cs typeface="+mn-cs"/>
                        </a:rPr>
                        <a:t>A </a:t>
                      </a:r>
                      <a:r>
                        <a:rPr kumimoji="0" lang="tr-TR" sz="1800" b="1" i="1" kern="1200" dirty="0" smtClean="0">
                          <a:solidFill>
                            <a:schemeClr val="dk1"/>
                          </a:solidFill>
                          <a:latin typeface="+mn-lt"/>
                          <a:ea typeface="+mn-ea"/>
                          <a:cs typeface="+mn-cs"/>
                          <a:sym typeface="Wingdings"/>
                        </a:rPr>
                        <a:t></a:t>
                      </a:r>
                      <a:r>
                        <a:rPr kumimoji="0" lang="tr-TR" sz="1800" b="1" i="1" kern="1200" dirty="0" smtClean="0">
                          <a:solidFill>
                            <a:schemeClr val="dk1"/>
                          </a:solidFill>
                          <a:latin typeface="+mn-lt"/>
                          <a:ea typeface="+mn-ea"/>
                          <a:cs typeface="+mn-cs"/>
                        </a:rPr>
                        <a:t> A – 500;</a:t>
                      </a:r>
                    </a:p>
                    <a:p>
                      <a:r>
                        <a:rPr kumimoji="0" lang="tr-TR" sz="1800" b="1" i="1" kern="1200" dirty="0" smtClean="0">
                          <a:solidFill>
                            <a:schemeClr val="dk1"/>
                          </a:solidFill>
                          <a:latin typeface="+mn-lt"/>
                          <a:ea typeface="+mn-ea"/>
                          <a:cs typeface="+mn-cs"/>
                        </a:rPr>
                        <a:t>Write (A);</a:t>
                      </a:r>
                    </a:p>
                    <a:p>
                      <a:r>
                        <a:rPr kumimoji="0" lang="tr-TR" sz="1800" b="1" i="1" kern="1200" dirty="0" smtClean="0">
                          <a:solidFill>
                            <a:schemeClr val="dk1"/>
                          </a:solidFill>
                          <a:latin typeface="+mn-lt"/>
                          <a:ea typeface="+mn-ea"/>
                          <a:cs typeface="+mn-cs"/>
                        </a:rPr>
                        <a:t>Read (B);</a:t>
                      </a:r>
                    </a:p>
                    <a:p>
                      <a:r>
                        <a:rPr kumimoji="0" lang="tr-TR" sz="1800" b="1" i="1" kern="1200" dirty="0" smtClean="0">
                          <a:solidFill>
                            <a:schemeClr val="dk1"/>
                          </a:solidFill>
                          <a:latin typeface="+mn-lt"/>
                          <a:ea typeface="+mn-ea"/>
                          <a:cs typeface="+mn-cs"/>
                        </a:rPr>
                        <a:t> </a:t>
                      </a:r>
                    </a:p>
                    <a:p>
                      <a:r>
                        <a:rPr kumimoji="0" lang="tr-TR" sz="1800" b="1" i="1" kern="1200" dirty="0" smtClean="0">
                          <a:solidFill>
                            <a:schemeClr val="dk1"/>
                          </a:solidFill>
                          <a:latin typeface="+mn-lt"/>
                          <a:ea typeface="+mn-ea"/>
                          <a:cs typeface="+mn-cs"/>
                        </a:rPr>
                        <a:t> </a:t>
                      </a:r>
                    </a:p>
                    <a:p>
                      <a:r>
                        <a:rPr kumimoji="0" lang="tr-TR" sz="1800" b="1" i="1" kern="1200" dirty="0" smtClean="0">
                          <a:solidFill>
                            <a:schemeClr val="dk1"/>
                          </a:solidFill>
                          <a:latin typeface="+mn-lt"/>
                          <a:ea typeface="+mn-ea"/>
                          <a:cs typeface="+mn-cs"/>
                        </a:rPr>
                        <a:t>B</a:t>
                      </a:r>
                      <a:r>
                        <a:rPr kumimoji="0" lang="tr-TR" sz="1800" b="1" i="1" kern="1200" dirty="0" smtClean="0">
                          <a:solidFill>
                            <a:schemeClr val="dk1"/>
                          </a:solidFill>
                          <a:latin typeface="+mn-lt"/>
                          <a:ea typeface="+mn-ea"/>
                          <a:cs typeface="+mn-cs"/>
                          <a:sym typeface="Wingdings"/>
                        </a:rPr>
                        <a:t></a:t>
                      </a:r>
                      <a:r>
                        <a:rPr kumimoji="0" lang="tr-TR" sz="1800" b="1" i="1" kern="1200" dirty="0" smtClean="0">
                          <a:solidFill>
                            <a:schemeClr val="dk1"/>
                          </a:solidFill>
                          <a:latin typeface="+mn-lt"/>
                          <a:ea typeface="+mn-ea"/>
                          <a:cs typeface="+mn-cs"/>
                        </a:rPr>
                        <a:t> B + 500;</a:t>
                      </a:r>
                    </a:p>
                    <a:p>
                      <a:r>
                        <a:rPr kumimoji="0" lang="tr-TR" sz="1800" b="1" i="1" kern="1200" dirty="0" smtClean="0">
                          <a:solidFill>
                            <a:schemeClr val="dk1"/>
                          </a:solidFill>
                          <a:latin typeface="+mn-lt"/>
                          <a:ea typeface="+mn-ea"/>
                          <a:cs typeface="+mn-cs"/>
                        </a:rPr>
                        <a:t>Write (B);</a:t>
                      </a:r>
                      <a:endParaRPr lang="tr-TR" sz="1800" b="1" i="1" dirty="0"/>
                    </a:p>
                  </a:txBody>
                  <a:tcPr/>
                </a:tc>
                <a:tc>
                  <a:txBody>
                    <a:bodyPr/>
                    <a:lstStyle/>
                    <a:p>
                      <a:endParaRPr kumimoji="0" lang="tr-TR" sz="1800" b="1" i="1" kern="1200" dirty="0" smtClean="0">
                        <a:solidFill>
                          <a:schemeClr val="dk1"/>
                        </a:solidFill>
                        <a:latin typeface="+mn-lt"/>
                        <a:ea typeface="+mn-ea"/>
                        <a:cs typeface="+mn-cs"/>
                      </a:endParaRPr>
                    </a:p>
                    <a:p>
                      <a:r>
                        <a:rPr kumimoji="0" lang="tr-TR" sz="1800" b="1" i="1" kern="1200" dirty="0" err="1" smtClean="0">
                          <a:solidFill>
                            <a:schemeClr val="dk1"/>
                          </a:solidFill>
                          <a:latin typeface="+mn-lt"/>
                          <a:ea typeface="+mn-ea"/>
                          <a:cs typeface="+mn-cs"/>
                        </a:rPr>
                        <a:t>Read</a:t>
                      </a:r>
                      <a:r>
                        <a:rPr kumimoji="0" lang="tr-TR" sz="1800" b="1" i="1" kern="1200" dirty="0" smtClean="0">
                          <a:solidFill>
                            <a:schemeClr val="dk1"/>
                          </a:solidFill>
                          <a:latin typeface="+mn-lt"/>
                          <a:ea typeface="+mn-ea"/>
                          <a:cs typeface="+mn-cs"/>
                        </a:rPr>
                        <a:t> (A);</a:t>
                      </a:r>
                    </a:p>
                    <a:p>
                      <a:r>
                        <a:rPr kumimoji="0" lang="tr-TR" sz="1800" b="1" i="1" kern="1200" dirty="0" smtClean="0">
                          <a:solidFill>
                            <a:schemeClr val="dk1"/>
                          </a:solidFill>
                          <a:latin typeface="+mn-lt"/>
                          <a:ea typeface="+mn-ea"/>
                          <a:cs typeface="+mn-cs"/>
                        </a:rPr>
                        <a:t>Mik </a:t>
                      </a:r>
                      <a:r>
                        <a:rPr kumimoji="0" lang="tr-TR" sz="1800" b="1" i="1" kern="1200" dirty="0" smtClean="0">
                          <a:solidFill>
                            <a:schemeClr val="dk1"/>
                          </a:solidFill>
                          <a:latin typeface="+mn-lt"/>
                          <a:ea typeface="+mn-ea"/>
                          <a:cs typeface="+mn-cs"/>
                          <a:sym typeface="Wingdings"/>
                        </a:rPr>
                        <a:t></a:t>
                      </a:r>
                      <a:r>
                        <a:rPr kumimoji="0" lang="tr-TR" sz="1800" b="1" i="1" kern="1200" dirty="0" smtClean="0">
                          <a:solidFill>
                            <a:schemeClr val="dk1"/>
                          </a:solidFill>
                          <a:latin typeface="+mn-lt"/>
                          <a:ea typeface="+mn-ea"/>
                          <a:cs typeface="+mn-cs"/>
                        </a:rPr>
                        <a:t> A / 5;</a:t>
                      </a:r>
                    </a:p>
                    <a:p>
                      <a:r>
                        <a:rPr kumimoji="0" lang="tr-TR" sz="1800" b="1" i="1" kern="1200" dirty="0" smtClean="0">
                          <a:solidFill>
                            <a:schemeClr val="dk1"/>
                          </a:solidFill>
                          <a:latin typeface="+mn-lt"/>
                          <a:ea typeface="+mn-ea"/>
                          <a:cs typeface="+mn-cs"/>
                        </a:rPr>
                        <a:t>A</a:t>
                      </a:r>
                      <a:r>
                        <a:rPr kumimoji="0" lang="tr-TR" sz="1800" b="1" i="1" kern="1200" dirty="0" smtClean="0">
                          <a:solidFill>
                            <a:schemeClr val="dk1"/>
                          </a:solidFill>
                          <a:latin typeface="+mn-lt"/>
                          <a:ea typeface="+mn-ea"/>
                          <a:cs typeface="+mn-cs"/>
                          <a:sym typeface="Wingdings"/>
                        </a:rPr>
                        <a:t></a:t>
                      </a:r>
                      <a:r>
                        <a:rPr kumimoji="0" lang="tr-TR" sz="1800" b="1" i="1" kern="1200" dirty="0" smtClean="0">
                          <a:solidFill>
                            <a:schemeClr val="dk1"/>
                          </a:solidFill>
                          <a:latin typeface="+mn-lt"/>
                          <a:ea typeface="+mn-ea"/>
                          <a:cs typeface="+mn-cs"/>
                        </a:rPr>
                        <a:t> A – Mik;</a:t>
                      </a:r>
                    </a:p>
                    <a:p>
                      <a:r>
                        <a:rPr kumimoji="0" lang="tr-TR" sz="1800" b="1" i="1" kern="1200" dirty="0" smtClean="0">
                          <a:solidFill>
                            <a:schemeClr val="dk1"/>
                          </a:solidFill>
                          <a:latin typeface="+mn-lt"/>
                          <a:ea typeface="+mn-ea"/>
                          <a:cs typeface="+mn-cs"/>
                        </a:rPr>
                        <a:t>Write (A);</a:t>
                      </a:r>
                    </a:p>
                    <a:p>
                      <a:r>
                        <a:rPr kumimoji="0" lang="tr-TR" sz="1800" b="1" i="1" kern="1200" dirty="0" smtClean="0">
                          <a:solidFill>
                            <a:schemeClr val="dk1"/>
                          </a:solidFill>
                          <a:latin typeface="+mn-lt"/>
                          <a:ea typeface="+mn-ea"/>
                          <a:cs typeface="+mn-cs"/>
                        </a:rPr>
                        <a:t> </a:t>
                      </a:r>
                    </a:p>
                    <a:p>
                      <a:r>
                        <a:rPr kumimoji="0" lang="tr-TR" sz="1800" b="1" i="1" kern="1200" dirty="0" smtClean="0">
                          <a:solidFill>
                            <a:schemeClr val="dk1"/>
                          </a:solidFill>
                          <a:latin typeface="+mn-lt"/>
                          <a:ea typeface="+mn-ea"/>
                          <a:cs typeface="+mn-cs"/>
                        </a:rPr>
                        <a:t> </a:t>
                      </a:r>
                    </a:p>
                    <a:p>
                      <a:r>
                        <a:rPr kumimoji="0" lang="tr-TR" sz="1800" b="1" i="1" kern="1200" dirty="0" smtClean="0">
                          <a:solidFill>
                            <a:schemeClr val="dk1"/>
                          </a:solidFill>
                          <a:latin typeface="+mn-lt"/>
                          <a:ea typeface="+mn-ea"/>
                          <a:cs typeface="+mn-cs"/>
                        </a:rPr>
                        <a:t> </a:t>
                      </a:r>
                    </a:p>
                    <a:p>
                      <a:r>
                        <a:rPr kumimoji="0" lang="tr-TR" sz="1800" b="1" i="1" kern="1200" dirty="0" err="1" smtClean="0">
                          <a:solidFill>
                            <a:schemeClr val="dk1"/>
                          </a:solidFill>
                          <a:latin typeface="+mn-lt"/>
                          <a:ea typeface="+mn-ea"/>
                          <a:cs typeface="+mn-cs"/>
                        </a:rPr>
                        <a:t>Read</a:t>
                      </a:r>
                      <a:r>
                        <a:rPr kumimoji="0" lang="tr-TR" sz="1800" b="1" i="1" kern="1200" dirty="0" smtClean="0">
                          <a:solidFill>
                            <a:schemeClr val="dk1"/>
                          </a:solidFill>
                          <a:latin typeface="+mn-lt"/>
                          <a:ea typeface="+mn-ea"/>
                          <a:cs typeface="+mn-cs"/>
                        </a:rPr>
                        <a:t> (B);</a:t>
                      </a:r>
                    </a:p>
                    <a:p>
                      <a:r>
                        <a:rPr kumimoji="0" lang="tr-TR" sz="1800" b="1" i="1" kern="1200" dirty="0" smtClean="0">
                          <a:solidFill>
                            <a:schemeClr val="dk1"/>
                          </a:solidFill>
                          <a:latin typeface="+mn-lt"/>
                          <a:ea typeface="+mn-ea"/>
                          <a:cs typeface="+mn-cs"/>
                        </a:rPr>
                        <a:t> </a:t>
                      </a:r>
                    </a:p>
                    <a:p>
                      <a:r>
                        <a:rPr kumimoji="0" lang="tr-TR" sz="1800" b="1" i="1" kern="1200" dirty="0" smtClean="0">
                          <a:solidFill>
                            <a:schemeClr val="dk1"/>
                          </a:solidFill>
                          <a:latin typeface="+mn-lt"/>
                          <a:ea typeface="+mn-ea"/>
                          <a:cs typeface="+mn-cs"/>
                        </a:rPr>
                        <a:t> </a:t>
                      </a:r>
                    </a:p>
                    <a:p>
                      <a:r>
                        <a:rPr kumimoji="0" lang="tr-TR" sz="1800" b="1" i="1" kern="1200" dirty="0" smtClean="0">
                          <a:solidFill>
                            <a:schemeClr val="dk1"/>
                          </a:solidFill>
                          <a:latin typeface="+mn-lt"/>
                          <a:ea typeface="+mn-ea"/>
                          <a:cs typeface="+mn-cs"/>
                        </a:rPr>
                        <a:t> </a:t>
                      </a:r>
                    </a:p>
                    <a:p>
                      <a:r>
                        <a:rPr kumimoji="0" lang="tr-TR" sz="1800" b="1" i="1" kern="1200" dirty="0" smtClean="0">
                          <a:solidFill>
                            <a:schemeClr val="dk1"/>
                          </a:solidFill>
                          <a:latin typeface="+mn-lt"/>
                          <a:ea typeface="+mn-ea"/>
                          <a:cs typeface="+mn-cs"/>
                        </a:rPr>
                        <a:t>B</a:t>
                      </a:r>
                      <a:r>
                        <a:rPr kumimoji="0" lang="tr-TR" sz="1800" b="1" i="1" kern="1200" dirty="0" smtClean="0">
                          <a:solidFill>
                            <a:schemeClr val="dk1"/>
                          </a:solidFill>
                          <a:latin typeface="+mn-lt"/>
                          <a:ea typeface="+mn-ea"/>
                          <a:cs typeface="+mn-cs"/>
                          <a:sym typeface="Wingdings"/>
                        </a:rPr>
                        <a:t></a:t>
                      </a:r>
                      <a:r>
                        <a:rPr kumimoji="0" lang="tr-TR" sz="1800" b="1" i="1" kern="1200" dirty="0" smtClean="0">
                          <a:solidFill>
                            <a:schemeClr val="dk1"/>
                          </a:solidFill>
                          <a:latin typeface="+mn-lt"/>
                          <a:ea typeface="+mn-ea"/>
                          <a:cs typeface="+mn-cs"/>
                        </a:rPr>
                        <a:t> B + Mik;</a:t>
                      </a:r>
                    </a:p>
                    <a:p>
                      <a:r>
                        <a:rPr kumimoji="0" lang="tr-TR" sz="1800" b="1" i="1" kern="1200" dirty="0" smtClean="0">
                          <a:solidFill>
                            <a:schemeClr val="dk1"/>
                          </a:solidFill>
                          <a:latin typeface="+mn-lt"/>
                          <a:ea typeface="+mn-ea"/>
                          <a:cs typeface="+mn-cs"/>
                        </a:rPr>
                        <a:t>Write (B);</a:t>
                      </a:r>
                      <a:endParaRPr lang="tr-TR" sz="1800" b="1" i="1" dirty="0"/>
                    </a:p>
                  </a:txBody>
                  <a:tcPr/>
                </a:tc>
                <a:extLst>
                  <a:ext uri="{0D108BD9-81ED-4DB2-BD59-A6C34878D82A}">
                    <a16:rowId xmlns:a16="http://schemas.microsoft.com/office/drawing/2014/main" val="10001"/>
                  </a:ext>
                </a:extLst>
              </a:tr>
            </a:tbl>
          </a:graphicData>
        </a:graphic>
      </p:graphicFrame>
      <p:sp>
        <p:nvSpPr>
          <p:cNvPr id="5" name="Metin kutusu 4"/>
          <p:cNvSpPr txBox="1"/>
          <p:nvPr/>
        </p:nvSpPr>
        <p:spPr>
          <a:xfrm>
            <a:off x="251520" y="-16922"/>
            <a:ext cx="4876550" cy="3693319"/>
          </a:xfrm>
          <a:prstGeom prst="rect">
            <a:avLst/>
          </a:prstGeom>
          <a:solidFill>
            <a:schemeClr val="accent1"/>
          </a:solidFill>
        </p:spPr>
        <p:txBody>
          <a:bodyPr wrap="square" rtlCol="0">
            <a:spAutoFit/>
          </a:bodyPr>
          <a:lstStyle/>
          <a:p>
            <a:pPr algn="just" defTabSz="360000"/>
            <a:r>
              <a:rPr lang="tr-TR" dirty="0" smtClean="0"/>
              <a:t>P3=H1 //H2</a:t>
            </a:r>
            <a:endParaRPr lang="tr-TR" dirty="0"/>
          </a:p>
          <a:p>
            <a:pPr algn="just" defTabSz="360000"/>
            <a:r>
              <a:rPr lang="tr-TR" dirty="0"/>
              <a:t>H1:	</a:t>
            </a:r>
            <a:r>
              <a:rPr lang="tr-TR" dirty="0" smtClean="0"/>
              <a:t>A=5000</a:t>
            </a:r>
          </a:p>
          <a:p>
            <a:pPr algn="just" defTabSz="360000"/>
            <a:r>
              <a:rPr lang="tr-TR" dirty="0" smtClean="0"/>
              <a:t>H2:   </a:t>
            </a:r>
            <a:r>
              <a:rPr lang="tr-TR" dirty="0"/>
              <a:t>	</a:t>
            </a:r>
            <a:r>
              <a:rPr lang="tr-TR" dirty="0" smtClean="0"/>
              <a:t>A=5000</a:t>
            </a:r>
            <a:endParaRPr lang="tr-TR" dirty="0"/>
          </a:p>
          <a:p>
            <a:pPr algn="just" defTabSz="360000"/>
            <a:r>
              <a:rPr lang="tr-TR" dirty="0" smtClean="0"/>
              <a:t>H2</a:t>
            </a:r>
            <a:r>
              <a:rPr lang="tr-TR" dirty="0"/>
              <a:t>:	</a:t>
            </a:r>
            <a:r>
              <a:rPr lang="tr-TR" dirty="0" err="1" smtClean="0"/>
              <a:t>Mik</a:t>
            </a:r>
            <a:r>
              <a:rPr lang="tr-TR" dirty="0" smtClean="0"/>
              <a:t>=5000/5=1000</a:t>
            </a:r>
            <a:endParaRPr lang="tr-TR" dirty="0"/>
          </a:p>
          <a:p>
            <a:pPr algn="just" defTabSz="360000"/>
            <a:r>
              <a:rPr lang="tr-TR" dirty="0" smtClean="0"/>
              <a:t>H2:</a:t>
            </a:r>
            <a:r>
              <a:rPr lang="tr-TR" dirty="0"/>
              <a:t>	</a:t>
            </a:r>
            <a:r>
              <a:rPr lang="tr-TR" dirty="0" smtClean="0"/>
              <a:t>A=5000-1000=4000</a:t>
            </a:r>
            <a:endParaRPr lang="tr-TR" dirty="0"/>
          </a:p>
          <a:p>
            <a:pPr algn="just" defTabSz="360000"/>
            <a:r>
              <a:rPr lang="tr-TR" dirty="0" smtClean="0"/>
              <a:t>H2:</a:t>
            </a:r>
            <a:r>
              <a:rPr lang="tr-TR" dirty="0"/>
              <a:t>	</a:t>
            </a:r>
            <a:r>
              <a:rPr lang="tr-TR" dirty="0" smtClean="0"/>
              <a:t>A=4000</a:t>
            </a:r>
            <a:endParaRPr lang="tr-TR" dirty="0"/>
          </a:p>
          <a:p>
            <a:pPr algn="just" defTabSz="360000"/>
            <a:r>
              <a:rPr lang="tr-TR" dirty="0" smtClean="0"/>
              <a:t>H1:</a:t>
            </a:r>
            <a:r>
              <a:rPr lang="tr-TR" dirty="0"/>
              <a:t>	</a:t>
            </a:r>
            <a:r>
              <a:rPr lang="tr-TR" dirty="0" smtClean="0"/>
              <a:t>A=5000-500</a:t>
            </a:r>
            <a:endParaRPr lang="tr-TR" dirty="0"/>
          </a:p>
          <a:p>
            <a:pPr algn="just" defTabSz="360000"/>
            <a:r>
              <a:rPr lang="tr-TR" dirty="0" smtClean="0"/>
              <a:t>H1:</a:t>
            </a:r>
            <a:r>
              <a:rPr lang="tr-TR" dirty="0"/>
              <a:t>	</a:t>
            </a:r>
            <a:r>
              <a:rPr lang="tr-TR" dirty="0" smtClean="0">
                <a:solidFill>
                  <a:srgbClr val="FF0000"/>
                </a:solidFill>
              </a:rPr>
              <a:t>A=4500</a:t>
            </a:r>
            <a:endParaRPr lang="tr-TR" dirty="0">
              <a:solidFill>
                <a:srgbClr val="FF0000"/>
              </a:solidFill>
            </a:endParaRPr>
          </a:p>
          <a:p>
            <a:pPr algn="just" defTabSz="360000"/>
            <a:r>
              <a:rPr lang="tr-TR" dirty="0" smtClean="0"/>
              <a:t>H1:</a:t>
            </a:r>
            <a:r>
              <a:rPr lang="tr-TR" dirty="0"/>
              <a:t>	</a:t>
            </a:r>
            <a:r>
              <a:rPr lang="tr-TR" dirty="0" smtClean="0"/>
              <a:t>B=5000</a:t>
            </a:r>
            <a:endParaRPr lang="tr-TR" dirty="0"/>
          </a:p>
          <a:p>
            <a:pPr algn="just" defTabSz="360000"/>
            <a:r>
              <a:rPr lang="tr-TR" dirty="0" smtClean="0"/>
              <a:t>H2: </a:t>
            </a:r>
            <a:r>
              <a:rPr lang="tr-TR" dirty="0"/>
              <a:t>	</a:t>
            </a:r>
            <a:r>
              <a:rPr lang="tr-TR" dirty="0" smtClean="0"/>
              <a:t>B=5000</a:t>
            </a:r>
          </a:p>
          <a:p>
            <a:pPr algn="just" defTabSz="360000"/>
            <a:r>
              <a:rPr lang="tr-TR" dirty="0" smtClean="0"/>
              <a:t>H1:	B=5000+500=5500</a:t>
            </a:r>
          </a:p>
          <a:p>
            <a:pPr algn="just" defTabSz="360000"/>
            <a:r>
              <a:rPr lang="tr-TR" dirty="0" smtClean="0"/>
              <a:t>H2:	B=5000+1000=6000</a:t>
            </a:r>
          </a:p>
          <a:p>
            <a:pPr algn="just" defTabSz="360000"/>
            <a:r>
              <a:rPr lang="tr-TR" dirty="0" smtClean="0"/>
              <a:t>H2:	</a:t>
            </a:r>
            <a:r>
              <a:rPr lang="tr-TR" dirty="0" smtClean="0">
                <a:solidFill>
                  <a:srgbClr val="FF0000"/>
                </a:solidFill>
              </a:rPr>
              <a:t>B=6000</a:t>
            </a:r>
            <a:endParaRPr lang="tr-TR" dirty="0"/>
          </a:p>
        </p:txBody>
      </p:sp>
    </p:spTree>
    <p:extLst>
      <p:ext uri="{BB962C8B-B14F-4D97-AF65-F5344CB8AC3E}">
        <p14:creationId xmlns:p14="http://schemas.microsoft.com/office/powerpoint/2010/main" val="21094846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32656"/>
            <a:ext cx="8229600" cy="576064"/>
          </a:xfrm>
        </p:spPr>
        <p:txBody>
          <a:bodyPr>
            <a:normAutofit fontScale="90000"/>
          </a:bodyPr>
          <a:lstStyle/>
          <a:p>
            <a:pPr algn="ctr"/>
            <a:r>
              <a:rPr lang="tr-TR" b="1" dirty="0" smtClean="0">
                <a:latin typeface="Calibri" pitchFamily="34" charset="0"/>
                <a:cs typeface="Calibri" pitchFamily="34" charset="0"/>
              </a:rPr>
              <a:t>Serileştirilebilir İşletim Planı</a:t>
            </a:r>
            <a:endParaRPr lang="tr-TR" dirty="0">
              <a:latin typeface="Calibri" pitchFamily="34" charset="0"/>
              <a:cs typeface="Calibri" pitchFamily="34" charset="0"/>
            </a:endParaRPr>
          </a:p>
        </p:txBody>
      </p:sp>
      <p:sp>
        <p:nvSpPr>
          <p:cNvPr id="3" name="2 İçerik Yer Tutucusu"/>
          <p:cNvSpPr>
            <a:spLocks noGrp="1"/>
          </p:cNvSpPr>
          <p:nvPr>
            <p:ph idx="1"/>
          </p:nvPr>
        </p:nvSpPr>
        <p:spPr>
          <a:xfrm>
            <a:off x="323528" y="980728"/>
            <a:ext cx="8640960" cy="5343872"/>
          </a:xfrm>
        </p:spPr>
        <p:txBody>
          <a:bodyPr>
            <a:normAutofit/>
          </a:bodyPr>
          <a:lstStyle/>
          <a:p>
            <a:pPr>
              <a:buNone/>
            </a:pPr>
            <a:r>
              <a:rPr lang="tr-TR" dirty="0" smtClean="0"/>
              <a:t>Eğer </a:t>
            </a:r>
            <a:r>
              <a:rPr lang="tr-TR" dirty="0"/>
              <a:t>seri olmayan bir işletim planı, seri işletim planlarından birine eşdeğer ise bu işletim planına serileştirilebilir (</a:t>
            </a:r>
            <a:r>
              <a:rPr lang="tr-TR" dirty="0" err="1"/>
              <a:t>serializabile</a:t>
            </a:r>
            <a:r>
              <a:rPr lang="tr-TR" dirty="0"/>
              <a:t>) işletim planı denir. </a:t>
            </a:r>
            <a:endParaRPr lang="tr-TR" dirty="0" smtClean="0"/>
          </a:p>
          <a:p>
            <a:pPr>
              <a:buNone/>
            </a:pPr>
            <a:r>
              <a:rPr lang="tr-TR" dirty="0" smtClean="0"/>
              <a:t>Serileştirilebilir planlar </a:t>
            </a:r>
            <a:r>
              <a:rPr lang="tr-TR" dirty="0"/>
              <a:t>da tutarlı </a:t>
            </a:r>
            <a:r>
              <a:rPr lang="tr-TR" dirty="0" smtClean="0"/>
              <a:t>planlardır.</a:t>
            </a:r>
          </a:p>
          <a:p>
            <a:pPr>
              <a:buNone/>
            </a:pPr>
            <a:r>
              <a:rPr lang="tr-TR" dirty="0" smtClean="0"/>
              <a:t>Tanımlar:</a:t>
            </a:r>
          </a:p>
          <a:p>
            <a:pPr marL="514350" indent="-514350">
              <a:buClrTx/>
              <a:buAutoNum type="arabicPeriod"/>
            </a:pPr>
            <a:r>
              <a:rPr lang="tr-TR" dirty="0"/>
              <a:t>Çelişki tabanlı eşdeğerlik (</a:t>
            </a:r>
            <a:r>
              <a:rPr lang="tr-TR" dirty="0" err="1"/>
              <a:t>conflict</a:t>
            </a:r>
            <a:r>
              <a:rPr lang="tr-TR" dirty="0"/>
              <a:t> </a:t>
            </a:r>
            <a:r>
              <a:rPr lang="tr-TR" dirty="0" err="1"/>
              <a:t>equivalence</a:t>
            </a:r>
            <a:r>
              <a:rPr lang="tr-TR" dirty="0" smtClean="0"/>
              <a:t>) varsa; </a:t>
            </a:r>
          </a:p>
          <a:p>
            <a:pPr marL="0" indent="0">
              <a:buClrTx/>
              <a:buNone/>
            </a:pPr>
            <a:r>
              <a:rPr lang="tr-TR" dirty="0"/>
              <a:t> </a:t>
            </a:r>
            <a:r>
              <a:rPr lang="tr-TR" dirty="0" smtClean="0"/>
              <a:t>    çelişki tabanlı </a:t>
            </a:r>
            <a:r>
              <a:rPr lang="tr-TR" dirty="0" err="1" smtClean="0"/>
              <a:t>serileştirilebilirlik</a:t>
            </a:r>
            <a:r>
              <a:rPr lang="tr-TR" dirty="0" smtClean="0"/>
              <a:t>.</a:t>
            </a:r>
          </a:p>
          <a:p>
            <a:pPr marL="514350" indent="-514350">
              <a:buClrTx/>
              <a:buFont typeface="Wingdings 2"/>
              <a:buAutoNum type="arabicPeriod" startAt="2"/>
            </a:pPr>
            <a:r>
              <a:rPr lang="tr-TR" dirty="0" smtClean="0"/>
              <a:t>Görünüm </a:t>
            </a:r>
            <a:r>
              <a:rPr lang="tr-TR" dirty="0"/>
              <a:t>tabanlı eşdeğerlik (</a:t>
            </a:r>
            <a:r>
              <a:rPr lang="tr-TR" dirty="0" err="1"/>
              <a:t>view</a:t>
            </a:r>
            <a:r>
              <a:rPr lang="tr-TR" dirty="0"/>
              <a:t> </a:t>
            </a:r>
            <a:r>
              <a:rPr lang="tr-TR" dirty="0" err="1"/>
              <a:t>equivalence</a:t>
            </a:r>
            <a:r>
              <a:rPr lang="tr-TR" dirty="0" smtClean="0"/>
              <a:t>) </a:t>
            </a:r>
            <a:r>
              <a:rPr lang="tr-TR" dirty="0"/>
              <a:t>varsa; </a:t>
            </a:r>
          </a:p>
          <a:p>
            <a:pPr marL="0" indent="0">
              <a:buClrTx/>
              <a:buNone/>
            </a:pPr>
            <a:r>
              <a:rPr lang="tr-TR" dirty="0" smtClean="0"/>
              <a:t>     görünüm </a:t>
            </a:r>
            <a:r>
              <a:rPr lang="tr-TR" dirty="0"/>
              <a:t>tabanlı </a:t>
            </a:r>
            <a:r>
              <a:rPr lang="tr-TR" dirty="0" err="1"/>
              <a:t>serileştirilebilirlik</a:t>
            </a:r>
            <a:r>
              <a:rPr lang="tr-TR" dirty="0"/>
              <a:t>.</a:t>
            </a:r>
          </a:p>
          <a:p>
            <a:pPr marL="514350" indent="-514350">
              <a:buClrTx/>
              <a:buAutoNum type="arabicPeriod" startAt="2"/>
            </a:pPr>
            <a:endParaRPr lang="tr-TR" dirty="0"/>
          </a:p>
          <a:p>
            <a:pPr>
              <a:buNone/>
            </a:pPr>
            <a:endParaRPr lang="tr-TR" dirty="0" smtClean="0"/>
          </a:p>
          <a:p>
            <a:pPr>
              <a:buNone/>
            </a:pPr>
            <a:endParaRPr lang="tr-TR" dirty="0"/>
          </a:p>
          <a:p>
            <a:pPr>
              <a:buNone/>
            </a:pPr>
            <a:endParaRPr lang="tr-TR" dirty="0"/>
          </a:p>
          <a:p>
            <a:pPr>
              <a:buNone/>
            </a:pPr>
            <a:endParaRPr lang="tr-T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64704"/>
            <a:ext cx="8507288" cy="5559896"/>
          </a:xfrm>
        </p:spPr>
        <p:txBody>
          <a:bodyPr>
            <a:normAutofit/>
          </a:bodyPr>
          <a:lstStyle/>
          <a:p>
            <a:pPr>
              <a:buNone/>
            </a:pPr>
            <a:r>
              <a:rPr lang="tr-TR" dirty="0" smtClean="0"/>
              <a:t>Çelişki </a:t>
            </a:r>
            <a:r>
              <a:rPr lang="tr-TR" dirty="0"/>
              <a:t>tabanlı serileştirilebilir </a:t>
            </a:r>
            <a:r>
              <a:rPr lang="tr-TR" dirty="0" smtClean="0"/>
              <a:t>işletim </a:t>
            </a:r>
            <a:r>
              <a:rPr lang="tr-TR" dirty="0"/>
              <a:t>planı aynı zamanda görünüm tabanlı serileştirilebilirdir. </a:t>
            </a:r>
            <a:endParaRPr lang="tr-TR" dirty="0" smtClean="0"/>
          </a:p>
          <a:p>
            <a:pPr>
              <a:buNone/>
            </a:pPr>
            <a:endParaRPr lang="tr-TR" dirty="0" smtClean="0"/>
          </a:p>
          <a:p>
            <a:pPr>
              <a:buNone/>
            </a:pPr>
            <a:r>
              <a:rPr lang="tr-TR" dirty="0" smtClean="0"/>
              <a:t>Ancak </a:t>
            </a:r>
            <a:r>
              <a:rPr lang="tr-TR" dirty="0"/>
              <a:t>bunun tersi doğru değildir</a:t>
            </a:r>
            <a:r>
              <a:rPr lang="tr-TR" dirty="0" smtClean="0"/>
              <a:t>.</a:t>
            </a:r>
          </a:p>
          <a:p>
            <a:pPr>
              <a:buNone/>
            </a:pPr>
            <a:endParaRPr lang="tr-TR" dirty="0"/>
          </a:p>
          <a:p>
            <a:pPr>
              <a:buNone/>
            </a:pPr>
            <a:r>
              <a:rPr lang="tr-TR" dirty="0" smtClean="0"/>
              <a:t>Çelişki </a:t>
            </a:r>
            <a:r>
              <a:rPr lang="tr-TR" dirty="0"/>
              <a:t>tabanlı </a:t>
            </a:r>
            <a:r>
              <a:rPr lang="tr-TR" dirty="0" err="1" smtClean="0"/>
              <a:t>serileştirilebilirlik</a:t>
            </a:r>
            <a:r>
              <a:rPr lang="tr-TR" dirty="0" smtClean="0"/>
              <a:t> daha tutarlıdır.</a:t>
            </a:r>
          </a:p>
          <a:p>
            <a:pPr>
              <a:buNone/>
            </a:pPr>
            <a:endParaRPr lang="tr-TR" dirty="0" smtClean="0"/>
          </a:p>
          <a:p>
            <a:pPr>
              <a:buNone/>
            </a:pPr>
            <a:r>
              <a:rPr lang="tr-TR" dirty="0"/>
              <a:t>B</a:t>
            </a:r>
            <a:r>
              <a:rPr lang="tr-TR" dirty="0" smtClean="0"/>
              <a:t>irliktelik </a:t>
            </a:r>
            <a:r>
              <a:rPr lang="tr-TR" dirty="0"/>
              <a:t>denetimi ve kurtarma </a:t>
            </a:r>
            <a:r>
              <a:rPr lang="tr-TR" dirty="0" smtClean="0"/>
              <a:t>açısından:</a:t>
            </a:r>
          </a:p>
          <a:p>
            <a:pPr>
              <a:buNone/>
            </a:pPr>
            <a:r>
              <a:rPr lang="tr-TR" b="1" dirty="0" err="1" smtClean="0">
                <a:solidFill>
                  <a:schemeClr val="accent1">
                    <a:lumMod val="75000"/>
                  </a:schemeClr>
                </a:solidFill>
              </a:rPr>
              <a:t>read</a:t>
            </a:r>
            <a:r>
              <a:rPr lang="tr-TR" dirty="0" smtClean="0"/>
              <a:t> </a:t>
            </a:r>
            <a:r>
              <a:rPr lang="tr-TR" dirty="0"/>
              <a:t>ve </a:t>
            </a:r>
            <a:r>
              <a:rPr lang="tr-TR" b="1" dirty="0" err="1" smtClean="0">
                <a:solidFill>
                  <a:schemeClr val="accent1">
                    <a:lumMod val="75000"/>
                  </a:schemeClr>
                </a:solidFill>
              </a:rPr>
              <a:t>write</a:t>
            </a:r>
            <a:r>
              <a:rPr lang="tr-TR" b="1" dirty="0" smtClean="0">
                <a:solidFill>
                  <a:schemeClr val="accent1">
                    <a:lumMod val="75000"/>
                  </a:schemeClr>
                </a:solidFill>
              </a:rPr>
              <a:t> :</a:t>
            </a:r>
            <a:r>
              <a:rPr lang="tr-TR" dirty="0" smtClean="0"/>
              <a:t> Birinci </a:t>
            </a:r>
            <a:r>
              <a:rPr lang="tr-TR" dirty="0"/>
              <a:t>derecede </a:t>
            </a:r>
            <a:r>
              <a:rPr lang="tr-TR" dirty="0" smtClean="0"/>
              <a:t>önemli, </a:t>
            </a:r>
          </a:p>
          <a:p>
            <a:pPr>
              <a:buNone/>
            </a:pPr>
            <a:r>
              <a:rPr lang="tr-TR" b="1" dirty="0" err="1">
                <a:solidFill>
                  <a:schemeClr val="accent1">
                    <a:lumMod val="75000"/>
                  </a:schemeClr>
                </a:solidFill>
              </a:rPr>
              <a:t>commit</a:t>
            </a:r>
            <a:r>
              <a:rPr lang="tr-TR" dirty="0"/>
              <a:t> ve </a:t>
            </a:r>
            <a:r>
              <a:rPr lang="tr-TR" b="1" dirty="0" err="1" smtClean="0">
                <a:solidFill>
                  <a:schemeClr val="accent1">
                    <a:lumMod val="75000"/>
                  </a:schemeClr>
                </a:solidFill>
              </a:rPr>
              <a:t>abort</a:t>
            </a:r>
            <a:r>
              <a:rPr lang="tr-TR" b="1" dirty="0" smtClean="0">
                <a:solidFill>
                  <a:schemeClr val="accent1">
                    <a:lumMod val="75000"/>
                  </a:schemeClr>
                </a:solidFill>
              </a:rPr>
              <a:t>: </a:t>
            </a:r>
            <a:r>
              <a:rPr lang="tr-TR" dirty="0" smtClean="0"/>
              <a:t>İkinci </a:t>
            </a:r>
            <a:r>
              <a:rPr lang="tr-TR" dirty="0"/>
              <a:t>derecede </a:t>
            </a:r>
            <a:r>
              <a:rPr lang="tr-TR" dirty="0" smtClean="0"/>
              <a:t>önemli,</a:t>
            </a:r>
          </a:p>
          <a:p>
            <a:pPr>
              <a:buNone/>
            </a:pPr>
            <a:endParaRPr lang="tr-TR" dirty="0" smtClean="0"/>
          </a:p>
          <a:p>
            <a:pPr>
              <a:buNone/>
            </a:pPr>
            <a:endParaRPr lang="tr-TR" dirty="0" smtClean="0"/>
          </a:p>
          <a:p>
            <a:pPr>
              <a:buNone/>
            </a:pPr>
            <a:endParaRPr lang="tr-T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32656"/>
            <a:ext cx="8229600" cy="360040"/>
          </a:xfrm>
        </p:spPr>
        <p:txBody>
          <a:bodyPr>
            <a:normAutofit fontScale="90000"/>
          </a:bodyPr>
          <a:lstStyle/>
          <a:p>
            <a:r>
              <a:rPr lang="tr-TR" b="1" dirty="0" smtClean="0">
                <a:latin typeface="Calibri" pitchFamily="34" charset="0"/>
                <a:cs typeface="Calibri" pitchFamily="34" charset="0"/>
              </a:rPr>
              <a:t/>
            </a:r>
            <a:br>
              <a:rPr lang="tr-TR" b="1" dirty="0" smtClean="0">
                <a:latin typeface="Calibri" pitchFamily="34" charset="0"/>
                <a:cs typeface="Calibri" pitchFamily="34" charset="0"/>
              </a:rPr>
            </a:br>
            <a:r>
              <a:rPr lang="tr-TR" b="1" dirty="0" smtClean="0">
                <a:latin typeface="Calibri" pitchFamily="34" charset="0"/>
                <a:cs typeface="Calibri" pitchFamily="34" charset="0"/>
              </a:rPr>
              <a:t>İki Komutun Çelişmesi</a:t>
            </a:r>
            <a:endParaRPr lang="tr-TR" dirty="0">
              <a:latin typeface="Calibri" pitchFamily="34" charset="0"/>
              <a:cs typeface="Calibri" pitchFamily="34" charset="0"/>
            </a:endParaRPr>
          </a:p>
        </p:txBody>
      </p:sp>
      <p:sp>
        <p:nvSpPr>
          <p:cNvPr id="3" name="2 İçerik Yer Tutucusu"/>
          <p:cNvSpPr>
            <a:spLocks noGrp="1"/>
          </p:cNvSpPr>
          <p:nvPr>
            <p:ph idx="1"/>
          </p:nvPr>
        </p:nvSpPr>
        <p:spPr>
          <a:xfrm>
            <a:off x="457200" y="908720"/>
            <a:ext cx="8229600" cy="5415880"/>
          </a:xfrm>
        </p:spPr>
        <p:txBody>
          <a:bodyPr>
            <a:normAutofit/>
          </a:bodyPr>
          <a:lstStyle/>
          <a:p>
            <a:pPr>
              <a:buNone/>
            </a:pPr>
            <a:r>
              <a:rPr lang="tr-TR" dirty="0" smtClean="0">
                <a:latin typeface="+mj-lt"/>
              </a:rPr>
              <a:t>Çelişen Komutlar: Eğer üç koşul sağlanıyorsa, </a:t>
            </a:r>
          </a:p>
          <a:p>
            <a:pPr lvl="0">
              <a:buNone/>
            </a:pPr>
            <a:r>
              <a:rPr lang="tr-TR" b="1" dirty="0" smtClean="0">
                <a:latin typeface="+mj-lt"/>
                <a:cs typeface="Arial" pitchFamily="34" charset="0"/>
              </a:rPr>
              <a:t>   </a:t>
            </a:r>
          </a:p>
          <a:p>
            <a:pPr lvl="0">
              <a:buNone/>
            </a:pPr>
            <a:r>
              <a:rPr lang="tr-TR" b="1" dirty="0" smtClean="0">
                <a:solidFill>
                  <a:schemeClr val="accent1">
                    <a:lumMod val="75000"/>
                  </a:schemeClr>
                </a:solidFill>
                <a:latin typeface="+mj-lt"/>
                <a:cs typeface="Arial" pitchFamily="34" charset="0"/>
              </a:rPr>
              <a:t>1. </a:t>
            </a:r>
            <a:r>
              <a:rPr lang="tr-TR" b="1" dirty="0" smtClean="0">
                <a:solidFill>
                  <a:schemeClr val="accent1">
                    <a:lumMod val="75000"/>
                  </a:schemeClr>
                </a:solidFill>
                <a:latin typeface="+mj-lt"/>
              </a:rPr>
              <a:t>k</a:t>
            </a:r>
            <a:r>
              <a:rPr lang="tr-TR" b="1" baseline="-25000" dirty="0" smtClean="0">
                <a:solidFill>
                  <a:schemeClr val="accent1">
                    <a:lumMod val="75000"/>
                  </a:schemeClr>
                </a:solidFill>
                <a:latin typeface="+mj-lt"/>
              </a:rPr>
              <a:t>1</a:t>
            </a:r>
            <a:r>
              <a:rPr lang="tr-TR" dirty="0" smtClean="0">
                <a:solidFill>
                  <a:schemeClr val="accent1">
                    <a:lumMod val="75000"/>
                  </a:schemeClr>
                </a:solidFill>
                <a:latin typeface="+mj-lt"/>
              </a:rPr>
              <a:t> </a:t>
            </a:r>
            <a:r>
              <a:rPr lang="tr-TR" dirty="0" smtClean="0">
                <a:latin typeface="+mj-lt"/>
              </a:rPr>
              <a:t>ve </a:t>
            </a:r>
            <a:r>
              <a:rPr lang="tr-TR" b="1" dirty="0" smtClean="0">
                <a:solidFill>
                  <a:schemeClr val="accent1">
                    <a:lumMod val="75000"/>
                  </a:schemeClr>
                </a:solidFill>
                <a:latin typeface="+mj-lt"/>
              </a:rPr>
              <a:t>k</a:t>
            </a:r>
            <a:r>
              <a:rPr lang="tr-TR" b="1" baseline="-25000" dirty="0" smtClean="0">
                <a:solidFill>
                  <a:schemeClr val="accent1">
                    <a:lumMod val="75000"/>
                  </a:schemeClr>
                </a:solidFill>
                <a:latin typeface="+mj-lt"/>
              </a:rPr>
              <a:t>2</a:t>
            </a:r>
            <a:r>
              <a:rPr lang="tr-TR" dirty="0" smtClean="0">
                <a:latin typeface="+mj-lt"/>
              </a:rPr>
              <a:t> komutları farklı hareketler içinde yer alan komutlardır.</a:t>
            </a:r>
          </a:p>
          <a:p>
            <a:pPr>
              <a:buNone/>
            </a:pPr>
            <a:r>
              <a:rPr lang="tr-TR" b="1" dirty="0" smtClean="0">
                <a:latin typeface="+mj-lt"/>
              </a:rPr>
              <a:t>             </a:t>
            </a:r>
            <a:r>
              <a:rPr lang="tr-TR" b="1" dirty="0" smtClean="0">
                <a:solidFill>
                  <a:schemeClr val="accent1">
                    <a:lumMod val="75000"/>
                  </a:schemeClr>
                </a:solidFill>
                <a:latin typeface="+mj-lt"/>
              </a:rPr>
              <a:t>k</a:t>
            </a:r>
            <a:r>
              <a:rPr lang="tr-TR" b="1" baseline="-25000" dirty="0" smtClean="0">
                <a:solidFill>
                  <a:schemeClr val="accent1">
                    <a:lumMod val="75000"/>
                  </a:schemeClr>
                </a:solidFill>
                <a:latin typeface="+mj-lt"/>
              </a:rPr>
              <a:t>1 </a:t>
            </a:r>
            <a:r>
              <a:rPr lang="tr-TR" b="1" dirty="0" smtClean="0">
                <a:solidFill>
                  <a:schemeClr val="accent1">
                    <a:lumMod val="75000"/>
                  </a:schemeClr>
                </a:solidFill>
                <a:latin typeface="+mj-lt"/>
              </a:rPr>
              <a:t>€ H</a:t>
            </a:r>
            <a:r>
              <a:rPr lang="tr-TR" b="1" baseline="-25000" dirty="0" smtClean="0">
                <a:solidFill>
                  <a:schemeClr val="accent1">
                    <a:lumMod val="75000"/>
                  </a:schemeClr>
                </a:solidFill>
                <a:latin typeface="+mj-lt"/>
              </a:rPr>
              <a:t>i, </a:t>
            </a:r>
            <a:r>
              <a:rPr lang="tr-TR" b="1" dirty="0" smtClean="0">
                <a:solidFill>
                  <a:schemeClr val="accent1">
                    <a:lumMod val="75000"/>
                  </a:schemeClr>
                </a:solidFill>
                <a:latin typeface="+mj-lt"/>
              </a:rPr>
              <a:t>k</a:t>
            </a:r>
            <a:r>
              <a:rPr lang="tr-TR" b="1" baseline="-25000" dirty="0" smtClean="0">
                <a:solidFill>
                  <a:schemeClr val="accent1">
                    <a:lumMod val="75000"/>
                  </a:schemeClr>
                </a:solidFill>
                <a:latin typeface="+mj-lt"/>
              </a:rPr>
              <a:t>2 </a:t>
            </a:r>
            <a:r>
              <a:rPr lang="tr-TR" b="1" dirty="0" smtClean="0">
                <a:solidFill>
                  <a:schemeClr val="accent1">
                    <a:lumMod val="75000"/>
                  </a:schemeClr>
                </a:solidFill>
                <a:latin typeface="+mj-lt"/>
              </a:rPr>
              <a:t>€ H</a:t>
            </a:r>
            <a:r>
              <a:rPr lang="tr-TR" b="1" baseline="-25000" dirty="0" smtClean="0">
                <a:solidFill>
                  <a:schemeClr val="accent1">
                    <a:lumMod val="75000"/>
                  </a:schemeClr>
                </a:solidFill>
                <a:latin typeface="+mj-lt"/>
              </a:rPr>
              <a:t>j </a:t>
            </a:r>
            <a:r>
              <a:rPr lang="tr-TR" b="1" dirty="0" smtClean="0">
                <a:solidFill>
                  <a:schemeClr val="accent1">
                    <a:lumMod val="75000"/>
                  </a:schemeClr>
                </a:solidFill>
                <a:latin typeface="+mj-lt"/>
              </a:rPr>
              <a:t>, </a:t>
            </a:r>
            <a:r>
              <a:rPr lang="tr-TR" b="1" dirty="0" err="1" smtClean="0">
                <a:solidFill>
                  <a:schemeClr val="accent1">
                    <a:lumMod val="75000"/>
                  </a:schemeClr>
                </a:solidFill>
                <a:latin typeface="+mj-lt"/>
              </a:rPr>
              <a:t>i≠j</a:t>
            </a:r>
            <a:endParaRPr lang="tr-TR" b="1" dirty="0" smtClean="0">
              <a:solidFill>
                <a:schemeClr val="accent1">
                  <a:lumMod val="75000"/>
                </a:schemeClr>
              </a:solidFill>
              <a:latin typeface="+mj-lt"/>
            </a:endParaRPr>
          </a:p>
          <a:p>
            <a:pPr>
              <a:buNone/>
            </a:pPr>
            <a:endParaRPr lang="tr-TR" b="1" dirty="0" smtClean="0">
              <a:solidFill>
                <a:schemeClr val="accent1">
                  <a:lumMod val="75000"/>
                </a:schemeClr>
              </a:solidFill>
              <a:latin typeface="+mj-lt"/>
            </a:endParaRPr>
          </a:p>
          <a:p>
            <a:pPr marL="514350" lvl="0" indent="-514350">
              <a:buClrTx/>
              <a:buNone/>
            </a:pPr>
            <a:r>
              <a:rPr lang="tr-TR" b="1" dirty="0" smtClean="0">
                <a:solidFill>
                  <a:schemeClr val="accent1">
                    <a:lumMod val="75000"/>
                  </a:schemeClr>
                </a:solidFill>
                <a:cs typeface="Calibri" pitchFamily="34" charset="0"/>
              </a:rPr>
              <a:t>2. </a:t>
            </a:r>
            <a:r>
              <a:rPr lang="tr-TR" b="1" dirty="0">
                <a:solidFill>
                  <a:schemeClr val="accent1">
                    <a:lumMod val="75000"/>
                  </a:schemeClr>
                </a:solidFill>
                <a:cs typeface="Calibri" pitchFamily="34" charset="0"/>
              </a:rPr>
              <a:t>k</a:t>
            </a:r>
            <a:r>
              <a:rPr lang="tr-TR" b="1" baseline="-25000" dirty="0">
                <a:solidFill>
                  <a:schemeClr val="accent1">
                    <a:lumMod val="75000"/>
                  </a:schemeClr>
                </a:solidFill>
                <a:cs typeface="Calibri" pitchFamily="34" charset="0"/>
              </a:rPr>
              <a:t>1</a:t>
            </a:r>
            <a:r>
              <a:rPr lang="tr-TR" dirty="0">
                <a:solidFill>
                  <a:schemeClr val="accent1">
                    <a:lumMod val="75000"/>
                  </a:schemeClr>
                </a:solidFill>
                <a:cs typeface="Calibri" pitchFamily="34" charset="0"/>
              </a:rPr>
              <a:t> </a:t>
            </a:r>
            <a:r>
              <a:rPr lang="tr-TR" dirty="0">
                <a:cs typeface="Calibri" pitchFamily="34" charset="0"/>
              </a:rPr>
              <a:t>ve </a:t>
            </a:r>
            <a:r>
              <a:rPr lang="tr-TR" b="1" dirty="0">
                <a:solidFill>
                  <a:schemeClr val="accent1">
                    <a:lumMod val="75000"/>
                  </a:schemeClr>
                </a:solidFill>
                <a:cs typeface="Calibri" pitchFamily="34" charset="0"/>
              </a:rPr>
              <a:t>k</a:t>
            </a:r>
            <a:r>
              <a:rPr lang="tr-TR" b="1" baseline="-25000" dirty="0">
                <a:solidFill>
                  <a:schemeClr val="accent1">
                    <a:lumMod val="75000"/>
                  </a:schemeClr>
                </a:solidFill>
                <a:cs typeface="Calibri" pitchFamily="34" charset="0"/>
              </a:rPr>
              <a:t>2</a:t>
            </a:r>
            <a:r>
              <a:rPr lang="tr-TR" b="1" dirty="0">
                <a:solidFill>
                  <a:schemeClr val="accent1">
                    <a:lumMod val="75000"/>
                  </a:schemeClr>
                </a:solidFill>
                <a:cs typeface="Calibri" pitchFamily="34" charset="0"/>
              </a:rPr>
              <a:t> </a:t>
            </a:r>
            <a:r>
              <a:rPr lang="tr-TR" b="1" dirty="0" smtClean="0">
                <a:solidFill>
                  <a:schemeClr val="accent1">
                    <a:lumMod val="75000"/>
                  </a:schemeClr>
                </a:solidFill>
                <a:cs typeface="Calibri" pitchFamily="34" charset="0"/>
              </a:rPr>
              <a:t>,</a:t>
            </a:r>
            <a:r>
              <a:rPr lang="tr-TR" dirty="0" smtClean="0">
                <a:cs typeface="Calibri" pitchFamily="34" charset="0"/>
              </a:rPr>
              <a:t> aynı </a:t>
            </a:r>
            <a:r>
              <a:rPr lang="tr-TR" dirty="0">
                <a:cs typeface="Calibri" pitchFamily="34" charset="0"/>
              </a:rPr>
              <a:t>veri üzerinde işlem yapan komutlardır </a:t>
            </a:r>
            <a:r>
              <a:rPr lang="tr-TR" dirty="0" smtClean="0">
                <a:cs typeface="Calibri" pitchFamily="34" charset="0"/>
              </a:rPr>
              <a:t>(</a:t>
            </a:r>
            <a:r>
              <a:rPr lang="tr-TR" b="1" dirty="0" smtClean="0">
                <a:solidFill>
                  <a:schemeClr val="accent1">
                    <a:lumMod val="75000"/>
                  </a:schemeClr>
                </a:solidFill>
                <a:cs typeface="Calibri" pitchFamily="34" charset="0"/>
              </a:rPr>
              <a:t>k</a:t>
            </a:r>
            <a:r>
              <a:rPr lang="tr-TR" b="1" baseline="-25000" dirty="0" smtClean="0">
                <a:solidFill>
                  <a:schemeClr val="accent1">
                    <a:lumMod val="75000"/>
                  </a:schemeClr>
                </a:solidFill>
                <a:cs typeface="Calibri" pitchFamily="34" charset="0"/>
              </a:rPr>
              <a:t>1</a:t>
            </a:r>
            <a:r>
              <a:rPr lang="tr-TR" dirty="0" smtClean="0">
                <a:cs typeface="Calibri" pitchFamily="34" charset="0"/>
              </a:rPr>
              <a:t> </a:t>
            </a:r>
            <a:r>
              <a:rPr lang="tr-TR" dirty="0">
                <a:cs typeface="Calibri" pitchFamily="34" charset="0"/>
              </a:rPr>
              <a:t>ve</a:t>
            </a:r>
            <a:r>
              <a:rPr lang="tr-TR" dirty="0">
                <a:solidFill>
                  <a:schemeClr val="accent1">
                    <a:lumMod val="75000"/>
                  </a:schemeClr>
                </a:solidFill>
                <a:cs typeface="Calibri" pitchFamily="34" charset="0"/>
              </a:rPr>
              <a:t> </a:t>
            </a:r>
            <a:r>
              <a:rPr lang="tr-TR" b="1" dirty="0">
                <a:solidFill>
                  <a:schemeClr val="accent1">
                    <a:lumMod val="75000"/>
                  </a:schemeClr>
                </a:solidFill>
                <a:cs typeface="Calibri" pitchFamily="34" charset="0"/>
              </a:rPr>
              <a:t>k</a:t>
            </a:r>
            <a:r>
              <a:rPr lang="tr-TR" b="1" baseline="-25000" dirty="0">
                <a:solidFill>
                  <a:schemeClr val="accent1">
                    <a:lumMod val="75000"/>
                  </a:schemeClr>
                </a:solidFill>
                <a:cs typeface="Calibri" pitchFamily="34" charset="0"/>
              </a:rPr>
              <a:t>2</a:t>
            </a:r>
            <a:r>
              <a:rPr lang="tr-TR" b="1" dirty="0">
                <a:solidFill>
                  <a:schemeClr val="accent1">
                    <a:lumMod val="75000"/>
                  </a:schemeClr>
                </a:solidFill>
                <a:cs typeface="Calibri" pitchFamily="34" charset="0"/>
              </a:rPr>
              <a:t> </a:t>
            </a:r>
            <a:r>
              <a:rPr lang="tr-TR" b="1" dirty="0" smtClean="0">
                <a:solidFill>
                  <a:schemeClr val="accent1">
                    <a:lumMod val="75000"/>
                  </a:schemeClr>
                </a:solidFill>
                <a:cs typeface="Calibri" pitchFamily="34" charset="0"/>
              </a:rPr>
              <a:t>,</a:t>
            </a:r>
            <a:r>
              <a:rPr lang="tr-TR" dirty="0" smtClean="0">
                <a:solidFill>
                  <a:schemeClr val="accent1">
                    <a:lumMod val="75000"/>
                  </a:schemeClr>
                </a:solidFill>
                <a:cs typeface="Calibri" pitchFamily="34" charset="0"/>
              </a:rPr>
              <a:t> </a:t>
            </a:r>
            <a:r>
              <a:rPr lang="tr-TR" dirty="0" smtClean="0">
                <a:cs typeface="Calibri" pitchFamily="34" charset="0"/>
              </a:rPr>
              <a:t>yalnız </a:t>
            </a:r>
            <a:r>
              <a:rPr lang="tr-TR" b="1" dirty="0">
                <a:solidFill>
                  <a:schemeClr val="accent1">
                    <a:lumMod val="75000"/>
                  </a:schemeClr>
                </a:solidFill>
                <a:cs typeface="Calibri" pitchFamily="34" charset="0"/>
              </a:rPr>
              <a:t>Read</a:t>
            </a:r>
            <a:r>
              <a:rPr lang="tr-TR" dirty="0">
                <a:solidFill>
                  <a:schemeClr val="accent1">
                    <a:lumMod val="75000"/>
                  </a:schemeClr>
                </a:solidFill>
                <a:cs typeface="Calibri" pitchFamily="34" charset="0"/>
              </a:rPr>
              <a:t> </a:t>
            </a:r>
            <a:r>
              <a:rPr lang="tr-TR" dirty="0">
                <a:cs typeface="Calibri" pitchFamily="34" charset="0"/>
              </a:rPr>
              <a:t>ya da </a:t>
            </a:r>
            <a:r>
              <a:rPr lang="tr-TR" b="1" dirty="0">
                <a:solidFill>
                  <a:schemeClr val="accent1">
                    <a:lumMod val="75000"/>
                  </a:schemeClr>
                </a:solidFill>
                <a:cs typeface="Calibri" pitchFamily="34" charset="0"/>
              </a:rPr>
              <a:t>Write</a:t>
            </a:r>
            <a:r>
              <a:rPr lang="tr-TR" dirty="0">
                <a:solidFill>
                  <a:schemeClr val="accent1">
                    <a:lumMod val="75000"/>
                  </a:schemeClr>
                </a:solidFill>
                <a:cs typeface="Calibri" pitchFamily="34" charset="0"/>
              </a:rPr>
              <a:t> </a:t>
            </a:r>
            <a:r>
              <a:rPr lang="tr-TR" dirty="0">
                <a:cs typeface="Calibri" pitchFamily="34" charset="0"/>
              </a:rPr>
              <a:t>komutları olabileceği </a:t>
            </a:r>
            <a:r>
              <a:rPr lang="tr-TR" dirty="0" smtClean="0">
                <a:cs typeface="Calibri" pitchFamily="34" charset="0"/>
              </a:rPr>
              <a:t>düşünülebilir.).</a:t>
            </a:r>
            <a:endParaRPr lang="tr-TR" dirty="0">
              <a:cs typeface="Calibri" pitchFamily="34" charset="0"/>
            </a:endParaRPr>
          </a:p>
          <a:p>
            <a:pPr marL="514350" lvl="0" indent="-514350">
              <a:buClrTx/>
              <a:buNone/>
            </a:pPr>
            <a:r>
              <a:rPr lang="tr-TR" b="1" dirty="0" smtClean="0">
                <a:solidFill>
                  <a:schemeClr val="accent1">
                    <a:lumMod val="75000"/>
                  </a:schemeClr>
                </a:solidFill>
                <a:cs typeface="Calibri" pitchFamily="34" charset="0"/>
              </a:rPr>
              <a:t>3</a:t>
            </a:r>
            <a:r>
              <a:rPr lang="tr-TR" b="1" dirty="0">
                <a:solidFill>
                  <a:schemeClr val="accent1">
                    <a:lumMod val="75000"/>
                  </a:schemeClr>
                </a:solidFill>
                <a:cs typeface="Calibri" pitchFamily="34" charset="0"/>
              </a:rPr>
              <a:t>. k</a:t>
            </a:r>
            <a:r>
              <a:rPr lang="tr-TR" b="1" baseline="-25000" dirty="0">
                <a:solidFill>
                  <a:schemeClr val="accent1">
                    <a:lumMod val="75000"/>
                  </a:schemeClr>
                </a:solidFill>
                <a:cs typeface="Calibri" pitchFamily="34" charset="0"/>
              </a:rPr>
              <a:t>1</a:t>
            </a:r>
            <a:r>
              <a:rPr lang="tr-TR" dirty="0">
                <a:solidFill>
                  <a:schemeClr val="accent1">
                    <a:lumMod val="75000"/>
                  </a:schemeClr>
                </a:solidFill>
                <a:cs typeface="Calibri" pitchFamily="34" charset="0"/>
              </a:rPr>
              <a:t> </a:t>
            </a:r>
            <a:r>
              <a:rPr lang="tr-TR" dirty="0">
                <a:cs typeface="Calibri" pitchFamily="34" charset="0"/>
              </a:rPr>
              <a:t>ve </a:t>
            </a:r>
            <a:r>
              <a:rPr lang="tr-TR" b="1" dirty="0">
                <a:solidFill>
                  <a:schemeClr val="accent1">
                    <a:lumMod val="75000"/>
                  </a:schemeClr>
                </a:solidFill>
                <a:cs typeface="Calibri" pitchFamily="34" charset="0"/>
              </a:rPr>
              <a:t>k</a:t>
            </a:r>
            <a:r>
              <a:rPr lang="tr-TR" b="1" baseline="-25000" dirty="0">
                <a:solidFill>
                  <a:schemeClr val="accent1">
                    <a:lumMod val="75000"/>
                  </a:schemeClr>
                </a:solidFill>
                <a:cs typeface="Calibri" pitchFamily="34" charset="0"/>
              </a:rPr>
              <a:t>2 </a:t>
            </a:r>
            <a:r>
              <a:rPr lang="tr-TR" dirty="0">
                <a:cs typeface="Calibri" pitchFamily="34" charset="0"/>
              </a:rPr>
              <a:t>komutlarından en az biri </a:t>
            </a:r>
            <a:r>
              <a:rPr lang="tr-TR" b="1" dirty="0">
                <a:solidFill>
                  <a:schemeClr val="accent1">
                    <a:lumMod val="75000"/>
                  </a:schemeClr>
                </a:solidFill>
                <a:cs typeface="Calibri" pitchFamily="34" charset="0"/>
              </a:rPr>
              <a:t>Write</a:t>
            </a:r>
            <a:r>
              <a:rPr lang="tr-TR" dirty="0">
                <a:solidFill>
                  <a:schemeClr val="accent1">
                    <a:lumMod val="75000"/>
                  </a:schemeClr>
                </a:solidFill>
                <a:cs typeface="Calibri" pitchFamily="34" charset="0"/>
              </a:rPr>
              <a:t> </a:t>
            </a:r>
            <a:r>
              <a:rPr lang="tr-TR" dirty="0">
                <a:cs typeface="Calibri" pitchFamily="34" charset="0"/>
              </a:rPr>
              <a:t>komutudur.</a:t>
            </a:r>
            <a:endParaRPr lang="tr-TR" dirty="0" smtClean="0">
              <a:solidFill>
                <a:schemeClr val="accent1">
                  <a:lumMod val="75000"/>
                </a:schemeClr>
              </a:solidFill>
              <a:latin typeface="+mj-lt"/>
            </a:endParaRPr>
          </a:p>
          <a:p>
            <a:pPr>
              <a:buNone/>
            </a:pPr>
            <a:endParaRPr lang="tr-TR" dirty="0">
              <a:latin typeface="+mj-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5919936"/>
          </a:xfrm>
        </p:spPr>
        <p:txBody>
          <a:bodyPr/>
          <a:lstStyle/>
          <a:p>
            <a:pPr>
              <a:buNone/>
            </a:pPr>
            <a:r>
              <a:rPr lang="tr-TR" b="1" dirty="0" smtClean="0">
                <a:solidFill>
                  <a:schemeClr val="accent1">
                    <a:lumMod val="75000"/>
                  </a:schemeClr>
                </a:solidFill>
              </a:rPr>
              <a:t>H</a:t>
            </a:r>
            <a:r>
              <a:rPr lang="tr-TR" b="1" baseline="-25000" dirty="0" smtClean="0">
                <a:solidFill>
                  <a:schemeClr val="accent1">
                    <a:lumMod val="75000"/>
                  </a:schemeClr>
                </a:solidFill>
              </a:rPr>
              <a:t>1</a:t>
            </a:r>
            <a:r>
              <a:rPr lang="tr-TR" b="1" dirty="0" smtClean="0">
                <a:solidFill>
                  <a:schemeClr val="accent1">
                    <a:lumMod val="75000"/>
                  </a:schemeClr>
                </a:solidFill>
              </a:rPr>
              <a:t> : Read</a:t>
            </a:r>
            <a:r>
              <a:rPr lang="tr-TR" b="1" baseline="-25000" dirty="0" smtClean="0">
                <a:solidFill>
                  <a:schemeClr val="accent1">
                    <a:lumMod val="75000"/>
                  </a:schemeClr>
                </a:solidFill>
              </a:rPr>
              <a:t>1</a:t>
            </a:r>
            <a:r>
              <a:rPr lang="tr-TR" b="1" dirty="0" smtClean="0">
                <a:solidFill>
                  <a:schemeClr val="accent1">
                    <a:lumMod val="75000"/>
                  </a:schemeClr>
                </a:solidFill>
              </a:rPr>
              <a:t>(A)</a:t>
            </a:r>
            <a:r>
              <a:rPr lang="tr-TR" dirty="0" smtClean="0">
                <a:solidFill>
                  <a:schemeClr val="accent1">
                    <a:lumMod val="75000"/>
                  </a:schemeClr>
                </a:solidFill>
              </a:rPr>
              <a:t> </a:t>
            </a:r>
            <a:r>
              <a:rPr lang="tr-TR" dirty="0" smtClean="0"/>
              <a:t>ve </a:t>
            </a:r>
            <a:r>
              <a:rPr lang="tr-TR" b="1" dirty="0" smtClean="0">
                <a:solidFill>
                  <a:schemeClr val="accent1">
                    <a:lumMod val="75000"/>
                  </a:schemeClr>
                </a:solidFill>
              </a:rPr>
              <a:t>Write</a:t>
            </a:r>
            <a:r>
              <a:rPr lang="tr-TR" b="1" baseline="-25000" dirty="0" smtClean="0">
                <a:solidFill>
                  <a:schemeClr val="accent1">
                    <a:lumMod val="75000"/>
                  </a:schemeClr>
                </a:solidFill>
              </a:rPr>
              <a:t>1</a:t>
            </a:r>
            <a:r>
              <a:rPr lang="tr-TR" b="1" dirty="0" smtClean="0">
                <a:solidFill>
                  <a:schemeClr val="accent1">
                    <a:lumMod val="75000"/>
                  </a:schemeClr>
                </a:solidFill>
              </a:rPr>
              <a:t>(A)</a:t>
            </a:r>
          </a:p>
          <a:p>
            <a:pPr>
              <a:buNone/>
            </a:pPr>
            <a:r>
              <a:rPr lang="tr-TR" b="1" dirty="0">
                <a:solidFill>
                  <a:schemeClr val="accent1">
                    <a:lumMod val="75000"/>
                  </a:schemeClr>
                </a:solidFill>
              </a:rPr>
              <a:t>H</a:t>
            </a:r>
            <a:r>
              <a:rPr lang="tr-TR" b="1" baseline="-25000" dirty="0">
                <a:solidFill>
                  <a:schemeClr val="accent1">
                    <a:lumMod val="75000"/>
                  </a:schemeClr>
                </a:solidFill>
              </a:rPr>
              <a:t>2 </a:t>
            </a:r>
            <a:r>
              <a:rPr lang="tr-TR" b="1" dirty="0" smtClean="0">
                <a:solidFill>
                  <a:schemeClr val="accent1">
                    <a:lumMod val="75000"/>
                  </a:schemeClr>
                </a:solidFill>
              </a:rPr>
              <a:t>:</a:t>
            </a:r>
            <a:r>
              <a:rPr lang="tr-TR" dirty="0" smtClean="0"/>
              <a:t> </a:t>
            </a:r>
            <a:r>
              <a:rPr lang="tr-TR" b="1" dirty="0" smtClean="0">
                <a:solidFill>
                  <a:schemeClr val="accent1">
                    <a:lumMod val="75000"/>
                  </a:schemeClr>
                </a:solidFill>
              </a:rPr>
              <a:t>Read</a:t>
            </a:r>
            <a:r>
              <a:rPr lang="tr-TR" b="1" baseline="-25000" dirty="0" smtClean="0">
                <a:solidFill>
                  <a:schemeClr val="accent1">
                    <a:lumMod val="75000"/>
                  </a:schemeClr>
                </a:solidFill>
              </a:rPr>
              <a:t>2</a:t>
            </a:r>
            <a:r>
              <a:rPr lang="tr-TR" b="1" dirty="0" smtClean="0">
                <a:solidFill>
                  <a:schemeClr val="accent1">
                    <a:lumMod val="75000"/>
                  </a:schemeClr>
                </a:solidFill>
              </a:rPr>
              <a:t>(A)</a:t>
            </a:r>
            <a:r>
              <a:rPr lang="tr-TR" dirty="0" smtClean="0">
                <a:solidFill>
                  <a:schemeClr val="accent1">
                    <a:lumMod val="75000"/>
                  </a:schemeClr>
                </a:solidFill>
              </a:rPr>
              <a:t> </a:t>
            </a:r>
            <a:r>
              <a:rPr lang="tr-TR" dirty="0" smtClean="0"/>
              <a:t>ve </a:t>
            </a:r>
            <a:r>
              <a:rPr lang="tr-TR" b="1" dirty="0" smtClean="0">
                <a:solidFill>
                  <a:schemeClr val="accent1">
                    <a:lumMod val="75000"/>
                  </a:schemeClr>
                </a:solidFill>
              </a:rPr>
              <a:t>Write</a:t>
            </a:r>
            <a:r>
              <a:rPr lang="tr-TR" b="1" baseline="-25000" dirty="0" smtClean="0">
                <a:solidFill>
                  <a:schemeClr val="accent1">
                    <a:lumMod val="75000"/>
                  </a:schemeClr>
                </a:solidFill>
              </a:rPr>
              <a:t>2</a:t>
            </a:r>
            <a:r>
              <a:rPr lang="tr-TR" b="1" dirty="0" smtClean="0">
                <a:solidFill>
                  <a:schemeClr val="accent1">
                    <a:lumMod val="75000"/>
                  </a:schemeClr>
                </a:solidFill>
              </a:rPr>
              <a:t>(A)</a:t>
            </a:r>
          </a:p>
          <a:p>
            <a:pPr>
              <a:buNone/>
            </a:pPr>
            <a:endParaRPr lang="tr-TR" dirty="0" smtClean="0"/>
          </a:p>
          <a:p>
            <a:pPr>
              <a:buNone/>
            </a:pPr>
            <a:r>
              <a:rPr lang="tr-TR" dirty="0" smtClean="0"/>
              <a:t>Çelişen </a:t>
            </a:r>
            <a:r>
              <a:rPr lang="tr-TR" dirty="0"/>
              <a:t>komut </a:t>
            </a:r>
            <a:r>
              <a:rPr lang="tr-TR" dirty="0" smtClean="0"/>
              <a:t>çiftleri:</a:t>
            </a:r>
            <a:endParaRPr lang="tr-TR" b="1" dirty="0" smtClean="0">
              <a:solidFill>
                <a:schemeClr val="accent1">
                  <a:lumMod val="75000"/>
                </a:schemeClr>
              </a:solidFill>
            </a:endParaRPr>
          </a:p>
          <a:p>
            <a:pPr>
              <a:buNone/>
            </a:pPr>
            <a:r>
              <a:rPr lang="tr-TR" b="1" dirty="0" smtClean="0"/>
              <a:t>	 </a:t>
            </a:r>
            <a:r>
              <a:rPr lang="tr-TR" b="1" dirty="0" smtClean="0">
                <a:solidFill>
                  <a:schemeClr val="accent1">
                    <a:lumMod val="75000"/>
                  </a:schemeClr>
                </a:solidFill>
              </a:rPr>
              <a:t>Read </a:t>
            </a:r>
            <a:r>
              <a:rPr lang="tr-TR" b="1" baseline="-25000" dirty="0" smtClean="0">
                <a:solidFill>
                  <a:schemeClr val="accent1">
                    <a:lumMod val="75000"/>
                  </a:schemeClr>
                </a:solidFill>
              </a:rPr>
              <a:t>1</a:t>
            </a:r>
            <a:r>
              <a:rPr lang="tr-TR" b="1" dirty="0" smtClean="0">
                <a:solidFill>
                  <a:schemeClr val="accent1">
                    <a:lumMod val="75000"/>
                  </a:schemeClr>
                </a:solidFill>
              </a:rPr>
              <a:t>(A), Write</a:t>
            </a:r>
            <a:r>
              <a:rPr lang="tr-TR" b="1" baseline="-25000" dirty="0" smtClean="0">
                <a:solidFill>
                  <a:schemeClr val="accent1">
                    <a:lumMod val="75000"/>
                  </a:schemeClr>
                </a:solidFill>
              </a:rPr>
              <a:t>2</a:t>
            </a:r>
            <a:r>
              <a:rPr lang="tr-TR" b="1" dirty="0" smtClean="0">
                <a:solidFill>
                  <a:schemeClr val="accent1">
                    <a:lumMod val="75000"/>
                  </a:schemeClr>
                </a:solidFill>
              </a:rPr>
              <a:t>(A)</a:t>
            </a:r>
            <a:endParaRPr lang="tr-TR" dirty="0" smtClean="0">
              <a:solidFill>
                <a:schemeClr val="accent1">
                  <a:lumMod val="75000"/>
                </a:schemeClr>
              </a:solidFill>
            </a:endParaRPr>
          </a:p>
          <a:p>
            <a:pPr>
              <a:buNone/>
            </a:pPr>
            <a:r>
              <a:rPr lang="tr-TR" b="1" dirty="0" smtClean="0">
                <a:solidFill>
                  <a:schemeClr val="accent1">
                    <a:lumMod val="75000"/>
                  </a:schemeClr>
                </a:solidFill>
              </a:rPr>
              <a:t>	 Read</a:t>
            </a:r>
            <a:r>
              <a:rPr lang="tr-TR" b="1" baseline="-25000" dirty="0" smtClean="0">
                <a:solidFill>
                  <a:schemeClr val="accent1">
                    <a:lumMod val="75000"/>
                  </a:schemeClr>
                </a:solidFill>
              </a:rPr>
              <a:t>2</a:t>
            </a:r>
            <a:r>
              <a:rPr lang="tr-TR" b="1" dirty="0" smtClean="0">
                <a:solidFill>
                  <a:schemeClr val="accent1">
                    <a:lumMod val="75000"/>
                  </a:schemeClr>
                </a:solidFill>
              </a:rPr>
              <a:t>(A), Write</a:t>
            </a:r>
            <a:r>
              <a:rPr lang="tr-TR" b="1" baseline="-25000" dirty="0" smtClean="0">
                <a:solidFill>
                  <a:schemeClr val="accent1">
                    <a:lumMod val="75000"/>
                  </a:schemeClr>
                </a:solidFill>
              </a:rPr>
              <a:t>1</a:t>
            </a:r>
            <a:r>
              <a:rPr lang="tr-TR" b="1" dirty="0" smtClean="0">
                <a:solidFill>
                  <a:schemeClr val="accent1">
                    <a:lumMod val="75000"/>
                  </a:schemeClr>
                </a:solidFill>
              </a:rPr>
              <a:t>(A)</a:t>
            </a:r>
            <a:endParaRPr lang="tr-TR" dirty="0" smtClean="0">
              <a:solidFill>
                <a:schemeClr val="accent1">
                  <a:lumMod val="75000"/>
                </a:schemeClr>
              </a:solidFill>
            </a:endParaRPr>
          </a:p>
          <a:p>
            <a:pPr>
              <a:buNone/>
            </a:pPr>
            <a:r>
              <a:rPr lang="tr-TR" b="1" dirty="0" smtClean="0">
                <a:solidFill>
                  <a:schemeClr val="accent1">
                    <a:lumMod val="75000"/>
                  </a:schemeClr>
                </a:solidFill>
              </a:rPr>
              <a:t>	 Write</a:t>
            </a:r>
            <a:r>
              <a:rPr lang="tr-TR" b="1" baseline="-25000" dirty="0" smtClean="0">
                <a:solidFill>
                  <a:schemeClr val="accent1">
                    <a:lumMod val="75000"/>
                  </a:schemeClr>
                </a:solidFill>
              </a:rPr>
              <a:t>1</a:t>
            </a:r>
            <a:r>
              <a:rPr lang="tr-TR" b="1" dirty="0" smtClean="0">
                <a:solidFill>
                  <a:schemeClr val="accent1">
                    <a:lumMod val="75000"/>
                  </a:schemeClr>
                </a:solidFill>
              </a:rPr>
              <a:t>(A) ,Write</a:t>
            </a:r>
            <a:r>
              <a:rPr lang="tr-TR" b="1" baseline="-25000" dirty="0" smtClean="0">
                <a:solidFill>
                  <a:schemeClr val="accent1">
                    <a:lumMod val="75000"/>
                  </a:schemeClr>
                </a:solidFill>
              </a:rPr>
              <a:t>2</a:t>
            </a:r>
            <a:r>
              <a:rPr lang="tr-TR" b="1" dirty="0" smtClean="0">
                <a:solidFill>
                  <a:schemeClr val="accent1">
                    <a:lumMod val="75000"/>
                  </a:schemeClr>
                </a:solidFill>
              </a:rPr>
              <a:t>(A)</a:t>
            </a:r>
            <a:endParaRPr lang="tr-TR" dirty="0" smtClean="0">
              <a:solidFill>
                <a:schemeClr val="accent1">
                  <a:lumMod val="75000"/>
                </a:schemeClr>
              </a:solidFill>
            </a:endParaRPr>
          </a:p>
          <a:p>
            <a:pPr>
              <a:buNone/>
            </a:pPr>
            <a:endParaRPr lang="tr-TR" b="1" dirty="0" smtClean="0">
              <a:solidFill>
                <a:schemeClr val="accent1">
                  <a:lumMod val="75000"/>
                </a:schemeClr>
              </a:solidFill>
            </a:endParaRPr>
          </a:p>
          <a:p>
            <a:pPr>
              <a:buNone/>
            </a:pPr>
            <a:r>
              <a:rPr lang="tr-TR" b="1" dirty="0" smtClean="0">
                <a:solidFill>
                  <a:schemeClr val="accent1">
                    <a:lumMod val="75000"/>
                  </a:schemeClr>
                </a:solidFill>
              </a:rPr>
              <a:t>Read</a:t>
            </a:r>
            <a:r>
              <a:rPr lang="tr-TR" b="1" baseline="-25000" dirty="0" smtClean="0">
                <a:solidFill>
                  <a:schemeClr val="accent1">
                    <a:lumMod val="75000"/>
                  </a:schemeClr>
                </a:solidFill>
              </a:rPr>
              <a:t>1</a:t>
            </a:r>
            <a:r>
              <a:rPr lang="tr-TR" b="1" dirty="0" smtClean="0">
                <a:solidFill>
                  <a:schemeClr val="accent1">
                    <a:lumMod val="75000"/>
                  </a:schemeClr>
                </a:solidFill>
              </a:rPr>
              <a:t>(A) ve  Read</a:t>
            </a:r>
            <a:r>
              <a:rPr lang="tr-TR" b="1" baseline="-25000" dirty="0" smtClean="0">
                <a:solidFill>
                  <a:schemeClr val="accent1">
                    <a:lumMod val="75000"/>
                  </a:schemeClr>
                </a:solidFill>
              </a:rPr>
              <a:t>2</a:t>
            </a:r>
            <a:r>
              <a:rPr lang="tr-TR" b="1" dirty="0" smtClean="0">
                <a:solidFill>
                  <a:schemeClr val="accent1">
                    <a:lumMod val="75000"/>
                  </a:schemeClr>
                </a:solidFill>
              </a:rPr>
              <a:t>(A)</a:t>
            </a:r>
            <a:r>
              <a:rPr lang="tr-TR" dirty="0" smtClean="0">
                <a:solidFill>
                  <a:schemeClr val="accent1">
                    <a:lumMod val="75000"/>
                  </a:schemeClr>
                </a:solidFill>
              </a:rPr>
              <a:t> </a:t>
            </a:r>
            <a:r>
              <a:rPr lang="tr-TR" dirty="0" smtClean="0"/>
              <a:t>çelişmez.</a:t>
            </a:r>
          </a:p>
          <a:p>
            <a:pPr>
              <a:buNone/>
            </a:pPr>
            <a:endParaRPr lang="tr-T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404664"/>
            <a:ext cx="8229600" cy="492664"/>
          </a:xfrm>
        </p:spPr>
        <p:txBody>
          <a:bodyPr>
            <a:normAutofit fontScale="90000"/>
          </a:bodyPr>
          <a:lstStyle/>
          <a:p>
            <a:pPr algn="ctr"/>
            <a:r>
              <a:rPr lang="tr-TR" b="1" dirty="0" smtClean="0">
                <a:latin typeface="Calibri" pitchFamily="34" charset="0"/>
                <a:cs typeface="Calibri" pitchFamily="34" charset="0"/>
              </a:rPr>
              <a:t>Serileştirilebilirliğin Tanımı</a:t>
            </a:r>
            <a:endParaRPr lang="tr-TR" dirty="0">
              <a:latin typeface="Calibri" pitchFamily="34" charset="0"/>
              <a:cs typeface="Calibri" pitchFamily="34" charset="0"/>
            </a:endParaRPr>
          </a:p>
        </p:txBody>
      </p:sp>
      <p:sp>
        <p:nvSpPr>
          <p:cNvPr id="3" name="2 İçerik Yer Tutucusu"/>
          <p:cNvSpPr>
            <a:spLocks noGrp="1"/>
          </p:cNvSpPr>
          <p:nvPr>
            <p:ph idx="1"/>
          </p:nvPr>
        </p:nvSpPr>
        <p:spPr>
          <a:xfrm>
            <a:off x="457200" y="980728"/>
            <a:ext cx="8507288" cy="5343872"/>
          </a:xfrm>
        </p:spPr>
        <p:txBody>
          <a:bodyPr>
            <a:normAutofit/>
          </a:bodyPr>
          <a:lstStyle/>
          <a:p>
            <a:pPr>
              <a:buNone/>
            </a:pPr>
            <a:r>
              <a:rPr lang="tr-TR" dirty="0" smtClean="0"/>
              <a:t>Çelişmeyen komutların işletim sıraları değişebilir.</a:t>
            </a:r>
          </a:p>
          <a:p>
            <a:pPr>
              <a:buNone/>
            </a:pPr>
            <a:endParaRPr lang="tr-TR" dirty="0" smtClean="0"/>
          </a:p>
          <a:p>
            <a:pPr>
              <a:buNone/>
            </a:pPr>
            <a:r>
              <a:rPr lang="tr-TR" dirty="0" smtClean="0"/>
              <a:t>Çelişen komutların işletim sırası değişirse işletim planı da değişmiş olur.</a:t>
            </a:r>
            <a:endParaRPr lang="tr-TR" dirty="0"/>
          </a:p>
          <a:p>
            <a:pPr>
              <a:buNone/>
            </a:pPr>
            <a:endParaRPr lang="tr-TR" dirty="0" smtClean="0"/>
          </a:p>
          <a:p>
            <a:pPr>
              <a:buNone/>
            </a:pPr>
            <a:r>
              <a:rPr lang="tr-TR" dirty="0" smtClean="0"/>
              <a:t>Seri </a:t>
            </a:r>
            <a:r>
              <a:rPr lang="tr-TR" dirty="0"/>
              <a:t>olmayan bir işletim planı (</a:t>
            </a:r>
            <a:r>
              <a:rPr lang="tr-TR" b="1" dirty="0">
                <a:solidFill>
                  <a:schemeClr val="accent1">
                    <a:lumMod val="75000"/>
                  </a:schemeClr>
                </a:solidFill>
              </a:rPr>
              <a:t>P</a:t>
            </a:r>
            <a:r>
              <a:rPr lang="tr-TR" b="1" baseline="-25000" dirty="0">
                <a:solidFill>
                  <a:schemeClr val="accent1">
                    <a:lumMod val="75000"/>
                  </a:schemeClr>
                </a:solidFill>
              </a:rPr>
              <a:t>i</a:t>
            </a:r>
            <a:r>
              <a:rPr lang="tr-TR" dirty="0"/>
              <a:t>), </a:t>
            </a:r>
            <a:r>
              <a:rPr lang="tr-TR" dirty="0" smtClean="0"/>
              <a:t>çelişmeyen </a:t>
            </a:r>
            <a:r>
              <a:rPr lang="tr-TR" dirty="0"/>
              <a:t>komutların </a:t>
            </a:r>
            <a:r>
              <a:rPr lang="tr-TR" dirty="0" smtClean="0"/>
              <a:t>yer değişimi ile seri </a:t>
            </a:r>
            <a:r>
              <a:rPr lang="tr-TR" dirty="0"/>
              <a:t>bir işletim planına (</a:t>
            </a:r>
            <a:r>
              <a:rPr lang="tr-TR" b="1" dirty="0" err="1">
                <a:solidFill>
                  <a:schemeClr val="accent1">
                    <a:lumMod val="75000"/>
                  </a:schemeClr>
                </a:solidFill>
              </a:rPr>
              <a:t>P</a:t>
            </a:r>
            <a:r>
              <a:rPr lang="tr-TR" b="1" baseline="-25000" dirty="0" err="1">
                <a:solidFill>
                  <a:schemeClr val="accent1">
                    <a:lumMod val="75000"/>
                  </a:schemeClr>
                </a:solidFill>
              </a:rPr>
              <a:t>j</a:t>
            </a:r>
            <a:r>
              <a:rPr lang="tr-TR" dirty="0"/>
              <a:t>) dönüştürülebiliyorsa, </a:t>
            </a:r>
            <a:r>
              <a:rPr lang="tr-TR" b="1" dirty="0">
                <a:solidFill>
                  <a:schemeClr val="accent1">
                    <a:lumMod val="75000"/>
                  </a:schemeClr>
                </a:solidFill>
              </a:rPr>
              <a:t>P</a:t>
            </a:r>
            <a:r>
              <a:rPr lang="tr-TR" b="1" baseline="-25000" dirty="0">
                <a:solidFill>
                  <a:schemeClr val="accent1">
                    <a:lumMod val="75000"/>
                  </a:schemeClr>
                </a:solidFill>
              </a:rPr>
              <a:t>i</a:t>
            </a:r>
            <a:r>
              <a:rPr lang="tr-TR" dirty="0"/>
              <a:t> ve </a:t>
            </a:r>
            <a:r>
              <a:rPr lang="tr-TR" b="1" dirty="0" err="1">
                <a:solidFill>
                  <a:schemeClr val="accent1">
                    <a:lumMod val="75000"/>
                  </a:schemeClr>
                </a:solidFill>
              </a:rPr>
              <a:t>P</a:t>
            </a:r>
            <a:r>
              <a:rPr lang="tr-TR" b="1" baseline="-25000" dirty="0" err="1">
                <a:solidFill>
                  <a:schemeClr val="accent1">
                    <a:lumMod val="75000"/>
                  </a:schemeClr>
                </a:solidFill>
              </a:rPr>
              <a:t>j</a:t>
            </a:r>
            <a:r>
              <a:rPr lang="tr-TR" dirty="0">
                <a:solidFill>
                  <a:schemeClr val="accent1">
                    <a:lumMod val="75000"/>
                  </a:schemeClr>
                </a:solidFill>
              </a:rPr>
              <a:t> </a:t>
            </a:r>
            <a:r>
              <a:rPr lang="tr-TR" dirty="0"/>
              <a:t>işletim planları eşdeğerdir. </a:t>
            </a:r>
            <a:endParaRPr lang="tr-TR" dirty="0" smtClean="0"/>
          </a:p>
          <a:p>
            <a:pPr>
              <a:buNone/>
            </a:pPr>
            <a:endParaRPr lang="tr-TR" dirty="0"/>
          </a:p>
          <a:p>
            <a:pPr>
              <a:buNone/>
            </a:pPr>
            <a:r>
              <a:rPr lang="tr-TR" b="1" dirty="0" smtClean="0">
                <a:solidFill>
                  <a:schemeClr val="accent1">
                    <a:lumMod val="75000"/>
                  </a:schemeClr>
                </a:solidFill>
              </a:rPr>
              <a:t>P</a:t>
            </a:r>
            <a:r>
              <a:rPr lang="tr-TR" b="1" baseline="-25000" dirty="0" smtClean="0">
                <a:solidFill>
                  <a:schemeClr val="accent1">
                    <a:lumMod val="75000"/>
                  </a:schemeClr>
                </a:solidFill>
              </a:rPr>
              <a:t>i</a:t>
            </a:r>
            <a:r>
              <a:rPr lang="tr-TR" dirty="0" smtClean="0"/>
              <a:t>, seri </a:t>
            </a:r>
            <a:r>
              <a:rPr lang="tr-TR" dirty="0"/>
              <a:t>olmayan </a:t>
            </a:r>
            <a:r>
              <a:rPr lang="tr-TR" dirty="0" smtClean="0"/>
              <a:t>ancak serileştirilebilir </a:t>
            </a:r>
            <a:r>
              <a:rPr lang="tr-TR" dirty="0"/>
              <a:t>bir işletim planıdır.</a:t>
            </a:r>
          </a:p>
          <a:p>
            <a:pPr>
              <a:buNone/>
            </a:pPr>
            <a:endParaRPr lang="tr-T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332656"/>
            <a:ext cx="8229600" cy="5991944"/>
          </a:xfrm>
        </p:spPr>
        <p:txBody>
          <a:bodyPr/>
          <a:lstStyle/>
          <a:p>
            <a:pPr>
              <a:buNone/>
            </a:pPr>
            <a:r>
              <a:rPr lang="tr-TR" dirty="0" smtClean="0">
                <a:latin typeface="+mj-lt"/>
                <a:cs typeface="Arial" pitchFamily="34" charset="0"/>
              </a:rPr>
              <a:t>   </a:t>
            </a:r>
          </a:p>
          <a:p>
            <a:pPr algn="just">
              <a:buNone/>
            </a:pPr>
            <a:r>
              <a:rPr lang="tr-TR" dirty="0" smtClean="0">
                <a:latin typeface="+mj-lt"/>
                <a:cs typeface="Arial" pitchFamily="34" charset="0"/>
              </a:rPr>
              <a:t>	Hareket (</a:t>
            </a:r>
            <a:r>
              <a:rPr lang="tr-TR" dirty="0" err="1" smtClean="0">
                <a:latin typeface="+mj-lt"/>
                <a:cs typeface="Arial" pitchFamily="34" charset="0"/>
              </a:rPr>
              <a:t>transaction</a:t>
            </a:r>
            <a:r>
              <a:rPr lang="tr-TR" dirty="0" smtClean="0">
                <a:latin typeface="+mj-lt"/>
                <a:cs typeface="Arial" pitchFamily="34" charset="0"/>
              </a:rPr>
              <a:t>): veri tabanındaki verilere erişen ve veriler üzerinde çoğunlukla değişiklik yapan bir program kesimidir.</a:t>
            </a:r>
          </a:p>
          <a:p>
            <a:pPr algn="just">
              <a:buNone/>
            </a:pPr>
            <a:r>
              <a:rPr lang="tr-TR" dirty="0" smtClean="0">
                <a:latin typeface="+mj-lt"/>
                <a:cs typeface="Arial" pitchFamily="34" charset="0"/>
              </a:rPr>
              <a:t> Bir banka hesabından bir diğerine para aktarma, bir rezervasyon işlemi, bir stok işlemi ve bir öğrenci kayıt işlemi hareket örnekleri olarak sayılabilir. </a:t>
            </a:r>
          </a:p>
          <a:p>
            <a:pPr algn="just">
              <a:buNone/>
            </a:pPr>
            <a:r>
              <a:rPr lang="tr-TR" dirty="0" smtClean="0">
                <a:cs typeface="Arial" pitchFamily="34" charset="0"/>
              </a:rPr>
              <a:t>Hareket sınırları:</a:t>
            </a:r>
          </a:p>
          <a:p>
            <a:pPr algn="just">
              <a:buNone/>
            </a:pPr>
            <a:r>
              <a:rPr lang="tr-TR" b="1" dirty="0" smtClean="0">
                <a:solidFill>
                  <a:schemeClr val="accent1">
                    <a:lumMod val="75000"/>
                  </a:schemeClr>
                </a:solidFill>
                <a:cs typeface="Arial" pitchFamily="34" charset="0"/>
              </a:rPr>
              <a:t>         </a:t>
            </a:r>
            <a:r>
              <a:rPr lang="tr-TR" b="1" dirty="0" err="1" smtClean="0">
                <a:solidFill>
                  <a:schemeClr val="accent1">
                    <a:lumMod val="75000"/>
                  </a:schemeClr>
                </a:solidFill>
                <a:cs typeface="Arial" pitchFamily="34" charset="0"/>
              </a:rPr>
              <a:t>Begin</a:t>
            </a:r>
            <a:r>
              <a:rPr lang="tr-TR" b="1" dirty="0" smtClean="0">
                <a:cs typeface="Arial" pitchFamily="34" charset="0"/>
              </a:rPr>
              <a:t> </a:t>
            </a:r>
            <a:r>
              <a:rPr lang="tr-TR" b="1" dirty="0" err="1">
                <a:solidFill>
                  <a:schemeClr val="accent1">
                    <a:lumMod val="75000"/>
                  </a:schemeClr>
                </a:solidFill>
                <a:cs typeface="Arial" pitchFamily="34" charset="0"/>
              </a:rPr>
              <a:t>transaction</a:t>
            </a:r>
            <a:r>
              <a:rPr lang="tr-TR" dirty="0">
                <a:cs typeface="Arial" pitchFamily="34" charset="0"/>
              </a:rPr>
              <a:t> </a:t>
            </a:r>
            <a:r>
              <a:rPr lang="tr-TR" dirty="0" smtClean="0">
                <a:cs typeface="Arial" pitchFamily="34" charset="0"/>
              </a:rPr>
              <a:t>- </a:t>
            </a:r>
            <a:r>
              <a:rPr lang="tr-TR" b="1" dirty="0" err="1" smtClean="0">
                <a:solidFill>
                  <a:schemeClr val="accent1">
                    <a:lumMod val="75000"/>
                  </a:schemeClr>
                </a:solidFill>
                <a:cs typeface="Arial" pitchFamily="34" charset="0"/>
              </a:rPr>
              <a:t>End</a:t>
            </a:r>
            <a:r>
              <a:rPr lang="tr-TR" b="1" dirty="0" smtClean="0">
                <a:solidFill>
                  <a:schemeClr val="accent1">
                    <a:lumMod val="75000"/>
                  </a:schemeClr>
                </a:solidFill>
                <a:cs typeface="Arial" pitchFamily="34" charset="0"/>
              </a:rPr>
              <a:t> </a:t>
            </a:r>
            <a:r>
              <a:rPr lang="tr-TR" b="1" dirty="0" err="1" smtClean="0">
                <a:solidFill>
                  <a:schemeClr val="accent1">
                    <a:lumMod val="75000"/>
                  </a:schemeClr>
                </a:solidFill>
                <a:cs typeface="Arial" pitchFamily="34" charset="0"/>
              </a:rPr>
              <a:t>transaction</a:t>
            </a:r>
            <a:endParaRPr lang="tr-TR" b="1" dirty="0" smtClean="0">
              <a:solidFill>
                <a:schemeClr val="accent1">
                  <a:lumMod val="75000"/>
                </a:schemeClr>
              </a:solidFill>
              <a:cs typeface="Arial" pitchFamily="34" charset="0"/>
            </a:endParaRPr>
          </a:p>
          <a:p>
            <a:pPr>
              <a:buNone/>
            </a:pPr>
            <a:r>
              <a:rPr lang="tr-TR" dirty="0">
                <a:cs typeface="Arial" pitchFamily="34" charset="0"/>
              </a:rPr>
              <a:t>Hareketlerin taşıması gereken </a:t>
            </a:r>
            <a:r>
              <a:rPr lang="tr-TR" dirty="0" smtClean="0">
                <a:cs typeface="Arial" pitchFamily="34" charset="0"/>
              </a:rPr>
              <a:t>özellikler:</a:t>
            </a:r>
          </a:p>
          <a:p>
            <a:pPr>
              <a:buNone/>
            </a:pPr>
            <a:r>
              <a:rPr lang="tr-TR" dirty="0" smtClean="0">
                <a:cs typeface="Arial" pitchFamily="34" charset="0"/>
              </a:rPr>
              <a:t>Bölünmezlik</a:t>
            </a:r>
            <a:r>
              <a:rPr lang="tr-TR" dirty="0">
                <a:cs typeface="Arial" pitchFamily="34" charset="0"/>
              </a:rPr>
              <a:t>, </a:t>
            </a:r>
            <a:r>
              <a:rPr lang="tr-TR" dirty="0" smtClean="0">
                <a:cs typeface="Arial" pitchFamily="34" charset="0"/>
              </a:rPr>
              <a:t>Tutarlılık</a:t>
            </a:r>
            <a:r>
              <a:rPr lang="tr-TR" dirty="0">
                <a:cs typeface="Arial" pitchFamily="34" charset="0"/>
              </a:rPr>
              <a:t>, </a:t>
            </a:r>
            <a:r>
              <a:rPr lang="tr-TR" dirty="0" smtClean="0">
                <a:cs typeface="Arial" pitchFamily="34" charset="0"/>
              </a:rPr>
              <a:t>Ayrılma </a:t>
            </a:r>
            <a:r>
              <a:rPr lang="tr-TR" dirty="0">
                <a:cs typeface="Arial" pitchFamily="34" charset="0"/>
              </a:rPr>
              <a:t>ve </a:t>
            </a:r>
            <a:r>
              <a:rPr lang="tr-TR" dirty="0" smtClean="0">
                <a:cs typeface="Arial" pitchFamily="34" charset="0"/>
              </a:rPr>
              <a:t>Kalıcılık.</a:t>
            </a:r>
            <a:endParaRPr lang="tr-TR" dirty="0">
              <a:latin typeface="+mj-lt"/>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1800200"/>
          </a:xfrm>
        </p:spPr>
        <p:txBody>
          <a:bodyPr>
            <a:normAutofit fontScale="92500" lnSpcReduction="20000"/>
          </a:bodyPr>
          <a:lstStyle/>
          <a:p>
            <a:pPr>
              <a:buNone/>
            </a:pPr>
            <a:r>
              <a:rPr lang="tr-TR" b="1" dirty="0" smtClean="0">
                <a:solidFill>
                  <a:schemeClr val="accent1">
                    <a:lumMod val="75000"/>
                  </a:schemeClr>
                </a:solidFill>
              </a:rPr>
              <a:t>P4 ve P5: H</a:t>
            </a:r>
            <a:r>
              <a:rPr lang="tr-TR" b="1" baseline="-25000" dirty="0" smtClean="0">
                <a:solidFill>
                  <a:schemeClr val="accent1">
                    <a:lumMod val="75000"/>
                  </a:schemeClr>
                </a:solidFill>
              </a:rPr>
              <a:t>3</a:t>
            </a:r>
            <a:r>
              <a:rPr lang="tr-TR" dirty="0" smtClean="0"/>
              <a:t> ve </a:t>
            </a:r>
            <a:r>
              <a:rPr lang="tr-TR" b="1" dirty="0" smtClean="0">
                <a:solidFill>
                  <a:schemeClr val="accent1">
                    <a:lumMod val="75000"/>
                  </a:schemeClr>
                </a:solidFill>
              </a:rPr>
              <a:t>H</a:t>
            </a:r>
            <a:r>
              <a:rPr lang="tr-TR" b="1" baseline="-25000" dirty="0" smtClean="0">
                <a:solidFill>
                  <a:schemeClr val="accent1">
                    <a:lumMod val="75000"/>
                  </a:schemeClr>
                </a:solidFill>
              </a:rPr>
              <a:t>4</a:t>
            </a:r>
            <a:r>
              <a:rPr lang="tr-TR" dirty="0" smtClean="0"/>
              <a:t> için seri işletim planları.</a:t>
            </a:r>
          </a:p>
          <a:p>
            <a:pPr>
              <a:buNone/>
            </a:pPr>
            <a:r>
              <a:rPr lang="tr-TR" b="1" dirty="0" smtClean="0">
                <a:solidFill>
                  <a:schemeClr val="accent1">
                    <a:lumMod val="75000"/>
                  </a:schemeClr>
                </a:solidFill>
              </a:rPr>
              <a:t>P6 </a:t>
            </a:r>
            <a:r>
              <a:rPr lang="tr-TR" b="1" dirty="0">
                <a:solidFill>
                  <a:schemeClr val="accent1">
                    <a:lumMod val="75000"/>
                  </a:schemeClr>
                </a:solidFill>
              </a:rPr>
              <a:t>ve </a:t>
            </a:r>
            <a:r>
              <a:rPr lang="tr-TR" b="1" dirty="0" smtClean="0">
                <a:solidFill>
                  <a:schemeClr val="accent1">
                    <a:lumMod val="75000"/>
                  </a:schemeClr>
                </a:solidFill>
              </a:rPr>
              <a:t>P7: </a:t>
            </a:r>
            <a:r>
              <a:rPr lang="tr-TR" b="1" dirty="0">
                <a:solidFill>
                  <a:schemeClr val="accent1">
                    <a:lumMod val="75000"/>
                  </a:schemeClr>
                </a:solidFill>
              </a:rPr>
              <a:t>H</a:t>
            </a:r>
            <a:r>
              <a:rPr lang="tr-TR" b="1" baseline="-25000" dirty="0">
                <a:solidFill>
                  <a:schemeClr val="accent1">
                    <a:lumMod val="75000"/>
                  </a:schemeClr>
                </a:solidFill>
              </a:rPr>
              <a:t>3</a:t>
            </a:r>
            <a:r>
              <a:rPr lang="tr-TR" dirty="0"/>
              <a:t> ve </a:t>
            </a:r>
            <a:r>
              <a:rPr lang="tr-TR" b="1" dirty="0">
                <a:solidFill>
                  <a:schemeClr val="accent1">
                    <a:lumMod val="75000"/>
                  </a:schemeClr>
                </a:solidFill>
              </a:rPr>
              <a:t>H</a:t>
            </a:r>
            <a:r>
              <a:rPr lang="tr-TR" b="1" baseline="-25000" dirty="0">
                <a:solidFill>
                  <a:schemeClr val="accent1">
                    <a:lumMod val="75000"/>
                  </a:schemeClr>
                </a:solidFill>
              </a:rPr>
              <a:t>4</a:t>
            </a:r>
            <a:r>
              <a:rPr lang="tr-TR" dirty="0"/>
              <a:t> için seri </a:t>
            </a:r>
            <a:r>
              <a:rPr lang="tr-TR" dirty="0" smtClean="0"/>
              <a:t>olmayan işletim </a:t>
            </a:r>
            <a:r>
              <a:rPr lang="tr-TR" dirty="0"/>
              <a:t>planları.</a:t>
            </a:r>
          </a:p>
          <a:p>
            <a:pPr>
              <a:buNone/>
            </a:pPr>
            <a:r>
              <a:rPr lang="tr-TR" dirty="0" smtClean="0"/>
              <a:t>3. ve 4. sırada yer alan komutlar ile 5. ve 6. sırada yer alan komutlar birbiriyle çelişmemektedir. </a:t>
            </a:r>
            <a:endParaRPr lang="tr-TR" dirty="0"/>
          </a:p>
        </p:txBody>
      </p:sp>
      <p:graphicFrame>
        <p:nvGraphicFramePr>
          <p:cNvPr id="4" name="Tablo 3"/>
          <p:cNvGraphicFramePr>
            <a:graphicFrameLocks noGrp="1"/>
          </p:cNvGraphicFramePr>
          <p:nvPr>
            <p:extLst>
              <p:ext uri="{D42A27DB-BD31-4B8C-83A1-F6EECF244321}">
                <p14:modId xmlns:p14="http://schemas.microsoft.com/office/powerpoint/2010/main" val="1220986089"/>
              </p:ext>
            </p:extLst>
          </p:nvPr>
        </p:nvGraphicFramePr>
        <p:xfrm>
          <a:off x="539552" y="2060848"/>
          <a:ext cx="3744416" cy="2255976"/>
        </p:xfrm>
        <a:graphic>
          <a:graphicData uri="http://schemas.openxmlformats.org/drawingml/2006/table">
            <a:tbl>
              <a:tblPr firstRow="1" bandRow="1">
                <a:tableStyleId>{5C22544A-7EE6-4342-B048-85BDC9FD1C3A}</a:tableStyleId>
              </a:tblPr>
              <a:tblGrid>
                <a:gridCol w="651202">
                  <a:extLst>
                    <a:ext uri="{9D8B030D-6E8A-4147-A177-3AD203B41FA5}">
                      <a16:colId xmlns:a16="http://schemas.microsoft.com/office/drawing/2014/main" val="20000"/>
                    </a:ext>
                  </a:extLst>
                </a:gridCol>
                <a:gridCol w="1546606">
                  <a:extLst>
                    <a:ext uri="{9D8B030D-6E8A-4147-A177-3AD203B41FA5}">
                      <a16:colId xmlns:a16="http://schemas.microsoft.com/office/drawing/2014/main" val="20001"/>
                    </a:ext>
                  </a:extLst>
                </a:gridCol>
                <a:gridCol w="1546608">
                  <a:extLst>
                    <a:ext uri="{9D8B030D-6E8A-4147-A177-3AD203B41FA5}">
                      <a16:colId xmlns:a16="http://schemas.microsoft.com/office/drawing/2014/main" val="20002"/>
                    </a:ext>
                  </a:extLst>
                </a:gridCol>
              </a:tblGrid>
              <a:tr h="333772">
                <a:tc gridSpan="3">
                  <a:txBody>
                    <a:bodyPr/>
                    <a:lstStyle/>
                    <a:p>
                      <a:r>
                        <a:rPr lang="tr-TR" sz="1600" dirty="0" smtClean="0"/>
                        <a:t>P4</a:t>
                      </a:r>
                      <a:endParaRPr lang="tr-TR" sz="1600" dirty="0"/>
                    </a:p>
                  </a:txBody>
                  <a:tcPr/>
                </a:tc>
                <a:tc hMerge="1">
                  <a:txBody>
                    <a:bodyPr/>
                    <a:lstStyle/>
                    <a:p>
                      <a:endParaRPr lang="tr-TR" dirty="0"/>
                    </a:p>
                  </a:txBody>
                  <a:tcPr/>
                </a:tc>
                <a:tc hMerge="1">
                  <a:txBody>
                    <a:bodyPr/>
                    <a:lstStyle/>
                    <a:p>
                      <a:endParaRPr lang="tr-TR" dirty="0"/>
                    </a:p>
                  </a:txBody>
                  <a:tcPr/>
                </a:tc>
                <a:extLst>
                  <a:ext uri="{0D108BD9-81ED-4DB2-BD59-A6C34878D82A}">
                    <a16:rowId xmlns:a16="http://schemas.microsoft.com/office/drawing/2014/main" val="10000"/>
                  </a:ext>
                </a:extLst>
              </a:tr>
              <a:tr h="333772">
                <a:tc>
                  <a:txBody>
                    <a:bodyPr/>
                    <a:lstStyle/>
                    <a:p>
                      <a:endParaRPr lang="tr-TR" sz="1600" dirty="0"/>
                    </a:p>
                  </a:txBody>
                  <a:tcPr/>
                </a:tc>
                <a:tc>
                  <a:txBody>
                    <a:bodyPr/>
                    <a:lstStyle/>
                    <a:p>
                      <a:r>
                        <a:rPr lang="tr-TR" sz="1600" dirty="0" smtClean="0"/>
                        <a:t>H3</a:t>
                      </a:r>
                      <a:endParaRPr lang="tr-TR" sz="1600" dirty="0"/>
                    </a:p>
                  </a:txBody>
                  <a:tcPr/>
                </a:tc>
                <a:tc>
                  <a:txBody>
                    <a:bodyPr/>
                    <a:lstStyle/>
                    <a:p>
                      <a:r>
                        <a:rPr lang="tr-TR" sz="1600" dirty="0" smtClean="0"/>
                        <a:t>H4</a:t>
                      </a:r>
                      <a:endParaRPr lang="tr-TR" sz="1600" dirty="0"/>
                    </a:p>
                  </a:txBody>
                  <a:tcPr/>
                </a:tc>
                <a:extLst>
                  <a:ext uri="{0D108BD9-81ED-4DB2-BD59-A6C34878D82A}">
                    <a16:rowId xmlns:a16="http://schemas.microsoft.com/office/drawing/2014/main" val="10001"/>
                  </a:ext>
                </a:extLst>
              </a:tr>
              <a:tr h="1585416">
                <a:tc>
                  <a:txBody>
                    <a:bodyPr/>
                    <a:lstStyle/>
                    <a:p>
                      <a:r>
                        <a:rPr lang="tr-TR" sz="1600" smtClean="0"/>
                        <a:t>1</a:t>
                      </a:r>
                    </a:p>
                    <a:p>
                      <a:r>
                        <a:rPr lang="tr-TR" sz="1600" smtClean="0"/>
                        <a:t>2</a:t>
                      </a:r>
                    </a:p>
                    <a:p>
                      <a:r>
                        <a:rPr lang="tr-TR" sz="1600" smtClean="0"/>
                        <a:t>3</a:t>
                      </a:r>
                    </a:p>
                    <a:p>
                      <a:r>
                        <a:rPr lang="tr-TR" sz="1600" smtClean="0"/>
                        <a:t>4</a:t>
                      </a:r>
                    </a:p>
                    <a:p>
                      <a:r>
                        <a:rPr lang="tr-TR" sz="1600" smtClean="0"/>
                        <a:t>5</a:t>
                      </a:r>
                    </a:p>
                    <a:p>
                      <a:r>
                        <a:rPr lang="tr-TR" sz="1600" smtClean="0"/>
                        <a:t>6</a:t>
                      </a:r>
                      <a:endParaRPr lang="tr-TR" sz="1600" dirty="0"/>
                    </a:p>
                  </a:txBody>
                  <a:tcPr/>
                </a:tc>
                <a:tc>
                  <a:txBody>
                    <a:bodyPr/>
                    <a:lstStyle/>
                    <a:p>
                      <a:r>
                        <a:rPr lang="tr-TR" sz="1600" dirty="0" smtClean="0"/>
                        <a:t>Read(A);</a:t>
                      </a:r>
                    </a:p>
                    <a:p>
                      <a:r>
                        <a:rPr lang="tr-TR" sz="1600" dirty="0" smtClean="0"/>
                        <a:t>Write(A);</a:t>
                      </a:r>
                    </a:p>
                    <a:p>
                      <a:r>
                        <a:rPr lang="tr-TR" sz="1600" dirty="0" smtClean="0"/>
                        <a:t>Read(B);</a:t>
                      </a:r>
                    </a:p>
                    <a:p>
                      <a:r>
                        <a:rPr lang="tr-TR" sz="1600" dirty="0" smtClean="0"/>
                        <a:t>Write(B);</a:t>
                      </a:r>
                    </a:p>
                    <a:p>
                      <a:endParaRPr lang="tr-TR" sz="1600" dirty="0"/>
                    </a:p>
                  </a:txBody>
                  <a:tcPr/>
                </a:tc>
                <a:tc>
                  <a:txBody>
                    <a:bodyPr/>
                    <a:lstStyle/>
                    <a:p>
                      <a:endParaRPr lang="tr-TR" sz="1600" dirty="0" smtClean="0"/>
                    </a:p>
                    <a:p>
                      <a:endParaRPr lang="tr-TR" sz="1600" dirty="0" smtClean="0"/>
                    </a:p>
                    <a:p>
                      <a:endParaRPr lang="tr-TR" sz="1600" dirty="0" smtClean="0"/>
                    </a:p>
                    <a:p>
                      <a:endParaRPr lang="tr-TR" sz="1600" dirty="0" smtClean="0"/>
                    </a:p>
                    <a:p>
                      <a:r>
                        <a:rPr lang="tr-TR" sz="1600" dirty="0" smtClean="0"/>
                        <a:t>Read(A);</a:t>
                      </a:r>
                    </a:p>
                    <a:p>
                      <a:r>
                        <a:rPr lang="tr-TR" sz="1600" dirty="0" smtClean="0"/>
                        <a:t>Write(A);</a:t>
                      </a:r>
                      <a:endParaRPr lang="tr-TR" sz="1600" dirty="0"/>
                    </a:p>
                  </a:txBody>
                  <a:tcPr/>
                </a:tc>
                <a:extLst>
                  <a:ext uri="{0D108BD9-81ED-4DB2-BD59-A6C34878D82A}">
                    <a16:rowId xmlns:a16="http://schemas.microsoft.com/office/drawing/2014/main" val="10002"/>
                  </a:ext>
                </a:extLst>
              </a:tr>
            </a:tbl>
          </a:graphicData>
        </a:graphic>
      </p:graphicFrame>
      <p:graphicFrame>
        <p:nvGraphicFramePr>
          <p:cNvPr id="8" name="Tablo 7"/>
          <p:cNvGraphicFramePr>
            <a:graphicFrameLocks noGrp="1"/>
          </p:cNvGraphicFramePr>
          <p:nvPr>
            <p:extLst>
              <p:ext uri="{D42A27DB-BD31-4B8C-83A1-F6EECF244321}">
                <p14:modId xmlns:p14="http://schemas.microsoft.com/office/powerpoint/2010/main" val="2730353793"/>
              </p:ext>
            </p:extLst>
          </p:nvPr>
        </p:nvGraphicFramePr>
        <p:xfrm>
          <a:off x="4716015" y="2060848"/>
          <a:ext cx="3744418" cy="2296160"/>
        </p:xfrm>
        <a:graphic>
          <a:graphicData uri="http://schemas.openxmlformats.org/drawingml/2006/table">
            <a:tbl>
              <a:tblPr firstRow="1" bandRow="1">
                <a:tableStyleId>{5C22544A-7EE6-4342-B048-85BDC9FD1C3A}</a:tableStyleId>
              </a:tblPr>
              <a:tblGrid>
                <a:gridCol w="651203">
                  <a:extLst>
                    <a:ext uri="{9D8B030D-6E8A-4147-A177-3AD203B41FA5}">
                      <a16:colId xmlns:a16="http://schemas.microsoft.com/office/drawing/2014/main" val="20000"/>
                    </a:ext>
                  </a:extLst>
                </a:gridCol>
                <a:gridCol w="1546607">
                  <a:extLst>
                    <a:ext uri="{9D8B030D-6E8A-4147-A177-3AD203B41FA5}">
                      <a16:colId xmlns:a16="http://schemas.microsoft.com/office/drawing/2014/main" val="20001"/>
                    </a:ext>
                  </a:extLst>
                </a:gridCol>
                <a:gridCol w="1546608">
                  <a:extLst>
                    <a:ext uri="{9D8B030D-6E8A-4147-A177-3AD203B41FA5}">
                      <a16:colId xmlns:a16="http://schemas.microsoft.com/office/drawing/2014/main" val="20002"/>
                    </a:ext>
                  </a:extLst>
                </a:gridCol>
              </a:tblGrid>
              <a:tr h="370840">
                <a:tc gridSpan="3">
                  <a:txBody>
                    <a:bodyPr/>
                    <a:lstStyle/>
                    <a:p>
                      <a:r>
                        <a:rPr lang="tr-TR" sz="1600" dirty="0" smtClean="0"/>
                        <a:t>P5</a:t>
                      </a:r>
                      <a:endParaRPr lang="tr-TR" sz="1600" dirty="0"/>
                    </a:p>
                  </a:txBody>
                  <a:tcPr/>
                </a:tc>
                <a:tc hMerge="1">
                  <a:txBody>
                    <a:bodyPr/>
                    <a:lstStyle/>
                    <a:p>
                      <a:endParaRPr lang="tr-TR" dirty="0"/>
                    </a:p>
                  </a:txBody>
                  <a:tcPr/>
                </a:tc>
                <a:tc hMerge="1">
                  <a:txBody>
                    <a:bodyPr/>
                    <a:lstStyle/>
                    <a:p>
                      <a:endParaRPr lang="tr-TR" dirty="0"/>
                    </a:p>
                  </a:txBody>
                  <a:tcPr/>
                </a:tc>
                <a:extLst>
                  <a:ext uri="{0D108BD9-81ED-4DB2-BD59-A6C34878D82A}">
                    <a16:rowId xmlns:a16="http://schemas.microsoft.com/office/drawing/2014/main" val="10000"/>
                  </a:ext>
                </a:extLst>
              </a:tr>
              <a:tr h="370840">
                <a:tc>
                  <a:txBody>
                    <a:bodyPr/>
                    <a:lstStyle/>
                    <a:p>
                      <a:endParaRPr lang="tr-TR" sz="1600" dirty="0"/>
                    </a:p>
                  </a:txBody>
                  <a:tcPr/>
                </a:tc>
                <a:tc>
                  <a:txBody>
                    <a:bodyPr/>
                    <a:lstStyle/>
                    <a:p>
                      <a:r>
                        <a:rPr lang="tr-TR" sz="1600" dirty="0" smtClean="0"/>
                        <a:t>H3</a:t>
                      </a:r>
                      <a:endParaRPr lang="tr-TR" sz="1600" dirty="0"/>
                    </a:p>
                  </a:txBody>
                  <a:tcPr/>
                </a:tc>
                <a:tc>
                  <a:txBody>
                    <a:bodyPr/>
                    <a:lstStyle/>
                    <a:p>
                      <a:r>
                        <a:rPr lang="tr-TR" sz="1600" dirty="0" smtClean="0"/>
                        <a:t>H4</a:t>
                      </a:r>
                      <a:endParaRPr lang="tr-TR" sz="1600" dirty="0"/>
                    </a:p>
                  </a:txBody>
                  <a:tcPr/>
                </a:tc>
                <a:extLst>
                  <a:ext uri="{0D108BD9-81ED-4DB2-BD59-A6C34878D82A}">
                    <a16:rowId xmlns:a16="http://schemas.microsoft.com/office/drawing/2014/main" val="10001"/>
                  </a:ext>
                </a:extLst>
              </a:tr>
              <a:tr h="370840">
                <a:tc>
                  <a:txBody>
                    <a:bodyPr/>
                    <a:lstStyle/>
                    <a:p>
                      <a:r>
                        <a:rPr lang="tr-TR" sz="1600" dirty="0" smtClean="0"/>
                        <a:t>1</a:t>
                      </a:r>
                    </a:p>
                    <a:p>
                      <a:r>
                        <a:rPr lang="tr-TR" sz="1600" dirty="0" smtClean="0"/>
                        <a:t>2</a:t>
                      </a:r>
                    </a:p>
                    <a:p>
                      <a:r>
                        <a:rPr lang="tr-TR" sz="1600" dirty="0" smtClean="0"/>
                        <a:t>3</a:t>
                      </a:r>
                    </a:p>
                    <a:p>
                      <a:r>
                        <a:rPr lang="tr-TR" sz="1600" dirty="0" smtClean="0"/>
                        <a:t>4</a:t>
                      </a:r>
                    </a:p>
                    <a:p>
                      <a:r>
                        <a:rPr lang="tr-TR" sz="1600" dirty="0" smtClean="0"/>
                        <a:t>5</a:t>
                      </a:r>
                    </a:p>
                    <a:p>
                      <a:r>
                        <a:rPr lang="tr-TR" sz="1600" dirty="0" smtClean="0"/>
                        <a:t>6</a:t>
                      </a:r>
                      <a:endParaRPr lang="tr-TR" sz="1600" dirty="0"/>
                    </a:p>
                  </a:txBody>
                  <a:tcPr/>
                </a:tc>
                <a:tc>
                  <a:txBody>
                    <a:bodyPr/>
                    <a:lstStyle/>
                    <a:p>
                      <a:endParaRPr lang="tr-TR" sz="1600" dirty="0" smtClean="0"/>
                    </a:p>
                    <a:p>
                      <a:endParaRPr lang="tr-TR" sz="1600" dirty="0" smtClean="0"/>
                    </a:p>
                    <a:p>
                      <a:r>
                        <a:rPr lang="tr-TR" sz="1600" dirty="0" smtClean="0"/>
                        <a:t>Read(A);</a:t>
                      </a:r>
                    </a:p>
                    <a:p>
                      <a:r>
                        <a:rPr lang="tr-TR" sz="1600" dirty="0" smtClean="0"/>
                        <a:t>Write(A);</a:t>
                      </a:r>
                    </a:p>
                    <a:p>
                      <a:r>
                        <a:rPr lang="tr-TR" sz="1600" dirty="0" smtClean="0"/>
                        <a:t>Read(B);</a:t>
                      </a:r>
                    </a:p>
                    <a:p>
                      <a:r>
                        <a:rPr lang="tr-TR" sz="1600" dirty="0" smtClean="0"/>
                        <a:t>Write(B);</a:t>
                      </a:r>
                      <a:endParaRPr lang="tr-TR" sz="1600" dirty="0"/>
                    </a:p>
                  </a:txBody>
                  <a:tcPr/>
                </a:tc>
                <a:tc>
                  <a:txBody>
                    <a:bodyPr/>
                    <a:lstStyle/>
                    <a:p>
                      <a:r>
                        <a:rPr lang="tr-TR" sz="1600" dirty="0" smtClean="0"/>
                        <a:t>Read(A);</a:t>
                      </a:r>
                    </a:p>
                    <a:p>
                      <a:r>
                        <a:rPr lang="tr-TR" sz="1600" dirty="0" smtClean="0"/>
                        <a:t>Write(A);</a:t>
                      </a:r>
                      <a:endParaRPr lang="tr-TR" sz="1600" dirty="0"/>
                    </a:p>
                  </a:txBody>
                  <a:tcPr/>
                </a:tc>
                <a:extLst>
                  <a:ext uri="{0D108BD9-81ED-4DB2-BD59-A6C34878D82A}">
                    <a16:rowId xmlns:a16="http://schemas.microsoft.com/office/drawing/2014/main" val="10002"/>
                  </a:ext>
                </a:extLst>
              </a:tr>
            </a:tbl>
          </a:graphicData>
        </a:graphic>
      </p:graphicFrame>
      <p:graphicFrame>
        <p:nvGraphicFramePr>
          <p:cNvPr id="9" name="Tablo 8"/>
          <p:cNvGraphicFramePr>
            <a:graphicFrameLocks noGrp="1"/>
          </p:cNvGraphicFramePr>
          <p:nvPr>
            <p:extLst>
              <p:ext uri="{D42A27DB-BD31-4B8C-83A1-F6EECF244321}">
                <p14:modId xmlns:p14="http://schemas.microsoft.com/office/powerpoint/2010/main" val="1404622645"/>
              </p:ext>
            </p:extLst>
          </p:nvPr>
        </p:nvGraphicFramePr>
        <p:xfrm>
          <a:off x="539552" y="4437112"/>
          <a:ext cx="3672409" cy="2260600"/>
        </p:xfrm>
        <a:graphic>
          <a:graphicData uri="http://schemas.openxmlformats.org/drawingml/2006/table">
            <a:tbl>
              <a:tblPr firstRow="1" bandRow="1">
                <a:tableStyleId>{5C22544A-7EE6-4342-B048-85BDC9FD1C3A}</a:tableStyleId>
              </a:tblPr>
              <a:tblGrid>
                <a:gridCol w="638680">
                  <a:extLst>
                    <a:ext uri="{9D8B030D-6E8A-4147-A177-3AD203B41FA5}">
                      <a16:colId xmlns:a16="http://schemas.microsoft.com/office/drawing/2014/main" val="20000"/>
                    </a:ext>
                  </a:extLst>
                </a:gridCol>
                <a:gridCol w="1516864">
                  <a:extLst>
                    <a:ext uri="{9D8B030D-6E8A-4147-A177-3AD203B41FA5}">
                      <a16:colId xmlns:a16="http://schemas.microsoft.com/office/drawing/2014/main" val="20001"/>
                    </a:ext>
                  </a:extLst>
                </a:gridCol>
                <a:gridCol w="1516865">
                  <a:extLst>
                    <a:ext uri="{9D8B030D-6E8A-4147-A177-3AD203B41FA5}">
                      <a16:colId xmlns:a16="http://schemas.microsoft.com/office/drawing/2014/main" val="20002"/>
                    </a:ext>
                  </a:extLst>
                </a:gridCol>
              </a:tblGrid>
              <a:tr h="0">
                <a:tc gridSpan="3">
                  <a:txBody>
                    <a:bodyPr/>
                    <a:lstStyle/>
                    <a:p>
                      <a:r>
                        <a:rPr lang="tr-TR" sz="1600" dirty="0" smtClean="0"/>
                        <a:t>P6</a:t>
                      </a:r>
                      <a:endParaRPr lang="tr-TR" sz="1600" dirty="0"/>
                    </a:p>
                  </a:txBody>
                  <a:tcPr/>
                </a:tc>
                <a:tc hMerge="1">
                  <a:txBody>
                    <a:bodyPr/>
                    <a:lstStyle/>
                    <a:p>
                      <a:endParaRPr lang="tr-TR" dirty="0"/>
                    </a:p>
                  </a:txBody>
                  <a:tcPr/>
                </a:tc>
                <a:tc hMerge="1">
                  <a:txBody>
                    <a:bodyPr/>
                    <a:lstStyle/>
                    <a:p>
                      <a:endParaRPr lang="tr-TR" dirty="0"/>
                    </a:p>
                  </a:txBody>
                  <a:tcPr/>
                </a:tc>
                <a:extLst>
                  <a:ext uri="{0D108BD9-81ED-4DB2-BD59-A6C34878D82A}">
                    <a16:rowId xmlns:a16="http://schemas.microsoft.com/office/drawing/2014/main" val="10000"/>
                  </a:ext>
                </a:extLst>
              </a:tr>
              <a:tr h="370840">
                <a:tc>
                  <a:txBody>
                    <a:bodyPr/>
                    <a:lstStyle/>
                    <a:p>
                      <a:endParaRPr lang="tr-TR" sz="1600" dirty="0"/>
                    </a:p>
                  </a:txBody>
                  <a:tcPr/>
                </a:tc>
                <a:tc>
                  <a:txBody>
                    <a:bodyPr/>
                    <a:lstStyle/>
                    <a:p>
                      <a:r>
                        <a:rPr lang="tr-TR" sz="1600" dirty="0" smtClean="0"/>
                        <a:t>H3</a:t>
                      </a:r>
                      <a:endParaRPr lang="tr-TR" sz="1600" dirty="0"/>
                    </a:p>
                  </a:txBody>
                  <a:tcPr/>
                </a:tc>
                <a:tc>
                  <a:txBody>
                    <a:bodyPr/>
                    <a:lstStyle/>
                    <a:p>
                      <a:r>
                        <a:rPr lang="tr-TR" sz="1600" dirty="0" smtClean="0"/>
                        <a:t>H4</a:t>
                      </a:r>
                      <a:endParaRPr lang="tr-TR" sz="1600" dirty="0"/>
                    </a:p>
                  </a:txBody>
                  <a:tcPr/>
                </a:tc>
                <a:extLst>
                  <a:ext uri="{0D108BD9-81ED-4DB2-BD59-A6C34878D82A}">
                    <a16:rowId xmlns:a16="http://schemas.microsoft.com/office/drawing/2014/main" val="10001"/>
                  </a:ext>
                </a:extLst>
              </a:tr>
              <a:tr h="370840">
                <a:tc>
                  <a:txBody>
                    <a:bodyPr/>
                    <a:lstStyle/>
                    <a:p>
                      <a:r>
                        <a:rPr lang="tr-TR" sz="1600" smtClean="0"/>
                        <a:t>1</a:t>
                      </a:r>
                    </a:p>
                    <a:p>
                      <a:r>
                        <a:rPr lang="tr-TR" sz="1600" smtClean="0"/>
                        <a:t>2</a:t>
                      </a:r>
                    </a:p>
                    <a:p>
                      <a:r>
                        <a:rPr lang="tr-TR" sz="1600" smtClean="0"/>
                        <a:t>3</a:t>
                      </a:r>
                    </a:p>
                    <a:p>
                      <a:r>
                        <a:rPr lang="tr-TR" sz="1600" smtClean="0"/>
                        <a:t>4</a:t>
                      </a:r>
                    </a:p>
                    <a:p>
                      <a:r>
                        <a:rPr lang="tr-TR" sz="1600" smtClean="0"/>
                        <a:t>5</a:t>
                      </a:r>
                    </a:p>
                    <a:p>
                      <a:r>
                        <a:rPr lang="tr-TR" sz="1600" smtClean="0"/>
                        <a:t>6</a:t>
                      </a:r>
                      <a:endParaRPr lang="tr-TR" sz="1600" dirty="0"/>
                    </a:p>
                  </a:txBody>
                  <a:tcPr/>
                </a:tc>
                <a:tc>
                  <a:txBody>
                    <a:bodyPr/>
                    <a:lstStyle/>
                    <a:p>
                      <a:r>
                        <a:rPr lang="tr-TR" sz="1600" b="0" dirty="0" smtClean="0"/>
                        <a:t>Read(A);</a:t>
                      </a:r>
                    </a:p>
                    <a:p>
                      <a:r>
                        <a:rPr lang="tr-TR" sz="1600" b="0" dirty="0" smtClean="0"/>
                        <a:t>Write(A);</a:t>
                      </a:r>
                    </a:p>
                    <a:p>
                      <a:endParaRPr lang="tr-TR" sz="1600" dirty="0" smtClean="0"/>
                    </a:p>
                    <a:p>
                      <a:endParaRPr lang="tr-TR" sz="1600" dirty="0" smtClean="0"/>
                    </a:p>
                    <a:p>
                      <a:r>
                        <a:rPr lang="tr-TR" sz="1600" dirty="0" smtClean="0"/>
                        <a:t>Read(B);</a:t>
                      </a:r>
                    </a:p>
                    <a:p>
                      <a:r>
                        <a:rPr lang="tr-TR" sz="1600" dirty="0" smtClean="0"/>
                        <a:t>Write(B);</a:t>
                      </a:r>
                    </a:p>
                  </a:txBody>
                  <a:tcPr/>
                </a:tc>
                <a:tc>
                  <a:txBody>
                    <a:bodyPr/>
                    <a:lstStyle/>
                    <a:p>
                      <a:endParaRPr lang="tr-TR" sz="1600" dirty="0" smtClean="0"/>
                    </a:p>
                    <a:p>
                      <a:endParaRPr lang="tr-TR" sz="1600" dirty="0" smtClean="0"/>
                    </a:p>
                    <a:p>
                      <a:r>
                        <a:rPr lang="tr-TR" sz="1600" dirty="0" smtClean="0"/>
                        <a:t>Read(A);</a:t>
                      </a:r>
                    </a:p>
                    <a:p>
                      <a:r>
                        <a:rPr lang="tr-TR" sz="1600" dirty="0" smtClean="0"/>
                        <a:t>Write(A);</a:t>
                      </a:r>
                      <a:endParaRPr lang="tr-TR" sz="1600" dirty="0"/>
                    </a:p>
                  </a:txBody>
                  <a:tcPr/>
                </a:tc>
                <a:extLst>
                  <a:ext uri="{0D108BD9-81ED-4DB2-BD59-A6C34878D82A}">
                    <a16:rowId xmlns:a16="http://schemas.microsoft.com/office/drawing/2014/main" val="10002"/>
                  </a:ext>
                </a:extLst>
              </a:tr>
            </a:tbl>
          </a:graphicData>
        </a:graphic>
      </p:graphicFrame>
      <p:graphicFrame>
        <p:nvGraphicFramePr>
          <p:cNvPr id="10" name="Tablo 9"/>
          <p:cNvGraphicFramePr>
            <a:graphicFrameLocks noGrp="1"/>
          </p:cNvGraphicFramePr>
          <p:nvPr>
            <p:extLst>
              <p:ext uri="{D42A27DB-BD31-4B8C-83A1-F6EECF244321}">
                <p14:modId xmlns:p14="http://schemas.microsoft.com/office/powerpoint/2010/main" val="610802802"/>
              </p:ext>
            </p:extLst>
          </p:nvPr>
        </p:nvGraphicFramePr>
        <p:xfrm>
          <a:off x="4644008" y="4437112"/>
          <a:ext cx="3888431" cy="2296160"/>
        </p:xfrm>
        <a:graphic>
          <a:graphicData uri="http://schemas.openxmlformats.org/drawingml/2006/table">
            <a:tbl>
              <a:tblPr firstRow="1" bandRow="1">
                <a:tableStyleId>{5C22544A-7EE6-4342-B048-85BDC9FD1C3A}</a:tableStyleId>
              </a:tblPr>
              <a:tblGrid>
                <a:gridCol w="598220">
                  <a:extLst>
                    <a:ext uri="{9D8B030D-6E8A-4147-A177-3AD203B41FA5}">
                      <a16:colId xmlns:a16="http://schemas.microsoft.com/office/drawing/2014/main" val="20000"/>
                    </a:ext>
                  </a:extLst>
                </a:gridCol>
                <a:gridCol w="1420773">
                  <a:extLst>
                    <a:ext uri="{9D8B030D-6E8A-4147-A177-3AD203B41FA5}">
                      <a16:colId xmlns:a16="http://schemas.microsoft.com/office/drawing/2014/main" val="20001"/>
                    </a:ext>
                  </a:extLst>
                </a:gridCol>
                <a:gridCol w="1869438">
                  <a:extLst>
                    <a:ext uri="{9D8B030D-6E8A-4147-A177-3AD203B41FA5}">
                      <a16:colId xmlns:a16="http://schemas.microsoft.com/office/drawing/2014/main" val="20002"/>
                    </a:ext>
                  </a:extLst>
                </a:gridCol>
              </a:tblGrid>
              <a:tr h="370840">
                <a:tc gridSpan="3">
                  <a:txBody>
                    <a:bodyPr/>
                    <a:lstStyle/>
                    <a:p>
                      <a:r>
                        <a:rPr lang="tr-TR" sz="1600" dirty="0" smtClean="0"/>
                        <a:t>P7</a:t>
                      </a:r>
                      <a:endParaRPr lang="tr-TR" sz="1600" dirty="0"/>
                    </a:p>
                  </a:txBody>
                  <a:tcPr/>
                </a:tc>
                <a:tc hMerge="1">
                  <a:txBody>
                    <a:bodyPr/>
                    <a:lstStyle/>
                    <a:p>
                      <a:endParaRPr lang="tr-TR" dirty="0"/>
                    </a:p>
                  </a:txBody>
                  <a:tcPr/>
                </a:tc>
                <a:tc hMerge="1">
                  <a:txBody>
                    <a:bodyPr/>
                    <a:lstStyle/>
                    <a:p>
                      <a:endParaRPr lang="tr-TR" dirty="0"/>
                    </a:p>
                  </a:txBody>
                  <a:tcPr/>
                </a:tc>
                <a:extLst>
                  <a:ext uri="{0D108BD9-81ED-4DB2-BD59-A6C34878D82A}">
                    <a16:rowId xmlns:a16="http://schemas.microsoft.com/office/drawing/2014/main" val="10000"/>
                  </a:ext>
                </a:extLst>
              </a:tr>
              <a:tr h="370840">
                <a:tc>
                  <a:txBody>
                    <a:bodyPr/>
                    <a:lstStyle/>
                    <a:p>
                      <a:endParaRPr lang="tr-TR" sz="1600" dirty="0"/>
                    </a:p>
                  </a:txBody>
                  <a:tcPr/>
                </a:tc>
                <a:tc>
                  <a:txBody>
                    <a:bodyPr/>
                    <a:lstStyle/>
                    <a:p>
                      <a:r>
                        <a:rPr lang="tr-TR" sz="1600" dirty="0" smtClean="0"/>
                        <a:t>H3</a:t>
                      </a:r>
                      <a:endParaRPr lang="tr-TR" sz="1600" dirty="0"/>
                    </a:p>
                  </a:txBody>
                  <a:tcPr/>
                </a:tc>
                <a:tc>
                  <a:txBody>
                    <a:bodyPr/>
                    <a:lstStyle/>
                    <a:p>
                      <a:r>
                        <a:rPr lang="tr-TR" sz="1600" dirty="0" smtClean="0"/>
                        <a:t>H4</a:t>
                      </a:r>
                      <a:endParaRPr lang="tr-TR" sz="1600" dirty="0"/>
                    </a:p>
                  </a:txBody>
                  <a:tcPr/>
                </a:tc>
                <a:extLst>
                  <a:ext uri="{0D108BD9-81ED-4DB2-BD59-A6C34878D82A}">
                    <a16:rowId xmlns:a16="http://schemas.microsoft.com/office/drawing/2014/main" val="10001"/>
                  </a:ext>
                </a:extLst>
              </a:tr>
              <a:tr h="370840">
                <a:tc>
                  <a:txBody>
                    <a:bodyPr/>
                    <a:lstStyle/>
                    <a:p>
                      <a:r>
                        <a:rPr lang="tr-TR" sz="1600" dirty="0" smtClean="0"/>
                        <a:t>1</a:t>
                      </a:r>
                    </a:p>
                    <a:p>
                      <a:r>
                        <a:rPr lang="tr-TR" sz="1600" dirty="0" smtClean="0"/>
                        <a:t>2</a:t>
                      </a:r>
                    </a:p>
                    <a:p>
                      <a:r>
                        <a:rPr lang="tr-TR" sz="1600" dirty="0" smtClean="0"/>
                        <a:t>3</a:t>
                      </a:r>
                    </a:p>
                    <a:p>
                      <a:r>
                        <a:rPr lang="tr-TR" sz="1600" dirty="0" smtClean="0"/>
                        <a:t>4</a:t>
                      </a:r>
                    </a:p>
                    <a:p>
                      <a:r>
                        <a:rPr lang="tr-TR" sz="1600" dirty="0" smtClean="0"/>
                        <a:t>5</a:t>
                      </a:r>
                    </a:p>
                    <a:p>
                      <a:r>
                        <a:rPr lang="tr-TR" sz="1600" dirty="0" smtClean="0"/>
                        <a:t>6</a:t>
                      </a:r>
                      <a:endParaRPr lang="tr-TR" sz="1600" dirty="0"/>
                    </a:p>
                  </a:txBody>
                  <a:tcPr/>
                </a:tc>
                <a:tc>
                  <a:txBody>
                    <a:bodyPr/>
                    <a:lstStyle/>
                    <a:p>
                      <a:r>
                        <a:rPr lang="tr-TR" sz="1600" dirty="0" smtClean="0"/>
                        <a:t>Read(A);</a:t>
                      </a:r>
                    </a:p>
                    <a:p>
                      <a:endParaRPr lang="tr-TR" sz="1600" dirty="0" smtClean="0"/>
                    </a:p>
                    <a:p>
                      <a:r>
                        <a:rPr lang="tr-TR" sz="1600" dirty="0" smtClean="0"/>
                        <a:t>Write(A);</a:t>
                      </a:r>
                    </a:p>
                    <a:p>
                      <a:endParaRPr lang="tr-TR" sz="1600" dirty="0" smtClean="0"/>
                    </a:p>
                    <a:p>
                      <a:r>
                        <a:rPr lang="tr-TR" sz="1600" dirty="0" smtClean="0"/>
                        <a:t>Read(B);</a:t>
                      </a:r>
                    </a:p>
                    <a:p>
                      <a:r>
                        <a:rPr lang="tr-TR" sz="1600" dirty="0" smtClean="0"/>
                        <a:t>Write(B);</a:t>
                      </a:r>
                      <a:endParaRPr lang="tr-TR" sz="1600" dirty="0"/>
                    </a:p>
                  </a:txBody>
                  <a:tcPr/>
                </a:tc>
                <a:tc>
                  <a:txBody>
                    <a:bodyPr/>
                    <a:lstStyle/>
                    <a:p>
                      <a:endParaRPr lang="tr-TR" sz="1600" dirty="0" smtClean="0"/>
                    </a:p>
                    <a:p>
                      <a:r>
                        <a:rPr lang="tr-TR" sz="1600" dirty="0" smtClean="0"/>
                        <a:t>Read(A);</a:t>
                      </a:r>
                    </a:p>
                    <a:p>
                      <a:endParaRPr lang="tr-TR" sz="1600" dirty="0" smtClean="0"/>
                    </a:p>
                    <a:p>
                      <a:r>
                        <a:rPr lang="tr-TR" sz="1600" dirty="0" smtClean="0"/>
                        <a:t>Write(A);</a:t>
                      </a:r>
                      <a:endParaRPr lang="tr-TR" sz="1600" dirty="0"/>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20688"/>
            <a:ext cx="8579296" cy="5832648"/>
          </a:xfrm>
        </p:spPr>
        <p:txBody>
          <a:bodyPr>
            <a:normAutofit fontScale="77500" lnSpcReduction="20000"/>
          </a:bodyPr>
          <a:lstStyle/>
          <a:p>
            <a:pPr marL="0" indent="0">
              <a:buClrTx/>
              <a:buNone/>
            </a:pPr>
            <a:r>
              <a:rPr lang="tr-TR" b="1" dirty="0" smtClean="0">
                <a:solidFill>
                  <a:schemeClr val="accent1">
                    <a:lumMod val="75000"/>
                  </a:schemeClr>
                </a:solidFill>
              </a:rPr>
              <a:t>P6 için;</a:t>
            </a:r>
          </a:p>
          <a:p>
            <a:pPr>
              <a:buClrTx/>
            </a:pPr>
            <a:r>
              <a:rPr lang="tr-TR" b="1" dirty="0" smtClean="0">
                <a:solidFill>
                  <a:schemeClr val="accent1">
                    <a:lumMod val="75000"/>
                  </a:schemeClr>
                </a:solidFill>
              </a:rPr>
              <a:t>H</a:t>
            </a:r>
            <a:r>
              <a:rPr lang="tr-TR" b="1" baseline="-25000" dirty="0" smtClean="0">
                <a:solidFill>
                  <a:schemeClr val="accent1">
                    <a:lumMod val="75000"/>
                  </a:schemeClr>
                </a:solidFill>
              </a:rPr>
              <a:t>3</a:t>
            </a:r>
            <a:r>
              <a:rPr lang="tr-TR" dirty="0" smtClean="0"/>
              <a:t>'deki </a:t>
            </a:r>
            <a:r>
              <a:rPr lang="tr-TR" b="1" dirty="0" smtClean="0">
                <a:solidFill>
                  <a:schemeClr val="accent1">
                    <a:lumMod val="75000"/>
                  </a:schemeClr>
                </a:solidFill>
              </a:rPr>
              <a:t>Read (B)</a:t>
            </a:r>
            <a:r>
              <a:rPr lang="tr-TR" dirty="0" smtClean="0">
                <a:solidFill>
                  <a:schemeClr val="accent1">
                    <a:lumMod val="75000"/>
                  </a:schemeClr>
                </a:solidFill>
              </a:rPr>
              <a:t> </a:t>
            </a:r>
            <a:r>
              <a:rPr lang="tr-TR" dirty="0" smtClean="0"/>
              <a:t>komutu ile </a:t>
            </a:r>
            <a:r>
              <a:rPr lang="tr-TR" b="1" dirty="0" smtClean="0">
                <a:solidFill>
                  <a:schemeClr val="accent1">
                    <a:lumMod val="75000"/>
                  </a:schemeClr>
                </a:solidFill>
              </a:rPr>
              <a:t>H</a:t>
            </a:r>
            <a:r>
              <a:rPr lang="tr-TR" b="1" baseline="-25000" dirty="0" smtClean="0">
                <a:solidFill>
                  <a:schemeClr val="accent1">
                    <a:lumMod val="75000"/>
                  </a:schemeClr>
                </a:solidFill>
              </a:rPr>
              <a:t>4</a:t>
            </a:r>
            <a:r>
              <a:rPr lang="tr-TR" dirty="0" smtClean="0"/>
              <a:t>‘deki</a:t>
            </a:r>
            <a:r>
              <a:rPr lang="tr-TR" b="1" dirty="0" smtClean="0"/>
              <a:t> </a:t>
            </a:r>
            <a:r>
              <a:rPr lang="tr-TR" b="1" dirty="0" smtClean="0">
                <a:solidFill>
                  <a:schemeClr val="accent1">
                    <a:lumMod val="75000"/>
                  </a:schemeClr>
                </a:solidFill>
              </a:rPr>
              <a:t>Write (A)</a:t>
            </a:r>
            <a:r>
              <a:rPr lang="tr-TR" dirty="0" smtClean="0">
                <a:solidFill>
                  <a:schemeClr val="accent1">
                    <a:lumMod val="75000"/>
                  </a:schemeClr>
                </a:solidFill>
              </a:rPr>
              <a:t> </a:t>
            </a:r>
            <a:r>
              <a:rPr lang="tr-TR" dirty="0" smtClean="0"/>
              <a:t>komutunun,</a:t>
            </a:r>
          </a:p>
          <a:p>
            <a:pPr>
              <a:buClrTx/>
            </a:pPr>
            <a:r>
              <a:rPr lang="tr-TR" b="1" dirty="0" smtClean="0">
                <a:solidFill>
                  <a:schemeClr val="accent1">
                    <a:lumMod val="75000"/>
                  </a:schemeClr>
                </a:solidFill>
              </a:rPr>
              <a:t>H</a:t>
            </a:r>
            <a:r>
              <a:rPr lang="tr-TR" b="1" baseline="-25000" dirty="0" smtClean="0">
                <a:solidFill>
                  <a:schemeClr val="accent1">
                    <a:lumMod val="75000"/>
                  </a:schemeClr>
                </a:solidFill>
              </a:rPr>
              <a:t>3</a:t>
            </a:r>
            <a:r>
              <a:rPr lang="tr-TR" dirty="0" smtClean="0"/>
              <a:t>'deki </a:t>
            </a:r>
            <a:r>
              <a:rPr lang="tr-TR" b="1" dirty="0" smtClean="0">
                <a:solidFill>
                  <a:schemeClr val="accent1">
                    <a:lumMod val="75000"/>
                  </a:schemeClr>
                </a:solidFill>
              </a:rPr>
              <a:t>Read (B)</a:t>
            </a:r>
            <a:r>
              <a:rPr lang="tr-TR" dirty="0" smtClean="0">
                <a:solidFill>
                  <a:schemeClr val="accent1">
                    <a:lumMod val="75000"/>
                  </a:schemeClr>
                </a:solidFill>
              </a:rPr>
              <a:t> </a:t>
            </a:r>
            <a:r>
              <a:rPr lang="tr-TR" dirty="0" smtClean="0"/>
              <a:t>komutu ile </a:t>
            </a:r>
            <a:r>
              <a:rPr lang="tr-TR" b="1" dirty="0" smtClean="0">
                <a:solidFill>
                  <a:schemeClr val="accent1">
                    <a:lumMod val="75000"/>
                  </a:schemeClr>
                </a:solidFill>
              </a:rPr>
              <a:t>H</a:t>
            </a:r>
            <a:r>
              <a:rPr lang="tr-TR" b="1" baseline="-25000" dirty="0" smtClean="0">
                <a:solidFill>
                  <a:schemeClr val="accent1">
                    <a:lumMod val="75000"/>
                  </a:schemeClr>
                </a:solidFill>
              </a:rPr>
              <a:t>4</a:t>
            </a:r>
            <a:r>
              <a:rPr lang="tr-TR" dirty="0" smtClean="0"/>
              <a:t>‘deki</a:t>
            </a:r>
            <a:r>
              <a:rPr lang="tr-TR" b="1" dirty="0" smtClean="0"/>
              <a:t> </a:t>
            </a:r>
            <a:r>
              <a:rPr lang="tr-TR" b="1" dirty="0" smtClean="0">
                <a:solidFill>
                  <a:schemeClr val="accent1">
                    <a:lumMod val="75000"/>
                  </a:schemeClr>
                </a:solidFill>
              </a:rPr>
              <a:t>Read</a:t>
            </a:r>
            <a:r>
              <a:rPr lang="tr-TR" b="1" dirty="0" smtClean="0"/>
              <a:t> </a:t>
            </a:r>
            <a:r>
              <a:rPr lang="tr-TR" b="1" dirty="0" smtClean="0">
                <a:solidFill>
                  <a:schemeClr val="accent1">
                    <a:lumMod val="75000"/>
                  </a:schemeClr>
                </a:solidFill>
              </a:rPr>
              <a:t>(A)</a:t>
            </a:r>
            <a:r>
              <a:rPr lang="tr-TR" dirty="0" smtClean="0">
                <a:solidFill>
                  <a:schemeClr val="accent1">
                    <a:lumMod val="75000"/>
                  </a:schemeClr>
                </a:solidFill>
              </a:rPr>
              <a:t> </a:t>
            </a:r>
            <a:r>
              <a:rPr lang="tr-TR" dirty="0" smtClean="0"/>
              <a:t>komutunun,</a:t>
            </a:r>
          </a:p>
          <a:p>
            <a:pPr>
              <a:buClrTx/>
            </a:pPr>
            <a:r>
              <a:rPr lang="tr-TR" b="1" dirty="0" smtClean="0">
                <a:solidFill>
                  <a:schemeClr val="accent1">
                    <a:lumMod val="75000"/>
                  </a:schemeClr>
                </a:solidFill>
              </a:rPr>
              <a:t>H</a:t>
            </a:r>
            <a:r>
              <a:rPr lang="tr-TR" b="1" baseline="-25000" dirty="0" smtClean="0">
                <a:solidFill>
                  <a:schemeClr val="accent1">
                    <a:lumMod val="75000"/>
                  </a:schemeClr>
                </a:solidFill>
              </a:rPr>
              <a:t>3</a:t>
            </a:r>
            <a:r>
              <a:rPr lang="tr-TR" dirty="0" smtClean="0"/>
              <a:t>'deki</a:t>
            </a:r>
            <a:r>
              <a:rPr lang="tr-TR" b="1" dirty="0" smtClean="0"/>
              <a:t> </a:t>
            </a:r>
            <a:r>
              <a:rPr lang="tr-TR" b="1" dirty="0" smtClean="0">
                <a:solidFill>
                  <a:schemeClr val="accent1">
                    <a:lumMod val="75000"/>
                  </a:schemeClr>
                </a:solidFill>
              </a:rPr>
              <a:t>Write (B)</a:t>
            </a:r>
            <a:r>
              <a:rPr lang="tr-TR" dirty="0" smtClean="0">
                <a:solidFill>
                  <a:schemeClr val="accent1">
                    <a:lumMod val="75000"/>
                  </a:schemeClr>
                </a:solidFill>
              </a:rPr>
              <a:t> </a:t>
            </a:r>
            <a:r>
              <a:rPr lang="tr-TR" dirty="0" smtClean="0"/>
              <a:t>komutu ile </a:t>
            </a:r>
            <a:r>
              <a:rPr lang="tr-TR" b="1" dirty="0" smtClean="0">
                <a:solidFill>
                  <a:schemeClr val="accent1">
                    <a:lumMod val="75000"/>
                  </a:schemeClr>
                </a:solidFill>
              </a:rPr>
              <a:t>H</a:t>
            </a:r>
            <a:r>
              <a:rPr lang="tr-TR" b="1" baseline="-25000" dirty="0" smtClean="0">
                <a:solidFill>
                  <a:schemeClr val="accent1">
                    <a:lumMod val="75000"/>
                  </a:schemeClr>
                </a:solidFill>
              </a:rPr>
              <a:t>4</a:t>
            </a:r>
            <a:r>
              <a:rPr lang="tr-TR" dirty="0" smtClean="0"/>
              <a:t>‘deki</a:t>
            </a:r>
            <a:r>
              <a:rPr lang="tr-TR" b="1" dirty="0" smtClean="0"/>
              <a:t> </a:t>
            </a:r>
            <a:r>
              <a:rPr lang="tr-TR" b="1" dirty="0" smtClean="0">
                <a:solidFill>
                  <a:schemeClr val="accent1">
                    <a:lumMod val="75000"/>
                  </a:schemeClr>
                </a:solidFill>
              </a:rPr>
              <a:t>Write (A)</a:t>
            </a:r>
            <a:r>
              <a:rPr lang="tr-TR" dirty="0" smtClean="0">
                <a:solidFill>
                  <a:schemeClr val="accent1">
                    <a:lumMod val="75000"/>
                  </a:schemeClr>
                </a:solidFill>
              </a:rPr>
              <a:t> </a:t>
            </a:r>
            <a:r>
              <a:rPr lang="tr-TR" dirty="0" smtClean="0"/>
              <a:t>komutunun,</a:t>
            </a:r>
          </a:p>
          <a:p>
            <a:r>
              <a:rPr lang="tr-TR" b="1" dirty="0" smtClean="0">
                <a:solidFill>
                  <a:schemeClr val="accent1">
                    <a:lumMod val="75000"/>
                  </a:schemeClr>
                </a:solidFill>
              </a:rPr>
              <a:t>H</a:t>
            </a:r>
            <a:r>
              <a:rPr lang="tr-TR" b="1" baseline="-25000" dirty="0" smtClean="0">
                <a:solidFill>
                  <a:schemeClr val="accent1">
                    <a:lumMod val="75000"/>
                  </a:schemeClr>
                </a:solidFill>
              </a:rPr>
              <a:t>3</a:t>
            </a:r>
            <a:r>
              <a:rPr lang="tr-TR" dirty="0" smtClean="0"/>
              <a:t>'deki</a:t>
            </a:r>
            <a:r>
              <a:rPr lang="tr-TR" b="1" dirty="0" smtClean="0"/>
              <a:t> </a:t>
            </a:r>
            <a:r>
              <a:rPr lang="tr-TR" b="1" dirty="0" smtClean="0">
                <a:solidFill>
                  <a:schemeClr val="accent1">
                    <a:lumMod val="75000"/>
                  </a:schemeClr>
                </a:solidFill>
              </a:rPr>
              <a:t>Write (B)</a:t>
            </a:r>
            <a:r>
              <a:rPr lang="tr-TR" dirty="0" smtClean="0">
                <a:solidFill>
                  <a:schemeClr val="accent1">
                    <a:lumMod val="75000"/>
                  </a:schemeClr>
                </a:solidFill>
              </a:rPr>
              <a:t> </a:t>
            </a:r>
            <a:r>
              <a:rPr lang="tr-TR" dirty="0" smtClean="0"/>
              <a:t>komutu ile </a:t>
            </a:r>
            <a:r>
              <a:rPr lang="tr-TR" b="1" dirty="0" smtClean="0">
                <a:solidFill>
                  <a:schemeClr val="accent1">
                    <a:lumMod val="75000"/>
                  </a:schemeClr>
                </a:solidFill>
              </a:rPr>
              <a:t>H</a:t>
            </a:r>
            <a:r>
              <a:rPr lang="tr-TR" b="1" baseline="-25000" dirty="0" smtClean="0">
                <a:solidFill>
                  <a:schemeClr val="accent1">
                    <a:lumMod val="75000"/>
                  </a:schemeClr>
                </a:solidFill>
              </a:rPr>
              <a:t>4</a:t>
            </a:r>
            <a:r>
              <a:rPr lang="tr-TR" dirty="0" smtClean="0"/>
              <a:t>‘deki</a:t>
            </a:r>
            <a:r>
              <a:rPr lang="tr-TR" b="1" dirty="0" smtClean="0"/>
              <a:t> </a:t>
            </a:r>
            <a:r>
              <a:rPr lang="tr-TR" b="1" dirty="0" smtClean="0">
                <a:solidFill>
                  <a:schemeClr val="accent1">
                    <a:lumMod val="75000"/>
                  </a:schemeClr>
                </a:solidFill>
              </a:rPr>
              <a:t>Read (A)</a:t>
            </a:r>
            <a:r>
              <a:rPr lang="tr-TR" dirty="0" smtClean="0">
                <a:solidFill>
                  <a:schemeClr val="accent1">
                    <a:lumMod val="75000"/>
                  </a:schemeClr>
                </a:solidFill>
              </a:rPr>
              <a:t> </a:t>
            </a:r>
            <a:r>
              <a:rPr lang="tr-TR" dirty="0" smtClean="0"/>
              <a:t>komutunun</a:t>
            </a:r>
            <a:r>
              <a:rPr lang="tr-TR" dirty="0"/>
              <a:t>,</a:t>
            </a:r>
          </a:p>
          <a:p>
            <a:pPr>
              <a:buNone/>
            </a:pPr>
            <a:r>
              <a:rPr lang="tr-TR" dirty="0"/>
              <a:t>	işletim şıraları değiştirildikten sonra </a:t>
            </a:r>
            <a:r>
              <a:rPr lang="tr-TR" b="1" dirty="0">
                <a:solidFill>
                  <a:schemeClr val="accent1">
                    <a:lumMod val="75000"/>
                  </a:schemeClr>
                </a:solidFill>
              </a:rPr>
              <a:t>P</a:t>
            </a:r>
            <a:r>
              <a:rPr lang="tr-TR" b="1" baseline="-25000" dirty="0">
                <a:solidFill>
                  <a:schemeClr val="accent1">
                    <a:lumMod val="75000"/>
                  </a:schemeClr>
                </a:solidFill>
              </a:rPr>
              <a:t>4</a:t>
            </a:r>
            <a:r>
              <a:rPr lang="tr-TR" dirty="0"/>
              <a:t> seri işletim planı elde edilir. </a:t>
            </a:r>
            <a:endParaRPr lang="tr-TR" dirty="0" smtClean="0"/>
          </a:p>
          <a:p>
            <a:pPr>
              <a:buNone/>
            </a:pPr>
            <a:r>
              <a:rPr lang="tr-TR" b="1" dirty="0" smtClean="0">
                <a:solidFill>
                  <a:schemeClr val="accent1">
                    <a:lumMod val="75000"/>
                  </a:schemeClr>
                </a:solidFill>
              </a:rPr>
              <a:t>P</a:t>
            </a:r>
            <a:r>
              <a:rPr lang="tr-TR" b="1" baseline="-25000" dirty="0" smtClean="0">
                <a:solidFill>
                  <a:schemeClr val="accent1">
                    <a:lumMod val="75000"/>
                  </a:schemeClr>
                </a:solidFill>
              </a:rPr>
              <a:t>6</a:t>
            </a:r>
            <a:r>
              <a:rPr lang="tr-TR" dirty="0"/>
              <a:t>, </a:t>
            </a:r>
            <a:r>
              <a:rPr lang="tr-TR" dirty="0" smtClean="0"/>
              <a:t>seri </a:t>
            </a:r>
            <a:r>
              <a:rPr lang="tr-TR" dirty="0"/>
              <a:t>işletim planına (</a:t>
            </a:r>
            <a:r>
              <a:rPr lang="tr-TR" b="1" dirty="0">
                <a:solidFill>
                  <a:schemeClr val="accent1">
                    <a:lumMod val="75000"/>
                  </a:schemeClr>
                </a:solidFill>
              </a:rPr>
              <a:t>P</a:t>
            </a:r>
            <a:r>
              <a:rPr lang="tr-TR" b="1" baseline="-25000" dirty="0">
                <a:solidFill>
                  <a:schemeClr val="accent1">
                    <a:lumMod val="75000"/>
                  </a:schemeClr>
                </a:solidFill>
              </a:rPr>
              <a:t>4</a:t>
            </a:r>
            <a:r>
              <a:rPr lang="tr-TR" dirty="0"/>
              <a:t>) eşdeğer olduğundan, </a:t>
            </a:r>
            <a:r>
              <a:rPr lang="tr-TR" dirty="0" smtClean="0"/>
              <a:t>serileştirilebilirdir.</a:t>
            </a:r>
            <a:endParaRPr lang="tr-TR" dirty="0"/>
          </a:p>
          <a:p>
            <a:pPr>
              <a:buNone/>
            </a:pPr>
            <a:endParaRPr lang="tr-TR" b="1" dirty="0" smtClean="0">
              <a:solidFill>
                <a:schemeClr val="accent1">
                  <a:lumMod val="75000"/>
                </a:schemeClr>
              </a:solidFill>
            </a:endParaRPr>
          </a:p>
          <a:p>
            <a:pPr>
              <a:buNone/>
            </a:pPr>
            <a:r>
              <a:rPr lang="tr-TR" b="1" dirty="0" smtClean="0">
                <a:solidFill>
                  <a:schemeClr val="accent1">
                    <a:lumMod val="75000"/>
                  </a:schemeClr>
                </a:solidFill>
              </a:rPr>
              <a:t>P7 için;</a:t>
            </a:r>
          </a:p>
          <a:p>
            <a:pPr>
              <a:buNone/>
            </a:pPr>
            <a:r>
              <a:rPr lang="tr-TR" b="1" dirty="0" smtClean="0">
                <a:solidFill>
                  <a:schemeClr val="accent1">
                    <a:lumMod val="75000"/>
                  </a:schemeClr>
                </a:solidFill>
              </a:rPr>
              <a:t>H</a:t>
            </a:r>
            <a:r>
              <a:rPr lang="tr-TR" b="1" baseline="-25000" dirty="0" smtClean="0">
                <a:solidFill>
                  <a:schemeClr val="accent1">
                    <a:lumMod val="75000"/>
                  </a:schemeClr>
                </a:solidFill>
              </a:rPr>
              <a:t>3</a:t>
            </a:r>
            <a:r>
              <a:rPr lang="tr-TR" dirty="0"/>
              <a:t>’ deki</a:t>
            </a:r>
            <a:r>
              <a:rPr lang="tr-TR" b="1" dirty="0"/>
              <a:t> </a:t>
            </a:r>
            <a:r>
              <a:rPr lang="tr-TR" b="1" dirty="0">
                <a:solidFill>
                  <a:schemeClr val="accent1">
                    <a:lumMod val="75000"/>
                  </a:schemeClr>
                </a:solidFill>
              </a:rPr>
              <a:t>Write (A)</a:t>
            </a:r>
            <a:r>
              <a:rPr lang="tr-TR" dirty="0">
                <a:solidFill>
                  <a:schemeClr val="accent1">
                    <a:lumMod val="75000"/>
                  </a:schemeClr>
                </a:solidFill>
              </a:rPr>
              <a:t> </a:t>
            </a:r>
            <a:r>
              <a:rPr lang="tr-TR" dirty="0"/>
              <a:t>komutu ile </a:t>
            </a:r>
            <a:endParaRPr lang="tr-TR" dirty="0" smtClean="0"/>
          </a:p>
          <a:p>
            <a:pPr>
              <a:buNone/>
            </a:pPr>
            <a:r>
              <a:rPr lang="tr-TR" b="1" dirty="0" smtClean="0">
                <a:solidFill>
                  <a:schemeClr val="accent1">
                    <a:lumMod val="75000"/>
                  </a:schemeClr>
                </a:solidFill>
              </a:rPr>
              <a:t>H</a:t>
            </a:r>
            <a:r>
              <a:rPr lang="tr-TR" b="1" baseline="-25000" dirty="0" smtClean="0">
                <a:solidFill>
                  <a:schemeClr val="accent1">
                    <a:lumMod val="75000"/>
                  </a:schemeClr>
                </a:solidFill>
              </a:rPr>
              <a:t>4</a:t>
            </a:r>
            <a:r>
              <a:rPr lang="tr-TR" dirty="0" smtClean="0"/>
              <a:t>‘ deki </a:t>
            </a:r>
            <a:r>
              <a:rPr lang="tr-TR" b="1" dirty="0">
                <a:solidFill>
                  <a:schemeClr val="accent1">
                    <a:lumMod val="75000"/>
                  </a:schemeClr>
                </a:solidFill>
              </a:rPr>
              <a:t>Read (A)</a:t>
            </a:r>
            <a:r>
              <a:rPr lang="tr-TR" dirty="0">
                <a:solidFill>
                  <a:schemeClr val="accent1">
                    <a:lumMod val="75000"/>
                  </a:schemeClr>
                </a:solidFill>
              </a:rPr>
              <a:t> </a:t>
            </a:r>
            <a:r>
              <a:rPr lang="tr-TR" dirty="0"/>
              <a:t>ve </a:t>
            </a:r>
            <a:r>
              <a:rPr lang="tr-TR" b="1" dirty="0">
                <a:solidFill>
                  <a:schemeClr val="accent1">
                    <a:lumMod val="75000"/>
                  </a:schemeClr>
                </a:solidFill>
              </a:rPr>
              <a:t>Write (A)</a:t>
            </a:r>
            <a:r>
              <a:rPr lang="tr-TR" dirty="0">
                <a:solidFill>
                  <a:schemeClr val="accent1">
                    <a:lumMod val="75000"/>
                  </a:schemeClr>
                </a:solidFill>
              </a:rPr>
              <a:t> </a:t>
            </a:r>
            <a:endParaRPr lang="tr-TR" dirty="0" smtClean="0">
              <a:solidFill>
                <a:schemeClr val="accent1">
                  <a:lumMod val="75000"/>
                </a:schemeClr>
              </a:solidFill>
            </a:endParaRPr>
          </a:p>
          <a:p>
            <a:pPr>
              <a:buNone/>
            </a:pPr>
            <a:r>
              <a:rPr lang="tr-TR" dirty="0">
                <a:solidFill>
                  <a:schemeClr val="accent1">
                    <a:lumMod val="75000"/>
                  </a:schemeClr>
                </a:solidFill>
              </a:rPr>
              <a:t> </a:t>
            </a:r>
            <a:r>
              <a:rPr lang="tr-TR" dirty="0" smtClean="0"/>
              <a:t>komutları </a:t>
            </a:r>
            <a:r>
              <a:rPr lang="tr-TR" dirty="0"/>
              <a:t>çelişmektedir. </a:t>
            </a:r>
            <a:endParaRPr lang="tr-TR" dirty="0" smtClean="0"/>
          </a:p>
          <a:p>
            <a:pPr>
              <a:buNone/>
            </a:pPr>
            <a:endParaRPr lang="tr-TR" dirty="0" smtClean="0"/>
          </a:p>
          <a:p>
            <a:pPr>
              <a:buNone/>
            </a:pPr>
            <a:r>
              <a:rPr lang="tr-TR" dirty="0" smtClean="0"/>
              <a:t>Üç </a:t>
            </a:r>
            <a:r>
              <a:rPr lang="tr-TR" dirty="0"/>
              <a:t>komutun işletim sırası değiştirilemez. </a:t>
            </a:r>
            <a:endParaRPr lang="tr-TR" dirty="0" smtClean="0"/>
          </a:p>
          <a:p>
            <a:pPr>
              <a:buNone/>
            </a:pPr>
            <a:r>
              <a:rPr lang="tr-TR" b="1" dirty="0" smtClean="0">
                <a:solidFill>
                  <a:schemeClr val="accent1">
                    <a:lumMod val="75000"/>
                  </a:schemeClr>
                </a:solidFill>
              </a:rPr>
              <a:t>P</a:t>
            </a:r>
            <a:r>
              <a:rPr lang="tr-TR" b="1" baseline="-25000" dirty="0" smtClean="0">
                <a:solidFill>
                  <a:schemeClr val="accent1">
                    <a:lumMod val="75000"/>
                  </a:schemeClr>
                </a:solidFill>
              </a:rPr>
              <a:t>7</a:t>
            </a:r>
            <a:r>
              <a:rPr lang="tr-TR" dirty="0" smtClean="0"/>
              <a:t> </a:t>
            </a:r>
            <a:r>
              <a:rPr lang="tr-TR" dirty="0"/>
              <a:t>işletim planı </a:t>
            </a:r>
            <a:r>
              <a:rPr lang="tr-TR" b="1" dirty="0">
                <a:solidFill>
                  <a:schemeClr val="accent1">
                    <a:lumMod val="75000"/>
                  </a:schemeClr>
                </a:solidFill>
              </a:rPr>
              <a:t>P</a:t>
            </a:r>
            <a:r>
              <a:rPr lang="tr-TR" b="1" baseline="-25000" dirty="0">
                <a:solidFill>
                  <a:schemeClr val="accent1">
                    <a:lumMod val="75000"/>
                  </a:schemeClr>
                </a:solidFill>
              </a:rPr>
              <a:t>4</a:t>
            </a:r>
            <a:r>
              <a:rPr lang="tr-TR" dirty="0"/>
              <a:t> ve </a:t>
            </a:r>
            <a:r>
              <a:rPr lang="tr-TR" b="1" dirty="0">
                <a:solidFill>
                  <a:schemeClr val="accent1">
                    <a:lumMod val="75000"/>
                  </a:schemeClr>
                </a:solidFill>
              </a:rPr>
              <a:t>P</a:t>
            </a:r>
            <a:r>
              <a:rPr lang="tr-TR" b="1" baseline="-25000" dirty="0">
                <a:solidFill>
                  <a:schemeClr val="accent1">
                    <a:lumMod val="75000"/>
                  </a:schemeClr>
                </a:solidFill>
              </a:rPr>
              <a:t>5</a:t>
            </a:r>
            <a:r>
              <a:rPr lang="tr-TR" dirty="0"/>
              <a:t> seri işletim planlarından </a:t>
            </a:r>
            <a:r>
              <a:rPr lang="tr-TR" dirty="0" smtClean="0"/>
              <a:t>birine </a:t>
            </a:r>
            <a:r>
              <a:rPr lang="tr-TR" dirty="0"/>
              <a:t>dönüştürülemez. </a:t>
            </a:r>
            <a:endParaRPr lang="tr-TR" dirty="0" smtClean="0"/>
          </a:p>
          <a:p>
            <a:pPr>
              <a:buNone/>
            </a:pPr>
            <a:r>
              <a:rPr lang="tr-TR" b="1" dirty="0" smtClean="0">
                <a:solidFill>
                  <a:schemeClr val="accent1">
                    <a:lumMod val="75000"/>
                  </a:schemeClr>
                </a:solidFill>
              </a:rPr>
              <a:t>P</a:t>
            </a:r>
            <a:r>
              <a:rPr lang="tr-TR" b="1" baseline="-25000" dirty="0" smtClean="0">
                <a:solidFill>
                  <a:schemeClr val="accent1">
                    <a:lumMod val="75000"/>
                  </a:schemeClr>
                </a:solidFill>
              </a:rPr>
              <a:t>7</a:t>
            </a:r>
            <a:r>
              <a:rPr lang="tr-TR" dirty="0" smtClean="0"/>
              <a:t>, serileştirilebilir </a:t>
            </a:r>
            <a:r>
              <a:rPr lang="tr-TR" dirty="0"/>
              <a:t>bir işletim planı değildir.</a:t>
            </a:r>
          </a:p>
          <a:p>
            <a:pPr>
              <a:buClrTx/>
            </a:pPr>
            <a:endParaRPr lang="tr-TR" dirty="0" smtClean="0"/>
          </a:p>
          <a:p>
            <a:pPr>
              <a:buNone/>
            </a:pPr>
            <a:endParaRPr lang="tr-T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04664"/>
            <a:ext cx="8229600" cy="720080"/>
          </a:xfrm>
        </p:spPr>
        <p:txBody>
          <a:bodyPr>
            <a:normAutofit/>
          </a:bodyPr>
          <a:lstStyle/>
          <a:p>
            <a:pPr algn="ctr"/>
            <a:r>
              <a:rPr lang="tr-TR" sz="4400" b="1" dirty="0" smtClean="0">
                <a:latin typeface="Calibri" pitchFamily="34" charset="0"/>
                <a:cs typeface="Calibri" pitchFamily="34" charset="0"/>
              </a:rPr>
              <a:t>Serileştirilebilirlik Testi</a:t>
            </a:r>
            <a:endParaRPr lang="tr-TR" sz="4400" dirty="0">
              <a:latin typeface="Calibri" pitchFamily="34" charset="0"/>
              <a:cs typeface="Calibri" pitchFamily="34" charset="0"/>
            </a:endParaRPr>
          </a:p>
        </p:txBody>
      </p:sp>
      <p:sp>
        <p:nvSpPr>
          <p:cNvPr id="3" name="2 İçerik Yer Tutucusu"/>
          <p:cNvSpPr>
            <a:spLocks noGrp="1"/>
          </p:cNvSpPr>
          <p:nvPr>
            <p:ph idx="1"/>
          </p:nvPr>
        </p:nvSpPr>
        <p:spPr>
          <a:xfrm>
            <a:off x="457200" y="1124744"/>
            <a:ext cx="8229600" cy="5199856"/>
          </a:xfrm>
        </p:spPr>
        <p:txBody>
          <a:bodyPr>
            <a:normAutofit fontScale="77500" lnSpcReduction="20000"/>
          </a:bodyPr>
          <a:lstStyle/>
          <a:p>
            <a:pPr marL="0" indent="0">
              <a:lnSpc>
                <a:spcPct val="120000"/>
              </a:lnSpc>
              <a:spcBef>
                <a:spcPts val="0"/>
              </a:spcBef>
              <a:buNone/>
            </a:pPr>
            <a:r>
              <a:rPr lang="tr-TR" dirty="0" err="1" smtClean="0"/>
              <a:t>Serileştirilebilirlik</a:t>
            </a:r>
            <a:r>
              <a:rPr lang="tr-TR" dirty="0" smtClean="0"/>
              <a:t> testi için komut incelemek yerine çok daha pratik bir yöntem olan</a:t>
            </a:r>
            <a:r>
              <a:rPr lang="tr-TR" dirty="0" smtClean="0">
                <a:solidFill>
                  <a:schemeClr val="accent1">
                    <a:lumMod val="75000"/>
                  </a:schemeClr>
                </a:solidFill>
              </a:rPr>
              <a:t> </a:t>
            </a:r>
            <a:r>
              <a:rPr lang="tr-TR" b="1" dirty="0" smtClean="0">
                <a:solidFill>
                  <a:schemeClr val="accent1">
                    <a:lumMod val="75000"/>
                  </a:schemeClr>
                </a:solidFill>
              </a:rPr>
              <a:t>öncelik çizgesi</a:t>
            </a:r>
            <a:r>
              <a:rPr lang="tr-TR" dirty="0" smtClean="0">
                <a:solidFill>
                  <a:schemeClr val="accent1">
                    <a:lumMod val="75000"/>
                  </a:schemeClr>
                </a:solidFill>
              </a:rPr>
              <a:t> </a:t>
            </a:r>
            <a:r>
              <a:rPr lang="tr-TR" dirty="0" smtClean="0"/>
              <a:t>(precedence graph) yöntemi kullanılır.</a:t>
            </a:r>
          </a:p>
          <a:p>
            <a:pPr marL="0" indent="0">
              <a:lnSpc>
                <a:spcPct val="120000"/>
              </a:lnSpc>
              <a:spcBef>
                <a:spcPts val="0"/>
              </a:spcBef>
              <a:buNone/>
            </a:pPr>
            <a:endParaRPr lang="tr-TR" dirty="0" smtClean="0"/>
          </a:p>
          <a:p>
            <a:pPr marL="0" indent="0">
              <a:lnSpc>
                <a:spcPct val="120000"/>
              </a:lnSpc>
              <a:spcBef>
                <a:spcPts val="0"/>
              </a:spcBef>
              <a:buNone/>
            </a:pPr>
            <a:r>
              <a:rPr lang="tr-TR" sz="2800" b="1" dirty="0">
                <a:solidFill>
                  <a:schemeClr val="accent1"/>
                </a:solidFill>
                <a:cs typeface="Calibri" pitchFamily="34" charset="0"/>
              </a:rPr>
              <a:t>Öncelik Çizgesi Oluşturma Algoritması</a:t>
            </a:r>
            <a:r>
              <a:rPr lang="tr-TR" sz="2800" dirty="0" smtClean="0">
                <a:solidFill>
                  <a:schemeClr val="accent1"/>
                </a:solidFill>
              </a:rPr>
              <a:t> </a:t>
            </a:r>
          </a:p>
          <a:p>
            <a:pPr marL="0" indent="0">
              <a:lnSpc>
                <a:spcPct val="120000"/>
              </a:lnSpc>
              <a:spcBef>
                <a:spcPts val="0"/>
              </a:spcBef>
              <a:buNone/>
            </a:pPr>
            <a:endParaRPr lang="tr-TR" sz="2800" dirty="0" smtClean="0">
              <a:solidFill>
                <a:schemeClr val="accent1"/>
              </a:solidFill>
            </a:endParaRPr>
          </a:p>
          <a:p>
            <a:pPr marL="0" indent="0">
              <a:lnSpc>
                <a:spcPct val="120000"/>
              </a:lnSpc>
              <a:spcBef>
                <a:spcPts val="0"/>
              </a:spcBef>
              <a:buClrTx/>
              <a:buNone/>
            </a:pPr>
            <a:r>
              <a:rPr lang="tr-TR" b="1" dirty="0">
                <a:solidFill>
                  <a:schemeClr val="accent1">
                    <a:lumMod val="75000"/>
                  </a:schemeClr>
                </a:solidFill>
              </a:rPr>
              <a:t>1</a:t>
            </a:r>
            <a:r>
              <a:rPr lang="tr-TR" b="1" dirty="0" smtClean="0">
                <a:solidFill>
                  <a:schemeClr val="accent1">
                    <a:lumMod val="75000"/>
                  </a:schemeClr>
                </a:solidFill>
              </a:rPr>
              <a:t>.</a:t>
            </a:r>
            <a:r>
              <a:rPr lang="tr-TR" dirty="0" smtClean="0"/>
              <a:t> </a:t>
            </a:r>
            <a:r>
              <a:rPr lang="tr-TR" b="1" dirty="0" err="1" smtClean="0">
                <a:solidFill>
                  <a:schemeClr val="accent1">
                    <a:lumMod val="75000"/>
                  </a:schemeClr>
                </a:solidFill>
              </a:rPr>
              <a:t>H</a:t>
            </a:r>
            <a:r>
              <a:rPr lang="tr-TR" b="1" baseline="-25000" dirty="0" err="1" smtClean="0">
                <a:solidFill>
                  <a:schemeClr val="accent1">
                    <a:lumMod val="75000"/>
                  </a:schemeClr>
                </a:solidFill>
              </a:rPr>
              <a:t>i</a:t>
            </a:r>
            <a:r>
              <a:rPr lang="tr-TR" dirty="0" smtClean="0">
                <a:solidFill>
                  <a:schemeClr val="accent1">
                    <a:lumMod val="75000"/>
                  </a:schemeClr>
                </a:solidFill>
              </a:rPr>
              <a:t> </a:t>
            </a:r>
            <a:r>
              <a:rPr lang="tr-TR" dirty="0"/>
              <a:t>hareketi için, etiketi </a:t>
            </a:r>
            <a:r>
              <a:rPr lang="tr-TR" b="1" dirty="0" err="1">
                <a:solidFill>
                  <a:schemeClr val="accent1">
                    <a:lumMod val="75000"/>
                  </a:schemeClr>
                </a:solidFill>
              </a:rPr>
              <a:t>H</a:t>
            </a:r>
            <a:r>
              <a:rPr lang="tr-TR" b="1" baseline="-25000" dirty="0" err="1">
                <a:solidFill>
                  <a:schemeClr val="accent1">
                    <a:lumMod val="75000"/>
                  </a:schemeClr>
                </a:solidFill>
              </a:rPr>
              <a:t>i</a:t>
            </a:r>
            <a:r>
              <a:rPr lang="tr-TR" dirty="0"/>
              <a:t> olan bir düğüm oluştur.</a:t>
            </a:r>
          </a:p>
          <a:p>
            <a:pPr marL="0" indent="0">
              <a:lnSpc>
                <a:spcPct val="120000"/>
              </a:lnSpc>
              <a:spcBef>
                <a:spcPts val="0"/>
              </a:spcBef>
              <a:buClr>
                <a:schemeClr val="tx1"/>
              </a:buClr>
              <a:buNone/>
            </a:pPr>
            <a:r>
              <a:rPr lang="tr-TR" b="1" dirty="0">
                <a:solidFill>
                  <a:schemeClr val="accent1">
                    <a:lumMod val="75000"/>
                  </a:schemeClr>
                </a:solidFill>
              </a:rPr>
              <a:t>2.</a:t>
            </a:r>
            <a:r>
              <a:rPr lang="tr-TR" dirty="0"/>
              <a:t>Eğer işletim planında </a:t>
            </a:r>
            <a:r>
              <a:rPr lang="tr-TR" b="1" dirty="0" err="1">
                <a:solidFill>
                  <a:schemeClr val="accent1">
                    <a:lumMod val="75000"/>
                  </a:schemeClr>
                </a:solidFill>
              </a:rPr>
              <a:t>H</a:t>
            </a:r>
            <a:r>
              <a:rPr lang="tr-TR" b="1" baseline="-25000" dirty="0" err="1">
                <a:solidFill>
                  <a:schemeClr val="accent1">
                    <a:lumMod val="75000"/>
                  </a:schemeClr>
                </a:solidFill>
              </a:rPr>
              <a:t>i</a:t>
            </a:r>
            <a:r>
              <a:rPr lang="tr-TR" dirty="0">
                <a:solidFill>
                  <a:schemeClr val="accent1">
                    <a:lumMod val="75000"/>
                  </a:schemeClr>
                </a:solidFill>
              </a:rPr>
              <a:t> </a:t>
            </a:r>
            <a:r>
              <a:rPr lang="tr-TR" dirty="0"/>
              <a:t>ve </a:t>
            </a:r>
            <a:r>
              <a:rPr lang="tr-TR" b="1" dirty="0" err="1">
                <a:solidFill>
                  <a:schemeClr val="accent1">
                    <a:lumMod val="75000"/>
                  </a:schemeClr>
                </a:solidFill>
              </a:rPr>
              <a:t>H</a:t>
            </a:r>
            <a:r>
              <a:rPr lang="tr-TR" b="1" baseline="-25000" dirty="0" err="1">
                <a:solidFill>
                  <a:schemeClr val="accent1">
                    <a:lumMod val="75000"/>
                  </a:schemeClr>
                </a:solidFill>
              </a:rPr>
              <a:t>j</a:t>
            </a:r>
            <a:r>
              <a:rPr lang="tr-TR" dirty="0"/>
              <a:t> hareketlerinde (i ≠ j) yer alan </a:t>
            </a:r>
            <a:r>
              <a:rPr lang="tr-TR" b="1" dirty="0">
                <a:solidFill>
                  <a:schemeClr val="accent1">
                    <a:lumMod val="75000"/>
                  </a:schemeClr>
                </a:solidFill>
              </a:rPr>
              <a:t>k</a:t>
            </a:r>
            <a:r>
              <a:rPr lang="tr-TR" b="1" baseline="-25000" dirty="0">
                <a:solidFill>
                  <a:schemeClr val="accent1">
                    <a:lumMod val="75000"/>
                  </a:schemeClr>
                </a:solidFill>
              </a:rPr>
              <a:t>i</a:t>
            </a:r>
            <a:r>
              <a:rPr lang="tr-TR" dirty="0"/>
              <a:t> ve </a:t>
            </a:r>
            <a:r>
              <a:rPr lang="tr-TR" b="1" dirty="0" err="1">
                <a:solidFill>
                  <a:schemeClr val="accent1">
                    <a:lumMod val="75000"/>
                  </a:schemeClr>
                </a:solidFill>
              </a:rPr>
              <a:t>k</a:t>
            </a:r>
            <a:r>
              <a:rPr lang="tr-TR" b="1" baseline="-25000" dirty="0" err="1">
                <a:solidFill>
                  <a:schemeClr val="accent1">
                    <a:lumMod val="75000"/>
                  </a:schemeClr>
                </a:solidFill>
              </a:rPr>
              <a:t>j</a:t>
            </a:r>
            <a:r>
              <a:rPr lang="tr-TR" dirty="0"/>
              <a:t> komutları çelişen komutlarsa (</a:t>
            </a:r>
            <a:r>
              <a:rPr lang="tr-TR" b="1" dirty="0">
                <a:solidFill>
                  <a:schemeClr val="accent1">
                    <a:lumMod val="75000"/>
                  </a:schemeClr>
                </a:solidFill>
              </a:rPr>
              <a:t>k</a:t>
            </a:r>
            <a:r>
              <a:rPr lang="tr-TR" b="1" baseline="-25000" dirty="0">
                <a:solidFill>
                  <a:schemeClr val="accent1">
                    <a:lumMod val="75000"/>
                  </a:schemeClr>
                </a:solidFill>
              </a:rPr>
              <a:t>i</a:t>
            </a:r>
            <a:r>
              <a:rPr lang="tr-TR" dirty="0">
                <a:solidFill>
                  <a:schemeClr val="accent1">
                    <a:lumMod val="75000"/>
                  </a:schemeClr>
                </a:solidFill>
              </a:rPr>
              <a:t>, </a:t>
            </a:r>
            <a:r>
              <a:rPr lang="tr-TR" dirty="0"/>
              <a:t>ve </a:t>
            </a:r>
            <a:r>
              <a:rPr lang="tr-TR" b="1" dirty="0" err="1">
                <a:solidFill>
                  <a:schemeClr val="accent1">
                    <a:lumMod val="75000"/>
                  </a:schemeClr>
                </a:solidFill>
              </a:rPr>
              <a:t>k</a:t>
            </a:r>
            <a:r>
              <a:rPr lang="tr-TR" b="1" baseline="-25000" dirty="0" err="1">
                <a:solidFill>
                  <a:schemeClr val="accent1">
                    <a:lumMod val="75000"/>
                  </a:schemeClr>
                </a:solidFill>
              </a:rPr>
              <a:t>j</a:t>
            </a:r>
            <a:r>
              <a:rPr lang="tr-TR" dirty="0"/>
              <a:t> aynı </a:t>
            </a:r>
            <a:r>
              <a:rPr lang="tr-TR" b="1" dirty="0">
                <a:solidFill>
                  <a:schemeClr val="accent1">
                    <a:lumMod val="75000"/>
                  </a:schemeClr>
                </a:solidFill>
              </a:rPr>
              <a:t>A</a:t>
            </a:r>
            <a:r>
              <a:rPr lang="tr-TR" dirty="0"/>
              <a:t> verisi üzerinde işlem yapan komutlarsa, ve de bu iki komuttan en az biri </a:t>
            </a:r>
            <a:r>
              <a:rPr lang="tr-TR" b="1" dirty="0">
                <a:solidFill>
                  <a:schemeClr val="accent1">
                    <a:lumMod val="75000"/>
                  </a:schemeClr>
                </a:solidFill>
              </a:rPr>
              <a:t>Write</a:t>
            </a:r>
            <a:r>
              <a:rPr lang="tr-TR" dirty="0">
                <a:solidFill>
                  <a:schemeClr val="accent1">
                    <a:lumMod val="75000"/>
                  </a:schemeClr>
                </a:solidFill>
              </a:rPr>
              <a:t> </a:t>
            </a:r>
            <a:r>
              <a:rPr lang="tr-TR" dirty="0"/>
              <a:t>komutu ise) ve işletim sıralamasında </a:t>
            </a:r>
            <a:r>
              <a:rPr lang="tr-TR" b="1" dirty="0" err="1">
                <a:solidFill>
                  <a:schemeClr val="accent1">
                    <a:lumMod val="75000"/>
                  </a:schemeClr>
                </a:solidFill>
              </a:rPr>
              <a:t>k</a:t>
            </a:r>
            <a:r>
              <a:rPr lang="tr-TR" b="1" baseline="-25000" dirty="0" err="1">
                <a:solidFill>
                  <a:schemeClr val="accent1">
                    <a:lumMod val="75000"/>
                  </a:schemeClr>
                </a:solidFill>
              </a:rPr>
              <a:t>j</a:t>
            </a:r>
            <a:r>
              <a:rPr lang="tr-TR" b="1" baseline="-25000" dirty="0">
                <a:solidFill>
                  <a:schemeClr val="accent1">
                    <a:lumMod val="75000"/>
                  </a:schemeClr>
                </a:solidFill>
              </a:rPr>
              <a:t> </a:t>
            </a:r>
            <a:r>
              <a:rPr lang="tr-TR" b="1" dirty="0">
                <a:solidFill>
                  <a:schemeClr val="accent1">
                    <a:lumMod val="75000"/>
                  </a:schemeClr>
                </a:solidFill>
              </a:rPr>
              <a:t>k</a:t>
            </a:r>
            <a:r>
              <a:rPr lang="tr-TR" b="1" baseline="-25000" dirty="0">
                <a:solidFill>
                  <a:schemeClr val="accent1">
                    <a:lumMod val="75000"/>
                  </a:schemeClr>
                </a:solidFill>
              </a:rPr>
              <a:t>i</a:t>
            </a:r>
            <a:r>
              <a:rPr lang="tr-TR" dirty="0">
                <a:solidFill>
                  <a:schemeClr val="accent1">
                    <a:lumMod val="75000"/>
                  </a:schemeClr>
                </a:solidFill>
              </a:rPr>
              <a:t> </a:t>
            </a:r>
            <a:r>
              <a:rPr lang="tr-TR" dirty="0"/>
              <a:t>den sonra geliyorsa öncelik çizgesinde</a:t>
            </a:r>
            <a:r>
              <a:rPr lang="tr-TR" dirty="0">
                <a:solidFill>
                  <a:schemeClr val="accent1">
                    <a:lumMod val="75000"/>
                  </a:schemeClr>
                </a:solidFill>
              </a:rPr>
              <a:t> </a:t>
            </a:r>
            <a:r>
              <a:rPr lang="tr-TR" b="1" dirty="0" err="1">
                <a:solidFill>
                  <a:schemeClr val="accent1">
                    <a:lumMod val="75000"/>
                  </a:schemeClr>
                </a:solidFill>
              </a:rPr>
              <a:t>H</a:t>
            </a:r>
            <a:r>
              <a:rPr lang="tr-TR" b="1" baseline="-25000" dirty="0" err="1">
                <a:solidFill>
                  <a:schemeClr val="accent1">
                    <a:lumMod val="75000"/>
                  </a:schemeClr>
                </a:solidFill>
              </a:rPr>
              <a:t>i</a:t>
            </a:r>
            <a:r>
              <a:rPr lang="tr-TR" dirty="0">
                <a:solidFill>
                  <a:schemeClr val="accent1">
                    <a:lumMod val="75000"/>
                  </a:schemeClr>
                </a:solidFill>
              </a:rPr>
              <a:t> </a:t>
            </a:r>
            <a:r>
              <a:rPr lang="tr-TR" dirty="0"/>
              <a:t>düğümünden </a:t>
            </a:r>
            <a:r>
              <a:rPr lang="tr-TR" b="1" dirty="0" err="1">
                <a:solidFill>
                  <a:schemeClr val="accent1">
                    <a:lumMod val="75000"/>
                  </a:schemeClr>
                </a:solidFill>
              </a:rPr>
              <a:t>H</a:t>
            </a:r>
            <a:r>
              <a:rPr lang="tr-TR" b="1" baseline="-25000" dirty="0" err="1">
                <a:solidFill>
                  <a:schemeClr val="accent1">
                    <a:lumMod val="75000"/>
                  </a:schemeClr>
                </a:solidFill>
              </a:rPr>
              <a:t>j</a:t>
            </a:r>
            <a:r>
              <a:rPr lang="tr-TR" dirty="0">
                <a:solidFill>
                  <a:schemeClr val="accent1">
                    <a:lumMod val="75000"/>
                  </a:schemeClr>
                </a:solidFill>
              </a:rPr>
              <a:t> </a:t>
            </a:r>
            <a:r>
              <a:rPr lang="tr-TR" dirty="0"/>
              <a:t>düğümüne etiketi </a:t>
            </a:r>
            <a:r>
              <a:rPr lang="tr-TR" b="1" dirty="0">
                <a:solidFill>
                  <a:schemeClr val="accent1">
                    <a:lumMod val="75000"/>
                  </a:schemeClr>
                </a:solidFill>
              </a:rPr>
              <a:t>A</a:t>
            </a:r>
            <a:r>
              <a:rPr lang="tr-TR" dirty="0"/>
              <a:t> olan bir yay çiz</a:t>
            </a:r>
            <a:r>
              <a:rPr lang="tr-TR" dirty="0" smtClean="0"/>
              <a:t>.</a:t>
            </a:r>
          </a:p>
          <a:p>
            <a:pPr marL="0" indent="0">
              <a:lnSpc>
                <a:spcPct val="120000"/>
              </a:lnSpc>
              <a:spcBef>
                <a:spcPts val="0"/>
              </a:spcBef>
              <a:buClr>
                <a:schemeClr val="tx1"/>
              </a:buClr>
              <a:buNone/>
            </a:pPr>
            <a:r>
              <a:rPr lang="tr-TR" b="1" dirty="0">
                <a:solidFill>
                  <a:schemeClr val="accent1">
                    <a:lumMod val="75000"/>
                  </a:schemeClr>
                </a:solidFill>
                <a:cs typeface="Arial" pitchFamily="34" charset="0"/>
              </a:rPr>
              <a:t>3</a:t>
            </a:r>
            <a:r>
              <a:rPr lang="tr-TR" dirty="0">
                <a:solidFill>
                  <a:schemeClr val="accent1">
                    <a:lumMod val="75000"/>
                  </a:schemeClr>
                </a:solidFill>
                <a:cs typeface="Arial" pitchFamily="34" charset="0"/>
              </a:rPr>
              <a:t>.  </a:t>
            </a:r>
            <a:r>
              <a:rPr lang="tr-TR" dirty="0"/>
              <a:t>Eğer ve yalnız eğer öncelik çizgesi </a:t>
            </a:r>
            <a:r>
              <a:rPr lang="tr-TR" dirty="0" err="1"/>
              <a:t>döngüsüz</a:t>
            </a:r>
            <a:r>
              <a:rPr lang="tr-TR" dirty="0"/>
              <a:t> ise işletim planı serileştirilebilirdir. </a:t>
            </a:r>
          </a:p>
          <a:p>
            <a:pPr marL="514350" indent="-514350">
              <a:buClr>
                <a:schemeClr val="tx1"/>
              </a:buClr>
              <a:buNone/>
            </a:pPr>
            <a:endParaRPr lang="tr-TR" dirty="0"/>
          </a:p>
          <a:p>
            <a:pPr>
              <a:buNone/>
            </a:pPr>
            <a:endParaRPr lang="tr-T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437112"/>
            <a:ext cx="8229600" cy="1887487"/>
          </a:xfrm>
        </p:spPr>
        <p:txBody>
          <a:bodyPr>
            <a:noAutofit/>
          </a:bodyPr>
          <a:lstStyle/>
          <a:p>
            <a:pPr>
              <a:buNone/>
            </a:pPr>
            <a:r>
              <a:rPr lang="tr-TR" sz="1800" dirty="0" smtClean="0"/>
              <a:t>Daha önceki, </a:t>
            </a:r>
            <a:r>
              <a:rPr lang="tr-TR" sz="1800" b="1" dirty="0" smtClean="0">
                <a:solidFill>
                  <a:schemeClr val="accent1">
                    <a:lumMod val="75000"/>
                  </a:schemeClr>
                </a:solidFill>
              </a:rPr>
              <a:t>P</a:t>
            </a:r>
            <a:r>
              <a:rPr lang="tr-TR" sz="1800" b="1" baseline="-25000" dirty="0" smtClean="0">
                <a:solidFill>
                  <a:schemeClr val="accent1">
                    <a:lumMod val="75000"/>
                  </a:schemeClr>
                </a:solidFill>
              </a:rPr>
              <a:t>1</a:t>
            </a:r>
            <a:r>
              <a:rPr lang="tr-TR" sz="1800" b="1" baseline="-25000" dirty="0" smtClean="0"/>
              <a:t>,</a:t>
            </a:r>
            <a:r>
              <a:rPr lang="tr-TR" sz="1800" b="1" dirty="0" smtClean="0"/>
              <a:t> </a:t>
            </a:r>
            <a:r>
              <a:rPr lang="tr-TR" sz="1800" b="1" dirty="0" smtClean="0">
                <a:solidFill>
                  <a:schemeClr val="accent1">
                    <a:lumMod val="75000"/>
                  </a:schemeClr>
                </a:solidFill>
              </a:rPr>
              <a:t>P</a:t>
            </a:r>
            <a:r>
              <a:rPr lang="tr-TR" sz="1800" b="1" baseline="-25000" dirty="0" smtClean="0">
                <a:solidFill>
                  <a:schemeClr val="accent1">
                    <a:lumMod val="75000"/>
                  </a:schemeClr>
                </a:solidFill>
              </a:rPr>
              <a:t>2</a:t>
            </a:r>
            <a:r>
              <a:rPr lang="tr-TR" sz="1800" b="1" baseline="-25000" dirty="0" smtClean="0"/>
              <a:t>,</a:t>
            </a:r>
            <a:r>
              <a:rPr lang="tr-TR" sz="1800" b="1" dirty="0" smtClean="0"/>
              <a:t> </a:t>
            </a:r>
            <a:r>
              <a:rPr lang="tr-TR" sz="1800" b="1" dirty="0" smtClean="0">
                <a:solidFill>
                  <a:schemeClr val="accent1">
                    <a:lumMod val="75000"/>
                  </a:schemeClr>
                </a:solidFill>
              </a:rPr>
              <a:t>P</a:t>
            </a:r>
            <a:r>
              <a:rPr lang="tr-TR" sz="1800" b="1" baseline="-25000" dirty="0" smtClean="0">
                <a:solidFill>
                  <a:schemeClr val="accent1">
                    <a:lumMod val="75000"/>
                  </a:schemeClr>
                </a:solidFill>
              </a:rPr>
              <a:t>3</a:t>
            </a:r>
            <a:r>
              <a:rPr lang="tr-TR" sz="1800" b="1" baseline="-25000" dirty="0" smtClean="0"/>
              <a:t>,</a:t>
            </a:r>
            <a:r>
              <a:rPr lang="tr-TR" sz="1800" b="1" dirty="0" smtClean="0"/>
              <a:t> </a:t>
            </a:r>
            <a:r>
              <a:rPr lang="tr-TR" sz="1800" b="1" dirty="0" smtClean="0">
                <a:solidFill>
                  <a:schemeClr val="accent1">
                    <a:lumMod val="75000"/>
                  </a:schemeClr>
                </a:solidFill>
              </a:rPr>
              <a:t>P</a:t>
            </a:r>
            <a:r>
              <a:rPr lang="tr-TR" sz="1800" b="1" baseline="-25000" dirty="0" smtClean="0">
                <a:solidFill>
                  <a:schemeClr val="accent1">
                    <a:lumMod val="75000"/>
                  </a:schemeClr>
                </a:solidFill>
              </a:rPr>
              <a:t>4</a:t>
            </a:r>
            <a:r>
              <a:rPr lang="tr-TR" sz="1800" b="1" baseline="-25000" dirty="0" smtClean="0"/>
              <a:t>,</a:t>
            </a:r>
            <a:r>
              <a:rPr lang="tr-TR" sz="1800" b="1" dirty="0" smtClean="0"/>
              <a:t> </a:t>
            </a:r>
            <a:r>
              <a:rPr lang="tr-TR" sz="1800" b="1" dirty="0" smtClean="0">
                <a:solidFill>
                  <a:schemeClr val="accent1">
                    <a:lumMod val="75000"/>
                  </a:schemeClr>
                </a:solidFill>
              </a:rPr>
              <a:t>P</a:t>
            </a:r>
            <a:r>
              <a:rPr lang="tr-TR" sz="1800" b="1" baseline="-25000" dirty="0" smtClean="0">
                <a:solidFill>
                  <a:schemeClr val="accent1">
                    <a:lumMod val="75000"/>
                  </a:schemeClr>
                </a:solidFill>
              </a:rPr>
              <a:t>5</a:t>
            </a:r>
            <a:r>
              <a:rPr lang="tr-TR" sz="1800" b="1" baseline="-25000" dirty="0" smtClean="0"/>
              <a:t>,</a:t>
            </a:r>
            <a:r>
              <a:rPr lang="tr-TR" sz="1800" b="1" dirty="0" smtClean="0"/>
              <a:t> </a:t>
            </a:r>
            <a:r>
              <a:rPr lang="tr-TR" sz="1800" b="1" dirty="0" smtClean="0">
                <a:solidFill>
                  <a:schemeClr val="accent1">
                    <a:lumMod val="75000"/>
                  </a:schemeClr>
                </a:solidFill>
              </a:rPr>
              <a:t>P</a:t>
            </a:r>
            <a:r>
              <a:rPr lang="tr-TR" sz="1800" b="1" baseline="-25000" dirty="0" smtClean="0">
                <a:solidFill>
                  <a:schemeClr val="accent1">
                    <a:lumMod val="75000"/>
                  </a:schemeClr>
                </a:solidFill>
              </a:rPr>
              <a:t>6</a:t>
            </a:r>
            <a:r>
              <a:rPr lang="tr-TR" sz="1800" b="1" baseline="-25000" dirty="0" smtClean="0"/>
              <a:t>,</a:t>
            </a:r>
            <a:r>
              <a:rPr lang="tr-TR" sz="1800" dirty="0" smtClean="0"/>
              <a:t> ve </a:t>
            </a:r>
            <a:r>
              <a:rPr lang="tr-TR" sz="1800" b="1" dirty="0" smtClean="0">
                <a:solidFill>
                  <a:schemeClr val="accent1">
                    <a:lumMod val="75000"/>
                  </a:schemeClr>
                </a:solidFill>
              </a:rPr>
              <a:t>P</a:t>
            </a:r>
            <a:r>
              <a:rPr lang="tr-TR" sz="1800" b="1" baseline="-25000" dirty="0" smtClean="0">
                <a:solidFill>
                  <a:schemeClr val="accent1">
                    <a:lumMod val="75000"/>
                  </a:schemeClr>
                </a:solidFill>
              </a:rPr>
              <a:t>7</a:t>
            </a:r>
            <a:r>
              <a:rPr lang="tr-TR" sz="1800" dirty="0" smtClean="0"/>
              <a:t> işletim planlarının öncelik çizgeleri.</a:t>
            </a:r>
          </a:p>
          <a:p>
            <a:pPr>
              <a:buNone/>
            </a:pPr>
            <a:r>
              <a:rPr lang="tr-TR" sz="1800" b="1" dirty="0" smtClean="0">
                <a:solidFill>
                  <a:schemeClr val="accent1">
                    <a:lumMod val="75000"/>
                  </a:schemeClr>
                </a:solidFill>
              </a:rPr>
              <a:t>P</a:t>
            </a:r>
            <a:r>
              <a:rPr lang="tr-TR" sz="1800" b="1" baseline="-25000" dirty="0" smtClean="0">
                <a:solidFill>
                  <a:schemeClr val="accent1">
                    <a:lumMod val="75000"/>
                  </a:schemeClr>
                </a:solidFill>
              </a:rPr>
              <a:t>1</a:t>
            </a:r>
            <a:r>
              <a:rPr lang="tr-TR" sz="1800" b="1" baseline="-25000" dirty="0" smtClean="0"/>
              <a:t>,</a:t>
            </a:r>
            <a:r>
              <a:rPr lang="tr-TR" sz="1800" b="1" dirty="0" smtClean="0"/>
              <a:t> </a:t>
            </a:r>
            <a:r>
              <a:rPr lang="tr-TR" sz="1800" b="1" dirty="0" smtClean="0">
                <a:solidFill>
                  <a:schemeClr val="accent1">
                    <a:lumMod val="75000"/>
                  </a:schemeClr>
                </a:solidFill>
              </a:rPr>
              <a:t>P</a:t>
            </a:r>
            <a:r>
              <a:rPr lang="tr-TR" sz="1800" b="1" baseline="-25000" dirty="0" smtClean="0">
                <a:solidFill>
                  <a:schemeClr val="accent1">
                    <a:lumMod val="75000"/>
                  </a:schemeClr>
                </a:solidFill>
              </a:rPr>
              <a:t>2</a:t>
            </a:r>
            <a:r>
              <a:rPr lang="tr-TR" sz="1800" b="1" baseline="-25000" dirty="0" smtClean="0"/>
              <a:t>,</a:t>
            </a:r>
            <a:r>
              <a:rPr lang="tr-TR" sz="1800" b="1" dirty="0" smtClean="0"/>
              <a:t>  </a:t>
            </a:r>
            <a:r>
              <a:rPr lang="tr-TR" sz="1800" b="1" dirty="0" smtClean="0">
                <a:solidFill>
                  <a:schemeClr val="accent1">
                    <a:lumMod val="75000"/>
                  </a:schemeClr>
                </a:solidFill>
              </a:rPr>
              <a:t>P</a:t>
            </a:r>
            <a:r>
              <a:rPr lang="tr-TR" sz="1800" b="1" baseline="-25000" dirty="0" smtClean="0">
                <a:solidFill>
                  <a:schemeClr val="accent1">
                    <a:lumMod val="75000"/>
                  </a:schemeClr>
                </a:solidFill>
              </a:rPr>
              <a:t>4</a:t>
            </a:r>
            <a:r>
              <a:rPr lang="tr-TR" sz="1800" b="1" baseline="-25000" dirty="0" smtClean="0"/>
              <a:t> </a:t>
            </a:r>
            <a:r>
              <a:rPr lang="tr-TR" sz="1800" dirty="0" smtClean="0"/>
              <a:t>ve </a:t>
            </a:r>
            <a:r>
              <a:rPr lang="tr-TR" sz="1800" b="1" dirty="0" smtClean="0">
                <a:solidFill>
                  <a:schemeClr val="accent1">
                    <a:lumMod val="75000"/>
                  </a:schemeClr>
                </a:solidFill>
              </a:rPr>
              <a:t>P</a:t>
            </a:r>
            <a:r>
              <a:rPr lang="tr-TR" sz="1800" b="1" baseline="-25000" dirty="0" smtClean="0">
                <a:solidFill>
                  <a:schemeClr val="accent1">
                    <a:lumMod val="75000"/>
                  </a:schemeClr>
                </a:solidFill>
              </a:rPr>
              <a:t>5</a:t>
            </a:r>
            <a:r>
              <a:rPr lang="tr-TR" sz="1800" dirty="0" smtClean="0"/>
              <a:t> seri işletim planlarının öncelik çizgeleri doğal olarak döngüsüzdür. </a:t>
            </a:r>
            <a:endParaRPr lang="tr-TR" sz="1800" dirty="0"/>
          </a:p>
          <a:p>
            <a:pPr>
              <a:buNone/>
            </a:pPr>
            <a:r>
              <a:rPr lang="tr-TR" sz="1800" b="1" dirty="0">
                <a:solidFill>
                  <a:schemeClr val="accent1">
                    <a:lumMod val="75000"/>
                  </a:schemeClr>
                </a:solidFill>
              </a:rPr>
              <a:t>P</a:t>
            </a:r>
            <a:r>
              <a:rPr lang="tr-TR" sz="1800" b="1" baseline="-25000" dirty="0">
                <a:solidFill>
                  <a:schemeClr val="accent1">
                    <a:lumMod val="75000"/>
                  </a:schemeClr>
                </a:solidFill>
              </a:rPr>
              <a:t>5</a:t>
            </a:r>
            <a:r>
              <a:rPr lang="tr-TR" sz="1800" dirty="0">
                <a:solidFill>
                  <a:schemeClr val="accent1">
                    <a:lumMod val="75000"/>
                  </a:schemeClr>
                </a:solidFill>
              </a:rPr>
              <a:t> </a:t>
            </a:r>
            <a:r>
              <a:rPr lang="tr-TR" sz="1800" dirty="0"/>
              <a:t>ve </a:t>
            </a:r>
            <a:r>
              <a:rPr lang="tr-TR" sz="1800" b="1" dirty="0">
                <a:solidFill>
                  <a:schemeClr val="accent1">
                    <a:lumMod val="75000"/>
                  </a:schemeClr>
                </a:solidFill>
              </a:rPr>
              <a:t>P</a:t>
            </a:r>
            <a:r>
              <a:rPr lang="tr-TR" sz="1800" b="1" baseline="-25000" dirty="0">
                <a:solidFill>
                  <a:schemeClr val="accent1">
                    <a:lumMod val="75000"/>
                  </a:schemeClr>
                </a:solidFill>
              </a:rPr>
              <a:t>7</a:t>
            </a:r>
            <a:r>
              <a:rPr lang="tr-TR" sz="1800" dirty="0"/>
              <a:t>'nin öncelik çizgeleri döngülüdür. </a:t>
            </a:r>
            <a:r>
              <a:rPr lang="tr-TR" sz="1800" dirty="0" smtClean="0"/>
              <a:t>Serileştirilemez.</a:t>
            </a:r>
            <a:endParaRPr lang="tr-TR" sz="1800" b="1" dirty="0" smtClean="0">
              <a:solidFill>
                <a:schemeClr val="accent1">
                  <a:lumMod val="75000"/>
                </a:schemeClr>
              </a:solidFill>
            </a:endParaRPr>
          </a:p>
          <a:p>
            <a:pPr>
              <a:buNone/>
            </a:pPr>
            <a:r>
              <a:rPr lang="tr-TR" sz="1800" b="1" dirty="0" smtClean="0">
                <a:solidFill>
                  <a:schemeClr val="accent1">
                    <a:lumMod val="75000"/>
                  </a:schemeClr>
                </a:solidFill>
              </a:rPr>
              <a:t>P</a:t>
            </a:r>
            <a:r>
              <a:rPr lang="tr-TR" sz="1800" b="1" baseline="-25000" dirty="0" smtClean="0">
                <a:solidFill>
                  <a:schemeClr val="accent1">
                    <a:lumMod val="75000"/>
                  </a:schemeClr>
                </a:solidFill>
              </a:rPr>
              <a:t>6</a:t>
            </a:r>
            <a:r>
              <a:rPr lang="tr-TR" sz="1800" dirty="0" smtClean="0">
                <a:solidFill>
                  <a:schemeClr val="accent1">
                    <a:lumMod val="75000"/>
                  </a:schemeClr>
                </a:solidFill>
              </a:rPr>
              <a:t>'</a:t>
            </a:r>
            <a:r>
              <a:rPr lang="tr-TR" sz="1800" dirty="0" smtClean="0"/>
              <a:t>nın </a:t>
            </a:r>
            <a:r>
              <a:rPr lang="tr-TR" sz="1800" dirty="0"/>
              <a:t>öncelik çizgesi ise </a:t>
            </a:r>
            <a:r>
              <a:rPr lang="tr-TR" sz="1800" dirty="0" err="1"/>
              <a:t>döngüsüzdür</a:t>
            </a:r>
            <a:r>
              <a:rPr lang="tr-TR" sz="1800" dirty="0"/>
              <a:t>. </a:t>
            </a:r>
            <a:r>
              <a:rPr lang="tr-TR" sz="1800" b="1" dirty="0" smtClean="0">
                <a:solidFill>
                  <a:schemeClr val="accent1">
                    <a:lumMod val="75000"/>
                  </a:schemeClr>
                </a:solidFill>
              </a:rPr>
              <a:t>P</a:t>
            </a:r>
            <a:r>
              <a:rPr lang="tr-TR" sz="1800" b="1" baseline="-25000" dirty="0" smtClean="0">
                <a:solidFill>
                  <a:schemeClr val="accent1">
                    <a:lumMod val="75000"/>
                  </a:schemeClr>
                </a:solidFill>
              </a:rPr>
              <a:t>6</a:t>
            </a:r>
            <a:r>
              <a:rPr lang="tr-TR" sz="1800" dirty="0" smtClean="0"/>
              <a:t> </a:t>
            </a:r>
            <a:r>
              <a:rPr lang="tr-TR" sz="1800" dirty="0"/>
              <a:t>seri olmayan ancak </a:t>
            </a:r>
            <a:r>
              <a:rPr lang="tr-TR" sz="1800" dirty="0" smtClean="0"/>
              <a:t>serileştirilebilir.</a:t>
            </a:r>
            <a:endParaRPr lang="tr-TR" sz="1800" dirty="0"/>
          </a:p>
        </p:txBody>
      </p:sp>
      <p:grpSp>
        <p:nvGrpSpPr>
          <p:cNvPr id="4" name="Grup 3"/>
          <p:cNvGrpSpPr/>
          <p:nvPr/>
        </p:nvGrpSpPr>
        <p:grpSpPr>
          <a:xfrm>
            <a:off x="391110" y="476672"/>
            <a:ext cx="3312807" cy="831234"/>
            <a:chOff x="1080950" y="2204863"/>
            <a:chExt cx="4670341" cy="883185"/>
          </a:xfrm>
        </p:grpSpPr>
        <p:grpSp>
          <p:nvGrpSpPr>
            <p:cNvPr id="5" name="Grup 4"/>
            <p:cNvGrpSpPr/>
            <p:nvPr/>
          </p:nvGrpSpPr>
          <p:grpSpPr>
            <a:xfrm>
              <a:off x="2000231" y="2204863"/>
              <a:ext cx="3751060" cy="883185"/>
              <a:chOff x="2000230" y="1928803"/>
              <a:chExt cx="4688026" cy="1143009"/>
            </a:xfrm>
          </p:grpSpPr>
          <p:grpSp>
            <p:nvGrpSpPr>
              <p:cNvPr id="7" name="Grup 6"/>
              <p:cNvGrpSpPr/>
              <p:nvPr/>
            </p:nvGrpSpPr>
            <p:grpSpPr>
              <a:xfrm>
                <a:off x="2000230" y="1928803"/>
                <a:ext cx="4688026" cy="1143009"/>
                <a:chOff x="2000230" y="1928803"/>
                <a:chExt cx="4688026" cy="1143009"/>
              </a:xfrm>
            </p:grpSpPr>
            <p:sp>
              <p:nvSpPr>
                <p:cNvPr id="9" name="3 Oval"/>
                <p:cNvSpPr/>
                <p:nvPr/>
              </p:nvSpPr>
              <p:spPr>
                <a:xfrm>
                  <a:off x="2000230" y="1928803"/>
                  <a:ext cx="1396353" cy="11430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b="1" dirty="0" smtClean="0">
                      <a:solidFill>
                        <a:schemeClr val="accent1"/>
                      </a:solidFill>
                    </a:rPr>
                    <a:t>H1</a:t>
                  </a:r>
                  <a:endParaRPr lang="tr-TR" b="1" dirty="0">
                    <a:solidFill>
                      <a:schemeClr val="accent1"/>
                    </a:solidFill>
                  </a:endParaRPr>
                </a:p>
              </p:txBody>
            </p:sp>
            <p:sp>
              <p:nvSpPr>
                <p:cNvPr id="10" name="5 Oval"/>
                <p:cNvSpPr/>
                <p:nvPr/>
              </p:nvSpPr>
              <p:spPr>
                <a:xfrm>
                  <a:off x="5114206" y="2000240"/>
                  <a:ext cx="1574050" cy="10715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b="1" dirty="0" smtClean="0">
                      <a:solidFill>
                        <a:schemeClr val="accent1"/>
                      </a:solidFill>
                    </a:rPr>
                    <a:t>H2</a:t>
                  </a:r>
                  <a:endParaRPr lang="tr-TR" b="1" dirty="0">
                    <a:solidFill>
                      <a:schemeClr val="accent1"/>
                    </a:solidFill>
                  </a:endParaRPr>
                </a:p>
              </p:txBody>
            </p:sp>
            <p:cxnSp>
              <p:nvCxnSpPr>
                <p:cNvPr id="11" name="7 Düz Ok Bağlayıcısı"/>
                <p:cNvCxnSpPr/>
                <p:nvPr/>
              </p:nvCxnSpPr>
              <p:spPr>
                <a:xfrm flipV="1">
                  <a:off x="3468423" y="2464155"/>
                  <a:ext cx="1577510" cy="3615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8" name="Dikdörtgen 7"/>
              <p:cNvSpPr/>
              <p:nvPr/>
            </p:nvSpPr>
            <p:spPr>
              <a:xfrm>
                <a:off x="3662037" y="2071677"/>
                <a:ext cx="1130149" cy="507859"/>
              </a:xfrm>
              <a:prstGeom prst="rect">
                <a:avLst/>
              </a:prstGeom>
            </p:spPr>
            <p:txBody>
              <a:bodyPr wrap="square">
                <a:spAutoFit/>
              </a:bodyPr>
              <a:lstStyle/>
              <a:p>
                <a:pPr algn="just">
                  <a:buNone/>
                </a:pPr>
                <a:r>
                  <a:rPr lang="tr-TR" b="1" dirty="0">
                    <a:solidFill>
                      <a:schemeClr val="accent1">
                        <a:lumMod val="75000"/>
                      </a:schemeClr>
                    </a:solidFill>
                  </a:rPr>
                  <a:t>A,B</a:t>
                </a:r>
              </a:p>
            </p:txBody>
          </p:sp>
        </p:grpSp>
        <p:sp>
          <p:nvSpPr>
            <p:cNvPr id="6" name="Dikdörtgen 5"/>
            <p:cNvSpPr/>
            <p:nvPr/>
          </p:nvSpPr>
          <p:spPr>
            <a:xfrm>
              <a:off x="1080950" y="2461790"/>
              <a:ext cx="927006" cy="359713"/>
            </a:xfrm>
            <a:prstGeom prst="rect">
              <a:avLst/>
            </a:prstGeom>
          </p:spPr>
          <p:txBody>
            <a:bodyPr wrap="none">
              <a:spAutoFit/>
            </a:bodyPr>
            <a:lstStyle/>
            <a:p>
              <a:pPr algn="just">
                <a:buNone/>
              </a:pPr>
              <a:r>
                <a:rPr lang="tr-TR" sz="1600" b="1" dirty="0">
                  <a:solidFill>
                    <a:schemeClr val="accent1">
                      <a:lumMod val="75000"/>
                    </a:schemeClr>
                  </a:solidFill>
                </a:rPr>
                <a:t>(P</a:t>
              </a:r>
              <a:r>
                <a:rPr lang="tr-TR" sz="1600" b="1" baseline="-25000" dirty="0">
                  <a:solidFill>
                    <a:schemeClr val="accent1">
                      <a:lumMod val="75000"/>
                    </a:schemeClr>
                  </a:solidFill>
                </a:rPr>
                <a:t>1</a:t>
              </a:r>
              <a:r>
                <a:rPr lang="tr-TR" sz="1600" b="1" dirty="0">
                  <a:solidFill>
                    <a:schemeClr val="accent1">
                      <a:lumMod val="75000"/>
                    </a:schemeClr>
                  </a:solidFill>
                </a:rPr>
                <a:t>)</a:t>
              </a:r>
            </a:p>
          </p:txBody>
        </p:sp>
      </p:grpSp>
      <p:grpSp>
        <p:nvGrpSpPr>
          <p:cNvPr id="12" name="Grup 11"/>
          <p:cNvGrpSpPr/>
          <p:nvPr/>
        </p:nvGrpSpPr>
        <p:grpSpPr>
          <a:xfrm>
            <a:off x="4870841" y="332656"/>
            <a:ext cx="3255587" cy="864509"/>
            <a:chOff x="1233116" y="4293097"/>
            <a:chExt cx="4438269" cy="1002100"/>
          </a:xfrm>
        </p:grpSpPr>
        <p:grpSp>
          <p:nvGrpSpPr>
            <p:cNvPr id="13" name="Grup 12"/>
            <p:cNvGrpSpPr/>
            <p:nvPr/>
          </p:nvGrpSpPr>
          <p:grpSpPr>
            <a:xfrm>
              <a:off x="2162537" y="4293097"/>
              <a:ext cx="3508848" cy="1002100"/>
              <a:chOff x="2162537" y="4293097"/>
              <a:chExt cx="3508848" cy="1002100"/>
            </a:xfrm>
          </p:grpSpPr>
          <p:grpSp>
            <p:nvGrpSpPr>
              <p:cNvPr id="15" name="Grup 14"/>
              <p:cNvGrpSpPr/>
              <p:nvPr/>
            </p:nvGrpSpPr>
            <p:grpSpPr>
              <a:xfrm>
                <a:off x="2162537" y="4293097"/>
                <a:ext cx="3508848" cy="1002100"/>
                <a:chOff x="1951163" y="4143380"/>
                <a:chExt cx="4039982" cy="1143009"/>
              </a:xfrm>
            </p:grpSpPr>
            <p:sp>
              <p:nvSpPr>
                <p:cNvPr id="17" name="10 Oval"/>
                <p:cNvSpPr/>
                <p:nvPr/>
              </p:nvSpPr>
              <p:spPr>
                <a:xfrm>
                  <a:off x="1951163" y="4143380"/>
                  <a:ext cx="138841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solidFill>
                        <a:schemeClr val="accent1"/>
                      </a:solidFill>
                    </a:rPr>
                    <a:t>H1</a:t>
                  </a:r>
                  <a:endParaRPr lang="tr-TR" b="1" dirty="0">
                    <a:solidFill>
                      <a:schemeClr val="accent1"/>
                    </a:solidFill>
                  </a:endParaRPr>
                </a:p>
              </p:txBody>
            </p:sp>
            <p:sp>
              <p:nvSpPr>
                <p:cNvPr id="18" name="11 Oval"/>
                <p:cNvSpPr/>
                <p:nvPr/>
              </p:nvSpPr>
              <p:spPr>
                <a:xfrm>
                  <a:off x="4497903" y="4143381"/>
                  <a:ext cx="1493242"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solidFill>
                        <a:schemeClr val="accent1"/>
                      </a:solidFill>
                    </a:rPr>
                    <a:t>H2</a:t>
                  </a:r>
                  <a:endParaRPr lang="tr-TR" b="1" dirty="0">
                    <a:solidFill>
                      <a:schemeClr val="accent1"/>
                    </a:solidFill>
                  </a:endParaRPr>
                </a:p>
              </p:txBody>
            </p:sp>
            <p:cxnSp>
              <p:nvCxnSpPr>
                <p:cNvPr id="19" name="12 Düz Ok Bağlayıcısı"/>
                <p:cNvCxnSpPr>
                  <a:stCxn id="18" idx="2"/>
                  <a:endCxn id="17" idx="6"/>
                </p:cNvCxnSpPr>
                <p:nvPr/>
              </p:nvCxnSpPr>
              <p:spPr>
                <a:xfrm flipH="1" flipV="1">
                  <a:off x="3339579" y="4714884"/>
                  <a:ext cx="1158325"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 name="Dikdörtgen 15"/>
              <p:cNvSpPr/>
              <p:nvPr/>
            </p:nvSpPr>
            <p:spPr>
              <a:xfrm>
                <a:off x="3392788" y="4339089"/>
                <a:ext cx="758441" cy="392414"/>
              </a:xfrm>
              <a:prstGeom prst="rect">
                <a:avLst/>
              </a:prstGeom>
            </p:spPr>
            <p:txBody>
              <a:bodyPr wrap="none">
                <a:spAutoFit/>
              </a:bodyPr>
              <a:lstStyle/>
              <a:p>
                <a:pPr>
                  <a:buNone/>
                </a:pPr>
                <a:r>
                  <a:rPr lang="tr-TR" b="1" dirty="0">
                    <a:solidFill>
                      <a:schemeClr val="accent1">
                        <a:lumMod val="75000"/>
                      </a:schemeClr>
                    </a:solidFill>
                  </a:rPr>
                  <a:t>A,B</a:t>
                </a:r>
              </a:p>
            </p:txBody>
          </p:sp>
        </p:grpSp>
        <p:sp>
          <p:nvSpPr>
            <p:cNvPr id="14" name="Dikdörtgen 13"/>
            <p:cNvSpPr/>
            <p:nvPr/>
          </p:nvSpPr>
          <p:spPr>
            <a:xfrm>
              <a:off x="1233116" y="4610872"/>
              <a:ext cx="713657" cy="369332"/>
            </a:xfrm>
            <a:prstGeom prst="rect">
              <a:avLst/>
            </a:prstGeom>
          </p:spPr>
          <p:txBody>
            <a:bodyPr wrap="none">
              <a:spAutoFit/>
            </a:bodyPr>
            <a:lstStyle/>
            <a:p>
              <a:r>
                <a:rPr lang="tr-TR" b="1" dirty="0">
                  <a:solidFill>
                    <a:schemeClr val="accent1">
                      <a:lumMod val="75000"/>
                    </a:schemeClr>
                  </a:solidFill>
                </a:rPr>
                <a:t>(P</a:t>
              </a:r>
              <a:r>
                <a:rPr lang="tr-TR" b="1" baseline="-25000" dirty="0">
                  <a:solidFill>
                    <a:schemeClr val="accent1">
                      <a:lumMod val="75000"/>
                    </a:schemeClr>
                  </a:solidFill>
                </a:rPr>
                <a:t>2</a:t>
              </a:r>
              <a:r>
                <a:rPr lang="tr-TR" b="1" dirty="0">
                  <a:solidFill>
                    <a:schemeClr val="accent1">
                      <a:lumMod val="75000"/>
                    </a:schemeClr>
                  </a:solidFill>
                </a:rPr>
                <a:t>)</a:t>
              </a:r>
              <a:endParaRPr lang="tr-TR" dirty="0"/>
            </a:p>
          </p:txBody>
        </p:sp>
      </p:grpSp>
      <p:grpSp>
        <p:nvGrpSpPr>
          <p:cNvPr id="20" name="Grup 19"/>
          <p:cNvGrpSpPr/>
          <p:nvPr/>
        </p:nvGrpSpPr>
        <p:grpSpPr>
          <a:xfrm>
            <a:off x="251520" y="1556791"/>
            <a:ext cx="3979870" cy="839758"/>
            <a:chOff x="1126556" y="2971093"/>
            <a:chExt cx="5588584" cy="1262921"/>
          </a:xfrm>
        </p:grpSpPr>
        <p:sp>
          <p:nvSpPr>
            <p:cNvPr id="21" name="4 Oval"/>
            <p:cNvSpPr/>
            <p:nvPr/>
          </p:nvSpPr>
          <p:spPr>
            <a:xfrm>
              <a:off x="5500694" y="3000372"/>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H2</a:t>
              </a:r>
              <a:endParaRPr lang="tr-TR" sz="1600" b="1" dirty="0">
                <a:solidFill>
                  <a:schemeClr val="accent1"/>
                </a:solidFill>
              </a:endParaRPr>
            </a:p>
          </p:txBody>
        </p:sp>
        <p:sp>
          <p:nvSpPr>
            <p:cNvPr id="22" name="3 Oval"/>
            <p:cNvSpPr/>
            <p:nvPr/>
          </p:nvSpPr>
          <p:spPr>
            <a:xfrm>
              <a:off x="2000232" y="2971093"/>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H1</a:t>
              </a:r>
              <a:endParaRPr lang="tr-TR" sz="1600" b="1" dirty="0">
                <a:solidFill>
                  <a:schemeClr val="accent1"/>
                </a:solidFill>
              </a:endParaRPr>
            </a:p>
          </p:txBody>
        </p:sp>
        <p:cxnSp>
          <p:nvCxnSpPr>
            <p:cNvPr id="23" name="5 Düz Ok Bağlayıcısı"/>
            <p:cNvCxnSpPr/>
            <p:nvPr/>
          </p:nvCxnSpPr>
          <p:spPr>
            <a:xfrm>
              <a:off x="3214678" y="3399151"/>
              <a:ext cx="228601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7 Düz Ok Bağlayıcısı"/>
            <p:cNvCxnSpPr/>
            <p:nvPr/>
          </p:nvCxnSpPr>
          <p:spPr>
            <a:xfrm flipH="1">
              <a:off x="3214678" y="3759191"/>
              <a:ext cx="235745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Dikdörtgen 24"/>
            <p:cNvSpPr/>
            <p:nvPr/>
          </p:nvSpPr>
          <p:spPr>
            <a:xfrm>
              <a:off x="4101497" y="2994556"/>
              <a:ext cx="806293" cy="509155"/>
            </a:xfrm>
            <a:prstGeom prst="rect">
              <a:avLst/>
            </a:prstGeom>
          </p:spPr>
          <p:txBody>
            <a:bodyPr wrap="none">
              <a:spAutoFit/>
            </a:bodyPr>
            <a:lstStyle/>
            <a:p>
              <a:pPr>
                <a:buNone/>
              </a:pPr>
              <a:r>
                <a:rPr lang="tr-TR" sz="1600" b="1" dirty="0">
                  <a:solidFill>
                    <a:schemeClr val="accent1">
                      <a:lumMod val="75000"/>
                    </a:schemeClr>
                  </a:solidFill>
                </a:rPr>
                <a:t>A,B</a:t>
              </a:r>
            </a:p>
          </p:txBody>
        </p:sp>
        <p:sp>
          <p:nvSpPr>
            <p:cNvPr id="26" name="Dikdörtgen 25"/>
            <p:cNvSpPr/>
            <p:nvPr/>
          </p:nvSpPr>
          <p:spPr>
            <a:xfrm>
              <a:off x="4106802" y="3724859"/>
              <a:ext cx="806293" cy="509155"/>
            </a:xfrm>
            <a:prstGeom prst="rect">
              <a:avLst/>
            </a:prstGeom>
          </p:spPr>
          <p:txBody>
            <a:bodyPr wrap="none">
              <a:spAutoFit/>
            </a:bodyPr>
            <a:lstStyle/>
            <a:p>
              <a:pPr>
                <a:buNone/>
              </a:pPr>
              <a:r>
                <a:rPr lang="tr-TR" sz="1600" b="1" dirty="0">
                  <a:solidFill>
                    <a:schemeClr val="accent1">
                      <a:lumMod val="75000"/>
                    </a:schemeClr>
                  </a:solidFill>
                </a:rPr>
                <a:t>A,B</a:t>
              </a:r>
            </a:p>
          </p:txBody>
        </p:sp>
        <p:sp>
          <p:nvSpPr>
            <p:cNvPr id="27" name="Dikdörtgen 26"/>
            <p:cNvSpPr/>
            <p:nvPr/>
          </p:nvSpPr>
          <p:spPr>
            <a:xfrm>
              <a:off x="1126556" y="3378990"/>
              <a:ext cx="923343" cy="509155"/>
            </a:xfrm>
            <a:prstGeom prst="rect">
              <a:avLst/>
            </a:prstGeom>
          </p:spPr>
          <p:txBody>
            <a:bodyPr wrap="none">
              <a:spAutoFit/>
            </a:bodyPr>
            <a:lstStyle/>
            <a:p>
              <a:pPr>
                <a:buNone/>
              </a:pPr>
              <a:r>
                <a:rPr lang="tr-TR" sz="1600" b="1" dirty="0">
                  <a:solidFill>
                    <a:schemeClr val="accent1">
                      <a:lumMod val="75000"/>
                    </a:schemeClr>
                  </a:solidFill>
                </a:rPr>
                <a:t>(P</a:t>
              </a:r>
              <a:r>
                <a:rPr lang="tr-TR" sz="1600" b="1" baseline="-25000" dirty="0">
                  <a:solidFill>
                    <a:schemeClr val="accent1">
                      <a:lumMod val="75000"/>
                    </a:schemeClr>
                  </a:solidFill>
                </a:rPr>
                <a:t>3</a:t>
              </a:r>
              <a:r>
                <a:rPr lang="tr-TR" sz="1600" b="1" dirty="0">
                  <a:solidFill>
                    <a:schemeClr val="accent1">
                      <a:lumMod val="75000"/>
                    </a:schemeClr>
                  </a:solidFill>
                </a:rPr>
                <a:t>)</a:t>
              </a:r>
            </a:p>
          </p:txBody>
        </p:sp>
      </p:grpSp>
      <p:grpSp>
        <p:nvGrpSpPr>
          <p:cNvPr id="28" name="Grup 27"/>
          <p:cNvGrpSpPr/>
          <p:nvPr/>
        </p:nvGrpSpPr>
        <p:grpSpPr>
          <a:xfrm>
            <a:off x="4766406" y="1556792"/>
            <a:ext cx="3550009" cy="785983"/>
            <a:chOff x="1210219" y="2204864"/>
            <a:chExt cx="4562580" cy="938384"/>
          </a:xfrm>
        </p:grpSpPr>
        <p:grpSp>
          <p:nvGrpSpPr>
            <p:cNvPr id="29" name="Grup 28"/>
            <p:cNvGrpSpPr/>
            <p:nvPr/>
          </p:nvGrpSpPr>
          <p:grpSpPr>
            <a:xfrm>
              <a:off x="2036120" y="2204864"/>
              <a:ext cx="3736679" cy="938384"/>
              <a:chOff x="2045085" y="1928802"/>
              <a:chExt cx="4670055" cy="1214446"/>
            </a:xfrm>
          </p:grpSpPr>
          <p:grpSp>
            <p:nvGrpSpPr>
              <p:cNvPr id="31" name="Grup 30"/>
              <p:cNvGrpSpPr/>
              <p:nvPr/>
            </p:nvGrpSpPr>
            <p:grpSpPr>
              <a:xfrm>
                <a:off x="2045085" y="1928802"/>
                <a:ext cx="4670055" cy="1214446"/>
                <a:chOff x="2045085" y="1928802"/>
                <a:chExt cx="4670055" cy="1214446"/>
              </a:xfrm>
            </p:grpSpPr>
            <p:sp>
              <p:nvSpPr>
                <p:cNvPr id="33" name="3 Oval"/>
                <p:cNvSpPr/>
                <p:nvPr/>
              </p:nvSpPr>
              <p:spPr>
                <a:xfrm>
                  <a:off x="2045085" y="1928802"/>
                  <a:ext cx="1444335"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b="1" dirty="0" smtClean="0">
                      <a:solidFill>
                        <a:schemeClr val="accent1"/>
                      </a:solidFill>
                    </a:rPr>
                    <a:t>H3</a:t>
                  </a:r>
                  <a:endParaRPr lang="tr-TR" b="1" dirty="0">
                    <a:solidFill>
                      <a:schemeClr val="accent1"/>
                    </a:solidFill>
                  </a:endParaRPr>
                </a:p>
              </p:txBody>
            </p:sp>
            <p:sp>
              <p:nvSpPr>
                <p:cNvPr id="34" name="5 Oval"/>
                <p:cNvSpPr/>
                <p:nvPr/>
              </p:nvSpPr>
              <p:spPr>
                <a:xfrm>
                  <a:off x="5314700" y="2000240"/>
                  <a:ext cx="1400440"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b="1" dirty="0" smtClean="0">
                      <a:solidFill>
                        <a:schemeClr val="accent1"/>
                      </a:solidFill>
                    </a:rPr>
                    <a:t>H4</a:t>
                  </a:r>
                  <a:endParaRPr lang="tr-TR" b="1" dirty="0">
                    <a:solidFill>
                      <a:schemeClr val="accent1"/>
                    </a:solidFill>
                  </a:endParaRPr>
                </a:p>
              </p:txBody>
            </p:sp>
            <p:cxnSp>
              <p:nvCxnSpPr>
                <p:cNvPr id="35" name="7 Düz Ok Bağlayıcısı"/>
                <p:cNvCxnSpPr/>
                <p:nvPr/>
              </p:nvCxnSpPr>
              <p:spPr>
                <a:xfrm>
                  <a:off x="3489419" y="2500305"/>
                  <a:ext cx="1939836"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2" name="Dikdörtgen 31"/>
              <p:cNvSpPr/>
              <p:nvPr/>
            </p:nvSpPr>
            <p:spPr>
              <a:xfrm>
                <a:off x="4030060" y="2071678"/>
                <a:ext cx="757964" cy="477985"/>
              </a:xfrm>
              <a:prstGeom prst="rect">
                <a:avLst/>
              </a:prstGeom>
            </p:spPr>
            <p:txBody>
              <a:bodyPr wrap="square">
                <a:spAutoFit/>
              </a:bodyPr>
              <a:lstStyle/>
              <a:p>
                <a:pPr algn="just">
                  <a:buNone/>
                </a:pPr>
                <a:r>
                  <a:rPr lang="tr-TR" b="1" dirty="0" smtClean="0">
                    <a:solidFill>
                      <a:schemeClr val="accent1">
                        <a:lumMod val="75000"/>
                      </a:schemeClr>
                    </a:solidFill>
                  </a:rPr>
                  <a:t>A</a:t>
                </a:r>
                <a:endParaRPr lang="tr-TR" b="1" dirty="0">
                  <a:solidFill>
                    <a:schemeClr val="accent1">
                      <a:lumMod val="75000"/>
                    </a:schemeClr>
                  </a:solidFill>
                </a:endParaRPr>
              </a:p>
            </p:txBody>
          </p:sp>
        </p:grpSp>
        <p:sp>
          <p:nvSpPr>
            <p:cNvPr id="30" name="Dikdörtgen 29"/>
            <p:cNvSpPr/>
            <p:nvPr/>
          </p:nvSpPr>
          <p:spPr>
            <a:xfrm>
              <a:off x="1210219" y="2461790"/>
              <a:ext cx="768159" cy="369333"/>
            </a:xfrm>
            <a:prstGeom prst="rect">
              <a:avLst/>
            </a:prstGeom>
          </p:spPr>
          <p:txBody>
            <a:bodyPr wrap="none">
              <a:spAutoFit/>
            </a:bodyPr>
            <a:lstStyle/>
            <a:p>
              <a:pPr algn="just">
                <a:buNone/>
              </a:pPr>
              <a:r>
                <a:rPr lang="tr-TR" b="1" dirty="0">
                  <a:solidFill>
                    <a:schemeClr val="accent1">
                      <a:lumMod val="75000"/>
                    </a:schemeClr>
                  </a:solidFill>
                </a:rPr>
                <a:t>(</a:t>
              </a:r>
              <a:r>
                <a:rPr lang="tr-TR" b="1" dirty="0" smtClean="0">
                  <a:solidFill>
                    <a:schemeClr val="accent1">
                      <a:lumMod val="75000"/>
                    </a:schemeClr>
                  </a:solidFill>
                </a:rPr>
                <a:t>P4)</a:t>
              </a:r>
              <a:endParaRPr lang="tr-TR" b="1" dirty="0">
                <a:solidFill>
                  <a:schemeClr val="accent1">
                    <a:lumMod val="75000"/>
                  </a:schemeClr>
                </a:solidFill>
              </a:endParaRPr>
            </a:p>
          </p:txBody>
        </p:sp>
      </p:grpSp>
      <p:grpSp>
        <p:nvGrpSpPr>
          <p:cNvPr id="36" name="Grup 35"/>
          <p:cNvGrpSpPr/>
          <p:nvPr/>
        </p:nvGrpSpPr>
        <p:grpSpPr>
          <a:xfrm>
            <a:off x="251520" y="2492896"/>
            <a:ext cx="3744416" cy="772787"/>
            <a:chOff x="848520" y="2204864"/>
            <a:chExt cx="4924280" cy="883186"/>
          </a:xfrm>
        </p:grpSpPr>
        <p:grpSp>
          <p:nvGrpSpPr>
            <p:cNvPr id="37" name="Grup 36"/>
            <p:cNvGrpSpPr/>
            <p:nvPr/>
          </p:nvGrpSpPr>
          <p:grpSpPr>
            <a:xfrm>
              <a:off x="2000232" y="2204864"/>
              <a:ext cx="3772568" cy="883186"/>
              <a:chOff x="2000232" y="1928801"/>
              <a:chExt cx="4714908" cy="1143009"/>
            </a:xfrm>
          </p:grpSpPr>
          <p:grpSp>
            <p:nvGrpSpPr>
              <p:cNvPr id="39" name="Grup 38"/>
              <p:cNvGrpSpPr/>
              <p:nvPr/>
            </p:nvGrpSpPr>
            <p:grpSpPr>
              <a:xfrm>
                <a:off x="2000232" y="1928801"/>
                <a:ext cx="4714908" cy="1143009"/>
                <a:chOff x="2000232" y="1928801"/>
                <a:chExt cx="4714908" cy="1143009"/>
              </a:xfrm>
            </p:grpSpPr>
            <p:sp>
              <p:nvSpPr>
                <p:cNvPr id="41" name="3 Oval"/>
                <p:cNvSpPr/>
                <p:nvPr/>
              </p:nvSpPr>
              <p:spPr>
                <a:xfrm>
                  <a:off x="2000232" y="1928802"/>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z="1600" b="1" dirty="0" smtClean="0">
                      <a:solidFill>
                        <a:schemeClr val="accent1"/>
                      </a:solidFill>
                    </a:rPr>
                    <a:t>H3</a:t>
                  </a:r>
                  <a:endParaRPr lang="tr-TR" sz="1600" b="1" dirty="0">
                    <a:solidFill>
                      <a:schemeClr val="accent1"/>
                    </a:solidFill>
                  </a:endParaRPr>
                </a:p>
              </p:txBody>
            </p:sp>
            <p:sp>
              <p:nvSpPr>
                <p:cNvPr id="42" name="5 Oval"/>
                <p:cNvSpPr/>
                <p:nvPr/>
              </p:nvSpPr>
              <p:spPr>
                <a:xfrm>
                  <a:off x="5500694" y="1928801"/>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z="1600" b="1" dirty="0" smtClean="0">
                      <a:solidFill>
                        <a:schemeClr val="accent1"/>
                      </a:solidFill>
                    </a:rPr>
                    <a:t>H4</a:t>
                  </a:r>
                  <a:endParaRPr lang="tr-TR" sz="1600" b="1" dirty="0">
                    <a:solidFill>
                      <a:schemeClr val="accent1"/>
                    </a:solidFill>
                  </a:endParaRPr>
                </a:p>
              </p:txBody>
            </p:sp>
            <p:cxnSp>
              <p:nvCxnSpPr>
                <p:cNvPr id="43" name="7 Düz Ok Bağlayıcısı"/>
                <p:cNvCxnSpPr>
                  <a:stCxn id="42" idx="2"/>
                  <a:endCxn id="41" idx="6"/>
                </p:cNvCxnSpPr>
                <p:nvPr/>
              </p:nvCxnSpPr>
              <p:spPr>
                <a:xfrm flipH="1">
                  <a:off x="3214678" y="2500305"/>
                  <a:ext cx="2286016"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0" name="Dikdörtgen 39"/>
              <p:cNvSpPr/>
              <p:nvPr/>
            </p:nvSpPr>
            <p:spPr>
              <a:xfrm>
                <a:off x="4030061" y="2071678"/>
                <a:ext cx="757963" cy="500746"/>
              </a:xfrm>
              <a:prstGeom prst="rect">
                <a:avLst/>
              </a:prstGeom>
            </p:spPr>
            <p:txBody>
              <a:bodyPr wrap="square">
                <a:spAutoFit/>
              </a:bodyPr>
              <a:lstStyle/>
              <a:p>
                <a:pPr algn="just">
                  <a:buNone/>
                </a:pPr>
                <a:r>
                  <a:rPr lang="tr-TR" sz="1600" b="1" dirty="0" smtClean="0">
                    <a:solidFill>
                      <a:schemeClr val="accent1">
                        <a:lumMod val="75000"/>
                      </a:schemeClr>
                    </a:solidFill>
                  </a:rPr>
                  <a:t>A</a:t>
                </a:r>
                <a:endParaRPr lang="tr-TR" sz="1600" b="1" dirty="0">
                  <a:solidFill>
                    <a:schemeClr val="accent1">
                      <a:lumMod val="75000"/>
                    </a:schemeClr>
                  </a:solidFill>
                </a:endParaRPr>
              </a:p>
            </p:txBody>
          </p:sp>
        </p:grpSp>
        <p:sp>
          <p:nvSpPr>
            <p:cNvPr id="38" name="Dikdörtgen 37"/>
            <p:cNvSpPr/>
            <p:nvPr/>
          </p:nvSpPr>
          <p:spPr>
            <a:xfrm>
              <a:off x="848520" y="2461790"/>
              <a:ext cx="970944" cy="386919"/>
            </a:xfrm>
            <a:prstGeom prst="rect">
              <a:avLst/>
            </a:prstGeom>
          </p:spPr>
          <p:txBody>
            <a:bodyPr wrap="none">
              <a:spAutoFit/>
            </a:bodyPr>
            <a:lstStyle/>
            <a:p>
              <a:pPr algn="just">
                <a:buNone/>
              </a:pPr>
              <a:r>
                <a:rPr lang="tr-TR" sz="1600" b="1" dirty="0">
                  <a:solidFill>
                    <a:schemeClr val="accent1">
                      <a:lumMod val="75000"/>
                    </a:schemeClr>
                  </a:solidFill>
                </a:rPr>
                <a:t>(</a:t>
              </a:r>
              <a:r>
                <a:rPr lang="tr-TR" sz="1600" b="1" dirty="0" smtClean="0">
                  <a:solidFill>
                    <a:schemeClr val="accent1">
                      <a:lumMod val="75000"/>
                    </a:schemeClr>
                  </a:solidFill>
                </a:rPr>
                <a:t>P5)</a:t>
              </a:r>
              <a:endParaRPr lang="tr-TR" sz="1600" b="1" dirty="0">
                <a:solidFill>
                  <a:schemeClr val="accent1">
                    <a:lumMod val="75000"/>
                  </a:schemeClr>
                </a:solidFill>
              </a:endParaRPr>
            </a:p>
          </p:txBody>
        </p:sp>
      </p:grpSp>
      <p:grpSp>
        <p:nvGrpSpPr>
          <p:cNvPr id="54" name="Grup 53"/>
          <p:cNvGrpSpPr/>
          <p:nvPr/>
        </p:nvGrpSpPr>
        <p:grpSpPr>
          <a:xfrm>
            <a:off x="4593638" y="2636912"/>
            <a:ext cx="3578762" cy="772787"/>
            <a:chOff x="848520" y="2204864"/>
            <a:chExt cx="4924280" cy="883186"/>
          </a:xfrm>
        </p:grpSpPr>
        <p:grpSp>
          <p:nvGrpSpPr>
            <p:cNvPr id="55" name="Grup 54"/>
            <p:cNvGrpSpPr/>
            <p:nvPr/>
          </p:nvGrpSpPr>
          <p:grpSpPr>
            <a:xfrm>
              <a:off x="2000232" y="2204864"/>
              <a:ext cx="3772568" cy="883186"/>
              <a:chOff x="2000232" y="1928801"/>
              <a:chExt cx="4714908" cy="1143009"/>
            </a:xfrm>
          </p:grpSpPr>
          <p:grpSp>
            <p:nvGrpSpPr>
              <p:cNvPr id="57" name="Grup 56"/>
              <p:cNvGrpSpPr/>
              <p:nvPr/>
            </p:nvGrpSpPr>
            <p:grpSpPr>
              <a:xfrm>
                <a:off x="2000232" y="1928801"/>
                <a:ext cx="4714908" cy="1143009"/>
                <a:chOff x="2000232" y="1928801"/>
                <a:chExt cx="4714908" cy="1143009"/>
              </a:xfrm>
            </p:grpSpPr>
            <p:sp>
              <p:nvSpPr>
                <p:cNvPr id="59" name="3 Oval"/>
                <p:cNvSpPr/>
                <p:nvPr/>
              </p:nvSpPr>
              <p:spPr>
                <a:xfrm>
                  <a:off x="2000232" y="1928802"/>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z="1600" b="1" dirty="0" smtClean="0">
                      <a:solidFill>
                        <a:schemeClr val="accent1"/>
                      </a:solidFill>
                    </a:rPr>
                    <a:t>H3</a:t>
                  </a:r>
                  <a:endParaRPr lang="tr-TR" sz="1600" b="1" dirty="0">
                    <a:solidFill>
                      <a:schemeClr val="accent1"/>
                    </a:solidFill>
                  </a:endParaRPr>
                </a:p>
              </p:txBody>
            </p:sp>
            <p:sp>
              <p:nvSpPr>
                <p:cNvPr id="60" name="5 Oval"/>
                <p:cNvSpPr/>
                <p:nvPr/>
              </p:nvSpPr>
              <p:spPr>
                <a:xfrm>
                  <a:off x="5500694" y="1928801"/>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z="1600" b="1" dirty="0" smtClean="0">
                      <a:solidFill>
                        <a:schemeClr val="accent1"/>
                      </a:solidFill>
                    </a:rPr>
                    <a:t>H4</a:t>
                  </a:r>
                  <a:endParaRPr lang="tr-TR" sz="1600" b="1" dirty="0">
                    <a:solidFill>
                      <a:schemeClr val="accent1"/>
                    </a:solidFill>
                  </a:endParaRPr>
                </a:p>
              </p:txBody>
            </p:sp>
            <p:cxnSp>
              <p:nvCxnSpPr>
                <p:cNvPr id="61" name="7 Düz Ok Bağlayıcısı"/>
                <p:cNvCxnSpPr>
                  <a:stCxn id="59" idx="6"/>
                  <a:endCxn id="60" idx="2"/>
                </p:cNvCxnSpPr>
                <p:nvPr/>
              </p:nvCxnSpPr>
              <p:spPr>
                <a:xfrm flipV="1">
                  <a:off x="3214677" y="2500305"/>
                  <a:ext cx="2286017"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8" name="Dikdörtgen 57"/>
              <p:cNvSpPr/>
              <p:nvPr/>
            </p:nvSpPr>
            <p:spPr>
              <a:xfrm>
                <a:off x="4030061" y="2071678"/>
                <a:ext cx="757963" cy="500746"/>
              </a:xfrm>
              <a:prstGeom prst="rect">
                <a:avLst/>
              </a:prstGeom>
            </p:spPr>
            <p:txBody>
              <a:bodyPr wrap="square">
                <a:spAutoFit/>
              </a:bodyPr>
              <a:lstStyle/>
              <a:p>
                <a:pPr algn="just">
                  <a:buNone/>
                </a:pPr>
                <a:r>
                  <a:rPr lang="tr-TR" sz="1600" b="1" dirty="0" smtClean="0">
                    <a:solidFill>
                      <a:schemeClr val="accent1">
                        <a:lumMod val="75000"/>
                      </a:schemeClr>
                    </a:solidFill>
                  </a:rPr>
                  <a:t>A</a:t>
                </a:r>
                <a:endParaRPr lang="tr-TR" sz="1600" b="1" dirty="0">
                  <a:solidFill>
                    <a:schemeClr val="accent1">
                      <a:lumMod val="75000"/>
                    </a:schemeClr>
                  </a:solidFill>
                </a:endParaRPr>
              </a:p>
            </p:txBody>
          </p:sp>
        </p:grpSp>
        <p:sp>
          <p:nvSpPr>
            <p:cNvPr id="56" name="Dikdörtgen 55"/>
            <p:cNvSpPr/>
            <p:nvPr/>
          </p:nvSpPr>
          <p:spPr>
            <a:xfrm>
              <a:off x="848520" y="2461790"/>
              <a:ext cx="970944" cy="386919"/>
            </a:xfrm>
            <a:prstGeom prst="rect">
              <a:avLst/>
            </a:prstGeom>
          </p:spPr>
          <p:txBody>
            <a:bodyPr wrap="none">
              <a:spAutoFit/>
            </a:bodyPr>
            <a:lstStyle/>
            <a:p>
              <a:pPr algn="just">
                <a:buNone/>
              </a:pPr>
              <a:r>
                <a:rPr lang="tr-TR" sz="1600" b="1" dirty="0">
                  <a:solidFill>
                    <a:schemeClr val="accent1">
                      <a:lumMod val="75000"/>
                    </a:schemeClr>
                  </a:solidFill>
                </a:rPr>
                <a:t>(</a:t>
              </a:r>
              <a:r>
                <a:rPr lang="tr-TR" sz="1600" b="1" dirty="0" smtClean="0">
                  <a:solidFill>
                    <a:schemeClr val="accent1">
                      <a:lumMod val="75000"/>
                    </a:schemeClr>
                  </a:solidFill>
                </a:rPr>
                <a:t>P6)</a:t>
              </a:r>
              <a:endParaRPr lang="tr-TR" sz="1600" b="1" dirty="0">
                <a:solidFill>
                  <a:schemeClr val="accent1">
                    <a:lumMod val="75000"/>
                  </a:schemeClr>
                </a:solidFill>
              </a:endParaRPr>
            </a:p>
          </p:txBody>
        </p:sp>
      </p:grpSp>
      <p:grpSp>
        <p:nvGrpSpPr>
          <p:cNvPr id="65" name="Grup 64"/>
          <p:cNvGrpSpPr/>
          <p:nvPr/>
        </p:nvGrpSpPr>
        <p:grpSpPr>
          <a:xfrm>
            <a:off x="179512" y="3350553"/>
            <a:ext cx="3907862" cy="942543"/>
            <a:chOff x="1227671" y="2862801"/>
            <a:chExt cx="5487469" cy="1417500"/>
          </a:xfrm>
        </p:grpSpPr>
        <p:sp>
          <p:nvSpPr>
            <p:cNvPr id="66" name="4 Oval"/>
            <p:cNvSpPr/>
            <p:nvPr/>
          </p:nvSpPr>
          <p:spPr>
            <a:xfrm>
              <a:off x="5500694" y="3000372"/>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solidFill>
                    <a:schemeClr val="accent1"/>
                  </a:solidFill>
                </a:rPr>
                <a:t>H4</a:t>
              </a:r>
              <a:endParaRPr lang="tr-TR" b="1" dirty="0">
                <a:solidFill>
                  <a:schemeClr val="accent1"/>
                </a:solidFill>
              </a:endParaRPr>
            </a:p>
          </p:txBody>
        </p:sp>
        <p:sp>
          <p:nvSpPr>
            <p:cNvPr id="67" name="3 Oval"/>
            <p:cNvSpPr/>
            <p:nvPr/>
          </p:nvSpPr>
          <p:spPr>
            <a:xfrm>
              <a:off x="2136630" y="2971093"/>
              <a:ext cx="1214446" cy="1143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solidFill>
                    <a:schemeClr val="accent1"/>
                  </a:solidFill>
                </a:rPr>
                <a:t>H3</a:t>
              </a:r>
              <a:endParaRPr lang="tr-TR" b="1" dirty="0">
                <a:solidFill>
                  <a:schemeClr val="accent1"/>
                </a:solidFill>
              </a:endParaRPr>
            </a:p>
          </p:txBody>
        </p:sp>
        <p:cxnSp>
          <p:nvCxnSpPr>
            <p:cNvPr id="68" name="5 Düz Ok Bağlayıcısı"/>
            <p:cNvCxnSpPr/>
            <p:nvPr/>
          </p:nvCxnSpPr>
          <p:spPr>
            <a:xfrm>
              <a:off x="3408330" y="3378990"/>
              <a:ext cx="2092364" cy="201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7 Düz Ok Bağlayıcısı"/>
            <p:cNvCxnSpPr/>
            <p:nvPr/>
          </p:nvCxnSpPr>
          <p:spPr>
            <a:xfrm flipH="1">
              <a:off x="3351076" y="3759192"/>
              <a:ext cx="222105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Dikdörtgen 69"/>
            <p:cNvSpPr/>
            <p:nvPr/>
          </p:nvSpPr>
          <p:spPr>
            <a:xfrm>
              <a:off x="4101497" y="2862801"/>
              <a:ext cx="511417" cy="555442"/>
            </a:xfrm>
            <a:prstGeom prst="rect">
              <a:avLst/>
            </a:prstGeom>
          </p:spPr>
          <p:txBody>
            <a:bodyPr wrap="none">
              <a:spAutoFit/>
            </a:bodyPr>
            <a:lstStyle/>
            <a:p>
              <a:pPr>
                <a:buNone/>
              </a:pPr>
              <a:r>
                <a:rPr lang="tr-TR" b="1" dirty="0" smtClean="0">
                  <a:solidFill>
                    <a:schemeClr val="accent1">
                      <a:lumMod val="75000"/>
                    </a:schemeClr>
                  </a:solidFill>
                </a:rPr>
                <a:t>A</a:t>
              </a:r>
              <a:endParaRPr lang="tr-TR" b="1" dirty="0">
                <a:solidFill>
                  <a:schemeClr val="accent1">
                    <a:lumMod val="75000"/>
                  </a:schemeClr>
                </a:solidFill>
              </a:endParaRPr>
            </a:p>
          </p:txBody>
        </p:sp>
        <p:sp>
          <p:nvSpPr>
            <p:cNvPr id="71" name="Dikdörtgen 70"/>
            <p:cNvSpPr/>
            <p:nvPr/>
          </p:nvSpPr>
          <p:spPr>
            <a:xfrm>
              <a:off x="4106802" y="3724859"/>
              <a:ext cx="511417" cy="555442"/>
            </a:xfrm>
            <a:prstGeom prst="rect">
              <a:avLst/>
            </a:prstGeom>
          </p:spPr>
          <p:txBody>
            <a:bodyPr wrap="none">
              <a:spAutoFit/>
            </a:bodyPr>
            <a:lstStyle/>
            <a:p>
              <a:pPr>
                <a:buNone/>
              </a:pPr>
              <a:r>
                <a:rPr lang="tr-TR" b="1" dirty="0" smtClean="0">
                  <a:solidFill>
                    <a:schemeClr val="accent1">
                      <a:lumMod val="75000"/>
                    </a:schemeClr>
                  </a:solidFill>
                </a:rPr>
                <a:t>A</a:t>
              </a:r>
              <a:endParaRPr lang="tr-TR" b="1" dirty="0">
                <a:solidFill>
                  <a:schemeClr val="accent1">
                    <a:lumMod val="75000"/>
                  </a:schemeClr>
                </a:solidFill>
              </a:endParaRPr>
            </a:p>
          </p:txBody>
        </p:sp>
        <p:sp>
          <p:nvSpPr>
            <p:cNvPr id="72" name="Dikdörtgen 71"/>
            <p:cNvSpPr/>
            <p:nvPr/>
          </p:nvSpPr>
          <p:spPr>
            <a:xfrm>
              <a:off x="1227671" y="3378990"/>
              <a:ext cx="1002126" cy="555442"/>
            </a:xfrm>
            <a:prstGeom prst="rect">
              <a:avLst/>
            </a:prstGeom>
          </p:spPr>
          <p:txBody>
            <a:bodyPr wrap="none">
              <a:spAutoFit/>
            </a:bodyPr>
            <a:lstStyle/>
            <a:p>
              <a:pPr>
                <a:buNone/>
              </a:pPr>
              <a:r>
                <a:rPr lang="tr-TR" b="1" dirty="0">
                  <a:solidFill>
                    <a:schemeClr val="accent1">
                      <a:lumMod val="75000"/>
                    </a:schemeClr>
                  </a:solidFill>
                </a:rPr>
                <a:t>(</a:t>
              </a:r>
              <a:r>
                <a:rPr lang="tr-TR" b="1" dirty="0" smtClean="0">
                  <a:solidFill>
                    <a:schemeClr val="accent1">
                      <a:lumMod val="75000"/>
                    </a:schemeClr>
                  </a:solidFill>
                </a:rPr>
                <a:t>P</a:t>
              </a:r>
              <a:r>
                <a:rPr lang="tr-TR" b="1" baseline="-25000" dirty="0" smtClean="0">
                  <a:solidFill>
                    <a:schemeClr val="accent1">
                      <a:lumMod val="75000"/>
                    </a:schemeClr>
                  </a:solidFill>
                </a:rPr>
                <a:t>7</a:t>
              </a:r>
              <a:r>
                <a:rPr lang="tr-TR" b="1" dirty="0" smtClean="0">
                  <a:solidFill>
                    <a:schemeClr val="accent1">
                      <a:lumMod val="75000"/>
                    </a:schemeClr>
                  </a:solidFill>
                </a:rPr>
                <a:t>)</a:t>
              </a:r>
              <a:endParaRPr lang="tr-TR" b="1" dirty="0">
                <a:solidFill>
                  <a:schemeClr val="accent1">
                    <a:lumMod val="75000"/>
                  </a:schemeClr>
                </a:solidFill>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4653136"/>
            <a:ext cx="8229600" cy="1368152"/>
          </a:xfrm>
        </p:spPr>
        <p:txBody>
          <a:bodyPr/>
          <a:lstStyle/>
          <a:p>
            <a:r>
              <a:rPr lang="tr-TR" b="1" dirty="0" smtClean="0">
                <a:solidFill>
                  <a:schemeClr val="accent1">
                    <a:lumMod val="75000"/>
                  </a:schemeClr>
                </a:solidFill>
              </a:rPr>
              <a:t>P</a:t>
            </a:r>
            <a:r>
              <a:rPr lang="tr-TR" b="1" baseline="-25000" dirty="0" smtClean="0">
                <a:solidFill>
                  <a:schemeClr val="accent1">
                    <a:lumMod val="75000"/>
                  </a:schemeClr>
                </a:solidFill>
              </a:rPr>
              <a:t>8</a:t>
            </a:r>
            <a:r>
              <a:rPr lang="tr-TR" dirty="0" smtClean="0"/>
              <a:t> </a:t>
            </a:r>
            <a:r>
              <a:rPr lang="tr-TR" dirty="0"/>
              <a:t>işletim planının öncelik çizgesi döngülü olduğu için bu işletim planı serileştirilebilir değildir</a:t>
            </a:r>
            <a:r>
              <a:rPr lang="tr-TR" dirty="0" smtClean="0"/>
              <a:t>.</a:t>
            </a:r>
            <a:endParaRPr lang="tr-TR" dirty="0"/>
          </a:p>
        </p:txBody>
      </p:sp>
      <p:graphicFrame>
        <p:nvGraphicFramePr>
          <p:cNvPr id="4" name="Tablo 3"/>
          <p:cNvGraphicFramePr>
            <a:graphicFrameLocks noGrp="1"/>
          </p:cNvGraphicFramePr>
          <p:nvPr>
            <p:extLst>
              <p:ext uri="{D42A27DB-BD31-4B8C-83A1-F6EECF244321}">
                <p14:modId xmlns:p14="http://schemas.microsoft.com/office/powerpoint/2010/main" val="1874833700"/>
              </p:ext>
            </p:extLst>
          </p:nvPr>
        </p:nvGraphicFramePr>
        <p:xfrm>
          <a:off x="539551" y="455980"/>
          <a:ext cx="4536505" cy="3931920"/>
        </p:xfrm>
        <a:graphic>
          <a:graphicData uri="http://schemas.openxmlformats.org/drawingml/2006/table">
            <a:tbl>
              <a:tblPr firstRow="1" bandRow="1">
                <a:tableStyleId>{5C22544A-7EE6-4342-B048-85BDC9FD1C3A}</a:tableStyleId>
              </a:tblPr>
              <a:tblGrid>
                <a:gridCol w="558339">
                  <a:extLst>
                    <a:ext uri="{9D8B030D-6E8A-4147-A177-3AD203B41FA5}">
                      <a16:colId xmlns:a16="http://schemas.microsoft.com/office/drawing/2014/main" val="20000"/>
                    </a:ext>
                  </a:extLst>
                </a:gridCol>
                <a:gridCol w="1326054">
                  <a:extLst>
                    <a:ext uri="{9D8B030D-6E8A-4147-A177-3AD203B41FA5}">
                      <a16:colId xmlns:a16="http://schemas.microsoft.com/office/drawing/2014/main" val="20001"/>
                    </a:ext>
                  </a:extLst>
                </a:gridCol>
                <a:gridCol w="1326056">
                  <a:extLst>
                    <a:ext uri="{9D8B030D-6E8A-4147-A177-3AD203B41FA5}">
                      <a16:colId xmlns:a16="http://schemas.microsoft.com/office/drawing/2014/main" val="20002"/>
                    </a:ext>
                  </a:extLst>
                </a:gridCol>
                <a:gridCol w="1326056">
                  <a:extLst>
                    <a:ext uri="{9D8B030D-6E8A-4147-A177-3AD203B41FA5}">
                      <a16:colId xmlns:a16="http://schemas.microsoft.com/office/drawing/2014/main" val="20003"/>
                    </a:ext>
                  </a:extLst>
                </a:gridCol>
              </a:tblGrid>
              <a:tr h="333772">
                <a:tc gridSpan="3">
                  <a:txBody>
                    <a:bodyPr/>
                    <a:lstStyle/>
                    <a:p>
                      <a:r>
                        <a:rPr lang="tr-TR" sz="1600" dirty="0" smtClean="0"/>
                        <a:t>P8</a:t>
                      </a:r>
                      <a:endParaRPr lang="tr-TR" sz="1600" dirty="0"/>
                    </a:p>
                  </a:txBody>
                  <a:tcPr/>
                </a:tc>
                <a:tc hMerge="1">
                  <a:txBody>
                    <a:bodyPr/>
                    <a:lstStyle/>
                    <a:p>
                      <a:endParaRPr lang="tr-TR" dirty="0"/>
                    </a:p>
                  </a:txBody>
                  <a:tcPr/>
                </a:tc>
                <a:tc hMerge="1">
                  <a:txBody>
                    <a:bodyPr/>
                    <a:lstStyle/>
                    <a:p>
                      <a:endParaRPr lang="tr-TR" dirty="0"/>
                    </a:p>
                  </a:txBody>
                  <a:tcPr/>
                </a:tc>
                <a:tc>
                  <a:txBody>
                    <a:bodyPr/>
                    <a:lstStyle/>
                    <a:p>
                      <a:endParaRPr lang="tr-TR" sz="1600" dirty="0"/>
                    </a:p>
                  </a:txBody>
                  <a:tcPr/>
                </a:tc>
                <a:extLst>
                  <a:ext uri="{0D108BD9-81ED-4DB2-BD59-A6C34878D82A}">
                    <a16:rowId xmlns:a16="http://schemas.microsoft.com/office/drawing/2014/main" val="10000"/>
                  </a:ext>
                </a:extLst>
              </a:tr>
              <a:tr h="333772">
                <a:tc>
                  <a:txBody>
                    <a:bodyPr/>
                    <a:lstStyle/>
                    <a:p>
                      <a:endParaRPr lang="tr-TR" sz="1600" dirty="0"/>
                    </a:p>
                  </a:txBody>
                  <a:tcPr/>
                </a:tc>
                <a:tc>
                  <a:txBody>
                    <a:bodyPr/>
                    <a:lstStyle/>
                    <a:p>
                      <a:r>
                        <a:rPr lang="tr-TR" sz="1600" dirty="0" smtClean="0"/>
                        <a:t>H5</a:t>
                      </a:r>
                      <a:endParaRPr lang="tr-TR" sz="1600" dirty="0"/>
                    </a:p>
                  </a:txBody>
                  <a:tcPr/>
                </a:tc>
                <a:tc>
                  <a:txBody>
                    <a:bodyPr/>
                    <a:lstStyle/>
                    <a:p>
                      <a:r>
                        <a:rPr lang="tr-TR" sz="1600" dirty="0" smtClean="0"/>
                        <a:t>H6</a:t>
                      </a:r>
                      <a:endParaRPr lang="tr-TR" sz="1600" dirty="0"/>
                    </a:p>
                  </a:txBody>
                  <a:tcPr/>
                </a:tc>
                <a:tc>
                  <a:txBody>
                    <a:bodyPr/>
                    <a:lstStyle/>
                    <a:p>
                      <a:r>
                        <a:rPr lang="tr-TR" sz="1600" dirty="0" smtClean="0"/>
                        <a:t>H7</a:t>
                      </a:r>
                      <a:endParaRPr lang="tr-TR" sz="1600" dirty="0"/>
                    </a:p>
                  </a:txBody>
                  <a:tcPr/>
                </a:tc>
                <a:extLst>
                  <a:ext uri="{0D108BD9-81ED-4DB2-BD59-A6C34878D82A}">
                    <a16:rowId xmlns:a16="http://schemas.microsoft.com/office/drawing/2014/main" val="10001"/>
                  </a:ext>
                </a:extLst>
              </a:tr>
              <a:tr h="1585416">
                <a:tc>
                  <a:txBody>
                    <a:bodyPr/>
                    <a:lstStyle/>
                    <a:p>
                      <a:r>
                        <a:rPr lang="tr-TR" sz="1600" dirty="0" smtClean="0"/>
                        <a:t>1</a:t>
                      </a:r>
                    </a:p>
                    <a:p>
                      <a:r>
                        <a:rPr lang="tr-TR" sz="1600" dirty="0" smtClean="0"/>
                        <a:t>2</a:t>
                      </a:r>
                    </a:p>
                    <a:p>
                      <a:r>
                        <a:rPr lang="tr-TR" sz="1600" dirty="0" smtClean="0"/>
                        <a:t>3</a:t>
                      </a:r>
                    </a:p>
                    <a:p>
                      <a:r>
                        <a:rPr lang="tr-TR" sz="1600" dirty="0" smtClean="0"/>
                        <a:t>4</a:t>
                      </a:r>
                    </a:p>
                    <a:p>
                      <a:r>
                        <a:rPr lang="tr-TR" sz="1600" dirty="0" smtClean="0"/>
                        <a:t>5</a:t>
                      </a:r>
                    </a:p>
                    <a:p>
                      <a:r>
                        <a:rPr lang="tr-TR" sz="1600" dirty="0" smtClean="0"/>
                        <a:t>6</a:t>
                      </a:r>
                    </a:p>
                    <a:p>
                      <a:r>
                        <a:rPr lang="tr-TR" sz="1600" dirty="0" smtClean="0"/>
                        <a:t>7</a:t>
                      </a:r>
                    </a:p>
                    <a:p>
                      <a:r>
                        <a:rPr lang="tr-TR" sz="1600" dirty="0" smtClean="0"/>
                        <a:t>8</a:t>
                      </a:r>
                    </a:p>
                    <a:p>
                      <a:r>
                        <a:rPr lang="tr-TR" sz="1600" dirty="0" smtClean="0"/>
                        <a:t>9</a:t>
                      </a:r>
                    </a:p>
                    <a:p>
                      <a:r>
                        <a:rPr lang="tr-TR" sz="1600" dirty="0" smtClean="0"/>
                        <a:t>10</a:t>
                      </a:r>
                    </a:p>
                    <a:p>
                      <a:r>
                        <a:rPr lang="tr-TR" sz="1600" dirty="0" smtClean="0"/>
                        <a:t>11</a:t>
                      </a:r>
                    </a:p>
                    <a:p>
                      <a:r>
                        <a:rPr lang="tr-TR" sz="1600" dirty="0" smtClean="0"/>
                        <a:t>12</a:t>
                      </a:r>
                    </a:p>
                    <a:p>
                      <a:r>
                        <a:rPr lang="tr-TR" sz="1600" dirty="0" smtClean="0"/>
                        <a:t>13</a:t>
                      </a:r>
                    </a:p>
                  </a:txBody>
                  <a:tcPr/>
                </a:tc>
                <a:tc>
                  <a:txBody>
                    <a:bodyPr/>
                    <a:lstStyle/>
                    <a:p>
                      <a:endParaRPr lang="tr-TR" sz="1600" dirty="0" smtClean="0"/>
                    </a:p>
                    <a:p>
                      <a:endParaRPr lang="tr-TR" sz="1600" dirty="0" smtClean="0"/>
                    </a:p>
                    <a:p>
                      <a:endParaRPr lang="tr-TR" sz="1600" dirty="0" smtClean="0"/>
                    </a:p>
                    <a:p>
                      <a:endParaRPr lang="tr-TR" sz="1600" dirty="0" smtClean="0"/>
                    </a:p>
                    <a:p>
                      <a:endParaRPr lang="tr-TR" sz="1600" dirty="0" smtClean="0"/>
                    </a:p>
                    <a:p>
                      <a:r>
                        <a:rPr lang="tr-TR" sz="1600" dirty="0" smtClean="0"/>
                        <a:t>Read(A);</a:t>
                      </a:r>
                    </a:p>
                    <a:p>
                      <a:r>
                        <a:rPr lang="tr-TR" sz="1600" dirty="0" smtClean="0"/>
                        <a:t>Write(A);</a:t>
                      </a:r>
                    </a:p>
                    <a:p>
                      <a:endParaRPr lang="tr-TR" sz="1600" dirty="0" smtClean="0"/>
                    </a:p>
                    <a:p>
                      <a:endParaRPr lang="tr-TR" sz="1600" dirty="0" smtClean="0"/>
                    </a:p>
                    <a:p>
                      <a:endParaRPr lang="tr-TR" sz="1600" dirty="0" smtClean="0"/>
                    </a:p>
                    <a:p>
                      <a:r>
                        <a:rPr lang="tr-TR" sz="1600" dirty="0" smtClean="0"/>
                        <a:t>Read(B);</a:t>
                      </a:r>
                    </a:p>
                    <a:p>
                      <a:r>
                        <a:rPr lang="tr-TR" sz="1600" dirty="0" smtClean="0"/>
                        <a:t>Write(B);</a:t>
                      </a:r>
                    </a:p>
                    <a:p>
                      <a:endParaRPr lang="tr-TR" sz="1600" dirty="0"/>
                    </a:p>
                  </a:txBody>
                  <a:tcPr/>
                </a:tc>
                <a:tc>
                  <a:txBody>
                    <a:bodyPr/>
                    <a:lstStyle/>
                    <a:p>
                      <a:r>
                        <a:rPr lang="tr-TR" sz="1600" dirty="0" smtClean="0"/>
                        <a:t>Read(C);</a:t>
                      </a:r>
                    </a:p>
                    <a:p>
                      <a:r>
                        <a:rPr lang="tr-TR" sz="1600" dirty="0" smtClean="0"/>
                        <a:t>Read(B);</a:t>
                      </a:r>
                    </a:p>
                    <a:p>
                      <a:r>
                        <a:rPr lang="tr-TR" sz="1600" dirty="0" smtClean="0"/>
                        <a:t>Write(B);</a:t>
                      </a:r>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r>
                        <a:rPr lang="tr-TR" sz="1600" dirty="0" smtClean="0"/>
                        <a:t>Read(A);</a:t>
                      </a:r>
                    </a:p>
                    <a:p>
                      <a:endParaRPr lang="tr-TR" sz="1600" dirty="0" smtClean="0"/>
                    </a:p>
                    <a:p>
                      <a:endParaRPr lang="tr-TR" sz="1600" dirty="0" smtClean="0"/>
                    </a:p>
                    <a:p>
                      <a:r>
                        <a:rPr lang="tr-TR" sz="1600" dirty="0" smtClean="0"/>
                        <a:t>Write(A);</a:t>
                      </a:r>
                      <a:endParaRPr lang="tr-TR" sz="1600" dirty="0"/>
                    </a:p>
                  </a:txBody>
                  <a:tcPr/>
                </a:tc>
                <a:tc>
                  <a:txBody>
                    <a:bodyPr/>
                    <a:lstStyle/>
                    <a:p>
                      <a:endParaRPr lang="tr-TR" sz="1600" dirty="0" smtClean="0"/>
                    </a:p>
                    <a:p>
                      <a:endParaRPr lang="tr-TR" sz="1600" dirty="0" smtClean="0"/>
                    </a:p>
                    <a:p>
                      <a:endParaRPr lang="tr-TR" sz="1600" dirty="0" smtClean="0"/>
                    </a:p>
                    <a:p>
                      <a:r>
                        <a:rPr lang="tr-TR" sz="1600" dirty="0" smtClean="0"/>
                        <a:t>Read(B);</a:t>
                      </a:r>
                    </a:p>
                    <a:p>
                      <a:r>
                        <a:rPr lang="tr-TR" sz="1600" dirty="0" smtClean="0"/>
                        <a:t>Read(C);</a:t>
                      </a:r>
                    </a:p>
                    <a:p>
                      <a:endParaRPr lang="tr-TR" sz="1600" dirty="0" smtClean="0"/>
                    </a:p>
                    <a:p>
                      <a:endParaRPr lang="tr-TR" sz="1600" dirty="0" smtClean="0"/>
                    </a:p>
                    <a:p>
                      <a:r>
                        <a:rPr lang="tr-TR" sz="1600" dirty="0" smtClean="0"/>
                        <a:t>Write(B);</a:t>
                      </a:r>
                    </a:p>
                    <a:p>
                      <a:r>
                        <a:rPr lang="tr-TR" sz="1600" dirty="0" smtClean="0"/>
                        <a:t>Write(C);</a:t>
                      </a:r>
                    </a:p>
                    <a:p>
                      <a:endParaRPr lang="tr-TR" sz="1600" dirty="0"/>
                    </a:p>
                  </a:txBody>
                  <a:tcPr/>
                </a:tc>
                <a:extLst>
                  <a:ext uri="{0D108BD9-81ED-4DB2-BD59-A6C34878D82A}">
                    <a16:rowId xmlns:a16="http://schemas.microsoft.com/office/drawing/2014/main" val="10002"/>
                  </a:ext>
                </a:extLst>
              </a:tr>
            </a:tbl>
          </a:graphicData>
        </a:graphic>
      </p:graphicFrame>
      <p:grpSp>
        <p:nvGrpSpPr>
          <p:cNvPr id="46" name="Grup 45"/>
          <p:cNvGrpSpPr/>
          <p:nvPr/>
        </p:nvGrpSpPr>
        <p:grpSpPr>
          <a:xfrm>
            <a:off x="5279156" y="620688"/>
            <a:ext cx="3397300" cy="2743434"/>
            <a:chOff x="5076056" y="1002214"/>
            <a:chExt cx="3979870" cy="3309340"/>
          </a:xfrm>
        </p:grpSpPr>
        <p:cxnSp>
          <p:nvCxnSpPr>
            <p:cNvPr id="27" name="Düz Ok Bağlayıcısı 26"/>
            <p:cNvCxnSpPr>
              <a:stCxn id="6" idx="4"/>
              <a:endCxn id="18" idx="7"/>
            </p:cNvCxnSpPr>
            <p:nvPr/>
          </p:nvCxnSpPr>
          <p:spPr>
            <a:xfrm flipH="1">
              <a:off x="7571305" y="2236311"/>
              <a:ext cx="1052192" cy="1426522"/>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grpSp>
          <p:nvGrpSpPr>
            <p:cNvPr id="33" name="Grup 32"/>
            <p:cNvGrpSpPr/>
            <p:nvPr/>
          </p:nvGrpSpPr>
          <p:grpSpPr>
            <a:xfrm>
              <a:off x="5076056" y="1002214"/>
              <a:ext cx="3979870" cy="3309340"/>
              <a:chOff x="5076056" y="1002214"/>
              <a:chExt cx="3979870" cy="3309340"/>
            </a:xfrm>
          </p:grpSpPr>
          <p:sp>
            <p:nvSpPr>
              <p:cNvPr id="6" name="4 Oval"/>
              <p:cNvSpPr/>
              <p:nvPr/>
            </p:nvSpPr>
            <p:spPr>
              <a:xfrm>
                <a:off x="8191067" y="1476287"/>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H6</a:t>
                </a:r>
                <a:endParaRPr lang="tr-TR" sz="1600" b="1" dirty="0">
                  <a:solidFill>
                    <a:schemeClr val="accent1"/>
                  </a:solidFill>
                </a:endParaRPr>
              </a:p>
            </p:txBody>
          </p:sp>
          <p:sp>
            <p:nvSpPr>
              <p:cNvPr id="7" name="3 Oval"/>
              <p:cNvSpPr/>
              <p:nvPr/>
            </p:nvSpPr>
            <p:spPr>
              <a:xfrm>
                <a:off x="5698238" y="1456818"/>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H5</a:t>
                </a:r>
                <a:endParaRPr lang="tr-TR" sz="1600" b="1" dirty="0">
                  <a:solidFill>
                    <a:schemeClr val="accent1"/>
                  </a:solidFill>
                </a:endParaRPr>
              </a:p>
            </p:txBody>
          </p:sp>
          <p:sp>
            <p:nvSpPr>
              <p:cNvPr id="10" name="Dikdörtgen 9"/>
              <p:cNvSpPr/>
              <p:nvPr/>
            </p:nvSpPr>
            <p:spPr>
              <a:xfrm>
                <a:off x="7252972" y="1002214"/>
                <a:ext cx="343364" cy="338554"/>
              </a:xfrm>
              <a:prstGeom prst="rect">
                <a:avLst/>
              </a:prstGeom>
            </p:spPr>
            <p:txBody>
              <a:bodyPr wrap="none">
                <a:spAutoFit/>
              </a:bodyPr>
              <a:lstStyle/>
              <a:p>
                <a:pPr>
                  <a:buNone/>
                </a:pPr>
                <a:r>
                  <a:rPr lang="tr-TR" sz="1600" b="1" dirty="0" smtClean="0">
                    <a:solidFill>
                      <a:schemeClr val="accent1">
                        <a:lumMod val="75000"/>
                      </a:schemeClr>
                    </a:solidFill>
                  </a:rPr>
                  <a:t>A</a:t>
                </a:r>
                <a:endParaRPr lang="tr-TR" sz="1600" b="1" dirty="0">
                  <a:solidFill>
                    <a:schemeClr val="accent1">
                      <a:lumMod val="75000"/>
                    </a:schemeClr>
                  </a:solidFill>
                </a:endParaRPr>
              </a:p>
            </p:txBody>
          </p:sp>
          <p:sp>
            <p:nvSpPr>
              <p:cNvPr id="11" name="Dikdörtgen 10"/>
              <p:cNvSpPr/>
              <p:nvPr/>
            </p:nvSpPr>
            <p:spPr>
              <a:xfrm>
                <a:off x="8191067" y="2934765"/>
                <a:ext cx="564578" cy="338554"/>
              </a:xfrm>
              <a:prstGeom prst="rect">
                <a:avLst/>
              </a:prstGeom>
            </p:spPr>
            <p:txBody>
              <a:bodyPr wrap="none">
                <a:spAutoFit/>
              </a:bodyPr>
              <a:lstStyle/>
              <a:p>
                <a:pPr>
                  <a:buNone/>
                </a:pPr>
                <a:r>
                  <a:rPr lang="tr-TR" sz="1600" b="1" dirty="0" smtClean="0">
                    <a:solidFill>
                      <a:schemeClr val="accent1">
                        <a:lumMod val="75000"/>
                      </a:schemeClr>
                    </a:solidFill>
                  </a:rPr>
                  <a:t>B,C</a:t>
                </a:r>
                <a:endParaRPr lang="tr-TR" sz="1600" b="1" dirty="0">
                  <a:solidFill>
                    <a:schemeClr val="accent1">
                      <a:lumMod val="75000"/>
                    </a:schemeClr>
                  </a:solidFill>
                </a:endParaRPr>
              </a:p>
            </p:txBody>
          </p:sp>
          <p:sp>
            <p:nvSpPr>
              <p:cNvPr id="12" name="Dikdörtgen 11"/>
              <p:cNvSpPr/>
              <p:nvPr/>
            </p:nvSpPr>
            <p:spPr>
              <a:xfrm>
                <a:off x="5076056" y="1728042"/>
                <a:ext cx="705642" cy="338554"/>
              </a:xfrm>
              <a:prstGeom prst="rect">
                <a:avLst/>
              </a:prstGeom>
            </p:spPr>
            <p:txBody>
              <a:bodyPr wrap="none">
                <a:spAutoFit/>
              </a:bodyPr>
              <a:lstStyle/>
              <a:p>
                <a:pPr>
                  <a:buNone/>
                </a:pPr>
                <a:r>
                  <a:rPr lang="tr-TR" sz="1600" b="1" dirty="0">
                    <a:solidFill>
                      <a:schemeClr val="accent1">
                        <a:lumMod val="75000"/>
                      </a:schemeClr>
                    </a:solidFill>
                  </a:rPr>
                  <a:t>(</a:t>
                </a:r>
                <a:r>
                  <a:rPr lang="tr-TR" sz="1600" b="1" dirty="0" smtClean="0">
                    <a:solidFill>
                      <a:schemeClr val="accent1">
                        <a:lumMod val="75000"/>
                      </a:schemeClr>
                    </a:solidFill>
                  </a:rPr>
                  <a:t>P8)</a:t>
                </a:r>
                <a:endParaRPr lang="tr-TR" sz="1600" b="1" dirty="0">
                  <a:solidFill>
                    <a:schemeClr val="accent1">
                      <a:lumMod val="75000"/>
                    </a:schemeClr>
                  </a:solidFill>
                </a:endParaRPr>
              </a:p>
            </p:txBody>
          </p:sp>
          <p:cxnSp>
            <p:nvCxnSpPr>
              <p:cNvPr id="14" name="Eğri Bağlayıcı 13"/>
              <p:cNvCxnSpPr>
                <a:stCxn id="7" idx="7"/>
                <a:endCxn id="6" idx="1"/>
              </p:cNvCxnSpPr>
              <p:nvPr/>
            </p:nvCxnSpPr>
            <p:spPr>
              <a:xfrm rot="16200000" flipH="1">
                <a:off x="7367347" y="637214"/>
                <a:ext cx="19469" cy="1881282"/>
              </a:xfrm>
              <a:prstGeom prst="curvedConnector3">
                <a:avLst>
                  <a:gd name="adj1" fmla="val -1395372"/>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5" name="Eğri Bağlayıcı 14"/>
              <p:cNvCxnSpPr>
                <a:stCxn id="6" idx="3"/>
                <a:endCxn id="7" idx="5"/>
              </p:cNvCxnSpPr>
              <p:nvPr/>
            </p:nvCxnSpPr>
            <p:spPr>
              <a:xfrm rot="5400000" flipH="1">
                <a:off x="7367347" y="1174633"/>
                <a:ext cx="19469" cy="1881282"/>
              </a:xfrm>
              <a:prstGeom prst="curvedConnector3">
                <a:avLst>
                  <a:gd name="adj1" fmla="val -904669"/>
                </a:avLst>
              </a:prstGeom>
              <a:ln w="22225">
                <a:tailEnd type="stealth" w="lg" len="lg"/>
              </a:ln>
            </p:spPr>
            <p:style>
              <a:lnRef idx="1">
                <a:schemeClr val="accent1"/>
              </a:lnRef>
              <a:fillRef idx="0">
                <a:schemeClr val="accent1"/>
              </a:fillRef>
              <a:effectRef idx="0">
                <a:schemeClr val="accent1"/>
              </a:effectRef>
              <a:fontRef idx="minor">
                <a:schemeClr val="tx1"/>
              </a:fontRef>
            </p:style>
          </p:cxnSp>
          <p:sp>
            <p:nvSpPr>
              <p:cNvPr id="18" name="3 Oval"/>
              <p:cNvSpPr/>
              <p:nvPr/>
            </p:nvSpPr>
            <p:spPr>
              <a:xfrm>
                <a:off x="6833102" y="3551530"/>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H7</a:t>
                </a:r>
                <a:endParaRPr lang="tr-TR" sz="1600" b="1" dirty="0">
                  <a:solidFill>
                    <a:schemeClr val="accent1"/>
                  </a:solidFill>
                </a:endParaRPr>
              </a:p>
            </p:txBody>
          </p:sp>
          <p:cxnSp>
            <p:nvCxnSpPr>
              <p:cNvPr id="26" name="Düz Ok Bağlayıcısı 25"/>
              <p:cNvCxnSpPr>
                <a:stCxn id="18" idx="1"/>
                <a:endCxn id="7" idx="4"/>
              </p:cNvCxnSpPr>
              <p:nvPr/>
            </p:nvCxnSpPr>
            <p:spPr>
              <a:xfrm flipH="1" flipV="1">
                <a:off x="6130668" y="2216842"/>
                <a:ext cx="829090" cy="1445991"/>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31" name="Dikdörtgen 30"/>
              <p:cNvSpPr/>
              <p:nvPr/>
            </p:nvSpPr>
            <p:spPr>
              <a:xfrm>
                <a:off x="7227941" y="2252663"/>
                <a:ext cx="343364" cy="338554"/>
              </a:xfrm>
              <a:prstGeom prst="rect">
                <a:avLst/>
              </a:prstGeom>
            </p:spPr>
            <p:txBody>
              <a:bodyPr wrap="none">
                <a:spAutoFit/>
              </a:bodyPr>
              <a:lstStyle/>
              <a:p>
                <a:pPr>
                  <a:buNone/>
                </a:pPr>
                <a:r>
                  <a:rPr lang="tr-TR" sz="1600" b="1" dirty="0" smtClean="0">
                    <a:solidFill>
                      <a:schemeClr val="accent1">
                        <a:lumMod val="75000"/>
                      </a:schemeClr>
                    </a:solidFill>
                  </a:rPr>
                  <a:t>B</a:t>
                </a:r>
                <a:endParaRPr lang="tr-TR" sz="1600" b="1" dirty="0">
                  <a:solidFill>
                    <a:schemeClr val="accent1">
                      <a:lumMod val="75000"/>
                    </a:schemeClr>
                  </a:solidFill>
                </a:endParaRPr>
              </a:p>
            </p:txBody>
          </p:sp>
          <p:sp>
            <p:nvSpPr>
              <p:cNvPr id="32" name="Dikdörtgen 31"/>
              <p:cNvSpPr/>
              <p:nvPr/>
            </p:nvSpPr>
            <p:spPr>
              <a:xfrm>
                <a:off x="6172852" y="2730406"/>
                <a:ext cx="343364" cy="338554"/>
              </a:xfrm>
              <a:prstGeom prst="rect">
                <a:avLst/>
              </a:prstGeom>
            </p:spPr>
            <p:txBody>
              <a:bodyPr wrap="none">
                <a:spAutoFit/>
              </a:bodyPr>
              <a:lstStyle/>
              <a:p>
                <a:pPr>
                  <a:buNone/>
                </a:pPr>
                <a:r>
                  <a:rPr lang="tr-TR" sz="1600" b="1" dirty="0" smtClean="0">
                    <a:solidFill>
                      <a:schemeClr val="accent1">
                        <a:lumMod val="75000"/>
                      </a:schemeClr>
                    </a:solidFill>
                  </a:rPr>
                  <a:t>B</a:t>
                </a:r>
                <a:endParaRPr lang="tr-TR" sz="1600" b="1" dirty="0">
                  <a:solidFill>
                    <a:schemeClr val="accent1">
                      <a:lumMod val="75000"/>
                    </a:schemeClr>
                  </a:solidFill>
                </a:endParaRPr>
              </a:p>
            </p:txBody>
          </p:sp>
        </p:grpSp>
      </p:grpSp>
    </p:spTree>
    <p:extLst>
      <p:ext uri="{BB962C8B-B14F-4D97-AF65-F5344CB8AC3E}">
        <p14:creationId xmlns:p14="http://schemas.microsoft.com/office/powerpoint/2010/main" val="185702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4653136"/>
            <a:ext cx="8229600" cy="1368152"/>
          </a:xfrm>
        </p:spPr>
        <p:txBody>
          <a:bodyPr/>
          <a:lstStyle/>
          <a:p>
            <a:r>
              <a:rPr lang="tr-TR" b="1" dirty="0" smtClean="0">
                <a:solidFill>
                  <a:schemeClr val="accent1">
                    <a:lumMod val="75000"/>
                  </a:schemeClr>
                </a:solidFill>
              </a:rPr>
              <a:t>P</a:t>
            </a:r>
            <a:r>
              <a:rPr lang="tr-TR" b="1" baseline="-25000" dirty="0" smtClean="0">
                <a:solidFill>
                  <a:schemeClr val="accent1">
                    <a:lumMod val="75000"/>
                  </a:schemeClr>
                </a:solidFill>
              </a:rPr>
              <a:t>8</a:t>
            </a:r>
            <a:r>
              <a:rPr lang="tr-TR" dirty="0" smtClean="0"/>
              <a:t> </a:t>
            </a:r>
            <a:r>
              <a:rPr lang="tr-TR" dirty="0"/>
              <a:t>işletim planının öncelik çizgesi döngülü olduğu için bu işletim planı serileştirilebilir değildir</a:t>
            </a:r>
            <a:r>
              <a:rPr lang="tr-TR" dirty="0" smtClean="0"/>
              <a:t>.</a:t>
            </a:r>
            <a:endParaRPr lang="tr-TR" dirty="0"/>
          </a:p>
        </p:txBody>
      </p:sp>
      <p:graphicFrame>
        <p:nvGraphicFramePr>
          <p:cNvPr id="4" name="Tablo 3"/>
          <p:cNvGraphicFramePr>
            <a:graphicFrameLocks noGrp="1"/>
          </p:cNvGraphicFramePr>
          <p:nvPr>
            <p:extLst>
              <p:ext uri="{D42A27DB-BD31-4B8C-83A1-F6EECF244321}">
                <p14:modId xmlns:p14="http://schemas.microsoft.com/office/powerpoint/2010/main" val="2325177946"/>
              </p:ext>
            </p:extLst>
          </p:nvPr>
        </p:nvGraphicFramePr>
        <p:xfrm>
          <a:off x="539551" y="455980"/>
          <a:ext cx="4536505" cy="3931920"/>
        </p:xfrm>
        <a:graphic>
          <a:graphicData uri="http://schemas.openxmlformats.org/drawingml/2006/table">
            <a:tbl>
              <a:tblPr firstRow="1" bandRow="1">
                <a:tableStyleId>{5C22544A-7EE6-4342-B048-85BDC9FD1C3A}</a:tableStyleId>
              </a:tblPr>
              <a:tblGrid>
                <a:gridCol w="558339">
                  <a:extLst>
                    <a:ext uri="{9D8B030D-6E8A-4147-A177-3AD203B41FA5}">
                      <a16:colId xmlns:a16="http://schemas.microsoft.com/office/drawing/2014/main" val="20000"/>
                    </a:ext>
                  </a:extLst>
                </a:gridCol>
                <a:gridCol w="1326054">
                  <a:extLst>
                    <a:ext uri="{9D8B030D-6E8A-4147-A177-3AD203B41FA5}">
                      <a16:colId xmlns:a16="http://schemas.microsoft.com/office/drawing/2014/main" val="20001"/>
                    </a:ext>
                  </a:extLst>
                </a:gridCol>
                <a:gridCol w="1326056">
                  <a:extLst>
                    <a:ext uri="{9D8B030D-6E8A-4147-A177-3AD203B41FA5}">
                      <a16:colId xmlns:a16="http://schemas.microsoft.com/office/drawing/2014/main" val="20002"/>
                    </a:ext>
                  </a:extLst>
                </a:gridCol>
                <a:gridCol w="1326056">
                  <a:extLst>
                    <a:ext uri="{9D8B030D-6E8A-4147-A177-3AD203B41FA5}">
                      <a16:colId xmlns:a16="http://schemas.microsoft.com/office/drawing/2014/main" val="20003"/>
                    </a:ext>
                  </a:extLst>
                </a:gridCol>
              </a:tblGrid>
              <a:tr h="333772">
                <a:tc gridSpan="3">
                  <a:txBody>
                    <a:bodyPr/>
                    <a:lstStyle/>
                    <a:p>
                      <a:r>
                        <a:rPr lang="tr-TR" sz="1600" dirty="0" smtClean="0"/>
                        <a:t>P8</a:t>
                      </a:r>
                      <a:endParaRPr lang="tr-TR" sz="1600" dirty="0"/>
                    </a:p>
                  </a:txBody>
                  <a:tcPr/>
                </a:tc>
                <a:tc hMerge="1">
                  <a:txBody>
                    <a:bodyPr/>
                    <a:lstStyle/>
                    <a:p>
                      <a:endParaRPr lang="tr-TR" dirty="0"/>
                    </a:p>
                  </a:txBody>
                  <a:tcPr/>
                </a:tc>
                <a:tc hMerge="1">
                  <a:txBody>
                    <a:bodyPr/>
                    <a:lstStyle/>
                    <a:p>
                      <a:endParaRPr lang="tr-TR" dirty="0"/>
                    </a:p>
                  </a:txBody>
                  <a:tcPr/>
                </a:tc>
                <a:tc>
                  <a:txBody>
                    <a:bodyPr/>
                    <a:lstStyle/>
                    <a:p>
                      <a:endParaRPr lang="tr-TR" sz="1600" dirty="0"/>
                    </a:p>
                  </a:txBody>
                  <a:tcPr/>
                </a:tc>
                <a:extLst>
                  <a:ext uri="{0D108BD9-81ED-4DB2-BD59-A6C34878D82A}">
                    <a16:rowId xmlns:a16="http://schemas.microsoft.com/office/drawing/2014/main" val="10000"/>
                  </a:ext>
                </a:extLst>
              </a:tr>
              <a:tr h="333772">
                <a:tc>
                  <a:txBody>
                    <a:bodyPr/>
                    <a:lstStyle/>
                    <a:p>
                      <a:endParaRPr lang="tr-TR" sz="1600" dirty="0"/>
                    </a:p>
                  </a:txBody>
                  <a:tcPr/>
                </a:tc>
                <a:tc>
                  <a:txBody>
                    <a:bodyPr/>
                    <a:lstStyle/>
                    <a:p>
                      <a:r>
                        <a:rPr lang="tr-TR" sz="1600" dirty="0" smtClean="0"/>
                        <a:t>H5</a:t>
                      </a:r>
                      <a:endParaRPr lang="tr-TR" sz="1600" dirty="0"/>
                    </a:p>
                  </a:txBody>
                  <a:tcPr/>
                </a:tc>
                <a:tc>
                  <a:txBody>
                    <a:bodyPr/>
                    <a:lstStyle/>
                    <a:p>
                      <a:r>
                        <a:rPr lang="tr-TR" sz="1600" dirty="0" smtClean="0"/>
                        <a:t>H6</a:t>
                      </a:r>
                      <a:endParaRPr lang="tr-TR" sz="1600" dirty="0"/>
                    </a:p>
                  </a:txBody>
                  <a:tcPr/>
                </a:tc>
                <a:tc>
                  <a:txBody>
                    <a:bodyPr/>
                    <a:lstStyle/>
                    <a:p>
                      <a:r>
                        <a:rPr lang="tr-TR" sz="1600" dirty="0" smtClean="0"/>
                        <a:t>H7</a:t>
                      </a:r>
                      <a:endParaRPr lang="tr-TR" sz="1600" dirty="0"/>
                    </a:p>
                  </a:txBody>
                  <a:tcPr/>
                </a:tc>
                <a:extLst>
                  <a:ext uri="{0D108BD9-81ED-4DB2-BD59-A6C34878D82A}">
                    <a16:rowId xmlns:a16="http://schemas.microsoft.com/office/drawing/2014/main" val="10001"/>
                  </a:ext>
                </a:extLst>
              </a:tr>
              <a:tr h="1585416">
                <a:tc>
                  <a:txBody>
                    <a:bodyPr/>
                    <a:lstStyle/>
                    <a:p>
                      <a:r>
                        <a:rPr lang="tr-TR" sz="1600" dirty="0" smtClean="0"/>
                        <a:t>1</a:t>
                      </a:r>
                    </a:p>
                    <a:p>
                      <a:r>
                        <a:rPr lang="tr-TR" sz="1600" dirty="0" smtClean="0"/>
                        <a:t>2</a:t>
                      </a:r>
                    </a:p>
                    <a:p>
                      <a:r>
                        <a:rPr lang="tr-TR" sz="1600" dirty="0" smtClean="0"/>
                        <a:t>3</a:t>
                      </a:r>
                    </a:p>
                    <a:p>
                      <a:r>
                        <a:rPr lang="tr-TR" sz="1600" dirty="0" smtClean="0"/>
                        <a:t>4</a:t>
                      </a:r>
                    </a:p>
                    <a:p>
                      <a:r>
                        <a:rPr lang="tr-TR" sz="1600" dirty="0" smtClean="0"/>
                        <a:t>5</a:t>
                      </a:r>
                    </a:p>
                    <a:p>
                      <a:r>
                        <a:rPr lang="tr-TR" sz="1600" dirty="0" smtClean="0"/>
                        <a:t>6</a:t>
                      </a:r>
                    </a:p>
                    <a:p>
                      <a:r>
                        <a:rPr lang="tr-TR" sz="1600" dirty="0" smtClean="0"/>
                        <a:t>7</a:t>
                      </a:r>
                    </a:p>
                    <a:p>
                      <a:r>
                        <a:rPr lang="tr-TR" sz="1600" dirty="0" smtClean="0"/>
                        <a:t>8</a:t>
                      </a:r>
                    </a:p>
                    <a:p>
                      <a:r>
                        <a:rPr lang="tr-TR" sz="1600" dirty="0" smtClean="0"/>
                        <a:t>9</a:t>
                      </a:r>
                    </a:p>
                    <a:p>
                      <a:r>
                        <a:rPr lang="tr-TR" sz="1600" dirty="0" smtClean="0"/>
                        <a:t>10</a:t>
                      </a:r>
                    </a:p>
                    <a:p>
                      <a:r>
                        <a:rPr lang="tr-TR" sz="1600" dirty="0" smtClean="0"/>
                        <a:t>11</a:t>
                      </a:r>
                    </a:p>
                    <a:p>
                      <a:r>
                        <a:rPr lang="tr-TR" sz="1600" dirty="0" smtClean="0"/>
                        <a:t>12</a:t>
                      </a:r>
                    </a:p>
                    <a:p>
                      <a:r>
                        <a:rPr lang="tr-TR" sz="1600" dirty="0" smtClean="0"/>
                        <a:t>13</a:t>
                      </a:r>
                    </a:p>
                  </a:txBody>
                  <a:tcPr/>
                </a:tc>
                <a:tc>
                  <a:txBody>
                    <a:bodyPr/>
                    <a:lstStyle/>
                    <a:p>
                      <a:endParaRPr lang="tr-TR" sz="1600" dirty="0" smtClean="0"/>
                    </a:p>
                    <a:p>
                      <a:endParaRPr lang="tr-TR" sz="1600" dirty="0" smtClean="0"/>
                    </a:p>
                    <a:p>
                      <a:endParaRPr lang="tr-TR" sz="1600" dirty="0" smtClean="0"/>
                    </a:p>
                    <a:p>
                      <a:endParaRPr lang="tr-TR" sz="1600" dirty="0" smtClean="0"/>
                    </a:p>
                    <a:p>
                      <a:endParaRPr lang="tr-TR" sz="1600" dirty="0" smtClean="0"/>
                    </a:p>
                    <a:p>
                      <a:r>
                        <a:rPr lang="tr-TR" sz="1600" dirty="0" smtClean="0"/>
                        <a:t>Read(A);</a:t>
                      </a:r>
                    </a:p>
                    <a:p>
                      <a:r>
                        <a:rPr lang="tr-TR" sz="1600" dirty="0" smtClean="0"/>
                        <a:t>Write(A);</a:t>
                      </a:r>
                    </a:p>
                    <a:p>
                      <a:endParaRPr lang="tr-TR" sz="1600" dirty="0" smtClean="0"/>
                    </a:p>
                    <a:p>
                      <a:endParaRPr lang="tr-TR" sz="1600" dirty="0" smtClean="0"/>
                    </a:p>
                    <a:p>
                      <a:endParaRPr lang="tr-TR" sz="1600" dirty="0" smtClean="0"/>
                    </a:p>
                    <a:p>
                      <a:r>
                        <a:rPr lang="tr-TR" sz="1600" dirty="0" smtClean="0"/>
                        <a:t>Read(B);</a:t>
                      </a:r>
                    </a:p>
                    <a:p>
                      <a:r>
                        <a:rPr lang="tr-TR" sz="1600" dirty="0" smtClean="0"/>
                        <a:t>Write(B);</a:t>
                      </a:r>
                    </a:p>
                    <a:p>
                      <a:endParaRPr lang="tr-TR" sz="1600" dirty="0"/>
                    </a:p>
                  </a:txBody>
                  <a:tcPr/>
                </a:tc>
                <a:tc>
                  <a:txBody>
                    <a:bodyPr/>
                    <a:lstStyle/>
                    <a:p>
                      <a:r>
                        <a:rPr lang="tr-TR" sz="1600" dirty="0" smtClean="0"/>
                        <a:t>Read(C);</a:t>
                      </a:r>
                    </a:p>
                    <a:p>
                      <a:r>
                        <a:rPr lang="tr-TR" sz="1600" dirty="0" smtClean="0"/>
                        <a:t>Read(B);</a:t>
                      </a:r>
                    </a:p>
                    <a:p>
                      <a:r>
                        <a:rPr lang="tr-TR" sz="1600" dirty="0" smtClean="0">
                          <a:solidFill>
                            <a:srgbClr val="FF0000"/>
                          </a:solidFill>
                        </a:rPr>
                        <a:t>Write(B);</a:t>
                      </a:r>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r>
                        <a:rPr lang="tr-TR" sz="1600" dirty="0" smtClean="0"/>
                        <a:t>Read(A);</a:t>
                      </a:r>
                    </a:p>
                    <a:p>
                      <a:endParaRPr lang="tr-TR" sz="1600" dirty="0" smtClean="0"/>
                    </a:p>
                    <a:p>
                      <a:endParaRPr lang="tr-TR" sz="1600" dirty="0" smtClean="0"/>
                    </a:p>
                    <a:p>
                      <a:r>
                        <a:rPr lang="tr-TR" sz="1600" dirty="0" smtClean="0"/>
                        <a:t>Write(A);</a:t>
                      </a:r>
                      <a:endParaRPr lang="tr-TR" sz="1600" dirty="0"/>
                    </a:p>
                  </a:txBody>
                  <a:tcPr/>
                </a:tc>
                <a:tc>
                  <a:txBody>
                    <a:bodyPr/>
                    <a:lstStyle/>
                    <a:p>
                      <a:endParaRPr lang="tr-TR" sz="1600" dirty="0" smtClean="0"/>
                    </a:p>
                    <a:p>
                      <a:endParaRPr lang="tr-TR" sz="1600" dirty="0" smtClean="0"/>
                    </a:p>
                    <a:p>
                      <a:endParaRPr lang="tr-TR" sz="1600" dirty="0" smtClean="0"/>
                    </a:p>
                    <a:p>
                      <a:r>
                        <a:rPr lang="tr-TR" sz="1600" dirty="0" smtClean="0">
                          <a:solidFill>
                            <a:srgbClr val="FF0000"/>
                          </a:solidFill>
                        </a:rPr>
                        <a:t>Read(B);</a:t>
                      </a:r>
                    </a:p>
                    <a:p>
                      <a:r>
                        <a:rPr lang="tr-TR" sz="1600" dirty="0" smtClean="0"/>
                        <a:t>Read(C);</a:t>
                      </a:r>
                    </a:p>
                    <a:p>
                      <a:endParaRPr lang="tr-TR" sz="1600" dirty="0" smtClean="0"/>
                    </a:p>
                    <a:p>
                      <a:endParaRPr lang="tr-TR" sz="1600" dirty="0" smtClean="0"/>
                    </a:p>
                    <a:p>
                      <a:r>
                        <a:rPr lang="tr-TR" sz="1600" dirty="0" smtClean="0"/>
                        <a:t>Write(B);</a:t>
                      </a:r>
                    </a:p>
                    <a:p>
                      <a:r>
                        <a:rPr lang="tr-TR" sz="1600" dirty="0" smtClean="0"/>
                        <a:t>Write(C);</a:t>
                      </a:r>
                    </a:p>
                    <a:p>
                      <a:endParaRPr lang="tr-TR" sz="1600" dirty="0"/>
                    </a:p>
                  </a:txBody>
                  <a:tcPr/>
                </a:tc>
                <a:extLst>
                  <a:ext uri="{0D108BD9-81ED-4DB2-BD59-A6C34878D82A}">
                    <a16:rowId xmlns:a16="http://schemas.microsoft.com/office/drawing/2014/main" val="10002"/>
                  </a:ext>
                </a:extLst>
              </a:tr>
            </a:tbl>
          </a:graphicData>
        </a:graphic>
      </p:graphicFrame>
      <p:grpSp>
        <p:nvGrpSpPr>
          <p:cNvPr id="46" name="Grup 45"/>
          <p:cNvGrpSpPr/>
          <p:nvPr/>
        </p:nvGrpSpPr>
        <p:grpSpPr>
          <a:xfrm>
            <a:off x="5279156" y="620688"/>
            <a:ext cx="3397300" cy="2743434"/>
            <a:chOff x="5076056" y="1002214"/>
            <a:chExt cx="3979870" cy="3309340"/>
          </a:xfrm>
        </p:grpSpPr>
        <p:cxnSp>
          <p:nvCxnSpPr>
            <p:cNvPr id="27" name="Düz Ok Bağlayıcısı 26"/>
            <p:cNvCxnSpPr>
              <a:stCxn id="6" idx="4"/>
              <a:endCxn id="18" idx="7"/>
            </p:cNvCxnSpPr>
            <p:nvPr/>
          </p:nvCxnSpPr>
          <p:spPr>
            <a:xfrm flipH="1">
              <a:off x="7571305" y="2236311"/>
              <a:ext cx="1052192" cy="1426522"/>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grpSp>
          <p:nvGrpSpPr>
            <p:cNvPr id="33" name="Grup 32"/>
            <p:cNvGrpSpPr/>
            <p:nvPr/>
          </p:nvGrpSpPr>
          <p:grpSpPr>
            <a:xfrm>
              <a:off x="5076056" y="1002214"/>
              <a:ext cx="3979870" cy="3309340"/>
              <a:chOff x="5076056" y="1002214"/>
              <a:chExt cx="3979870" cy="3309340"/>
            </a:xfrm>
          </p:grpSpPr>
          <p:sp>
            <p:nvSpPr>
              <p:cNvPr id="6" name="4 Oval"/>
              <p:cNvSpPr/>
              <p:nvPr/>
            </p:nvSpPr>
            <p:spPr>
              <a:xfrm>
                <a:off x="8191067" y="1476287"/>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H6</a:t>
                </a:r>
                <a:endParaRPr lang="tr-TR" sz="1600" b="1" dirty="0">
                  <a:solidFill>
                    <a:schemeClr val="accent1"/>
                  </a:solidFill>
                </a:endParaRPr>
              </a:p>
            </p:txBody>
          </p:sp>
          <p:sp>
            <p:nvSpPr>
              <p:cNvPr id="7" name="3 Oval"/>
              <p:cNvSpPr/>
              <p:nvPr/>
            </p:nvSpPr>
            <p:spPr>
              <a:xfrm>
                <a:off x="5698238" y="1456818"/>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H5</a:t>
                </a:r>
                <a:endParaRPr lang="tr-TR" sz="1600" b="1" dirty="0">
                  <a:solidFill>
                    <a:schemeClr val="accent1"/>
                  </a:solidFill>
                </a:endParaRPr>
              </a:p>
            </p:txBody>
          </p:sp>
          <p:sp>
            <p:nvSpPr>
              <p:cNvPr id="10" name="Dikdörtgen 9"/>
              <p:cNvSpPr/>
              <p:nvPr/>
            </p:nvSpPr>
            <p:spPr>
              <a:xfrm>
                <a:off x="7252972" y="1002214"/>
                <a:ext cx="343364" cy="338554"/>
              </a:xfrm>
              <a:prstGeom prst="rect">
                <a:avLst/>
              </a:prstGeom>
            </p:spPr>
            <p:txBody>
              <a:bodyPr wrap="none">
                <a:spAutoFit/>
              </a:bodyPr>
              <a:lstStyle/>
              <a:p>
                <a:pPr>
                  <a:buNone/>
                </a:pPr>
                <a:r>
                  <a:rPr lang="tr-TR" sz="1600" b="1" dirty="0" smtClean="0">
                    <a:solidFill>
                      <a:schemeClr val="accent1">
                        <a:lumMod val="75000"/>
                      </a:schemeClr>
                    </a:solidFill>
                  </a:rPr>
                  <a:t>A</a:t>
                </a:r>
                <a:endParaRPr lang="tr-TR" sz="1600" b="1" dirty="0">
                  <a:solidFill>
                    <a:schemeClr val="accent1">
                      <a:lumMod val="75000"/>
                    </a:schemeClr>
                  </a:solidFill>
                </a:endParaRPr>
              </a:p>
            </p:txBody>
          </p:sp>
          <p:sp>
            <p:nvSpPr>
              <p:cNvPr id="11" name="Dikdörtgen 10"/>
              <p:cNvSpPr/>
              <p:nvPr/>
            </p:nvSpPr>
            <p:spPr>
              <a:xfrm>
                <a:off x="8191067" y="2934765"/>
                <a:ext cx="564578" cy="338554"/>
              </a:xfrm>
              <a:prstGeom prst="rect">
                <a:avLst/>
              </a:prstGeom>
            </p:spPr>
            <p:txBody>
              <a:bodyPr wrap="none">
                <a:spAutoFit/>
              </a:bodyPr>
              <a:lstStyle/>
              <a:p>
                <a:pPr>
                  <a:buNone/>
                </a:pPr>
                <a:r>
                  <a:rPr lang="tr-TR" sz="1600" b="1" dirty="0" smtClean="0">
                    <a:solidFill>
                      <a:schemeClr val="accent1">
                        <a:lumMod val="75000"/>
                      </a:schemeClr>
                    </a:solidFill>
                  </a:rPr>
                  <a:t>B,C</a:t>
                </a:r>
                <a:endParaRPr lang="tr-TR" sz="1600" b="1" dirty="0">
                  <a:solidFill>
                    <a:schemeClr val="accent1">
                      <a:lumMod val="75000"/>
                    </a:schemeClr>
                  </a:solidFill>
                </a:endParaRPr>
              </a:p>
            </p:txBody>
          </p:sp>
          <p:sp>
            <p:nvSpPr>
              <p:cNvPr id="12" name="Dikdörtgen 11"/>
              <p:cNvSpPr/>
              <p:nvPr/>
            </p:nvSpPr>
            <p:spPr>
              <a:xfrm>
                <a:off x="5076056" y="1728042"/>
                <a:ext cx="705642" cy="338554"/>
              </a:xfrm>
              <a:prstGeom prst="rect">
                <a:avLst/>
              </a:prstGeom>
            </p:spPr>
            <p:txBody>
              <a:bodyPr wrap="none">
                <a:spAutoFit/>
              </a:bodyPr>
              <a:lstStyle/>
              <a:p>
                <a:pPr>
                  <a:buNone/>
                </a:pPr>
                <a:r>
                  <a:rPr lang="tr-TR" sz="1600" b="1" dirty="0">
                    <a:solidFill>
                      <a:schemeClr val="accent1">
                        <a:lumMod val="75000"/>
                      </a:schemeClr>
                    </a:solidFill>
                  </a:rPr>
                  <a:t>(</a:t>
                </a:r>
                <a:r>
                  <a:rPr lang="tr-TR" sz="1600" b="1" dirty="0" smtClean="0">
                    <a:solidFill>
                      <a:schemeClr val="accent1">
                        <a:lumMod val="75000"/>
                      </a:schemeClr>
                    </a:solidFill>
                  </a:rPr>
                  <a:t>P8)</a:t>
                </a:r>
                <a:endParaRPr lang="tr-TR" sz="1600" b="1" dirty="0">
                  <a:solidFill>
                    <a:schemeClr val="accent1">
                      <a:lumMod val="75000"/>
                    </a:schemeClr>
                  </a:solidFill>
                </a:endParaRPr>
              </a:p>
            </p:txBody>
          </p:sp>
          <p:cxnSp>
            <p:nvCxnSpPr>
              <p:cNvPr id="14" name="Eğri Bağlayıcı 13"/>
              <p:cNvCxnSpPr>
                <a:stCxn id="7" idx="7"/>
                <a:endCxn id="6" idx="1"/>
              </p:cNvCxnSpPr>
              <p:nvPr/>
            </p:nvCxnSpPr>
            <p:spPr>
              <a:xfrm rot="16200000" flipH="1">
                <a:off x="7367347" y="637214"/>
                <a:ext cx="19469" cy="1881282"/>
              </a:xfrm>
              <a:prstGeom prst="curvedConnector3">
                <a:avLst>
                  <a:gd name="adj1" fmla="val -1395372"/>
                </a:avLst>
              </a:prstGeom>
              <a:ln w="22225">
                <a:tailEnd type="stealth" w="lg" len="lg"/>
              </a:ln>
            </p:spPr>
            <p:style>
              <a:lnRef idx="1">
                <a:schemeClr val="accent1"/>
              </a:lnRef>
              <a:fillRef idx="0">
                <a:schemeClr val="accent1"/>
              </a:fillRef>
              <a:effectRef idx="0">
                <a:schemeClr val="accent1"/>
              </a:effectRef>
              <a:fontRef idx="minor">
                <a:schemeClr val="tx1"/>
              </a:fontRef>
            </p:style>
          </p:cxnSp>
          <p:cxnSp>
            <p:nvCxnSpPr>
              <p:cNvPr id="15" name="Eğri Bağlayıcı 14"/>
              <p:cNvCxnSpPr>
                <a:stCxn id="6" idx="3"/>
                <a:endCxn id="7" idx="5"/>
              </p:cNvCxnSpPr>
              <p:nvPr/>
            </p:nvCxnSpPr>
            <p:spPr>
              <a:xfrm rot="5400000" flipH="1">
                <a:off x="7367347" y="1174633"/>
                <a:ext cx="19469" cy="1881282"/>
              </a:xfrm>
              <a:prstGeom prst="curvedConnector3">
                <a:avLst>
                  <a:gd name="adj1" fmla="val -904669"/>
                </a:avLst>
              </a:prstGeom>
              <a:ln w="222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8" name="3 Oval"/>
              <p:cNvSpPr/>
              <p:nvPr/>
            </p:nvSpPr>
            <p:spPr>
              <a:xfrm>
                <a:off x="6833102" y="3551530"/>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H7</a:t>
                </a:r>
                <a:endParaRPr lang="tr-TR" sz="1600" b="1" dirty="0">
                  <a:solidFill>
                    <a:schemeClr val="accent1"/>
                  </a:solidFill>
                </a:endParaRPr>
              </a:p>
            </p:txBody>
          </p:sp>
          <p:cxnSp>
            <p:nvCxnSpPr>
              <p:cNvPr id="26" name="Düz Ok Bağlayıcısı 25"/>
              <p:cNvCxnSpPr>
                <a:stCxn id="18" idx="1"/>
                <a:endCxn id="7" idx="4"/>
              </p:cNvCxnSpPr>
              <p:nvPr/>
            </p:nvCxnSpPr>
            <p:spPr>
              <a:xfrm flipH="1" flipV="1">
                <a:off x="6130668" y="2216842"/>
                <a:ext cx="829090" cy="1445991"/>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31" name="Dikdörtgen 30"/>
              <p:cNvSpPr/>
              <p:nvPr/>
            </p:nvSpPr>
            <p:spPr>
              <a:xfrm>
                <a:off x="7227941" y="2252663"/>
                <a:ext cx="343364" cy="338554"/>
              </a:xfrm>
              <a:prstGeom prst="rect">
                <a:avLst/>
              </a:prstGeom>
            </p:spPr>
            <p:txBody>
              <a:bodyPr wrap="none">
                <a:spAutoFit/>
              </a:bodyPr>
              <a:lstStyle/>
              <a:p>
                <a:pPr>
                  <a:buNone/>
                </a:pPr>
                <a:r>
                  <a:rPr lang="tr-TR" sz="1600" b="1" dirty="0" smtClean="0">
                    <a:solidFill>
                      <a:schemeClr val="accent1">
                        <a:lumMod val="75000"/>
                      </a:schemeClr>
                    </a:solidFill>
                  </a:rPr>
                  <a:t>B</a:t>
                </a:r>
                <a:endParaRPr lang="tr-TR" sz="1600" b="1" dirty="0">
                  <a:solidFill>
                    <a:schemeClr val="accent1">
                      <a:lumMod val="75000"/>
                    </a:schemeClr>
                  </a:solidFill>
                </a:endParaRPr>
              </a:p>
            </p:txBody>
          </p:sp>
          <p:sp>
            <p:nvSpPr>
              <p:cNvPr id="32" name="Dikdörtgen 31"/>
              <p:cNvSpPr/>
              <p:nvPr/>
            </p:nvSpPr>
            <p:spPr>
              <a:xfrm>
                <a:off x="6172852" y="2730406"/>
                <a:ext cx="343364" cy="338554"/>
              </a:xfrm>
              <a:prstGeom prst="rect">
                <a:avLst/>
              </a:prstGeom>
            </p:spPr>
            <p:txBody>
              <a:bodyPr wrap="none">
                <a:spAutoFit/>
              </a:bodyPr>
              <a:lstStyle/>
              <a:p>
                <a:pPr>
                  <a:buNone/>
                </a:pPr>
                <a:r>
                  <a:rPr lang="tr-TR" sz="1600" b="1" dirty="0" smtClean="0">
                    <a:solidFill>
                      <a:schemeClr val="accent1">
                        <a:lumMod val="75000"/>
                      </a:schemeClr>
                    </a:solidFill>
                  </a:rPr>
                  <a:t>B</a:t>
                </a:r>
                <a:endParaRPr lang="tr-TR" sz="1600" b="1" dirty="0">
                  <a:solidFill>
                    <a:schemeClr val="accent1">
                      <a:lumMod val="75000"/>
                    </a:schemeClr>
                  </a:solidFill>
                </a:endParaRPr>
              </a:p>
            </p:txBody>
          </p:sp>
        </p:grpSp>
      </p:grpSp>
    </p:spTree>
    <p:extLst>
      <p:ext uri="{BB962C8B-B14F-4D97-AF65-F5344CB8AC3E}">
        <p14:creationId xmlns:p14="http://schemas.microsoft.com/office/powerpoint/2010/main" val="36514210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4653136"/>
            <a:ext cx="8229600" cy="1368152"/>
          </a:xfrm>
        </p:spPr>
        <p:txBody>
          <a:bodyPr/>
          <a:lstStyle/>
          <a:p>
            <a:r>
              <a:rPr lang="tr-TR" b="1" dirty="0" smtClean="0">
                <a:solidFill>
                  <a:schemeClr val="accent1">
                    <a:lumMod val="75000"/>
                  </a:schemeClr>
                </a:solidFill>
              </a:rPr>
              <a:t>P</a:t>
            </a:r>
            <a:r>
              <a:rPr lang="tr-TR" b="1" baseline="-25000" dirty="0" smtClean="0">
                <a:solidFill>
                  <a:schemeClr val="accent1">
                    <a:lumMod val="75000"/>
                  </a:schemeClr>
                </a:solidFill>
              </a:rPr>
              <a:t>8</a:t>
            </a:r>
            <a:r>
              <a:rPr lang="tr-TR" dirty="0" smtClean="0"/>
              <a:t> </a:t>
            </a:r>
            <a:r>
              <a:rPr lang="tr-TR" dirty="0"/>
              <a:t>işletim planının öncelik çizgesi döngülü olduğu için bu işletim planı serileştirilebilir değildir</a:t>
            </a:r>
            <a:r>
              <a:rPr lang="tr-TR" dirty="0" smtClean="0"/>
              <a:t>.</a:t>
            </a:r>
            <a:endParaRPr lang="tr-TR" dirty="0"/>
          </a:p>
        </p:txBody>
      </p:sp>
      <p:graphicFrame>
        <p:nvGraphicFramePr>
          <p:cNvPr id="4" name="Tablo 3"/>
          <p:cNvGraphicFramePr>
            <a:graphicFrameLocks noGrp="1"/>
          </p:cNvGraphicFramePr>
          <p:nvPr>
            <p:extLst>
              <p:ext uri="{D42A27DB-BD31-4B8C-83A1-F6EECF244321}">
                <p14:modId xmlns:p14="http://schemas.microsoft.com/office/powerpoint/2010/main" val="58428478"/>
              </p:ext>
            </p:extLst>
          </p:nvPr>
        </p:nvGraphicFramePr>
        <p:xfrm>
          <a:off x="539551" y="455980"/>
          <a:ext cx="4536505" cy="3931920"/>
        </p:xfrm>
        <a:graphic>
          <a:graphicData uri="http://schemas.openxmlformats.org/drawingml/2006/table">
            <a:tbl>
              <a:tblPr firstRow="1" bandRow="1">
                <a:tableStyleId>{5C22544A-7EE6-4342-B048-85BDC9FD1C3A}</a:tableStyleId>
              </a:tblPr>
              <a:tblGrid>
                <a:gridCol w="558339">
                  <a:extLst>
                    <a:ext uri="{9D8B030D-6E8A-4147-A177-3AD203B41FA5}">
                      <a16:colId xmlns:a16="http://schemas.microsoft.com/office/drawing/2014/main" val="20000"/>
                    </a:ext>
                  </a:extLst>
                </a:gridCol>
                <a:gridCol w="1326054">
                  <a:extLst>
                    <a:ext uri="{9D8B030D-6E8A-4147-A177-3AD203B41FA5}">
                      <a16:colId xmlns:a16="http://schemas.microsoft.com/office/drawing/2014/main" val="20001"/>
                    </a:ext>
                  </a:extLst>
                </a:gridCol>
                <a:gridCol w="1326056">
                  <a:extLst>
                    <a:ext uri="{9D8B030D-6E8A-4147-A177-3AD203B41FA5}">
                      <a16:colId xmlns:a16="http://schemas.microsoft.com/office/drawing/2014/main" val="20002"/>
                    </a:ext>
                  </a:extLst>
                </a:gridCol>
                <a:gridCol w="1326056">
                  <a:extLst>
                    <a:ext uri="{9D8B030D-6E8A-4147-A177-3AD203B41FA5}">
                      <a16:colId xmlns:a16="http://schemas.microsoft.com/office/drawing/2014/main" val="20003"/>
                    </a:ext>
                  </a:extLst>
                </a:gridCol>
              </a:tblGrid>
              <a:tr h="333772">
                <a:tc gridSpan="3">
                  <a:txBody>
                    <a:bodyPr/>
                    <a:lstStyle/>
                    <a:p>
                      <a:r>
                        <a:rPr lang="tr-TR" sz="1600" dirty="0" smtClean="0"/>
                        <a:t>P8</a:t>
                      </a:r>
                      <a:endParaRPr lang="tr-TR" sz="1600" dirty="0"/>
                    </a:p>
                  </a:txBody>
                  <a:tcPr/>
                </a:tc>
                <a:tc hMerge="1">
                  <a:txBody>
                    <a:bodyPr/>
                    <a:lstStyle/>
                    <a:p>
                      <a:endParaRPr lang="tr-TR" dirty="0"/>
                    </a:p>
                  </a:txBody>
                  <a:tcPr/>
                </a:tc>
                <a:tc hMerge="1">
                  <a:txBody>
                    <a:bodyPr/>
                    <a:lstStyle/>
                    <a:p>
                      <a:endParaRPr lang="tr-TR" dirty="0"/>
                    </a:p>
                  </a:txBody>
                  <a:tcPr/>
                </a:tc>
                <a:tc>
                  <a:txBody>
                    <a:bodyPr/>
                    <a:lstStyle/>
                    <a:p>
                      <a:endParaRPr lang="tr-TR" sz="1600" dirty="0"/>
                    </a:p>
                  </a:txBody>
                  <a:tcPr/>
                </a:tc>
                <a:extLst>
                  <a:ext uri="{0D108BD9-81ED-4DB2-BD59-A6C34878D82A}">
                    <a16:rowId xmlns:a16="http://schemas.microsoft.com/office/drawing/2014/main" val="10000"/>
                  </a:ext>
                </a:extLst>
              </a:tr>
              <a:tr h="333772">
                <a:tc>
                  <a:txBody>
                    <a:bodyPr/>
                    <a:lstStyle/>
                    <a:p>
                      <a:endParaRPr lang="tr-TR" sz="1600" dirty="0"/>
                    </a:p>
                  </a:txBody>
                  <a:tcPr/>
                </a:tc>
                <a:tc>
                  <a:txBody>
                    <a:bodyPr/>
                    <a:lstStyle/>
                    <a:p>
                      <a:r>
                        <a:rPr lang="tr-TR" sz="1600" dirty="0" smtClean="0"/>
                        <a:t>H5</a:t>
                      </a:r>
                      <a:endParaRPr lang="tr-TR" sz="1600" dirty="0"/>
                    </a:p>
                  </a:txBody>
                  <a:tcPr/>
                </a:tc>
                <a:tc>
                  <a:txBody>
                    <a:bodyPr/>
                    <a:lstStyle/>
                    <a:p>
                      <a:r>
                        <a:rPr lang="tr-TR" sz="1600" dirty="0" smtClean="0"/>
                        <a:t>H6</a:t>
                      </a:r>
                      <a:endParaRPr lang="tr-TR" sz="1600" dirty="0"/>
                    </a:p>
                  </a:txBody>
                  <a:tcPr/>
                </a:tc>
                <a:tc>
                  <a:txBody>
                    <a:bodyPr/>
                    <a:lstStyle/>
                    <a:p>
                      <a:r>
                        <a:rPr lang="tr-TR" sz="1600" dirty="0" smtClean="0"/>
                        <a:t>H7</a:t>
                      </a:r>
                      <a:endParaRPr lang="tr-TR" sz="1600" dirty="0"/>
                    </a:p>
                  </a:txBody>
                  <a:tcPr/>
                </a:tc>
                <a:extLst>
                  <a:ext uri="{0D108BD9-81ED-4DB2-BD59-A6C34878D82A}">
                    <a16:rowId xmlns:a16="http://schemas.microsoft.com/office/drawing/2014/main" val="10001"/>
                  </a:ext>
                </a:extLst>
              </a:tr>
              <a:tr h="1585416">
                <a:tc>
                  <a:txBody>
                    <a:bodyPr/>
                    <a:lstStyle/>
                    <a:p>
                      <a:r>
                        <a:rPr lang="tr-TR" sz="1600" dirty="0" smtClean="0"/>
                        <a:t>1</a:t>
                      </a:r>
                    </a:p>
                    <a:p>
                      <a:r>
                        <a:rPr lang="tr-TR" sz="1600" dirty="0" smtClean="0"/>
                        <a:t>2</a:t>
                      </a:r>
                    </a:p>
                    <a:p>
                      <a:r>
                        <a:rPr lang="tr-TR" sz="1600" dirty="0" smtClean="0"/>
                        <a:t>3</a:t>
                      </a:r>
                    </a:p>
                    <a:p>
                      <a:r>
                        <a:rPr lang="tr-TR" sz="1600" dirty="0" smtClean="0"/>
                        <a:t>4</a:t>
                      </a:r>
                    </a:p>
                    <a:p>
                      <a:r>
                        <a:rPr lang="tr-TR" sz="1600" dirty="0" smtClean="0"/>
                        <a:t>5</a:t>
                      </a:r>
                    </a:p>
                    <a:p>
                      <a:r>
                        <a:rPr lang="tr-TR" sz="1600" dirty="0" smtClean="0"/>
                        <a:t>6</a:t>
                      </a:r>
                    </a:p>
                    <a:p>
                      <a:r>
                        <a:rPr lang="tr-TR" sz="1600" dirty="0" smtClean="0"/>
                        <a:t>7</a:t>
                      </a:r>
                    </a:p>
                    <a:p>
                      <a:r>
                        <a:rPr lang="tr-TR" sz="1600" dirty="0" smtClean="0"/>
                        <a:t>8</a:t>
                      </a:r>
                    </a:p>
                    <a:p>
                      <a:r>
                        <a:rPr lang="tr-TR" sz="1600" dirty="0" smtClean="0"/>
                        <a:t>9</a:t>
                      </a:r>
                    </a:p>
                    <a:p>
                      <a:r>
                        <a:rPr lang="tr-TR" sz="1600" dirty="0" smtClean="0"/>
                        <a:t>10</a:t>
                      </a:r>
                    </a:p>
                    <a:p>
                      <a:r>
                        <a:rPr lang="tr-TR" sz="1600" dirty="0" smtClean="0"/>
                        <a:t>11</a:t>
                      </a:r>
                    </a:p>
                    <a:p>
                      <a:r>
                        <a:rPr lang="tr-TR" sz="1600" dirty="0" smtClean="0"/>
                        <a:t>12</a:t>
                      </a:r>
                    </a:p>
                    <a:p>
                      <a:r>
                        <a:rPr lang="tr-TR" sz="1600" dirty="0" smtClean="0"/>
                        <a:t>13</a:t>
                      </a:r>
                    </a:p>
                  </a:txBody>
                  <a:tcPr/>
                </a:tc>
                <a:tc>
                  <a:txBody>
                    <a:bodyPr/>
                    <a:lstStyle/>
                    <a:p>
                      <a:endParaRPr lang="tr-TR" sz="1600" dirty="0" smtClean="0"/>
                    </a:p>
                    <a:p>
                      <a:endParaRPr lang="tr-TR" sz="1600" dirty="0" smtClean="0"/>
                    </a:p>
                    <a:p>
                      <a:endParaRPr lang="tr-TR" sz="1600" dirty="0" smtClean="0"/>
                    </a:p>
                    <a:p>
                      <a:endParaRPr lang="tr-TR" sz="1600" dirty="0" smtClean="0"/>
                    </a:p>
                    <a:p>
                      <a:endParaRPr lang="tr-TR" sz="1600" dirty="0" smtClean="0"/>
                    </a:p>
                    <a:p>
                      <a:r>
                        <a:rPr lang="tr-TR" sz="1600" dirty="0" smtClean="0"/>
                        <a:t>Read(A);</a:t>
                      </a:r>
                    </a:p>
                    <a:p>
                      <a:r>
                        <a:rPr lang="tr-TR" sz="1600" dirty="0" smtClean="0">
                          <a:solidFill>
                            <a:srgbClr val="FF0000"/>
                          </a:solidFill>
                        </a:rPr>
                        <a:t>Write(A);</a:t>
                      </a:r>
                    </a:p>
                    <a:p>
                      <a:endParaRPr lang="tr-TR" sz="1600" dirty="0" smtClean="0"/>
                    </a:p>
                    <a:p>
                      <a:endParaRPr lang="tr-TR" sz="1600" dirty="0" smtClean="0"/>
                    </a:p>
                    <a:p>
                      <a:endParaRPr lang="tr-TR" sz="1600" dirty="0" smtClean="0"/>
                    </a:p>
                    <a:p>
                      <a:r>
                        <a:rPr lang="tr-TR" sz="1600" dirty="0" smtClean="0"/>
                        <a:t>Read(B);</a:t>
                      </a:r>
                    </a:p>
                    <a:p>
                      <a:r>
                        <a:rPr lang="tr-TR" sz="1600" dirty="0" smtClean="0"/>
                        <a:t>Write(B);</a:t>
                      </a:r>
                    </a:p>
                    <a:p>
                      <a:endParaRPr lang="tr-TR" sz="1600" dirty="0"/>
                    </a:p>
                  </a:txBody>
                  <a:tcPr/>
                </a:tc>
                <a:tc>
                  <a:txBody>
                    <a:bodyPr/>
                    <a:lstStyle/>
                    <a:p>
                      <a:r>
                        <a:rPr lang="tr-TR" sz="1600" dirty="0" smtClean="0">
                          <a:solidFill>
                            <a:srgbClr val="FF0000"/>
                          </a:solidFill>
                        </a:rPr>
                        <a:t>Read(C);</a:t>
                      </a:r>
                    </a:p>
                    <a:p>
                      <a:r>
                        <a:rPr lang="tr-TR" sz="1600" dirty="0" smtClean="0"/>
                        <a:t>Read(B);</a:t>
                      </a:r>
                    </a:p>
                    <a:p>
                      <a:r>
                        <a:rPr lang="tr-TR" sz="1600" dirty="0" smtClean="0">
                          <a:solidFill>
                            <a:schemeClr val="tx1"/>
                          </a:solidFill>
                        </a:rPr>
                        <a:t>Write(B);</a:t>
                      </a:r>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r>
                        <a:rPr lang="tr-TR" sz="1600" dirty="0" smtClean="0">
                          <a:solidFill>
                            <a:srgbClr val="FF0000"/>
                          </a:solidFill>
                        </a:rPr>
                        <a:t>Read(A);</a:t>
                      </a:r>
                    </a:p>
                    <a:p>
                      <a:endParaRPr lang="tr-TR" sz="1600" dirty="0" smtClean="0"/>
                    </a:p>
                    <a:p>
                      <a:endParaRPr lang="tr-TR" sz="1600" dirty="0" smtClean="0"/>
                    </a:p>
                    <a:p>
                      <a:r>
                        <a:rPr lang="tr-TR" sz="1600" dirty="0" smtClean="0"/>
                        <a:t>Write(A);</a:t>
                      </a:r>
                      <a:endParaRPr lang="tr-TR" sz="1600" dirty="0"/>
                    </a:p>
                  </a:txBody>
                  <a:tcPr/>
                </a:tc>
                <a:tc>
                  <a:txBody>
                    <a:bodyPr/>
                    <a:lstStyle/>
                    <a:p>
                      <a:endParaRPr lang="tr-TR" sz="1600" dirty="0" smtClean="0"/>
                    </a:p>
                    <a:p>
                      <a:endParaRPr lang="tr-TR" sz="1600" dirty="0" smtClean="0"/>
                    </a:p>
                    <a:p>
                      <a:endParaRPr lang="tr-TR" sz="1600" dirty="0" smtClean="0"/>
                    </a:p>
                    <a:p>
                      <a:r>
                        <a:rPr lang="tr-TR" sz="1600" dirty="0" smtClean="0">
                          <a:solidFill>
                            <a:schemeClr val="tx1"/>
                          </a:solidFill>
                        </a:rPr>
                        <a:t>Read(B);</a:t>
                      </a:r>
                    </a:p>
                    <a:p>
                      <a:r>
                        <a:rPr lang="tr-TR" sz="1600" dirty="0" smtClean="0"/>
                        <a:t>Read(C);</a:t>
                      </a:r>
                    </a:p>
                    <a:p>
                      <a:endParaRPr lang="tr-TR" sz="1600" dirty="0" smtClean="0"/>
                    </a:p>
                    <a:p>
                      <a:endParaRPr lang="tr-TR" sz="1600" dirty="0" smtClean="0"/>
                    </a:p>
                    <a:p>
                      <a:r>
                        <a:rPr lang="tr-TR" sz="1600" dirty="0" smtClean="0"/>
                        <a:t>Write(B);</a:t>
                      </a:r>
                    </a:p>
                    <a:p>
                      <a:r>
                        <a:rPr lang="tr-TR" sz="1600" dirty="0" smtClean="0">
                          <a:solidFill>
                            <a:srgbClr val="FF0000"/>
                          </a:solidFill>
                        </a:rPr>
                        <a:t>Write(C);</a:t>
                      </a:r>
                    </a:p>
                    <a:p>
                      <a:endParaRPr lang="tr-TR" sz="1600" dirty="0"/>
                    </a:p>
                  </a:txBody>
                  <a:tcPr/>
                </a:tc>
                <a:extLst>
                  <a:ext uri="{0D108BD9-81ED-4DB2-BD59-A6C34878D82A}">
                    <a16:rowId xmlns:a16="http://schemas.microsoft.com/office/drawing/2014/main" val="10002"/>
                  </a:ext>
                </a:extLst>
              </a:tr>
            </a:tbl>
          </a:graphicData>
        </a:graphic>
      </p:graphicFrame>
      <p:grpSp>
        <p:nvGrpSpPr>
          <p:cNvPr id="46" name="Grup 45"/>
          <p:cNvGrpSpPr/>
          <p:nvPr/>
        </p:nvGrpSpPr>
        <p:grpSpPr>
          <a:xfrm>
            <a:off x="5279156" y="620688"/>
            <a:ext cx="3397300" cy="2743434"/>
            <a:chOff x="5076056" y="1002214"/>
            <a:chExt cx="3979870" cy="3309340"/>
          </a:xfrm>
        </p:grpSpPr>
        <p:cxnSp>
          <p:nvCxnSpPr>
            <p:cNvPr id="27" name="Düz Ok Bağlayıcısı 26"/>
            <p:cNvCxnSpPr>
              <a:stCxn id="6" idx="4"/>
              <a:endCxn id="18" idx="7"/>
            </p:cNvCxnSpPr>
            <p:nvPr/>
          </p:nvCxnSpPr>
          <p:spPr>
            <a:xfrm flipH="1">
              <a:off x="7571305" y="2236311"/>
              <a:ext cx="1052192" cy="1426522"/>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33" name="Grup 32"/>
            <p:cNvGrpSpPr/>
            <p:nvPr/>
          </p:nvGrpSpPr>
          <p:grpSpPr>
            <a:xfrm>
              <a:off x="5076056" y="1002214"/>
              <a:ext cx="3979870" cy="3309340"/>
              <a:chOff x="5076056" y="1002214"/>
              <a:chExt cx="3979870" cy="3309340"/>
            </a:xfrm>
          </p:grpSpPr>
          <p:sp>
            <p:nvSpPr>
              <p:cNvPr id="6" name="4 Oval"/>
              <p:cNvSpPr/>
              <p:nvPr/>
            </p:nvSpPr>
            <p:spPr>
              <a:xfrm>
                <a:off x="8191067" y="1476287"/>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H6</a:t>
                </a:r>
                <a:endParaRPr lang="tr-TR" sz="1600" b="1" dirty="0">
                  <a:solidFill>
                    <a:schemeClr val="accent1"/>
                  </a:solidFill>
                </a:endParaRPr>
              </a:p>
            </p:txBody>
          </p:sp>
          <p:sp>
            <p:nvSpPr>
              <p:cNvPr id="7" name="3 Oval"/>
              <p:cNvSpPr/>
              <p:nvPr/>
            </p:nvSpPr>
            <p:spPr>
              <a:xfrm>
                <a:off x="5698238" y="1456818"/>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H5</a:t>
                </a:r>
                <a:endParaRPr lang="tr-TR" sz="1600" b="1" dirty="0">
                  <a:solidFill>
                    <a:schemeClr val="accent1"/>
                  </a:solidFill>
                </a:endParaRPr>
              </a:p>
            </p:txBody>
          </p:sp>
          <p:sp>
            <p:nvSpPr>
              <p:cNvPr id="10" name="Dikdörtgen 9"/>
              <p:cNvSpPr/>
              <p:nvPr/>
            </p:nvSpPr>
            <p:spPr>
              <a:xfrm>
                <a:off x="7252972" y="1002214"/>
                <a:ext cx="343364" cy="338554"/>
              </a:xfrm>
              <a:prstGeom prst="rect">
                <a:avLst/>
              </a:prstGeom>
            </p:spPr>
            <p:txBody>
              <a:bodyPr wrap="none">
                <a:spAutoFit/>
              </a:bodyPr>
              <a:lstStyle/>
              <a:p>
                <a:pPr>
                  <a:buNone/>
                </a:pPr>
                <a:r>
                  <a:rPr lang="tr-TR" sz="1600" b="1" dirty="0" smtClean="0">
                    <a:solidFill>
                      <a:schemeClr val="accent1">
                        <a:lumMod val="75000"/>
                      </a:schemeClr>
                    </a:solidFill>
                  </a:rPr>
                  <a:t>A</a:t>
                </a:r>
                <a:endParaRPr lang="tr-TR" sz="1600" b="1" dirty="0">
                  <a:solidFill>
                    <a:schemeClr val="accent1">
                      <a:lumMod val="75000"/>
                    </a:schemeClr>
                  </a:solidFill>
                </a:endParaRPr>
              </a:p>
            </p:txBody>
          </p:sp>
          <p:sp>
            <p:nvSpPr>
              <p:cNvPr id="11" name="Dikdörtgen 10"/>
              <p:cNvSpPr/>
              <p:nvPr/>
            </p:nvSpPr>
            <p:spPr>
              <a:xfrm>
                <a:off x="8191067" y="2934765"/>
                <a:ext cx="564578" cy="338554"/>
              </a:xfrm>
              <a:prstGeom prst="rect">
                <a:avLst/>
              </a:prstGeom>
            </p:spPr>
            <p:txBody>
              <a:bodyPr wrap="none">
                <a:spAutoFit/>
              </a:bodyPr>
              <a:lstStyle/>
              <a:p>
                <a:pPr>
                  <a:buNone/>
                </a:pPr>
                <a:r>
                  <a:rPr lang="tr-TR" sz="1600" b="1" dirty="0" smtClean="0">
                    <a:solidFill>
                      <a:schemeClr val="accent1">
                        <a:lumMod val="75000"/>
                      </a:schemeClr>
                    </a:solidFill>
                  </a:rPr>
                  <a:t>B,C</a:t>
                </a:r>
                <a:endParaRPr lang="tr-TR" sz="1600" b="1" dirty="0">
                  <a:solidFill>
                    <a:schemeClr val="accent1">
                      <a:lumMod val="75000"/>
                    </a:schemeClr>
                  </a:solidFill>
                </a:endParaRPr>
              </a:p>
            </p:txBody>
          </p:sp>
          <p:sp>
            <p:nvSpPr>
              <p:cNvPr id="12" name="Dikdörtgen 11"/>
              <p:cNvSpPr/>
              <p:nvPr/>
            </p:nvSpPr>
            <p:spPr>
              <a:xfrm>
                <a:off x="5076056" y="1728042"/>
                <a:ext cx="705642" cy="338554"/>
              </a:xfrm>
              <a:prstGeom prst="rect">
                <a:avLst/>
              </a:prstGeom>
            </p:spPr>
            <p:txBody>
              <a:bodyPr wrap="none">
                <a:spAutoFit/>
              </a:bodyPr>
              <a:lstStyle/>
              <a:p>
                <a:pPr>
                  <a:buNone/>
                </a:pPr>
                <a:r>
                  <a:rPr lang="tr-TR" sz="1600" b="1" dirty="0">
                    <a:solidFill>
                      <a:schemeClr val="accent1">
                        <a:lumMod val="75000"/>
                      </a:schemeClr>
                    </a:solidFill>
                  </a:rPr>
                  <a:t>(</a:t>
                </a:r>
                <a:r>
                  <a:rPr lang="tr-TR" sz="1600" b="1" dirty="0" smtClean="0">
                    <a:solidFill>
                      <a:schemeClr val="accent1">
                        <a:lumMod val="75000"/>
                      </a:schemeClr>
                    </a:solidFill>
                  </a:rPr>
                  <a:t>P8)</a:t>
                </a:r>
                <a:endParaRPr lang="tr-TR" sz="1600" b="1" dirty="0">
                  <a:solidFill>
                    <a:schemeClr val="accent1">
                      <a:lumMod val="75000"/>
                    </a:schemeClr>
                  </a:solidFill>
                </a:endParaRPr>
              </a:p>
            </p:txBody>
          </p:sp>
          <p:cxnSp>
            <p:nvCxnSpPr>
              <p:cNvPr id="14" name="Eğri Bağlayıcı 13"/>
              <p:cNvCxnSpPr>
                <a:stCxn id="7" idx="7"/>
                <a:endCxn id="6" idx="1"/>
              </p:cNvCxnSpPr>
              <p:nvPr/>
            </p:nvCxnSpPr>
            <p:spPr>
              <a:xfrm rot="16200000" flipH="1">
                <a:off x="7367347" y="637214"/>
                <a:ext cx="19469" cy="1881282"/>
              </a:xfrm>
              <a:prstGeom prst="curvedConnector3">
                <a:avLst>
                  <a:gd name="adj1" fmla="val -1395372"/>
                </a:avLst>
              </a:prstGeom>
              <a:ln w="222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Eğri Bağlayıcı 14"/>
              <p:cNvCxnSpPr>
                <a:stCxn id="6" idx="3"/>
                <a:endCxn id="7" idx="5"/>
              </p:cNvCxnSpPr>
              <p:nvPr/>
            </p:nvCxnSpPr>
            <p:spPr>
              <a:xfrm rot="5400000" flipH="1">
                <a:off x="7367347" y="1174633"/>
                <a:ext cx="19469" cy="1881282"/>
              </a:xfrm>
              <a:prstGeom prst="curvedConnector3">
                <a:avLst>
                  <a:gd name="adj1" fmla="val -904669"/>
                </a:avLst>
              </a:prstGeom>
              <a:ln w="222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8" name="3 Oval"/>
              <p:cNvSpPr/>
              <p:nvPr/>
            </p:nvSpPr>
            <p:spPr>
              <a:xfrm>
                <a:off x="6833102" y="3551530"/>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H7</a:t>
                </a:r>
                <a:endParaRPr lang="tr-TR" sz="1600" b="1" dirty="0">
                  <a:solidFill>
                    <a:schemeClr val="accent1"/>
                  </a:solidFill>
                </a:endParaRPr>
              </a:p>
            </p:txBody>
          </p:sp>
          <p:cxnSp>
            <p:nvCxnSpPr>
              <p:cNvPr id="26" name="Düz Ok Bağlayıcısı 25"/>
              <p:cNvCxnSpPr>
                <a:stCxn id="18" idx="1"/>
                <a:endCxn id="7" idx="4"/>
              </p:cNvCxnSpPr>
              <p:nvPr/>
            </p:nvCxnSpPr>
            <p:spPr>
              <a:xfrm flipH="1" flipV="1">
                <a:off x="6130668" y="2216842"/>
                <a:ext cx="829090" cy="1445991"/>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31" name="Dikdörtgen 30"/>
              <p:cNvSpPr/>
              <p:nvPr/>
            </p:nvSpPr>
            <p:spPr>
              <a:xfrm>
                <a:off x="7227941" y="2252663"/>
                <a:ext cx="343364" cy="338554"/>
              </a:xfrm>
              <a:prstGeom prst="rect">
                <a:avLst/>
              </a:prstGeom>
            </p:spPr>
            <p:txBody>
              <a:bodyPr wrap="none">
                <a:spAutoFit/>
              </a:bodyPr>
              <a:lstStyle/>
              <a:p>
                <a:pPr>
                  <a:buNone/>
                </a:pPr>
                <a:r>
                  <a:rPr lang="tr-TR" sz="1600" b="1" dirty="0" smtClean="0">
                    <a:solidFill>
                      <a:schemeClr val="accent1">
                        <a:lumMod val="75000"/>
                      </a:schemeClr>
                    </a:solidFill>
                  </a:rPr>
                  <a:t>B</a:t>
                </a:r>
                <a:endParaRPr lang="tr-TR" sz="1600" b="1" dirty="0">
                  <a:solidFill>
                    <a:schemeClr val="accent1">
                      <a:lumMod val="75000"/>
                    </a:schemeClr>
                  </a:solidFill>
                </a:endParaRPr>
              </a:p>
            </p:txBody>
          </p:sp>
          <p:sp>
            <p:nvSpPr>
              <p:cNvPr id="32" name="Dikdörtgen 31"/>
              <p:cNvSpPr/>
              <p:nvPr/>
            </p:nvSpPr>
            <p:spPr>
              <a:xfrm>
                <a:off x="6172852" y="2730406"/>
                <a:ext cx="343364" cy="338554"/>
              </a:xfrm>
              <a:prstGeom prst="rect">
                <a:avLst/>
              </a:prstGeom>
            </p:spPr>
            <p:txBody>
              <a:bodyPr wrap="none">
                <a:spAutoFit/>
              </a:bodyPr>
              <a:lstStyle/>
              <a:p>
                <a:pPr>
                  <a:buNone/>
                </a:pPr>
                <a:r>
                  <a:rPr lang="tr-TR" sz="1600" b="1" dirty="0" smtClean="0">
                    <a:solidFill>
                      <a:schemeClr val="accent1">
                        <a:lumMod val="75000"/>
                      </a:schemeClr>
                    </a:solidFill>
                  </a:rPr>
                  <a:t>B</a:t>
                </a:r>
                <a:endParaRPr lang="tr-TR" sz="1600" b="1" dirty="0">
                  <a:solidFill>
                    <a:schemeClr val="accent1">
                      <a:lumMod val="75000"/>
                    </a:schemeClr>
                  </a:solidFill>
                </a:endParaRPr>
              </a:p>
            </p:txBody>
          </p:sp>
        </p:grpSp>
      </p:grpSp>
    </p:spTree>
    <p:extLst>
      <p:ext uri="{BB962C8B-B14F-4D97-AF65-F5344CB8AC3E}">
        <p14:creationId xmlns:p14="http://schemas.microsoft.com/office/powerpoint/2010/main" val="1561696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4653136"/>
            <a:ext cx="8229600" cy="1368152"/>
          </a:xfrm>
        </p:spPr>
        <p:txBody>
          <a:bodyPr/>
          <a:lstStyle/>
          <a:p>
            <a:r>
              <a:rPr lang="tr-TR" b="1" dirty="0" smtClean="0">
                <a:solidFill>
                  <a:schemeClr val="accent1">
                    <a:lumMod val="75000"/>
                  </a:schemeClr>
                </a:solidFill>
              </a:rPr>
              <a:t>P</a:t>
            </a:r>
            <a:r>
              <a:rPr lang="tr-TR" b="1" baseline="-25000" dirty="0" smtClean="0">
                <a:solidFill>
                  <a:schemeClr val="accent1">
                    <a:lumMod val="75000"/>
                  </a:schemeClr>
                </a:solidFill>
              </a:rPr>
              <a:t>8</a:t>
            </a:r>
            <a:r>
              <a:rPr lang="tr-TR" dirty="0" smtClean="0"/>
              <a:t> </a:t>
            </a:r>
            <a:r>
              <a:rPr lang="tr-TR" dirty="0"/>
              <a:t>işletim planının öncelik çizgesi döngülü olduğu için bu işletim planı serileştirilebilir değildir</a:t>
            </a:r>
            <a:r>
              <a:rPr lang="tr-TR" dirty="0" smtClean="0"/>
              <a:t>.</a:t>
            </a:r>
            <a:endParaRPr lang="tr-TR" dirty="0"/>
          </a:p>
        </p:txBody>
      </p:sp>
      <p:graphicFrame>
        <p:nvGraphicFramePr>
          <p:cNvPr id="4" name="Tablo 3"/>
          <p:cNvGraphicFramePr>
            <a:graphicFrameLocks noGrp="1"/>
          </p:cNvGraphicFramePr>
          <p:nvPr>
            <p:extLst>
              <p:ext uri="{D42A27DB-BD31-4B8C-83A1-F6EECF244321}">
                <p14:modId xmlns:p14="http://schemas.microsoft.com/office/powerpoint/2010/main" val="1403332868"/>
              </p:ext>
            </p:extLst>
          </p:nvPr>
        </p:nvGraphicFramePr>
        <p:xfrm>
          <a:off x="539551" y="455980"/>
          <a:ext cx="4536505" cy="3931920"/>
        </p:xfrm>
        <a:graphic>
          <a:graphicData uri="http://schemas.openxmlformats.org/drawingml/2006/table">
            <a:tbl>
              <a:tblPr firstRow="1" bandRow="1">
                <a:tableStyleId>{5C22544A-7EE6-4342-B048-85BDC9FD1C3A}</a:tableStyleId>
              </a:tblPr>
              <a:tblGrid>
                <a:gridCol w="558339">
                  <a:extLst>
                    <a:ext uri="{9D8B030D-6E8A-4147-A177-3AD203B41FA5}">
                      <a16:colId xmlns:a16="http://schemas.microsoft.com/office/drawing/2014/main" val="20000"/>
                    </a:ext>
                  </a:extLst>
                </a:gridCol>
                <a:gridCol w="1326054">
                  <a:extLst>
                    <a:ext uri="{9D8B030D-6E8A-4147-A177-3AD203B41FA5}">
                      <a16:colId xmlns:a16="http://schemas.microsoft.com/office/drawing/2014/main" val="20001"/>
                    </a:ext>
                  </a:extLst>
                </a:gridCol>
                <a:gridCol w="1326056">
                  <a:extLst>
                    <a:ext uri="{9D8B030D-6E8A-4147-A177-3AD203B41FA5}">
                      <a16:colId xmlns:a16="http://schemas.microsoft.com/office/drawing/2014/main" val="20002"/>
                    </a:ext>
                  </a:extLst>
                </a:gridCol>
                <a:gridCol w="1326056">
                  <a:extLst>
                    <a:ext uri="{9D8B030D-6E8A-4147-A177-3AD203B41FA5}">
                      <a16:colId xmlns:a16="http://schemas.microsoft.com/office/drawing/2014/main" val="20003"/>
                    </a:ext>
                  </a:extLst>
                </a:gridCol>
              </a:tblGrid>
              <a:tr h="333772">
                <a:tc gridSpan="3">
                  <a:txBody>
                    <a:bodyPr/>
                    <a:lstStyle/>
                    <a:p>
                      <a:r>
                        <a:rPr lang="tr-TR" sz="1600" dirty="0" smtClean="0"/>
                        <a:t>P8</a:t>
                      </a:r>
                      <a:endParaRPr lang="tr-TR" sz="1600" dirty="0"/>
                    </a:p>
                  </a:txBody>
                  <a:tcPr/>
                </a:tc>
                <a:tc hMerge="1">
                  <a:txBody>
                    <a:bodyPr/>
                    <a:lstStyle/>
                    <a:p>
                      <a:endParaRPr lang="tr-TR" dirty="0"/>
                    </a:p>
                  </a:txBody>
                  <a:tcPr/>
                </a:tc>
                <a:tc hMerge="1">
                  <a:txBody>
                    <a:bodyPr/>
                    <a:lstStyle/>
                    <a:p>
                      <a:endParaRPr lang="tr-TR" dirty="0"/>
                    </a:p>
                  </a:txBody>
                  <a:tcPr/>
                </a:tc>
                <a:tc>
                  <a:txBody>
                    <a:bodyPr/>
                    <a:lstStyle/>
                    <a:p>
                      <a:endParaRPr lang="tr-TR" sz="1600" dirty="0"/>
                    </a:p>
                  </a:txBody>
                  <a:tcPr/>
                </a:tc>
                <a:extLst>
                  <a:ext uri="{0D108BD9-81ED-4DB2-BD59-A6C34878D82A}">
                    <a16:rowId xmlns:a16="http://schemas.microsoft.com/office/drawing/2014/main" val="10000"/>
                  </a:ext>
                </a:extLst>
              </a:tr>
              <a:tr h="333772">
                <a:tc>
                  <a:txBody>
                    <a:bodyPr/>
                    <a:lstStyle/>
                    <a:p>
                      <a:endParaRPr lang="tr-TR" sz="1600" dirty="0"/>
                    </a:p>
                  </a:txBody>
                  <a:tcPr/>
                </a:tc>
                <a:tc>
                  <a:txBody>
                    <a:bodyPr/>
                    <a:lstStyle/>
                    <a:p>
                      <a:r>
                        <a:rPr lang="tr-TR" sz="1600" dirty="0" smtClean="0"/>
                        <a:t>H5</a:t>
                      </a:r>
                      <a:endParaRPr lang="tr-TR" sz="1600" dirty="0"/>
                    </a:p>
                  </a:txBody>
                  <a:tcPr/>
                </a:tc>
                <a:tc>
                  <a:txBody>
                    <a:bodyPr/>
                    <a:lstStyle/>
                    <a:p>
                      <a:r>
                        <a:rPr lang="tr-TR" sz="1600" dirty="0" smtClean="0"/>
                        <a:t>H6</a:t>
                      </a:r>
                      <a:endParaRPr lang="tr-TR" sz="1600" dirty="0"/>
                    </a:p>
                  </a:txBody>
                  <a:tcPr/>
                </a:tc>
                <a:tc>
                  <a:txBody>
                    <a:bodyPr/>
                    <a:lstStyle/>
                    <a:p>
                      <a:r>
                        <a:rPr lang="tr-TR" sz="1600" dirty="0" smtClean="0"/>
                        <a:t>H7</a:t>
                      </a:r>
                      <a:endParaRPr lang="tr-TR" sz="1600" dirty="0"/>
                    </a:p>
                  </a:txBody>
                  <a:tcPr/>
                </a:tc>
                <a:extLst>
                  <a:ext uri="{0D108BD9-81ED-4DB2-BD59-A6C34878D82A}">
                    <a16:rowId xmlns:a16="http://schemas.microsoft.com/office/drawing/2014/main" val="10001"/>
                  </a:ext>
                </a:extLst>
              </a:tr>
              <a:tr h="1585416">
                <a:tc>
                  <a:txBody>
                    <a:bodyPr/>
                    <a:lstStyle/>
                    <a:p>
                      <a:r>
                        <a:rPr lang="tr-TR" sz="1600" dirty="0" smtClean="0"/>
                        <a:t>1</a:t>
                      </a:r>
                    </a:p>
                    <a:p>
                      <a:r>
                        <a:rPr lang="tr-TR" sz="1600" dirty="0" smtClean="0"/>
                        <a:t>2</a:t>
                      </a:r>
                    </a:p>
                    <a:p>
                      <a:r>
                        <a:rPr lang="tr-TR" sz="1600" dirty="0" smtClean="0"/>
                        <a:t>3</a:t>
                      </a:r>
                    </a:p>
                    <a:p>
                      <a:r>
                        <a:rPr lang="tr-TR" sz="1600" dirty="0" smtClean="0"/>
                        <a:t>4</a:t>
                      </a:r>
                    </a:p>
                    <a:p>
                      <a:r>
                        <a:rPr lang="tr-TR" sz="1600" dirty="0" smtClean="0"/>
                        <a:t>5</a:t>
                      </a:r>
                    </a:p>
                    <a:p>
                      <a:r>
                        <a:rPr lang="tr-TR" sz="1600" dirty="0" smtClean="0"/>
                        <a:t>6</a:t>
                      </a:r>
                    </a:p>
                    <a:p>
                      <a:r>
                        <a:rPr lang="tr-TR" sz="1600" dirty="0" smtClean="0"/>
                        <a:t>7</a:t>
                      </a:r>
                    </a:p>
                    <a:p>
                      <a:r>
                        <a:rPr lang="tr-TR" sz="1600" dirty="0" smtClean="0"/>
                        <a:t>8</a:t>
                      </a:r>
                    </a:p>
                    <a:p>
                      <a:r>
                        <a:rPr lang="tr-TR" sz="1600" dirty="0" smtClean="0"/>
                        <a:t>9</a:t>
                      </a:r>
                    </a:p>
                    <a:p>
                      <a:r>
                        <a:rPr lang="tr-TR" sz="1600" dirty="0" smtClean="0"/>
                        <a:t>10</a:t>
                      </a:r>
                    </a:p>
                    <a:p>
                      <a:r>
                        <a:rPr lang="tr-TR" sz="1600" dirty="0" smtClean="0"/>
                        <a:t>11</a:t>
                      </a:r>
                    </a:p>
                    <a:p>
                      <a:r>
                        <a:rPr lang="tr-TR" sz="1600" dirty="0" smtClean="0"/>
                        <a:t>12</a:t>
                      </a:r>
                    </a:p>
                    <a:p>
                      <a:r>
                        <a:rPr lang="tr-TR" sz="1600" dirty="0" smtClean="0"/>
                        <a:t>13</a:t>
                      </a:r>
                    </a:p>
                  </a:txBody>
                  <a:tcPr/>
                </a:tc>
                <a:tc>
                  <a:txBody>
                    <a:bodyPr/>
                    <a:lstStyle/>
                    <a:p>
                      <a:endParaRPr lang="tr-TR" sz="1600" dirty="0" smtClean="0"/>
                    </a:p>
                    <a:p>
                      <a:endParaRPr lang="tr-TR" sz="1600" dirty="0" smtClean="0"/>
                    </a:p>
                    <a:p>
                      <a:endParaRPr lang="tr-TR" sz="1600" dirty="0" smtClean="0"/>
                    </a:p>
                    <a:p>
                      <a:endParaRPr lang="tr-TR" sz="1600" dirty="0" smtClean="0"/>
                    </a:p>
                    <a:p>
                      <a:endParaRPr lang="tr-TR" sz="1600" dirty="0" smtClean="0"/>
                    </a:p>
                    <a:p>
                      <a:r>
                        <a:rPr lang="tr-TR" sz="1600" dirty="0" smtClean="0"/>
                        <a:t>Read(A);</a:t>
                      </a:r>
                    </a:p>
                    <a:p>
                      <a:r>
                        <a:rPr lang="tr-TR" sz="1600" dirty="0" smtClean="0">
                          <a:solidFill>
                            <a:schemeClr val="tx1"/>
                          </a:solidFill>
                        </a:rPr>
                        <a:t>Write(A);</a:t>
                      </a:r>
                    </a:p>
                    <a:p>
                      <a:endParaRPr lang="tr-TR" sz="1600" dirty="0" smtClean="0"/>
                    </a:p>
                    <a:p>
                      <a:endParaRPr lang="tr-TR" sz="1600" dirty="0" smtClean="0"/>
                    </a:p>
                    <a:p>
                      <a:endParaRPr lang="tr-TR" sz="1600" dirty="0" smtClean="0"/>
                    </a:p>
                    <a:p>
                      <a:r>
                        <a:rPr lang="tr-TR" sz="1600" dirty="0" smtClean="0">
                          <a:solidFill>
                            <a:srgbClr val="FF0000"/>
                          </a:solidFill>
                        </a:rPr>
                        <a:t>Read(B);</a:t>
                      </a:r>
                    </a:p>
                    <a:p>
                      <a:r>
                        <a:rPr lang="tr-TR" sz="1600" dirty="0" smtClean="0">
                          <a:solidFill>
                            <a:srgbClr val="FF0000"/>
                          </a:solidFill>
                        </a:rPr>
                        <a:t>Write(B);</a:t>
                      </a:r>
                    </a:p>
                    <a:p>
                      <a:endParaRPr lang="tr-TR" sz="1600" dirty="0"/>
                    </a:p>
                  </a:txBody>
                  <a:tcPr/>
                </a:tc>
                <a:tc>
                  <a:txBody>
                    <a:bodyPr/>
                    <a:lstStyle/>
                    <a:p>
                      <a:r>
                        <a:rPr lang="tr-TR" sz="1600" dirty="0" smtClean="0"/>
                        <a:t>Read(C);</a:t>
                      </a:r>
                    </a:p>
                    <a:p>
                      <a:r>
                        <a:rPr lang="tr-TR" sz="1600" dirty="0" smtClean="0"/>
                        <a:t>Read(B);</a:t>
                      </a:r>
                    </a:p>
                    <a:p>
                      <a:r>
                        <a:rPr lang="tr-TR" sz="1600" dirty="0" smtClean="0">
                          <a:solidFill>
                            <a:schemeClr val="tx1"/>
                          </a:solidFill>
                        </a:rPr>
                        <a:t>Write(B);</a:t>
                      </a:r>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r>
                        <a:rPr lang="tr-TR" sz="1600" dirty="0" smtClean="0">
                          <a:solidFill>
                            <a:schemeClr val="tx1"/>
                          </a:solidFill>
                        </a:rPr>
                        <a:t>Read(A);</a:t>
                      </a:r>
                    </a:p>
                    <a:p>
                      <a:endParaRPr lang="tr-TR" sz="1600" dirty="0" smtClean="0"/>
                    </a:p>
                    <a:p>
                      <a:endParaRPr lang="tr-TR" sz="1600" dirty="0" smtClean="0"/>
                    </a:p>
                    <a:p>
                      <a:r>
                        <a:rPr lang="tr-TR" sz="1600" dirty="0" smtClean="0"/>
                        <a:t>Write(A);</a:t>
                      </a:r>
                      <a:endParaRPr lang="tr-TR" sz="1600" dirty="0"/>
                    </a:p>
                  </a:txBody>
                  <a:tcPr/>
                </a:tc>
                <a:tc>
                  <a:txBody>
                    <a:bodyPr/>
                    <a:lstStyle/>
                    <a:p>
                      <a:endParaRPr lang="tr-TR" sz="1600" dirty="0" smtClean="0"/>
                    </a:p>
                    <a:p>
                      <a:endParaRPr lang="tr-TR" sz="1600" dirty="0" smtClean="0"/>
                    </a:p>
                    <a:p>
                      <a:endParaRPr lang="tr-TR" sz="1600" dirty="0" smtClean="0"/>
                    </a:p>
                    <a:p>
                      <a:r>
                        <a:rPr lang="tr-TR" sz="1600" dirty="0" smtClean="0">
                          <a:solidFill>
                            <a:schemeClr val="tx1"/>
                          </a:solidFill>
                        </a:rPr>
                        <a:t>Read(B);</a:t>
                      </a:r>
                    </a:p>
                    <a:p>
                      <a:r>
                        <a:rPr lang="tr-TR" sz="1600" dirty="0" smtClean="0"/>
                        <a:t>Read(C);</a:t>
                      </a:r>
                    </a:p>
                    <a:p>
                      <a:endParaRPr lang="tr-TR" sz="1600" dirty="0" smtClean="0"/>
                    </a:p>
                    <a:p>
                      <a:endParaRPr lang="tr-TR" sz="1600" dirty="0" smtClean="0"/>
                    </a:p>
                    <a:p>
                      <a:r>
                        <a:rPr lang="tr-TR" sz="1600" dirty="0" smtClean="0">
                          <a:solidFill>
                            <a:srgbClr val="FF0000"/>
                          </a:solidFill>
                        </a:rPr>
                        <a:t>Write(B);</a:t>
                      </a:r>
                    </a:p>
                    <a:p>
                      <a:r>
                        <a:rPr lang="tr-TR" sz="1600" dirty="0" smtClean="0"/>
                        <a:t>Write(C);</a:t>
                      </a:r>
                    </a:p>
                    <a:p>
                      <a:endParaRPr lang="tr-TR" sz="1600" dirty="0"/>
                    </a:p>
                  </a:txBody>
                  <a:tcPr/>
                </a:tc>
                <a:extLst>
                  <a:ext uri="{0D108BD9-81ED-4DB2-BD59-A6C34878D82A}">
                    <a16:rowId xmlns:a16="http://schemas.microsoft.com/office/drawing/2014/main" val="10002"/>
                  </a:ext>
                </a:extLst>
              </a:tr>
            </a:tbl>
          </a:graphicData>
        </a:graphic>
      </p:graphicFrame>
      <p:grpSp>
        <p:nvGrpSpPr>
          <p:cNvPr id="46" name="Grup 45"/>
          <p:cNvGrpSpPr/>
          <p:nvPr/>
        </p:nvGrpSpPr>
        <p:grpSpPr>
          <a:xfrm>
            <a:off x="5279156" y="620688"/>
            <a:ext cx="3397300" cy="2743434"/>
            <a:chOff x="5076056" y="1002214"/>
            <a:chExt cx="3979870" cy="3309340"/>
          </a:xfrm>
        </p:grpSpPr>
        <p:cxnSp>
          <p:nvCxnSpPr>
            <p:cNvPr id="27" name="Düz Ok Bağlayıcısı 26"/>
            <p:cNvCxnSpPr>
              <a:stCxn id="6" idx="4"/>
              <a:endCxn id="18" idx="7"/>
            </p:cNvCxnSpPr>
            <p:nvPr/>
          </p:nvCxnSpPr>
          <p:spPr>
            <a:xfrm flipH="1">
              <a:off x="7571305" y="2236311"/>
              <a:ext cx="1052192" cy="1426522"/>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33" name="Grup 32"/>
            <p:cNvGrpSpPr/>
            <p:nvPr/>
          </p:nvGrpSpPr>
          <p:grpSpPr>
            <a:xfrm>
              <a:off x="5076056" y="1002214"/>
              <a:ext cx="3979870" cy="3309340"/>
              <a:chOff x="5076056" y="1002214"/>
              <a:chExt cx="3979870" cy="3309340"/>
            </a:xfrm>
          </p:grpSpPr>
          <p:sp>
            <p:nvSpPr>
              <p:cNvPr id="6" name="4 Oval"/>
              <p:cNvSpPr/>
              <p:nvPr/>
            </p:nvSpPr>
            <p:spPr>
              <a:xfrm>
                <a:off x="8191067" y="1476287"/>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H6</a:t>
                </a:r>
                <a:endParaRPr lang="tr-TR" sz="1600" b="1" dirty="0">
                  <a:solidFill>
                    <a:schemeClr val="accent1"/>
                  </a:solidFill>
                </a:endParaRPr>
              </a:p>
            </p:txBody>
          </p:sp>
          <p:sp>
            <p:nvSpPr>
              <p:cNvPr id="7" name="3 Oval"/>
              <p:cNvSpPr/>
              <p:nvPr/>
            </p:nvSpPr>
            <p:spPr>
              <a:xfrm>
                <a:off x="5698238" y="1456818"/>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H5</a:t>
                </a:r>
                <a:endParaRPr lang="tr-TR" sz="1600" b="1" dirty="0">
                  <a:solidFill>
                    <a:schemeClr val="accent1"/>
                  </a:solidFill>
                </a:endParaRPr>
              </a:p>
            </p:txBody>
          </p:sp>
          <p:sp>
            <p:nvSpPr>
              <p:cNvPr id="10" name="Dikdörtgen 9"/>
              <p:cNvSpPr/>
              <p:nvPr/>
            </p:nvSpPr>
            <p:spPr>
              <a:xfrm>
                <a:off x="7252972" y="1002214"/>
                <a:ext cx="343364" cy="338554"/>
              </a:xfrm>
              <a:prstGeom prst="rect">
                <a:avLst/>
              </a:prstGeom>
            </p:spPr>
            <p:txBody>
              <a:bodyPr wrap="none">
                <a:spAutoFit/>
              </a:bodyPr>
              <a:lstStyle/>
              <a:p>
                <a:pPr>
                  <a:buNone/>
                </a:pPr>
                <a:r>
                  <a:rPr lang="tr-TR" sz="1600" b="1" dirty="0" smtClean="0">
                    <a:solidFill>
                      <a:schemeClr val="accent1">
                        <a:lumMod val="75000"/>
                      </a:schemeClr>
                    </a:solidFill>
                  </a:rPr>
                  <a:t>A</a:t>
                </a:r>
                <a:endParaRPr lang="tr-TR" sz="1600" b="1" dirty="0">
                  <a:solidFill>
                    <a:schemeClr val="accent1">
                      <a:lumMod val="75000"/>
                    </a:schemeClr>
                  </a:solidFill>
                </a:endParaRPr>
              </a:p>
            </p:txBody>
          </p:sp>
          <p:sp>
            <p:nvSpPr>
              <p:cNvPr id="11" name="Dikdörtgen 10"/>
              <p:cNvSpPr/>
              <p:nvPr/>
            </p:nvSpPr>
            <p:spPr>
              <a:xfrm>
                <a:off x="8191067" y="2934765"/>
                <a:ext cx="564578" cy="338554"/>
              </a:xfrm>
              <a:prstGeom prst="rect">
                <a:avLst/>
              </a:prstGeom>
            </p:spPr>
            <p:txBody>
              <a:bodyPr wrap="none">
                <a:spAutoFit/>
              </a:bodyPr>
              <a:lstStyle/>
              <a:p>
                <a:pPr>
                  <a:buNone/>
                </a:pPr>
                <a:r>
                  <a:rPr lang="tr-TR" sz="1600" b="1" dirty="0" smtClean="0">
                    <a:solidFill>
                      <a:schemeClr val="accent1">
                        <a:lumMod val="75000"/>
                      </a:schemeClr>
                    </a:solidFill>
                  </a:rPr>
                  <a:t>B,C</a:t>
                </a:r>
                <a:endParaRPr lang="tr-TR" sz="1600" b="1" dirty="0">
                  <a:solidFill>
                    <a:schemeClr val="accent1">
                      <a:lumMod val="75000"/>
                    </a:schemeClr>
                  </a:solidFill>
                </a:endParaRPr>
              </a:p>
            </p:txBody>
          </p:sp>
          <p:sp>
            <p:nvSpPr>
              <p:cNvPr id="12" name="Dikdörtgen 11"/>
              <p:cNvSpPr/>
              <p:nvPr/>
            </p:nvSpPr>
            <p:spPr>
              <a:xfrm>
                <a:off x="5076056" y="1728042"/>
                <a:ext cx="705642" cy="338554"/>
              </a:xfrm>
              <a:prstGeom prst="rect">
                <a:avLst/>
              </a:prstGeom>
            </p:spPr>
            <p:txBody>
              <a:bodyPr wrap="none">
                <a:spAutoFit/>
              </a:bodyPr>
              <a:lstStyle/>
              <a:p>
                <a:pPr>
                  <a:buNone/>
                </a:pPr>
                <a:r>
                  <a:rPr lang="tr-TR" sz="1600" b="1" dirty="0">
                    <a:solidFill>
                      <a:schemeClr val="accent1">
                        <a:lumMod val="75000"/>
                      </a:schemeClr>
                    </a:solidFill>
                  </a:rPr>
                  <a:t>(</a:t>
                </a:r>
                <a:r>
                  <a:rPr lang="tr-TR" sz="1600" b="1" dirty="0" smtClean="0">
                    <a:solidFill>
                      <a:schemeClr val="accent1">
                        <a:lumMod val="75000"/>
                      </a:schemeClr>
                    </a:solidFill>
                  </a:rPr>
                  <a:t>P8)</a:t>
                </a:r>
                <a:endParaRPr lang="tr-TR" sz="1600" b="1" dirty="0">
                  <a:solidFill>
                    <a:schemeClr val="accent1">
                      <a:lumMod val="75000"/>
                    </a:schemeClr>
                  </a:solidFill>
                </a:endParaRPr>
              </a:p>
            </p:txBody>
          </p:sp>
          <p:cxnSp>
            <p:nvCxnSpPr>
              <p:cNvPr id="14" name="Eğri Bağlayıcı 13"/>
              <p:cNvCxnSpPr>
                <a:stCxn id="7" idx="7"/>
                <a:endCxn id="6" idx="1"/>
              </p:cNvCxnSpPr>
              <p:nvPr/>
            </p:nvCxnSpPr>
            <p:spPr>
              <a:xfrm rot="16200000" flipH="1">
                <a:off x="7367347" y="637214"/>
                <a:ext cx="19469" cy="1881282"/>
              </a:xfrm>
              <a:prstGeom prst="curvedConnector3">
                <a:avLst>
                  <a:gd name="adj1" fmla="val -1395372"/>
                </a:avLst>
              </a:prstGeom>
              <a:ln w="222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Eğri Bağlayıcı 14"/>
              <p:cNvCxnSpPr>
                <a:stCxn id="6" idx="3"/>
                <a:endCxn id="7" idx="5"/>
              </p:cNvCxnSpPr>
              <p:nvPr/>
            </p:nvCxnSpPr>
            <p:spPr>
              <a:xfrm rot="5400000" flipH="1">
                <a:off x="7367347" y="1174633"/>
                <a:ext cx="19469" cy="1881282"/>
              </a:xfrm>
              <a:prstGeom prst="curvedConnector3">
                <a:avLst>
                  <a:gd name="adj1" fmla="val -904669"/>
                </a:avLst>
              </a:prstGeom>
              <a:ln w="222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8" name="3 Oval"/>
              <p:cNvSpPr/>
              <p:nvPr/>
            </p:nvSpPr>
            <p:spPr>
              <a:xfrm>
                <a:off x="6833102" y="3551530"/>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H7</a:t>
                </a:r>
                <a:endParaRPr lang="tr-TR" sz="1600" b="1" dirty="0">
                  <a:solidFill>
                    <a:schemeClr val="accent1"/>
                  </a:solidFill>
                </a:endParaRPr>
              </a:p>
            </p:txBody>
          </p:sp>
          <p:cxnSp>
            <p:nvCxnSpPr>
              <p:cNvPr id="26" name="Düz Ok Bağlayıcısı 25"/>
              <p:cNvCxnSpPr>
                <a:stCxn id="18" idx="1"/>
                <a:endCxn id="7" idx="4"/>
              </p:cNvCxnSpPr>
              <p:nvPr/>
            </p:nvCxnSpPr>
            <p:spPr>
              <a:xfrm flipH="1" flipV="1">
                <a:off x="6130668" y="2216842"/>
                <a:ext cx="829090" cy="1445991"/>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1" name="Dikdörtgen 30"/>
              <p:cNvSpPr/>
              <p:nvPr/>
            </p:nvSpPr>
            <p:spPr>
              <a:xfrm>
                <a:off x="7227941" y="2252663"/>
                <a:ext cx="343364" cy="338554"/>
              </a:xfrm>
              <a:prstGeom prst="rect">
                <a:avLst/>
              </a:prstGeom>
            </p:spPr>
            <p:txBody>
              <a:bodyPr wrap="none">
                <a:spAutoFit/>
              </a:bodyPr>
              <a:lstStyle/>
              <a:p>
                <a:pPr>
                  <a:buNone/>
                </a:pPr>
                <a:r>
                  <a:rPr lang="tr-TR" sz="1600" b="1" dirty="0" smtClean="0">
                    <a:solidFill>
                      <a:schemeClr val="accent1">
                        <a:lumMod val="75000"/>
                      </a:schemeClr>
                    </a:solidFill>
                  </a:rPr>
                  <a:t>B</a:t>
                </a:r>
                <a:endParaRPr lang="tr-TR" sz="1600" b="1" dirty="0">
                  <a:solidFill>
                    <a:schemeClr val="accent1">
                      <a:lumMod val="75000"/>
                    </a:schemeClr>
                  </a:solidFill>
                </a:endParaRPr>
              </a:p>
            </p:txBody>
          </p:sp>
          <p:sp>
            <p:nvSpPr>
              <p:cNvPr id="32" name="Dikdörtgen 31"/>
              <p:cNvSpPr/>
              <p:nvPr/>
            </p:nvSpPr>
            <p:spPr>
              <a:xfrm>
                <a:off x="6172852" y="2730406"/>
                <a:ext cx="343364" cy="338554"/>
              </a:xfrm>
              <a:prstGeom prst="rect">
                <a:avLst/>
              </a:prstGeom>
            </p:spPr>
            <p:txBody>
              <a:bodyPr wrap="none">
                <a:spAutoFit/>
              </a:bodyPr>
              <a:lstStyle/>
              <a:p>
                <a:pPr>
                  <a:buNone/>
                </a:pPr>
                <a:r>
                  <a:rPr lang="tr-TR" sz="1600" b="1" dirty="0" smtClean="0">
                    <a:solidFill>
                      <a:schemeClr val="accent1">
                        <a:lumMod val="75000"/>
                      </a:schemeClr>
                    </a:solidFill>
                  </a:rPr>
                  <a:t>B</a:t>
                </a:r>
                <a:endParaRPr lang="tr-TR" sz="1600" b="1" dirty="0">
                  <a:solidFill>
                    <a:schemeClr val="accent1">
                      <a:lumMod val="75000"/>
                    </a:schemeClr>
                  </a:solidFill>
                </a:endParaRPr>
              </a:p>
            </p:txBody>
          </p:sp>
        </p:grpSp>
      </p:grpSp>
    </p:spTree>
    <p:extLst>
      <p:ext uri="{BB962C8B-B14F-4D97-AF65-F5344CB8AC3E}">
        <p14:creationId xmlns:p14="http://schemas.microsoft.com/office/powerpoint/2010/main" val="12609424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4653136"/>
            <a:ext cx="8229600" cy="1368152"/>
          </a:xfrm>
        </p:spPr>
        <p:txBody>
          <a:bodyPr/>
          <a:lstStyle/>
          <a:p>
            <a:r>
              <a:rPr lang="tr-TR" b="1" dirty="0" smtClean="0">
                <a:solidFill>
                  <a:schemeClr val="accent1">
                    <a:lumMod val="75000"/>
                  </a:schemeClr>
                </a:solidFill>
              </a:rPr>
              <a:t>P</a:t>
            </a:r>
            <a:r>
              <a:rPr lang="tr-TR" b="1" baseline="-25000" dirty="0" smtClean="0">
                <a:solidFill>
                  <a:schemeClr val="accent1">
                    <a:lumMod val="75000"/>
                  </a:schemeClr>
                </a:solidFill>
              </a:rPr>
              <a:t>8</a:t>
            </a:r>
            <a:r>
              <a:rPr lang="tr-TR" dirty="0" smtClean="0"/>
              <a:t> </a:t>
            </a:r>
            <a:r>
              <a:rPr lang="tr-TR" dirty="0"/>
              <a:t>işletim planının öncelik </a:t>
            </a:r>
            <a:r>
              <a:rPr lang="tr-TR" b="1" u="sng" dirty="0"/>
              <a:t>çizgesi döngülü </a:t>
            </a:r>
            <a:r>
              <a:rPr lang="tr-TR" dirty="0"/>
              <a:t>olduğu için bu işletim planı </a:t>
            </a:r>
            <a:r>
              <a:rPr lang="tr-TR" b="1" u="sng" dirty="0"/>
              <a:t>serileştirilebilir değildir</a:t>
            </a:r>
            <a:r>
              <a:rPr lang="tr-TR" b="1" u="sng" dirty="0" smtClean="0"/>
              <a:t>.</a:t>
            </a:r>
            <a:endParaRPr lang="tr-TR" b="1" u="sng" dirty="0"/>
          </a:p>
        </p:txBody>
      </p:sp>
      <p:graphicFrame>
        <p:nvGraphicFramePr>
          <p:cNvPr id="4" name="Tablo 3"/>
          <p:cNvGraphicFramePr>
            <a:graphicFrameLocks noGrp="1"/>
          </p:cNvGraphicFramePr>
          <p:nvPr>
            <p:extLst>
              <p:ext uri="{D42A27DB-BD31-4B8C-83A1-F6EECF244321}">
                <p14:modId xmlns:p14="http://schemas.microsoft.com/office/powerpoint/2010/main" val="2747254004"/>
              </p:ext>
            </p:extLst>
          </p:nvPr>
        </p:nvGraphicFramePr>
        <p:xfrm>
          <a:off x="539551" y="455980"/>
          <a:ext cx="4536505" cy="3931920"/>
        </p:xfrm>
        <a:graphic>
          <a:graphicData uri="http://schemas.openxmlformats.org/drawingml/2006/table">
            <a:tbl>
              <a:tblPr firstRow="1" bandRow="1">
                <a:tableStyleId>{5C22544A-7EE6-4342-B048-85BDC9FD1C3A}</a:tableStyleId>
              </a:tblPr>
              <a:tblGrid>
                <a:gridCol w="558339">
                  <a:extLst>
                    <a:ext uri="{9D8B030D-6E8A-4147-A177-3AD203B41FA5}">
                      <a16:colId xmlns:a16="http://schemas.microsoft.com/office/drawing/2014/main" val="20000"/>
                    </a:ext>
                  </a:extLst>
                </a:gridCol>
                <a:gridCol w="1326054">
                  <a:extLst>
                    <a:ext uri="{9D8B030D-6E8A-4147-A177-3AD203B41FA5}">
                      <a16:colId xmlns:a16="http://schemas.microsoft.com/office/drawing/2014/main" val="20001"/>
                    </a:ext>
                  </a:extLst>
                </a:gridCol>
                <a:gridCol w="1326056">
                  <a:extLst>
                    <a:ext uri="{9D8B030D-6E8A-4147-A177-3AD203B41FA5}">
                      <a16:colId xmlns:a16="http://schemas.microsoft.com/office/drawing/2014/main" val="20002"/>
                    </a:ext>
                  </a:extLst>
                </a:gridCol>
                <a:gridCol w="1326056">
                  <a:extLst>
                    <a:ext uri="{9D8B030D-6E8A-4147-A177-3AD203B41FA5}">
                      <a16:colId xmlns:a16="http://schemas.microsoft.com/office/drawing/2014/main" val="20003"/>
                    </a:ext>
                  </a:extLst>
                </a:gridCol>
              </a:tblGrid>
              <a:tr h="333772">
                <a:tc gridSpan="3">
                  <a:txBody>
                    <a:bodyPr/>
                    <a:lstStyle/>
                    <a:p>
                      <a:r>
                        <a:rPr lang="tr-TR" sz="1600" dirty="0" smtClean="0"/>
                        <a:t>P8</a:t>
                      </a:r>
                      <a:endParaRPr lang="tr-TR" sz="1600" dirty="0"/>
                    </a:p>
                  </a:txBody>
                  <a:tcPr/>
                </a:tc>
                <a:tc hMerge="1">
                  <a:txBody>
                    <a:bodyPr/>
                    <a:lstStyle/>
                    <a:p>
                      <a:endParaRPr lang="tr-TR" dirty="0"/>
                    </a:p>
                  </a:txBody>
                  <a:tcPr/>
                </a:tc>
                <a:tc hMerge="1">
                  <a:txBody>
                    <a:bodyPr/>
                    <a:lstStyle/>
                    <a:p>
                      <a:endParaRPr lang="tr-TR" dirty="0"/>
                    </a:p>
                  </a:txBody>
                  <a:tcPr/>
                </a:tc>
                <a:tc>
                  <a:txBody>
                    <a:bodyPr/>
                    <a:lstStyle/>
                    <a:p>
                      <a:endParaRPr lang="tr-TR" sz="1600" dirty="0"/>
                    </a:p>
                  </a:txBody>
                  <a:tcPr/>
                </a:tc>
                <a:extLst>
                  <a:ext uri="{0D108BD9-81ED-4DB2-BD59-A6C34878D82A}">
                    <a16:rowId xmlns:a16="http://schemas.microsoft.com/office/drawing/2014/main" val="10000"/>
                  </a:ext>
                </a:extLst>
              </a:tr>
              <a:tr h="333772">
                <a:tc>
                  <a:txBody>
                    <a:bodyPr/>
                    <a:lstStyle/>
                    <a:p>
                      <a:endParaRPr lang="tr-TR" sz="1600" dirty="0"/>
                    </a:p>
                  </a:txBody>
                  <a:tcPr/>
                </a:tc>
                <a:tc>
                  <a:txBody>
                    <a:bodyPr/>
                    <a:lstStyle/>
                    <a:p>
                      <a:r>
                        <a:rPr lang="tr-TR" sz="1600" dirty="0" smtClean="0"/>
                        <a:t>H5</a:t>
                      </a:r>
                      <a:endParaRPr lang="tr-TR" sz="1600" dirty="0"/>
                    </a:p>
                  </a:txBody>
                  <a:tcPr/>
                </a:tc>
                <a:tc>
                  <a:txBody>
                    <a:bodyPr/>
                    <a:lstStyle/>
                    <a:p>
                      <a:r>
                        <a:rPr lang="tr-TR" sz="1600" dirty="0" smtClean="0"/>
                        <a:t>H6</a:t>
                      </a:r>
                      <a:endParaRPr lang="tr-TR" sz="1600" dirty="0"/>
                    </a:p>
                  </a:txBody>
                  <a:tcPr/>
                </a:tc>
                <a:tc>
                  <a:txBody>
                    <a:bodyPr/>
                    <a:lstStyle/>
                    <a:p>
                      <a:r>
                        <a:rPr lang="tr-TR" sz="1600" dirty="0" smtClean="0"/>
                        <a:t>H7</a:t>
                      </a:r>
                      <a:endParaRPr lang="tr-TR" sz="1600" dirty="0"/>
                    </a:p>
                  </a:txBody>
                  <a:tcPr/>
                </a:tc>
                <a:extLst>
                  <a:ext uri="{0D108BD9-81ED-4DB2-BD59-A6C34878D82A}">
                    <a16:rowId xmlns:a16="http://schemas.microsoft.com/office/drawing/2014/main" val="10001"/>
                  </a:ext>
                </a:extLst>
              </a:tr>
              <a:tr h="1585416">
                <a:tc>
                  <a:txBody>
                    <a:bodyPr/>
                    <a:lstStyle/>
                    <a:p>
                      <a:r>
                        <a:rPr lang="tr-TR" sz="1600" dirty="0" smtClean="0"/>
                        <a:t>1</a:t>
                      </a:r>
                    </a:p>
                    <a:p>
                      <a:r>
                        <a:rPr lang="tr-TR" sz="1600" dirty="0" smtClean="0"/>
                        <a:t>2</a:t>
                      </a:r>
                    </a:p>
                    <a:p>
                      <a:r>
                        <a:rPr lang="tr-TR" sz="1600" dirty="0" smtClean="0"/>
                        <a:t>3</a:t>
                      </a:r>
                    </a:p>
                    <a:p>
                      <a:r>
                        <a:rPr lang="tr-TR" sz="1600" dirty="0" smtClean="0"/>
                        <a:t>4</a:t>
                      </a:r>
                    </a:p>
                    <a:p>
                      <a:r>
                        <a:rPr lang="tr-TR" sz="1600" dirty="0" smtClean="0"/>
                        <a:t>5</a:t>
                      </a:r>
                    </a:p>
                    <a:p>
                      <a:r>
                        <a:rPr lang="tr-TR" sz="1600" dirty="0" smtClean="0"/>
                        <a:t>6</a:t>
                      </a:r>
                    </a:p>
                    <a:p>
                      <a:r>
                        <a:rPr lang="tr-TR" sz="1600" dirty="0" smtClean="0"/>
                        <a:t>7</a:t>
                      </a:r>
                    </a:p>
                    <a:p>
                      <a:r>
                        <a:rPr lang="tr-TR" sz="1600" dirty="0" smtClean="0"/>
                        <a:t>8</a:t>
                      </a:r>
                    </a:p>
                    <a:p>
                      <a:r>
                        <a:rPr lang="tr-TR" sz="1600" dirty="0" smtClean="0"/>
                        <a:t>9</a:t>
                      </a:r>
                    </a:p>
                    <a:p>
                      <a:r>
                        <a:rPr lang="tr-TR" sz="1600" dirty="0" smtClean="0"/>
                        <a:t>10</a:t>
                      </a:r>
                    </a:p>
                    <a:p>
                      <a:r>
                        <a:rPr lang="tr-TR" sz="1600" dirty="0" smtClean="0"/>
                        <a:t>11</a:t>
                      </a:r>
                    </a:p>
                    <a:p>
                      <a:r>
                        <a:rPr lang="tr-TR" sz="1600" dirty="0" smtClean="0"/>
                        <a:t>12</a:t>
                      </a:r>
                    </a:p>
                    <a:p>
                      <a:r>
                        <a:rPr lang="tr-TR" sz="1600" dirty="0" smtClean="0"/>
                        <a:t>13</a:t>
                      </a:r>
                    </a:p>
                  </a:txBody>
                  <a:tcPr/>
                </a:tc>
                <a:tc>
                  <a:txBody>
                    <a:bodyPr/>
                    <a:lstStyle/>
                    <a:p>
                      <a:endParaRPr lang="tr-TR" sz="1600" dirty="0" smtClean="0"/>
                    </a:p>
                    <a:p>
                      <a:endParaRPr lang="tr-TR" sz="1600" dirty="0" smtClean="0"/>
                    </a:p>
                    <a:p>
                      <a:endParaRPr lang="tr-TR" sz="1600" dirty="0" smtClean="0"/>
                    </a:p>
                    <a:p>
                      <a:endParaRPr lang="tr-TR" sz="1600" dirty="0" smtClean="0"/>
                    </a:p>
                    <a:p>
                      <a:endParaRPr lang="tr-TR" sz="1600" dirty="0" smtClean="0"/>
                    </a:p>
                    <a:p>
                      <a:r>
                        <a:rPr lang="tr-TR" sz="1600" dirty="0" smtClean="0"/>
                        <a:t>Read(A);</a:t>
                      </a:r>
                    </a:p>
                    <a:p>
                      <a:r>
                        <a:rPr lang="tr-TR" sz="1600" dirty="0" smtClean="0">
                          <a:solidFill>
                            <a:schemeClr val="tx1"/>
                          </a:solidFill>
                        </a:rPr>
                        <a:t>Write(A);</a:t>
                      </a:r>
                    </a:p>
                    <a:p>
                      <a:endParaRPr lang="tr-TR" sz="1600" dirty="0" smtClean="0"/>
                    </a:p>
                    <a:p>
                      <a:endParaRPr lang="tr-TR" sz="1600" dirty="0" smtClean="0"/>
                    </a:p>
                    <a:p>
                      <a:endParaRPr lang="tr-TR" sz="1600" dirty="0" smtClean="0"/>
                    </a:p>
                    <a:p>
                      <a:r>
                        <a:rPr lang="tr-TR" sz="1600" dirty="0" smtClean="0">
                          <a:solidFill>
                            <a:schemeClr val="tx1"/>
                          </a:solidFill>
                        </a:rPr>
                        <a:t>Read(B);</a:t>
                      </a:r>
                    </a:p>
                    <a:p>
                      <a:r>
                        <a:rPr lang="tr-TR" sz="1600" dirty="0" smtClean="0"/>
                        <a:t>Write(B);</a:t>
                      </a:r>
                    </a:p>
                    <a:p>
                      <a:endParaRPr lang="tr-TR" sz="1600" dirty="0"/>
                    </a:p>
                  </a:txBody>
                  <a:tcPr/>
                </a:tc>
                <a:tc>
                  <a:txBody>
                    <a:bodyPr/>
                    <a:lstStyle/>
                    <a:p>
                      <a:r>
                        <a:rPr lang="tr-TR" sz="1600" dirty="0" smtClean="0">
                          <a:solidFill>
                            <a:srgbClr val="FF0000"/>
                          </a:solidFill>
                        </a:rPr>
                        <a:t>Read(C);</a:t>
                      </a:r>
                    </a:p>
                    <a:p>
                      <a:r>
                        <a:rPr lang="tr-TR" sz="1600" dirty="0" smtClean="0">
                          <a:solidFill>
                            <a:srgbClr val="FF0000"/>
                          </a:solidFill>
                        </a:rPr>
                        <a:t>Read(B);</a:t>
                      </a:r>
                    </a:p>
                    <a:p>
                      <a:r>
                        <a:rPr lang="tr-TR" sz="1600" dirty="0" smtClean="0">
                          <a:solidFill>
                            <a:srgbClr val="FF0000"/>
                          </a:solidFill>
                        </a:rPr>
                        <a:t>Write(B);</a:t>
                      </a:r>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r>
                        <a:rPr lang="tr-TR" sz="1600" dirty="0" smtClean="0">
                          <a:solidFill>
                            <a:schemeClr val="tx1"/>
                          </a:solidFill>
                        </a:rPr>
                        <a:t>Read(A);</a:t>
                      </a:r>
                    </a:p>
                    <a:p>
                      <a:endParaRPr lang="tr-TR" sz="1600" dirty="0" smtClean="0"/>
                    </a:p>
                    <a:p>
                      <a:endParaRPr lang="tr-TR" sz="1600" dirty="0" smtClean="0"/>
                    </a:p>
                    <a:p>
                      <a:r>
                        <a:rPr lang="tr-TR" sz="1600" dirty="0" smtClean="0"/>
                        <a:t>Write(A);</a:t>
                      </a:r>
                      <a:endParaRPr lang="tr-TR" sz="1600" dirty="0"/>
                    </a:p>
                  </a:txBody>
                  <a:tcPr/>
                </a:tc>
                <a:tc>
                  <a:txBody>
                    <a:bodyPr/>
                    <a:lstStyle/>
                    <a:p>
                      <a:endParaRPr lang="tr-TR" sz="1600" dirty="0" smtClean="0"/>
                    </a:p>
                    <a:p>
                      <a:endParaRPr lang="tr-TR" sz="1600" dirty="0" smtClean="0"/>
                    </a:p>
                    <a:p>
                      <a:endParaRPr lang="tr-TR" sz="1600" dirty="0" smtClean="0"/>
                    </a:p>
                    <a:p>
                      <a:r>
                        <a:rPr lang="tr-TR" sz="1600" dirty="0" smtClean="0">
                          <a:solidFill>
                            <a:schemeClr val="tx1"/>
                          </a:solidFill>
                        </a:rPr>
                        <a:t>Read(B);</a:t>
                      </a:r>
                    </a:p>
                    <a:p>
                      <a:r>
                        <a:rPr lang="tr-TR" sz="1600" dirty="0" smtClean="0"/>
                        <a:t>Read(C);</a:t>
                      </a:r>
                    </a:p>
                    <a:p>
                      <a:endParaRPr lang="tr-TR" sz="1600" dirty="0" smtClean="0"/>
                    </a:p>
                    <a:p>
                      <a:endParaRPr lang="tr-TR" sz="1600" dirty="0" smtClean="0"/>
                    </a:p>
                    <a:p>
                      <a:r>
                        <a:rPr lang="tr-TR" sz="1600" dirty="0" smtClean="0">
                          <a:solidFill>
                            <a:srgbClr val="FF0000"/>
                          </a:solidFill>
                        </a:rPr>
                        <a:t>Write(B);</a:t>
                      </a:r>
                    </a:p>
                    <a:p>
                      <a:r>
                        <a:rPr lang="tr-TR" sz="1600" dirty="0" smtClean="0">
                          <a:solidFill>
                            <a:srgbClr val="FF0000"/>
                          </a:solidFill>
                        </a:rPr>
                        <a:t>Write(C);</a:t>
                      </a:r>
                    </a:p>
                    <a:p>
                      <a:endParaRPr lang="tr-TR" sz="1600" dirty="0"/>
                    </a:p>
                  </a:txBody>
                  <a:tcPr/>
                </a:tc>
                <a:extLst>
                  <a:ext uri="{0D108BD9-81ED-4DB2-BD59-A6C34878D82A}">
                    <a16:rowId xmlns:a16="http://schemas.microsoft.com/office/drawing/2014/main" val="10002"/>
                  </a:ext>
                </a:extLst>
              </a:tr>
            </a:tbl>
          </a:graphicData>
        </a:graphic>
      </p:graphicFrame>
      <p:grpSp>
        <p:nvGrpSpPr>
          <p:cNvPr id="46" name="Grup 45"/>
          <p:cNvGrpSpPr/>
          <p:nvPr/>
        </p:nvGrpSpPr>
        <p:grpSpPr>
          <a:xfrm>
            <a:off x="5279156" y="620688"/>
            <a:ext cx="3397300" cy="2743434"/>
            <a:chOff x="5076056" y="1002214"/>
            <a:chExt cx="3979870" cy="3309340"/>
          </a:xfrm>
        </p:grpSpPr>
        <p:cxnSp>
          <p:nvCxnSpPr>
            <p:cNvPr id="27" name="Düz Ok Bağlayıcısı 26"/>
            <p:cNvCxnSpPr>
              <a:stCxn id="6" idx="4"/>
              <a:endCxn id="18" idx="7"/>
            </p:cNvCxnSpPr>
            <p:nvPr/>
          </p:nvCxnSpPr>
          <p:spPr>
            <a:xfrm flipH="1">
              <a:off x="7571305" y="2236311"/>
              <a:ext cx="1052192" cy="1426522"/>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33" name="Grup 32"/>
            <p:cNvGrpSpPr/>
            <p:nvPr/>
          </p:nvGrpSpPr>
          <p:grpSpPr>
            <a:xfrm>
              <a:off x="5076056" y="1002214"/>
              <a:ext cx="3979870" cy="3309340"/>
              <a:chOff x="5076056" y="1002214"/>
              <a:chExt cx="3979870" cy="3309340"/>
            </a:xfrm>
          </p:grpSpPr>
          <p:sp>
            <p:nvSpPr>
              <p:cNvPr id="6" name="4 Oval"/>
              <p:cNvSpPr/>
              <p:nvPr/>
            </p:nvSpPr>
            <p:spPr>
              <a:xfrm>
                <a:off x="8191067" y="1476287"/>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H6</a:t>
                </a:r>
                <a:endParaRPr lang="tr-TR" sz="1600" b="1" dirty="0">
                  <a:solidFill>
                    <a:schemeClr val="accent1"/>
                  </a:solidFill>
                </a:endParaRPr>
              </a:p>
            </p:txBody>
          </p:sp>
          <p:sp>
            <p:nvSpPr>
              <p:cNvPr id="7" name="3 Oval"/>
              <p:cNvSpPr/>
              <p:nvPr/>
            </p:nvSpPr>
            <p:spPr>
              <a:xfrm>
                <a:off x="5698238" y="1456818"/>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H5</a:t>
                </a:r>
                <a:endParaRPr lang="tr-TR" sz="1600" b="1" dirty="0">
                  <a:solidFill>
                    <a:schemeClr val="accent1"/>
                  </a:solidFill>
                </a:endParaRPr>
              </a:p>
            </p:txBody>
          </p:sp>
          <p:sp>
            <p:nvSpPr>
              <p:cNvPr id="10" name="Dikdörtgen 9"/>
              <p:cNvSpPr/>
              <p:nvPr/>
            </p:nvSpPr>
            <p:spPr>
              <a:xfrm>
                <a:off x="7252972" y="1002214"/>
                <a:ext cx="343364" cy="338554"/>
              </a:xfrm>
              <a:prstGeom prst="rect">
                <a:avLst/>
              </a:prstGeom>
            </p:spPr>
            <p:txBody>
              <a:bodyPr wrap="none">
                <a:spAutoFit/>
              </a:bodyPr>
              <a:lstStyle/>
              <a:p>
                <a:pPr>
                  <a:buNone/>
                </a:pPr>
                <a:r>
                  <a:rPr lang="tr-TR" sz="1600" b="1" dirty="0" smtClean="0">
                    <a:solidFill>
                      <a:schemeClr val="accent1">
                        <a:lumMod val="75000"/>
                      </a:schemeClr>
                    </a:solidFill>
                  </a:rPr>
                  <a:t>A</a:t>
                </a:r>
                <a:endParaRPr lang="tr-TR" sz="1600" b="1" dirty="0">
                  <a:solidFill>
                    <a:schemeClr val="accent1">
                      <a:lumMod val="75000"/>
                    </a:schemeClr>
                  </a:solidFill>
                </a:endParaRPr>
              </a:p>
            </p:txBody>
          </p:sp>
          <p:sp>
            <p:nvSpPr>
              <p:cNvPr id="11" name="Dikdörtgen 10"/>
              <p:cNvSpPr/>
              <p:nvPr/>
            </p:nvSpPr>
            <p:spPr>
              <a:xfrm>
                <a:off x="8191067" y="2934765"/>
                <a:ext cx="564578" cy="338554"/>
              </a:xfrm>
              <a:prstGeom prst="rect">
                <a:avLst/>
              </a:prstGeom>
            </p:spPr>
            <p:txBody>
              <a:bodyPr wrap="none">
                <a:spAutoFit/>
              </a:bodyPr>
              <a:lstStyle/>
              <a:p>
                <a:pPr>
                  <a:buNone/>
                </a:pPr>
                <a:r>
                  <a:rPr lang="tr-TR" sz="1600" b="1" dirty="0" smtClean="0">
                    <a:solidFill>
                      <a:schemeClr val="accent1">
                        <a:lumMod val="75000"/>
                      </a:schemeClr>
                    </a:solidFill>
                  </a:rPr>
                  <a:t>B,C</a:t>
                </a:r>
                <a:endParaRPr lang="tr-TR" sz="1600" b="1" dirty="0">
                  <a:solidFill>
                    <a:schemeClr val="accent1">
                      <a:lumMod val="75000"/>
                    </a:schemeClr>
                  </a:solidFill>
                </a:endParaRPr>
              </a:p>
            </p:txBody>
          </p:sp>
          <p:sp>
            <p:nvSpPr>
              <p:cNvPr id="12" name="Dikdörtgen 11"/>
              <p:cNvSpPr/>
              <p:nvPr/>
            </p:nvSpPr>
            <p:spPr>
              <a:xfrm>
                <a:off x="5076056" y="1728042"/>
                <a:ext cx="705642" cy="338554"/>
              </a:xfrm>
              <a:prstGeom prst="rect">
                <a:avLst/>
              </a:prstGeom>
            </p:spPr>
            <p:txBody>
              <a:bodyPr wrap="none">
                <a:spAutoFit/>
              </a:bodyPr>
              <a:lstStyle/>
              <a:p>
                <a:pPr>
                  <a:buNone/>
                </a:pPr>
                <a:r>
                  <a:rPr lang="tr-TR" sz="1600" b="1" dirty="0">
                    <a:solidFill>
                      <a:schemeClr val="accent1">
                        <a:lumMod val="75000"/>
                      </a:schemeClr>
                    </a:solidFill>
                  </a:rPr>
                  <a:t>(</a:t>
                </a:r>
                <a:r>
                  <a:rPr lang="tr-TR" sz="1600" b="1" dirty="0" smtClean="0">
                    <a:solidFill>
                      <a:schemeClr val="accent1">
                        <a:lumMod val="75000"/>
                      </a:schemeClr>
                    </a:solidFill>
                  </a:rPr>
                  <a:t>P8)</a:t>
                </a:r>
                <a:endParaRPr lang="tr-TR" sz="1600" b="1" dirty="0">
                  <a:solidFill>
                    <a:schemeClr val="accent1">
                      <a:lumMod val="75000"/>
                    </a:schemeClr>
                  </a:solidFill>
                </a:endParaRPr>
              </a:p>
            </p:txBody>
          </p:sp>
          <p:cxnSp>
            <p:nvCxnSpPr>
              <p:cNvPr id="14" name="Eğri Bağlayıcı 13"/>
              <p:cNvCxnSpPr>
                <a:stCxn id="7" idx="7"/>
                <a:endCxn id="6" idx="1"/>
              </p:cNvCxnSpPr>
              <p:nvPr/>
            </p:nvCxnSpPr>
            <p:spPr>
              <a:xfrm rot="16200000" flipH="1">
                <a:off x="7367347" y="637214"/>
                <a:ext cx="19469" cy="1881282"/>
              </a:xfrm>
              <a:prstGeom prst="curvedConnector3">
                <a:avLst>
                  <a:gd name="adj1" fmla="val -1395372"/>
                </a:avLst>
              </a:prstGeom>
              <a:ln w="222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Eğri Bağlayıcı 14"/>
              <p:cNvCxnSpPr>
                <a:stCxn id="6" idx="3"/>
                <a:endCxn id="7" idx="5"/>
              </p:cNvCxnSpPr>
              <p:nvPr/>
            </p:nvCxnSpPr>
            <p:spPr>
              <a:xfrm rot="5400000" flipH="1">
                <a:off x="7367347" y="1174633"/>
                <a:ext cx="19469" cy="1881282"/>
              </a:xfrm>
              <a:prstGeom prst="curvedConnector3">
                <a:avLst>
                  <a:gd name="adj1" fmla="val -904669"/>
                </a:avLst>
              </a:prstGeom>
              <a:ln w="222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8" name="3 Oval"/>
              <p:cNvSpPr/>
              <p:nvPr/>
            </p:nvSpPr>
            <p:spPr>
              <a:xfrm>
                <a:off x="6833102" y="3551530"/>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H7</a:t>
                </a:r>
                <a:endParaRPr lang="tr-TR" sz="1600" b="1" dirty="0">
                  <a:solidFill>
                    <a:schemeClr val="accent1"/>
                  </a:solidFill>
                </a:endParaRPr>
              </a:p>
            </p:txBody>
          </p:sp>
          <p:cxnSp>
            <p:nvCxnSpPr>
              <p:cNvPr id="26" name="Düz Ok Bağlayıcısı 25"/>
              <p:cNvCxnSpPr>
                <a:stCxn id="18" idx="1"/>
                <a:endCxn id="7" idx="4"/>
              </p:cNvCxnSpPr>
              <p:nvPr/>
            </p:nvCxnSpPr>
            <p:spPr>
              <a:xfrm flipH="1" flipV="1">
                <a:off x="6130668" y="2216842"/>
                <a:ext cx="829090" cy="1445991"/>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1" name="Dikdörtgen 30"/>
              <p:cNvSpPr/>
              <p:nvPr/>
            </p:nvSpPr>
            <p:spPr>
              <a:xfrm>
                <a:off x="7227941" y="2252663"/>
                <a:ext cx="343364" cy="338554"/>
              </a:xfrm>
              <a:prstGeom prst="rect">
                <a:avLst/>
              </a:prstGeom>
            </p:spPr>
            <p:txBody>
              <a:bodyPr wrap="none">
                <a:spAutoFit/>
              </a:bodyPr>
              <a:lstStyle/>
              <a:p>
                <a:pPr>
                  <a:buNone/>
                </a:pPr>
                <a:r>
                  <a:rPr lang="tr-TR" sz="1600" b="1" dirty="0" smtClean="0">
                    <a:solidFill>
                      <a:schemeClr val="accent1">
                        <a:lumMod val="75000"/>
                      </a:schemeClr>
                    </a:solidFill>
                  </a:rPr>
                  <a:t>B</a:t>
                </a:r>
                <a:endParaRPr lang="tr-TR" sz="1600" b="1" dirty="0">
                  <a:solidFill>
                    <a:schemeClr val="accent1">
                      <a:lumMod val="75000"/>
                    </a:schemeClr>
                  </a:solidFill>
                </a:endParaRPr>
              </a:p>
            </p:txBody>
          </p:sp>
          <p:sp>
            <p:nvSpPr>
              <p:cNvPr id="32" name="Dikdörtgen 31"/>
              <p:cNvSpPr/>
              <p:nvPr/>
            </p:nvSpPr>
            <p:spPr>
              <a:xfrm>
                <a:off x="6172852" y="2730406"/>
                <a:ext cx="343364" cy="338554"/>
              </a:xfrm>
              <a:prstGeom prst="rect">
                <a:avLst/>
              </a:prstGeom>
            </p:spPr>
            <p:txBody>
              <a:bodyPr wrap="none">
                <a:spAutoFit/>
              </a:bodyPr>
              <a:lstStyle/>
              <a:p>
                <a:pPr>
                  <a:buNone/>
                </a:pPr>
                <a:r>
                  <a:rPr lang="tr-TR" sz="1600" b="1" dirty="0" smtClean="0">
                    <a:solidFill>
                      <a:schemeClr val="accent1">
                        <a:lumMod val="75000"/>
                      </a:schemeClr>
                    </a:solidFill>
                  </a:rPr>
                  <a:t>B</a:t>
                </a:r>
                <a:endParaRPr lang="tr-TR" sz="1600" b="1" dirty="0">
                  <a:solidFill>
                    <a:schemeClr val="accent1">
                      <a:lumMod val="75000"/>
                    </a:schemeClr>
                  </a:solidFill>
                </a:endParaRPr>
              </a:p>
            </p:txBody>
          </p:sp>
        </p:grpSp>
      </p:grpSp>
    </p:spTree>
    <p:extLst>
      <p:ext uri="{BB962C8B-B14F-4D97-AF65-F5344CB8AC3E}">
        <p14:creationId xmlns:p14="http://schemas.microsoft.com/office/powerpoint/2010/main" val="25774503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4869160"/>
            <a:ext cx="8229600" cy="1455440"/>
          </a:xfrm>
        </p:spPr>
        <p:txBody>
          <a:bodyPr>
            <a:normAutofit fontScale="92500" lnSpcReduction="10000"/>
          </a:bodyPr>
          <a:lstStyle/>
          <a:p>
            <a:r>
              <a:rPr lang="tr-TR" b="1" dirty="0">
                <a:solidFill>
                  <a:schemeClr val="accent1">
                    <a:lumMod val="75000"/>
                  </a:schemeClr>
                </a:solidFill>
              </a:rPr>
              <a:t>P</a:t>
            </a:r>
            <a:r>
              <a:rPr lang="tr-TR" b="1" baseline="-25000" dirty="0">
                <a:solidFill>
                  <a:schemeClr val="accent1">
                    <a:lumMod val="75000"/>
                  </a:schemeClr>
                </a:solidFill>
              </a:rPr>
              <a:t>9</a:t>
            </a:r>
            <a:r>
              <a:rPr lang="tr-TR" dirty="0">
                <a:solidFill>
                  <a:schemeClr val="accent1">
                    <a:lumMod val="75000"/>
                  </a:schemeClr>
                </a:solidFill>
              </a:rPr>
              <a:t> </a:t>
            </a:r>
            <a:r>
              <a:rPr lang="tr-TR" dirty="0"/>
              <a:t>işletim planının öncelik çizgesi ise </a:t>
            </a:r>
            <a:r>
              <a:rPr lang="tr-TR" dirty="0" err="1"/>
              <a:t>döngüsüzdür</a:t>
            </a:r>
            <a:r>
              <a:rPr lang="tr-TR" dirty="0"/>
              <a:t>. </a:t>
            </a:r>
            <a:r>
              <a:rPr lang="tr-TR" b="1" dirty="0" smtClean="0">
                <a:solidFill>
                  <a:schemeClr val="accent1">
                    <a:lumMod val="75000"/>
                  </a:schemeClr>
                </a:solidFill>
              </a:rPr>
              <a:t>P</a:t>
            </a:r>
            <a:r>
              <a:rPr lang="tr-TR" b="1" baseline="-25000" dirty="0" smtClean="0">
                <a:solidFill>
                  <a:schemeClr val="accent1">
                    <a:lumMod val="75000"/>
                  </a:schemeClr>
                </a:solidFill>
              </a:rPr>
              <a:t>9</a:t>
            </a:r>
            <a:r>
              <a:rPr lang="tr-TR" dirty="0" smtClean="0">
                <a:solidFill>
                  <a:schemeClr val="accent1">
                    <a:lumMod val="75000"/>
                  </a:schemeClr>
                </a:solidFill>
              </a:rPr>
              <a:t> </a:t>
            </a:r>
            <a:r>
              <a:rPr lang="tr-TR" dirty="0"/>
              <a:t>işletim planı serileştirilebilirdir </a:t>
            </a:r>
            <a:r>
              <a:rPr lang="tr-TR" dirty="0" smtClean="0"/>
              <a:t>(Seri </a:t>
            </a:r>
            <a:r>
              <a:rPr lang="tr-TR" dirty="0"/>
              <a:t>olmayan</a:t>
            </a:r>
            <a:r>
              <a:rPr lang="tr-TR" dirty="0">
                <a:solidFill>
                  <a:schemeClr val="accent1">
                    <a:lumMod val="75000"/>
                  </a:schemeClr>
                </a:solidFill>
              </a:rPr>
              <a:t> </a:t>
            </a:r>
            <a:r>
              <a:rPr lang="tr-TR" b="1" dirty="0">
                <a:solidFill>
                  <a:schemeClr val="accent1">
                    <a:lumMod val="75000"/>
                  </a:schemeClr>
                </a:solidFill>
              </a:rPr>
              <a:t>P</a:t>
            </a:r>
            <a:r>
              <a:rPr lang="tr-TR" b="1" baseline="-25000" dirty="0">
                <a:solidFill>
                  <a:schemeClr val="accent1">
                    <a:lumMod val="75000"/>
                  </a:schemeClr>
                </a:solidFill>
              </a:rPr>
              <a:t>9</a:t>
            </a:r>
            <a:r>
              <a:rPr lang="tr-TR" dirty="0">
                <a:solidFill>
                  <a:schemeClr val="accent1">
                    <a:lumMod val="75000"/>
                  </a:schemeClr>
                </a:solidFill>
              </a:rPr>
              <a:t> </a:t>
            </a:r>
            <a:r>
              <a:rPr lang="tr-TR" dirty="0"/>
              <a:t>işletim planı </a:t>
            </a:r>
            <a:r>
              <a:rPr lang="tr-TR" b="1" dirty="0">
                <a:solidFill>
                  <a:schemeClr val="accent1">
                    <a:lumMod val="75000"/>
                  </a:schemeClr>
                </a:solidFill>
              </a:rPr>
              <a:t>H</a:t>
            </a:r>
            <a:r>
              <a:rPr lang="tr-TR" b="1" baseline="-25000" dirty="0">
                <a:solidFill>
                  <a:schemeClr val="accent1">
                    <a:lumMod val="75000"/>
                  </a:schemeClr>
                </a:solidFill>
              </a:rPr>
              <a:t>7  </a:t>
            </a:r>
            <a:r>
              <a:rPr lang="tr-TR" dirty="0">
                <a:solidFill>
                  <a:schemeClr val="accent1">
                    <a:lumMod val="75000"/>
                  </a:schemeClr>
                </a:solidFill>
                <a:sym typeface="Wingdings"/>
              </a:rPr>
              <a:t></a:t>
            </a:r>
            <a:r>
              <a:rPr lang="tr-TR" dirty="0">
                <a:solidFill>
                  <a:schemeClr val="accent1">
                    <a:lumMod val="75000"/>
                  </a:schemeClr>
                </a:solidFill>
              </a:rPr>
              <a:t> </a:t>
            </a:r>
            <a:r>
              <a:rPr lang="tr-TR" b="1" dirty="0">
                <a:solidFill>
                  <a:schemeClr val="accent1">
                    <a:lumMod val="75000"/>
                  </a:schemeClr>
                </a:solidFill>
              </a:rPr>
              <a:t>H</a:t>
            </a:r>
            <a:r>
              <a:rPr lang="tr-TR" b="1" baseline="-25000" dirty="0">
                <a:solidFill>
                  <a:schemeClr val="accent1">
                    <a:lumMod val="75000"/>
                  </a:schemeClr>
                </a:solidFill>
              </a:rPr>
              <a:t>5</a:t>
            </a:r>
            <a:r>
              <a:rPr lang="tr-TR" dirty="0">
                <a:solidFill>
                  <a:schemeClr val="accent1">
                    <a:lumMod val="75000"/>
                  </a:schemeClr>
                </a:solidFill>
              </a:rPr>
              <a:t> </a:t>
            </a:r>
            <a:r>
              <a:rPr lang="tr-TR" dirty="0">
                <a:solidFill>
                  <a:schemeClr val="accent1">
                    <a:lumMod val="75000"/>
                  </a:schemeClr>
                </a:solidFill>
                <a:sym typeface="Wingdings"/>
              </a:rPr>
              <a:t></a:t>
            </a:r>
            <a:r>
              <a:rPr lang="tr-TR" b="1" dirty="0">
                <a:solidFill>
                  <a:schemeClr val="accent1">
                    <a:lumMod val="75000"/>
                  </a:schemeClr>
                </a:solidFill>
              </a:rPr>
              <a:t>H</a:t>
            </a:r>
            <a:r>
              <a:rPr lang="tr-TR" b="1" baseline="-25000" dirty="0">
                <a:solidFill>
                  <a:schemeClr val="accent1">
                    <a:lumMod val="75000"/>
                  </a:schemeClr>
                </a:solidFill>
              </a:rPr>
              <a:t>6</a:t>
            </a:r>
            <a:r>
              <a:rPr lang="tr-TR" dirty="0">
                <a:solidFill>
                  <a:schemeClr val="accent1">
                    <a:lumMod val="75000"/>
                  </a:schemeClr>
                </a:solidFill>
              </a:rPr>
              <a:t> </a:t>
            </a:r>
            <a:r>
              <a:rPr lang="tr-TR" dirty="0"/>
              <a:t>seri işletim planına eşdeğerdir).</a:t>
            </a:r>
          </a:p>
          <a:p>
            <a:endParaRPr lang="tr-TR" dirty="0"/>
          </a:p>
        </p:txBody>
      </p:sp>
      <p:graphicFrame>
        <p:nvGraphicFramePr>
          <p:cNvPr id="4" name="Tablo 3"/>
          <p:cNvGraphicFramePr>
            <a:graphicFrameLocks noGrp="1"/>
          </p:cNvGraphicFramePr>
          <p:nvPr>
            <p:extLst>
              <p:ext uri="{D42A27DB-BD31-4B8C-83A1-F6EECF244321}">
                <p14:modId xmlns:p14="http://schemas.microsoft.com/office/powerpoint/2010/main" val="1408203454"/>
              </p:ext>
            </p:extLst>
          </p:nvPr>
        </p:nvGraphicFramePr>
        <p:xfrm>
          <a:off x="539552" y="865232"/>
          <a:ext cx="4536505" cy="3931920"/>
        </p:xfrm>
        <a:graphic>
          <a:graphicData uri="http://schemas.openxmlformats.org/drawingml/2006/table">
            <a:tbl>
              <a:tblPr firstRow="1" bandRow="1">
                <a:tableStyleId>{5C22544A-7EE6-4342-B048-85BDC9FD1C3A}</a:tableStyleId>
              </a:tblPr>
              <a:tblGrid>
                <a:gridCol w="558339">
                  <a:extLst>
                    <a:ext uri="{9D8B030D-6E8A-4147-A177-3AD203B41FA5}">
                      <a16:colId xmlns:a16="http://schemas.microsoft.com/office/drawing/2014/main" val="20000"/>
                    </a:ext>
                  </a:extLst>
                </a:gridCol>
                <a:gridCol w="1326054">
                  <a:extLst>
                    <a:ext uri="{9D8B030D-6E8A-4147-A177-3AD203B41FA5}">
                      <a16:colId xmlns:a16="http://schemas.microsoft.com/office/drawing/2014/main" val="20001"/>
                    </a:ext>
                  </a:extLst>
                </a:gridCol>
                <a:gridCol w="1326056">
                  <a:extLst>
                    <a:ext uri="{9D8B030D-6E8A-4147-A177-3AD203B41FA5}">
                      <a16:colId xmlns:a16="http://schemas.microsoft.com/office/drawing/2014/main" val="20002"/>
                    </a:ext>
                  </a:extLst>
                </a:gridCol>
                <a:gridCol w="1326056">
                  <a:extLst>
                    <a:ext uri="{9D8B030D-6E8A-4147-A177-3AD203B41FA5}">
                      <a16:colId xmlns:a16="http://schemas.microsoft.com/office/drawing/2014/main" val="20003"/>
                    </a:ext>
                  </a:extLst>
                </a:gridCol>
              </a:tblGrid>
              <a:tr h="333772">
                <a:tc gridSpan="3">
                  <a:txBody>
                    <a:bodyPr/>
                    <a:lstStyle/>
                    <a:p>
                      <a:r>
                        <a:rPr lang="tr-TR" sz="1600" dirty="0" smtClean="0"/>
                        <a:t>P9</a:t>
                      </a:r>
                      <a:endParaRPr lang="tr-TR" sz="1600" dirty="0"/>
                    </a:p>
                  </a:txBody>
                  <a:tcPr/>
                </a:tc>
                <a:tc hMerge="1">
                  <a:txBody>
                    <a:bodyPr/>
                    <a:lstStyle/>
                    <a:p>
                      <a:endParaRPr lang="tr-TR" dirty="0"/>
                    </a:p>
                  </a:txBody>
                  <a:tcPr/>
                </a:tc>
                <a:tc hMerge="1">
                  <a:txBody>
                    <a:bodyPr/>
                    <a:lstStyle/>
                    <a:p>
                      <a:endParaRPr lang="tr-TR" dirty="0"/>
                    </a:p>
                  </a:txBody>
                  <a:tcPr/>
                </a:tc>
                <a:tc>
                  <a:txBody>
                    <a:bodyPr/>
                    <a:lstStyle/>
                    <a:p>
                      <a:endParaRPr lang="tr-TR" sz="1600" dirty="0"/>
                    </a:p>
                  </a:txBody>
                  <a:tcPr/>
                </a:tc>
                <a:extLst>
                  <a:ext uri="{0D108BD9-81ED-4DB2-BD59-A6C34878D82A}">
                    <a16:rowId xmlns:a16="http://schemas.microsoft.com/office/drawing/2014/main" val="10000"/>
                  </a:ext>
                </a:extLst>
              </a:tr>
              <a:tr h="333772">
                <a:tc>
                  <a:txBody>
                    <a:bodyPr/>
                    <a:lstStyle/>
                    <a:p>
                      <a:endParaRPr lang="tr-TR" sz="1600" dirty="0"/>
                    </a:p>
                  </a:txBody>
                  <a:tcPr/>
                </a:tc>
                <a:tc>
                  <a:txBody>
                    <a:bodyPr/>
                    <a:lstStyle/>
                    <a:p>
                      <a:r>
                        <a:rPr lang="tr-TR" sz="1600" dirty="0" smtClean="0"/>
                        <a:t>H5</a:t>
                      </a:r>
                      <a:endParaRPr lang="tr-TR" sz="1600" dirty="0"/>
                    </a:p>
                  </a:txBody>
                  <a:tcPr/>
                </a:tc>
                <a:tc>
                  <a:txBody>
                    <a:bodyPr/>
                    <a:lstStyle/>
                    <a:p>
                      <a:r>
                        <a:rPr lang="tr-TR" sz="1600" dirty="0" smtClean="0"/>
                        <a:t>H6</a:t>
                      </a:r>
                      <a:endParaRPr lang="tr-TR" sz="1600" dirty="0"/>
                    </a:p>
                  </a:txBody>
                  <a:tcPr/>
                </a:tc>
                <a:tc>
                  <a:txBody>
                    <a:bodyPr/>
                    <a:lstStyle/>
                    <a:p>
                      <a:r>
                        <a:rPr lang="tr-TR" sz="1600" dirty="0" smtClean="0"/>
                        <a:t>H7</a:t>
                      </a:r>
                      <a:endParaRPr lang="tr-TR" sz="1600" dirty="0"/>
                    </a:p>
                  </a:txBody>
                  <a:tcPr/>
                </a:tc>
                <a:extLst>
                  <a:ext uri="{0D108BD9-81ED-4DB2-BD59-A6C34878D82A}">
                    <a16:rowId xmlns:a16="http://schemas.microsoft.com/office/drawing/2014/main" val="10001"/>
                  </a:ext>
                </a:extLst>
              </a:tr>
              <a:tr h="1585416">
                <a:tc>
                  <a:txBody>
                    <a:bodyPr/>
                    <a:lstStyle/>
                    <a:p>
                      <a:r>
                        <a:rPr lang="tr-TR" sz="1600" dirty="0" smtClean="0"/>
                        <a:t>1</a:t>
                      </a:r>
                    </a:p>
                    <a:p>
                      <a:r>
                        <a:rPr lang="tr-TR" sz="1600" dirty="0" smtClean="0"/>
                        <a:t>2</a:t>
                      </a:r>
                    </a:p>
                    <a:p>
                      <a:r>
                        <a:rPr lang="tr-TR" sz="1600" dirty="0" smtClean="0"/>
                        <a:t>3</a:t>
                      </a:r>
                    </a:p>
                    <a:p>
                      <a:r>
                        <a:rPr lang="tr-TR" sz="1600" dirty="0" smtClean="0"/>
                        <a:t>4</a:t>
                      </a:r>
                    </a:p>
                    <a:p>
                      <a:r>
                        <a:rPr lang="tr-TR" sz="1600" dirty="0" smtClean="0"/>
                        <a:t>5</a:t>
                      </a:r>
                    </a:p>
                    <a:p>
                      <a:r>
                        <a:rPr lang="tr-TR" sz="1600" dirty="0" smtClean="0"/>
                        <a:t>6</a:t>
                      </a:r>
                    </a:p>
                    <a:p>
                      <a:r>
                        <a:rPr lang="tr-TR" sz="1600" dirty="0" smtClean="0"/>
                        <a:t>7</a:t>
                      </a:r>
                    </a:p>
                    <a:p>
                      <a:r>
                        <a:rPr lang="tr-TR" sz="1600" dirty="0" smtClean="0"/>
                        <a:t>8</a:t>
                      </a:r>
                    </a:p>
                    <a:p>
                      <a:r>
                        <a:rPr lang="tr-TR" sz="1600" dirty="0" smtClean="0"/>
                        <a:t>9</a:t>
                      </a:r>
                    </a:p>
                    <a:p>
                      <a:r>
                        <a:rPr lang="tr-TR" sz="1600" dirty="0" smtClean="0"/>
                        <a:t>10</a:t>
                      </a:r>
                    </a:p>
                    <a:p>
                      <a:r>
                        <a:rPr lang="tr-TR" sz="1600" dirty="0" smtClean="0"/>
                        <a:t>11</a:t>
                      </a:r>
                    </a:p>
                    <a:p>
                      <a:r>
                        <a:rPr lang="tr-TR" sz="1600" dirty="0" smtClean="0"/>
                        <a:t>12</a:t>
                      </a:r>
                    </a:p>
                    <a:p>
                      <a:r>
                        <a:rPr lang="tr-TR" sz="1600" dirty="0" smtClean="0"/>
                        <a:t>13</a:t>
                      </a:r>
                    </a:p>
                  </a:txBody>
                  <a:tcPr/>
                </a:tc>
                <a:tc>
                  <a:txBody>
                    <a:bodyPr/>
                    <a:lstStyle/>
                    <a:p>
                      <a:endParaRPr lang="tr-TR" sz="1600" dirty="0" smtClean="0"/>
                    </a:p>
                    <a:p>
                      <a:endParaRPr lang="tr-TR" sz="1600" dirty="0" smtClean="0"/>
                    </a:p>
                    <a:p>
                      <a:r>
                        <a:rPr lang="tr-TR" sz="1600" dirty="0" smtClean="0"/>
                        <a:t>Read(A);</a:t>
                      </a:r>
                    </a:p>
                    <a:p>
                      <a:r>
                        <a:rPr lang="tr-TR" sz="1600" dirty="0" smtClean="0"/>
                        <a:t>Write(A);</a:t>
                      </a:r>
                    </a:p>
                    <a:p>
                      <a:endParaRPr lang="tr-TR" sz="1600" dirty="0" smtClean="0"/>
                    </a:p>
                    <a:p>
                      <a:endParaRPr lang="tr-TR" sz="1600" dirty="0" smtClean="0"/>
                    </a:p>
                    <a:p>
                      <a:endParaRPr lang="tr-TR" sz="1600" dirty="0" smtClean="0"/>
                    </a:p>
                    <a:p>
                      <a:r>
                        <a:rPr lang="tr-TR" sz="1600" dirty="0" smtClean="0"/>
                        <a:t>Read(B);</a:t>
                      </a:r>
                    </a:p>
                    <a:p>
                      <a:r>
                        <a:rPr lang="tr-TR" sz="1600" dirty="0" smtClean="0"/>
                        <a:t>Write(B);</a:t>
                      </a:r>
                    </a:p>
                    <a:p>
                      <a:endParaRPr lang="tr-TR" sz="1600" dirty="0"/>
                    </a:p>
                  </a:txBody>
                  <a:tcPr/>
                </a:tc>
                <a:tc>
                  <a:txBody>
                    <a:bodyPr/>
                    <a:lstStyle/>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r>
                        <a:rPr lang="tr-TR" sz="1600" dirty="0" smtClean="0"/>
                        <a:t>Read(C);</a:t>
                      </a:r>
                    </a:p>
                    <a:p>
                      <a:endParaRPr lang="tr-TR" sz="1600" dirty="0" smtClean="0"/>
                    </a:p>
                    <a:p>
                      <a:endParaRPr lang="tr-TR" sz="1600" dirty="0" smtClean="0"/>
                    </a:p>
                    <a:p>
                      <a:r>
                        <a:rPr lang="tr-TR" sz="1600" dirty="0" smtClean="0"/>
                        <a:t>Read(B);</a:t>
                      </a:r>
                    </a:p>
                    <a:p>
                      <a:r>
                        <a:rPr lang="tr-TR" sz="1600" dirty="0" smtClean="0"/>
                        <a:t>Write(B);</a:t>
                      </a:r>
                    </a:p>
                    <a:p>
                      <a:r>
                        <a:rPr lang="tr-TR" sz="1600" dirty="0" smtClean="0"/>
                        <a:t>Read(A);</a:t>
                      </a:r>
                    </a:p>
                    <a:p>
                      <a:r>
                        <a:rPr lang="tr-TR" sz="1600" dirty="0" smtClean="0"/>
                        <a:t>Write(A);</a:t>
                      </a:r>
                      <a:endParaRPr lang="tr-TR" sz="1600" dirty="0"/>
                    </a:p>
                  </a:txBody>
                  <a:tcPr/>
                </a:tc>
                <a:tc>
                  <a:txBody>
                    <a:bodyPr/>
                    <a:lstStyle/>
                    <a:p>
                      <a:r>
                        <a:rPr lang="tr-TR" sz="1600" dirty="0" smtClean="0"/>
                        <a:t>Read(B);</a:t>
                      </a:r>
                    </a:p>
                    <a:p>
                      <a:r>
                        <a:rPr lang="tr-TR" sz="1600" dirty="0" smtClean="0"/>
                        <a:t>Read(C);</a:t>
                      </a:r>
                    </a:p>
                    <a:p>
                      <a:endParaRPr lang="tr-TR" sz="1600" dirty="0" smtClean="0"/>
                    </a:p>
                    <a:p>
                      <a:endParaRPr lang="tr-TR" sz="1600" dirty="0" smtClean="0"/>
                    </a:p>
                    <a:p>
                      <a:r>
                        <a:rPr lang="tr-TR" sz="1600" dirty="0" smtClean="0"/>
                        <a:t>Write(B);</a:t>
                      </a:r>
                    </a:p>
                    <a:p>
                      <a:r>
                        <a:rPr lang="tr-TR" sz="1600" dirty="0" smtClean="0"/>
                        <a:t>Write(C);</a:t>
                      </a:r>
                    </a:p>
                    <a:p>
                      <a:endParaRPr lang="tr-TR" sz="1600" dirty="0"/>
                    </a:p>
                  </a:txBody>
                  <a:tcPr/>
                </a:tc>
                <a:extLst>
                  <a:ext uri="{0D108BD9-81ED-4DB2-BD59-A6C34878D82A}">
                    <a16:rowId xmlns:a16="http://schemas.microsoft.com/office/drawing/2014/main" val="10002"/>
                  </a:ext>
                </a:extLst>
              </a:tr>
            </a:tbl>
          </a:graphicData>
        </a:graphic>
      </p:graphicFrame>
      <p:grpSp>
        <p:nvGrpSpPr>
          <p:cNvPr id="17" name="Grup 16"/>
          <p:cNvGrpSpPr/>
          <p:nvPr/>
        </p:nvGrpSpPr>
        <p:grpSpPr>
          <a:xfrm>
            <a:off x="5004049" y="908720"/>
            <a:ext cx="3751597" cy="2516182"/>
            <a:chOff x="4998172" y="1456818"/>
            <a:chExt cx="4057754" cy="2854736"/>
          </a:xfrm>
        </p:grpSpPr>
        <p:cxnSp>
          <p:nvCxnSpPr>
            <p:cNvPr id="18" name="Düz Ok Bağlayıcısı 17"/>
            <p:cNvCxnSpPr>
              <a:stCxn id="27" idx="7"/>
              <a:endCxn id="20" idx="4"/>
            </p:cNvCxnSpPr>
            <p:nvPr/>
          </p:nvCxnSpPr>
          <p:spPr>
            <a:xfrm flipV="1">
              <a:off x="7571305" y="2236311"/>
              <a:ext cx="1052192" cy="1426522"/>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grpSp>
          <p:nvGrpSpPr>
            <p:cNvPr id="19" name="Grup 18"/>
            <p:cNvGrpSpPr/>
            <p:nvPr/>
          </p:nvGrpSpPr>
          <p:grpSpPr>
            <a:xfrm>
              <a:off x="4998172" y="1456818"/>
              <a:ext cx="4057754" cy="2854736"/>
              <a:chOff x="4998172" y="1456818"/>
              <a:chExt cx="4057754" cy="2854736"/>
            </a:xfrm>
          </p:grpSpPr>
          <p:sp>
            <p:nvSpPr>
              <p:cNvPr id="20" name="4 Oval"/>
              <p:cNvSpPr/>
              <p:nvPr/>
            </p:nvSpPr>
            <p:spPr>
              <a:xfrm>
                <a:off x="8191067" y="1476287"/>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H6</a:t>
                </a:r>
                <a:endParaRPr lang="tr-TR" sz="1600" b="1" dirty="0">
                  <a:solidFill>
                    <a:schemeClr val="accent1"/>
                  </a:solidFill>
                </a:endParaRPr>
              </a:p>
            </p:txBody>
          </p:sp>
          <p:sp>
            <p:nvSpPr>
              <p:cNvPr id="21" name="3 Oval"/>
              <p:cNvSpPr/>
              <p:nvPr/>
            </p:nvSpPr>
            <p:spPr>
              <a:xfrm>
                <a:off x="5698238" y="1456818"/>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H5</a:t>
                </a:r>
                <a:endParaRPr lang="tr-TR" sz="1600" b="1" dirty="0">
                  <a:solidFill>
                    <a:schemeClr val="accent1"/>
                  </a:solidFill>
                </a:endParaRPr>
              </a:p>
            </p:txBody>
          </p:sp>
          <p:sp>
            <p:nvSpPr>
              <p:cNvPr id="22" name="Dikdörtgen 21"/>
              <p:cNvSpPr/>
              <p:nvPr/>
            </p:nvSpPr>
            <p:spPr>
              <a:xfrm>
                <a:off x="6978433" y="1456818"/>
                <a:ext cx="574196" cy="338554"/>
              </a:xfrm>
              <a:prstGeom prst="rect">
                <a:avLst/>
              </a:prstGeom>
            </p:spPr>
            <p:txBody>
              <a:bodyPr wrap="none">
                <a:spAutoFit/>
              </a:bodyPr>
              <a:lstStyle/>
              <a:p>
                <a:pPr>
                  <a:buNone/>
                </a:pPr>
                <a:r>
                  <a:rPr lang="tr-TR" sz="1600" b="1" dirty="0" smtClean="0">
                    <a:solidFill>
                      <a:schemeClr val="accent1">
                        <a:lumMod val="75000"/>
                      </a:schemeClr>
                    </a:solidFill>
                  </a:rPr>
                  <a:t>A,B</a:t>
                </a:r>
                <a:endParaRPr lang="tr-TR" sz="1600" b="1" dirty="0">
                  <a:solidFill>
                    <a:schemeClr val="accent1">
                      <a:lumMod val="75000"/>
                    </a:schemeClr>
                  </a:solidFill>
                </a:endParaRPr>
              </a:p>
            </p:txBody>
          </p:sp>
          <p:sp>
            <p:nvSpPr>
              <p:cNvPr id="23" name="Dikdörtgen 22"/>
              <p:cNvSpPr/>
              <p:nvPr/>
            </p:nvSpPr>
            <p:spPr>
              <a:xfrm>
                <a:off x="8191067" y="2934765"/>
                <a:ext cx="564578" cy="338554"/>
              </a:xfrm>
              <a:prstGeom prst="rect">
                <a:avLst/>
              </a:prstGeom>
            </p:spPr>
            <p:txBody>
              <a:bodyPr wrap="none">
                <a:spAutoFit/>
              </a:bodyPr>
              <a:lstStyle/>
              <a:p>
                <a:pPr>
                  <a:buNone/>
                </a:pPr>
                <a:r>
                  <a:rPr lang="tr-TR" sz="1600" b="1" dirty="0" smtClean="0">
                    <a:solidFill>
                      <a:schemeClr val="accent1">
                        <a:lumMod val="75000"/>
                      </a:schemeClr>
                    </a:solidFill>
                  </a:rPr>
                  <a:t>B,C</a:t>
                </a:r>
                <a:endParaRPr lang="tr-TR" sz="1600" b="1" dirty="0">
                  <a:solidFill>
                    <a:schemeClr val="accent1">
                      <a:lumMod val="75000"/>
                    </a:schemeClr>
                  </a:solidFill>
                </a:endParaRPr>
              </a:p>
            </p:txBody>
          </p:sp>
          <p:sp>
            <p:nvSpPr>
              <p:cNvPr id="24" name="Dikdörtgen 23"/>
              <p:cNvSpPr/>
              <p:nvPr/>
            </p:nvSpPr>
            <p:spPr>
              <a:xfrm>
                <a:off x="4998172" y="1728043"/>
                <a:ext cx="705642" cy="338554"/>
              </a:xfrm>
              <a:prstGeom prst="rect">
                <a:avLst/>
              </a:prstGeom>
            </p:spPr>
            <p:txBody>
              <a:bodyPr wrap="none">
                <a:spAutoFit/>
              </a:bodyPr>
              <a:lstStyle/>
              <a:p>
                <a:pPr>
                  <a:buNone/>
                </a:pPr>
                <a:r>
                  <a:rPr lang="tr-TR" sz="1600" b="1" dirty="0">
                    <a:solidFill>
                      <a:schemeClr val="accent1">
                        <a:lumMod val="75000"/>
                      </a:schemeClr>
                    </a:solidFill>
                  </a:rPr>
                  <a:t>(</a:t>
                </a:r>
                <a:r>
                  <a:rPr lang="tr-TR" sz="1600" b="1" dirty="0" smtClean="0">
                    <a:solidFill>
                      <a:schemeClr val="accent1">
                        <a:lumMod val="75000"/>
                      </a:schemeClr>
                    </a:solidFill>
                  </a:rPr>
                  <a:t>P9)</a:t>
                </a:r>
                <a:endParaRPr lang="tr-TR" sz="1600" b="1" dirty="0">
                  <a:solidFill>
                    <a:schemeClr val="accent1">
                      <a:lumMod val="75000"/>
                    </a:schemeClr>
                  </a:solidFill>
                </a:endParaRPr>
              </a:p>
            </p:txBody>
          </p:sp>
          <p:sp>
            <p:nvSpPr>
              <p:cNvPr id="27" name="3 Oval"/>
              <p:cNvSpPr/>
              <p:nvPr/>
            </p:nvSpPr>
            <p:spPr>
              <a:xfrm>
                <a:off x="6833102" y="3551530"/>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H7</a:t>
                </a:r>
                <a:endParaRPr lang="tr-TR" sz="1600" b="1" dirty="0">
                  <a:solidFill>
                    <a:schemeClr val="accent1"/>
                  </a:solidFill>
                </a:endParaRPr>
              </a:p>
            </p:txBody>
          </p:sp>
          <p:cxnSp>
            <p:nvCxnSpPr>
              <p:cNvPr id="28" name="Düz Ok Bağlayıcısı 27"/>
              <p:cNvCxnSpPr>
                <a:stCxn id="27" idx="1"/>
                <a:endCxn id="21" idx="4"/>
              </p:cNvCxnSpPr>
              <p:nvPr/>
            </p:nvCxnSpPr>
            <p:spPr>
              <a:xfrm flipH="1" flipV="1">
                <a:off x="6130668" y="2216842"/>
                <a:ext cx="829090" cy="1445991"/>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30" name="Dikdörtgen 29"/>
              <p:cNvSpPr/>
              <p:nvPr/>
            </p:nvSpPr>
            <p:spPr>
              <a:xfrm>
                <a:off x="6172852" y="2730406"/>
                <a:ext cx="343364" cy="338554"/>
              </a:xfrm>
              <a:prstGeom prst="rect">
                <a:avLst/>
              </a:prstGeom>
            </p:spPr>
            <p:txBody>
              <a:bodyPr wrap="none">
                <a:spAutoFit/>
              </a:bodyPr>
              <a:lstStyle/>
              <a:p>
                <a:pPr>
                  <a:buNone/>
                </a:pPr>
                <a:r>
                  <a:rPr lang="tr-TR" sz="1600" b="1" dirty="0" smtClean="0">
                    <a:solidFill>
                      <a:schemeClr val="accent1">
                        <a:lumMod val="75000"/>
                      </a:schemeClr>
                    </a:solidFill>
                  </a:rPr>
                  <a:t>B</a:t>
                </a:r>
                <a:endParaRPr lang="tr-TR" sz="1600" b="1" dirty="0">
                  <a:solidFill>
                    <a:schemeClr val="accent1">
                      <a:lumMod val="75000"/>
                    </a:schemeClr>
                  </a:solidFill>
                </a:endParaRPr>
              </a:p>
            </p:txBody>
          </p:sp>
        </p:grpSp>
      </p:grpSp>
      <p:cxnSp>
        <p:nvCxnSpPr>
          <p:cNvPr id="34" name="Düz Ok Bağlayıcısı 33"/>
          <p:cNvCxnSpPr>
            <a:stCxn id="21" idx="6"/>
            <a:endCxn id="20" idx="2"/>
          </p:cNvCxnSpPr>
          <p:nvPr/>
        </p:nvCxnSpPr>
        <p:spPr>
          <a:xfrm>
            <a:off x="6450899" y="1243665"/>
            <a:ext cx="1505141" cy="17160"/>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2486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836712"/>
            <a:ext cx="8229600" cy="5487888"/>
          </a:xfrm>
        </p:spPr>
        <p:txBody>
          <a:bodyPr>
            <a:normAutofit fontScale="85000" lnSpcReduction="10000"/>
          </a:bodyPr>
          <a:lstStyle/>
          <a:p>
            <a:pPr marL="0" indent="0">
              <a:buNone/>
            </a:pPr>
            <a:r>
              <a:rPr lang="tr-TR" b="1" dirty="0" smtClean="0">
                <a:solidFill>
                  <a:schemeClr val="accent1">
                    <a:lumMod val="75000"/>
                  </a:schemeClr>
                </a:solidFill>
                <a:cs typeface="Arial" pitchFamily="34" charset="0"/>
              </a:rPr>
              <a:t>1. Bölünmezlik</a:t>
            </a:r>
            <a:r>
              <a:rPr lang="tr-TR" dirty="0" smtClean="0">
                <a:cs typeface="Arial" pitchFamily="34" charset="0"/>
              </a:rPr>
              <a:t> (</a:t>
            </a:r>
            <a:r>
              <a:rPr lang="tr-TR" dirty="0" err="1" smtClean="0">
                <a:cs typeface="Arial" pitchFamily="34" charset="0"/>
              </a:rPr>
              <a:t>Atomicity</a:t>
            </a:r>
            <a:r>
              <a:rPr lang="tr-TR" dirty="0" smtClean="0">
                <a:cs typeface="Arial" pitchFamily="34" charset="0"/>
              </a:rPr>
              <a:t>):</a:t>
            </a:r>
          </a:p>
          <a:p>
            <a:pPr>
              <a:buNone/>
            </a:pPr>
            <a:r>
              <a:rPr lang="tr-TR" dirty="0" smtClean="0">
                <a:cs typeface="Arial" pitchFamily="34" charset="0"/>
              </a:rPr>
              <a:t>Hareketi oluşturan işlemlerin, uygulama açısından bölünmemesi gerektiğini gösterir. </a:t>
            </a:r>
          </a:p>
          <a:p>
            <a:pPr>
              <a:buNone/>
            </a:pPr>
            <a:r>
              <a:rPr lang="tr-TR" dirty="0" smtClean="0"/>
              <a:t>Bir </a:t>
            </a:r>
            <a:r>
              <a:rPr lang="tr-TR" dirty="0"/>
              <a:t>hareketi oluşturan işlemlerin ya tümü gerçekleştirilmeli, ya da hiçbiri gerçekleştirilmemelidir. </a:t>
            </a:r>
            <a:endParaRPr lang="tr-TR" dirty="0" smtClean="0"/>
          </a:p>
          <a:p>
            <a:pPr>
              <a:buNone/>
            </a:pPr>
            <a:r>
              <a:rPr lang="tr-TR" dirty="0" smtClean="0"/>
              <a:t>Örnek: Bir </a:t>
            </a:r>
            <a:r>
              <a:rPr lang="tr-TR" dirty="0"/>
              <a:t>banka hesabından bir diğerine para aktaran aşağıdaki hareketi düşünelim.</a:t>
            </a:r>
          </a:p>
          <a:p>
            <a:pPr>
              <a:buNone/>
            </a:pPr>
            <a:r>
              <a:rPr lang="tr-TR" b="1" dirty="0" err="1">
                <a:solidFill>
                  <a:schemeClr val="accent1">
                    <a:lumMod val="75000"/>
                  </a:schemeClr>
                </a:solidFill>
              </a:rPr>
              <a:t>Begin</a:t>
            </a:r>
            <a:r>
              <a:rPr lang="tr-TR" b="1" dirty="0">
                <a:solidFill>
                  <a:schemeClr val="accent1">
                    <a:lumMod val="75000"/>
                  </a:schemeClr>
                </a:solidFill>
              </a:rPr>
              <a:t> </a:t>
            </a:r>
            <a:r>
              <a:rPr lang="tr-TR" b="1" dirty="0" err="1">
                <a:solidFill>
                  <a:schemeClr val="accent1">
                    <a:lumMod val="75000"/>
                  </a:schemeClr>
                </a:solidFill>
              </a:rPr>
              <a:t>transaction</a:t>
            </a:r>
            <a:r>
              <a:rPr lang="tr-TR" b="1" dirty="0">
                <a:solidFill>
                  <a:schemeClr val="accent1">
                    <a:lumMod val="75000"/>
                  </a:schemeClr>
                </a:solidFill>
              </a:rPr>
              <a:t>;</a:t>
            </a:r>
            <a:endParaRPr lang="tr-TR" dirty="0">
              <a:solidFill>
                <a:schemeClr val="accent1">
                  <a:lumMod val="75000"/>
                </a:schemeClr>
              </a:solidFill>
            </a:endParaRPr>
          </a:p>
          <a:p>
            <a:pPr>
              <a:buNone/>
            </a:pPr>
            <a:r>
              <a:rPr lang="tr-TR" b="1" dirty="0">
                <a:solidFill>
                  <a:schemeClr val="accent1">
                    <a:lumMod val="75000"/>
                  </a:schemeClr>
                </a:solidFill>
              </a:rPr>
              <a:t>		Read (A);	</a:t>
            </a:r>
            <a:endParaRPr lang="tr-TR" dirty="0">
              <a:solidFill>
                <a:schemeClr val="accent1">
                  <a:lumMod val="75000"/>
                </a:schemeClr>
              </a:solidFill>
            </a:endParaRPr>
          </a:p>
          <a:p>
            <a:pPr>
              <a:buNone/>
            </a:pPr>
            <a:r>
              <a:rPr lang="tr-TR" b="1" dirty="0">
                <a:solidFill>
                  <a:schemeClr val="accent1">
                    <a:lumMod val="75000"/>
                  </a:schemeClr>
                </a:solidFill>
              </a:rPr>
              <a:t>		A </a:t>
            </a:r>
            <a:r>
              <a:rPr lang="tr-TR" b="1" dirty="0">
                <a:solidFill>
                  <a:schemeClr val="accent1">
                    <a:lumMod val="75000"/>
                  </a:schemeClr>
                </a:solidFill>
                <a:sym typeface="Wingdings"/>
              </a:rPr>
              <a:t></a:t>
            </a:r>
            <a:r>
              <a:rPr lang="tr-TR" b="1" dirty="0">
                <a:solidFill>
                  <a:schemeClr val="accent1">
                    <a:lumMod val="75000"/>
                  </a:schemeClr>
                </a:solidFill>
              </a:rPr>
              <a:t> A - 100;</a:t>
            </a:r>
            <a:endParaRPr lang="tr-TR" dirty="0">
              <a:solidFill>
                <a:schemeClr val="accent1">
                  <a:lumMod val="75000"/>
                </a:schemeClr>
              </a:solidFill>
            </a:endParaRPr>
          </a:p>
          <a:p>
            <a:pPr>
              <a:buNone/>
            </a:pPr>
            <a:r>
              <a:rPr lang="tr-TR" b="1" dirty="0">
                <a:solidFill>
                  <a:schemeClr val="accent1">
                    <a:lumMod val="75000"/>
                  </a:schemeClr>
                </a:solidFill>
              </a:rPr>
              <a:t>		Write (A); </a:t>
            </a:r>
            <a:endParaRPr lang="tr-TR" dirty="0">
              <a:solidFill>
                <a:schemeClr val="accent1">
                  <a:lumMod val="75000"/>
                </a:schemeClr>
              </a:solidFill>
            </a:endParaRPr>
          </a:p>
          <a:p>
            <a:pPr>
              <a:buNone/>
            </a:pPr>
            <a:r>
              <a:rPr lang="tr-TR" b="1" dirty="0">
                <a:solidFill>
                  <a:schemeClr val="accent1">
                    <a:lumMod val="75000"/>
                  </a:schemeClr>
                </a:solidFill>
              </a:rPr>
              <a:t>		Read (B);</a:t>
            </a:r>
            <a:endParaRPr lang="tr-TR" dirty="0">
              <a:solidFill>
                <a:schemeClr val="accent1">
                  <a:lumMod val="75000"/>
                </a:schemeClr>
              </a:solidFill>
            </a:endParaRPr>
          </a:p>
          <a:p>
            <a:pPr>
              <a:buNone/>
            </a:pPr>
            <a:r>
              <a:rPr lang="tr-TR" b="1" dirty="0">
                <a:solidFill>
                  <a:schemeClr val="accent1">
                    <a:lumMod val="75000"/>
                  </a:schemeClr>
                </a:solidFill>
              </a:rPr>
              <a:t>		B </a:t>
            </a:r>
            <a:r>
              <a:rPr lang="tr-TR" b="1" dirty="0">
                <a:solidFill>
                  <a:schemeClr val="accent1">
                    <a:lumMod val="75000"/>
                  </a:schemeClr>
                </a:solidFill>
                <a:sym typeface="Wingdings"/>
              </a:rPr>
              <a:t></a:t>
            </a:r>
            <a:r>
              <a:rPr lang="tr-TR" b="1" dirty="0">
                <a:solidFill>
                  <a:schemeClr val="accent1">
                    <a:lumMod val="75000"/>
                  </a:schemeClr>
                </a:solidFill>
              </a:rPr>
              <a:t> B + 100;</a:t>
            </a:r>
            <a:endParaRPr lang="tr-TR" dirty="0">
              <a:solidFill>
                <a:schemeClr val="accent1">
                  <a:lumMod val="75000"/>
                </a:schemeClr>
              </a:solidFill>
            </a:endParaRPr>
          </a:p>
          <a:p>
            <a:pPr>
              <a:buNone/>
            </a:pPr>
            <a:r>
              <a:rPr lang="tr-TR" b="1" dirty="0">
                <a:solidFill>
                  <a:schemeClr val="accent1">
                    <a:lumMod val="75000"/>
                  </a:schemeClr>
                </a:solidFill>
              </a:rPr>
              <a:t>		Write (B);</a:t>
            </a:r>
            <a:endParaRPr lang="tr-TR" dirty="0">
              <a:solidFill>
                <a:schemeClr val="accent1">
                  <a:lumMod val="75000"/>
                </a:schemeClr>
              </a:solidFill>
            </a:endParaRPr>
          </a:p>
          <a:p>
            <a:pPr>
              <a:buNone/>
            </a:pPr>
            <a:r>
              <a:rPr lang="tr-TR" b="1" dirty="0" err="1" smtClean="0">
                <a:solidFill>
                  <a:schemeClr val="accent1">
                    <a:lumMod val="75000"/>
                  </a:schemeClr>
                </a:solidFill>
              </a:rPr>
              <a:t>End</a:t>
            </a:r>
            <a:r>
              <a:rPr lang="tr-TR" b="1" dirty="0" smtClean="0">
                <a:solidFill>
                  <a:schemeClr val="accent1">
                    <a:lumMod val="75000"/>
                  </a:schemeClr>
                </a:solidFill>
              </a:rPr>
              <a:t> </a:t>
            </a:r>
            <a:r>
              <a:rPr lang="tr-TR" b="1" dirty="0" err="1">
                <a:solidFill>
                  <a:schemeClr val="accent1">
                    <a:lumMod val="75000"/>
                  </a:schemeClr>
                </a:solidFill>
              </a:rPr>
              <a:t>transaction</a:t>
            </a:r>
            <a:r>
              <a:rPr lang="tr-TR" b="1" dirty="0">
                <a:solidFill>
                  <a:schemeClr val="accent1">
                    <a:lumMod val="75000"/>
                  </a:schemeClr>
                </a:solidFill>
              </a:rPr>
              <a:t>;</a:t>
            </a:r>
            <a:endParaRPr lang="tr-TR" dirty="0">
              <a:solidFill>
                <a:schemeClr val="accent1">
                  <a:lumMod val="75000"/>
                </a:schemeClr>
              </a:solidFill>
            </a:endParaRPr>
          </a:p>
          <a:p>
            <a:pPr>
              <a:buNone/>
            </a:pPr>
            <a:endParaRPr lang="tr-TR" dirty="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4869160"/>
            <a:ext cx="8229600" cy="1455440"/>
          </a:xfrm>
        </p:spPr>
        <p:txBody>
          <a:bodyPr>
            <a:normAutofit fontScale="92500" lnSpcReduction="10000"/>
          </a:bodyPr>
          <a:lstStyle/>
          <a:p>
            <a:r>
              <a:rPr lang="tr-TR" b="1" dirty="0">
                <a:solidFill>
                  <a:schemeClr val="accent1">
                    <a:lumMod val="75000"/>
                  </a:schemeClr>
                </a:solidFill>
              </a:rPr>
              <a:t>P</a:t>
            </a:r>
            <a:r>
              <a:rPr lang="tr-TR" b="1" baseline="-25000" dirty="0">
                <a:solidFill>
                  <a:schemeClr val="accent1">
                    <a:lumMod val="75000"/>
                  </a:schemeClr>
                </a:solidFill>
              </a:rPr>
              <a:t>9</a:t>
            </a:r>
            <a:r>
              <a:rPr lang="tr-TR" dirty="0">
                <a:solidFill>
                  <a:schemeClr val="accent1">
                    <a:lumMod val="75000"/>
                  </a:schemeClr>
                </a:solidFill>
              </a:rPr>
              <a:t> </a:t>
            </a:r>
            <a:r>
              <a:rPr lang="tr-TR" dirty="0"/>
              <a:t>işletim planının öncelik çizgesi ise </a:t>
            </a:r>
            <a:r>
              <a:rPr lang="tr-TR" dirty="0" err="1"/>
              <a:t>döngüsüzdür</a:t>
            </a:r>
            <a:r>
              <a:rPr lang="tr-TR" dirty="0"/>
              <a:t>. </a:t>
            </a:r>
            <a:r>
              <a:rPr lang="tr-TR" b="1" dirty="0" smtClean="0">
                <a:solidFill>
                  <a:schemeClr val="accent1">
                    <a:lumMod val="75000"/>
                  </a:schemeClr>
                </a:solidFill>
              </a:rPr>
              <a:t>P</a:t>
            </a:r>
            <a:r>
              <a:rPr lang="tr-TR" b="1" baseline="-25000" dirty="0" smtClean="0">
                <a:solidFill>
                  <a:schemeClr val="accent1">
                    <a:lumMod val="75000"/>
                  </a:schemeClr>
                </a:solidFill>
              </a:rPr>
              <a:t>9</a:t>
            </a:r>
            <a:r>
              <a:rPr lang="tr-TR" dirty="0" smtClean="0">
                <a:solidFill>
                  <a:schemeClr val="accent1">
                    <a:lumMod val="75000"/>
                  </a:schemeClr>
                </a:solidFill>
              </a:rPr>
              <a:t> </a:t>
            </a:r>
            <a:r>
              <a:rPr lang="tr-TR" dirty="0"/>
              <a:t>işletim planı serileştirilebilirdir </a:t>
            </a:r>
            <a:r>
              <a:rPr lang="tr-TR" dirty="0" smtClean="0"/>
              <a:t>(Seri </a:t>
            </a:r>
            <a:r>
              <a:rPr lang="tr-TR" dirty="0"/>
              <a:t>olmayan</a:t>
            </a:r>
            <a:r>
              <a:rPr lang="tr-TR" dirty="0">
                <a:solidFill>
                  <a:schemeClr val="accent1">
                    <a:lumMod val="75000"/>
                  </a:schemeClr>
                </a:solidFill>
              </a:rPr>
              <a:t> </a:t>
            </a:r>
            <a:r>
              <a:rPr lang="tr-TR" b="1" dirty="0">
                <a:solidFill>
                  <a:schemeClr val="accent1">
                    <a:lumMod val="75000"/>
                  </a:schemeClr>
                </a:solidFill>
              </a:rPr>
              <a:t>P</a:t>
            </a:r>
            <a:r>
              <a:rPr lang="tr-TR" b="1" baseline="-25000" dirty="0">
                <a:solidFill>
                  <a:schemeClr val="accent1">
                    <a:lumMod val="75000"/>
                  </a:schemeClr>
                </a:solidFill>
              </a:rPr>
              <a:t>9</a:t>
            </a:r>
            <a:r>
              <a:rPr lang="tr-TR" dirty="0">
                <a:solidFill>
                  <a:schemeClr val="accent1">
                    <a:lumMod val="75000"/>
                  </a:schemeClr>
                </a:solidFill>
              </a:rPr>
              <a:t> </a:t>
            </a:r>
            <a:r>
              <a:rPr lang="tr-TR" dirty="0"/>
              <a:t>işletim planı </a:t>
            </a:r>
            <a:r>
              <a:rPr lang="tr-TR" b="1" dirty="0">
                <a:solidFill>
                  <a:schemeClr val="accent1">
                    <a:lumMod val="75000"/>
                  </a:schemeClr>
                </a:solidFill>
              </a:rPr>
              <a:t>H</a:t>
            </a:r>
            <a:r>
              <a:rPr lang="tr-TR" b="1" baseline="-25000" dirty="0">
                <a:solidFill>
                  <a:schemeClr val="accent1">
                    <a:lumMod val="75000"/>
                  </a:schemeClr>
                </a:solidFill>
              </a:rPr>
              <a:t>7  </a:t>
            </a:r>
            <a:r>
              <a:rPr lang="tr-TR" dirty="0">
                <a:solidFill>
                  <a:schemeClr val="accent1">
                    <a:lumMod val="75000"/>
                  </a:schemeClr>
                </a:solidFill>
                <a:sym typeface="Wingdings"/>
              </a:rPr>
              <a:t></a:t>
            </a:r>
            <a:r>
              <a:rPr lang="tr-TR" dirty="0">
                <a:solidFill>
                  <a:schemeClr val="accent1">
                    <a:lumMod val="75000"/>
                  </a:schemeClr>
                </a:solidFill>
              </a:rPr>
              <a:t> </a:t>
            </a:r>
            <a:r>
              <a:rPr lang="tr-TR" b="1" dirty="0">
                <a:solidFill>
                  <a:schemeClr val="accent1">
                    <a:lumMod val="75000"/>
                  </a:schemeClr>
                </a:solidFill>
              </a:rPr>
              <a:t>H</a:t>
            </a:r>
            <a:r>
              <a:rPr lang="tr-TR" b="1" baseline="-25000" dirty="0">
                <a:solidFill>
                  <a:schemeClr val="accent1">
                    <a:lumMod val="75000"/>
                  </a:schemeClr>
                </a:solidFill>
              </a:rPr>
              <a:t>5</a:t>
            </a:r>
            <a:r>
              <a:rPr lang="tr-TR" dirty="0">
                <a:solidFill>
                  <a:schemeClr val="accent1">
                    <a:lumMod val="75000"/>
                  </a:schemeClr>
                </a:solidFill>
              </a:rPr>
              <a:t> </a:t>
            </a:r>
            <a:r>
              <a:rPr lang="tr-TR" dirty="0">
                <a:solidFill>
                  <a:schemeClr val="accent1">
                    <a:lumMod val="75000"/>
                  </a:schemeClr>
                </a:solidFill>
                <a:sym typeface="Wingdings"/>
              </a:rPr>
              <a:t></a:t>
            </a:r>
            <a:r>
              <a:rPr lang="tr-TR" b="1" dirty="0">
                <a:solidFill>
                  <a:schemeClr val="accent1">
                    <a:lumMod val="75000"/>
                  </a:schemeClr>
                </a:solidFill>
              </a:rPr>
              <a:t>H</a:t>
            </a:r>
            <a:r>
              <a:rPr lang="tr-TR" b="1" baseline="-25000" dirty="0">
                <a:solidFill>
                  <a:schemeClr val="accent1">
                    <a:lumMod val="75000"/>
                  </a:schemeClr>
                </a:solidFill>
              </a:rPr>
              <a:t>6</a:t>
            </a:r>
            <a:r>
              <a:rPr lang="tr-TR" dirty="0">
                <a:solidFill>
                  <a:schemeClr val="accent1">
                    <a:lumMod val="75000"/>
                  </a:schemeClr>
                </a:solidFill>
              </a:rPr>
              <a:t> </a:t>
            </a:r>
            <a:r>
              <a:rPr lang="tr-TR" dirty="0"/>
              <a:t>seri işletim planına eşdeğerdir).</a:t>
            </a:r>
          </a:p>
          <a:p>
            <a:endParaRPr lang="tr-TR" dirty="0"/>
          </a:p>
        </p:txBody>
      </p:sp>
      <p:graphicFrame>
        <p:nvGraphicFramePr>
          <p:cNvPr id="4" name="Tablo 3"/>
          <p:cNvGraphicFramePr>
            <a:graphicFrameLocks noGrp="1"/>
          </p:cNvGraphicFramePr>
          <p:nvPr>
            <p:extLst>
              <p:ext uri="{D42A27DB-BD31-4B8C-83A1-F6EECF244321}">
                <p14:modId xmlns:p14="http://schemas.microsoft.com/office/powerpoint/2010/main" val="1301377142"/>
              </p:ext>
            </p:extLst>
          </p:nvPr>
        </p:nvGraphicFramePr>
        <p:xfrm>
          <a:off x="539552" y="865232"/>
          <a:ext cx="4536505" cy="3931920"/>
        </p:xfrm>
        <a:graphic>
          <a:graphicData uri="http://schemas.openxmlformats.org/drawingml/2006/table">
            <a:tbl>
              <a:tblPr firstRow="1" bandRow="1">
                <a:tableStyleId>{5C22544A-7EE6-4342-B048-85BDC9FD1C3A}</a:tableStyleId>
              </a:tblPr>
              <a:tblGrid>
                <a:gridCol w="558339">
                  <a:extLst>
                    <a:ext uri="{9D8B030D-6E8A-4147-A177-3AD203B41FA5}">
                      <a16:colId xmlns:a16="http://schemas.microsoft.com/office/drawing/2014/main" val="20000"/>
                    </a:ext>
                  </a:extLst>
                </a:gridCol>
                <a:gridCol w="1326054">
                  <a:extLst>
                    <a:ext uri="{9D8B030D-6E8A-4147-A177-3AD203B41FA5}">
                      <a16:colId xmlns:a16="http://schemas.microsoft.com/office/drawing/2014/main" val="20001"/>
                    </a:ext>
                  </a:extLst>
                </a:gridCol>
                <a:gridCol w="1326056">
                  <a:extLst>
                    <a:ext uri="{9D8B030D-6E8A-4147-A177-3AD203B41FA5}">
                      <a16:colId xmlns:a16="http://schemas.microsoft.com/office/drawing/2014/main" val="20002"/>
                    </a:ext>
                  </a:extLst>
                </a:gridCol>
                <a:gridCol w="1326056">
                  <a:extLst>
                    <a:ext uri="{9D8B030D-6E8A-4147-A177-3AD203B41FA5}">
                      <a16:colId xmlns:a16="http://schemas.microsoft.com/office/drawing/2014/main" val="20003"/>
                    </a:ext>
                  </a:extLst>
                </a:gridCol>
              </a:tblGrid>
              <a:tr h="333772">
                <a:tc gridSpan="3">
                  <a:txBody>
                    <a:bodyPr/>
                    <a:lstStyle/>
                    <a:p>
                      <a:r>
                        <a:rPr lang="tr-TR" sz="1600" dirty="0" smtClean="0"/>
                        <a:t>P9</a:t>
                      </a:r>
                      <a:endParaRPr lang="tr-TR" sz="1600" dirty="0"/>
                    </a:p>
                  </a:txBody>
                  <a:tcPr/>
                </a:tc>
                <a:tc hMerge="1">
                  <a:txBody>
                    <a:bodyPr/>
                    <a:lstStyle/>
                    <a:p>
                      <a:endParaRPr lang="tr-TR" dirty="0"/>
                    </a:p>
                  </a:txBody>
                  <a:tcPr/>
                </a:tc>
                <a:tc hMerge="1">
                  <a:txBody>
                    <a:bodyPr/>
                    <a:lstStyle/>
                    <a:p>
                      <a:endParaRPr lang="tr-TR" dirty="0"/>
                    </a:p>
                  </a:txBody>
                  <a:tcPr/>
                </a:tc>
                <a:tc>
                  <a:txBody>
                    <a:bodyPr/>
                    <a:lstStyle/>
                    <a:p>
                      <a:endParaRPr lang="tr-TR" sz="1600" dirty="0"/>
                    </a:p>
                  </a:txBody>
                  <a:tcPr/>
                </a:tc>
                <a:extLst>
                  <a:ext uri="{0D108BD9-81ED-4DB2-BD59-A6C34878D82A}">
                    <a16:rowId xmlns:a16="http://schemas.microsoft.com/office/drawing/2014/main" val="10000"/>
                  </a:ext>
                </a:extLst>
              </a:tr>
              <a:tr h="333772">
                <a:tc>
                  <a:txBody>
                    <a:bodyPr/>
                    <a:lstStyle/>
                    <a:p>
                      <a:endParaRPr lang="tr-TR" sz="1600" dirty="0"/>
                    </a:p>
                  </a:txBody>
                  <a:tcPr/>
                </a:tc>
                <a:tc>
                  <a:txBody>
                    <a:bodyPr/>
                    <a:lstStyle/>
                    <a:p>
                      <a:r>
                        <a:rPr lang="tr-TR" sz="1600" dirty="0" smtClean="0"/>
                        <a:t>H5</a:t>
                      </a:r>
                      <a:endParaRPr lang="tr-TR" sz="1600" dirty="0"/>
                    </a:p>
                  </a:txBody>
                  <a:tcPr/>
                </a:tc>
                <a:tc>
                  <a:txBody>
                    <a:bodyPr/>
                    <a:lstStyle/>
                    <a:p>
                      <a:r>
                        <a:rPr lang="tr-TR" sz="1600" dirty="0" smtClean="0"/>
                        <a:t>H6</a:t>
                      </a:r>
                      <a:endParaRPr lang="tr-TR" sz="1600" dirty="0"/>
                    </a:p>
                  </a:txBody>
                  <a:tcPr/>
                </a:tc>
                <a:tc>
                  <a:txBody>
                    <a:bodyPr/>
                    <a:lstStyle/>
                    <a:p>
                      <a:r>
                        <a:rPr lang="tr-TR" sz="1600" dirty="0" smtClean="0"/>
                        <a:t>H7</a:t>
                      </a:r>
                      <a:endParaRPr lang="tr-TR" sz="1600" dirty="0"/>
                    </a:p>
                  </a:txBody>
                  <a:tcPr/>
                </a:tc>
                <a:extLst>
                  <a:ext uri="{0D108BD9-81ED-4DB2-BD59-A6C34878D82A}">
                    <a16:rowId xmlns:a16="http://schemas.microsoft.com/office/drawing/2014/main" val="10001"/>
                  </a:ext>
                </a:extLst>
              </a:tr>
              <a:tr h="1585416">
                <a:tc>
                  <a:txBody>
                    <a:bodyPr/>
                    <a:lstStyle/>
                    <a:p>
                      <a:r>
                        <a:rPr lang="tr-TR" sz="1600" dirty="0" smtClean="0"/>
                        <a:t>1</a:t>
                      </a:r>
                    </a:p>
                    <a:p>
                      <a:r>
                        <a:rPr lang="tr-TR" sz="1600" dirty="0" smtClean="0"/>
                        <a:t>2</a:t>
                      </a:r>
                    </a:p>
                    <a:p>
                      <a:r>
                        <a:rPr lang="tr-TR" sz="1600" dirty="0" smtClean="0"/>
                        <a:t>3</a:t>
                      </a:r>
                    </a:p>
                    <a:p>
                      <a:r>
                        <a:rPr lang="tr-TR" sz="1600" dirty="0" smtClean="0"/>
                        <a:t>4</a:t>
                      </a:r>
                    </a:p>
                    <a:p>
                      <a:r>
                        <a:rPr lang="tr-TR" sz="1600" dirty="0" smtClean="0"/>
                        <a:t>5</a:t>
                      </a:r>
                    </a:p>
                    <a:p>
                      <a:r>
                        <a:rPr lang="tr-TR" sz="1600" dirty="0" smtClean="0"/>
                        <a:t>6</a:t>
                      </a:r>
                    </a:p>
                    <a:p>
                      <a:r>
                        <a:rPr lang="tr-TR" sz="1600" dirty="0" smtClean="0"/>
                        <a:t>7</a:t>
                      </a:r>
                    </a:p>
                    <a:p>
                      <a:r>
                        <a:rPr lang="tr-TR" sz="1600" dirty="0" smtClean="0"/>
                        <a:t>8</a:t>
                      </a:r>
                    </a:p>
                    <a:p>
                      <a:r>
                        <a:rPr lang="tr-TR" sz="1600" dirty="0" smtClean="0"/>
                        <a:t>9</a:t>
                      </a:r>
                    </a:p>
                    <a:p>
                      <a:r>
                        <a:rPr lang="tr-TR" sz="1600" dirty="0" smtClean="0"/>
                        <a:t>10</a:t>
                      </a:r>
                    </a:p>
                    <a:p>
                      <a:r>
                        <a:rPr lang="tr-TR" sz="1600" dirty="0" smtClean="0"/>
                        <a:t>11</a:t>
                      </a:r>
                    </a:p>
                    <a:p>
                      <a:r>
                        <a:rPr lang="tr-TR" sz="1600" dirty="0" smtClean="0"/>
                        <a:t>12</a:t>
                      </a:r>
                    </a:p>
                    <a:p>
                      <a:r>
                        <a:rPr lang="tr-TR" sz="1600" dirty="0" smtClean="0"/>
                        <a:t>13</a:t>
                      </a:r>
                    </a:p>
                  </a:txBody>
                  <a:tcPr/>
                </a:tc>
                <a:tc>
                  <a:txBody>
                    <a:bodyPr/>
                    <a:lstStyle/>
                    <a:p>
                      <a:endParaRPr lang="tr-TR" sz="1600" dirty="0" smtClean="0"/>
                    </a:p>
                    <a:p>
                      <a:endParaRPr lang="tr-TR" sz="1600" dirty="0" smtClean="0"/>
                    </a:p>
                    <a:p>
                      <a:r>
                        <a:rPr lang="tr-TR" sz="1600" dirty="0" smtClean="0"/>
                        <a:t>Read(A);</a:t>
                      </a:r>
                    </a:p>
                    <a:p>
                      <a:r>
                        <a:rPr lang="tr-TR" sz="1600" dirty="0" smtClean="0"/>
                        <a:t>Write(A);</a:t>
                      </a:r>
                    </a:p>
                    <a:p>
                      <a:endParaRPr lang="tr-TR" sz="1600" dirty="0" smtClean="0"/>
                    </a:p>
                    <a:p>
                      <a:endParaRPr lang="tr-TR" sz="1600" dirty="0" smtClean="0"/>
                    </a:p>
                    <a:p>
                      <a:endParaRPr lang="tr-TR" sz="1600" dirty="0" smtClean="0"/>
                    </a:p>
                    <a:p>
                      <a:r>
                        <a:rPr lang="tr-TR" sz="1600" dirty="0" smtClean="0"/>
                        <a:t>Read(B);</a:t>
                      </a:r>
                    </a:p>
                    <a:p>
                      <a:r>
                        <a:rPr lang="tr-TR" sz="1600" dirty="0" smtClean="0"/>
                        <a:t>Write(B);</a:t>
                      </a:r>
                    </a:p>
                    <a:p>
                      <a:endParaRPr lang="tr-TR" sz="1600" dirty="0"/>
                    </a:p>
                  </a:txBody>
                  <a:tcPr/>
                </a:tc>
                <a:tc>
                  <a:txBody>
                    <a:bodyPr/>
                    <a:lstStyle/>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r>
                        <a:rPr lang="tr-TR" sz="1600" dirty="0" smtClean="0">
                          <a:solidFill>
                            <a:srgbClr val="FF0000"/>
                          </a:solidFill>
                        </a:rPr>
                        <a:t>Read(C);</a:t>
                      </a:r>
                    </a:p>
                    <a:p>
                      <a:endParaRPr lang="tr-TR" sz="1600" dirty="0" smtClean="0"/>
                    </a:p>
                    <a:p>
                      <a:endParaRPr lang="tr-TR" sz="1600" dirty="0" smtClean="0"/>
                    </a:p>
                    <a:p>
                      <a:r>
                        <a:rPr lang="tr-TR" sz="1600" dirty="0" smtClean="0"/>
                        <a:t>Read(B);</a:t>
                      </a:r>
                    </a:p>
                    <a:p>
                      <a:r>
                        <a:rPr lang="tr-TR" sz="1600" dirty="0" smtClean="0"/>
                        <a:t>Write(B);</a:t>
                      </a:r>
                    </a:p>
                    <a:p>
                      <a:r>
                        <a:rPr lang="tr-TR" sz="1600" dirty="0" smtClean="0"/>
                        <a:t>Read(A);</a:t>
                      </a:r>
                    </a:p>
                    <a:p>
                      <a:r>
                        <a:rPr lang="tr-TR" sz="1600" dirty="0" smtClean="0"/>
                        <a:t>Write(A);</a:t>
                      </a:r>
                      <a:endParaRPr lang="tr-TR" sz="1600" dirty="0"/>
                    </a:p>
                  </a:txBody>
                  <a:tcPr/>
                </a:tc>
                <a:tc>
                  <a:txBody>
                    <a:bodyPr/>
                    <a:lstStyle/>
                    <a:p>
                      <a:r>
                        <a:rPr lang="tr-TR" sz="1600" dirty="0" smtClean="0"/>
                        <a:t>Read(B);</a:t>
                      </a:r>
                    </a:p>
                    <a:p>
                      <a:r>
                        <a:rPr lang="tr-TR" sz="1600" dirty="0" smtClean="0"/>
                        <a:t>Read(C);</a:t>
                      </a:r>
                    </a:p>
                    <a:p>
                      <a:endParaRPr lang="tr-TR" sz="1600" dirty="0" smtClean="0"/>
                    </a:p>
                    <a:p>
                      <a:endParaRPr lang="tr-TR" sz="1600" dirty="0" smtClean="0"/>
                    </a:p>
                    <a:p>
                      <a:r>
                        <a:rPr lang="tr-TR" sz="1600" dirty="0" smtClean="0"/>
                        <a:t>Write(B);</a:t>
                      </a:r>
                    </a:p>
                    <a:p>
                      <a:r>
                        <a:rPr lang="tr-TR" sz="1600" dirty="0" smtClean="0">
                          <a:solidFill>
                            <a:srgbClr val="FF0000"/>
                          </a:solidFill>
                        </a:rPr>
                        <a:t>Write(C);</a:t>
                      </a:r>
                    </a:p>
                    <a:p>
                      <a:endParaRPr lang="tr-TR" sz="1600" dirty="0"/>
                    </a:p>
                  </a:txBody>
                  <a:tcPr/>
                </a:tc>
                <a:extLst>
                  <a:ext uri="{0D108BD9-81ED-4DB2-BD59-A6C34878D82A}">
                    <a16:rowId xmlns:a16="http://schemas.microsoft.com/office/drawing/2014/main" val="10002"/>
                  </a:ext>
                </a:extLst>
              </a:tr>
            </a:tbl>
          </a:graphicData>
        </a:graphic>
      </p:graphicFrame>
      <p:grpSp>
        <p:nvGrpSpPr>
          <p:cNvPr id="17" name="Grup 16"/>
          <p:cNvGrpSpPr/>
          <p:nvPr/>
        </p:nvGrpSpPr>
        <p:grpSpPr>
          <a:xfrm>
            <a:off x="5004049" y="908720"/>
            <a:ext cx="3751597" cy="2516182"/>
            <a:chOff x="4998172" y="1456818"/>
            <a:chExt cx="4057754" cy="2854736"/>
          </a:xfrm>
        </p:grpSpPr>
        <p:cxnSp>
          <p:nvCxnSpPr>
            <p:cNvPr id="18" name="Düz Ok Bağlayıcısı 17"/>
            <p:cNvCxnSpPr>
              <a:stCxn id="27" idx="7"/>
              <a:endCxn id="20" idx="4"/>
            </p:cNvCxnSpPr>
            <p:nvPr/>
          </p:nvCxnSpPr>
          <p:spPr>
            <a:xfrm flipV="1">
              <a:off x="7571305" y="2236311"/>
              <a:ext cx="1052192" cy="1426522"/>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9" name="Grup 18"/>
            <p:cNvGrpSpPr/>
            <p:nvPr/>
          </p:nvGrpSpPr>
          <p:grpSpPr>
            <a:xfrm>
              <a:off x="4998172" y="1456818"/>
              <a:ext cx="4057754" cy="2854736"/>
              <a:chOff x="4998172" y="1456818"/>
              <a:chExt cx="4057754" cy="2854736"/>
            </a:xfrm>
          </p:grpSpPr>
          <p:sp>
            <p:nvSpPr>
              <p:cNvPr id="20" name="4 Oval"/>
              <p:cNvSpPr/>
              <p:nvPr/>
            </p:nvSpPr>
            <p:spPr>
              <a:xfrm>
                <a:off x="8191067" y="1476287"/>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H6</a:t>
                </a:r>
                <a:endParaRPr lang="tr-TR" sz="1600" b="1" dirty="0">
                  <a:solidFill>
                    <a:schemeClr val="accent1"/>
                  </a:solidFill>
                </a:endParaRPr>
              </a:p>
            </p:txBody>
          </p:sp>
          <p:sp>
            <p:nvSpPr>
              <p:cNvPr id="21" name="3 Oval"/>
              <p:cNvSpPr/>
              <p:nvPr/>
            </p:nvSpPr>
            <p:spPr>
              <a:xfrm>
                <a:off x="5698238" y="1456818"/>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H5</a:t>
                </a:r>
                <a:endParaRPr lang="tr-TR" sz="1600" b="1" dirty="0">
                  <a:solidFill>
                    <a:schemeClr val="accent1"/>
                  </a:solidFill>
                </a:endParaRPr>
              </a:p>
            </p:txBody>
          </p:sp>
          <p:sp>
            <p:nvSpPr>
              <p:cNvPr id="22" name="Dikdörtgen 21"/>
              <p:cNvSpPr/>
              <p:nvPr/>
            </p:nvSpPr>
            <p:spPr>
              <a:xfrm>
                <a:off x="6978433" y="1456818"/>
                <a:ext cx="574196" cy="338554"/>
              </a:xfrm>
              <a:prstGeom prst="rect">
                <a:avLst/>
              </a:prstGeom>
            </p:spPr>
            <p:txBody>
              <a:bodyPr wrap="none">
                <a:spAutoFit/>
              </a:bodyPr>
              <a:lstStyle/>
              <a:p>
                <a:pPr>
                  <a:buNone/>
                </a:pPr>
                <a:r>
                  <a:rPr lang="tr-TR" sz="1600" b="1" dirty="0" smtClean="0">
                    <a:solidFill>
                      <a:schemeClr val="accent1">
                        <a:lumMod val="75000"/>
                      </a:schemeClr>
                    </a:solidFill>
                  </a:rPr>
                  <a:t>A,B</a:t>
                </a:r>
                <a:endParaRPr lang="tr-TR" sz="1600" b="1" dirty="0">
                  <a:solidFill>
                    <a:schemeClr val="accent1">
                      <a:lumMod val="75000"/>
                    </a:schemeClr>
                  </a:solidFill>
                </a:endParaRPr>
              </a:p>
            </p:txBody>
          </p:sp>
          <p:sp>
            <p:nvSpPr>
              <p:cNvPr id="23" name="Dikdörtgen 22"/>
              <p:cNvSpPr/>
              <p:nvPr/>
            </p:nvSpPr>
            <p:spPr>
              <a:xfrm>
                <a:off x="8191067" y="2934765"/>
                <a:ext cx="564578" cy="338554"/>
              </a:xfrm>
              <a:prstGeom prst="rect">
                <a:avLst/>
              </a:prstGeom>
            </p:spPr>
            <p:txBody>
              <a:bodyPr wrap="none">
                <a:spAutoFit/>
              </a:bodyPr>
              <a:lstStyle/>
              <a:p>
                <a:pPr>
                  <a:buNone/>
                </a:pPr>
                <a:r>
                  <a:rPr lang="tr-TR" sz="1600" b="1" dirty="0" smtClean="0">
                    <a:solidFill>
                      <a:schemeClr val="accent1">
                        <a:lumMod val="75000"/>
                      </a:schemeClr>
                    </a:solidFill>
                  </a:rPr>
                  <a:t>B,C</a:t>
                </a:r>
                <a:endParaRPr lang="tr-TR" sz="1600" b="1" dirty="0">
                  <a:solidFill>
                    <a:schemeClr val="accent1">
                      <a:lumMod val="75000"/>
                    </a:schemeClr>
                  </a:solidFill>
                </a:endParaRPr>
              </a:p>
            </p:txBody>
          </p:sp>
          <p:sp>
            <p:nvSpPr>
              <p:cNvPr id="24" name="Dikdörtgen 23"/>
              <p:cNvSpPr/>
              <p:nvPr/>
            </p:nvSpPr>
            <p:spPr>
              <a:xfrm>
                <a:off x="4998172" y="1728043"/>
                <a:ext cx="705642" cy="338554"/>
              </a:xfrm>
              <a:prstGeom prst="rect">
                <a:avLst/>
              </a:prstGeom>
            </p:spPr>
            <p:txBody>
              <a:bodyPr wrap="none">
                <a:spAutoFit/>
              </a:bodyPr>
              <a:lstStyle/>
              <a:p>
                <a:pPr>
                  <a:buNone/>
                </a:pPr>
                <a:r>
                  <a:rPr lang="tr-TR" sz="1600" b="1" dirty="0">
                    <a:solidFill>
                      <a:schemeClr val="accent1">
                        <a:lumMod val="75000"/>
                      </a:schemeClr>
                    </a:solidFill>
                  </a:rPr>
                  <a:t>(</a:t>
                </a:r>
                <a:r>
                  <a:rPr lang="tr-TR" sz="1600" b="1" dirty="0" smtClean="0">
                    <a:solidFill>
                      <a:schemeClr val="accent1">
                        <a:lumMod val="75000"/>
                      </a:schemeClr>
                    </a:solidFill>
                  </a:rPr>
                  <a:t>P9)</a:t>
                </a:r>
                <a:endParaRPr lang="tr-TR" sz="1600" b="1" dirty="0">
                  <a:solidFill>
                    <a:schemeClr val="accent1">
                      <a:lumMod val="75000"/>
                    </a:schemeClr>
                  </a:solidFill>
                </a:endParaRPr>
              </a:p>
            </p:txBody>
          </p:sp>
          <p:sp>
            <p:nvSpPr>
              <p:cNvPr id="27" name="3 Oval"/>
              <p:cNvSpPr/>
              <p:nvPr/>
            </p:nvSpPr>
            <p:spPr>
              <a:xfrm>
                <a:off x="6833102" y="3551530"/>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H7</a:t>
                </a:r>
                <a:endParaRPr lang="tr-TR" sz="1600" b="1" dirty="0">
                  <a:solidFill>
                    <a:schemeClr val="accent1"/>
                  </a:solidFill>
                </a:endParaRPr>
              </a:p>
            </p:txBody>
          </p:sp>
          <p:cxnSp>
            <p:nvCxnSpPr>
              <p:cNvPr id="28" name="Düz Ok Bağlayıcısı 27"/>
              <p:cNvCxnSpPr>
                <a:stCxn id="27" idx="1"/>
                <a:endCxn id="21" idx="4"/>
              </p:cNvCxnSpPr>
              <p:nvPr/>
            </p:nvCxnSpPr>
            <p:spPr>
              <a:xfrm flipH="1" flipV="1">
                <a:off x="6130668" y="2216842"/>
                <a:ext cx="829090" cy="1445991"/>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
            <p:nvSpPr>
              <p:cNvPr id="30" name="Dikdörtgen 29"/>
              <p:cNvSpPr/>
              <p:nvPr/>
            </p:nvSpPr>
            <p:spPr>
              <a:xfrm>
                <a:off x="6172852" y="2730406"/>
                <a:ext cx="343364" cy="338554"/>
              </a:xfrm>
              <a:prstGeom prst="rect">
                <a:avLst/>
              </a:prstGeom>
            </p:spPr>
            <p:txBody>
              <a:bodyPr wrap="none">
                <a:spAutoFit/>
              </a:bodyPr>
              <a:lstStyle/>
              <a:p>
                <a:pPr>
                  <a:buNone/>
                </a:pPr>
                <a:r>
                  <a:rPr lang="tr-TR" sz="1600" b="1" dirty="0" smtClean="0">
                    <a:solidFill>
                      <a:schemeClr val="accent1">
                        <a:lumMod val="75000"/>
                      </a:schemeClr>
                    </a:solidFill>
                  </a:rPr>
                  <a:t>B</a:t>
                </a:r>
                <a:endParaRPr lang="tr-TR" sz="1600" b="1" dirty="0">
                  <a:solidFill>
                    <a:schemeClr val="accent1">
                      <a:lumMod val="75000"/>
                    </a:schemeClr>
                  </a:solidFill>
                </a:endParaRPr>
              </a:p>
            </p:txBody>
          </p:sp>
        </p:grpSp>
      </p:grpSp>
      <p:cxnSp>
        <p:nvCxnSpPr>
          <p:cNvPr id="34" name="Düz Ok Bağlayıcısı 33"/>
          <p:cNvCxnSpPr>
            <a:stCxn id="21" idx="6"/>
            <a:endCxn id="20" idx="2"/>
          </p:cNvCxnSpPr>
          <p:nvPr/>
        </p:nvCxnSpPr>
        <p:spPr>
          <a:xfrm>
            <a:off x="6450899" y="1243665"/>
            <a:ext cx="1505141" cy="17160"/>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4029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4869160"/>
            <a:ext cx="8229600" cy="1455440"/>
          </a:xfrm>
        </p:spPr>
        <p:txBody>
          <a:bodyPr>
            <a:normAutofit fontScale="92500" lnSpcReduction="10000"/>
          </a:bodyPr>
          <a:lstStyle/>
          <a:p>
            <a:r>
              <a:rPr lang="tr-TR" b="1" dirty="0">
                <a:solidFill>
                  <a:schemeClr val="accent1">
                    <a:lumMod val="75000"/>
                  </a:schemeClr>
                </a:solidFill>
              </a:rPr>
              <a:t>P</a:t>
            </a:r>
            <a:r>
              <a:rPr lang="tr-TR" b="1" baseline="-25000" dirty="0">
                <a:solidFill>
                  <a:schemeClr val="accent1">
                    <a:lumMod val="75000"/>
                  </a:schemeClr>
                </a:solidFill>
              </a:rPr>
              <a:t>9</a:t>
            </a:r>
            <a:r>
              <a:rPr lang="tr-TR" dirty="0">
                <a:solidFill>
                  <a:schemeClr val="accent1">
                    <a:lumMod val="75000"/>
                  </a:schemeClr>
                </a:solidFill>
              </a:rPr>
              <a:t> </a:t>
            </a:r>
            <a:r>
              <a:rPr lang="tr-TR" dirty="0"/>
              <a:t>işletim planının öncelik çizgesi ise </a:t>
            </a:r>
            <a:r>
              <a:rPr lang="tr-TR" dirty="0" err="1"/>
              <a:t>döngüsüzdür</a:t>
            </a:r>
            <a:r>
              <a:rPr lang="tr-TR" dirty="0"/>
              <a:t>. </a:t>
            </a:r>
            <a:r>
              <a:rPr lang="tr-TR" b="1" dirty="0" smtClean="0">
                <a:solidFill>
                  <a:schemeClr val="accent1">
                    <a:lumMod val="75000"/>
                  </a:schemeClr>
                </a:solidFill>
              </a:rPr>
              <a:t>P</a:t>
            </a:r>
            <a:r>
              <a:rPr lang="tr-TR" b="1" baseline="-25000" dirty="0" smtClean="0">
                <a:solidFill>
                  <a:schemeClr val="accent1">
                    <a:lumMod val="75000"/>
                  </a:schemeClr>
                </a:solidFill>
              </a:rPr>
              <a:t>9</a:t>
            </a:r>
            <a:r>
              <a:rPr lang="tr-TR" dirty="0" smtClean="0">
                <a:solidFill>
                  <a:schemeClr val="accent1">
                    <a:lumMod val="75000"/>
                  </a:schemeClr>
                </a:solidFill>
              </a:rPr>
              <a:t> </a:t>
            </a:r>
            <a:r>
              <a:rPr lang="tr-TR" dirty="0"/>
              <a:t>işletim planı serileştirilebilirdir </a:t>
            </a:r>
            <a:r>
              <a:rPr lang="tr-TR" dirty="0" smtClean="0"/>
              <a:t>(Seri </a:t>
            </a:r>
            <a:r>
              <a:rPr lang="tr-TR" dirty="0"/>
              <a:t>olmayan</a:t>
            </a:r>
            <a:r>
              <a:rPr lang="tr-TR" dirty="0">
                <a:solidFill>
                  <a:schemeClr val="accent1">
                    <a:lumMod val="75000"/>
                  </a:schemeClr>
                </a:solidFill>
              </a:rPr>
              <a:t> </a:t>
            </a:r>
            <a:r>
              <a:rPr lang="tr-TR" b="1" dirty="0">
                <a:solidFill>
                  <a:schemeClr val="accent1">
                    <a:lumMod val="75000"/>
                  </a:schemeClr>
                </a:solidFill>
              </a:rPr>
              <a:t>P</a:t>
            </a:r>
            <a:r>
              <a:rPr lang="tr-TR" b="1" baseline="-25000" dirty="0">
                <a:solidFill>
                  <a:schemeClr val="accent1">
                    <a:lumMod val="75000"/>
                  </a:schemeClr>
                </a:solidFill>
              </a:rPr>
              <a:t>9</a:t>
            </a:r>
            <a:r>
              <a:rPr lang="tr-TR" dirty="0">
                <a:solidFill>
                  <a:schemeClr val="accent1">
                    <a:lumMod val="75000"/>
                  </a:schemeClr>
                </a:solidFill>
              </a:rPr>
              <a:t> </a:t>
            </a:r>
            <a:r>
              <a:rPr lang="tr-TR" dirty="0"/>
              <a:t>işletim planı </a:t>
            </a:r>
            <a:r>
              <a:rPr lang="tr-TR" b="1" dirty="0">
                <a:solidFill>
                  <a:schemeClr val="accent1">
                    <a:lumMod val="75000"/>
                  </a:schemeClr>
                </a:solidFill>
              </a:rPr>
              <a:t>H</a:t>
            </a:r>
            <a:r>
              <a:rPr lang="tr-TR" b="1" baseline="-25000" dirty="0">
                <a:solidFill>
                  <a:schemeClr val="accent1">
                    <a:lumMod val="75000"/>
                  </a:schemeClr>
                </a:solidFill>
              </a:rPr>
              <a:t>7  </a:t>
            </a:r>
            <a:r>
              <a:rPr lang="tr-TR" dirty="0">
                <a:solidFill>
                  <a:schemeClr val="accent1">
                    <a:lumMod val="75000"/>
                  </a:schemeClr>
                </a:solidFill>
                <a:sym typeface="Wingdings"/>
              </a:rPr>
              <a:t></a:t>
            </a:r>
            <a:r>
              <a:rPr lang="tr-TR" dirty="0">
                <a:solidFill>
                  <a:schemeClr val="accent1">
                    <a:lumMod val="75000"/>
                  </a:schemeClr>
                </a:solidFill>
              </a:rPr>
              <a:t> </a:t>
            </a:r>
            <a:r>
              <a:rPr lang="tr-TR" b="1" dirty="0">
                <a:solidFill>
                  <a:schemeClr val="accent1">
                    <a:lumMod val="75000"/>
                  </a:schemeClr>
                </a:solidFill>
              </a:rPr>
              <a:t>H</a:t>
            </a:r>
            <a:r>
              <a:rPr lang="tr-TR" b="1" baseline="-25000" dirty="0">
                <a:solidFill>
                  <a:schemeClr val="accent1">
                    <a:lumMod val="75000"/>
                  </a:schemeClr>
                </a:solidFill>
              </a:rPr>
              <a:t>5</a:t>
            </a:r>
            <a:r>
              <a:rPr lang="tr-TR" dirty="0">
                <a:solidFill>
                  <a:schemeClr val="accent1">
                    <a:lumMod val="75000"/>
                  </a:schemeClr>
                </a:solidFill>
              </a:rPr>
              <a:t> </a:t>
            </a:r>
            <a:r>
              <a:rPr lang="tr-TR" dirty="0">
                <a:solidFill>
                  <a:schemeClr val="accent1">
                    <a:lumMod val="75000"/>
                  </a:schemeClr>
                </a:solidFill>
                <a:sym typeface="Wingdings"/>
              </a:rPr>
              <a:t></a:t>
            </a:r>
            <a:r>
              <a:rPr lang="tr-TR" b="1" dirty="0">
                <a:solidFill>
                  <a:schemeClr val="accent1">
                    <a:lumMod val="75000"/>
                  </a:schemeClr>
                </a:solidFill>
              </a:rPr>
              <a:t>H</a:t>
            </a:r>
            <a:r>
              <a:rPr lang="tr-TR" b="1" baseline="-25000" dirty="0">
                <a:solidFill>
                  <a:schemeClr val="accent1">
                    <a:lumMod val="75000"/>
                  </a:schemeClr>
                </a:solidFill>
              </a:rPr>
              <a:t>6</a:t>
            </a:r>
            <a:r>
              <a:rPr lang="tr-TR" dirty="0">
                <a:solidFill>
                  <a:schemeClr val="accent1">
                    <a:lumMod val="75000"/>
                  </a:schemeClr>
                </a:solidFill>
              </a:rPr>
              <a:t> </a:t>
            </a:r>
            <a:r>
              <a:rPr lang="tr-TR" dirty="0"/>
              <a:t>seri işletim planına eşdeğerdir).</a:t>
            </a:r>
          </a:p>
          <a:p>
            <a:endParaRPr lang="tr-TR" dirty="0"/>
          </a:p>
        </p:txBody>
      </p:sp>
      <p:graphicFrame>
        <p:nvGraphicFramePr>
          <p:cNvPr id="4" name="Tablo 3"/>
          <p:cNvGraphicFramePr>
            <a:graphicFrameLocks noGrp="1"/>
          </p:cNvGraphicFramePr>
          <p:nvPr>
            <p:extLst>
              <p:ext uri="{D42A27DB-BD31-4B8C-83A1-F6EECF244321}">
                <p14:modId xmlns:p14="http://schemas.microsoft.com/office/powerpoint/2010/main" val="3366532942"/>
              </p:ext>
            </p:extLst>
          </p:nvPr>
        </p:nvGraphicFramePr>
        <p:xfrm>
          <a:off x="539552" y="865232"/>
          <a:ext cx="4536505" cy="3931920"/>
        </p:xfrm>
        <a:graphic>
          <a:graphicData uri="http://schemas.openxmlformats.org/drawingml/2006/table">
            <a:tbl>
              <a:tblPr firstRow="1" bandRow="1">
                <a:tableStyleId>{5C22544A-7EE6-4342-B048-85BDC9FD1C3A}</a:tableStyleId>
              </a:tblPr>
              <a:tblGrid>
                <a:gridCol w="558339">
                  <a:extLst>
                    <a:ext uri="{9D8B030D-6E8A-4147-A177-3AD203B41FA5}">
                      <a16:colId xmlns:a16="http://schemas.microsoft.com/office/drawing/2014/main" val="20000"/>
                    </a:ext>
                  </a:extLst>
                </a:gridCol>
                <a:gridCol w="1326054">
                  <a:extLst>
                    <a:ext uri="{9D8B030D-6E8A-4147-A177-3AD203B41FA5}">
                      <a16:colId xmlns:a16="http://schemas.microsoft.com/office/drawing/2014/main" val="20001"/>
                    </a:ext>
                  </a:extLst>
                </a:gridCol>
                <a:gridCol w="1326056">
                  <a:extLst>
                    <a:ext uri="{9D8B030D-6E8A-4147-A177-3AD203B41FA5}">
                      <a16:colId xmlns:a16="http://schemas.microsoft.com/office/drawing/2014/main" val="20002"/>
                    </a:ext>
                  </a:extLst>
                </a:gridCol>
                <a:gridCol w="1326056">
                  <a:extLst>
                    <a:ext uri="{9D8B030D-6E8A-4147-A177-3AD203B41FA5}">
                      <a16:colId xmlns:a16="http://schemas.microsoft.com/office/drawing/2014/main" val="20003"/>
                    </a:ext>
                  </a:extLst>
                </a:gridCol>
              </a:tblGrid>
              <a:tr h="333772">
                <a:tc gridSpan="3">
                  <a:txBody>
                    <a:bodyPr/>
                    <a:lstStyle/>
                    <a:p>
                      <a:r>
                        <a:rPr lang="tr-TR" sz="1600" dirty="0" smtClean="0"/>
                        <a:t>P9</a:t>
                      </a:r>
                      <a:endParaRPr lang="tr-TR" sz="1600" dirty="0"/>
                    </a:p>
                  </a:txBody>
                  <a:tcPr/>
                </a:tc>
                <a:tc hMerge="1">
                  <a:txBody>
                    <a:bodyPr/>
                    <a:lstStyle/>
                    <a:p>
                      <a:endParaRPr lang="tr-TR" dirty="0"/>
                    </a:p>
                  </a:txBody>
                  <a:tcPr/>
                </a:tc>
                <a:tc hMerge="1">
                  <a:txBody>
                    <a:bodyPr/>
                    <a:lstStyle/>
                    <a:p>
                      <a:endParaRPr lang="tr-TR" dirty="0"/>
                    </a:p>
                  </a:txBody>
                  <a:tcPr/>
                </a:tc>
                <a:tc>
                  <a:txBody>
                    <a:bodyPr/>
                    <a:lstStyle/>
                    <a:p>
                      <a:endParaRPr lang="tr-TR" sz="1600" dirty="0"/>
                    </a:p>
                  </a:txBody>
                  <a:tcPr/>
                </a:tc>
                <a:extLst>
                  <a:ext uri="{0D108BD9-81ED-4DB2-BD59-A6C34878D82A}">
                    <a16:rowId xmlns:a16="http://schemas.microsoft.com/office/drawing/2014/main" val="10000"/>
                  </a:ext>
                </a:extLst>
              </a:tr>
              <a:tr h="333772">
                <a:tc>
                  <a:txBody>
                    <a:bodyPr/>
                    <a:lstStyle/>
                    <a:p>
                      <a:endParaRPr lang="tr-TR" sz="1600" dirty="0"/>
                    </a:p>
                  </a:txBody>
                  <a:tcPr/>
                </a:tc>
                <a:tc>
                  <a:txBody>
                    <a:bodyPr/>
                    <a:lstStyle/>
                    <a:p>
                      <a:r>
                        <a:rPr lang="tr-TR" sz="1600" dirty="0" smtClean="0"/>
                        <a:t>H5</a:t>
                      </a:r>
                      <a:endParaRPr lang="tr-TR" sz="1600" dirty="0"/>
                    </a:p>
                  </a:txBody>
                  <a:tcPr/>
                </a:tc>
                <a:tc>
                  <a:txBody>
                    <a:bodyPr/>
                    <a:lstStyle/>
                    <a:p>
                      <a:r>
                        <a:rPr lang="tr-TR" sz="1600" dirty="0" smtClean="0"/>
                        <a:t>H6</a:t>
                      </a:r>
                      <a:endParaRPr lang="tr-TR" sz="1600" dirty="0"/>
                    </a:p>
                  </a:txBody>
                  <a:tcPr/>
                </a:tc>
                <a:tc>
                  <a:txBody>
                    <a:bodyPr/>
                    <a:lstStyle/>
                    <a:p>
                      <a:r>
                        <a:rPr lang="tr-TR" sz="1600" dirty="0" smtClean="0"/>
                        <a:t>H7</a:t>
                      </a:r>
                      <a:endParaRPr lang="tr-TR" sz="1600" dirty="0"/>
                    </a:p>
                  </a:txBody>
                  <a:tcPr/>
                </a:tc>
                <a:extLst>
                  <a:ext uri="{0D108BD9-81ED-4DB2-BD59-A6C34878D82A}">
                    <a16:rowId xmlns:a16="http://schemas.microsoft.com/office/drawing/2014/main" val="10001"/>
                  </a:ext>
                </a:extLst>
              </a:tr>
              <a:tr h="1585416">
                <a:tc>
                  <a:txBody>
                    <a:bodyPr/>
                    <a:lstStyle/>
                    <a:p>
                      <a:r>
                        <a:rPr lang="tr-TR" sz="1600" dirty="0" smtClean="0"/>
                        <a:t>1</a:t>
                      </a:r>
                    </a:p>
                    <a:p>
                      <a:r>
                        <a:rPr lang="tr-TR" sz="1600" dirty="0" smtClean="0"/>
                        <a:t>2</a:t>
                      </a:r>
                    </a:p>
                    <a:p>
                      <a:r>
                        <a:rPr lang="tr-TR" sz="1600" dirty="0" smtClean="0"/>
                        <a:t>3</a:t>
                      </a:r>
                    </a:p>
                    <a:p>
                      <a:r>
                        <a:rPr lang="tr-TR" sz="1600" dirty="0" smtClean="0"/>
                        <a:t>4</a:t>
                      </a:r>
                    </a:p>
                    <a:p>
                      <a:r>
                        <a:rPr lang="tr-TR" sz="1600" dirty="0" smtClean="0"/>
                        <a:t>5</a:t>
                      </a:r>
                    </a:p>
                    <a:p>
                      <a:r>
                        <a:rPr lang="tr-TR" sz="1600" dirty="0" smtClean="0"/>
                        <a:t>6</a:t>
                      </a:r>
                    </a:p>
                    <a:p>
                      <a:r>
                        <a:rPr lang="tr-TR" sz="1600" dirty="0" smtClean="0"/>
                        <a:t>7</a:t>
                      </a:r>
                    </a:p>
                    <a:p>
                      <a:r>
                        <a:rPr lang="tr-TR" sz="1600" dirty="0" smtClean="0"/>
                        <a:t>8</a:t>
                      </a:r>
                    </a:p>
                    <a:p>
                      <a:r>
                        <a:rPr lang="tr-TR" sz="1600" dirty="0" smtClean="0"/>
                        <a:t>9</a:t>
                      </a:r>
                    </a:p>
                    <a:p>
                      <a:r>
                        <a:rPr lang="tr-TR" sz="1600" dirty="0" smtClean="0"/>
                        <a:t>10</a:t>
                      </a:r>
                    </a:p>
                    <a:p>
                      <a:r>
                        <a:rPr lang="tr-TR" sz="1600" dirty="0" smtClean="0"/>
                        <a:t>11</a:t>
                      </a:r>
                    </a:p>
                    <a:p>
                      <a:r>
                        <a:rPr lang="tr-TR" sz="1600" dirty="0" smtClean="0"/>
                        <a:t>12</a:t>
                      </a:r>
                    </a:p>
                    <a:p>
                      <a:r>
                        <a:rPr lang="tr-TR" sz="1600" dirty="0" smtClean="0"/>
                        <a:t>13</a:t>
                      </a:r>
                    </a:p>
                  </a:txBody>
                  <a:tcPr/>
                </a:tc>
                <a:tc>
                  <a:txBody>
                    <a:bodyPr/>
                    <a:lstStyle/>
                    <a:p>
                      <a:endParaRPr lang="tr-TR" sz="1600" dirty="0" smtClean="0"/>
                    </a:p>
                    <a:p>
                      <a:endParaRPr lang="tr-TR" sz="1600" dirty="0" smtClean="0"/>
                    </a:p>
                    <a:p>
                      <a:r>
                        <a:rPr lang="tr-TR" sz="1600" dirty="0" smtClean="0"/>
                        <a:t>Read(A);</a:t>
                      </a:r>
                    </a:p>
                    <a:p>
                      <a:r>
                        <a:rPr lang="tr-TR" sz="1600" dirty="0" smtClean="0"/>
                        <a:t>Write(A);</a:t>
                      </a:r>
                    </a:p>
                    <a:p>
                      <a:endParaRPr lang="tr-TR" sz="1600" dirty="0" smtClean="0"/>
                    </a:p>
                    <a:p>
                      <a:endParaRPr lang="tr-TR" sz="1600" dirty="0" smtClean="0"/>
                    </a:p>
                    <a:p>
                      <a:endParaRPr lang="tr-TR" sz="1600" dirty="0" smtClean="0"/>
                    </a:p>
                    <a:p>
                      <a:r>
                        <a:rPr lang="tr-TR" sz="1600" dirty="0" smtClean="0">
                          <a:solidFill>
                            <a:srgbClr val="FF0000"/>
                          </a:solidFill>
                        </a:rPr>
                        <a:t>Read(B);</a:t>
                      </a:r>
                    </a:p>
                    <a:p>
                      <a:r>
                        <a:rPr lang="tr-TR" sz="1600" dirty="0" smtClean="0"/>
                        <a:t>Write(B);</a:t>
                      </a:r>
                    </a:p>
                    <a:p>
                      <a:endParaRPr lang="tr-TR" sz="1600" dirty="0"/>
                    </a:p>
                  </a:txBody>
                  <a:tcPr/>
                </a:tc>
                <a:tc>
                  <a:txBody>
                    <a:bodyPr/>
                    <a:lstStyle/>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r>
                        <a:rPr lang="tr-TR" sz="1600" dirty="0" smtClean="0">
                          <a:solidFill>
                            <a:schemeClr val="tx1"/>
                          </a:solidFill>
                        </a:rPr>
                        <a:t>Read(C);</a:t>
                      </a:r>
                    </a:p>
                    <a:p>
                      <a:endParaRPr lang="tr-TR" sz="1600" dirty="0" smtClean="0"/>
                    </a:p>
                    <a:p>
                      <a:endParaRPr lang="tr-TR" sz="1600" dirty="0" smtClean="0"/>
                    </a:p>
                    <a:p>
                      <a:r>
                        <a:rPr lang="tr-TR" sz="1600" dirty="0" smtClean="0"/>
                        <a:t>Read(B);</a:t>
                      </a:r>
                    </a:p>
                    <a:p>
                      <a:r>
                        <a:rPr lang="tr-TR" sz="1600" dirty="0" smtClean="0"/>
                        <a:t>Write(B);</a:t>
                      </a:r>
                    </a:p>
                    <a:p>
                      <a:r>
                        <a:rPr lang="tr-TR" sz="1600" dirty="0" smtClean="0"/>
                        <a:t>Read(A);</a:t>
                      </a:r>
                    </a:p>
                    <a:p>
                      <a:r>
                        <a:rPr lang="tr-TR" sz="1600" dirty="0" smtClean="0"/>
                        <a:t>Write(A);</a:t>
                      </a:r>
                      <a:endParaRPr lang="tr-TR" sz="1600" dirty="0"/>
                    </a:p>
                  </a:txBody>
                  <a:tcPr/>
                </a:tc>
                <a:tc>
                  <a:txBody>
                    <a:bodyPr/>
                    <a:lstStyle/>
                    <a:p>
                      <a:r>
                        <a:rPr lang="tr-TR" sz="1600" dirty="0" smtClean="0"/>
                        <a:t>Read(B);</a:t>
                      </a:r>
                    </a:p>
                    <a:p>
                      <a:r>
                        <a:rPr lang="tr-TR" sz="1600" dirty="0" smtClean="0"/>
                        <a:t>Read(C);</a:t>
                      </a:r>
                    </a:p>
                    <a:p>
                      <a:endParaRPr lang="tr-TR" sz="1600" dirty="0" smtClean="0"/>
                    </a:p>
                    <a:p>
                      <a:endParaRPr lang="tr-TR" sz="1600" dirty="0" smtClean="0"/>
                    </a:p>
                    <a:p>
                      <a:r>
                        <a:rPr lang="tr-TR" sz="1600" dirty="0" smtClean="0">
                          <a:solidFill>
                            <a:srgbClr val="FF0000"/>
                          </a:solidFill>
                        </a:rPr>
                        <a:t>Write(B);</a:t>
                      </a:r>
                    </a:p>
                    <a:p>
                      <a:r>
                        <a:rPr lang="tr-TR" sz="1600" dirty="0" smtClean="0">
                          <a:solidFill>
                            <a:schemeClr val="tx1"/>
                          </a:solidFill>
                        </a:rPr>
                        <a:t>Write(C);</a:t>
                      </a:r>
                    </a:p>
                    <a:p>
                      <a:endParaRPr lang="tr-TR" sz="1600" dirty="0"/>
                    </a:p>
                  </a:txBody>
                  <a:tcPr/>
                </a:tc>
                <a:extLst>
                  <a:ext uri="{0D108BD9-81ED-4DB2-BD59-A6C34878D82A}">
                    <a16:rowId xmlns:a16="http://schemas.microsoft.com/office/drawing/2014/main" val="10002"/>
                  </a:ext>
                </a:extLst>
              </a:tr>
            </a:tbl>
          </a:graphicData>
        </a:graphic>
      </p:graphicFrame>
      <p:grpSp>
        <p:nvGrpSpPr>
          <p:cNvPr id="17" name="Grup 16"/>
          <p:cNvGrpSpPr/>
          <p:nvPr/>
        </p:nvGrpSpPr>
        <p:grpSpPr>
          <a:xfrm>
            <a:off x="5004049" y="908720"/>
            <a:ext cx="3751597" cy="2516182"/>
            <a:chOff x="4998172" y="1456818"/>
            <a:chExt cx="4057754" cy="2854736"/>
          </a:xfrm>
        </p:grpSpPr>
        <p:cxnSp>
          <p:nvCxnSpPr>
            <p:cNvPr id="18" name="Düz Ok Bağlayıcısı 17"/>
            <p:cNvCxnSpPr>
              <a:stCxn id="27" idx="7"/>
              <a:endCxn id="20" idx="4"/>
            </p:cNvCxnSpPr>
            <p:nvPr/>
          </p:nvCxnSpPr>
          <p:spPr>
            <a:xfrm flipV="1">
              <a:off x="7571305" y="2236311"/>
              <a:ext cx="1052192" cy="1426522"/>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9" name="Grup 18"/>
            <p:cNvGrpSpPr/>
            <p:nvPr/>
          </p:nvGrpSpPr>
          <p:grpSpPr>
            <a:xfrm>
              <a:off x="4998172" y="1456818"/>
              <a:ext cx="4057754" cy="2854736"/>
              <a:chOff x="4998172" y="1456818"/>
              <a:chExt cx="4057754" cy="2854736"/>
            </a:xfrm>
          </p:grpSpPr>
          <p:sp>
            <p:nvSpPr>
              <p:cNvPr id="20" name="4 Oval"/>
              <p:cNvSpPr/>
              <p:nvPr/>
            </p:nvSpPr>
            <p:spPr>
              <a:xfrm>
                <a:off x="8191067" y="1476287"/>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H6</a:t>
                </a:r>
                <a:endParaRPr lang="tr-TR" sz="1600" b="1" dirty="0">
                  <a:solidFill>
                    <a:schemeClr val="accent1"/>
                  </a:solidFill>
                </a:endParaRPr>
              </a:p>
            </p:txBody>
          </p:sp>
          <p:sp>
            <p:nvSpPr>
              <p:cNvPr id="21" name="3 Oval"/>
              <p:cNvSpPr/>
              <p:nvPr/>
            </p:nvSpPr>
            <p:spPr>
              <a:xfrm>
                <a:off x="5698238" y="1456818"/>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H5</a:t>
                </a:r>
                <a:endParaRPr lang="tr-TR" sz="1600" b="1" dirty="0">
                  <a:solidFill>
                    <a:schemeClr val="accent1"/>
                  </a:solidFill>
                </a:endParaRPr>
              </a:p>
            </p:txBody>
          </p:sp>
          <p:sp>
            <p:nvSpPr>
              <p:cNvPr id="22" name="Dikdörtgen 21"/>
              <p:cNvSpPr/>
              <p:nvPr/>
            </p:nvSpPr>
            <p:spPr>
              <a:xfrm>
                <a:off x="6978433" y="1456818"/>
                <a:ext cx="574196" cy="338554"/>
              </a:xfrm>
              <a:prstGeom prst="rect">
                <a:avLst/>
              </a:prstGeom>
            </p:spPr>
            <p:txBody>
              <a:bodyPr wrap="none">
                <a:spAutoFit/>
              </a:bodyPr>
              <a:lstStyle/>
              <a:p>
                <a:pPr>
                  <a:buNone/>
                </a:pPr>
                <a:r>
                  <a:rPr lang="tr-TR" sz="1600" b="1" dirty="0" smtClean="0">
                    <a:solidFill>
                      <a:schemeClr val="accent1">
                        <a:lumMod val="75000"/>
                      </a:schemeClr>
                    </a:solidFill>
                  </a:rPr>
                  <a:t>A,B</a:t>
                </a:r>
                <a:endParaRPr lang="tr-TR" sz="1600" b="1" dirty="0">
                  <a:solidFill>
                    <a:schemeClr val="accent1">
                      <a:lumMod val="75000"/>
                    </a:schemeClr>
                  </a:solidFill>
                </a:endParaRPr>
              </a:p>
            </p:txBody>
          </p:sp>
          <p:sp>
            <p:nvSpPr>
              <p:cNvPr id="23" name="Dikdörtgen 22"/>
              <p:cNvSpPr/>
              <p:nvPr/>
            </p:nvSpPr>
            <p:spPr>
              <a:xfrm>
                <a:off x="8191067" y="2934765"/>
                <a:ext cx="564578" cy="338554"/>
              </a:xfrm>
              <a:prstGeom prst="rect">
                <a:avLst/>
              </a:prstGeom>
            </p:spPr>
            <p:txBody>
              <a:bodyPr wrap="none">
                <a:spAutoFit/>
              </a:bodyPr>
              <a:lstStyle/>
              <a:p>
                <a:pPr>
                  <a:buNone/>
                </a:pPr>
                <a:r>
                  <a:rPr lang="tr-TR" sz="1600" b="1" dirty="0" smtClean="0">
                    <a:solidFill>
                      <a:schemeClr val="accent1">
                        <a:lumMod val="75000"/>
                      </a:schemeClr>
                    </a:solidFill>
                  </a:rPr>
                  <a:t>B,C</a:t>
                </a:r>
                <a:endParaRPr lang="tr-TR" sz="1600" b="1" dirty="0">
                  <a:solidFill>
                    <a:schemeClr val="accent1">
                      <a:lumMod val="75000"/>
                    </a:schemeClr>
                  </a:solidFill>
                </a:endParaRPr>
              </a:p>
            </p:txBody>
          </p:sp>
          <p:sp>
            <p:nvSpPr>
              <p:cNvPr id="24" name="Dikdörtgen 23"/>
              <p:cNvSpPr/>
              <p:nvPr/>
            </p:nvSpPr>
            <p:spPr>
              <a:xfrm>
                <a:off x="4998172" y="1728043"/>
                <a:ext cx="705642" cy="338554"/>
              </a:xfrm>
              <a:prstGeom prst="rect">
                <a:avLst/>
              </a:prstGeom>
            </p:spPr>
            <p:txBody>
              <a:bodyPr wrap="none">
                <a:spAutoFit/>
              </a:bodyPr>
              <a:lstStyle/>
              <a:p>
                <a:pPr>
                  <a:buNone/>
                </a:pPr>
                <a:r>
                  <a:rPr lang="tr-TR" sz="1600" b="1" dirty="0">
                    <a:solidFill>
                      <a:schemeClr val="accent1">
                        <a:lumMod val="75000"/>
                      </a:schemeClr>
                    </a:solidFill>
                  </a:rPr>
                  <a:t>(</a:t>
                </a:r>
                <a:r>
                  <a:rPr lang="tr-TR" sz="1600" b="1" dirty="0" smtClean="0">
                    <a:solidFill>
                      <a:schemeClr val="accent1">
                        <a:lumMod val="75000"/>
                      </a:schemeClr>
                    </a:solidFill>
                  </a:rPr>
                  <a:t>P9)</a:t>
                </a:r>
                <a:endParaRPr lang="tr-TR" sz="1600" b="1" dirty="0">
                  <a:solidFill>
                    <a:schemeClr val="accent1">
                      <a:lumMod val="75000"/>
                    </a:schemeClr>
                  </a:solidFill>
                </a:endParaRPr>
              </a:p>
            </p:txBody>
          </p:sp>
          <p:sp>
            <p:nvSpPr>
              <p:cNvPr id="27" name="3 Oval"/>
              <p:cNvSpPr/>
              <p:nvPr/>
            </p:nvSpPr>
            <p:spPr>
              <a:xfrm>
                <a:off x="6833102" y="3551530"/>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H7</a:t>
                </a:r>
                <a:endParaRPr lang="tr-TR" sz="1600" b="1" dirty="0">
                  <a:solidFill>
                    <a:schemeClr val="accent1"/>
                  </a:solidFill>
                </a:endParaRPr>
              </a:p>
            </p:txBody>
          </p:sp>
          <p:cxnSp>
            <p:nvCxnSpPr>
              <p:cNvPr id="28" name="Düz Ok Bağlayıcısı 27"/>
              <p:cNvCxnSpPr>
                <a:stCxn id="27" idx="1"/>
                <a:endCxn id="21" idx="4"/>
              </p:cNvCxnSpPr>
              <p:nvPr/>
            </p:nvCxnSpPr>
            <p:spPr>
              <a:xfrm flipH="1" flipV="1">
                <a:off x="6130668" y="2216842"/>
                <a:ext cx="829090" cy="1445991"/>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0" name="Dikdörtgen 29"/>
              <p:cNvSpPr/>
              <p:nvPr/>
            </p:nvSpPr>
            <p:spPr>
              <a:xfrm>
                <a:off x="6172852" y="2730406"/>
                <a:ext cx="343364" cy="338554"/>
              </a:xfrm>
              <a:prstGeom prst="rect">
                <a:avLst/>
              </a:prstGeom>
            </p:spPr>
            <p:txBody>
              <a:bodyPr wrap="none">
                <a:spAutoFit/>
              </a:bodyPr>
              <a:lstStyle/>
              <a:p>
                <a:pPr>
                  <a:buNone/>
                </a:pPr>
                <a:r>
                  <a:rPr lang="tr-TR" sz="1600" b="1" dirty="0" smtClean="0">
                    <a:solidFill>
                      <a:schemeClr val="accent1">
                        <a:lumMod val="75000"/>
                      </a:schemeClr>
                    </a:solidFill>
                  </a:rPr>
                  <a:t>B</a:t>
                </a:r>
                <a:endParaRPr lang="tr-TR" sz="1600" b="1" dirty="0">
                  <a:solidFill>
                    <a:schemeClr val="accent1">
                      <a:lumMod val="75000"/>
                    </a:schemeClr>
                  </a:solidFill>
                </a:endParaRPr>
              </a:p>
            </p:txBody>
          </p:sp>
        </p:grpSp>
      </p:grpSp>
      <p:cxnSp>
        <p:nvCxnSpPr>
          <p:cNvPr id="34" name="Düz Ok Bağlayıcısı 33"/>
          <p:cNvCxnSpPr>
            <a:stCxn id="21" idx="6"/>
            <a:endCxn id="20" idx="2"/>
          </p:cNvCxnSpPr>
          <p:nvPr/>
        </p:nvCxnSpPr>
        <p:spPr>
          <a:xfrm>
            <a:off x="6450899" y="1243665"/>
            <a:ext cx="1505141" cy="17160"/>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30219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4869160"/>
            <a:ext cx="8229600" cy="1455440"/>
          </a:xfrm>
        </p:spPr>
        <p:txBody>
          <a:bodyPr>
            <a:normAutofit fontScale="92500" lnSpcReduction="10000"/>
          </a:bodyPr>
          <a:lstStyle/>
          <a:p>
            <a:r>
              <a:rPr lang="tr-TR" b="1" dirty="0">
                <a:solidFill>
                  <a:schemeClr val="accent1">
                    <a:lumMod val="75000"/>
                  </a:schemeClr>
                </a:solidFill>
              </a:rPr>
              <a:t>P</a:t>
            </a:r>
            <a:r>
              <a:rPr lang="tr-TR" b="1" baseline="-25000" dirty="0">
                <a:solidFill>
                  <a:schemeClr val="accent1">
                    <a:lumMod val="75000"/>
                  </a:schemeClr>
                </a:solidFill>
              </a:rPr>
              <a:t>9</a:t>
            </a:r>
            <a:r>
              <a:rPr lang="tr-TR" dirty="0">
                <a:solidFill>
                  <a:schemeClr val="accent1">
                    <a:lumMod val="75000"/>
                  </a:schemeClr>
                </a:solidFill>
              </a:rPr>
              <a:t> </a:t>
            </a:r>
            <a:r>
              <a:rPr lang="tr-TR" dirty="0"/>
              <a:t>işletim planının öncelik çizgesi ise </a:t>
            </a:r>
            <a:r>
              <a:rPr lang="tr-TR" b="1" u="sng" dirty="0" err="1"/>
              <a:t>döngüsüzdür</a:t>
            </a:r>
            <a:r>
              <a:rPr lang="tr-TR" dirty="0"/>
              <a:t>. </a:t>
            </a:r>
            <a:r>
              <a:rPr lang="tr-TR" b="1" dirty="0" smtClean="0">
                <a:solidFill>
                  <a:schemeClr val="accent1">
                    <a:lumMod val="75000"/>
                  </a:schemeClr>
                </a:solidFill>
              </a:rPr>
              <a:t>P</a:t>
            </a:r>
            <a:r>
              <a:rPr lang="tr-TR" b="1" baseline="-25000" dirty="0" smtClean="0">
                <a:solidFill>
                  <a:schemeClr val="accent1">
                    <a:lumMod val="75000"/>
                  </a:schemeClr>
                </a:solidFill>
              </a:rPr>
              <a:t>9</a:t>
            </a:r>
            <a:r>
              <a:rPr lang="tr-TR" dirty="0" smtClean="0">
                <a:solidFill>
                  <a:schemeClr val="accent1">
                    <a:lumMod val="75000"/>
                  </a:schemeClr>
                </a:solidFill>
              </a:rPr>
              <a:t> </a:t>
            </a:r>
            <a:r>
              <a:rPr lang="tr-TR" dirty="0"/>
              <a:t>işletim planı s</a:t>
            </a:r>
            <a:r>
              <a:rPr lang="tr-TR" b="1" u="sng" dirty="0"/>
              <a:t>erileştirilebilirdir</a:t>
            </a:r>
            <a:r>
              <a:rPr lang="tr-TR" dirty="0"/>
              <a:t> </a:t>
            </a:r>
            <a:r>
              <a:rPr lang="tr-TR" dirty="0" smtClean="0"/>
              <a:t>(Seri </a:t>
            </a:r>
            <a:r>
              <a:rPr lang="tr-TR" dirty="0"/>
              <a:t>olmayan</a:t>
            </a:r>
            <a:r>
              <a:rPr lang="tr-TR" dirty="0">
                <a:solidFill>
                  <a:schemeClr val="accent1">
                    <a:lumMod val="75000"/>
                  </a:schemeClr>
                </a:solidFill>
              </a:rPr>
              <a:t> </a:t>
            </a:r>
            <a:r>
              <a:rPr lang="tr-TR" b="1" dirty="0">
                <a:solidFill>
                  <a:schemeClr val="accent1">
                    <a:lumMod val="75000"/>
                  </a:schemeClr>
                </a:solidFill>
              </a:rPr>
              <a:t>P</a:t>
            </a:r>
            <a:r>
              <a:rPr lang="tr-TR" b="1" baseline="-25000" dirty="0">
                <a:solidFill>
                  <a:schemeClr val="accent1">
                    <a:lumMod val="75000"/>
                  </a:schemeClr>
                </a:solidFill>
              </a:rPr>
              <a:t>9</a:t>
            </a:r>
            <a:r>
              <a:rPr lang="tr-TR" dirty="0">
                <a:solidFill>
                  <a:schemeClr val="accent1">
                    <a:lumMod val="75000"/>
                  </a:schemeClr>
                </a:solidFill>
              </a:rPr>
              <a:t> </a:t>
            </a:r>
            <a:r>
              <a:rPr lang="tr-TR" dirty="0"/>
              <a:t>işletim planı </a:t>
            </a:r>
            <a:r>
              <a:rPr lang="tr-TR" b="1" dirty="0">
                <a:solidFill>
                  <a:schemeClr val="accent1">
                    <a:lumMod val="75000"/>
                  </a:schemeClr>
                </a:solidFill>
              </a:rPr>
              <a:t>H</a:t>
            </a:r>
            <a:r>
              <a:rPr lang="tr-TR" b="1" baseline="-25000" dirty="0">
                <a:solidFill>
                  <a:schemeClr val="accent1">
                    <a:lumMod val="75000"/>
                  </a:schemeClr>
                </a:solidFill>
              </a:rPr>
              <a:t>7  </a:t>
            </a:r>
            <a:r>
              <a:rPr lang="tr-TR" dirty="0">
                <a:solidFill>
                  <a:schemeClr val="accent1">
                    <a:lumMod val="75000"/>
                  </a:schemeClr>
                </a:solidFill>
                <a:sym typeface="Wingdings"/>
              </a:rPr>
              <a:t></a:t>
            </a:r>
            <a:r>
              <a:rPr lang="tr-TR" dirty="0">
                <a:solidFill>
                  <a:schemeClr val="accent1">
                    <a:lumMod val="75000"/>
                  </a:schemeClr>
                </a:solidFill>
              </a:rPr>
              <a:t> </a:t>
            </a:r>
            <a:r>
              <a:rPr lang="tr-TR" b="1" dirty="0">
                <a:solidFill>
                  <a:schemeClr val="accent1">
                    <a:lumMod val="75000"/>
                  </a:schemeClr>
                </a:solidFill>
              </a:rPr>
              <a:t>H</a:t>
            </a:r>
            <a:r>
              <a:rPr lang="tr-TR" b="1" baseline="-25000" dirty="0">
                <a:solidFill>
                  <a:schemeClr val="accent1">
                    <a:lumMod val="75000"/>
                  </a:schemeClr>
                </a:solidFill>
              </a:rPr>
              <a:t>5</a:t>
            </a:r>
            <a:r>
              <a:rPr lang="tr-TR" dirty="0">
                <a:solidFill>
                  <a:schemeClr val="accent1">
                    <a:lumMod val="75000"/>
                  </a:schemeClr>
                </a:solidFill>
              </a:rPr>
              <a:t> </a:t>
            </a:r>
            <a:r>
              <a:rPr lang="tr-TR" dirty="0">
                <a:solidFill>
                  <a:schemeClr val="accent1">
                    <a:lumMod val="75000"/>
                  </a:schemeClr>
                </a:solidFill>
                <a:sym typeface="Wingdings"/>
              </a:rPr>
              <a:t></a:t>
            </a:r>
            <a:r>
              <a:rPr lang="tr-TR" b="1" dirty="0">
                <a:solidFill>
                  <a:schemeClr val="accent1">
                    <a:lumMod val="75000"/>
                  </a:schemeClr>
                </a:solidFill>
              </a:rPr>
              <a:t>H</a:t>
            </a:r>
            <a:r>
              <a:rPr lang="tr-TR" b="1" baseline="-25000" dirty="0">
                <a:solidFill>
                  <a:schemeClr val="accent1">
                    <a:lumMod val="75000"/>
                  </a:schemeClr>
                </a:solidFill>
              </a:rPr>
              <a:t>6</a:t>
            </a:r>
            <a:r>
              <a:rPr lang="tr-TR" dirty="0">
                <a:solidFill>
                  <a:schemeClr val="accent1">
                    <a:lumMod val="75000"/>
                  </a:schemeClr>
                </a:solidFill>
              </a:rPr>
              <a:t> </a:t>
            </a:r>
            <a:r>
              <a:rPr lang="tr-TR" dirty="0"/>
              <a:t>seri işletim planına eşdeğerdir).</a:t>
            </a:r>
          </a:p>
          <a:p>
            <a:endParaRPr lang="tr-TR" dirty="0"/>
          </a:p>
        </p:txBody>
      </p:sp>
      <p:graphicFrame>
        <p:nvGraphicFramePr>
          <p:cNvPr id="4" name="Tablo 3"/>
          <p:cNvGraphicFramePr>
            <a:graphicFrameLocks noGrp="1"/>
          </p:cNvGraphicFramePr>
          <p:nvPr>
            <p:extLst>
              <p:ext uri="{D42A27DB-BD31-4B8C-83A1-F6EECF244321}">
                <p14:modId xmlns:p14="http://schemas.microsoft.com/office/powerpoint/2010/main" val="1093015021"/>
              </p:ext>
            </p:extLst>
          </p:nvPr>
        </p:nvGraphicFramePr>
        <p:xfrm>
          <a:off x="539552" y="865232"/>
          <a:ext cx="4536505" cy="3931920"/>
        </p:xfrm>
        <a:graphic>
          <a:graphicData uri="http://schemas.openxmlformats.org/drawingml/2006/table">
            <a:tbl>
              <a:tblPr firstRow="1" bandRow="1">
                <a:tableStyleId>{5C22544A-7EE6-4342-B048-85BDC9FD1C3A}</a:tableStyleId>
              </a:tblPr>
              <a:tblGrid>
                <a:gridCol w="558339">
                  <a:extLst>
                    <a:ext uri="{9D8B030D-6E8A-4147-A177-3AD203B41FA5}">
                      <a16:colId xmlns:a16="http://schemas.microsoft.com/office/drawing/2014/main" val="20000"/>
                    </a:ext>
                  </a:extLst>
                </a:gridCol>
                <a:gridCol w="1326054">
                  <a:extLst>
                    <a:ext uri="{9D8B030D-6E8A-4147-A177-3AD203B41FA5}">
                      <a16:colId xmlns:a16="http://schemas.microsoft.com/office/drawing/2014/main" val="20001"/>
                    </a:ext>
                  </a:extLst>
                </a:gridCol>
                <a:gridCol w="1326056">
                  <a:extLst>
                    <a:ext uri="{9D8B030D-6E8A-4147-A177-3AD203B41FA5}">
                      <a16:colId xmlns:a16="http://schemas.microsoft.com/office/drawing/2014/main" val="20002"/>
                    </a:ext>
                  </a:extLst>
                </a:gridCol>
                <a:gridCol w="1326056">
                  <a:extLst>
                    <a:ext uri="{9D8B030D-6E8A-4147-A177-3AD203B41FA5}">
                      <a16:colId xmlns:a16="http://schemas.microsoft.com/office/drawing/2014/main" val="20003"/>
                    </a:ext>
                  </a:extLst>
                </a:gridCol>
              </a:tblGrid>
              <a:tr h="333772">
                <a:tc gridSpan="3">
                  <a:txBody>
                    <a:bodyPr/>
                    <a:lstStyle/>
                    <a:p>
                      <a:r>
                        <a:rPr lang="tr-TR" sz="1600" dirty="0" smtClean="0"/>
                        <a:t>P9</a:t>
                      </a:r>
                      <a:endParaRPr lang="tr-TR" sz="1600" dirty="0"/>
                    </a:p>
                  </a:txBody>
                  <a:tcPr/>
                </a:tc>
                <a:tc hMerge="1">
                  <a:txBody>
                    <a:bodyPr/>
                    <a:lstStyle/>
                    <a:p>
                      <a:endParaRPr lang="tr-TR" dirty="0"/>
                    </a:p>
                  </a:txBody>
                  <a:tcPr/>
                </a:tc>
                <a:tc hMerge="1">
                  <a:txBody>
                    <a:bodyPr/>
                    <a:lstStyle/>
                    <a:p>
                      <a:endParaRPr lang="tr-TR" dirty="0"/>
                    </a:p>
                  </a:txBody>
                  <a:tcPr/>
                </a:tc>
                <a:tc>
                  <a:txBody>
                    <a:bodyPr/>
                    <a:lstStyle/>
                    <a:p>
                      <a:endParaRPr lang="tr-TR" sz="1600" dirty="0"/>
                    </a:p>
                  </a:txBody>
                  <a:tcPr/>
                </a:tc>
                <a:extLst>
                  <a:ext uri="{0D108BD9-81ED-4DB2-BD59-A6C34878D82A}">
                    <a16:rowId xmlns:a16="http://schemas.microsoft.com/office/drawing/2014/main" val="10000"/>
                  </a:ext>
                </a:extLst>
              </a:tr>
              <a:tr h="333772">
                <a:tc>
                  <a:txBody>
                    <a:bodyPr/>
                    <a:lstStyle/>
                    <a:p>
                      <a:endParaRPr lang="tr-TR" sz="1600" dirty="0"/>
                    </a:p>
                  </a:txBody>
                  <a:tcPr/>
                </a:tc>
                <a:tc>
                  <a:txBody>
                    <a:bodyPr/>
                    <a:lstStyle/>
                    <a:p>
                      <a:r>
                        <a:rPr lang="tr-TR" sz="1600" dirty="0" smtClean="0"/>
                        <a:t>H5</a:t>
                      </a:r>
                      <a:endParaRPr lang="tr-TR" sz="1600" dirty="0"/>
                    </a:p>
                  </a:txBody>
                  <a:tcPr/>
                </a:tc>
                <a:tc>
                  <a:txBody>
                    <a:bodyPr/>
                    <a:lstStyle/>
                    <a:p>
                      <a:r>
                        <a:rPr lang="tr-TR" sz="1600" dirty="0" smtClean="0"/>
                        <a:t>H6</a:t>
                      </a:r>
                      <a:endParaRPr lang="tr-TR" sz="1600" dirty="0"/>
                    </a:p>
                  </a:txBody>
                  <a:tcPr/>
                </a:tc>
                <a:tc>
                  <a:txBody>
                    <a:bodyPr/>
                    <a:lstStyle/>
                    <a:p>
                      <a:r>
                        <a:rPr lang="tr-TR" sz="1600" dirty="0" smtClean="0"/>
                        <a:t>H7</a:t>
                      </a:r>
                      <a:endParaRPr lang="tr-TR" sz="1600" dirty="0"/>
                    </a:p>
                  </a:txBody>
                  <a:tcPr/>
                </a:tc>
                <a:extLst>
                  <a:ext uri="{0D108BD9-81ED-4DB2-BD59-A6C34878D82A}">
                    <a16:rowId xmlns:a16="http://schemas.microsoft.com/office/drawing/2014/main" val="10001"/>
                  </a:ext>
                </a:extLst>
              </a:tr>
              <a:tr h="1585416">
                <a:tc>
                  <a:txBody>
                    <a:bodyPr/>
                    <a:lstStyle/>
                    <a:p>
                      <a:r>
                        <a:rPr lang="tr-TR" sz="1600" dirty="0" smtClean="0"/>
                        <a:t>1</a:t>
                      </a:r>
                    </a:p>
                    <a:p>
                      <a:r>
                        <a:rPr lang="tr-TR" sz="1600" dirty="0" smtClean="0"/>
                        <a:t>2</a:t>
                      </a:r>
                    </a:p>
                    <a:p>
                      <a:r>
                        <a:rPr lang="tr-TR" sz="1600" dirty="0" smtClean="0"/>
                        <a:t>3</a:t>
                      </a:r>
                    </a:p>
                    <a:p>
                      <a:r>
                        <a:rPr lang="tr-TR" sz="1600" dirty="0" smtClean="0"/>
                        <a:t>4</a:t>
                      </a:r>
                    </a:p>
                    <a:p>
                      <a:r>
                        <a:rPr lang="tr-TR" sz="1600" dirty="0" smtClean="0"/>
                        <a:t>5</a:t>
                      </a:r>
                    </a:p>
                    <a:p>
                      <a:r>
                        <a:rPr lang="tr-TR" sz="1600" dirty="0" smtClean="0"/>
                        <a:t>6</a:t>
                      </a:r>
                    </a:p>
                    <a:p>
                      <a:r>
                        <a:rPr lang="tr-TR" sz="1600" dirty="0" smtClean="0"/>
                        <a:t>7</a:t>
                      </a:r>
                    </a:p>
                    <a:p>
                      <a:r>
                        <a:rPr lang="tr-TR" sz="1600" dirty="0" smtClean="0"/>
                        <a:t>8</a:t>
                      </a:r>
                    </a:p>
                    <a:p>
                      <a:r>
                        <a:rPr lang="tr-TR" sz="1600" dirty="0" smtClean="0"/>
                        <a:t>9</a:t>
                      </a:r>
                    </a:p>
                    <a:p>
                      <a:r>
                        <a:rPr lang="tr-TR" sz="1600" dirty="0" smtClean="0"/>
                        <a:t>10</a:t>
                      </a:r>
                    </a:p>
                    <a:p>
                      <a:r>
                        <a:rPr lang="tr-TR" sz="1600" dirty="0" smtClean="0"/>
                        <a:t>11</a:t>
                      </a:r>
                    </a:p>
                    <a:p>
                      <a:r>
                        <a:rPr lang="tr-TR" sz="1600" dirty="0" smtClean="0"/>
                        <a:t>12</a:t>
                      </a:r>
                    </a:p>
                    <a:p>
                      <a:r>
                        <a:rPr lang="tr-TR" sz="1600" dirty="0" smtClean="0"/>
                        <a:t>13</a:t>
                      </a:r>
                    </a:p>
                  </a:txBody>
                  <a:tcPr/>
                </a:tc>
                <a:tc>
                  <a:txBody>
                    <a:bodyPr/>
                    <a:lstStyle/>
                    <a:p>
                      <a:endParaRPr lang="tr-TR" sz="1600" dirty="0" smtClean="0"/>
                    </a:p>
                    <a:p>
                      <a:endParaRPr lang="tr-TR" sz="1600" dirty="0" smtClean="0">
                        <a:solidFill>
                          <a:schemeClr val="tx1"/>
                        </a:solidFill>
                      </a:endParaRPr>
                    </a:p>
                    <a:p>
                      <a:r>
                        <a:rPr lang="tr-TR" sz="1600" dirty="0" smtClean="0">
                          <a:solidFill>
                            <a:srgbClr val="FF0000"/>
                          </a:solidFill>
                        </a:rPr>
                        <a:t>Read(A);</a:t>
                      </a:r>
                    </a:p>
                    <a:p>
                      <a:r>
                        <a:rPr lang="tr-TR" sz="1600" dirty="0" smtClean="0">
                          <a:solidFill>
                            <a:srgbClr val="FF0000"/>
                          </a:solidFill>
                        </a:rPr>
                        <a:t>Write(A);</a:t>
                      </a:r>
                    </a:p>
                    <a:p>
                      <a:endParaRPr lang="tr-TR" sz="1600" dirty="0" smtClean="0">
                        <a:solidFill>
                          <a:srgbClr val="FF0000"/>
                        </a:solidFill>
                      </a:endParaRPr>
                    </a:p>
                    <a:p>
                      <a:endParaRPr lang="tr-TR" sz="1600" dirty="0" smtClean="0">
                        <a:solidFill>
                          <a:srgbClr val="FF0000"/>
                        </a:solidFill>
                      </a:endParaRPr>
                    </a:p>
                    <a:p>
                      <a:endParaRPr lang="tr-TR" sz="1600" dirty="0" smtClean="0">
                        <a:solidFill>
                          <a:srgbClr val="FF0000"/>
                        </a:solidFill>
                      </a:endParaRPr>
                    </a:p>
                    <a:p>
                      <a:r>
                        <a:rPr lang="tr-TR" sz="1600" dirty="0" smtClean="0">
                          <a:solidFill>
                            <a:srgbClr val="FF0000"/>
                          </a:solidFill>
                        </a:rPr>
                        <a:t>Read(B);</a:t>
                      </a:r>
                    </a:p>
                    <a:p>
                      <a:r>
                        <a:rPr lang="tr-TR" sz="1600" dirty="0" smtClean="0">
                          <a:solidFill>
                            <a:srgbClr val="FF0000"/>
                          </a:solidFill>
                        </a:rPr>
                        <a:t>Write(B);</a:t>
                      </a:r>
                    </a:p>
                    <a:p>
                      <a:endParaRPr lang="tr-TR" sz="1600" dirty="0">
                        <a:solidFill>
                          <a:srgbClr val="FF0000"/>
                        </a:solidFill>
                      </a:endParaRPr>
                    </a:p>
                  </a:txBody>
                  <a:tcPr/>
                </a:tc>
                <a:tc>
                  <a:txBody>
                    <a:bodyPr/>
                    <a:lstStyle/>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r>
                        <a:rPr lang="tr-TR" sz="1600" dirty="0" smtClean="0">
                          <a:solidFill>
                            <a:schemeClr val="tx1"/>
                          </a:solidFill>
                        </a:rPr>
                        <a:t>Read(C);</a:t>
                      </a:r>
                    </a:p>
                    <a:p>
                      <a:endParaRPr lang="tr-TR" sz="1600" dirty="0" smtClean="0"/>
                    </a:p>
                    <a:p>
                      <a:endParaRPr lang="tr-TR" sz="1600" dirty="0" smtClean="0"/>
                    </a:p>
                    <a:p>
                      <a:r>
                        <a:rPr lang="tr-TR" sz="1600" dirty="0" smtClean="0">
                          <a:solidFill>
                            <a:srgbClr val="FF0000"/>
                          </a:solidFill>
                        </a:rPr>
                        <a:t>Read(B);</a:t>
                      </a:r>
                    </a:p>
                    <a:p>
                      <a:r>
                        <a:rPr lang="tr-TR" sz="1600" dirty="0" smtClean="0">
                          <a:solidFill>
                            <a:srgbClr val="FF0000"/>
                          </a:solidFill>
                        </a:rPr>
                        <a:t>Write(B);</a:t>
                      </a:r>
                    </a:p>
                    <a:p>
                      <a:r>
                        <a:rPr lang="tr-TR" sz="1600" dirty="0" smtClean="0">
                          <a:solidFill>
                            <a:srgbClr val="FF0000"/>
                          </a:solidFill>
                        </a:rPr>
                        <a:t>Read(A);</a:t>
                      </a:r>
                    </a:p>
                    <a:p>
                      <a:r>
                        <a:rPr lang="tr-TR" sz="1600" dirty="0" smtClean="0">
                          <a:solidFill>
                            <a:srgbClr val="FF0000"/>
                          </a:solidFill>
                        </a:rPr>
                        <a:t>Write(A);</a:t>
                      </a:r>
                      <a:endParaRPr lang="tr-TR" sz="1600" dirty="0">
                        <a:solidFill>
                          <a:srgbClr val="FF0000"/>
                        </a:solidFill>
                      </a:endParaRPr>
                    </a:p>
                  </a:txBody>
                  <a:tcPr/>
                </a:tc>
                <a:tc>
                  <a:txBody>
                    <a:bodyPr/>
                    <a:lstStyle/>
                    <a:p>
                      <a:r>
                        <a:rPr lang="tr-TR" sz="1600" dirty="0" smtClean="0"/>
                        <a:t>Read(B);</a:t>
                      </a:r>
                    </a:p>
                    <a:p>
                      <a:r>
                        <a:rPr lang="tr-TR" sz="1600" dirty="0" smtClean="0"/>
                        <a:t>Read(C);</a:t>
                      </a:r>
                    </a:p>
                    <a:p>
                      <a:endParaRPr lang="tr-TR" sz="1600" dirty="0" smtClean="0"/>
                    </a:p>
                    <a:p>
                      <a:endParaRPr lang="tr-TR" sz="1600" dirty="0" smtClean="0">
                        <a:solidFill>
                          <a:schemeClr val="tx1"/>
                        </a:solidFill>
                      </a:endParaRPr>
                    </a:p>
                    <a:p>
                      <a:r>
                        <a:rPr lang="tr-TR" sz="1600" dirty="0" smtClean="0">
                          <a:solidFill>
                            <a:schemeClr val="tx1"/>
                          </a:solidFill>
                        </a:rPr>
                        <a:t>Write(B);</a:t>
                      </a:r>
                    </a:p>
                    <a:p>
                      <a:r>
                        <a:rPr lang="tr-TR" sz="1600" dirty="0" smtClean="0">
                          <a:solidFill>
                            <a:schemeClr val="tx1"/>
                          </a:solidFill>
                        </a:rPr>
                        <a:t>Write(C);</a:t>
                      </a:r>
                    </a:p>
                    <a:p>
                      <a:endParaRPr lang="tr-TR" sz="1600" dirty="0">
                        <a:solidFill>
                          <a:schemeClr val="tx1"/>
                        </a:solidFill>
                      </a:endParaRPr>
                    </a:p>
                  </a:txBody>
                  <a:tcPr/>
                </a:tc>
                <a:extLst>
                  <a:ext uri="{0D108BD9-81ED-4DB2-BD59-A6C34878D82A}">
                    <a16:rowId xmlns:a16="http://schemas.microsoft.com/office/drawing/2014/main" val="10002"/>
                  </a:ext>
                </a:extLst>
              </a:tr>
            </a:tbl>
          </a:graphicData>
        </a:graphic>
      </p:graphicFrame>
      <p:grpSp>
        <p:nvGrpSpPr>
          <p:cNvPr id="17" name="Grup 16"/>
          <p:cNvGrpSpPr/>
          <p:nvPr/>
        </p:nvGrpSpPr>
        <p:grpSpPr>
          <a:xfrm>
            <a:off x="5004049" y="908720"/>
            <a:ext cx="3751597" cy="2516182"/>
            <a:chOff x="4998172" y="1456818"/>
            <a:chExt cx="4057754" cy="2854736"/>
          </a:xfrm>
        </p:grpSpPr>
        <p:cxnSp>
          <p:nvCxnSpPr>
            <p:cNvPr id="18" name="Düz Ok Bağlayıcısı 17"/>
            <p:cNvCxnSpPr>
              <a:stCxn id="27" idx="7"/>
              <a:endCxn id="20" idx="4"/>
            </p:cNvCxnSpPr>
            <p:nvPr/>
          </p:nvCxnSpPr>
          <p:spPr>
            <a:xfrm flipV="1">
              <a:off x="7571305" y="2236311"/>
              <a:ext cx="1052192" cy="1426522"/>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9" name="Grup 18"/>
            <p:cNvGrpSpPr/>
            <p:nvPr/>
          </p:nvGrpSpPr>
          <p:grpSpPr>
            <a:xfrm>
              <a:off x="4998172" y="1456818"/>
              <a:ext cx="4057754" cy="2854736"/>
              <a:chOff x="4998172" y="1456818"/>
              <a:chExt cx="4057754" cy="2854736"/>
            </a:xfrm>
          </p:grpSpPr>
          <p:sp>
            <p:nvSpPr>
              <p:cNvPr id="20" name="4 Oval"/>
              <p:cNvSpPr/>
              <p:nvPr/>
            </p:nvSpPr>
            <p:spPr>
              <a:xfrm>
                <a:off x="8191067" y="1476287"/>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H6</a:t>
                </a:r>
                <a:endParaRPr lang="tr-TR" sz="1600" b="1" dirty="0">
                  <a:solidFill>
                    <a:schemeClr val="accent1"/>
                  </a:solidFill>
                </a:endParaRPr>
              </a:p>
            </p:txBody>
          </p:sp>
          <p:sp>
            <p:nvSpPr>
              <p:cNvPr id="21" name="3 Oval"/>
              <p:cNvSpPr/>
              <p:nvPr/>
            </p:nvSpPr>
            <p:spPr>
              <a:xfrm>
                <a:off x="5698238" y="1456818"/>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H5</a:t>
                </a:r>
                <a:endParaRPr lang="tr-TR" sz="1600" b="1" dirty="0">
                  <a:solidFill>
                    <a:schemeClr val="accent1"/>
                  </a:solidFill>
                </a:endParaRPr>
              </a:p>
            </p:txBody>
          </p:sp>
          <p:sp>
            <p:nvSpPr>
              <p:cNvPr id="22" name="Dikdörtgen 21"/>
              <p:cNvSpPr/>
              <p:nvPr/>
            </p:nvSpPr>
            <p:spPr>
              <a:xfrm>
                <a:off x="6978433" y="1456818"/>
                <a:ext cx="574196" cy="338554"/>
              </a:xfrm>
              <a:prstGeom prst="rect">
                <a:avLst/>
              </a:prstGeom>
            </p:spPr>
            <p:txBody>
              <a:bodyPr wrap="none">
                <a:spAutoFit/>
              </a:bodyPr>
              <a:lstStyle/>
              <a:p>
                <a:pPr>
                  <a:buNone/>
                </a:pPr>
                <a:r>
                  <a:rPr lang="tr-TR" sz="1600" b="1" dirty="0" smtClean="0">
                    <a:solidFill>
                      <a:schemeClr val="accent1">
                        <a:lumMod val="75000"/>
                      </a:schemeClr>
                    </a:solidFill>
                  </a:rPr>
                  <a:t>A,B</a:t>
                </a:r>
                <a:endParaRPr lang="tr-TR" sz="1600" b="1" dirty="0">
                  <a:solidFill>
                    <a:schemeClr val="accent1">
                      <a:lumMod val="75000"/>
                    </a:schemeClr>
                  </a:solidFill>
                </a:endParaRPr>
              </a:p>
            </p:txBody>
          </p:sp>
          <p:sp>
            <p:nvSpPr>
              <p:cNvPr id="23" name="Dikdörtgen 22"/>
              <p:cNvSpPr/>
              <p:nvPr/>
            </p:nvSpPr>
            <p:spPr>
              <a:xfrm>
                <a:off x="8191067" y="2934765"/>
                <a:ext cx="564578" cy="338554"/>
              </a:xfrm>
              <a:prstGeom prst="rect">
                <a:avLst/>
              </a:prstGeom>
            </p:spPr>
            <p:txBody>
              <a:bodyPr wrap="none">
                <a:spAutoFit/>
              </a:bodyPr>
              <a:lstStyle/>
              <a:p>
                <a:pPr>
                  <a:buNone/>
                </a:pPr>
                <a:r>
                  <a:rPr lang="tr-TR" sz="1600" b="1" dirty="0" smtClean="0">
                    <a:solidFill>
                      <a:schemeClr val="accent1">
                        <a:lumMod val="75000"/>
                      </a:schemeClr>
                    </a:solidFill>
                  </a:rPr>
                  <a:t>B,C</a:t>
                </a:r>
                <a:endParaRPr lang="tr-TR" sz="1600" b="1" dirty="0">
                  <a:solidFill>
                    <a:schemeClr val="accent1">
                      <a:lumMod val="75000"/>
                    </a:schemeClr>
                  </a:solidFill>
                </a:endParaRPr>
              </a:p>
            </p:txBody>
          </p:sp>
          <p:sp>
            <p:nvSpPr>
              <p:cNvPr id="24" name="Dikdörtgen 23"/>
              <p:cNvSpPr/>
              <p:nvPr/>
            </p:nvSpPr>
            <p:spPr>
              <a:xfrm>
                <a:off x="4998172" y="1728043"/>
                <a:ext cx="705642" cy="338554"/>
              </a:xfrm>
              <a:prstGeom prst="rect">
                <a:avLst/>
              </a:prstGeom>
            </p:spPr>
            <p:txBody>
              <a:bodyPr wrap="none">
                <a:spAutoFit/>
              </a:bodyPr>
              <a:lstStyle/>
              <a:p>
                <a:pPr>
                  <a:buNone/>
                </a:pPr>
                <a:r>
                  <a:rPr lang="tr-TR" sz="1600" b="1" dirty="0">
                    <a:solidFill>
                      <a:schemeClr val="accent1">
                        <a:lumMod val="75000"/>
                      </a:schemeClr>
                    </a:solidFill>
                  </a:rPr>
                  <a:t>(</a:t>
                </a:r>
                <a:r>
                  <a:rPr lang="tr-TR" sz="1600" b="1" dirty="0" smtClean="0">
                    <a:solidFill>
                      <a:schemeClr val="accent1">
                        <a:lumMod val="75000"/>
                      </a:schemeClr>
                    </a:solidFill>
                  </a:rPr>
                  <a:t>P9)</a:t>
                </a:r>
                <a:endParaRPr lang="tr-TR" sz="1600" b="1" dirty="0">
                  <a:solidFill>
                    <a:schemeClr val="accent1">
                      <a:lumMod val="75000"/>
                    </a:schemeClr>
                  </a:solidFill>
                </a:endParaRPr>
              </a:p>
            </p:txBody>
          </p:sp>
          <p:sp>
            <p:nvSpPr>
              <p:cNvPr id="27" name="3 Oval"/>
              <p:cNvSpPr/>
              <p:nvPr/>
            </p:nvSpPr>
            <p:spPr>
              <a:xfrm>
                <a:off x="6833102" y="3551530"/>
                <a:ext cx="864859" cy="760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b="1" dirty="0" smtClean="0">
                    <a:solidFill>
                      <a:schemeClr val="accent1"/>
                    </a:solidFill>
                  </a:rPr>
                  <a:t>H7</a:t>
                </a:r>
                <a:endParaRPr lang="tr-TR" sz="1600" b="1" dirty="0">
                  <a:solidFill>
                    <a:schemeClr val="accent1"/>
                  </a:solidFill>
                </a:endParaRPr>
              </a:p>
            </p:txBody>
          </p:sp>
          <p:cxnSp>
            <p:nvCxnSpPr>
              <p:cNvPr id="28" name="Düz Ok Bağlayıcısı 27"/>
              <p:cNvCxnSpPr>
                <a:stCxn id="27" idx="1"/>
                <a:endCxn id="21" idx="4"/>
              </p:cNvCxnSpPr>
              <p:nvPr/>
            </p:nvCxnSpPr>
            <p:spPr>
              <a:xfrm flipH="1" flipV="1">
                <a:off x="6130668" y="2216842"/>
                <a:ext cx="829090" cy="1445991"/>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0" name="Dikdörtgen 29"/>
              <p:cNvSpPr/>
              <p:nvPr/>
            </p:nvSpPr>
            <p:spPr>
              <a:xfrm>
                <a:off x="6172852" y="2730406"/>
                <a:ext cx="343364" cy="338554"/>
              </a:xfrm>
              <a:prstGeom prst="rect">
                <a:avLst/>
              </a:prstGeom>
            </p:spPr>
            <p:txBody>
              <a:bodyPr wrap="none">
                <a:spAutoFit/>
              </a:bodyPr>
              <a:lstStyle/>
              <a:p>
                <a:pPr>
                  <a:buNone/>
                </a:pPr>
                <a:r>
                  <a:rPr lang="tr-TR" sz="1600" b="1" dirty="0" smtClean="0">
                    <a:solidFill>
                      <a:schemeClr val="accent1">
                        <a:lumMod val="75000"/>
                      </a:schemeClr>
                    </a:solidFill>
                  </a:rPr>
                  <a:t>B</a:t>
                </a:r>
                <a:endParaRPr lang="tr-TR" sz="1600" b="1" dirty="0">
                  <a:solidFill>
                    <a:schemeClr val="accent1">
                      <a:lumMod val="75000"/>
                    </a:schemeClr>
                  </a:solidFill>
                </a:endParaRPr>
              </a:p>
            </p:txBody>
          </p:sp>
        </p:grpSp>
      </p:grpSp>
      <p:cxnSp>
        <p:nvCxnSpPr>
          <p:cNvPr id="34" name="Düz Ok Bağlayıcısı 33"/>
          <p:cNvCxnSpPr>
            <a:stCxn id="21" idx="6"/>
            <a:endCxn id="20" idx="2"/>
          </p:cNvCxnSpPr>
          <p:nvPr/>
        </p:nvCxnSpPr>
        <p:spPr>
          <a:xfrm>
            <a:off x="6450899" y="1243665"/>
            <a:ext cx="1505141" cy="17160"/>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3107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04664"/>
            <a:ext cx="8229600" cy="420656"/>
          </a:xfrm>
        </p:spPr>
        <p:txBody>
          <a:bodyPr>
            <a:noAutofit/>
          </a:bodyPr>
          <a:lstStyle/>
          <a:p>
            <a:pPr algn="ctr"/>
            <a:r>
              <a:rPr lang="tr-TR" sz="3600" b="1" dirty="0" smtClean="0">
                <a:latin typeface="Calibri" pitchFamily="34" charset="0"/>
                <a:cs typeface="Calibri" pitchFamily="34" charset="0"/>
              </a:rPr>
              <a:t>Kurtarılabilir İşletim Planı</a:t>
            </a:r>
            <a:endParaRPr lang="tr-TR" sz="3600" dirty="0">
              <a:latin typeface="Calibri" pitchFamily="34" charset="0"/>
              <a:cs typeface="Calibri" pitchFamily="34" charset="0"/>
            </a:endParaRPr>
          </a:p>
        </p:txBody>
      </p:sp>
      <p:sp>
        <p:nvSpPr>
          <p:cNvPr id="3" name="2 İçerik Yer Tutucusu"/>
          <p:cNvSpPr>
            <a:spLocks noGrp="1"/>
          </p:cNvSpPr>
          <p:nvPr>
            <p:ph idx="1"/>
          </p:nvPr>
        </p:nvSpPr>
        <p:spPr>
          <a:xfrm>
            <a:off x="457200" y="908720"/>
            <a:ext cx="8229600" cy="5415880"/>
          </a:xfrm>
        </p:spPr>
        <p:txBody>
          <a:bodyPr/>
          <a:lstStyle/>
          <a:p>
            <a:pPr>
              <a:buNone/>
            </a:pPr>
            <a:r>
              <a:rPr lang="tr-TR" dirty="0" smtClean="0"/>
              <a:t>Hareketlerin işletimi yarım kalabilir</a:t>
            </a:r>
            <a:r>
              <a:rPr lang="tr-TR" dirty="0"/>
              <a:t>. </a:t>
            </a:r>
            <a:endParaRPr lang="tr-TR" dirty="0" smtClean="0"/>
          </a:p>
          <a:p>
            <a:pPr>
              <a:buNone/>
            </a:pPr>
            <a:r>
              <a:rPr lang="tr-TR" dirty="0" smtClean="0"/>
              <a:t>Hareketin bölünmezliğini </a:t>
            </a:r>
            <a:r>
              <a:rPr lang="tr-TR" dirty="0"/>
              <a:t>sağlamak için, işletimi tamamlanmış komutların geri </a:t>
            </a:r>
            <a:r>
              <a:rPr lang="tr-TR" dirty="0" smtClean="0"/>
              <a:t>alınmamalıdır.</a:t>
            </a:r>
          </a:p>
          <a:p>
            <a:pPr>
              <a:buNone/>
            </a:pPr>
            <a:endParaRPr lang="tr-TR" dirty="0" smtClean="0"/>
          </a:p>
          <a:p>
            <a:pPr>
              <a:buNone/>
            </a:pPr>
            <a:r>
              <a:rPr lang="tr-TR" dirty="0" smtClean="0"/>
              <a:t> </a:t>
            </a:r>
            <a:endParaRPr lang="tr-TR" dirty="0"/>
          </a:p>
        </p:txBody>
      </p:sp>
      <p:graphicFrame>
        <p:nvGraphicFramePr>
          <p:cNvPr id="4" name="3 Tablo"/>
          <p:cNvGraphicFramePr>
            <a:graphicFrameLocks noGrp="1"/>
          </p:cNvGraphicFramePr>
          <p:nvPr>
            <p:extLst>
              <p:ext uri="{D42A27DB-BD31-4B8C-83A1-F6EECF244321}">
                <p14:modId xmlns:p14="http://schemas.microsoft.com/office/powerpoint/2010/main" val="416401343"/>
              </p:ext>
            </p:extLst>
          </p:nvPr>
        </p:nvGraphicFramePr>
        <p:xfrm>
          <a:off x="5770105" y="2348880"/>
          <a:ext cx="3358156" cy="3487124"/>
        </p:xfrm>
        <a:graphic>
          <a:graphicData uri="http://schemas.openxmlformats.org/drawingml/2006/table">
            <a:tbl>
              <a:tblPr firstRow="1" bandRow="1">
                <a:tableStyleId>{5C22544A-7EE6-4342-B048-85BDC9FD1C3A}</a:tableStyleId>
              </a:tblPr>
              <a:tblGrid>
                <a:gridCol w="1679078">
                  <a:extLst>
                    <a:ext uri="{9D8B030D-6E8A-4147-A177-3AD203B41FA5}">
                      <a16:colId xmlns:a16="http://schemas.microsoft.com/office/drawing/2014/main" val="20000"/>
                    </a:ext>
                  </a:extLst>
                </a:gridCol>
                <a:gridCol w="1679078">
                  <a:extLst>
                    <a:ext uri="{9D8B030D-6E8A-4147-A177-3AD203B41FA5}">
                      <a16:colId xmlns:a16="http://schemas.microsoft.com/office/drawing/2014/main" val="20001"/>
                    </a:ext>
                  </a:extLst>
                </a:gridCol>
              </a:tblGrid>
              <a:tr h="417682">
                <a:tc>
                  <a:txBody>
                    <a:bodyPr/>
                    <a:lstStyle/>
                    <a:p>
                      <a:pPr algn="ctr"/>
                      <a:r>
                        <a:rPr lang="tr-TR" dirty="0" smtClean="0">
                          <a:solidFill>
                            <a:schemeClr val="bg1"/>
                          </a:solidFill>
                        </a:rPr>
                        <a:t>P10</a:t>
                      </a:r>
                      <a:endParaRPr lang="tr-TR" dirty="0">
                        <a:solidFill>
                          <a:schemeClr val="bg1"/>
                        </a:solidFill>
                      </a:endParaRPr>
                    </a:p>
                  </a:txBody>
                  <a:tcPr/>
                </a:tc>
                <a:tc>
                  <a:txBody>
                    <a:bodyPr/>
                    <a:lstStyle/>
                    <a:p>
                      <a:pPr algn="ctr"/>
                      <a:endParaRPr lang="tr-TR" dirty="0">
                        <a:solidFill>
                          <a:schemeClr val="bg1"/>
                        </a:solidFill>
                      </a:endParaRPr>
                    </a:p>
                  </a:txBody>
                  <a:tcPr/>
                </a:tc>
                <a:extLst>
                  <a:ext uri="{0D108BD9-81ED-4DB2-BD59-A6C34878D82A}">
                    <a16:rowId xmlns:a16="http://schemas.microsoft.com/office/drawing/2014/main" val="10000"/>
                  </a:ext>
                </a:extLst>
              </a:tr>
              <a:tr h="417682">
                <a:tc>
                  <a:txBody>
                    <a:bodyPr/>
                    <a:lstStyle/>
                    <a:p>
                      <a:pPr algn="ctr"/>
                      <a:r>
                        <a:rPr lang="tr-TR" dirty="0" smtClean="0">
                          <a:solidFill>
                            <a:schemeClr val="bg1"/>
                          </a:solidFill>
                        </a:rPr>
                        <a:t>H</a:t>
                      </a:r>
                      <a:r>
                        <a:rPr lang="tr-TR" baseline="-25000" dirty="0" smtClean="0">
                          <a:solidFill>
                            <a:schemeClr val="bg1"/>
                          </a:solidFill>
                        </a:rPr>
                        <a:t>8</a:t>
                      </a:r>
                      <a:endParaRPr lang="tr-TR" dirty="0">
                        <a:solidFill>
                          <a:schemeClr val="bg1"/>
                        </a:solidFill>
                      </a:endParaRPr>
                    </a:p>
                  </a:txBody>
                  <a:tcPr/>
                </a:tc>
                <a:tc>
                  <a:txBody>
                    <a:bodyPr/>
                    <a:lstStyle/>
                    <a:p>
                      <a:pPr algn="ctr"/>
                      <a:r>
                        <a:rPr lang="tr-TR" dirty="0" smtClean="0">
                          <a:solidFill>
                            <a:schemeClr val="bg1"/>
                          </a:solidFill>
                        </a:rPr>
                        <a:t>H</a:t>
                      </a:r>
                      <a:r>
                        <a:rPr lang="tr-TR" baseline="-25000" dirty="0" smtClean="0">
                          <a:solidFill>
                            <a:schemeClr val="bg1"/>
                          </a:solidFill>
                        </a:rPr>
                        <a:t>9</a:t>
                      </a:r>
                      <a:endParaRPr lang="tr-TR" dirty="0">
                        <a:solidFill>
                          <a:schemeClr val="bg1"/>
                        </a:solidFill>
                      </a:endParaRPr>
                    </a:p>
                  </a:txBody>
                  <a:tcPr/>
                </a:tc>
                <a:extLst>
                  <a:ext uri="{0D108BD9-81ED-4DB2-BD59-A6C34878D82A}">
                    <a16:rowId xmlns:a16="http://schemas.microsoft.com/office/drawing/2014/main" val="10001"/>
                  </a:ext>
                </a:extLst>
              </a:tr>
              <a:tr h="2520396">
                <a:tc>
                  <a:txBody>
                    <a:bodyPr/>
                    <a:lstStyle/>
                    <a:p>
                      <a:r>
                        <a:rPr lang="tr-TR" sz="2400" dirty="0" smtClean="0">
                          <a:solidFill>
                            <a:schemeClr val="tx1"/>
                          </a:solidFill>
                        </a:rPr>
                        <a:t>Read(A);</a:t>
                      </a:r>
                    </a:p>
                    <a:p>
                      <a:r>
                        <a:rPr lang="tr-TR" sz="2400" dirty="0" smtClean="0">
                          <a:solidFill>
                            <a:schemeClr val="tx1"/>
                          </a:solidFill>
                        </a:rPr>
                        <a:t>Write(A);</a:t>
                      </a:r>
                    </a:p>
                    <a:p>
                      <a:endParaRPr lang="tr-TR" sz="2400" dirty="0" smtClean="0">
                        <a:solidFill>
                          <a:schemeClr val="tx1"/>
                        </a:solidFill>
                      </a:endParaRPr>
                    </a:p>
                    <a:p>
                      <a:endParaRPr lang="tr-TR" sz="2400" dirty="0" smtClean="0">
                        <a:solidFill>
                          <a:schemeClr val="tx1"/>
                        </a:solidFill>
                      </a:endParaRPr>
                    </a:p>
                    <a:p>
                      <a:r>
                        <a:rPr lang="tr-TR" sz="2400" dirty="0" smtClean="0">
                          <a:solidFill>
                            <a:schemeClr val="tx1"/>
                          </a:solidFill>
                        </a:rPr>
                        <a:t>Read(B);</a:t>
                      </a:r>
                    </a:p>
                    <a:p>
                      <a:r>
                        <a:rPr lang="tr-TR" sz="2400" dirty="0" smtClean="0">
                          <a:solidFill>
                            <a:schemeClr val="tx1"/>
                          </a:solidFill>
                        </a:rPr>
                        <a:t>Write(B);</a:t>
                      </a:r>
                    </a:p>
                    <a:p>
                      <a:r>
                        <a:rPr lang="tr-TR" sz="2400" dirty="0" err="1" smtClean="0">
                          <a:solidFill>
                            <a:schemeClr val="tx1"/>
                          </a:solidFill>
                        </a:rPr>
                        <a:t>Commit</a:t>
                      </a:r>
                      <a:r>
                        <a:rPr lang="tr-TR" sz="2400" dirty="0" smtClean="0">
                          <a:solidFill>
                            <a:schemeClr val="tx1"/>
                          </a:solidFill>
                        </a:rPr>
                        <a:t>;</a:t>
                      </a:r>
                    </a:p>
                  </a:txBody>
                  <a:tcPr/>
                </a:tc>
                <a:tc>
                  <a:txBody>
                    <a:bodyPr/>
                    <a:lstStyle/>
                    <a:p>
                      <a:pPr>
                        <a:buNone/>
                      </a:pPr>
                      <a:endParaRPr lang="tr-TR" sz="2400" dirty="0" smtClean="0">
                        <a:solidFill>
                          <a:schemeClr val="accent1">
                            <a:lumMod val="75000"/>
                          </a:schemeClr>
                        </a:solidFill>
                      </a:endParaRPr>
                    </a:p>
                    <a:p>
                      <a:pPr>
                        <a:buNone/>
                      </a:pPr>
                      <a:endParaRPr lang="tr-TR" sz="2400" dirty="0" smtClean="0">
                        <a:solidFill>
                          <a:schemeClr val="accent1">
                            <a:lumMod val="75000"/>
                          </a:schemeClr>
                        </a:solidFill>
                      </a:endParaRPr>
                    </a:p>
                    <a:p>
                      <a:pPr>
                        <a:buNone/>
                      </a:pPr>
                      <a:r>
                        <a:rPr lang="tr-TR" sz="2400" dirty="0" smtClean="0">
                          <a:solidFill>
                            <a:schemeClr val="tx1"/>
                          </a:solidFill>
                        </a:rPr>
                        <a:t>Read(A);   Commit;</a:t>
                      </a:r>
                      <a:endParaRPr lang="tr-TR" sz="2400" dirty="0">
                        <a:solidFill>
                          <a:schemeClr val="tx1"/>
                        </a:solidFill>
                      </a:endParaRPr>
                    </a:p>
                  </a:txBody>
                  <a:tcPr/>
                </a:tc>
                <a:extLst>
                  <a:ext uri="{0D108BD9-81ED-4DB2-BD59-A6C34878D82A}">
                    <a16:rowId xmlns:a16="http://schemas.microsoft.com/office/drawing/2014/main" val="10002"/>
                  </a:ext>
                </a:extLst>
              </a:tr>
            </a:tbl>
          </a:graphicData>
        </a:graphic>
      </p:graphicFrame>
      <p:sp>
        <p:nvSpPr>
          <p:cNvPr id="5" name="2 İçerik Yer Tutucusu"/>
          <p:cNvSpPr txBox="1">
            <a:spLocks/>
          </p:cNvSpPr>
          <p:nvPr/>
        </p:nvSpPr>
        <p:spPr>
          <a:xfrm>
            <a:off x="467544" y="2208232"/>
            <a:ext cx="504056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Font typeface="Wingdings 2"/>
              <a:buNone/>
            </a:pPr>
            <a:r>
              <a:rPr lang="tr-TR" b="1" dirty="0" smtClean="0">
                <a:solidFill>
                  <a:schemeClr val="accent1">
                    <a:lumMod val="75000"/>
                  </a:schemeClr>
                </a:solidFill>
              </a:rPr>
              <a:t>H</a:t>
            </a:r>
            <a:r>
              <a:rPr lang="tr-TR" b="1" baseline="-25000" dirty="0" smtClean="0">
                <a:solidFill>
                  <a:schemeClr val="accent1">
                    <a:lumMod val="75000"/>
                  </a:schemeClr>
                </a:solidFill>
              </a:rPr>
              <a:t>9</a:t>
            </a:r>
            <a:r>
              <a:rPr lang="tr-TR" b="1" dirty="0" smtClean="0"/>
              <a:t>: </a:t>
            </a:r>
            <a:r>
              <a:rPr lang="tr-TR" dirty="0" smtClean="0"/>
              <a:t>Bir okuma komutu.</a:t>
            </a:r>
          </a:p>
          <a:p>
            <a:pPr>
              <a:buFont typeface="Wingdings 2"/>
              <a:buNone/>
            </a:pPr>
            <a:r>
              <a:rPr lang="tr-TR" b="1" dirty="0" smtClean="0">
                <a:solidFill>
                  <a:schemeClr val="accent1">
                    <a:lumMod val="75000"/>
                  </a:schemeClr>
                </a:solidFill>
              </a:rPr>
              <a:t>H</a:t>
            </a:r>
            <a:r>
              <a:rPr lang="tr-TR" b="1" baseline="-25000" dirty="0" smtClean="0">
                <a:solidFill>
                  <a:schemeClr val="accent1">
                    <a:lumMod val="75000"/>
                  </a:schemeClr>
                </a:solidFill>
              </a:rPr>
              <a:t>9</a:t>
            </a:r>
            <a:r>
              <a:rPr lang="tr-TR" dirty="0" smtClean="0"/>
              <a:t>, </a:t>
            </a:r>
            <a:r>
              <a:rPr lang="tr-TR" b="1" dirty="0" smtClean="0">
                <a:solidFill>
                  <a:schemeClr val="accent1">
                    <a:lumMod val="75000"/>
                  </a:schemeClr>
                </a:solidFill>
              </a:rPr>
              <a:t>H</a:t>
            </a:r>
            <a:r>
              <a:rPr lang="tr-TR" b="1" baseline="-25000" dirty="0" smtClean="0">
                <a:solidFill>
                  <a:schemeClr val="accent1">
                    <a:lumMod val="75000"/>
                  </a:schemeClr>
                </a:solidFill>
              </a:rPr>
              <a:t>8 </a:t>
            </a:r>
            <a:r>
              <a:rPr lang="tr-TR" dirty="0" smtClean="0"/>
              <a:t>de kullanılan </a:t>
            </a:r>
            <a:r>
              <a:rPr lang="tr-TR" b="1" dirty="0" smtClean="0">
                <a:solidFill>
                  <a:schemeClr val="accent1">
                    <a:lumMod val="75000"/>
                  </a:schemeClr>
                </a:solidFill>
              </a:rPr>
              <a:t>A</a:t>
            </a:r>
            <a:r>
              <a:rPr lang="tr-TR" dirty="0" smtClean="0"/>
              <a:t>,      yazılmaktadır.</a:t>
            </a:r>
          </a:p>
          <a:p>
            <a:pPr>
              <a:buNone/>
            </a:pPr>
            <a:r>
              <a:rPr lang="tr-TR" b="1" dirty="0" smtClean="0">
                <a:solidFill>
                  <a:schemeClr val="accent1">
                    <a:lumMod val="75000"/>
                  </a:schemeClr>
                </a:solidFill>
              </a:rPr>
              <a:t>H</a:t>
            </a:r>
            <a:r>
              <a:rPr lang="tr-TR" b="1" baseline="-25000" dirty="0" smtClean="0">
                <a:solidFill>
                  <a:schemeClr val="accent1">
                    <a:lumMod val="75000"/>
                  </a:schemeClr>
                </a:solidFill>
              </a:rPr>
              <a:t>9</a:t>
            </a:r>
            <a:r>
              <a:rPr lang="tr-TR" dirty="0" smtClean="0"/>
              <a:t>, Read(A)’dan sonra «</a:t>
            </a:r>
            <a:r>
              <a:rPr lang="tr-TR" dirty="0" err="1" smtClean="0"/>
              <a:t>commit</a:t>
            </a:r>
            <a:r>
              <a:rPr lang="tr-TR" dirty="0" smtClean="0"/>
              <a:t>» yaparsa sorunlar yaşanabilir. Çünkü, </a:t>
            </a:r>
            <a:r>
              <a:rPr lang="tr-TR" b="1" dirty="0" smtClean="0">
                <a:solidFill>
                  <a:schemeClr val="accent1">
                    <a:lumMod val="75000"/>
                  </a:schemeClr>
                </a:solidFill>
              </a:rPr>
              <a:t>H</a:t>
            </a:r>
            <a:r>
              <a:rPr lang="tr-TR" b="1" baseline="-25000" dirty="0" smtClean="0">
                <a:solidFill>
                  <a:schemeClr val="accent1">
                    <a:lumMod val="75000"/>
                  </a:schemeClr>
                </a:solidFill>
              </a:rPr>
              <a:t>8</a:t>
            </a:r>
            <a:r>
              <a:rPr lang="tr-TR" b="1" dirty="0" smtClean="0">
                <a:solidFill>
                  <a:schemeClr val="accent1">
                    <a:lumMod val="75000"/>
                  </a:schemeClr>
                </a:solidFill>
              </a:rPr>
              <a:t>, </a:t>
            </a:r>
            <a:r>
              <a:rPr lang="tr-TR" b="1" dirty="0">
                <a:solidFill>
                  <a:schemeClr val="accent1">
                    <a:lumMod val="75000"/>
                  </a:schemeClr>
                </a:solidFill>
              </a:rPr>
              <a:t>A</a:t>
            </a:r>
            <a:r>
              <a:rPr lang="tr-TR" dirty="0" smtClean="0">
                <a:solidFill>
                  <a:schemeClr val="accent1">
                    <a:lumMod val="75000"/>
                  </a:schemeClr>
                </a:solidFill>
              </a:rPr>
              <a:t> </a:t>
            </a:r>
            <a:r>
              <a:rPr lang="tr-TR" dirty="0" smtClean="0"/>
              <a:t>değerini yazan hareketi henüz tamamlanmamıştır.</a:t>
            </a:r>
            <a:endParaRPr lang="tr-T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5919936"/>
          </a:xfrm>
        </p:spPr>
        <p:txBody>
          <a:bodyPr>
            <a:normAutofit fontScale="92500" lnSpcReduction="20000"/>
          </a:bodyPr>
          <a:lstStyle/>
          <a:p>
            <a:pPr>
              <a:buNone/>
            </a:pPr>
            <a:r>
              <a:rPr lang="tr-TR" dirty="0" smtClean="0"/>
              <a:t>Eğer </a:t>
            </a:r>
            <a:r>
              <a:rPr lang="tr-TR" b="1" dirty="0" smtClean="0">
                <a:solidFill>
                  <a:schemeClr val="accent1">
                    <a:lumMod val="75000"/>
                  </a:schemeClr>
                </a:solidFill>
              </a:rPr>
              <a:t>H</a:t>
            </a:r>
            <a:r>
              <a:rPr lang="tr-TR" b="1" baseline="-25000" dirty="0" smtClean="0">
                <a:solidFill>
                  <a:schemeClr val="accent1">
                    <a:lumMod val="75000"/>
                  </a:schemeClr>
                </a:solidFill>
              </a:rPr>
              <a:t>8</a:t>
            </a:r>
            <a:r>
              <a:rPr lang="tr-TR" dirty="0" smtClean="0"/>
              <a:t>, </a:t>
            </a:r>
            <a:r>
              <a:rPr lang="tr-TR" b="1" dirty="0" smtClean="0">
                <a:solidFill>
                  <a:schemeClr val="accent1">
                    <a:lumMod val="75000"/>
                  </a:schemeClr>
                </a:solidFill>
              </a:rPr>
              <a:t>Read (B)</a:t>
            </a:r>
            <a:r>
              <a:rPr lang="tr-TR" dirty="0" smtClean="0"/>
              <a:t> sonra başarısız olur ve </a:t>
            </a:r>
            <a:r>
              <a:rPr lang="tr-TR" dirty="0" err="1" smtClean="0"/>
              <a:t>abort</a:t>
            </a:r>
            <a:r>
              <a:rPr lang="tr-TR" dirty="0" smtClean="0"/>
              <a:t>  uygulanırsa,</a:t>
            </a:r>
          </a:p>
          <a:p>
            <a:pPr>
              <a:buNone/>
            </a:pPr>
            <a:r>
              <a:rPr lang="tr-TR" dirty="0" smtClean="0"/>
              <a:t> </a:t>
            </a:r>
            <a:r>
              <a:rPr lang="tr-TR" b="1" dirty="0" smtClean="0">
                <a:solidFill>
                  <a:schemeClr val="accent1">
                    <a:lumMod val="75000"/>
                  </a:schemeClr>
                </a:solidFill>
              </a:rPr>
              <a:t>H</a:t>
            </a:r>
            <a:r>
              <a:rPr lang="tr-TR" b="1" baseline="-25000" dirty="0" smtClean="0">
                <a:solidFill>
                  <a:schemeClr val="accent1">
                    <a:lumMod val="75000"/>
                  </a:schemeClr>
                </a:solidFill>
              </a:rPr>
              <a:t>8</a:t>
            </a:r>
            <a:r>
              <a:rPr lang="tr-TR" dirty="0" smtClean="0">
                <a:solidFill>
                  <a:schemeClr val="accent1">
                    <a:lumMod val="75000"/>
                  </a:schemeClr>
                </a:solidFill>
              </a:rPr>
              <a:t> </a:t>
            </a:r>
            <a:r>
              <a:rPr lang="tr-TR" dirty="0" smtClean="0"/>
              <a:t>için (</a:t>
            </a:r>
            <a:r>
              <a:rPr lang="tr-TR" dirty="0" err="1" smtClean="0"/>
              <a:t>roll</a:t>
            </a:r>
            <a:r>
              <a:rPr lang="tr-TR" dirty="0" smtClean="0"/>
              <a:t> </a:t>
            </a:r>
            <a:r>
              <a:rPr lang="tr-TR" dirty="0" err="1" smtClean="0"/>
              <a:t>back</a:t>
            </a:r>
            <a:r>
              <a:rPr lang="tr-TR" dirty="0" smtClean="0"/>
              <a:t>) kurtarma işlemi gerçekleştirilecek ve işletimi tamamlanmış komutların etkisi geriye alınacaktır.</a:t>
            </a:r>
          </a:p>
          <a:p>
            <a:pPr>
              <a:buNone/>
            </a:pPr>
            <a:r>
              <a:rPr lang="tr-TR" dirty="0" smtClean="0"/>
              <a:t>Bu durumda, </a:t>
            </a:r>
            <a:r>
              <a:rPr lang="tr-TR" b="1" dirty="0" smtClean="0">
                <a:solidFill>
                  <a:schemeClr val="accent1">
                    <a:lumMod val="75000"/>
                  </a:schemeClr>
                </a:solidFill>
              </a:rPr>
              <a:t>H</a:t>
            </a:r>
            <a:r>
              <a:rPr lang="tr-TR" b="1" baseline="-25000" dirty="0" smtClean="0">
                <a:solidFill>
                  <a:schemeClr val="accent1">
                    <a:lumMod val="75000"/>
                  </a:schemeClr>
                </a:solidFill>
              </a:rPr>
              <a:t>9</a:t>
            </a:r>
            <a:r>
              <a:rPr lang="tr-TR" dirty="0" smtClean="0">
                <a:solidFill>
                  <a:schemeClr val="accent1">
                    <a:lumMod val="75000"/>
                  </a:schemeClr>
                </a:solidFill>
              </a:rPr>
              <a:t> </a:t>
            </a:r>
            <a:r>
              <a:rPr lang="tr-TR" dirty="0" smtClean="0"/>
              <a:t>tarafından okunan değer de geçerliğini yitirecek, bu nedenle </a:t>
            </a:r>
            <a:r>
              <a:rPr lang="tr-TR" b="1" dirty="0" smtClean="0">
                <a:solidFill>
                  <a:schemeClr val="accent1">
                    <a:lumMod val="75000"/>
                  </a:schemeClr>
                </a:solidFill>
              </a:rPr>
              <a:t>H</a:t>
            </a:r>
            <a:r>
              <a:rPr lang="tr-TR" b="1" baseline="-25000" dirty="0" smtClean="0">
                <a:solidFill>
                  <a:schemeClr val="accent1">
                    <a:lumMod val="75000"/>
                  </a:schemeClr>
                </a:solidFill>
              </a:rPr>
              <a:t>9</a:t>
            </a:r>
            <a:r>
              <a:rPr lang="tr-TR" dirty="0" smtClean="0"/>
              <a:t>'un da kurtarılması gerekecektir.</a:t>
            </a:r>
          </a:p>
          <a:p>
            <a:pPr>
              <a:buNone/>
            </a:pPr>
            <a:r>
              <a:rPr lang="tr-TR" dirty="0" smtClean="0"/>
              <a:t>Oysa </a:t>
            </a:r>
            <a:r>
              <a:rPr lang="tr-TR" b="1" dirty="0">
                <a:solidFill>
                  <a:schemeClr val="accent1">
                    <a:lumMod val="75000"/>
                  </a:schemeClr>
                </a:solidFill>
              </a:rPr>
              <a:t>H</a:t>
            </a:r>
            <a:r>
              <a:rPr lang="tr-TR" b="1" baseline="-25000" dirty="0">
                <a:solidFill>
                  <a:schemeClr val="accent1">
                    <a:lumMod val="75000"/>
                  </a:schemeClr>
                </a:solidFill>
              </a:rPr>
              <a:t>9</a:t>
            </a:r>
            <a:r>
              <a:rPr lang="tr-TR" dirty="0"/>
              <a:t>'un işletimi daha önce tamamlanmıştır. </a:t>
            </a:r>
            <a:endParaRPr lang="tr-TR" dirty="0" smtClean="0"/>
          </a:p>
          <a:p>
            <a:pPr>
              <a:buNone/>
            </a:pPr>
            <a:r>
              <a:rPr lang="tr-TR" dirty="0" smtClean="0"/>
              <a:t>Tamamlanmış </a:t>
            </a:r>
            <a:r>
              <a:rPr lang="tr-TR" dirty="0"/>
              <a:t>bir hareketin geriye alınmasının da söz konusu olmaması gerekir</a:t>
            </a:r>
            <a:r>
              <a:rPr lang="tr-TR" dirty="0" smtClean="0"/>
              <a:t>.</a:t>
            </a:r>
          </a:p>
          <a:p>
            <a:pPr>
              <a:buNone/>
            </a:pPr>
            <a:r>
              <a:rPr lang="tr-TR" b="1" i="1" dirty="0" smtClean="0">
                <a:solidFill>
                  <a:schemeClr val="accent1"/>
                </a:solidFill>
              </a:rPr>
              <a:t>P</a:t>
            </a:r>
            <a:r>
              <a:rPr lang="tr-TR" b="1" i="1" baseline="-25000" dirty="0" smtClean="0">
                <a:solidFill>
                  <a:schemeClr val="accent1"/>
                </a:solidFill>
              </a:rPr>
              <a:t>10</a:t>
            </a:r>
            <a:r>
              <a:rPr lang="tr-TR" b="1" i="1" dirty="0" smtClean="0">
                <a:solidFill>
                  <a:schemeClr val="accent1"/>
                </a:solidFill>
              </a:rPr>
              <a:t> kurtarılabilir </a:t>
            </a:r>
            <a:r>
              <a:rPr lang="tr-TR" b="1" i="1" dirty="0">
                <a:solidFill>
                  <a:schemeClr val="accent1"/>
                </a:solidFill>
              </a:rPr>
              <a:t>bir işletim planı </a:t>
            </a:r>
            <a:r>
              <a:rPr lang="tr-TR" b="1" i="1" dirty="0" smtClean="0">
                <a:solidFill>
                  <a:schemeClr val="accent1"/>
                </a:solidFill>
              </a:rPr>
              <a:t>değildir.</a:t>
            </a:r>
          </a:p>
          <a:p>
            <a:pPr>
              <a:buNone/>
            </a:pPr>
            <a:endParaRPr lang="tr-TR" dirty="0" smtClean="0"/>
          </a:p>
          <a:p>
            <a:pPr>
              <a:buNone/>
            </a:pPr>
            <a:r>
              <a:rPr lang="tr-TR" dirty="0" smtClean="0"/>
              <a:t>Eğer </a:t>
            </a:r>
            <a:r>
              <a:rPr lang="tr-TR" dirty="0"/>
              <a:t>bir işletim planında, diğer hareketlerden birinin başarısız olması nedeniyle, işletimi başarımla tamamlanan hareketlerin geriye alınması gerekmiyorsa, bu işletim planına </a:t>
            </a:r>
            <a:r>
              <a:rPr lang="tr-TR" b="1" dirty="0">
                <a:solidFill>
                  <a:schemeClr val="accent1">
                    <a:lumMod val="75000"/>
                  </a:schemeClr>
                </a:solidFill>
              </a:rPr>
              <a:t>kurtarılabilir</a:t>
            </a:r>
            <a:r>
              <a:rPr lang="tr-TR" dirty="0"/>
              <a:t> işletim planı denir.</a:t>
            </a:r>
          </a:p>
          <a:p>
            <a:pPr>
              <a:buNone/>
            </a:pPr>
            <a:endParaRPr lang="tr-TR" dirty="0"/>
          </a:p>
          <a:p>
            <a:pPr>
              <a:buNone/>
            </a:pPr>
            <a:endParaRPr lang="tr-T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484784"/>
            <a:ext cx="5122912" cy="4839816"/>
          </a:xfrm>
        </p:spPr>
        <p:txBody>
          <a:bodyPr>
            <a:normAutofit fontScale="92500" lnSpcReduction="10000"/>
          </a:bodyPr>
          <a:lstStyle/>
          <a:p>
            <a:pPr>
              <a:buNone/>
            </a:pPr>
            <a:r>
              <a:rPr lang="tr-TR" dirty="0" smtClean="0"/>
              <a:t>İşletimi </a:t>
            </a:r>
            <a:r>
              <a:rPr lang="tr-TR" dirty="0"/>
              <a:t>tamamlanmamış hareketler tarafından yazılan </a:t>
            </a:r>
            <a:r>
              <a:rPr lang="tr-TR" dirty="0" smtClean="0"/>
              <a:t>veriler </a:t>
            </a:r>
            <a:r>
              <a:rPr lang="tr-TR" dirty="0"/>
              <a:t>(</a:t>
            </a:r>
            <a:r>
              <a:rPr lang="tr-TR" dirty="0" err="1"/>
              <a:t>dirty</a:t>
            </a:r>
            <a:r>
              <a:rPr lang="tr-TR" dirty="0"/>
              <a:t> data) </a:t>
            </a:r>
            <a:r>
              <a:rPr lang="tr-TR" b="1" dirty="0" smtClean="0">
                <a:solidFill>
                  <a:schemeClr val="accent1">
                    <a:lumMod val="75000"/>
                  </a:schemeClr>
                </a:solidFill>
              </a:rPr>
              <a:t>kirli veridir.</a:t>
            </a:r>
          </a:p>
          <a:p>
            <a:pPr>
              <a:buNone/>
            </a:pPr>
            <a:r>
              <a:rPr lang="tr-TR" dirty="0" smtClean="0"/>
              <a:t>Kirli </a:t>
            </a:r>
            <a:r>
              <a:rPr lang="tr-TR" dirty="0"/>
              <a:t>veriyi yazan her an yarım kalabilir. </a:t>
            </a:r>
            <a:endParaRPr lang="tr-TR" dirty="0" smtClean="0"/>
          </a:p>
          <a:p>
            <a:pPr>
              <a:buNone/>
            </a:pPr>
            <a:r>
              <a:rPr lang="tr-TR" dirty="0" smtClean="0"/>
              <a:t>Bu </a:t>
            </a:r>
            <a:r>
              <a:rPr lang="tr-TR" dirty="0"/>
              <a:t>nedenle kirli verilerin diğer hareketler tarafından okunmaması; eğer okunuyorsa da kirli veriyi okuyan hareketin kirli veriyi yazan hareketten önce sonlanmaması gerekir.</a:t>
            </a:r>
          </a:p>
          <a:p>
            <a:pPr>
              <a:buNone/>
            </a:pPr>
            <a:endParaRPr lang="tr-TR" dirty="0" smtClean="0"/>
          </a:p>
          <a:p>
            <a:pPr>
              <a:buNone/>
            </a:pPr>
            <a:endParaRPr lang="tr-TR" dirty="0"/>
          </a:p>
        </p:txBody>
      </p:sp>
      <p:graphicFrame>
        <p:nvGraphicFramePr>
          <p:cNvPr id="4" name="3 Tablo"/>
          <p:cNvGraphicFramePr>
            <a:graphicFrameLocks noGrp="1"/>
          </p:cNvGraphicFramePr>
          <p:nvPr>
            <p:extLst>
              <p:ext uri="{D42A27DB-BD31-4B8C-83A1-F6EECF244321}">
                <p14:modId xmlns:p14="http://schemas.microsoft.com/office/powerpoint/2010/main" val="2753045739"/>
              </p:ext>
            </p:extLst>
          </p:nvPr>
        </p:nvGraphicFramePr>
        <p:xfrm>
          <a:off x="5579771" y="2132856"/>
          <a:ext cx="3574750" cy="2743200"/>
        </p:xfrm>
        <a:graphic>
          <a:graphicData uri="http://schemas.openxmlformats.org/drawingml/2006/table">
            <a:tbl>
              <a:tblPr firstRow="1" bandRow="1">
                <a:tableStyleId>{5C22544A-7EE6-4342-B048-85BDC9FD1C3A}</a:tableStyleId>
              </a:tblPr>
              <a:tblGrid>
                <a:gridCol w="1787375">
                  <a:extLst>
                    <a:ext uri="{9D8B030D-6E8A-4147-A177-3AD203B41FA5}">
                      <a16:colId xmlns:a16="http://schemas.microsoft.com/office/drawing/2014/main" val="20000"/>
                    </a:ext>
                  </a:extLst>
                </a:gridCol>
                <a:gridCol w="1787375">
                  <a:extLst>
                    <a:ext uri="{9D8B030D-6E8A-4147-A177-3AD203B41FA5}">
                      <a16:colId xmlns:a16="http://schemas.microsoft.com/office/drawing/2014/main" val="20001"/>
                    </a:ext>
                  </a:extLst>
                </a:gridCol>
              </a:tblGrid>
              <a:tr h="149736">
                <a:tc>
                  <a:txBody>
                    <a:bodyPr/>
                    <a:lstStyle/>
                    <a:p>
                      <a:pPr algn="ctr"/>
                      <a:r>
                        <a:rPr lang="tr-TR" dirty="0" smtClean="0"/>
                        <a:t>P11</a:t>
                      </a:r>
                      <a:endParaRPr lang="tr-TR" dirty="0"/>
                    </a:p>
                  </a:txBody>
                  <a:tcPr/>
                </a:tc>
                <a:tc>
                  <a:txBody>
                    <a:bodyPr/>
                    <a:lstStyle/>
                    <a:p>
                      <a:pPr algn="ctr"/>
                      <a:endParaRPr lang="tr-TR" dirty="0"/>
                    </a:p>
                  </a:txBody>
                  <a:tcPr/>
                </a:tc>
                <a:extLst>
                  <a:ext uri="{0D108BD9-81ED-4DB2-BD59-A6C34878D82A}">
                    <a16:rowId xmlns:a16="http://schemas.microsoft.com/office/drawing/2014/main" val="10000"/>
                  </a:ext>
                </a:extLst>
              </a:tr>
              <a:tr h="363414">
                <a:tc>
                  <a:txBody>
                    <a:bodyPr/>
                    <a:lstStyle/>
                    <a:p>
                      <a:pPr algn="ctr"/>
                      <a:r>
                        <a:rPr lang="tr-TR" dirty="0" smtClean="0"/>
                        <a:t>H</a:t>
                      </a:r>
                      <a:r>
                        <a:rPr lang="tr-TR" baseline="-25000" dirty="0" smtClean="0"/>
                        <a:t>8</a:t>
                      </a:r>
                      <a:endParaRPr lang="tr-TR" dirty="0"/>
                    </a:p>
                  </a:txBody>
                  <a:tcPr/>
                </a:tc>
                <a:tc>
                  <a:txBody>
                    <a:bodyPr/>
                    <a:lstStyle/>
                    <a:p>
                      <a:pPr algn="ctr"/>
                      <a:r>
                        <a:rPr lang="tr-TR" dirty="0" smtClean="0"/>
                        <a:t>H</a:t>
                      </a:r>
                      <a:r>
                        <a:rPr lang="tr-TR" baseline="-25000" dirty="0" smtClean="0"/>
                        <a:t>9</a:t>
                      </a:r>
                      <a:endParaRPr lang="tr-TR" dirty="0"/>
                    </a:p>
                  </a:txBody>
                  <a:tcPr/>
                </a:tc>
                <a:extLst>
                  <a:ext uri="{0D108BD9-81ED-4DB2-BD59-A6C34878D82A}">
                    <a16:rowId xmlns:a16="http://schemas.microsoft.com/office/drawing/2014/main" val="10001"/>
                  </a:ext>
                </a:extLst>
              </a:tr>
              <a:tr h="1281986">
                <a:tc>
                  <a:txBody>
                    <a:bodyPr/>
                    <a:lstStyle/>
                    <a:p>
                      <a:r>
                        <a:rPr lang="tr-TR" dirty="0" smtClean="0"/>
                        <a:t>Read(A);</a:t>
                      </a:r>
                    </a:p>
                    <a:p>
                      <a:r>
                        <a:rPr lang="tr-TR" dirty="0" smtClean="0"/>
                        <a:t>Write(A);</a:t>
                      </a:r>
                    </a:p>
                    <a:p>
                      <a:endParaRPr lang="tr-TR" dirty="0" smtClean="0"/>
                    </a:p>
                    <a:p>
                      <a:r>
                        <a:rPr lang="tr-TR" dirty="0" smtClean="0"/>
                        <a:t>Read(B);</a:t>
                      </a:r>
                    </a:p>
                    <a:p>
                      <a:r>
                        <a:rPr lang="tr-TR" dirty="0" smtClean="0"/>
                        <a:t>Write(B);</a:t>
                      </a:r>
                    </a:p>
                    <a:p>
                      <a:r>
                        <a:rPr lang="tr-TR" dirty="0" smtClean="0"/>
                        <a:t>Commit;</a:t>
                      </a:r>
                      <a:endParaRPr lang="tr-TR" dirty="0"/>
                    </a:p>
                  </a:txBody>
                  <a:tcPr/>
                </a:tc>
                <a:tc>
                  <a:txBody>
                    <a:bodyPr/>
                    <a:lstStyle/>
                    <a:p>
                      <a:endParaRPr lang="tr-TR" dirty="0" smtClean="0"/>
                    </a:p>
                    <a:p>
                      <a:endParaRPr lang="tr-TR" dirty="0" smtClean="0"/>
                    </a:p>
                    <a:p>
                      <a:r>
                        <a:rPr lang="tr-TR" dirty="0" smtClean="0"/>
                        <a:t>Read(A);</a:t>
                      </a:r>
                    </a:p>
                    <a:p>
                      <a:endParaRPr lang="tr-TR" dirty="0" smtClean="0"/>
                    </a:p>
                    <a:p>
                      <a:endParaRPr lang="tr-TR" dirty="0" smtClean="0"/>
                    </a:p>
                    <a:p>
                      <a:endParaRPr lang="tr-TR" dirty="0" smtClean="0"/>
                    </a:p>
                    <a:p>
                      <a:r>
                        <a:rPr lang="tr-TR" dirty="0" smtClean="0"/>
                        <a:t>Commit;</a:t>
                      </a:r>
                      <a:endParaRPr lang="tr-TR" dirty="0"/>
                    </a:p>
                  </a:txBody>
                  <a:tcPr/>
                </a:tc>
                <a:extLst>
                  <a:ext uri="{0D108BD9-81ED-4DB2-BD59-A6C34878D82A}">
                    <a16:rowId xmlns:a16="http://schemas.microsoft.com/office/drawing/2014/main" val="10002"/>
                  </a:ext>
                </a:extLst>
              </a:tr>
            </a:tbl>
          </a:graphicData>
        </a:graphic>
      </p:graphicFrame>
      <p:sp>
        <p:nvSpPr>
          <p:cNvPr id="6" name="2 İçerik Yer Tutucusu"/>
          <p:cNvSpPr txBox="1">
            <a:spLocks/>
          </p:cNvSpPr>
          <p:nvPr/>
        </p:nvSpPr>
        <p:spPr>
          <a:xfrm>
            <a:off x="467544" y="188640"/>
            <a:ext cx="8229600" cy="1097280"/>
          </a:xfrm>
          <a:prstGeom prst="rect">
            <a:avLst/>
          </a:prstGeom>
        </p:spPr>
        <p:txBody>
          <a:bodyPr vert="horz">
            <a:normAutofit fontScale="925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Font typeface="Wingdings 2"/>
              <a:buNone/>
            </a:pPr>
            <a:endParaRPr lang="tr-TR" dirty="0" smtClean="0"/>
          </a:p>
          <a:p>
            <a:pPr algn="just">
              <a:buNone/>
            </a:pPr>
            <a:r>
              <a:rPr lang="tr-TR" b="1" dirty="0" smtClean="0">
                <a:solidFill>
                  <a:schemeClr val="accent1">
                    <a:lumMod val="75000"/>
                  </a:schemeClr>
                </a:solidFill>
              </a:rPr>
              <a:t>H</a:t>
            </a:r>
            <a:r>
              <a:rPr lang="tr-TR" b="1" baseline="-25000" dirty="0" smtClean="0">
                <a:solidFill>
                  <a:schemeClr val="accent1">
                    <a:lumMod val="75000"/>
                  </a:schemeClr>
                </a:solidFill>
              </a:rPr>
              <a:t>9</a:t>
            </a:r>
            <a:r>
              <a:rPr lang="tr-TR" dirty="0" smtClean="0"/>
              <a:t>’daki </a:t>
            </a:r>
            <a:r>
              <a:rPr lang="tr-TR" dirty="0" err="1" smtClean="0"/>
              <a:t>commit</a:t>
            </a:r>
            <a:r>
              <a:rPr lang="tr-TR" dirty="0" smtClean="0"/>
              <a:t>, </a:t>
            </a:r>
            <a:r>
              <a:rPr lang="tr-TR" b="1" dirty="0" smtClean="0">
                <a:solidFill>
                  <a:schemeClr val="accent1">
                    <a:lumMod val="75000"/>
                  </a:schemeClr>
                </a:solidFill>
              </a:rPr>
              <a:t>H</a:t>
            </a:r>
            <a:r>
              <a:rPr lang="tr-TR" b="1" baseline="-25000" dirty="0" smtClean="0">
                <a:solidFill>
                  <a:schemeClr val="accent1">
                    <a:lumMod val="75000"/>
                  </a:schemeClr>
                </a:solidFill>
              </a:rPr>
              <a:t>8</a:t>
            </a:r>
            <a:r>
              <a:rPr lang="tr-TR" dirty="0" smtClean="0"/>
              <a:t> </a:t>
            </a:r>
            <a:r>
              <a:rPr lang="tr-TR" dirty="0" err="1" smtClean="0"/>
              <a:t>commitinden</a:t>
            </a:r>
            <a:r>
              <a:rPr lang="tr-TR" dirty="0" smtClean="0"/>
              <a:t> sonraya alınırsa kurtarılabilir (</a:t>
            </a:r>
            <a:r>
              <a:rPr lang="tr-TR" b="1" dirty="0" smtClean="0">
                <a:solidFill>
                  <a:schemeClr val="accent1">
                    <a:lumMod val="75000"/>
                  </a:schemeClr>
                </a:solidFill>
              </a:rPr>
              <a:t>P</a:t>
            </a:r>
            <a:r>
              <a:rPr lang="tr-TR" b="1" baseline="-25000" dirty="0" smtClean="0">
                <a:solidFill>
                  <a:schemeClr val="accent1">
                    <a:lumMod val="75000"/>
                  </a:schemeClr>
                </a:solidFill>
              </a:rPr>
              <a:t>11</a:t>
            </a:r>
            <a:r>
              <a:rPr lang="tr-TR" dirty="0" smtClean="0"/>
              <a:t>) olur.</a:t>
            </a:r>
          </a:p>
          <a:p>
            <a:pPr>
              <a:buFont typeface="Wingdings 2"/>
              <a:buNone/>
            </a:pPr>
            <a:endParaRPr lang="tr-T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332656"/>
            <a:ext cx="8229600" cy="5991944"/>
          </a:xfrm>
        </p:spPr>
        <p:txBody>
          <a:bodyPr>
            <a:normAutofit fontScale="92500"/>
          </a:bodyPr>
          <a:lstStyle/>
          <a:p>
            <a:pPr>
              <a:buNone/>
            </a:pPr>
            <a:r>
              <a:rPr lang="tr-TR" dirty="0" smtClean="0"/>
              <a:t>Kurtarılabilir olması için gerekli ve yeterli olan koşul, işletim planı içindeki her hareketin, okuduğu verileri yazan hareketlerin tümü sonlanmadan, sonlanmamasıdır. </a:t>
            </a:r>
          </a:p>
          <a:p>
            <a:pPr>
              <a:buNone/>
            </a:pPr>
            <a:r>
              <a:rPr lang="tr-TR" b="1" dirty="0" smtClean="0">
                <a:solidFill>
                  <a:schemeClr val="accent1">
                    <a:lumMod val="75000"/>
                  </a:schemeClr>
                </a:solidFill>
              </a:rPr>
              <a:t>P</a:t>
            </a:r>
            <a:r>
              <a:rPr lang="tr-TR" b="1" baseline="-25000" dirty="0" smtClean="0">
                <a:solidFill>
                  <a:schemeClr val="accent1">
                    <a:lumMod val="75000"/>
                  </a:schemeClr>
                </a:solidFill>
              </a:rPr>
              <a:t>12</a:t>
            </a:r>
            <a:r>
              <a:rPr lang="tr-TR" dirty="0" smtClean="0">
                <a:solidFill>
                  <a:schemeClr val="accent1">
                    <a:lumMod val="75000"/>
                  </a:schemeClr>
                </a:solidFill>
              </a:rPr>
              <a:t> </a:t>
            </a:r>
            <a:r>
              <a:rPr lang="tr-TR" dirty="0" smtClean="0"/>
              <a:t>kurtarılabilirdir.</a:t>
            </a:r>
          </a:p>
          <a:p>
            <a:pPr>
              <a:buNone/>
            </a:pPr>
            <a:r>
              <a:rPr lang="tr-TR" dirty="0" smtClean="0"/>
              <a:t>Çünkü, diğer </a:t>
            </a:r>
            <a:r>
              <a:rPr lang="tr-TR" dirty="0"/>
              <a:t>hareketlerden birinin başarısız olması nedeniyle, işletimi tamamlanmış bir hareket için kurtarma işlemi uygulamasına gerek yoktur. </a:t>
            </a:r>
            <a:endParaRPr lang="tr-TR" dirty="0" smtClean="0"/>
          </a:p>
          <a:p>
            <a:pPr>
              <a:buNone/>
            </a:pPr>
            <a:r>
              <a:rPr lang="tr-TR" dirty="0" smtClean="0"/>
              <a:t>Ancak </a:t>
            </a:r>
            <a:r>
              <a:rPr lang="tr-TR" dirty="0"/>
              <a:t>bu işletim planının taşıdığı bir başka sakınca vardır. Bu </a:t>
            </a:r>
            <a:r>
              <a:rPr lang="tr-TR" dirty="0" smtClean="0"/>
              <a:t>işletim planında</a:t>
            </a:r>
            <a:r>
              <a:rPr lang="tr-TR" dirty="0"/>
              <a:t>, </a:t>
            </a:r>
            <a:r>
              <a:rPr lang="tr-TR" b="1" dirty="0">
                <a:solidFill>
                  <a:schemeClr val="accent1">
                    <a:lumMod val="75000"/>
                  </a:schemeClr>
                </a:solidFill>
              </a:rPr>
              <a:t>Read (B)</a:t>
            </a:r>
            <a:r>
              <a:rPr lang="tr-TR" dirty="0">
                <a:solidFill>
                  <a:schemeClr val="accent1">
                    <a:lumMod val="75000"/>
                  </a:schemeClr>
                </a:solidFill>
              </a:rPr>
              <a:t> </a:t>
            </a:r>
            <a:r>
              <a:rPr lang="tr-TR" dirty="0"/>
              <a:t>komutundan sonra bir bozukluk oluşur ve </a:t>
            </a:r>
            <a:r>
              <a:rPr lang="tr-TR" b="1" dirty="0">
                <a:solidFill>
                  <a:schemeClr val="accent1">
                    <a:lumMod val="75000"/>
                  </a:schemeClr>
                </a:solidFill>
              </a:rPr>
              <a:t>H</a:t>
            </a:r>
            <a:r>
              <a:rPr lang="tr-TR" b="1" baseline="-25000" dirty="0">
                <a:solidFill>
                  <a:schemeClr val="accent1">
                    <a:lumMod val="75000"/>
                  </a:schemeClr>
                </a:solidFill>
              </a:rPr>
              <a:t>10</a:t>
            </a:r>
            <a:r>
              <a:rPr lang="tr-TR" dirty="0"/>
              <a:t> için kurtarma işlemine gerek duyulursa, zincirleme olarak </a:t>
            </a:r>
            <a:r>
              <a:rPr lang="tr-TR" b="1" dirty="0">
                <a:solidFill>
                  <a:schemeClr val="accent1">
                    <a:lumMod val="75000"/>
                  </a:schemeClr>
                </a:solidFill>
              </a:rPr>
              <a:t>H</a:t>
            </a:r>
            <a:r>
              <a:rPr lang="tr-TR" b="1" baseline="-25000" dirty="0">
                <a:solidFill>
                  <a:schemeClr val="accent1">
                    <a:lumMod val="75000"/>
                  </a:schemeClr>
                </a:solidFill>
              </a:rPr>
              <a:t>11</a:t>
            </a:r>
            <a:r>
              <a:rPr lang="tr-TR" dirty="0"/>
              <a:t>,</a:t>
            </a:r>
            <a:r>
              <a:rPr lang="tr-TR" b="1" dirty="0"/>
              <a:t> </a:t>
            </a:r>
            <a:r>
              <a:rPr lang="tr-TR" b="1" dirty="0">
                <a:solidFill>
                  <a:schemeClr val="accent1">
                    <a:lumMod val="75000"/>
                  </a:schemeClr>
                </a:solidFill>
              </a:rPr>
              <a:t>H</a:t>
            </a:r>
            <a:r>
              <a:rPr lang="tr-TR" b="1" baseline="-25000" dirty="0">
                <a:solidFill>
                  <a:schemeClr val="accent1">
                    <a:lumMod val="75000"/>
                  </a:schemeClr>
                </a:solidFill>
              </a:rPr>
              <a:t>12</a:t>
            </a:r>
            <a:r>
              <a:rPr lang="tr-TR" dirty="0"/>
              <a:t>, </a:t>
            </a:r>
            <a:r>
              <a:rPr lang="tr-TR" b="1" dirty="0">
                <a:solidFill>
                  <a:schemeClr val="accent1">
                    <a:lumMod val="75000"/>
                  </a:schemeClr>
                </a:solidFill>
              </a:rPr>
              <a:t>H</a:t>
            </a:r>
            <a:r>
              <a:rPr lang="tr-TR" b="1" baseline="-25000" dirty="0">
                <a:solidFill>
                  <a:schemeClr val="accent1">
                    <a:lumMod val="75000"/>
                  </a:schemeClr>
                </a:solidFill>
              </a:rPr>
              <a:t>13</a:t>
            </a:r>
            <a:r>
              <a:rPr lang="tr-TR" dirty="0"/>
              <a:t> ve </a:t>
            </a:r>
            <a:r>
              <a:rPr lang="tr-TR" b="1" dirty="0">
                <a:solidFill>
                  <a:schemeClr val="accent1">
                    <a:lumMod val="75000"/>
                  </a:schemeClr>
                </a:solidFill>
              </a:rPr>
              <a:t>H</a:t>
            </a:r>
            <a:r>
              <a:rPr lang="tr-TR" b="1" baseline="-25000" dirty="0">
                <a:solidFill>
                  <a:schemeClr val="accent1">
                    <a:lumMod val="75000"/>
                  </a:schemeClr>
                </a:solidFill>
              </a:rPr>
              <a:t>14</a:t>
            </a:r>
            <a:r>
              <a:rPr lang="tr-TR" dirty="0">
                <a:solidFill>
                  <a:schemeClr val="accent1">
                    <a:lumMod val="75000"/>
                  </a:schemeClr>
                </a:solidFill>
              </a:rPr>
              <a:t> </a:t>
            </a:r>
            <a:r>
              <a:rPr lang="tr-TR" dirty="0"/>
              <a:t>için de kurtarma işlemi uygulanması gerekir. Zincirleme kurtarma çok zaman alacağı için, istenmeyen bir durumdur.</a:t>
            </a:r>
          </a:p>
          <a:p>
            <a:pPr>
              <a:buNone/>
            </a:pPr>
            <a:endParaRPr lang="tr-TR" dirty="0"/>
          </a:p>
          <a:p>
            <a:pPr>
              <a:buNone/>
            </a:pPr>
            <a:endParaRPr lang="tr-TR" dirty="0" smtClean="0"/>
          </a:p>
          <a:p>
            <a:pPr>
              <a:buNone/>
            </a:pPr>
            <a:endParaRPr lang="tr-T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İçerik Yer Tutucusu"/>
          <p:cNvGraphicFramePr>
            <a:graphicFrameLocks noGrp="1"/>
          </p:cNvGraphicFramePr>
          <p:nvPr>
            <p:ph idx="1"/>
            <p:extLst>
              <p:ext uri="{D42A27DB-BD31-4B8C-83A1-F6EECF244321}">
                <p14:modId xmlns:p14="http://schemas.microsoft.com/office/powerpoint/2010/main" val="687408124"/>
              </p:ext>
            </p:extLst>
          </p:nvPr>
        </p:nvGraphicFramePr>
        <p:xfrm>
          <a:off x="500034" y="142852"/>
          <a:ext cx="7744375" cy="4907280"/>
        </p:xfrm>
        <a:graphic>
          <a:graphicData uri="http://schemas.openxmlformats.org/drawingml/2006/table">
            <a:tbl>
              <a:tblPr firstRow="1" bandRow="1">
                <a:tableStyleId>{5C22544A-7EE6-4342-B048-85BDC9FD1C3A}</a:tableStyleId>
              </a:tblPr>
              <a:tblGrid>
                <a:gridCol w="1548875">
                  <a:extLst>
                    <a:ext uri="{9D8B030D-6E8A-4147-A177-3AD203B41FA5}">
                      <a16:colId xmlns:a16="http://schemas.microsoft.com/office/drawing/2014/main" val="20000"/>
                    </a:ext>
                  </a:extLst>
                </a:gridCol>
                <a:gridCol w="1548875">
                  <a:extLst>
                    <a:ext uri="{9D8B030D-6E8A-4147-A177-3AD203B41FA5}">
                      <a16:colId xmlns:a16="http://schemas.microsoft.com/office/drawing/2014/main" val="20001"/>
                    </a:ext>
                  </a:extLst>
                </a:gridCol>
                <a:gridCol w="1548875">
                  <a:extLst>
                    <a:ext uri="{9D8B030D-6E8A-4147-A177-3AD203B41FA5}">
                      <a16:colId xmlns:a16="http://schemas.microsoft.com/office/drawing/2014/main" val="20002"/>
                    </a:ext>
                  </a:extLst>
                </a:gridCol>
                <a:gridCol w="1548875">
                  <a:extLst>
                    <a:ext uri="{9D8B030D-6E8A-4147-A177-3AD203B41FA5}">
                      <a16:colId xmlns:a16="http://schemas.microsoft.com/office/drawing/2014/main" val="20003"/>
                    </a:ext>
                  </a:extLst>
                </a:gridCol>
                <a:gridCol w="1548875">
                  <a:extLst>
                    <a:ext uri="{9D8B030D-6E8A-4147-A177-3AD203B41FA5}">
                      <a16:colId xmlns:a16="http://schemas.microsoft.com/office/drawing/2014/main" val="20004"/>
                    </a:ext>
                  </a:extLst>
                </a:gridCol>
              </a:tblGrid>
              <a:tr h="290699">
                <a:tc>
                  <a:txBody>
                    <a:bodyPr/>
                    <a:lstStyle/>
                    <a:p>
                      <a:pPr algn="ctr"/>
                      <a:r>
                        <a:rPr lang="tr-TR" sz="1600" dirty="0" smtClean="0"/>
                        <a:t>P12</a:t>
                      </a:r>
                      <a:endParaRPr lang="tr-TR" sz="1600" dirty="0"/>
                    </a:p>
                  </a:txBody>
                  <a:tcPr/>
                </a:tc>
                <a:tc>
                  <a:txBody>
                    <a:bodyPr/>
                    <a:lstStyle/>
                    <a:p>
                      <a:pPr algn="ctr"/>
                      <a:endParaRPr lang="tr-TR" sz="1600" dirty="0"/>
                    </a:p>
                  </a:txBody>
                  <a:tcPr/>
                </a:tc>
                <a:tc>
                  <a:txBody>
                    <a:bodyPr/>
                    <a:lstStyle/>
                    <a:p>
                      <a:pPr algn="ctr"/>
                      <a:endParaRPr lang="tr-TR" sz="1600" dirty="0"/>
                    </a:p>
                  </a:txBody>
                  <a:tcPr/>
                </a:tc>
                <a:tc>
                  <a:txBody>
                    <a:bodyPr/>
                    <a:lstStyle/>
                    <a:p>
                      <a:pPr algn="ctr"/>
                      <a:endParaRPr lang="tr-TR" sz="1600" dirty="0"/>
                    </a:p>
                  </a:txBody>
                  <a:tcPr/>
                </a:tc>
                <a:tc>
                  <a:txBody>
                    <a:bodyPr/>
                    <a:lstStyle/>
                    <a:p>
                      <a:pPr algn="ctr"/>
                      <a:endParaRPr lang="tr-TR" sz="1600" dirty="0"/>
                    </a:p>
                  </a:txBody>
                  <a:tcPr/>
                </a:tc>
                <a:extLst>
                  <a:ext uri="{0D108BD9-81ED-4DB2-BD59-A6C34878D82A}">
                    <a16:rowId xmlns:a16="http://schemas.microsoft.com/office/drawing/2014/main" val="10000"/>
                  </a:ext>
                </a:extLst>
              </a:tr>
              <a:tr h="290699">
                <a:tc>
                  <a:txBody>
                    <a:bodyPr/>
                    <a:lstStyle/>
                    <a:p>
                      <a:pPr algn="ctr"/>
                      <a:r>
                        <a:rPr lang="tr-TR" sz="1600" dirty="0" smtClean="0"/>
                        <a:t>H</a:t>
                      </a:r>
                      <a:r>
                        <a:rPr lang="tr-TR" sz="1600" baseline="-25000" dirty="0" smtClean="0"/>
                        <a:t>10</a:t>
                      </a:r>
                      <a:endParaRPr lang="tr-TR" sz="1600" dirty="0"/>
                    </a:p>
                  </a:txBody>
                  <a:tcPr/>
                </a:tc>
                <a:tc>
                  <a:txBody>
                    <a:bodyPr/>
                    <a:lstStyle/>
                    <a:p>
                      <a:pPr algn="ctr"/>
                      <a:r>
                        <a:rPr lang="tr-TR" sz="1600" dirty="0" smtClean="0"/>
                        <a:t>H</a:t>
                      </a:r>
                      <a:r>
                        <a:rPr lang="tr-TR" sz="1600" baseline="-25000" dirty="0" smtClean="0"/>
                        <a:t>11</a:t>
                      </a:r>
                      <a:endParaRPr lang="tr-TR" sz="1600" dirty="0"/>
                    </a:p>
                  </a:txBody>
                  <a:tcPr/>
                </a:tc>
                <a:tc>
                  <a:txBody>
                    <a:bodyPr/>
                    <a:lstStyle/>
                    <a:p>
                      <a:pPr algn="ctr"/>
                      <a:r>
                        <a:rPr lang="tr-TR" sz="1600" dirty="0" smtClean="0"/>
                        <a:t>H</a:t>
                      </a:r>
                      <a:r>
                        <a:rPr lang="tr-TR" sz="1600" baseline="-25000" dirty="0" smtClean="0"/>
                        <a:t>12</a:t>
                      </a:r>
                      <a:endParaRPr lang="tr-TR" sz="1600" dirty="0"/>
                    </a:p>
                  </a:txBody>
                  <a:tcPr/>
                </a:tc>
                <a:tc>
                  <a:txBody>
                    <a:bodyPr/>
                    <a:lstStyle/>
                    <a:p>
                      <a:pPr algn="ctr"/>
                      <a:r>
                        <a:rPr lang="tr-TR" sz="1600" dirty="0" smtClean="0"/>
                        <a:t>H</a:t>
                      </a:r>
                      <a:r>
                        <a:rPr lang="tr-TR" sz="1600" baseline="-25000" dirty="0" smtClean="0"/>
                        <a:t>13</a:t>
                      </a:r>
                      <a:endParaRPr lang="tr-TR" sz="1600" dirty="0"/>
                    </a:p>
                  </a:txBody>
                  <a:tcPr/>
                </a:tc>
                <a:tc>
                  <a:txBody>
                    <a:bodyPr/>
                    <a:lstStyle/>
                    <a:p>
                      <a:pPr algn="ctr"/>
                      <a:r>
                        <a:rPr lang="tr-TR" sz="1600" dirty="0" smtClean="0"/>
                        <a:t>H</a:t>
                      </a:r>
                      <a:r>
                        <a:rPr lang="tr-TR" sz="1600" baseline="-25000" dirty="0" smtClean="0"/>
                        <a:t>14</a:t>
                      </a:r>
                      <a:endParaRPr lang="tr-TR" sz="1600" dirty="0"/>
                    </a:p>
                  </a:txBody>
                  <a:tcPr/>
                </a:tc>
                <a:extLst>
                  <a:ext uri="{0D108BD9-81ED-4DB2-BD59-A6C34878D82A}">
                    <a16:rowId xmlns:a16="http://schemas.microsoft.com/office/drawing/2014/main" val="10001"/>
                  </a:ext>
                </a:extLst>
              </a:tr>
              <a:tr h="3779093">
                <a:tc>
                  <a:txBody>
                    <a:bodyPr/>
                    <a:lstStyle/>
                    <a:p>
                      <a:r>
                        <a:rPr lang="tr-TR" sz="1600" dirty="0" smtClean="0"/>
                        <a:t>Read(A);</a:t>
                      </a:r>
                    </a:p>
                    <a:p>
                      <a:r>
                        <a:rPr lang="tr-TR" sz="1600" dirty="0" smtClean="0"/>
                        <a:t>Write(A);</a:t>
                      </a:r>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r>
                        <a:rPr lang="tr-TR" sz="1600" dirty="0" smtClean="0"/>
                        <a:t>Read(B);</a:t>
                      </a:r>
                    </a:p>
                    <a:p>
                      <a:r>
                        <a:rPr lang="tr-TR" sz="1600" dirty="0" smtClean="0"/>
                        <a:t>Write(B);</a:t>
                      </a:r>
                    </a:p>
                    <a:p>
                      <a:r>
                        <a:rPr lang="tr-TR" sz="1600" dirty="0" smtClean="0"/>
                        <a:t>Commit;</a:t>
                      </a:r>
                      <a:endParaRPr lang="tr-TR" sz="1600" dirty="0"/>
                    </a:p>
                  </a:txBody>
                  <a:tcPr/>
                </a:tc>
                <a:tc>
                  <a:txBody>
                    <a:bodyPr/>
                    <a:lstStyle/>
                    <a:p>
                      <a:endParaRPr lang="tr-TR" sz="1600" dirty="0" smtClean="0"/>
                    </a:p>
                    <a:p>
                      <a:endParaRPr lang="tr-TR" sz="1600" dirty="0" smtClean="0"/>
                    </a:p>
                    <a:p>
                      <a:r>
                        <a:rPr lang="tr-TR" sz="1600" dirty="0" smtClean="0"/>
                        <a:t>Read(A);</a:t>
                      </a:r>
                    </a:p>
                    <a:p>
                      <a:r>
                        <a:rPr lang="tr-TR" sz="1600" dirty="0" smtClean="0"/>
                        <a:t>Write(A);</a:t>
                      </a:r>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tr-TR" sz="1600" dirty="0" smtClean="0"/>
                        <a:t>Commit;</a:t>
                      </a:r>
                    </a:p>
                    <a:p>
                      <a:endParaRPr lang="tr-TR" sz="1600" dirty="0"/>
                    </a:p>
                  </a:txBody>
                  <a:tcPr/>
                </a:tc>
                <a:tc>
                  <a:txBody>
                    <a:bodyPr/>
                    <a:lstStyle/>
                    <a:p>
                      <a:endParaRPr lang="tr-TR" sz="1600" dirty="0" smtClean="0"/>
                    </a:p>
                    <a:p>
                      <a:endParaRPr lang="tr-TR" sz="1600" dirty="0" smtClean="0"/>
                    </a:p>
                    <a:p>
                      <a:endParaRPr lang="tr-TR" sz="1600" dirty="0" smtClean="0"/>
                    </a:p>
                    <a:p>
                      <a:endParaRPr lang="tr-TR" sz="1600" dirty="0" smtClean="0"/>
                    </a:p>
                    <a:p>
                      <a:r>
                        <a:rPr lang="tr-TR" sz="1600" dirty="0" smtClean="0"/>
                        <a:t>Read(A);</a:t>
                      </a:r>
                    </a:p>
                    <a:p>
                      <a:r>
                        <a:rPr lang="tr-TR" sz="1600" dirty="0" smtClean="0"/>
                        <a:t>Write(A);</a:t>
                      </a:r>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tr-TR" sz="1600" dirty="0" smtClean="0"/>
                        <a:t>Commit;</a:t>
                      </a:r>
                    </a:p>
                  </a:txBody>
                  <a:tcPr/>
                </a:tc>
                <a:tc>
                  <a:txBody>
                    <a:bodyPr/>
                    <a:lstStyle/>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r>
                        <a:rPr lang="tr-TR" sz="1600" dirty="0" smtClean="0"/>
                        <a:t>Read(A);</a:t>
                      </a:r>
                    </a:p>
                    <a:p>
                      <a:r>
                        <a:rPr lang="tr-TR" sz="1600" dirty="0" smtClean="0"/>
                        <a:t>Write(A);</a:t>
                      </a:r>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tr-TR" sz="1600" dirty="0" smtClean="0"/>
                        <a:t>Commit;</a:t>
                      </a:r>
                    </a:p>
                    <a:p>
                      <a:endParaRPr lang="tr-TR" sz="1600" dirty="0"/>
                    </a:p>
                  </a:txBody>
                  <a:tcPr/>
                </a:tc>
                <a:tc>
                  <a:txBody>
                    <a:bodyPr/>
                    <a:lstStyle/>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r>
                        <a:rPr lang="tr-TR" sz="1600" dirty="0" smtClean="0"/>
                        <a:t>Read(A);</a:t>
                      </a:r>
                    </a:p>
                    <a:p>
                      <a:r>
                        <a:rPr lang="tr-TR" sz="1600" dirty="0" smtClean="0"/>
                        <a:t>Write(A);</a:t>
                      </a:r>
                    </a:p>
                    <a:p>
                      <a:endParaRPr lang="tr-TR" sz="1600" dirty="0" smtClean="0"/>
                    </a:p>
                    <a:p>
                      <a:endParaRPr lang="tr-TR" sz="1600" dirty="0" smtClean="0"/>
                    </a:p>
                    <a:p>
                      <a:endParaRPr lang="tr-TR" sz="1600" dirty="0" smtClean="0"/>
                    </a:p>
                    <a:p>
                      <a:endParaRPr lang="tr-TR" sz="1600" dirty="0" smtClean="0"/>
                    </a:p>
                    <a:p>
                      <a:endParaRPr lang="tr-TR" sz="1600" dirty="0" smtClean="0"/>
                    </a:p>
                    <a:p>
                      <a:endParaRPr lang="tr-TR"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tr-TR" sz="1600" dirty="0" smtClean="0"/>
                        <a:t>Commit;</a:t>
                      </a:r>
                    </a:p>
                  </a:txBody>
                  <a:tcPr/>
                </a:tc>
                <a:extLst>
                  <a:ext uri="{0D108BD9-81ED-4DB2-BD59-A6C34878D82A}">
                    <a16:rowId xmlns:a16="http://schemas.microsoft.com/office/drawing/2014/main" val="10002"/>
                  </a:ext>
                </a:extLst>
              </a:tr>
            </a:tbl>
          </a:graphicData>
        </a:graphic>
      </p:graphicFrame>
      <p:sp>
        <p:nvSpPr>
          <p:cNvPr id="3" name="2 Dikdörtgen"/>
          <p:cNvSpPr/>
          <p:nvPr/>
        </p:nvSpPr>
        <p:spPr>
          <a:xfrm>
            <a:off x="571472" y="5086404"/>
            <a:ext cx="8143932" cy="646331"/>
          </a:xfrm>
          <a:prstGeom prst="rect">
            <a:avLst/>
          </a:prstGeom>
        </p:spPr>
        <p:txBody>
          <a:bodyPr wrap="square">
            <a:spAutoFit/>
          </a:bodyPr>
          <a:lstStyle/>
          <a:p>
            <a:pPr>
              <a:buNone/>
            </a:pPr>
            <a:r>
              <a:rPr lang="tr-TR" dirty="0" smtClean="0"/>
              <a:t>Zincirleme Kurtarma Gerektiren İşletim Planı</a:t>
            </a:r>
          </a:p>
          <a:p>
            <a:pPr>
              <a:buNone/>
            </a:pPr>
            <a:endParaRPr lang="tr-T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20688"/>
            <a:ext cx="8229600" cy="5703912"/>
          </a:xfrm>
        </p:spPr>
        <p:txBody>
          <a:bodyPr/>
          <a:lstStyle/>
          <a:p>
            <a:pPr>
              <a:buNone/>
            </a:pPr>
            <a:r>
              <a:rPr lang="tr-TR" dirty="0" smtClean="0"/>
              <a:t>	Bir işletim planındaki bir hareketin başarısız olması, zincirleme olarak, işletim planındaki diğer hareketlerin de başarısız olmasına yol açıyorsa, bu işletim planına </a:t>
            </a:r>
            <a:r>
              <a:rPr lang="tr-TR" b="1" dirty="0" smtClean="0">
                <a:solidFill>
                  <a:schemeClr val="accent1">
                    <a:lumMod val="75000"/>
                  </a:schemeClr>
                </a:solidFill>
              </a:rPr>
              <a:t>zincirleme kurtarma gerektiren</a:t>
            </a:r>
            <a:r>
              <a:rPr lang="tr-TR" dirty="0" smtClean="0">
                <a:solidFill>
                  <a:schemeClr val="accent1">
                    <a:lumMod val="75000"/>
                  </a:schemeClr>
                </a:solidFill>
              </a:rPr>
              <a:t> </a:t>
            </a:r>
            <a:r>
              <a:rPr lang="tr-TR" dirty="0" smtClean="0"/>
              <a:t>(cascading rollback) işletim planı denir.</a:t>
            </a:r>
          </a:p>
          <a:p>
            <a:pPr>
              <a:buNone/>
            </a:pPr>
            <a:r>
              <a:rPr lang="tr-TR" dirty="0"/>
              <a:t>Bir işletim planın zincirleme kurtarma gerektirmemesi için gerekli ve yeterli olan koşul işletim planındaki her hareketin okuduğu her verinin, işletimi tamamlanmış (</a:t>
            </a:r>
            <a:r>
              <a:rPr lang="tr-TR" dirty="0" err="1"/>
              <a:t>commit</a:t>
            </a:r>
            <a:r>
              <a:rPr lang="tr-TR" dirty="0"/>
              <a:t> işlemi uygulanmış) bir hareket tarafından yazılmış olmasıdır.</a:t>
            </a:r>
          </a:p>
          <a:p>
            <a:pPr>
              <a:buNone/>
            </a:pPr>
            <a:endParaRPr lang="tr-T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pPr>
              <a:buNone/>
            </a:pPr>
            <a:r>
              <a:rPr lang="tr-TR" dirty="0" smtClean="0"/>
              <a:t>	Zincirleme kurtarma gerektirmeyen işletim planı, kurtarılabilir işletim planına göre daha kısıtlayıcı bir işletim planıdır. Zincirleme kurtarma gerektirmeyen her işletim planı aynı zamanda kurtarılabilir bir işletim planıdır. Ancak bunun tersi doğru değildir. Zincirleme kurtarma gerektirmeyen işletim planından daha kısıtlayıcı işletim planı türü </a:t>
            </a:r>
            <a:r>
              <a:rPr lang="tr-TR" b="1" dirty="0" smtClean="0">
                <a:solidFill>
                  <a:schemeClr val="accent1">
                    <a:lumMod val="75000"/>
                  </a:schemeClr>
                </a:solidFill>
              </a:rPr>
              <a:t>sıkı işletim planıdır</a:t>
            </a:r>
            <a:r>
              <a:rPr lang="tr-TR" dirty="0" smtClean="0">
                <a:solidFill>
                  <a:schemeClr val="accent1">
                    <a:lumMod val="75000"/>
                  </a:schemeClr>
                </a:solidFill>
              </a:rPr>
              <a:t> </a:t>
            </a:r>
            <a:r>
              <a:rPr lang="tr-TR" dirty="0" smtClean="0"/>
              <a:t>(strict schedule).</a:t>
            </a:r>
            <a:endParaRPr lang="tr-T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5919936"/>
          </a:xfrm>
        </p:spPr>
        <p:txBody>
          <a:bodyPr>
            <a:normAutofit/>
          </a:bodyPr>
          <a:lstStyle/>
          <a:p>
            <a:pPr>
              <a:buNone/>
            </a:pPr>
            <a:endParaRPr lang="tr-TR" dirty="0" smtClean="0"/>
          </a:p>
          <a:p>
            <a:pPr>
              <a:buNone/>
            </a:pPr>
            <a:r>
              <a:rPr lang="tr-TR" dirty="0" smtClean="0"/>
              <a:t>	Bu hareketin bölünmemesi gerekir.</a:t>
            </a:r>
          </a:p>
          <a:p>
            <a:pPr>
              <a:buNone/>
            </a:pPr>
            <a:r>
              <a:rPr lang="tr-TR" dirty="0" smtClean="0"/>
              <a:t>  Çünkü, hareketten önce ve sonra </a:t>
            </a:r>
            <a:r>
              <a:rPr lang="tr-TR" b="1" dirty="0" smtClean="0">
                <a:solidFill>
                  <a:schemeClr val="accent1">
                    <a:lumMod val="75000"/>
                  </a:schemeClr>
                </a:solidFill>
              </a:rPr>
              <a:t>A+B</a:t>
            </a:r>
            <a:r>
              <a:rPr lang="tr-TR" dirty="0" smtClean="0">
                <a:solidFill>
                  <a:schemeClr val="accent1">
                    <a:lumMod val="75000"/>
                  </a:schemeClr>
                </a:solidFill>
              </a:rPr>
              <a:t> </a:t>
            </a:r>
            <a:r>
              <a:rPr lang="tr-TR" dirty="0" smtClean="0"/>
              <a:t>değerinin aynı olmalıdır.</a:t>
            </a:r>
          </a:p>
          <a:p>
            <a:pPr>
              <a:buNone/>
            </a:pPr>
            <a:endParaRPr lang="tr-TR" dirty="0" smtClean="0"/>
          </a:p>
          <a:p>
            <a:pPr>
              <a:buNone/>
            </a:pPr>
            <a:r>
              <a:rPr lang="tr-TR" dirty="0"/>
              <a:t>	</a:t>
            </a:r>
            <a:r>
              <a:rPr lang="tr-TR" dirty="0" smtClean="0"/>
              <a:t>3 komuttan </a:t>
            </a:r>
            <a:r>
              <a:rPr lang="tr-TR" dirty="0"/>
              <a:t>sonra hareket </a:t>
            </a:r>
            <a:r>
              <a:rPr lang="tr-TR" dirty="0" smtClean="0"/>
              <a:t>kesilirse:</a:t>
            </a:r>
          </a:p>
          <a:p>
            <a:pPr>
              <a:buNone/>
            </a:pPr>
            <a:r>
              <a:rPr lang="tr-TR" dirty="0" smtClean="0"/>
              <a:t> </a:t>
            </a:r>
            <a:r>
              <a:rPr lang="tr-TR" b="1" dirty="0">
                <a:solidFill>
                  <a:schemeClr val="accent1">
                    <a:lumMod val="75000"/>
                  </a:schemeClr>
                </a:solidFill>
              </a:rPr>
              <a:t>A</a:t>
            </a:r>
            <a:r>
              <a:rPr lang="tr-TR" dirty="0"/>
              <a:t> değeri </a:t>
            </a:r>
            <a:r>
              <a:rPr lang="tr-TR" dirty="0" smtClean="0"/>
              <a:t>azalır.</a:t>
            </a:r>
          </a:p>
          <a:p>
            <a:pPr>
              <a:buNone/>
            </a:pPr>
            <a:r>
              <a:rPr lang="tr-TR" b="1" dirty="0" smtClean="0">
                <a:solidFill>
                  <a:schemeClr val="accent1">
                    <a:lumMod val="75000"/>
                  </a:schemeClr>
                </a:solidFill>
              </a:rPr>
              <a:t> B</a:t>
            </a:r>
            <a:r>
              <a:rPr lang="tr-TR" dirty="0" smtClean="0"/>
              <a:t> değeri artmaz.</a:t>
            </a:r>
          </a:p>
          <a:p>
            <a:pPr>
              <a:buNone/>
            </a:pPr>
            <a:r>
              <a:rPr lang="tr-TR" dirty="0" smtClean="0"/>
              <a:t>Bu bir tutarsızlıktır.</a:t>
            </a:r>
          </a:p>
          <a:p>
            <a:pPr>
              <a:buNone/>
            </a:pPr>
            <a:endParaRPr lang="tr-T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5976664"/>
          </a:xfrm>
        </p:spPr>
        <p:txBody>
          <a:bodyPr>
            <a:normAutofit fontScale="85000" lnSpcReduction="10000"/>
          </a:bodyPr>
          <a:lstStyle/>
          <a:p>
            <a:pPr marL="0" indent="0">
              <a:buNone/>
            </a:pPr>
            <a:r>
              <a:rPr lang="tr-TR" b="1" dirty="0" smtClean="0">
                <a:solidFill>
                  <a:schemeClr val="accent1">
                    <a:lumMod val="75000"/>
                  </a:schemeClr>
                </a:solidFill>
              </a:rPr>
              <a:t>2. Tutarlılık</a:t>
            </a:r>
            <a:r>
              <a:rPr lang="tr-TR" dirty="0" smtClean="0"/>
              <a:t> (</a:t>
            </a:r>
            <a:r>
              <a:rPr lang="tr-TR" dirty="0" err="1" smtClean="0"/>
              <a:t>consistency</a:t>
            </a:r>
            <a:r>
              <a:rPr lang="tr-TR" dirty="0" smtClean="0"/>
              <a:t>):</a:t>
            </a:r>
          </a:p>
          <a:p>
            <a:pPr>
              <a:buNone/>
            </a:pPr>
            <a:r>
              <a:rPr lang="tr-TR" dirty="0" smtClean="0"/>
              <a:t>Hareket, veri tabanını tutarlı bir durumdan, tutarlı bir başka duruma taşımalıdır.</a:t>
            </a:r>
          </a:p>
          <a:p>
            <a:pPr>
              <a:buNone/>
            </a:pPr>
            <a:r>
              <a:rPr lang="tr-TR" dirty="0" smtClean="0"/>
              <a:t>Bir önceki örnek için, hareketin tutarlığı </a:t>
            </a:r>
            <a:r>
              <a:rPr lang="tr-TR" b="1" dirty="0" smtClean="0">
                <a:solidFill>
                  <a:schemeClr val="accent1">
                    <a:lumMod val="75000"/>
                  </a:schemeClr>
                </a:solidFill>
              </a:rPr>
              <a:t>A+B</a:t>
            </a:r>
            <a:r>
              <a:rPr lang="tr-TR" dirty="0" smtClean="0"/>
              <a:t> değerinin değişmemesidir.</a:t>
            </a:r>
          </a:p>
          <a:p>
            <a:pPr>
              <a:buNone/>
            </a:pPr>
            <a:endParaRPr lang="tr-TR" b="1" dirty="0" smtClean="0">
              <a:solidFill>
                <a:schemeClr val="accent1">
                  <a:lumMod val="75000"/>
                </a:schemeClr>
              </a:solidFill>
            </a:endParaRPr>
          </a:p>
          <a:p>
            <a:pPr>
              <a:buNone/>
            </a:pPr>
            <a:r>
              <a:rPr lang="tr-TR" b="1" dirty="0" smtClean="0">
                <a:solidFill>
                  <a:schemeClr val="accent1">
                    <a:lumMod val="75000"/>
                  </a:schemeClr>
                </a:solidFill>
              </a:rPr>
              <a:t>3. Ayrılma</a:t>
            </a:r>
            <a:r>
              <a:rPr lang="tr-TR" b="1" dirty="0" smtClean="0"/>
              <a:t> </a:t>
            </a:r>
            <a:r>
              <a:rPr lang="tr-TR" dirty="0"/>
              <a:t>(</a:t>
            </a:r>
            <a:r>
              <a:rPr lang="tr-TR" dirty="0" err="1"/>
              <a:t>isolation</a:t>
            </a:r>
            <a:r>
              <a:rPr lang="tr-TR" dirty="0" smtClean="0"/>
              <a:t>):</a:t>
            </a:r>
          </a:p>
          <a:p>
            <a:pPr>
              <a:buNone/>
            </a:pPr>
            <a:r>
              <a:rPr lang="tr-TR" dirty="0" smtClean="0"/>
              <a:t>Birden </a:t>
            </a:r>
            <a:r>
              <a:rPr lang="tr-TR" dirty="0"/>
              <a:t>çok hareket birlikte uygulandığında, hareketlerin birbirinden bağımsız olarak </a:t>
            </a:r>
            <a:r>
              <a:rPr lang="tr-TR" dirty="0" smtClean="0"/>
              <a:t>uygulanabilmelidir.</a:t>
            </a:r>
          </a:p>
          <a:p>
            <a:pPr>
              <a:buNone/>
            </a:pPr>
            <a:endParaRPr lang="tr-TR" dirty="0" smtClean="0"/>
          </a:p>
          <a:p>
            <a:pPr>
              <a:buNone/>
            </a:pPr>
            <a:r>
              <a:rPr lang="tr-TR" dirty="0" smtClean="0"/>
              <a:t>Örnekte, </a:t>
            </a:r>
            <a:r>
              <a:rPr lang="tr-TR" b="1" dirty="0" smtClean="0">
                <a:solidFill>
                  <a:schemeClr val="accent1">
                    <a:lumMod val="75000"/>
                  </a:schemeClr>
                </a:solidFill>
              </a:rPr>
              <a:t>A</a:t>
            </a:r>
            <a:r>
              <a:rPr lang="tr-TR" dirty="0" smtClean="0"/>
              <a:t> eksildiğinde ve </a:t>
            </a:r>
            <a:r>
              <a:rPr lang="tr-TR" b="1" dirty="0">
                <a:solidFill>
                  <a:schemeClr val="accent1">
                    <a:lumMod val="75000"/>
                  </a:schemeClr>
                </a:solidFill>
              </a:rPr>
              <a:t>B</a:t>
            </a:r>
            <a:r>
              <a:rPr lang="tr-TR" dirty="0"/>
              <a:t> değeri henüz </a:t>
            </a:r>
            <a:r>
              <a:rPr lang="tr-TR" dirty="0" smtClean="0"/>
              <a:t>artmadığında veri </a:t>
            </a:r>
            <a:r>
              <a:rPr lang="tr-TR" dirty="0"/>
              <a:t>tabanı tutarsız bir durumdadır.</a:t>
            </a:r>
          </a:p>
          <a:p>
            <a:pPr>
              <a:buNone/>
            </a:pPr>
            <a:r>
              <a:rPr lang="tr-TR" dirty="0"/>
              <a:t> </a:t>
            </a:r>
            <a:r>
              <a:rPr lang="tr-TR" dirty="0" smtClean="0"/>
              <a:t>Her </a:t>
            </a:r>
            <a:r>
              <a:rPr lang="tr-TR" dirty="0"/>
              <a:t>hareket veri tabanının tutarlı bir durumunu görmelidir. </a:t>
            </a:r>
            <a:endParaRPr lang="tr-TR" dirty="0" smtClean="0"/>
          </a:p>
          <a:p>
            <a:pPr>
              <a:buNone/>
            </a:pPr>
            <a:r>
              <a:rPr lang="tr-TR" dirty="0" smtClean="0"/>
              <a:t>Yani, </a:t>
            </a:r>
            <a:r>
              <a:rPr lang="tr-TR" b="1" dirty="0" err="1">
                <a:solidFill>
                  <a:schemeClr val="accent1">
                    <a:lumMod val="75000"/>
                  </a:schemeClr>
                </a:solidFill>
              </a:rPr>
              <a:t>H</a:t>
            </a:r>
            <a:r>
              <a:rPr lang="tr-TR" b="1" baseline="-25000" dirty="0" err="1">
                <a:solidFill>
                  <a:schemeClr val="accent1">
                    <a:lumMod val="75000"/>
                  </a:schemeClr>
                </a:solidFill>
              </a:rPr>
              <a:t>i</a:t>
            </a:r>
            <a:r>
              <a:rPr lang="tr-TR" dirty="0"/>
              <a:t> ve </a:t>
            </a:r>
            <a:r>
              <a:rPr lang="tr-TR" b="1" dirty="0" err="1">
                <a:solidFill>
                  <a:schemeClr val="accent1">
                    <a:lumMod val="75000"/>
                  </a:schemeClr>
                </a:solidFill>
              </a:rPr>
              <a:t>H</a:t>
            </a:r>
            <a:r>
              <a:rPr lang="tr-TR" b="1" baseline="-25000" dirty="0" err="1">
                <a:solidFill>
                  <a:schemeClr val="accent1">
                    <a:lumMod val="75000"/>
                  </a:schemeClr>
                </a:solidFill>
              </a:rPr>
              <a:t>j</a:t>
            </a:r>
            <a:r>
              <a:rPr lang="tr-TR" dirty="0">
                <a:solidFill>
                  <a:schemeClr val="accent1">
                    <a:lumMod val="75000"/>
                  </a:schemeClr>
                </a:solidFill>
              </a:rPr>
              <a:t> </a:t>
            </a:r>
            <a:r>
              <a:rPr lang="tr-TR" dirty="0"/>
              <a:t>hareketleri birlikte uygulanıyorsa, </a:t>
            </a:r>
            <a:r>
              <a:rPr lang="tr-TR" b="1" dirty="0" err="1">
                <a:solidFill>
                  <a:schemeClr val="accent1">
                    <a:lumMod val="75000"/>
                  </a:schemeClr>
                </a:solidFill>
              </a:rPr>
              <a:t>H</a:t>
            </a:r>
            <a:r>
              <a:rPr lang="tr-TR" b="1" baseline="-25000" dirty="0" err="1">
                <a:solidFill>
                  <a:schemeClr val="accent1">
                    <a:lumMod val="75000"/>
                  </a:schemeClr>
                </a:solidFill>
              </a:rPr>
              <a:t>i</a:t>
            </a:r>
            <a:r>
              <a:rPr lang="tr-TR" dirty="0"/>
              <a:t> için her şey sanki </a:t>
            </a:r>
            <a:r>
              <a:rPr lang="tr-TR" b="1" dirty="0" err="1">
                <a:solidFill>
                  <a:schemeClr val="accent1">
                    <a:lumMod val="75000"/>
                  </a:schemeClr>
                </a:solidFill>
              </a:rPr>
              <a:t>H</a:t>
            </a:r>
            <a:r>
              <a:rPr lang="tr-TR" b="1" baseline="-25000" dirty="0" err="1">
                <a:solidFill>
                  <a:schemeClr val="accent1">
                    <a:lumMod val="75000"/>
                  </a:schemeClr>
                </a:solidFill>
              </a:rPr>
              <a:t>j</a:t>
            </a:r>
            <a:r>
              <a:rPr lang="tr-TR" b="1" baseline="-25000" dirty="0">
                <a:solidFill>
                  <a:schemeClr val="accent1">
                    <a:lumMod val="75000"/>
                  </a:schemeClr>
                </a:solidFill>
              </a:rPr>
              <a:t> </a:t>
            </a:r>
            <a:r>
              <a:rPr lang="tr-TR" dirty="0"/>
              <a:t> hiç başlamamış ya da tamamlanmış gibi görünmelidir.</a:t>
            </a:r>
          </a:p>
          <a:p>
            <a:pPr>
              <a:buNone/>
            </a:pPr>
            <a:endParaRPr lang="tr-TR" dirty="0" smtClean="0"/>
          </a:p>
          <a:p>
            <a:pPr>
              <a:buNone/>
            </a:pPr>
            <a:endParaRPr lang="tr-T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332656"/>
            <a:ext cx="8229600" cy="5991944"/>
          </a:xfrm>
        </p:spPr>
        <p:txBody>
          <a:bodyPr>
            <a:normAutofit/>
          </a:bodyPr>
          <a:lstStyle/>
          <a:p>
            <a:pPr>
              <a:buNone/>
            </a:pPr>
            <a:r>
              <a:rPr lang="tr-TR" b="1" dirty="0" smtClean="0">
                <a:solidFill>
                  <a:schemeClr val="accent1">
                    <a:lumMod val="75000"/>
                  </a:schemeClr>
                </a:solidFill>
              </a:rPr>
              <a:t>4. Kalıcılık</a:t>
            </a:r>
            <a:r>
              <a:rPr lang="tr-TR" dirty="0" smtClean="0"/>
              <a:t> (</a:t>
            </a:r>
            <a:r>
              <a:rPr lang="tr-TR" dirty="0" err="1" smtClean="0"/>
              <a:t>durability</a:t>
            </a:r>
            <a:r>
              <a:rPr lang="tr-TR" dirty="0" smtClean="0"/>
              <a:t>):</a:t>
            </a:r>
          </a:p>
          <a:p>
            <a:pPr>
              <a:buNone/>
            </a:pPr>
            <a:r>
              <a:rPr lang="tr-TR" dirty="0" smtClean="0"/>
              <a:t>Hareketten sonra, değişikliklerin kalıcılığı sağlanmalıdır. </a:t>
            </a:r>
          </a:p>
          <a:p>
            <a:pPr>
              <a:buNone/>
            </a:pPr>
            <a:r>
              <a:rPr lang="tr-TR" dirty="0" smtClean="0"/>
              <a:t>Bir arıza durumunda, değişikler yok olmamalıdır.</a:t>
            </a:r>
          </a:p>
          <a:p>
            <a:pPr>
              <a:buNone/>
            </a:pPr>
            <a:r>
              <a:rPr lang="tr-TR" dirty="0" smtClean="0"/>
              <a:t>Kalıcılık özelliği, başarıyla tamamlanan değişikliklerin kalıcılığının güvencesidir.</a:t>
            </a:r>
          </a:p>
          <a:p>
            <a:pPr>
              <a:buNone/>
            </a:pPr>
            <a:r>
              <a:rPr lang="tr-TR" dirty="0" smtClean="0"/>
              <a:t> </a:t>
            </a:r>
          </a:p>
          <a:p>
            <a:pPr>
              <a:buNone/>
            </a:pPr>
            <a:endParaRPr lang="tr-T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492664"/>
          </a:xfrm>
        </p:spPr>
        <p:txBody>
          <a:bodyPr>
            <a:normAutofit fontScale="90000"/>
          </a:bodyPr>
          <a:lstStyle/>
          <a:p>
            <a:pPr algn="ctr"/>
            <a:r>
              <a:rPr lang="tr-TR" b="1" dirty="0" smtClean="0">
                <a:latin typeface="Calibri" pitchFamily="34" charset="0"/>
                <a:cs typeface="Calibri" pitchFamily="34" charset="0"/>
              </a:rPr>
              <a:t>Hareket Durumları</a:t>
            </a:r>
            <a:endParaRPr lang="tr-TR" dirty="0">
              <a:latin typeface="Calibri" pitchFamily="34" charset="0"/>
              <a:cs typeface="Calibri" pitchFamily="34" charset="0"/>
            </a:endParaRPr>
          </a:p>
        </p:txBody>
      </p:sp>
      <p:sp>
        <p:nvSpPr>
          <p:cNvPr id="3" name="2 İçerik Yer Tutucusu"/>
          <p:cNvSpPr>
            <a:spLocks noGrp="1"/>
          </p:cNvSpPr>
          <p:nvPr>
            <p:ph idx="1"/>
          </p:nvPr>
        </p:nvSpPr>
        <p:spPr>
          <a:xfrm>
            <a:off x="457200" y="1268760"/>
            <a:ext cx="8229600" cy="5055840"/>
          </a:xfrm>
        </p:spPr>
        <p:txBody>
          <a:bodyPr>
            <a:normAutofit fontScale="77500" lnSpcReduction="20000"/>
          </a:bodyPr>
          <a:lstStyle/>
          <a:p>
            <a:pPr>
              <a:buNone/>
            </a:pPr>
            <a:r>
              <a:rPr lang="tr-TR" dirty="0" err="1" smtClean="0"/>
              <a:t>Commit</a:t>
            </a:r>
            <a:r>
              <a:rPr lang="tr-TR" dirty="0" smtClean="0"/>
              <a:t> (İşetildi): Başarıyla tamamlanan hareket.</a:t>
            </a:r>
          </a:p>
          <a:p>
            <a:pPr>
              <a:buNone/>
            </a:pPr>
            <a:r>
              <a:rPr lang="tr-TR" dirty="0" err="1" smtClean="0"/>
              <a:t>Abort</a:t>
            </a:r>
            <a:r>
              <a:rPr lang="tr-TR" dirty="0" smtClean="0"/>
              <a:t> (</a:t>
            </a:r>
            <a:r>
              <a:rPr lang="tr-TR" dirty="0" err="1" smtClean="0"/>
              <a:t>Durdurudu</a:t>
            </a:r>
            <a:r>
              <a:rPr lang="tr-TR" dirty="0" smtClean="0"/>
              <a:t>): Başarıyla sonuçlanmayan hareket.</a:t>
            </a:r>
          </a:p>
          <a:p>
            <a:pPr>
              <a:buNone/>
            </a:pPr>
            <a:r>
              <a:rPr lang="tr-TR" dirty="0" err="1" smtClean="0"/>
              <a:t>Roll</a:t>
            </a:r>
            <a:r>
              <a:rPr lang="tr-TR" dirty="0" smtClean="0"/>
              <a:t> </a:t>
            </a:r>
            <a:r>
              <a:rPr lang="tr-TR" dirty="0" err="1" smtClean="0"/>
              <a:t>Back</a:t>
            </a:r>
            <a:r>
              <a:rPr lang="tr-TR" dirty="0" smtClean="0"/>
              <a:t> (Geri Döndürme): Hareket durdurulursa(</a:t>
            </a:r>
            <a:r>
              <a:rPr lang="tr-TR" dirty="0" err="1" smtClean="0"/>
              <a:t>abort</a:t>
            </a:r>
            <a:r>
              <a:rPr lang="tr-TR" dirty="0" smtClean="0"/>
              <a:t> </a:t>
            </a:r>
            <a:r>
              <a:rPr lang="tr-TR" dirty="0"/>
              <a:t>edilirse), bölünmezlik </a:t>
            </a:r>
            <a:r>
              <a:rPr lang="tr-TR" dirty="0" smtClean="0"/>
              <a:t>için </a:t>
            </a:r>
            <a:r>
              <a:rPr lang="tr-TR" dirty="0"/>
              <a:t>hareketin geri </a:t>
            </a:r>
            <a:r>
              <a:rPr lang="tr-TR" dirty="0" smtClean="0"/>
              <a:t>alınması.</a:t>
            </a:r>
          </a:p>
          <a:p>
            <a:pPr>
              <a:buNone/>
            </a:pPr>
            <a:r>
              <a:rPr lang="tr-TR" dirty="0" smtClean="0"/>
              <a:t>Hareket Durumları:</a:t>
            </a:r>
          </a:p>
          <a:p>
            <a:pPr>
              <a:buClrTx/>
              <a:buFont typeface="Wingdings" pitchFamily="2" charset="2"/>
              <a:buChar char="Ø"/>
            </a:pPr>
            <a:r>
              <a:rPr lang="tr-TR" b="1" dirty="0">
                <a:solidFill>
                  <a:schemeClr val="accent1">
                    <a:lumMod val="75000"/>
                  </a:schemeClr>
                </a:solidFill>
              </a:rPr>
              <a:t>Çalışır</a:t>
            </a:r>
            <a:r>
              <a:rPr lang="tr-TR" dirty="0"/>
              <a:t> (</a:t>
            </a:r>
            <a:r>
              <a:rPr lang="tr-TR" dirty="0" err="1"/>
              <a:t>active</a:t>
            </a:r>
            <a:r>
              <a:rPr lang="tr-TR" dirty="0" smtClean="0"/>
              <a:t>): </a:t>
            </a:r>
            <a:r>
              <a:rPr lang="tr-TR" dirty="0"/>
              <a:t>Başlangıç durumudur. Hareket, işletimi devam ettiği sürece bu durumda kalınır.</a:t>
            </a:r>
          </a:p>
          <a:p>
            <a:pPr>
              <a:buClrTx/>
              <a:buFont typeface="Wingdings" pitchFamily="2" charset="2"/>
              <a:buChar char="Ø"/>
            </a:pPr>
            <a:r>
              <a:rPr lang="tr-TR" b="1" dirty="0">
                <a:solidFill>
                  <a:schemeClr val="accent1">
                    <a:lumMod val="75000"/>
                  </a:schemeClr>
                </a:solidFill>
              </a:rPr>
              <a:t>Kısmen işletildi</a:t>
            </a:r>
            <a:r>
              <a:rPr lang="tr-TR" dirty="0">
                <a:solidFill>
                  <a:schemeClr val="accent1">
                    <a:lumMod val="75000"/>
                  </a:schemeClr>
                </a:solidFill>
              </a:rPr>
              <a:t> </a:t>
            </a:r>
            <a:r>
              <a:rPr lang="tr-TR" dirty="0"/>
              <a:t>(</a:t>
            </a:r>
            <a:r>
              <a:rPr lang="tr-TR" dirty="0" err="1"/>
              <a:t>partially</a:t>
            </a:r>
            <a:r>
              <a:rPr lang="tr-TR" dirty="0"/>
              <a:t> </a:t>
            </a:r>
            <a:r>
              <a:rPr lang="tr-TR" dirty="0" err="1"/>
              <a:t>committed</a:t>
            </a:r>
            <a:r>
              <a:rPr lang="tr-TR" dirty="0" smtClean="0"/>
              <a:t>): </a:t>
            </a:r>
            <a:r>
              <a:rPr lang="tr-TR" dirty="0"/>
              <a:t>Hareketin son komutu da uygulandıktan sonraki durum.</a:t>
            </a:r>
          </a:p>
          <a:p>
            <a:pPr>
              <a:buClrTx/>
              <a:buFont typeface="Wingdings" pitchFamily="2" charset="2"/>
              <a:buChar char="Ø"/>
            </a:pPr>
            <a:r>
              <a:rPr lang="tr-TR" b="1" dirty="0">
                <a:solidFill>
                  <a:schemeClr val="accent1">
                    <a:lumMod val="75000"/>
                  </a:schemeClr>
                </a:solidFill>
              </a:rPr>
              <a:t>Başarısız oldu</a:t>
            </a:r>
            <a:r>
              <a:rPr lang="tr-TR" dirty="0">
                <a:solidFill>
                  <a:schemeClr val="accent1">
                    <a:lumMod val="75000"/>
                  </a:schemeClr>
                </a:solidFill>
              </a:rPr>
              <a:t> </a:t>
            </a:r>
            <a:r>
              <a:rPr lang="tr-TR" dirty="0"/>
              <a:t>(</a:t>
            </a:r>
            <a:r>
              <a:rPr lang="tr-TR" dirty="0" err="1"/>
              <a:t>failed</a:t>
            </a:r>
            <a:r>
              <a:rPr lang="tr-TR" dirty="0" smtClean="0"/>
              <a:t>):Hareketin </a:t>
            </a:r>
            <a:r>
              <a:rPr lang="tr-TR" dirty="0"/>
              <a:t>normal uygulanmasının sürdürülemeyeceği anlaşıldığındaki durum</a:t>
            </a:r>
            <a:r>
              <a:rPr lang="tr-TR" dirty="0" smtClean="0"/>
              <a:t>.</a:t>
            </a:r>
          </a:p>
          <a:p>
            <a:pPr>
              <a:buClrTx/>
              <a:buFont typeface="Wingdings" pitchFamily="2" charset="2"/>
              <a:buChar char="Ø"/>
            </a:pPr>
            <a:r>
              <a:rPr lang="tr-TR" b="1" dirty="0">
                <a:solidFill>
                  <a:schemeClr val="accent1">
                    <a:lumMod val="75000"/>
                  </a:schemeClr>
                </a:solidFill>
              </a:rPr>
              <a:t>İşletildi</a:t>
            </a:r>
            <a:r>
              <a:rPr lang="tr-TR" dirty="0">
                <a:solidFill>
                  <a:schemeClr val="accent1">
                    <a:lumMod val="75000"/>
                  </a:schemeClr>
                </a:solidFill>
              </a:rPr>
              <a:t> </a:t>
            </a:r>
            <a:r>
              <a:rPr lang="tr-TR" dirty="0" smtClean="0"/>
              <a:t>(</a:t>
            </a:r>
            <a:r>
              <a:rPr lang="tr-TR" dirty="0" err="1" smtClean="0"/>
              <a:t>commited</a:t>
            </a:r>
            <a:r>
              <a:rPr lang="tr-TR" dirty="0" smtClean="0"/>
              <a:t>): </a:t>
            </a:r>
            <a:r>
              <a:rPr lang="tr-TR" dirty="0"/>
              <a:t>Hareket uygulanması başarıyla sonuçlandıktan sonraki durum.	</a:t>
            </a:r>
          </a:p>
          <a:p>
            <a:pPr>
              <a:buClrTx/>
              <a:buFont typeface="Wingdings" pitchFamily="2" charset="2"/>
              <a:buChar char="Ø"/>
            </a:pPr>
            <a:r>
              <a:rPr lang="tr-TR" b="1" dirty="0">
                <a:solidFill>
                  <a:schemeClr val="accent1">
                    <a:lumMod val="75000"/>
                  </a:schemeClr>
                </a:solidFill>
              </a:rPr>
              <a:t>Sonlandı</a:t>
            </a:r>
            <a:r>
              <a:rPr lang="tr-TR" dirty="0"/>
              <a:t> (</a:t>
            </a:r>
            <a:r>
              <a:rPr lang="tr-TR" dirty="0" err="1"/>
              <a:t>terminated</a:t>
            </a:r>
            <a:r>
              <a:rPr lang="tr-TR" dirty="0" smtClean="0"/>
              <a:t>): </a:t>
            </a:r>
            <a:r>
              <a:rPr lang="tr-TR" dirty="0"/>
              <a:t>Hareket başarıyla tamamlandıktan, ya da yarım kalan hareketin etkileri geriye alındıktan sonraki durum</a:t>
            </a:r>
            <a:r>
              <a:rPr lang="tr-TR" dirty="0" smtClean="0"/>
              <a:t>.</a:t>
            </a:r>
            <a:endParaRPr lang="tr-T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up 69"/>
          <p:cNvGrpSpPr/>
          <p:nvPr/>
        </p:nvGrpSpPr>
        <p:grpSpPr>
          <a:xfrm>
            <a:off x="323528" y="1325926"/>
            <a:ext cx="7920881" cy="3857763"/>
            <a:chOff x="323528" y="1325926"/>
            <a:chExt cx="7743888" cy="3857763"/>
          </a:xfrm>
        </p:grpSpPr>
        <p:sp>
          <p:nvSpPr>
            <p:cNvPr id="4" name="Oval 3"/>
            <p:cNvSpPr/>
            <p:nvPr/>
          </p:nvSpPr>
          <p:spPr>
            <a:xfrm>
              <a:off x="1966364" y="2971822"/>
              <a:ext cx="1264037" cy="7162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z="1400" dirty="0" smtClean="0">
                  <a:solidFill>
                    <a:schemeClr val="tx1"/>
                  </a:solidFill>
                </a:rPr>
                <a:t>Çalışır</a:t>
              </a:r>
              <a:endParaRPr lang="tr-TR" sz="1400" dirty="0">
                <a:solidFill>
                  <a:schemeClr val="tx1"/>
                </a:solidFill>
              </a:endParaRPr>
            </a:p>
          </p:txBody>
        </p:sp>
        <p:sp>
          <p:nvSpPr>
            <p:cNvPr id="6" name="Oval 5"/>
            <p:cNvSpPr/>
            <p:nvPr/>
          </p:nvSpPr>
          <p:spPr>
            <a:xfrm>
              <a:off x="3632666" y="4441097"/>
              <a:ext cx="2010075" cy="7162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z="1400" dirty="0" smtClean="0">
                  <a:solidFill>
                    <a:schemeClr val="tx1"/>
                  </a:solidFill>
                </a:rPr>
                <a:t>Başarısız Oldu</a:t>
              </a:r>
              <a:endParaRPr lang="tr-TR" sz="1400" dirty="0">
                <a:solidFill>
                  <a:schemeClr val="tx1"/>
                </a:solidFill>
              </a:endParaRPr>
            </a:p>
          </p:txBody>
        </p:sp>
        <p:sp>
          <p:nvSpPr>
            <p:cNvPr id="7" name="Oval 6"/>
            <p:cNvSpPr/>
            <p:nvPr/>
          </p:nvSpPr>
          <p:spPr>
            <a:xfrm>
              <a:off x="6281157" y="4467456"/>
              <a:ext cx="1786259" cy="7162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z="1400" dirty="0" smtClean="0">
                  <a:solidFill>
                    <a:schemeClr val="tx1"/>
                  </a:solidFill>
                </a:rPr>
                <a:t>Sonlandı</a:t>
              </a:r>
              <a:endParaRPr lang="tr-TR" sz="1400" dirty="0">
                <a:solidFill>
                  <a:schemeClr val="tx1"/>
                </a:solidFill>
              </a:endParaRPr>
            </a:p>
          </p:txBody>
        </p:sp>
        <p:sp>
          <p:nvSpPr>
            <p:cNvPr id="8" name="Oval 7"/>
            <p:cNvSpPr/>
            <p:nvPr/>
          </p:nvSpPr>
          <p:spPr>
            <a:xfrm>
              <a:off x="6281157" y="1429476"/>
              <a:ext cx="1504662" cy="7162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z="1400" dirty="0" smtClean="0">
                  <a:solidFill>
                    <a:schemeClr val="tx1"/>
                  </a:solidFill>
                </a:rPr>
                <a:t>İşletildi</a:t>
              </a:r>
              <a:endParaRPr lang="tr-TR" sz="1400" dirty="0">
                <a:solidFill>
                  <a:schemeClr val="tx1"/>
                </a:solidFill>
              </a:endParaRPr>
            </a:p>
          </p:txBody>
        </p:sp>
        <p:sp>
          <p:nvSpPr>
            <p:cNvPr id="9" name="Oval 8"/>
            <p:cNvSpPr/>
            <p:nvPr/>
          </p:nvSpPr>
          <p:spPr>
            <a:xfrm>
              <a:off x="3877428" y="1429476"/>
              <a:ext cx="1520553" cy="7162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z="1400" dirty="0" smtClean="0">
                  <a:solidFill>
                    <a:schemeClr val="tx1"/>
                  </a:solidFill>
                </a:rPr>
                <a:t>Kısmen İşletildi</a:t>
              </a:r>
              <a:endParaRPr lang="tr-TR" sz="1400" dirty="0">
                <a:solidFill>
                  <a:schemeClr val="tx1"/>
                </a:solidFill>
              </a:endParaRPr>
            </a:p>
          </p:txBody>
        </p:sp>
        <p:cxnSp>
          <p:nvCxnSpPr>
            <p:cNvPr id="11" name="Düz Ok Bağlayıcısı 10"/>
            <p:cNvCxnSpPr>
              <a:endCxn id="4" idx="2"/>
            </p:cNvCxnSpPr>
            <p:nvPr/>
          </p:nvCxnSpPr>
          <p:spPr>
            <a:xfrm>
              <a:off x="785440" y="3329939"/>
              <a:ext cx="11809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Düz Ok Bağlayıcısı 11"/>
            <p:cNvCxnSpPr>
              <a:stCxn id="4" idx="7"/>
              <a:endCxn id="9" idx="2"/>
            </p:cNvCxnSpPr>
            <p:nvPr/>
          </p:nvCxnSpPr>
          <p:spPr>
            <a:xfrm flipV="1">
              <a:off x="3045287" y="1787593"/>
              <a:ext cx="832141" cy="12891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Düz Ok Bağlayıcısı 14"/>
            <p:cNvCxnSpPr>
              <a:stCxn id="9" idx="6"/>
              <a:endCxn id="8" idx="2"/>
            </p:cNvCxnSpPr>
            <p:nvPr/>
          </p:nvCxnSpPr>
          <p:spPr>
            <a:xfrm>
              <a:off x="5397981" y="1787593"/>
              <a:ext cx="8831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Düz Ok Bağlayıcısı 20"/>
            <p:cNvCxnSpPr>
              <a:stCxn id="4" idx="5"/>
              <a:endCxn id="6" idx="2"/>
            </p:cNvCxnSpPr>
            <p:nvPr/>
          </p:nvCxnSpPr>
          <p:spPr>
            <a:xfrm>
              <a:off x="3045287" y="3583165"/>
              <a:ext cx="587379" cy="12160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Düz Ok Bağlayıcısı 24"/>
            <p:cNvCxnSpPr>
              <a:stCxn id="9" idx="4"/>
              <a:endCxn id="6" idx="0"/>
            </p:cNvCxnSpPr>
            <p:nvPr/>
          </p:nvCxnSpPr>
          <p:spPr>
            <a:xfrm>
              <a:off x="4637704" y="2145709"/>
              <a:ext cx="0" cy="2295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Düz Ok Bağlayıcısı 27"/>
            <p:cNvCxnSpPr>
              <a:stCxn id="8" idx="4"/>
              <a:endCxn id="7" idx="0"/>
            </p:cNvCxnSpPr>
            <p:nvPr/>
          </p:nvCxnSpPr>
          <p:spPr>
            <a:xfrm>
              <a:off x="7033488" y="2145709"/>
              <a:ext cx="140799" cy="23217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Düz Ok Bağlayıcısı 30"/>
            <p:cNvCxnSpPr>
              <a:stCxn id="6" idx="6"/>
              <a:endCxn id="7" idx="2"/>
            </p:cNvCxnSpPr>
            <p:nvPr/>
          </p:nvCxnSpPr>
          <p:spPr>
            <a:xfrm>
              <a:off x="5642741" y="4799214"/>
              <a:ext cx="638415" cy="26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Eğri Bağlayıcı 34"/>
            <p:cNvCxnSpPr>
              <a:stCxn id="4" idx="4"/>
              <a:endCxn id="4" idx="3"/>
            </p:cNvCxnSpPr>
            <p:nvPr/>
          </p:nvCxnSpPr>
          <p:spPr>
            <a:xfrm rot="5400000" flipH="1">
              <a:off x="2322486" y="3412158"/>
              <a:ext cx="104890" cy="446905"/>
            </a:xfrm>
            <a:prstGeom prst="curvedConnector3">
              <a:avLst>
                <a:gd name="adj1" fmla="val -647324"/>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Metin kutusu 39"/>
            <p:cNvSpPr txBox="1"/>
            <p:nvPr/>
          </p:nvSpPr>
          <p:spPr>
            <a:xfrm>
              <a:off x="323528" y="2693698"/>
              <a:ext cx="1331067" cy="523220"/>
            </a:xfrm>
            <a:prstGeom prst="rect">
              <a:avLst/>
            </a:prstGeom>
            <a:noFill/>
          </p:spPr>
          <p:txBody>
            <a:bodyPr wrap="square" rtlCol="0">
              <a:spAutoFit/>
            </a:bodyPr>
            <a:lstStyle/>
            <a:p>
              <a:r>
                <a:rPr lang="tr-TR" sz="1400" dirty="0" err="1" smtClean="0"/>
                <a:t>Begin</a:t>
              </a:r>
              <a:endParaRPr lang="tr-TR" sz="1400" dirty="0" smtClean="0"/>
            </a:p>
            <a:p>
              <a:r>
                <a:rPr lang="tr-TR" sz="1400" dirty="0" err="1" smtClean="0"/>
                <a:t>Transaction</a:t>
              </a:r>
              <a:endParaRPr lang="tr-TR" sz="1400" dirty="0"/>
            </a:p>
          </p:txBody>
        </p:sp>
        <p:sp>
          <p:nvSpPr>
            <p:cNvPr id="55" name="Metin kutusu 54"/>
            <p:cNvSpPr txBox="1"/>
            <p:nvPr/>
          </p:nvSpPr>
          <p:spPr>
            <a:xfrm>
              <a:off x="2151479" y="1959378"/>
              <a:ext cx="1508352" cy="523220"/>
            </a:xfrm>
            <a:prstGeom prst="rect">
              <a:avLst/>
            </a:prstGeom>
            <a:noFill/>
          </p:spPr>
          <p:txBody>
            <a:bodyPr wrap="square" rtlCol="0">
              <a:spAutoFit/>
            </a:bodyPr>
            <a:lstStyle/>
            <a:p>
              <a:r>
                <a:rPr lang="tr-TR" sz="1400" dirty="0" err="1" smtClean="0"/>
                <a:t>End</a:t>
              </a:r>
              <a:endParaRPr lang="tr-TR" sz="1400" dirty="0" smtClean="0"/>
            </a:p>
            <a:p>
              <a:r>
                <a:rPr lang="tr-TR" sz="1400" dirty="0" err="1" smtClean="0"/>
                <a:t>Transaction</a:t>
              </a:r>
              <a:endParaRPr lang="tr-TR" sz="1400" dirty="0"/>
            </a:p>
          </p:txBody>
        </p:sp>
        <p:sp>
          <p:nvSpPr>
            <p:cNvPr id="56" name="Metin kutusu 55"/>
            <p:cNvSpPr txBox="1"/>
            <p:nvPr/>
          </p:nvSpPr>
          <p:spPr>
            <a:xfrm>
              <a:off x="3045287" y="3795320"/>
              <a:ext cx="1080119" cy="307777"/>
            </a:xfrm>
            <a:prstGeom prst="rect">
              <a:avLst/>
            </a:prstGeom>
            <a:noFill/>
          </p:spPr>
          <p:txBody>
            <a:bodyPr wrap="square" rtlCol="0">
              <a:spAutoFit/>
            </a:bodyPr>
            <a:lstStyle/>
            <a:p>
              <a:r>
                <a:rPr lang="tr-TR" sz="1400" dirty="0" err="1" smtClean="0"/>
                <a:t>Abort</a:t>
              </a:r>
              <a:endParaRPr lang="tr-TR" sz="1400" dirty="0"/>
            </a:p>
          </p:txBody>
        </p:sp>
        <p:sp>
          <p:nvSpPr>
            <p:cNvPr id="67" name="Metin kutusu 66"/>
            <p:cNvSpPr txBox="1"/>
            <p:nvPr/>
          </p:nvSpPr>
          <p:spPr>
            <a:xfrm>
              <a:off x="1179764" y="3949209"/>
              <a:ext cx="1205593" cy="307777"/>
            </a:xfrm>
            <a:prstGeom prst="rect">
              <a:avLst/>
            </a:prstGeom>
            <a:noFill/>
          </p:spPr>
          <p:txBody>
            <a:bodyPr wrap="square" rtlCol="0">
              <a:spAutoFit/>
            </a:bodyPr>
            <a:lstStyle/>
            <a:p>
              <a:r>
                <a:rPr lang="tr-TR" sz="1400" dirty="0" smtClean="0"/>
                <a:t>Read/Write</a:t>
              </a:r>
              <a:endParaRPr lang="tr-TR" sz="1400" dirty="0"/>
            </a:p>
          </p:txBody>
        </p:sp>
        <p:sp>
          <p:nvSpPr>
            <p:cNvPr id="68" name="Metin kutusu 67"/>
            <p:cNvSpPr txBox="1"/>
            <p:nvPr/>
          </p:nvSpPr>
          <p:spPr>
            <a:xfrm>
              <a:off x="5389336" y="1325926"/>
              <a:ext cx="1080119" cy="307777"/>
            </a:xfrm>
            <a:prstGeom prst="rect">
              <a:avLst/>
            </a:prstGeom>
            <a:noFill/>
          </p:spPr>
          <p:txBody>
            <a:bodyPr wrap="square" rtlCol="0">
              <a:spAutoFit/>
            </a:bodyPr>
            <a:lstStyle/>
            <a:p>
              <a:r>
                <a:rPr lang="tr-TR" sz="1400" dirty="0" err="1" smtClean="0"/>
                <a:t>Commmit</a:t>
              </a:r>
              <a:endParaRPr lang="tr-TR" sz="1400" dirty="0"/>
            </a:p>
          </p:txBody>
        </p:sp>
        <p:sp>
          <p:nvSpPr>
            <p:cNvPr id="69" name="Metin kutusu 68"/>
            <p:cNvSpPr txBox="1"/>
            <p:nvPr/>
          </p:nvSpPr>
          <p:spPr>
            <a:xfrm>
              <a:off x="4592102" y="3380279"/>
              <a:ext cx="1080119" cy="307777"/>
            </a:xfrm>
            <a:prstGeom prst="rect">
              <a:avLst/>
            </a:prstGeom>
            <a:noFill/>
          </p:spPr>
          <p:txBody>
            <a:bodyPr wrap="square" rtlCol="0">
              <a:spAutoFit/>
            </a:bodyPr>
            <a:lstStyle/>
            <a:p>
              <a:r>
                <a:rPr lang="tr-TR" sz="1400" dirty="0" err="1" smtClean="0"/>
                <a:t>Abort</a:t>
              </a:r>
              <a:endParaRPr lang="tr-TR" sz="1400" dirty="0"/>
            </a:p>
          </p:txBody>
        </p:sp>
      </p:grpSp>
      <p:sp>
        <p:nvSpPr>
          <p:cNvPr id="94" name="Bulut Belirtme Çizgisi 93"/>
          <p:cNvSpPr/>
          <p:nvPr/>
        </p:nvSpPr>
        <p:spPr>
          <a:xfrm>
            <a:off x="5379721" y="537802"/>
            <a:ext cx="2627015" cy="432048"/>
          </a:xfrm>
          <a:prstGeom prst="cloudCallout">
            <a:avLst>
              <a:gd name="adj1" fmla="val 10233"/>
              <a:gd name="adj2" fmla="val 135153"/>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rgbClr val="FF0000"/>
                </a:solidFill>
              </a:rPr>
              <a:t>Bellekte</a:t>
            </a:r>
            <a:endParaRPr lang="tr-TR" dirty="0">
              <a:solidFill>
                <a:srgbClr val="FF0000"/>
              </a:solidFill>
            </a:endParaRPr>
          </a:p>
        </p:txBody>
      </p:sp>
      <p:sp>
        <p:nvSpPr>
          <p:cNvPr id="95" name="Bulut Belirtme Çizgisi 94"/>
          <p:cNvSpPr/>
          <p:nvPr/>
        </p:nvSpPr>
        <p:spPr>
          <a:xfrm>
            <a:off x="4132434" y="5877272"/>
            <a:ext cx="2627015" cy="432048"/>
          </a:xfrm>
          <a:prstGeom prst="cloudCallout">
            <a:avLst>
              <a:gd name="adj1" fmla="val 66860"/>
              <a:gd name="adj2" fmla="val -215480"/>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rgbClr val="FF0000"/>
                </a:solidFill>
              </a:rPr>
              <a:t>Hard Diskte</a:t>
            </a:r>
            <a:endParaRPr lang="tr-TR"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32656"/>
            <a:ext cx="8229600" cy="792088"/>
          </a:xfrm>
        </p:spPr>
        <p:txBody>
          <a:bodyPr>
            <a:normAutofit/>
          </a:bodyPr>
          <a:lstStyle/>
          <a:p>
            <a:pPr algn="ctr"/>
            <a:r>
              <a:rPr lang="tr-TR" sz="4400" b="1" dirty="0" smtClean="0">
                <a:latin typeface="Calibri" pitchFamily="34" charset="0"/>
                <a:cs typeface="Calibri" pitchFamily="34" charset="0"/>
              </a:rPr>
              <a:t>Hareketlerin Birlikte İşletilmesi</a:t>
            </a:r>
            <a:endParaRPr lang="tr-TR" sz="4400" dirty="0">
              <a:latin typeface="Calibri" pitchFamily="34" charset="0"/>
              <a:cs typeface="Calibri" pitchFamily="34" charset="0"/>
            </a:endParaRPr>
          </a:p>
        </p:txBody>
      </p:sp>
      <p:sp>
        <p:nvSpPr>
          <p:cNvPr id="3" name="2 İçerik Yer Tutucusu"/>
          <p:cNvSpPr>
            <a:spLocks noGrp="1"/>
          </p:cNvSpPr>
          <p:nvPr>
            <p:ph idx="1"/>
          </p:nvPr>
        </p:nvSpPr>
        <p:spPr>
          <a:xfrm>
            <a:off x="457200" y="1124744"/>
            <a:ext cx="8229600" cy="5199856"/>
          </a:xfrm>
        </p:spPr>
        <p:txBody>
          <a:bodyPr>
            <a:normAutofit/>
          </a:bodyPr>
          <a:lstStyle/>
          <a:p>
            <a:pPr>
              <a:buNone/>
            </a:pPr>
            <a:r>
              <a:rPr lang="tr-TR" dirty="0" smtClean="0"/>
              <a:t> 	Hareketleri düzenleyen kesime</a:t>
            </a:r>
            <a:r>
              <a:rPr lang="tr-TR" dirty="0" smtClean="0">
                <a:solidFill>
                  <a:schemeClr val="accent1">
                    <a:lumMod val="75000"/>
                  </a:schemeClr>
                </a:solidFill>
              </a:rPr>
              <a:t> </a:t>
            </a:r>
            <a:r>
              <a:rPr lang="tr-TR" b="1" dirty="0" smtClean="0">
                <a:solidFill>
                  <a:schemeClr val="accent1">
                    <a:lumMod val="75000"/>
                  </a:schemeClr>
                </a:solidFill>
              </a:rPr>
              <a:t>hareket işlem sistemi </a:t>
            </a:r>
            <a:r>
              <a:rPr lang="tr-TR" dirty="0" smtClean="0">
                <a:solidFill>
                  <a:schemeClr val="accent1">
                    <a:lumMod val="75000"/>
                  </a:schemeClr>
                </a:solidFill>
              </a:rPr>
              <a:t>(transaction </a:t>
            </a:r>
            <a:r>
              <a:rPr lang="tr-TR" dirty="0" smtClean="0"/>
              <a:t>processing system) denir.</a:t>
            </a:r>
          </a:p>
          <a:p>
            <a:pPr>
              <a:buNone/>
            </a:pPr>
            <a:r>
              <a:rPr lang="tr-TR" dirty="0" smtClean="0"/>
              <a:t>Birden çok hareketin işletimini birlikte gerçekleştirir.</a:t>
            </a:r>
          </a:p>
          <a:p>
            <a:pPr>
              <a:buNone/>
            </a:pPr>
            <a:endParaRPr lang="tr-TR" dirty="0" smtClean="0"/>
          </a:p>
          <a:p>
            <a:pPr>
              <a:buNone/>
            </a:pPr>
            <a:r>
              <a:rPr lang="tr-TR" dirty="0" smtClean="0"/>
              <a:t>Tutarlılık için, hareket </a:t>
            </a:r>
            <a:r>
              <a:rPr lang="tr-TR" dirty="0"/>
              <a:t>işlem sisteminin birliktelik denetimi </a:t>
            </a:r>
            <a:r>
              <a:rPr lang="tr-TR" dirty="0" smtClean="0"/>
              <a:t>ile tutarsızlıkların önlenmesi </a:t>
            </a:r>
            <a:r>
              <a:rPr lang="tr-TR" dirty="0"/>
              <a:t>gerekir.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Görünüş">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1676</TotalTime>
  <Words>2622</Words>
  <Application>Microsoft Office PowerPoint</Application>
  <PresentationFormat>Ekran Gösterisi (4:3)</PresentationFormat>
  <Paragraphs>1099</Paragraphs>
  <Slides>39</Slides>
  <Notes>30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39</vt:i4>
      </vt:variant>
    </vt:vector>
  </HeadingPairs>
  <TitlesOfParts>
    <vt:vector size="45" baseType="lpstr">
      <vt:lpstr>Arial</vt:lpstr>
      <vt:lpstr>Calibri</vt:lpstr>
      <vt:lpstr>Verdana</vt:lpstr>
      <vt:lpstr>Wingdings</vt:lpstr>
      <vt:lpstr>Wingdings 2</vt:lpstr>
      <vt:lpstr>Akış</vt:lpstr>
      <vt:lpstr>Hareket Kavramı</vt:lpstr>
      <vt:lpstr>PowerPoint Sunusu</vt:lpstr>
      <vt:lpstr>PowerPoint Sunusu</vt:lpstr>
      <vt:lpstr>PowerPoint Sunusu</vt:lpstr>
      <vt:lpstr>PowerPoint Sunusu</vt:lpstr>
      <vt:lpstr>PowerPoint Sunusu</vt:lpstr>
      <vt:lpstr>Hareket Durumları</vt:lpstr>
      <vt:lpstr>PowerPoint Sunusu</vt:lpstr>
      <vt:lpstr>Hareketlerin Birlikte İşletilmesi</vt:lpstr>
      <vt:lpstr>PowerPoint Sunusu</vt:lpstr>
      <vt:lpstr>PowerPoint Sunusu</vt:lpstr>
      <vt:lpstr>PowerPoint Sunusu</vt:lpstr>
      <vt:lpstr>PowerPoint Sunusu</vt:lpstr>
      <vt:lpstr>PowerPoint Sunusu</vt:lpstr>
      <vt:lpstr>Serileştirilebilir İşletim Planı</vt:lpstr>
      <vt:lpstr>PowerPoint Sunusu</vt:lpstr>
      <vt:lpstr> İki Komutun Çelişmesi</vt:lpstr>
      <vt:lpstr>PowerPoint Sunusu</vt:lpstr>
      <vt:lpstr>Serileştirilebilirliğin Tanımı</vt:lpstr>
      <vt:lpstr>PowerPoint Sunusu</vt:lpstr>
      <vt:lpstr>PowerPoint Sunusu</vt:lpstr>
      <vt:lpstr>Serileştirilebilirlik Testi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Kurtarılabilir İşletim Planı</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9.2. Hareket kavramı</dc:title>
  <dc:creator>ACEHAN</dc:creator>
  <cp:lastModifiedBy>ergenburhan@hotmail.com</cp:lastModifiedBy>
  <cp:revision>232</cp:revision>
  <dcterms:created xsi:type="dcterms:W3CDTF">2010-04-20T22:09:06Z</dcterms:created>
  <dcterms:modified xsi:type="dcterms:W3CDTF">2021-01-01T12:03:27Z</dcterms:modified>
</cp:coreProperties>
</file>