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0" r:id="rId31"/>
    <p:sldId id="291" r:id="rId32"/>
    <p:sldId id="292" r:id="rId33"/>
    <p:sldId id="293" r:id="rId34"/>
    <p:sldId id="294" r:id="rId35"/>
    <p:sldId id="295" r:id="rId36"/>
    <p:sldId id="296" r:id="rId37"/>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9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2EA8206B-E7A9-46F4-B3E5-61A4093711FD}" type="slidenum">
              <a:rPr lang="tr-TR" altLang="en-US"/>
              <a:pPr>
                <a:defRPr/>
              </a:pPr>
              <a:t>‹#›</a:t>
            </a:fld>
            <a:endParaRPr lang="tr-TR" altLang="en-US"/>
          </a:p>
        </p:txBody>
      </p:sp>
    </p:spTree>
    <p:extLst>
      <p:ext uri="{BB962C8B-B14F-4D97-AF65-F5344CB8AC3E}">
        <p14:creationId xmlns:p14="http://schemas.microsoft.com/office/powerpoint/2010/main" val="1907819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157E22B3-EA60-4457-A3B1-2B65B61C270B}" type="slidenum">
              <a:rPr lang="tr-TR" altLang="en-US"/>
              <a:pPr>
                <a:defRPr/>
              </a:pPr>
              <a:t>‹#›</a:t>
            </a:fld>
            <a:endParaRPr lang="tr-TR" altLang="en-US"/>
          </a:p>
        </p:txBody>
      </p:sp>
    </p:spTree>
    <p:extLst>
      <p:ext uri="{BB962C8B-B14F-4D97-AF65-F5344CB8AC3E}">
        <p14:creationId xmlns:p14="http://schemas.microsoft.com/office/powerpoint/2010/main" val="374333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8F234C9D-594C-47BB-BEEC-9DCD32B6C14B}" type="slidenum">
              <a:rPr lang="tr-TR" altLang="en-US"/>
              <a:pPr>
                <a:defRPr/>
              </a:pPr>
              <a:t>‹#›</a:t>
            </a:fld>
            <a:endParaRPr lang="tr-TR" altLang="en-US"/>
          </a:p>
        </p:txBody>
      </p:sp>
    </p:spTree>
    <p:extLst>
      <p:ext uri="{BB962C8B-B14F-4D97-AF65-F5344CB8AC3E}">
        <p14:creationId xmlns:p14="http://schemas.microsoft.com/office/powerpoint/2010/main" val="3136892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457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C25FA596-3D1B-40FD-8CB8-977EA176163E}" type="slidenum">
              <a:rPr lang="tr-TR" altLang="en-US"/>
              <a:pPr>
                <a:defRPr/>
              </a:pPr>
              <a:t>‹#›</a:t>
            </a:fld>
            <a:endParaRPr lang="tr-TR" altLang="en-US"/>
          </a:p>
        </p:txBody>
      </p:sp>
    </p:spTree>
    <p:extLst>
      <p:ext uri="{BB962C8B-B14F-4D97-AF65-F5344CB8AC3E}">
        <p14:creationId xmlns:p14="http://schemas.microsoft.com/office/powerpoint/2010/main" val="364499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DE62B8D4-CB26-4CD7-ADB6-2C3D7CA51A46}" type="slidenum">
              <a:rPr lang="tr-TR" altLang="en-US"/>
              <a:pPr>
                <a:defRPr/>
              </a:pPr>
              <a:t>‹#›</a:t>
            </a:fld>
            <a:endParaRPr lang="tr-TR" altLang="en-US"/>
          </a:p>
        </p:txBody>
      </p:sp>
    </p:spTree>
    <p:extLst>
      <p:ext uri="{BB962C8B-B14F-4D97-AF65-F5344CB8AC3E}">
        <p14:creationId xmlns:p14="http://schemas.microsoft.com/office/powerpoint/2010/main" val="321402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E504C9AC-82E1-4264-98BC-3E94C5D7BB27}" type="slidenum">
              <a:rPr lang="tr-TR" altLang="en-US"/>
              <a:pPr>
                <a:defRPr/>
              </a:pPr>
              <a:t>‹#›</a:t>
            </a:fld>
            <a:endParaRPr lang="tr-TR" altLang="en-US"/>
          </a:p>
        </p:txBody>
      </p:sp>
    </p:spTree>
    <p:extLst>
      <p:ext uri="{BB962C8B-B14F-4D97-AF65-F5344CB8AC3E}">
        <p14:creationId xmlns:p14="http://schemas.microsoft.com/office/powerpoint/2010/main" val="3581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8471CC72-7F2A-414C-A09D-D557B85ECC55}" type="slidenum">
              <a:rPr lang="tr-TR" altLang="en-US"/>
              <a:pPr>
                <a:defRPr/>
              </a:pPr>
              <a:t>‹#›</a:t>
            </a:fld>
            <a:endParaRPr lang="tr-TR" altLang="en-US"/>
          </a:p>
        </p:txBody>
      </p:sp>
    </p:spTree>
    <p:extLst>
      <p:ext uri="{BB962C8B-B14F-4D97-AF65-F5344CB8AC3E}">
        <p14:creationId xmlns:p14="http://schemas.microsoft.com/office/powerpoint/2010/main" val="268057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pPr>
              <a:defRPr/>
            </a:pPr>
            <a:fld id="{6B07A054-E3CC-4F7D-A35A-E2D22BC2A2C6}" type="slidenum">
              <a:rPr lang="tr-TR" altLang="en-US"/>
              <a:pPr>
                <a:defRPr/>
              </a:pPr>
              <a:t>‹#›</a:t>
            </a:fld>
            <a:endParaRPr lang="tr-TR" altLang="en-US"/>
          </a:p>
        </p:txBody>
      </p:sp>
    </p:spTree>
    <p:extLst>
      <p:ext uri="{BB962C8B-B14F-4D97-AF65-F5344CB8AC3E}">
        <p14:creationId xmlns:p14="http://schemas.microsoft.com/office/powerpoint/2010/main" val="345944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pPr>
              <a:defRPr/>
            </a:pPr>
            <a:fld id="{534F55A1-051C-4C33-9F86-46DD91C27FD2}" type="slidenum">
              <a:rPr lang="tr-TR" altLang="en-US"/>
              <a:pPr>
                <a:defRPr/>
              </a:pPr>
              <a:t>‹#›</a:t>
            </a:fld>
            <a:endParaRPr lang="tr-TR" altLang="en-US"/>
          </a:p>
        </p:txBody>
      </p:sp>
    </p:spTree>
    <p:extLst>
      <p:ext uri="{BB962C8B-B14F-4D97-AF65-F5344CB8AC3E}">
        <p14:creationId xmlns:p14="http://schemas.microsoft.com/office/powerpoint/2010/main" val="1803742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pPr>
              <a:defRPr/>
            </a:pPr>
            <a:fld id="{86D85F04-7A82-4F57-8012-C18AFB6632B8}" type="slidenum">
              <a:rPr lang="tr-TR" altLang="en-US"/>
              <a:pPr>
                <a:defRPr/>
              </a:pPr>
              <a:t>‹#›</a:t>
            </a:fld>
            <a:endParaRPr lang="tr-TR" altLang="en-US"/>
          </a:p>
        </p:txBody>
      </p:sp>
    </p:spTree>
    <p:extLst>
      <p:ext uri="{BB962C8B-B14F-4D97-AF65-F5344CB8AC3E}">
        <p14:creationId xmlns:p14="http://schemas.microsoft.com/office/powerpoint/2010/main" val="301961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E81EFA51-1AD7-4B08-8165-9F6D9A934EAC}" type="slidenum">
              <a:rPr lang="tr-TR" altLang="en-US"/>
              <a:pPr>
                <a:defRPr/>
              </a:pPr>
              <a:t>‹#›</a:t>
            </a:fld>
            <a:endParaRPr lang="tr-TR" altLang="en-US"/>
          </a:p>
        </p:txBody>
      </p:sp>
    </p:spTree>
    <p:extLst>
      <p:ext uri="{BB962C8B-B14F-4D97-AF65-F5344CB8AC3E}">
        <p14:creationId xmlns:p14="http://schemas.microsoft.com/office/powerpoint/2010/main" val="2593975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D8308794-99E7-479C-ACAC-AA7DBD994A2A}" type="slidenum">
              <a:rPr lang="tr-TR" altLang="en-US"/>
              <a:pPr>
                <a:defRPr/>
              </a:pPr>
              <a:t>‹#›</a:t>
            </a:fld>
            <a:endParaRPr lang="tr-TR" altLang="en-US"/>
          </a:p>
        </p:txBody>
      </p:sp>
    </p:spTree>
    <p:extLst>
      <p:ext uri="{BB962C8B-B14F-4D97-AF65-F5344CB8AC3E}">
        <p14:creationId xmlns:p14="http://schemas.microsoft.com/office/powerpoint/2010/main" val="12304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smtClean="0"/>
              <a:t>Asıl başlık stili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smtClean="0"/>
              <a:t>Asıl metin stillerini düzenlemek için tıklatın</a:t>
            </a:r>
          </a:p>
          <a:p>
            <a:pPr lvl="1"/>
            <a:r>
              <a:rPr lang="tr-TR" altLang="en-US" smtClean="0"/>
              <a:t>İkinci düzey</a:t>
            </a:r>
          </a:p>
          <a:p>
            <a:pPr lvl="2"/>
            <a:r>
              <a:rPr lang="tr-TR" altLang="en-US" smtClean="0"/>
              <a:t>Üçüncü düzey</a:t>
            </a:r>
          </a:p>
          <a:p>
            <a:pPr lvl="3"/>
            <a:r>
              <a:rPr lang="tr-TR" altLang="en-US" smtClean="0"/>
              <a:t>Dördüncü düzey</a:t>
            </a:r>
          </a:p>
          <a:p>
            <a:pPr lvl="4"/>
            <a:r>
              <a:rPr lang="tr-TR" altLang="en-US" smtClean="0"/>
              <a:t>Beşinci düzey</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E5AA810D-041B-4D0B-BF8E-2423ABF871D6}" type="slidenum">
              <a:rPr lang="tr-TR" altLang="en-US"/>
              <a:pPr>
                <a:defRPr/>
              </a:pPr>
              <a:t>‹#›</a:t>
            </a:fld>
            <a:endParaRPr lang="tr-T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pPr eaLnBrk="1" hangingPunct="1"/>
            <a:r>
              <a:rPr lang="tr-TR" altLang="en-US" smtClean="0"/>
              <a:t>Kullanıcı Türleri</a:t>
            </a:r>
          </a:p>
        </p:txBody>
      </p:sp>
      <p:sp>
        <p:nvSpPr>
          <p:cNvPr id="2051" name="Rectangle 5"/>
          <p:cNvSpPr>
            <a:spLocks noGrp="1" noChangeArrowheads="1"/>
          </p:cNvSpPr>
          <p:nvPr>
            <p:ph type="body" idx="1"/>
          </p:nvPr>
        </p:nvSpPr>
        <p:spPr/>
        <p:txBody>
          <a:bodyPr/>
          <a:lstStyle/>
          <a:p>
            <a:pPr marL="357188" indent="-357188" eaLnBrk="1" hangingPunct="1"/>
            <a:r>
              <a:rPr lang="tr-TR" altLang="en-US" smtClean="0"/>
              <a:t>Kullanıcıları kullandıkları veri tabanı hakkında bilgi ve yetki düzeylerine göre sınıflandıracak olursak:</a:t>
            </a:r>
          </a:p>
          <a:p>
            <a:pPr marL="985838" lvl="1" indent="-449263" eaLnBrk="1" hangingPunct="1">
              <a:buFontTx/>
              <a:buAutoNum type="arabicPeriod"/>
            </a:pPr>
            <a:r>
              <a:rPr lang="tr-TR" altLang="en-US" smtClean="0"/>
              <a:t>Veri Tabanı Yöneticisi</a:t>
            </a:r>
          </a:p>
          <a:p>
            <a:pPr marL="985838" lvl="1" indent="-449263" eaLnBrk="1" hangingPunct="1">
              <a:buFontTx/>
              <a:buAutoNum type="arabicPeriod"/>
            </a:pPr>
            <a:r>
              <a:rPr lang="tr-TR" altLang="en-US" smtClean="0"/>
              <a:t>Uygulama Programcıları</a:t>
            </a:r>
          </a:p>
          <a:p>
            <a:pPr marL="985838" lvl="1" indent="-449263" eaLnBrk="1" hangingPunct="1">
              <a:buFontTx/>
              <a:buAutoNum type="arabicPeriod"/>
            </a:pPr>
            <a:r>
              <a:rPr lang="tr-TR" altLang="en-US" smtClean="0"/>
              <a:t>Sorgu Dili Kullanıcıları</a:t>
            </a:r>
          </a:p>
          <a:p>
            <a:pPr marL="985838" lvl="1" indent="-449263" eaLnBrk="1" hangingPunct="1">
              <a:buFontTx/>
              <a:buAutoNum type="arabicPeriod"/>
            </a:pPr>
            <a:r>
              <a:rPr lang="tr-TR" altLang="en-US" smtClean="0"/>
              <a:t>Uygulama Programı Kullanıcıları</a:t>
            </a:r>
          </a:p>
          <a:p>
            <a:pPr marL="985838" lvl="1" indent="-449263" eaLnBrk="1" hangingPunct="1">
              <a:buFontTx/>
              <a:buAutoNum type="arabicPeriod"/>
            </a:pPr>
            <a:r>
              <a:rPr lang="tr-TR" altLang="en-US" smtClean="0"/>
              <a:t>Rasgele Kullanıcılar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altLang="en-US" smtClean="0"/>
              <a:t>Sorgu Dili Kullanıcıları</a:t>
            </a:r>
          </a:p>
        </p:txBody>
      </p:sp>
      <p:sp>
        <p:nvSpPr>
          <p:cNvPr id="11267" name="Rectangle 3"/>
          <p:cNvSpPr>
            <a:spLocks noGrp="1" noChangeArrowheads="1"/>
          </p:cNvSpPr>
          <p:nvPr>
            <p:ph type="body" idx="1"/>
          </p:nvPr>
        </p:nvSpPr>
        <p:spPr/>
        <p:txBody>
          <a:bodyPr/>
          <a:lstStyle/>
          <a:p>
            <a:pPr eaLnBrk="1" hangingPunct="1">
              <a:lnSpc>
                <a:spcPct val="90000"/>
              </a:lnSpc>
            </a:pPr>
            <a:r>
              <a:rPr lang="tr-TR" altLang="en-US" sz="2800" smtClean="0"/>
              <a:t>Bu dili kullanacak kişinin, veri tabanının ilgili alt şemasının içeriğini (alt şemada hangi çizelgelerin bulunduğunu, çizelgelerin adlarını, her çizelgede hangi niteliklerin bulunduğunu, niteliklerin adları ve özelliklerini, ... vb.) ve sorgu dilinin; </a:t>
            </a:r>
            <a:r>
              <a:rPr lang="tr-TR" altLang="en-US" sz="2800" u="sng" smtClean="0"/>
              <a:t>yapısını bilmesi gerekir. </a:t>
            </a:r>
          </a:p>
          <a:p>
            <a:pPr eaLnBrk="1" hangingPunct="1">
              <a:lnSpc>
                <a:spcPct val="90000"/>
              </a:lnSpc>
            </a:pPr>
            <a:r>
              <a:rPr lang="tr-TR" altLang="en-US" sz="2800" smtClean="0"/>
              <a:t>Dolayısıyla sorgu dilini kullanacak kişinin bir bilişim uzmanı olmasına gerek yoktur, ancak </a:t>
            </a:r>
            <a:r>
              <a:rPr lang="tr-TR" altLang="en-US" sz="2800" u="sng" smtClean="0"/>
              <a:t>veritabanının içeriği </a:t>
            </a:r>
            <a:r>
              <a:rPr lang="tr-TR" altLang="en-US" sz="2800" smtClean="0"/>
              <a:t>ile sorgu dilinin yapısını bilen, bu konularda eğitilmiş, </a:t>
            </a:r>
            <a:r>
              <a:rPr lang="tr-TR" altLang="en-US" sz="2800" u="sng" smtClean="0"/>
              <a:t>bilinçli bir kişi olması gerekir.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tr-TR" altLang="en-US" smtClean="0"/>
              <a:t>Sorgu Dili Kullanıcıları</a:t>
            </a:r>
          </a:p>
        </p:txBody>
      </p:sp>
      <p:sp>
        <p:nvSpPr>
          <p:cNvPr id="12291" name="Rectangle 3"/>
          <p:cNvSpPr>
            <a:spLocks noGrp="1" noChangeArrowheads="1"/>
          </p:cNvSpPr>
          <p:nvPr>
            <p:ph type="body" idx="1"/>
          </p:nvPr>
        </p:nvSpPr>
        <p:spPr/>
        <p:txBody>
          <a:bodyPr/>
          <a:lstStyle/>
          <a:p>
            <a:pPr eaLnBrk="1" hangingPunct="1"/>
            <a:r>
              <a:rPr lang="tr-TR" altLang="en-US" smtClean="0"/>
              <a:t>Sorgu dili kullanıcıları genellikle yönetimin alt ve orta kademelerinde görev yapan kişilerdir. </a:t>
            </a:r>
          </a:p>
          <a:p>
            <a:pPr eaLnBrk="1" hangingPunct="1"/>
            <a:r>
              <a:rPr lang="tr-TR" altLang="en-US" smtClean="0"/>
              <a:t>Bunların dışında, sorgu dilleri sistem çözümleyici, sistem tasarımcı, uygulama programcısı, veri tabanı sorumlusu gibi bilişim teknik personeli tarafından da çok kullanılır.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tr-TR" altLang="en-US" sz="4000" smtClean="0"/>
              <a:t>4) Uygulama Programı Kullanıcıları</a:t>
            </a:r>
          </a:p>
        </p:txBody>
      </p:sp>
      <p:sp>
        <p:nvSpPr>
          <p:cNvPr id="13315" name="Rectangle 3"/>
          <p:cNvSpPr>
            <a:spLocks noGrp="1" noChangeArrowheads="1"/>
          </p:cNvSpPr>
          <p:nvPr>
            <p:ph type="body" idx="1"/>
          </p:nvPr>
        </p:nvSpPr>
        <p:spPr/>
        <p:txBody>
          <a:bodyPr/>
          <a:lstStyle/>
          <a:p>
            <a:pPr eaLnBrk="1" hangingPunct="1"/>
            <a:r>
              <a:rPr lang="tr-TR" altLang="en-US" sz="2800" smtClean="0"/>
              <a:t>Bu kullanıcılar, uygulama programlarını kullanarak, veri tabanı üzerinde işletimsel düzeydeki </a:t>
            </a:r>
            <a:r>
              <a:rPr lang="tr-TR" altLang="en-US" sz="2800" u="sng" smtClean="0"/>
              <a:t>rutin işlemleri gerçekleştiren kişilerdir</a:t>
            </a:r>
            <a:r>
              <a:rPr lang="tr-TR" altLang="en-US" sz="2800" smtClean="0"/>
              <a:t>.</a:t>
            </a:r>
          </a:p>
          <a:p>
            <a:pPr lvl="1" eaLnBrk="1" hangingPunct="1"/>
            <a:r>
              <a:rPr lang="tr-TR" altLang="en-US" sz="2400" smtClean="0"/>
              <a:t>Ambar giriş-çıkışlarını işleyen stok kontrol görevlisi</a:t>
            </a:r>
          </a:p>
          <a:p>
            <a:pPr lvl="1" eaLnBrk="1" hangingPunct="1"/>
            <a:r>
              <a:rPr lang="tr-TR" altLang="en-US" sz="2400" smtClean="0"/>
              <a:t>Faturaları işleyen muhasebe görevlisi </a:t>
            </a:r>
          </a:p>
          <a:p>
            <a:pPr lvl="1" eaLnBrk="1" hangingPunct="1"/>
            <a:r>
              <a:rPr lang="tr-TR" altLang="en-US" sz="2400" smtClean="0"/>
              <a:t>Personel sicil bilgilerini işleyen personel dairesi çalışanı</a:t>
            </a:r>
          </a:p>
          <a:p>
            <a:pPr lvl="1" eaLnBrk="1" hangingPunct="1"/>
            <a:r>
              <a:rPr lang="tr-TR" altLang="en-US" sz="2400" smtClean="0"/>
              <a:t>Verdiği dersin sınıf listesini almak veya öğrencilerin notlarını girmek isteyen öğretim üyesi</a:t>
            </a:r>
          </a:p>
          <a:p>
            <a:pPr lvl="1" eaLnBrk="1" hangingPunct="1"/>
            <a:r>
              <a:rPr lang="tr-TR" altLang="en-US" sz="2400" smtClean="0"/>
              <a:t>ÖSS sonucunu öğrenmek isteyen adaylar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tr-TR" altLang="en-US" smtClean="0"/>
              <a:t>Uygulama Programları</a:t>
            </a:r>
          </a:p>
        </p:txBody>
      </p:sp>
      <p:sp>
        <p:nvSpPr>
          <p:cNvPr id="14339" name="Rectangle 3"/>
          <p:cNvSpPr>
            <a:spLocks noGrp="1" noChangeArrowheads="1"/>
          </p:cNvSpPr>
          <p:nvPr>
            <p:ph type="body" idx="1"/>
          </p:nvPr>
        </p:nvSpPr>
        <p:spPr/>
        <p:txBody>
          <a:bodyPr/>
          <a:lstStyle/>
          <a:p>
            <a:pPr eaLnBrk="1" hangingPunct="1"/>
            <a:r>
              <a:rPr lang="tr-TR" altLang="en-US" smtClean="0"/>
              <a:t>Uygulama programları daha çok işletimsel düzeydeki işlemler (veri tabanından bilgi alma, bilgiyi ekleme/silme/değiştirme) için kullanılır.</a:t>
            </a:r>
          </a:p>
          <a:p>
            <a:pPr eaLnBrk="1" hangingPunct="1"/>
            <a:r>
              <a:rPr lang="tr-TR" altLang="en-US" smtClean="0"/>
              <a:t>Ancak bazı uygulama programları önceden belirli yönetimsel işler için de kullanılabilir. Bunları kullanan kişi VT sorumlusudur (DBA).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tr-TR" altLang="en-US" smtClean="0"/>
              <a:t>5) Rasgele Kullanıcılar</a:t>
            </a:r>
          </a:p>
        </p:txBody>
      </p:sp>
      <p:sp>
        <p:nvSpPr>
          <p:cNvPr id="15363" name="Rectangle 3"/>
          <p:cNvSpPr>
            <a:spLocks noGrp="1" noChangeArrowheads="1"/>
          </p:cNvSpPr>
          <p:nvPr>
            <p:ph type="body" idx="1"/>
          </p:nvPr>
        </p:nvSpPr>
        <p:spPr/>
        <p:txBody>
          <a:bodyPr/>
          <a:lstStyle/>
          <a:p>
            <a:pPr eaLnBrk="1" hangingPunct="1"/>
            <a:r>
              <a:rPr lang="tr-TR" altLang="en-US" smtClean="0"/>
              <a:t>Veri tabanı yaklaşımının temel amaçları arasında, hangi düzeyde olursa olsun, her kullanıcının veri tabanı ile doğrudan (herhangi bir aracı kullanmadan) iletişim kurabilmesinin ve veri tabanı kullanımının yaygınlaşmasının sağlanması da vardır. </a:t>
            </a:r>
          </a:p>
          <a:p>
            <a:pPr eaLnBrk="1" hangingPunct="1"/>
            <a:r>
              <a:rPr lang="tr-TR" altLang="en-US" smtClean="0"/>
              <a:t>Bu amaçla doğal dillere yakın etkileşimli veri tabanı dilleri geliştirilmiştir.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tr-TR" altLang="en-US" smtClean="0"/>
              <a:t>Rasgele Kullanıcılar</a:t>
            </a:r>
          </a:p>
        </p:txBody>
      </p:sp>
      <p:sp>
        <p:nvSpPr>
          <p:cNvPr id="16387" name="Rectangle 3"/>
          <p:cNvSpPr>
            <a:spLocks noGrp="1" noChangeArrowheads="1"/>
          </p:cNvSpPr>
          <p:nvPr>
            <p:ph type="body" idx="1"/>
          </p:nvPr>
        </p:nvSpPr>
        <p:spPr/>
        <p:txBody>
          <a:bodyPr/>
          <a:lstStyle/>
          <a:p>
            <a:pPr eaLnBrk="1" hangingPunct="1"/>
            <a:r>
              <a:rPr lang="tr-TR" altLang="en-US" smtClean="0"/>
              <a:t>Veri tabanının içeriği konusunda biçimsel bilgisi olmayan, veri tabanı ve veri tabanı dilleri konusunda hiçbir eğitim görmemiş kullanıcılara rasgele kullanıcılar denir. </a:t>
            </a:r>
          </a:p>
          <a:p>
            <a:pPr eaLnBrk="1" hangingPunct="1"/>
            <a:r>
              <a:rPr lang="tr-TR" altLang="en-US" smtClean="0"/>
              <a:t>Rasgele kullanıcıların veri tabanı ile iletişim kurabilmesini sağlayan dillerde kullanıcı önce isteğini doğal dilde, serbestçe ifade eder.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tr-TR" altLang="en-US" smtClean="0"/>
              <a:t>Rasgele Kullanıcılar</a:t>
            </a:r>
          </a:p>
        </p:txBody>
      </p:sp>
      <p:sp>
        <p:nvSpPr>
          <p:cNvPr id="17411" name="Rectangle 3"/>
          <p:cNvSpPr>
            <a:spLocks noGrp="1" noChangeArrowheads="1"/>
          </p:cNvSpPr>
          <p:nvPr>
            <p:ph type="body" idx="1"/>
          </p:nvPr>
        </p:nvSpPr>
        <p:spPr/>
        <p:txBody>
          <a:bodyPr/>
          <a:lstStyle/>
          <a:p>
            <a:pPr eaLnBrk="1" hangingPunct="1"/>
            <a:r>
              <a:rPr lang="tr-TR" altLang="en-US" sz="2800" smtClean="0"/>
              <a:t>Dil yorumlayıcısı, kullanıcının biçimsel olmayan ifadesini çözümleyerek ne istediğini anlamaya çalışır.</a:t>
            </a:r>
          </a:p>
          <a:p>
            <a:pPr eaLnBrk="1" hangingPunct="1"/>
            <a:r>
              <a:rPr lang="tr-TR" altLang="en-US" sz="2800" smtClean="0"/>
              <a:t>Bunun için kullanıcıya bir dizi soru yönelterek kullanıcının isteğini belirginleştirmeye çalışır. </a:t>
            </a:r>
          </a:p>
          <a:p>
            <a:pPr eaLnBrk="1" hangingPunct="1"/>
            <a:r>
              <a:rPr lang="tr-TR" altLang="en-US" sz="2800" smtClean="0"/>
              <a:t>Kullanıcı ile sistem arasındaki bu etkileşim sonunda kullanıcı isteğinin belirginleşmesi sağlanır ve biçimsel sorgu oluşturulabilirse bu sorgu işletilerek kullanıcı isteği karşılanır.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tr-TR" altLang="en-US" smtClean="0"/>
              <a:t>Rasgele Kullanıcılar</a:t>
            </a:r>
          </a:p>
        </p:txBody>
      </p:sp>
      <p:sp>
        <p:nvSpPr>
          <p:cNvPr id="18435" name="Rectangle 3"/>
          <p:cNvSpPr>
            <a:spLocks noGrp="1" noChangeArrowheads="1"/>
          </p:cNvSpPr>
          <p:nvPr>
            <p:ph type="body" idx="1"/>
          </p:nvPr>
        </p:nvSpPr>
        <p:spPr/>
        <p:txBody>
          <a:bodyPr/>
          <a:lstStyle/>
          <a:p>
            <a:pPr eaLnBrk="1" hangingPunct="1"/>
            <a:r>
              <a:rPr lang="tr-TR" altLang="en-US" sz="2800" smtClean="0"/>
              <a:t>Rasgele kullanıcılara yönelik bu tür olanaklar, sorgu dili ve veri işleme dili kadar yaygın değildir. </a:t>
            </a:r>
          </a:p>
          <a:p>
            <a:pPr eaLnBrk="1" hangingPunct="1"/>
            <a:r>
              <a:rPr lang="tr-TR" altLang="en-US" sz="2800" smtClean="0"/>
              <a:t>Her Veri Tabanı Yönetim Sistemi kapsamında en az bir sorgu dili ile, en az bir taşıyıcı dil ile birlikte kullanılan bir veri işleme dili bulunmasına karşın, çok az sayıda Veri Tabanı Yönetim Sistemi kapsamında rasgele kullanıcılara yönelik doğal dile yakın, diyalog tabanlı, etkileşimli bir dil olanağı yer almaktadır.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tr-TR" altLang="en-US" smtClean="0"/>
              <a:t>Soyutlama Düzeyleri</a:t>
            </a:r>
          </a:p>
        </p:txBody>
      </p:sp>
      <p:sp>
        <p:nvSpPr>
          <p:cNvPr id="19459" name="Rectangle 3"/>
          <p:cNvSpPr>
            <a:spLocks noGrp="1" noChangeArrowheads="1"/>
          </p:cNvSpPr>
          <p:nvPr>
            <p:ph type="body" sz="half" idx="1"/>
          </p:nvPr>
        </p:nvSpPr>
        <p:spPr>
          <a:xfrm>
            <a:off x="539750" y="6021388"/>
            <a:ext cx="7642225" cy="731837"/>
          </a:xfrm>
        </p:spPr>
        <p:txBody>
          <a:bodyPr/>
          <a:lstStyle/>
          <a:p>
            <a:pPr eaLnBrk="1" hangingPunct="1"/>
            <a:r>
              <a:rPr lang="tr-TR" altLang="en-US" sz="2800" smtClean="0"/>
              <a:t>Üç soyutlama düzeyinin örnek mimarisi</a:t>
            </a:r>
          </a:p>
        </p:txBody>
      </p:sp>
      <p:graphicFrame>
        <p:nvGraphicFramePr>
          <p:cNvPr id="19460" name="Object 9"/>
          <p:cNvGraphicFramePr>
            <a:graphicFrameLocks noChangeAspect="1"/>
          </p:cNvGraphicFramePr>
          <p:nvPr>
            <p:ph sz="half" idx="2"/>
          </p:nvPr>
        </p:nvGraphicFramePr>
        <p:xfrm>
          <a:off x="1876425" y="1844675"/>
          <a:ext cx="5680075" cy="4351338"/>
        </p:xfrm>
        <a:graphic>
          <a:graphicData uri="http://schemas.openxmlformats.org/presentationml/2006/ole">
            <mc:AlternateContent xmlns:mc="http://schemas.openxmlformats.org/markup-compatibility/2006">
              <mc:Choice xmlns:v="urn:schemas-microsoft-com:vml" Requires="v">
                <p:oleObj spid="_x0000_s19462" name="Bit Eşlem Resmi" r:id="rId3" imgW="4514286" imgH="3457143" progId="Paint.Picture">
                  <p:embed/>
                </p:oleObj>
              </mc:Choice>
              <mc:Fallback>
                <p:oleObj name="Bit Eşlem Resmi" r:id="rId3" imgW="4514286" imgH="3457143" progId="Paint.Picture">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425" y="1844675"/>
                        <a:ext cx="568007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1" name="Rectangle 3"/>
          <p:cNvSpPr txBox="1">
            <a:spLocks noChangeArrowheads="1"/>
          </p:cNvSpPr>
          <p:nvPr/>
        </p:nvSpPr>
        <p:spPr bwMode="auto">
          <a:xfrm>
            <a:off x="250825" y="1125538"/>
            <a:ext cx="864235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tr-TR" altLang="en-US" sz="2800"/>
              <a:t>Fiziksel veri tabanı ile uç kullanıcı arasında birçok soyutlama düzeyi bulunur.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tr-TR" altLang="en-US" smtClean="0"/>
              <a:t>İç (fiziksel) Şema</a:t>
            </a:r>
          </a:p>
        </p:txBody>
      </p:sp>
      <p:sp>
        <p:nvSpPr>
          <p:cNvPr id="20483" name="Rectangle 3"/>
          <p:cNvSpPr>
            <a:spLocks noGrp="1" noChangeArrowheads="1"/>
          </p:cNvSpPr>
          <p:nvPr>
            <p:ph type="body" idx="1"/>
          </p:nvPr>
        </p:nvSpPr>
        <p:spPr/>
        <p:txBody>
          <a:bodyPr/>
          <a:lstStyle/>
          <a:p>
            <a:pPr eaLnBrk="1" hangingPunct="1">
              <a:lnSpc>
                <a:spcPct val="90000"/>
              </a:lnSpc>
            </a:pPr>
            <a:r>
              <a:rPr lang="tr-TR" altLang="en-US" sz="2800" smtClean="0"/>
              <a:t>İç şema, </a:t>
            </a:r>
            <a:r>
              <a:rPr lang="tr-TR" altLang="en-US" sz="2800" u="sng" smtClean="0"/>
              <a:t>veri tabanının fiziksel çevresi </a:t>
            </a:r>
            <a:r>
              <a:rPr lang="tr-TR" altLang="en-US" sz="2800" smtClean="0"/>
              <a:t>ile ilgili tanımları içerir.</a:t>
            </a:r>
          </a:p>
          <a:p>
            <a:pPr eaLnBrk="1" hangingPunct="1">
              <a:lnSpc>
                <a:spcPct val="90000"/>
              </a:lnSpc>
            </a:pPr>
            <a:r>
              <a:rPr lang="tr-TR" altLang="en-US" sz="2800" smtClean="0"/>
              <a:t>Veri tabanı bilgisayarda bir disk dosyası biçiminde yer aldığı için, bu dosyanın disk üzerindeki adresi ve özellikleri ile ilgili tanımlar iç şemayı oluşturur.</a:t>
            </a:r>
          </a:p>
          <a:p>
            <a:pPr eaLnBrk="1" hangingPunct="1">
              <a:lnSpc>
                <a:spcPct val="90000"/>
              </a:lnSpc>
            </a:pPr>
            <a:r>
              <a:rPr lang="tr-TR" altLang="en-US" sz="2800" smtClean="0"/>
              <a:t>Aslında </a:t>
            </a:r>
            <a:r>
              <a:rPr lang="tr-TR" altLang="en-US" sz="2800" u="sng" smtClean="0"/>
              <a:t>fiziksel veri tabanı </a:t>
            </a:r>
            <a:r>
              <a:rPr lang="tr-TR" altLang="en-US" sz="2800" smtClean="0"/>
              <a:t>olarak adlandırılan katman da kendi içinde, </a:t>
            </a:r>
            <a:r>
              <a:rPr lang="tr-TR" altLang="en-US" sz="2800" u="sng" smtClean="0"/>
              <a:t>kütükler ve mantıksal tutanaklar düzeyinden başlayıp, bitler ve fiziksel adresler düzeyine </a:t>
            </a:r>
            <a:r>
              <a:rPr lang="tr-TR" altLang="en-US" sz="2800" smtClean="0"/>
              <a:t>kadar uzanan birçok soyutlama düzeyinde görülebilir.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tr-TR" altLang="en-US" smtClean="0"/>
              <a:t>1) Veri Tabanı Yöneticisi</a:t>
            </a:r>
          </a:p>
        </p:txBody>
      </p:sp>
      <p:sp>
        <p:nvSpPr>
          <p:cNvPr id="3075" name="Rectangle 5"/>
          <p:cNvSpPr>
            <a:spLocks noGrp="1" noChangeArrowheads="1"/>
          </p:cNvSpPr>
          <p:nvPr>
            <p:ph type="body" idx="1"/>
          </p:nvPr>
        </p:nvSpPr>
        <p:spPr/>
        <p:txBody>
          <a:bodyPr/>
          <a:lstStyle/>
          <a:p>
            <a:pPr eaLnBrk="1" hangingPunct="1"/>
            <a:r>
              <a:rPr lang="tr-TR" altLang="en-US" smtClean="0"/>
              <a:t>Veri tabanının </a:t>
            </a:r>
            <a:r>
              <a:rPr lang="tr-TR" altLang="en-US" u="sng" smtClean="0"/>
              <a:t>tasarımından işletimine </a:t>
            </a:r>
            <a:r>
              <a:rPr lang="tr-TR" altLang="en-US" smtClean="0"/>
              <a:t>her şeyinden sorumlu olan kişiler veri tabanı yöneticisi (DBA: Database Administrator) ya da veri tabanı sorumlusu olarak adlandırılırlar.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tr-TR" altLang="en-US" smtClean="0"/>
              <a:t>Kavramsal Şema</a:t>
            </a:r>
          </a:p>
        </p:txBody>
      </p:sp>
      <p:sp>
        <p:nvSpPr>
          <p:cNvPr id="21507" name="Rectangle 4"/>
          <p:cNvSpPr>
            <a:spLocks noGrp="1" noChangeArrowheads="1"/>
          </p:cNvSpPr>
          <p:nvPr>
            <p:ph type="body" idx="1"/>
          </p:nvPr>
        </p:nvSpPr>
        <p:spPr/>
        <p:txBody>
          <a:bodyPr/>
          <a:lstStyle/>
          <a:p>
            <a:pPr eaLnBrk="1" hangingPunct="1">
              <a:lnSpc>
                <a:spcPct val="90000"/>
              </a:lnSpc>
            </a:pPr>
            <a:r>
              <a:rPr lang="tr-TR" altLang="en-US" sz="2800" smtClean="0"/>
              <a:t>Tüm veri tabanının </a:t>
            </a:r>
            <a:r>
              <a:rPr lang="tr-TR" altLang="en-US" sz="2800" u="sng" smtClean="0"/>
              <a:t>kuruluş düzeyindeki mantıksal yapısıdır. </a:t>
            </a:r>
          </a:p>
          <a:p>
            <a:pPr eaLnBrk="1" hangingPunct="1">
              <a:lnSpc>
                <a:spcPct val="90000"/>
              </a:lnSpc>
            </a:pPr>
            <a:r>
              <a:rPr lang="tr-TR" altLang="en-US" sz="2800" smtClean="0"/>
              <a:t>Her Veri Tabanı Yönetim Sistemi, veri tabanının kavramsal şemasını tanımlamak ve bu şemanın fiziksel gerçekleştirimi olan fiziksel şemanın kimi özelliklerini belirtmek için gerekli veri tanımlama olanaklarını sağlar.</a:t>
            </a:r>
          </a:p>
          <a:p>
            <a:pPr eaLnBrk="1" hangingPunct="1">
              <a:lnSpc>
                <a:spcPct val="90000"/>
              </a:lnSpc>
            </a:pPr>
            <a:r>
              <a:rPr lang="tr-TR" altLang="en-US" sz="2800" smtClean="0"/>
              <a:t>Veri tanımlama için kullanılan veri tanımlama dili, kavramsal veri tabanının, veri modeli terimleri ile tanımlanmasını sağlayan yüksek düzeyli bir dildir.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tr-TR" altLang="en-US" smtClean="0"/>
              <a:t>Dış (alt) Şema</a:t>
            </a:r>
          </a:p>
        </p:txBody>
      </p:sp>
      <p:sp>
        <p:nvSpPr>
          <p:cNvPr id="22531" name="Rectangle 3"/>
          <p:cNvSpPr>
            <a:spLocks noGrp="1" noChangeArrowheads="1"/>
          </p:cNvSpPr>
          <p:nvPr>
            <p:ph type="body" idx="1"/>
          </p:nvPr>
        </p:nvSpPr>
        <p:spPr/>
        <p:txBody>
          <a:bodyPr/>
          <a:lstStyle/>
          <a:p>
            <a:pPr eaLnBrk="1" hangingPunct="1"/>
            <a:r>
              <a:rPr lang="tr-TR" altLang="en-US" smtClean="0"/>
              <a:t>Kavramsal şemanın bir </a:t>
            </a:r>
            <a:r>
              <a:rPr lang="tr-TR" altLang="en-US" i="1" smtClean="0"/>
              <a:t>alt kesiminin soyut</a:t>
            </a:r>
            <a:r>
              <a:rPr lang="tr-TR" altLang="en-US" smtClean="0"/>
              <a:t> bir modelidir.</a:t>
            </a:r>
          </a:p>
          <a:p>
            <a:pPr eaLnBrk="1" hangingPunct="1"/>
            <a:r>
              <a:rPr lang="tr-TR" altLang="en-US" smtClean="0"/>
              <a:t>Dış şemaları tanımlamak için de genellikle veri tanımlama olanağı kullanılır.</a:t>
            </a:r>
          </a:p>
          <a:p>
            <a:pPr eaLnBrk="1" hangingPunct="1"/>
            <a:r>
              <a:rPr lang="tr-TR" altLang="en-US" smtClean="0"/>
              <a:t>Dış şema, bir anlamda, küçük bir veri tabanının kavramsal semasıdır ve </a:t>
            </a:r>
            <a:r>
              <a:rPr lang="tr-TR" altLang="en-US" u="sng" smtClean="0"/>
              <a:t>genellikle kavramsal şema ile dış şema aynı soyutlama</a:t>
            </a:r>
            <a:r>
              <a:rPr lang="tr-TR" altLang="en-US" smtClean="0"/>
              <a:t> düzeyindedir.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tr-TR" altLang="en-US" smtClean="0"/>
              <a:t>Dış (alt) Şema</a:t>
            </a:r>
          </a:p>
        </p:txBody>
      </p:sp>
      <p:sp>
        <p:nvSpPr>
          <p:cNvPr id="23555" name="Rectangle 3"/>
          <p:cNvSpPr>
            <a:spLocks noGrp="1" noChangeArrowheads="1"/>
          </p:cNvSpPr>
          <p:nvPr>
            <p:ph type="body" idx="1"/>
          </p:nvPr>
        </p:nvSpPr>
        <p:spPr/>
        <p:txBody>
          <a:bodyPr/>
          <a:lstStyle/>
          <a:p>
            <a:pPr eaLnBrk="1" hangingPunct="1"/>
            <a:r>
              <a:rPr lang="tr-TR" altLang="en-US" smtClean="0"/>
              <a:t>Bazı yönleriyle dış şema kavramsal şemadan daha soyut olabilir. </a:t>
            </a:r>
          </a:p>
          <a:p>
            <a:pPr lvl="1" eaLnBrk="1" hangingPunct="1"/>
            <a:r>
              <a:rPr lang="tr-TR" altLang="en-US" smtClean="0"/>
              <a:t>Fiziksel veri tabanında ve kavramsal şemada yer almayan, ancak </a:t>
            </a:r>
            <a:r>
              <a:rPr lang="tr-TR" altLang="en-US" u="sng" smtClean="0"/>
              <a:t>kavramsal şemadaki verilerden türetilebilen</a:t>
            </a:r>
            <a:r>
              <a:rPr lang="tr-TR" altLang="en-US" smtClean="0"/>
              <a:t> verilere dış şemada yer verilebilir. </a:t>
            </a:r>
          </a:p>
          <a:p>
            <a:pPr lvl="1" eaLnBrk="1" hangingPunct="1"/>
            <a:r>
              <a:rPr lang="tr-TR" altLang="en-US" smtClean="0"/>
              <a:t>Örneğin, kavramsal şemada kişilerin doğum tarihleri yer alırken, dış şemada kişilerin yaşlarına yer verilebilir.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tr-TR" altLang="en-US" smtClean="0"/>
              <a:t>Veri Bağımsızlığı</a:t>
            </a:r>
          </a:p>
        </p:txBody>
      </p:sp>
      <p:sp>
        <p:nvSpPr>
          <p:cNvPr id="24579" name="Rectangle 3"/>
          <p:cNvSpPr>
            <a:spLocks noGrp="1" noChangeArrowheads="1"/>
          </p:cNvSpPr>
          <p:nvPr>
            <p:ph type="body" idx="1"/>
          </p:nvPr>
        </p:nvSpPr>
        <p:spPr/>
        <p:txBody>
          <a:bodyPr/>
          <a:lstStyle/>
          <a:p>
            <a:pPr eaLnBrk="1" hangingPunct="1">
              <a:lnSpc>
                <a:spcPct val="90000"/>
              </a:lnSpc>
            </a:pPr>
            <a:r>
              <a:rPr lang="tr-TR" altLang="en-US" smtClean="0"/>
              <a:t>Veri bağımsızlığı sayesinde uygulamaların, veri </a:t>
            </a:r>
            <a:r>
              <a:rPr lang="tr-TR" altLang="en-US" u="sng" smtClean="0"/>
              <a:t>saklama yapıları </a:t>
            </a:r>
            <a:r>
              <a:rPr lang="tr-TR" altLang="en-US" smtClean="0"/>
              <a:t>ve </a:t>
            </a:r>
            <a:r>
              <a:rPr lang="tr-TR" altLang="en-US" u="sng" smtClean="0"/>
              <a:t>erişim yöntemlerinden bağımsızlaştırılması </a:t>
            </a:r>
            <a:r>
              <a:rPr lang="tr-TR" altLang="en-US" smtClean="0"/>
              <a:t>sağlanır.</a:t>
            </a:r>
          </a:p>
          <a:p>
            <a:pPr eaLnBrk="1" hangingPunct="1">
              <a:lnSpc>
                <a:spcPct val="90000"/>
              </a:lnSpc>
            </a:pPr>
            <a:r>
              <a:rPr lang="tr-TR" altLang="en-US" smtClean="0"/>
              <a:t>Dış şema, kavramsal şema ve iç şemadan oluşan soyutlama zinciri, iki farklı </a:t>
            </a:r>
            <a:r>
              <a:rPr lang="tr-TR" altLang="en-US" b="1" smtClean="0"/>
              <a:t>veri bağımsızlığı</a:t>
            </a:r>
            <a:r>
              <a:rPr lang="tr-TR" altLang="en-US" smtClean="0"/>
              <a:t> düzeyi sağlar.</a:t>
            </a:r>
          </a:p>
          <a:p>
            <a:pPr lvl="1" eaLnBrk="1" hangingPunct="1">
              <a:lnSpc>
                <a:spcPct val="90000"/>
              </a:lnSpc>
            </a:pPr>
            <a:r>
              <a:rPr lang="tr-TR" altLang="en-US" smtClean="0"/>
              <a:t>Fiziksel Veri Bağımsızlığı</a:t>
            </a:r>
          </a:p>
          <a:p>
            <a:pPr lvl="1" eaLnBrk="1" hangingPunct="1">
              <a:lnSpc>
                <a:spcPct val="90000"/>
              </a:lnSpc>
            </a:pPr>
            <a:r>
              <a:rPr lang="tr-TR" altLang="en-US" smtClean="0"/>
              <a:t>Mantıksal Veri Bağımsızlığı</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tr-TR" altLang="en-US" smtClean="0"/>
              <a:t>Fiziksel Veri Bağımsızlığı</a:t>
            </a:r>
          </a:p>
        </p:txBody>
      </p:sp>
      <p:sp>
        <p:nvSpPr>
          <p:cNvPr id="25603" name="Rectangle 3"/>
          <p:cNvSpPr>
            <a:spLocks noGrp="1" noChangeArrowheads="1"/>
          </p:cNvSpPr>
          <p:nvPr>
            <p:ph type="body" idx="1"/>
          </p:nvPr>
        </p:nvSpPr>
        <p:spPr/>
        <p:txBody>
          <a:bodyPr/>
          <a:lstStyle/>
          <a:p>
            <a:pPr eaLnBrk="1" hangingPunct="1">
              <a:lnSpc>
                <a:spcPct val="90000"/>
              </a:lnSpc>
            </a:pPr>
            <a:r>
              <a:rPr lang="tr-TR" altLang="en-US" smtClean="0"/>
              <a:t>Fiziksel Veri Bağımsızlığı, “bellekte saklı </a:t>
            </a:r>
            <a:r>
              <a:rPr lang="tr-TR" altLang="en-US" u="sng" smtClean="0"/>
              <a:t>verilerin yapı ve erişim yöntemi </a:t>
            </a:r>
            <a:r>
              <a:rPr lang="tr-TR" altLang="en-US" smtClean="0"/>
              <a:t>değişikliklerinden </a:t>
            </a:r>
            <a:r>
              <a:rPr lang="tr-TR" altLang="en-US" u="sng" smtClean="0"/>
              <a:t>uygulamaların etkilenmemesi</a:t>
            </a:r>
            <a:r>
              <a:rPr lang="tr-TR" altLang="en-US" smtClean="0"/>
              <a:t>” olarak tanımlanabilir.</a:t>
            </a:r>
          </a:p>
          <a:p>
            <a:pPr eaLnBrk="1" hangingPunct="1">
              <a:lnSpc>
                <a:spcPct val="90000"/>
              </a:lnSpc>
            </a:pPr>
            <a:r>
              <a:rPr lang="tr-TR" altLang="en-US" smtClean="0"/>
              <a:t>Eğer bir bilişim sisteminde fiziksel veri bağımsızlığı sağlanmışsa, bellek yapıları ve erişim yöntemleri, hatta bellek ortamları uygulamalardan etkilenmeden değiştirilebilir.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tr-TR" altLang="en-US" smtClean="0"/>
              <a:t>Fiziksel Veri Bağımsızlığı</a:t>
            </a:r>
          </a:p>
        </p:txBody>
      </p:sp>
      <p:sp>
        <p:nvSpPr>
          <p:cNvPr id="26627" name="Rectangle 3"/>
          <p:cNvSpPr>
            <a:spLocks noGrp="1" noChangeArrowheads="1"/>
          </p:cNvSpPr>
          <p:nvPr>
            <p:ph type="body" idx="1"/>
          </p:nvPr>
        </p:nvSpPr>
        <p:spPr/>
        <p:txBody>
          <a:bodyPr/>
          <a:lstStyle/>
          <a:p>
            <a:pPr eaLnBrk="1" hangingPunct="1">
              <a:lnSpc>
                <a:spcPct val="90000"/>
              </a:lnSpc>
            </a:pPr>
            <a:r>
              <a:rPr lang="tr-TR" altLang="en-US" sz="2400" smtClean="0"/>
              <a:t>Fiziksel veri bağımsızlığının önemini daha iyi anlamak için, örnek olarak önce veri tabanı olanakları kullanılmadan, genel amaçlı bir programlama dili ile geliştirilen bir bilişim sistemini düşünelim. </a:t>
            </a:r>
          </a:p>
          <a:p>
            <a:pPr eaLnBrk="1" hangingPunct="1">
              <a:lnSpc>
                <a:spcPct val="90000"/>
              </a:lnSpc>
            </a:pPr>
            <a:r>
              <a:rPr lang="tr-TR" altLang="en-US" sz="2400" smtClean="0"/>
              <a:t>Bu örnekte veriler, kullanılan işletim sistemi ile programlama dilinin sağladığı kütük yapıları ve erişim yöntemleri kullanılarak ikincil belleklerde saklanır.</a:t>
            </a:r>
          </a:p>
          <a:p>
            <a:pPr eaLnBrk="1" hangingPunct="1">
              <a:lnSpc>
                <a:spcPct val="90000"/>
              </a:lnSpc>
            </a:pPr>
            <a:r>
              <a:rPr lang="tr-TR" altLang="en-US" sz="2400" smtClean="0"/>
              <a:t>Saklanan verilerin hacminin büyüklüğü ve veriler arası bağıntıların çokluğu, verileri saklamak ve verilere erişmek için kullanılan yapı ve yöntemlerin karmaşıklaşmasına yol açar.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tr-TR" altLang="en-US" smtClean="0"/>
              <a:t>Fiziksel Veri Bağımsızlığı</a:t>
            </a:r>
          </a:p>
        </p:txBody>
      </p:sp>
      <p:sp>
        <p:nvSpPr>
          <p:cNvPr id="27651" name="Rectangle 3"/>
          <p:cNvSpPr>
            <a:spLocks noGrp="1" noChangeArrowheads="1"/>
          </p:cNvSpPr>
          <p:nvPr>
            <p:ph type="body" idx="1"/>
          </p:nvPr>
        </p:nvSpPr>
        <p:spPr/>
        <p:txBody>
          <a:bodyPr/>
          <a:lstStyle/>
          <a:p>
            <a:pPr eaLnBrk="1" hangingPunct="1"/>
            <a:r>
              <a:rPr lang="tr-TR" altLang="en-US" sz="2800" smtClean="0"/>
              <a:t>Veriler üzerinde işlem yapacak kullanıcıların, karmaşık veri düzenleme ve erişim tekniklerini tüm ayrıntıları ile bilmeleri, yazacakları uygulama programlarında yapıları doğru olarak tanımlamaları ve bu yapılarla uyumlu işlem algoritmalarını oluşturmaları gereklidir.</a:t>
            </a:r>
          </a:p>
          <a:p>
            <a:pPr eaLnBrk="1" hangingPunct="1"/>
            <a:r>
              <a:rPr lang="tr-TR" altLang="en-US" sz="2800" smtClean="0"/>
              <a:t>Bu nitelikteki uygulama programlarının yalnız uzman bilişim teknik personeli tarafından yazılabileceği açıktır.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tr-TR" altLang="en-US" smtClean="0"/>
              <a:t>Fiziksel Veri Bağımsızlığı</a:t>
            </a:r>
          </a:p>
        </p:txBody>
      </p:sp>
      <p:sp>
        <p:nvSpPr>
          <p:cNvPr id="28675" name="Rectangle 3"/>
          <p:cNvSpPr>
            <a:spLocks noGrp="1" noChangeArrowheads="1"/>
          </p:cNvSpPr>
          <p:nvPr>
            <p:ph type="body" idx="1"/>
          </p:nvPr>
        </p:nvSpPr>
        <p:spPr/>
        <p:txBody>
          <a:bodyPr/>
          <a:lstStyle/>
          <a:p>
            <a:pPr eaLnBrk="1" hangingPunct="1">
              <a:lnSpc>
                <a:spcPct val="90000"/>
              </a:lnSpc>
            </a:pPr>
            <a:r>
              <a:rPr lang="tr-TR" altLang="en-US" sz="2400" smtClean="0"/>
              <a:t>Bilişim uygulamaları genellikle sürekli değişim halindedir. Bir kez geliştirildikten sonra birkaç yıl değiştirilmeden kullanılan uygulamaların sayısı son derece azdır. </a:t>
            </a:r>
          </a:p>
          <a:p>
            <a:pPr eaLnBrk="1" hangingPunct="1">
              <a:lnSpc>
                <a:spcPct val="90000"/>
              </a:lnSpc>
            </a:pPr>
            <a:r>
              <a:rPr lang="tr-TR" altLang="en-US" sz="2400" smtClean="0"/>
              <a:t>Değişiklikler işlevsel ya da işletimsel gereksinimlerden kaynaklanabileceği gibi, teknolojik gelişmelerden veya iyileştirme isteklerinden de kaynaklanabilir.</a:t>
            </a:r>
          </a:p>
          <a:p>
            <a:pPr eaLnBrk="1" hangingPunct="1">
              <a:lnSpc>
                <a:spcPct val="90000"/>
              </a:lnSpc>
            </a:pPr>
            <a:r>
              <a:rPr lang="tr-TR" altLang="en-US" sz="2400" smtClean="0"/>
              <a:t>Uygulamaların işlevsel ya da işletimsel gereksinimlerinden kaynaklanan değişiklikler kullanıcıların tümünü değil, yalnız belirli bir kesimini doğrudan ilgilendirir. Diğer değişiklikler ise kullanıcıların hiçbirini doğrudan ilgilendirmez.</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tr-TR" altLang="en-US" smtClean="0"/>
              <a:t>Fiziksel Veri Bağımsızlığı</a:t>
            </a:r>
          </a:p>
        </p:txBody>
      </p:sp>
      <p:sp>
        <p:nvSpPr>
          <p:cNvPr id="29699" name="Rectangle 3"/>
          <p:cNvSpPr>
            <a:spLocks noGrp="1" noChangeArrowheads="1"/>
          </p:cNvSpPr>
          <p:nvPr>
            <p:ph type="body" idx="1"/>
          </p:nvPr>
        </p:nvSpPr>
        <p:spPr/>
        <p:txBody>
          <a:bodyPr/>
          <a:lstStyle/>
          <a:p>
            <a:pPr eaLnBrk="1" hangingPunct="1">
              <a:lnSpc>
                <a:spcPct val="80000"/>
              </a:lnSpc>
            </a:pPr>
            <a:r>
              <a:rPr lang="tr-TR" altLang="en-US" sz="2800" smtClean="0"/>
              <a:t>Veri tabanında yapılan her değişiklikten sonra;</a:t>
            </a:r>
          </a:p>
          <a:p>
            <a:pPr lvl="1" eaLnBrk="1" hangingPunct="1">
              <a:lnSpc>
                <a:spcPct val="80000"/>
              </a:lnSpc>
            </a:pPr>
            <a:r>
              <a:rPr lang="tr-TR" altLang="en-US" sz="2400" smtClean="0"/>
              <a:t>tüm uygulama programlarının uyarlanması, </a:t>
            </a:r>
          </a:p>
          <a:p>
            <a:pPr lvl="1" eaLnBrk="1" hangingPunct="1">
              <a:lnSpc>
                <a:spcPct val="80000"/>
              </a:lnSpc>
            </a:pPr>
            <a:r>
              <a:rPr lang="tr-TR" altLang="en-US" sz="2400" smtClean="0"/>
              <a:t>yeniden derlenmesi, </a:t>
            </a:r>
          </a:p>
          <a:p>
            <a:pPr lvl="1" eaLnBrk="1" hangingPunct="1">
              <a:lnSpc>
                <a:spcPct val="80000"/>
              </a:lnSpc>
            </a:pPr>
            <a:r>
              <a:rPr lang="tr-TR" altLang="en-US" sz="2400" smtClean="0"/>
              <a:t>gerekiyorsa yeniden sınanması,</a:t>
            </a:r>
          </a:p>
          <a:p>
            <a:pPr lvl="1" eaLnBrk="1" hangingPunct="1">
              <a:lnSpc>
                <a:spcPct val="80000"/>
              </a:lnSpc>
            </a:pPr>
            <a:r>
              <a:rPr lang="tr-TR" altLang="en-US" sz="2400" smtClean="0"/>
              <a:t>tüm kullanıcıların da yapılan değişikliklerle ilgili bilgi sahibi olmaları,</a:t>
            </a:r>
          </a:p>
          <a:p>
            <a:pPr eaLnBrk="1" hangingPunct="1">
              <a:lnSpc>
                <a:spcPct val="80000"/>
              </a:lnSpc>
              <a:buFontTx/>
              <a:buNone/>
            </a:pPr>
            <a:r>
              <a:rPr lang="tr-TR" altLang="en-US" sz="2800" smtClean="0"/>
              <a:t>	gerekir.</a:t>
            </a:r>
          </a:p>
          <a:p>
            <a:pPr eaLnBrk="1" hangingPunct="1">
              <a:lnSpc>
                <a:spcPct val="80000"/>
              </a:lnSpc>
            </a:pPr>
            <a:r>
              <a:rPr lang="tr-TR" altLang="en-US" sz="2800" smtClean="0"/>
              <a:t>Yukarıdaki örnekte olduğu gibi “uygulamaların veriyi bellekte saklamak için kullanılan yapılara ve veriye erişmek için kullanılan yöntemlere bağımlı olduğu bilişim uygulamalarına” </a:t>
            </a:r>
            <a:r>
              <a:rPr lang="tr-TR" altLang="en-US" sz="2800" b="1" smtClean="0"/>
              <a:t>veriye bağımlı uygulamalar</a:t>
            </a:r>
            <a:r>
              <a:rPr lang="tr-TR" altLang="en-US" sz="2800" smtClean="0"/>
              <a:t> denir.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tr-TR" altLang="en-US" smtClean="0"/>
              <a:t>Mantıksal Veri Bağımsızlığı</a:t>
            </a:r>
          </a:p>
        </p:txBody>
      </p:sp>
      <p:sp>
        <p:nvSpPr>
          <p:cNvPr id="30723" name="Rectangle 3"/>
          <p:cNvSpPr>
            <a:spLocks noGrp="1" noChangeArrowheads="1"/>
          </p:cNvSpPr>
          <p:nvPr>
            <p:ph type="body" idx="1"/>
          </p:nvPr>
        </p:nvSpPr>
        <p:spPr/>
        <p:txBody>
          <a:bodyPr/>
          <a:lstStyle/>
          <a:p>
            <a:pPr eaLnBrk="1" hangingPunct="1">
              <a:lnSpc>
                <a:spcPct val="90000"/>
              </a:lnSpc>
            </a:pPr>
            <a:r>
              <a:rPr lang="tr-TR" altLang="en-US" sz="2800" smtClean="0"/>
              <a:t>Mantıksal veri bağımsızlığı, </a:t>
            </a:r>
            <a:r>
              <a:rPr lang="tr-TR" altLang="en-US" sz="2800" u="sng" smtClean="0"/>
              <a:t>kavramsal şema değişikliklerinden </a:t>
            </a:r>
            <a:r>
              <a:rPr lang="tr-TR" altLang="en-US" sz="2800" smtClean="0"/>
              <a:t>kullanıcıların olabildiğince </a:t>
            </a:r>
            <a:r>
              <a:rPr lang="tr-TR" altLang="en-US" sz="2800" u="sng" smtClean="0"/>
              <a:t>korunması</a:t>
            </a:r>
            <a:r>
              <a:rPr lang="tr-TR" altLang="en-US" sz="2800" smtClean="0"/>
              <a:t> anlamına gelmektedir. Özellikle, yapılan değişiklik ile ilgisi olmayan dış şemaları kullanan kullanıcıların, bu değişiklikten etkilenmemesi amaçlanmaktadır.</a:t>
            </a:r>
          </a:p>
          <a:p>
            <a:pPr eaLnBrk="1" hangingPunct="1">
              <a:lnSpc>
                <a:spcPct val="90000"/>
              </a:lnSpc>
            </a:pPr>
            <a:r>
              <a:rPr lang="tr-TR" altLang="en-US" sz="2800" smtClean="0"/>
              <a:t>Kavramsal şema değişiklikleri; kullanıcı gereksinimlerini karşılamak için mantıksal düzeyde yapılan değişiklikler olduğu için, genellikle kavramsal şema değişikliği ile birlikte dış şemalardan bir kısmında da değişiklik yapılır.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tr-TR" altLang="en-US" sz="4000" smtClean="0"/>
              <a:t>Veri Tabanı Yöneticisinin Görevleri (1)</a:t>
            </a:r>
          </a:p>
        </p:txBody>
      </p:sp>
      <p:sp>
        <p:nvSpPr>
          <p:cNvPr id="4099" name="Rectangle 4"/>
          <p:cNvSpPr>
            <a:spLocks noGrp="1" noChangeArrowheads="1"/>
          </p:cNvSpPr>
          <p:nvPr>
            <p:ph type="body" idx="1"/>
          </p:nvPr>
        </p:nvSpPr>
        <p:spPr/>
        <p:txBody>
          <a:bodyPr/>
          <a:lstStyle/>
          <a:p>
            <a:pPr eaLnBrk="1" hangingPunct="1"/>
            <a:r>
              <a:rPr lang="tr-TR" altLang="en-US" sz="2800" smtClean="0"/>
              <a:t>Veri ve veriler üzerinde yapılacak uygulama </a:t>
            </a:r>
            <a:r>
              <a:rPr lang="tr-TR" altLang="en-US" sz="2800" u="sng" smtClean="0"/>
              <a:t>gereksinimlerini</a:t>
            </a:r>
            <a:r>
              <a:rPr lang="tr-TR" altLang="en-US" sz="2800" smtClean="0"/>
              <a:t> belirlemek, veri tabanı </a:t>
            </a:r>
            <a:r>
              <a:rPr lang="tr-TR" altLang="en-US" sz="2800" u="sng" smtClean="0"/>
              <a:t>içeriğini</a:t>
            </a:r>
            <a:r>
              <a:rPr lang="tr-TR" altLang="en-US" sz="2800" smtClean="0"/>
              <a:t> oluşturmak, veri tabanı </a:t>
            </a:r>
            <a:r>
              <a:rPr lang="tr-TR" altLang="en-US" sz="2800" u="sng" smtClean="0"/>
              <a:t>şemalarını</a:t>
            </a:r>
            <a:r>
              <a:rPr lang="tr-TR" altLang="en-US" sz="2800" smtClean="0"/>
              <a:t> tanımlamak.</a:t>
            </a:r>
          </a:p>
          <a:p>
            <a:pPr eaLnBrk="1" hangingPunct="1"/>
            <a:r>
              <a:rPr lang="tr-TR" altLang="en-US" sz="2800" u="sng" smtClean="0"/>
              <a:t>Bütünlük kısıtlamalarını </a:t>
            </a:r>
            <a:r>
              <a:rPr lang="tr-TR" altLang="en-US" sz="2800" smtClean="0"/>
              <a:t>belirleyip tanımlamak.</a:t>
            </a:r>
          </a:p>
          <a:p>
            <a:pPr eaLnBrk="1" hangingPunct="1"/>
            <a:r>
              <a:rPr lang="tr-TR" altLang="en-US" sz="2800" smtClean="0"/>
              <a:t>Veri tabanı kullanıcılarını ve her kullanıcının hangi veriler üzerinde hangi işlemleri yapmaya yetkili olduğunu belirlemek; </a:t>
            </a:r>
            <a:r>
              <a:rPr lang="tr-TR" altLang="en-US" sz="2800" u="sng" smtClean="0"/>
              <a:t>kullanıcı ve kullanım yetkilerini</a:t>
            </a:r>
            <a:r>
              <a:rPr lang="tr-TR" altLang="en-US" sz="2800" smtClean="0"/>
              <a:t> tanımlamak.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tr-TR" altLang="en-US" smtClean="0"/>
              <a:t>Örnek bir VTYS mimarisi</a:t>
            </a:r>
          </a:p>
        </p:txBody>
      </p:sp>
      <p:sp>
        <p:nvSpPr>
          <p:cNvPr id="31747" name="Rectangle 9"/>
          <p:cNvSpPr>
            <a:spLocks noGrp="1" noChangeArrowheads="1"/>
          </p:cNvSpPr>
          <p:nvPr>
            <p:ph type="body" idx="1"/>
          </p:nvPr>
        </p:nvSpPr>
        <p:spPr>
          <a:xfrm>
            <a:off x="215900" y="1412875"/>
            <a:ext cx="4140200" cy="5068888"/>
          </a:xfrm>
        </p:spPr>
        <p:txBody>
          <a:bodyPr/>
          <a:lstStyle/>
          <a:p>
            <a:pPr eaLnBrk="1" hangingPunct="1">
              <a:lnSpc>
                <a:spcPct val="90000"/>
              </a:lnSpc>
            </a:pPr>
            <a:r>
              <a:rPr lang="tr-TR" altLang="en-US" sz="2000" smtClean="0"/>
              <a:t>Bir veri tabanı kullanıcısı için, veri tabanı dış şemadır.</a:t>
            </a:r>
          </a:p>
          <a:p>
            <a:pPr eaLnBrk="1" hangingPunct="1">
              <a:lnSpc>
                <a:spcPct val="90000"/>
              </a:lnSpc>
            </a:pPr>
            <a:r>
              <a:rPr lang="tr-TR" altLang="en-US" sz="2000" u="sng" smtClean="0"/>
              <a:t>Kullanıcı dış şemayı görür </a:t>
            </a:r>
            <a:r>
              <a:rPr lang="tr-TR" altLang="en-US" sz="2000" smtClean="0"/>
              <a:t>ve sağlanan yazılım olanakları ile dış şemada yetkili olduğu işlemleri gerçekleştirir. </a:t>
            </a:r>
          </a:p>
          <a:p>
            <a:pPr eaLnBrk="1" hangingPunct="1">
              <a:lnSpc>
                <a:spcPct val="90000"/>
              </a:lnSpc>
            </a:pPr>
            <a:r>
              <a:rPr lang="tr-TR" altLang="en-US" sz="2000" smtClean="0"/>
              <a:t>Kullanıcıların çoğu kavramsal ve iç şemadan habersizdir, verilerin dış şemaya uygun biçimde saklandığını düşünür. </a:t>
            </a:r>
          </a:p>
          <a:p>
            <a:pPr eaLnBrk="1" hangingPunct="1">
              <a:lnSpc>
                <a:spcPct val="90000"/>
              </a:lnSpc>
            </a:pPr>
            <a:r>
              <a:rPr lang="tr-TR" altLang="en-US" sz="2000" smtClean="0"/>
              <a:t>Oysa </a:t>
            </a:r>
            <a:r>
              <a:rPr lang="tr-TR" altLang="en-US" sz="2000" u="sng" smtClean="0"/>
              <a:t>dış ve kavramsal şemalar tümüyle mantıksaldır. </a:t>
            </a:r>
          </a:p>
        </p:txBody>
      </p:sp>
      <p:pic>
        <p:nvPicPr>
          <p:cNvPr id="3174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1125538"/>
            <a:ext cx="451643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tr-TR" altLang="en-US" smtClean="0"/>
              <a:t>Örnek bir VTYS mimarisi</a:t>
            </a:r>
          </a:p>
        </p:txBody>
      </p:sp>
      <p:sp>
        <p:nvSpPr>
          <p:cNvPr id="32771" name="Rectangle 3"/>
          <p:cNvSpPr>
            <a:spLocks noGrp="1" noChangeArrowheads="1"/>
          </p:cNvSpPr>
          <p:nvPr>
            <p:ph type="body" idx="1"/>
          </p:nvPr>
        </p:nvSpPr>
        <p:spPr>
          <a:xfrm>
            <a:off x="215900" y="1412875"/>
            <a:ext cx="4572000" cy="5068888"/>
          </a:xfrm>
        </p:spPr>
        <p:txBody>
          <a:bodyPr/>
          <a:lstStyle/>
          <a:p>
            <a:pPr eaLnBrk="1" hangingPunct="1">
              <a:lnSpc>
                <a:spcPct val="90000"/>
              </a:lnSpc>
            </a:pPr>
            <a:r>
              <a:rPr lang="tr-TR" altLang="en-US" sz="2400" smtClean="0"/>
              <a:t>Kullanıcı tarafından dış şemaya göre oluşturulacak isteklerin iç şemada karşılanması gerekir. </a:t>
            </a:r>
          </a:p>
          <a:p>
            <a:pPr eaLnBrk="1" hangingPunct="1">
              <a:lnSpc>
                <a:spcPct val="90000"/>
              </a:lnSpc>
            </a:pPr>
            <a:r>
              <a:rPr lang="tr-TR" altLang="en-US" sz="2400" smtClean="0"/>
              <a:t>Bunun için de kullanıcı tarafından dış şemaya göre tanımlanan verilerin önce kavramsal şemadaki, sonra da iç şemadaki karşılıklarının belirlenmesi ve kullanıcı isteğinin fiziksel veri tabanı üzerinde gerçekleştirilmesi gerekir.</a:t>
            </a:r>
          </a:p>
        </p:txBody>
      </p:sp>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338263"/>
            <a:ext cx="3868737"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tr-TR" altLang="en-US" smtClean="0"/>
              <a:t>Örnek bir VTYS mimarisi</a:t>
            </a:r>
          </a:p>
        </p:txBody>
      </p:sp>
      <p:sp>
        <p:nvSpPr>
          <p:cNvPr id="33795" name="Rectangle 3"/>
          <p:cNvSpPr>
            <a:spLocks noGrp="1" noChangeArrowheads="1"/>
          </p:cNvSpPr>
          <p:nvPr>
            <p:ph type="body" idx="1"/>
          </p:nvPr>
        </p:nvSpPr>
        <p:spPr>
          <a:xfrm>
            <a:off x="215900" y="1412875"/>
            <a:ext cx="4572000" cy="5068888"/>
          </a:xfrm>
        </p:spPr>
        <p:txBody>
          <a:bodyPr/>
          <a:lstStyle/>
          <a:p>
            <a:pPr eaLnBrk="1" hangingPunct="1">
              <a:lnSpc>
                <a:spcPct val="90000"/>
              </a:lnSpc>
            </a:pPr>
            <a:r>
              <a:rPr lang="tr-TR" altLang="en-US" sz="2400" smtClean="0"/>
              <a:t>İstek bir sorgu ise, iç şemaya göre seçilen veriler, bu defa önce kavramsal sonra da dış semaya göre dönüştürülerek kullanıcıya sunulmalıdır. </a:t>
            </a:r>
          </a:p>
          <a:p>
            <a:pPr eaLnBrk="1" hangingPunct="1">
              <a:lnSpc>
                <a:spcPct val="90000"/>
              </a:lnSpc>
            </a:pPr>
            <a:r>
              <a:rPr lang="tr-TR" altLang="en-US" sz="2400" smtClean="0"/>
              <a:t>Bir VTYS’nin </a:t>
            </a:r>
            <a:r>
              <a:rPr lang="tr-TR" altLang="en-US" sz="2400" u="sng" smtClean="0"/>
              <a:t>mantıksal ve fiziksel veri bağımsızlığının sağlanabilmesi için</a:t>
            </a:r>
            <a:r>
              <a:rPr lang="tr-TR" altLang="en-US" sz="2400" smtClean="0"/>
              <a:t>, şema tanımlarına </a:t>
            </a:r>
            <a:r>
              <a:rPr lang="tr-TR" altLang="en-US" sz="2400" u="sng" smtClean="0"/>
              <a:t>ek olarak şemalar arası eşleme tanımlarının</a:t>
            </a:r>
            <a:r>
              <a:rPr lang="tr-TR" altLang="en-US" sz="2400" smtClean="0"/>
              <a:t> da saklanması gerekir.</a:t>
            </a:r>
          </a:p>
          <a:p>
            <a:pPr eaLnBrk="1" hangingPunct="1">
              <a:lnSpc>
                <a:spcPct val="90000"/>
              </a:lnSpc>
            </a:pPr>
            <a:endParaRPr lang="tr-TR" altLang="en-US" sz="2400" b="1" smtClean="0"/>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338263"/>
            <a:ext cx="3868737"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altLang="en-US" smtClean="0"/>
              <a:t>Örnek bir VTYS mimarisi</a:t>
            </a:r>
          </a:p>
        </p:txBody>
      </p:sp>
      <p:sp>
        <p:nvSpPr>
          <p:cNvPr id="34819" name="Rectangle 3"/>
          <p:cNvSpPr>
            <a:spLocks noGrp="1" noChangeArrowheads="1"/>
          </p:cNvSpPr>
          <p:nvPr>
            <p:ph type="body" idx="1"/>
          </p:nvPr>
        </p:nvSpPr>
        <p:spPr>
          <a:xfrm>
            <a:off x="215900" y="1412875"/>
            <a:ext cx="4572000" cy="5068888"/>
          </a:xfrm>
        </p:spPr>
        <p:txBody>
          <a:bodyPr/>
          <a:lstStyle/>
          <a:p>
            <a:pPr eaLnBrk="1" hangingPunct="1">
              <a:lnSpc>
                <a:spcPct val="80000"/>
              </a:lnSpc>
            </a:pPr>
            <a:r>
              <a:rPr lang="tr-TR" altLang="en-US" sz="2400" smtClean="0"/>
              <a:t>İç şemada bir değişiklik yapıldığında, iç şema - kavramsal şema eşlemesinde gerekli uyarlamalar yapılarak değişikliğin kavramsal ve dış şemaları, dolayısıyla da kullanıcıları etkilemesi önlenerek fiziksel veri bağımsızlığı sağlanmış olur.</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338263"/>
            <a:ext cx="3868737"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tr-TR" altLang="en-US" smtClean="0"/>
              <a:t>Örnek bir VTYS mimarisi</a:t>
            </a:r>
          </a:p>
        </p:txBody>
      </p:sp>
      <p:sp>
        <p:nvSpPr>
          <p:cNvPr id="35843" name="Rectangle 3"/>
          <p:cNvSpPr>
            <a:spLocks noGrp="1" noChangeArrowheads="1"/>
          </p:cNvSpPr>
          <p:nvPr>
            <p:ph type="body" idx="1"/>
          </p:nvPr>
        </p:nvSpPr>
        <p:spPr>
          <a:xfrm>
            <a:off x="215900" y="1412875"/>
            <a:ext cx="4572000" cy="5068888"/>
          </a:xfrm>
        </p:spPr>
        <p:txBody>
          <a:bodyPr/>
          <a:lstStyle/>
          <a:p>
            <a:pPr eaLnBrk="1" hangingPunct="1">
              <a:lnSpc>
                <a:spcPct val="80000"/>
              </a:lnSpc>
            </a:pPr>
            <a:r>
              <a:rPr lang="tr-TR" altLang="en-US" sz="2400" smtClean="0"/>
              <a:t>Kavramsal şemada bir değişiklik yapıldığında ise, bir yandan kavramsal şema - iç şema eşlemeleri, diğer taraftan da bazı dış şemalar ile kavramsal şema arasındaki eşlemeler uyarlanır. </a:t>
            </a:r>
          </a:p>
          <a:p>
            <a:pPr eaLnBrk="1" hangingPunct="1">
              <a:lnSpc>
                <a:spcPct val="80000"/>
              </a:lnSpc>
            </a:pPr>
            <a:r>
              <a:rPr lang="tr-TR" altLang="en-US" sz="2400" smtClean="0"/>
              <a:t>Böylece kavramsal şemadaki değişiklikten iç şema (fiziksel veri bağımsızlığı) ve dış şemaların en azından bir kesimi (mantıksal veri bağımsızlığı) etkilenmemiş olur (Tsichritzis, 1977).</a:t>
            </a: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338263"/>
            <a:ext cx="3868737"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tr-TR" altLang="en-US" smtClean="0"/>
              <a:t>Örnek bir VTYS mimarisi</a:t>
            </a:r>
          </a:p>
        </p:txBody>
      </p:sp>
      <p:sp>
        <p:nvSpPr>
          <p:cNvPr id="36867" name="Rectangle 3"/>
          <p:cNvSpPr>
            <a:spLocks noGrp="1" noChangeArrowheads="1"/>
          </p:cNvSpPr>
          <p:nvPr>
            <p:ph type="body" idx="1"/>
          </p:nvPr>
        </p:nvSpPr>
        <p:spPr>
          <a:xfrm>
            <a:off x="215900" y="1412875"/>
            <a:ext cx="4572000" cy="5068888"/>
          </a:xfrm>
        </p:spPr>
        <p:txBody>
          <a:bodyPr/>
          <a:lstStyle/>
          <a:p>
            <a:pPr eaLnBrk="1" hangingPunct="1">
              <a:lnSpc>
                <a:spcPct val="80000"/>
              </a:lnSpc>
            </a:pPr>
            <a:r>
              <a:rPr lang="tr-TR" altLang="en-US" sz="2400" smtClean="0"/>
              <a:t>Bu örnekten yola çıkarak, VTYS mimarisinde üç düzeyin bulunması gerektiğini söyleyebiliriz. Üç düzeyin bulunması, üç türlü şemanın benimsenmesinin doğal bir sonucudur.</a:t>
            </a:r>
          </a:p>
          <a:p>
            <a:pPr eaLnBrk="1" hangingPunct="1">
              <a:lnSpc>
                <a:spcPct val="80000"/>
              </a:lnSpc>
            </a:pPr>
            <a:r>
              <a:rPr lang="tr-TR" altLang="en-US" sz="2400" smtClean="0"/>
              <a:t>Üç düzeyli mimari ilk defa 1975 yılında “Bilgisayarlar ve Bilgi İşlem konusundaki Amerikan Ulusal Standartlar Komitesinin VTYS Çalışma Takımı” tarafından önerilmiş ve büyük ilgi görmüştür. (ANSI/X3/SPARC)</a:t>
            </a:r>
          </a:p>
        </p:txBody>
      </p:sp>
      <p:pic>
        <p:nvPicPr>
          <p:cNvPr id="368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338263"/>
            <a:ext cx="3868737"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tr-TR" altLang="en-US" smtClean="0"/>
              <a:t>Örnek bir VTYS mimarisi</a:t>
            </a:r>
          </a:p>
        </p:txBody>
      </p:sp>
      <p:sp>
        <p:nvSpPr>
          <p:cNvPr id="37891" name="Rectangle 3"/>
          <p:cNvSpPr>
            <a:spLocks noGrp="1" noChangeArrowheads="1"/>
          </p:cNvSpPr>
          <p:nvPr>
            <p:ph type="body" idx="1"/>
          </p:nvPr>
        </p:nvSpPr>
        <p:spPr>
          <a:xfrm>
            <a:off x="215900" y="1412875"/>
            <a:ext cx="4572000" cy="5068888"/>
          </a:xfrm>
        </p:spPr>
        <p:txBody>
          <a:bodyPr/>
          <a:lstStyle/>
          <a:p>
            <a:pPr eaLnBrk="1" hangingPunct="1">
              <a:lnSpc>
                <a:spcPct val="80000"/>
              </a:lnSpc>
            </a:pPr>
            <a:r>
              <a:rPr lang="tr-TR" altLang="en-US" sz="2800" smtClean="0"/>
              <a:t>Veri bağımsızlığının sağlanması için VTYS mimarisinin mutlaka üç düzeyli mimaride olması gerekmez. </a:t>
            </a:r>
          </a:p>
          <a:p>
            <a:pPr eaLnBrk="1" hangingPunct="1">
              <a:lnSpc>
                <a:spcPct val="80000"/>
              </a:lnSpc>
            </a:pPr>
            <a:r>
              <a:rPr lang="tr-TR" altLang="en-US" sz="2800" smtClean="0"/>
              <a:t>Veri bağımsızlığı VTYS mimarisini en çok etkileyen etmenlerden biridir, fakat VTYS mimarisinin sadece veri bağımsızlığından etkilendiği de söylenemez.</a:t>
            </a:r>
          </a:p>
        </p:txBody>
      </p:sp>
      <p:pic>
        <p:nvPicPr>
          <p:cNvPr id="378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338263"/>
            <a:ext cx="3868737" cy="525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tr-TR" altLang="en-US" sz="4000" smtClean="0"/>
              <a:t>Veri Tabanı Yöneticisinin Görevleri (2)</a:t>
            </a:r>
          </a:p>
        </p:txBody>
      </p:sp>
      <p:sp>
        <p:nvSpPr>
          <p:cNvPr id="5123" name="Rectangle 6"/>
          <p:cNvSpPr>
            <a:spLocks noGrp="1" noChangeArrowheads="1"/>
          </p:cNvSpPr>
          <p:nvPr>
            <p:ph type="body" idx="1"/>
          </p:nvPr>
        </p:nvSpPr>
        <p:spPr/>
        <p:txBody>
          <a:bodyPr/>
          <a:lstStyle/>
          <a:p>
            <a:pPr eaLnBrk="1" hangingPunct="1"/>
            <a:r>
              <a:rPr lang="tr-TR" altLang="en-US" sz="2800" smtClean="0"/>
              <a:t>Veri Tabanı Yönetim Sisteminin sunduğu seçenekler çerçevesinde, veri tabanının </a:t>
            </a:r>
            <a:r>
              <a:rPr lang="tr-TR" altLang="en-US" sz="2800" u="sng" smtClean="0"/>
              <a:t>fiziksel</a:t>
            </a:r>
            <a:r>
              <a:rPr lang="tr-TR" altLang="en-US" sz="2800" smtClean="0"/>
              <a:t> yapısı ile ilgili parametreleri ve </a:t>
            </a:r>
            <a:r>
              <a:rPr lang="tr-TR" altLang="en-US" sz="2800" u="sng" smtClean="0"/>
              <a:t>erişim yollarını </a:t>
            </a:r>
            <a:r>
              <a:rPr lang="tr-TR" altLang="en-US" sz="2800" smtClean="0"/>
              <a:t>(dizinleri) belirlemek ve tanımlamak.</a:t>
            </a:r>
          </a:p>
          <a:p>
            <a:pPr eaLnBrk="1" hangingPunct="1"/>
            <a:r>
              <a:rPr lang="tr-TR" altLang="en-US" sz="2800" u="sng" smtClean="0"/>
              <a:t>Yedekleme, yeniden başlatma ve kurtarma </a:t>
            </a:r>
            <a:r>
              <a:rPr lang="tr-TR" altLang="en-US" sz="2800" smtClean="0"/>
              <a:t>düzenlerini belirlemek. </a:t>
            </a:r>
          </a:p>
          <a:p>
            <a:pPr eaLnBrk="1" hangingPunct="1"/>
            <a:r>
              <a:rPr lang="tr-TR" altLang="en-US" sz="2800" smtClean="0"/>
              <a:t>Veri tabanı sistemini sahiplenmek, işletimini izlemek, veri tabanının sürekli olarak </a:t>
            </a:r>
            <a:r>
              <a:rPr lang="tr-TR" altLang="en-US" sz="2800" u="sng" smtClean="0"/>
              <a:t>kullanıma açık olmasını </a:t>
            </a:r>
            <a:r>
              <a:rPr lang="tr-TR" altLang="en-US" sz="2800" smtClean="0"/>
              <a:t>sağlamak.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tr-TR" altLang="en-US" sz="4000" smtClean="0"/>
              <a:t>Veri Tabanı Yöneticisinin Görevleri (3)</a:t>
            </a:r>
          </a:p>
        </p:txBody>
      </p:sp>
      <p:sp>
        <p:nvSpPr>
          <p:cNvPr id="6147" name="Rectangle 4"/>
          <p:cNvSpPr>
            <a:spLocks noGrp="1" noChangeArrowheads="1"/>
          </p:cNvSpPr>
          <p:nvPr>
            <p:ph type="body" idx="1"/>
          </p:nvPr>
        </p:nvSpPr>
        <p:spPr/>
        <p:txBody>
          <a:bodyPr/>
          <a:lstStyle/>
          <a:p>
            <a:pPr eaLnBrk="1" hangingPunct="1">
              <a:lnSpc>
                <a:spcPct val="90000"/>
              </a:lnSpc>
            </a:pPr>
            <a:r>
              <a:rPr lang="tr-TR" altLang="en-US" sz="2400" smtClean="0"/>
              <a:t>Gereksinimlerdeki değişiklikleri izlemek ve değişikliklere paralel olarak veri tabanı içeriği, şema tanımları, bütünlük kısıtlamaları, fiziksel yapı ile ilgili parametreler,   erişim yolları, kullanıcılar ve kullanıcı yetkilerinde gerekli değişiklikleri oluşturmak ve tanımlamak.</a:t>
            </a:r>
          </a:p>
          <a:p>
            <a:pPr eaLnBrk="1" hangingPunct="1">
              <a:lnSpc>
                <a:spcPct val="90000"/>
              </a:lnSpc>
            </a:pPr>
            <a:r>
              <a:rPr lang="tr-TR" altLang="en-US" sz="2400" smtClean="0"/>
              <a:t>Veri tabanı bütünlük kısıtlamalarının yeterliliğini izlemek; bütünlük kısıtlamaları ile ilgili gerekli değişiklikleri oluşturmak ve tasarlamak.</a:t>
            </a:r>
          </a:p>
          <a:p>
            <a:pPr eaLnBrk="1" hangingPunct="1">
              <a:lnSpc>
                <a:spcPct val="90000"/>
              </a:lnSpc>
            </a:pPr>
            <a:r>
              <a:rPr lang="tr-TR" altLang="en-US" sz="2400" smtClean="0"/>
              <a:t>Veri tabanı kullanım istatistiklerini ve veri tabanı başarımını izlemek; varsa sorunları ve yetersizlikleri belirlemek ve gerekli her türlü önlemi almak.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tr-TR" altLang="en-US" smtClean="0"/>
              <a:t>Bir Yönetici Yeterli mi?</a:t>
            </a:r>
          </a:p>
        </p:txBody>
      </p:sp>
      <p:sp>
        <p:nvSpPr>
          <p:cNvPr id="7171" name="Rectangle 4"/>
          <p:cNvSpPr>
            <a:spLocks noGrp="1" noChangeArrowheads="1"/>
          </p:cNvSpPr>
          <p:nvPr>
            <p:ph type="body" idx="1"/>
          </p:nvPr>
        </p:nvSpPr>
        <p:spPr/>
        <p:txBody>
          <a:bodyPr/>
          <a:lstStyle/>
          <a:p>
            <a:pPr eaLnBrk="1" hangingPunct="1">
              <a:lnSpc>
                <a:spcPct val="80000"/>
              </a:lnSpc>
            </a:pPr>
            <a:r>
              <a:rPr lang="tr-TR" altLang="en-US" sz="2800" smtClean="0"/>
              <a:t>Bu görevleri yürütmek için küçük sistemlerde bir kişinin tam hatta yarı zamanlı çalışması yeterli olabilir. </a:t>
            </a:r>
          </a:p>
          <a:p>
            <a:pPr eaLnBrk="1" hangingPunct="1">
              <a:lnSpc>
                <a:spcPct val="80000"/>
              </a:lnSpc>
            </a:pPr>
            <a:r>
              <a:rPr lang="tr-TR" altLang="en-US" sz="2800" u="sng" smtClean="0"/>
              <a:t>Büyük sistemlerde </a:t>
            </a:r>
            <a:r>
              <a:rPr lang="tr-TR" altLang="en-US" sz="2800" smtClean="0"/>
              <a:t>ise bu görevleri yürütmek için değişik konularda uzmanlaşmış </a:t>
            </a:r>
            <a:r>
              <a:rPr lang="tr-TR" altLang="en-US" sz="2800" u="sng" smtClean="0"/>
              <a:t>çok sayıda </a:t>
            </a:r>
            <a:r>
              <a:rPr lang="tr-TR" altLang="en-US" sz="2800" smtClean="0"/>
              <a:t>veri tabanı yöneticisine ihtiyaç vardır.</a:t>
            </a:r>
          </a:p>
          <a:p>
            <a:pPr eaLnBrk="1" hangingPunct="1">
              <a:lnSpc>
                <a:spcPct val="80000"/>
              </a:lnSpc>
            </a:pPr>
            <a:r>
              <a:rPr lang="tr-TR" altLang="en-US" sz="2800" smtClean="0"/>
              <a:t>Veri tabanı yöneticisinin kullandığı başlıca olanak veri tanımlama dilidir (DDL).</a:t>
            </a:r>
          </a:p>
          <a:p>
            <a:pPr eaLnBrk="1" hangingPunct="1">
              <a:lnSpc>
                <a:spcPct val="80000"/>
              </a:lnSpc>
            </a:pPr>
            <a:r>
              <a:rPr lang="tr-TR" altLang="en-US" sz="2800" smtClean="0"/>
              <a:t>Veri tanımlama diline ek olarak, başta sorgu dili olmak üzere diğer tüm olanaklar da veri tabanı yöneticisi tarafından kullanılabilir.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en-US" smtClean="0"/>
              <a:t>2) Uygulama Programcıları</a:t>
            </a:r>
          </a:p>
        </p:txBody>
      </p:sp>
      <p:sp>
        <p:nvSpPr>
          <p:cNvPr id="8195" name="Rectangle 3"/>
          <p:cNvSpPr>
            <a:spLocks noGrp="1" noChangeArrowheads="1"/>
          </p:cNvSpPr>
          <p:nvPr>
            <p:ph type="body" idx="1"/>
          </p:nvPr>
        </p:nvSpPr>
        <p:spPr/>
        <p:txBody>
          <a:bodyPr/>
          <a:lstStyle/>
          <a:p>
            <a:pPr eaLnBrk="1" hangingPunct="1">
              <a:lnSpc>
                <a:spcPct val="90000"/>
              </a:lnSpc>
            </a:pPr>
            <a:r>
              <a:rPr lang="tr-TR" altLang="en-US" sz="2800" smtClean="0"/>
              <a:t>Veri tabanı yöneticisi gibi, </a:t>
            </a:r>
            <a:r>
              <a:rPr lang="tr-TR" altLang="en-US" sz="2800" u="sng" smtClean="0"/>
              <a:t>uygulama programcıları</a:t>
            </a:r>
            <a:r>
              <a:rPr lang="tr-TR" altLang="en-US" sz="2800" smtClean="0"/>
              <a:t> da veri tabanının </a:t>
            </a:r>
            <a:r>
              <a:rPr lang="tr-TR" altLang="en-US" sz="2800" u="sng" smtClean="0"/>
              <a:t>gerçek</a:t>
            </a:r>
            <a:r>
              <a:rPr lang="tr-TR" altLang="en-US" sz="2800" smtClean="0"/>
              <a:t> anlamda </a:t>
            </a:r>
            <a:r>
              <a:rPr lang="tr-TR" altLang="en-US" sz="2800" u="sng" smtClean="0"/>
              <a:t>kullanıcıları değildirler.</a:t>
            </a:r>
          </a:p>
          <a:p>
            <a:pPr eaLnBrk="1" hangingPunct="1">
              <a:lnSpc>
                <a:spcPct val="90000"/>
              </a:lnSpc>
            </a:pPr>
            <a:r>
              <a:rPr lang="tr-TR" altLang="en-US" sz="2800" smtClean="0"/>
              <a:t>Uygulama programcıları, veri tabanı üzerindeki rutin uygulamalar (güncelleme, rapor üretme, önceden belirli standart sorgulamalar, .. vb) için </a:t>
            </a:r>
            <a:r>
              <a:rPr lang="tr-TR" altLang="en-US" sz="2800" u="sng" smtClean="0"/>
              <a:t>gerekli uygulama programlarını </a:t>
            </a:r>
            <a:r>
              <a:rPr lang="tr-TR" altLang="en-US" sz="2800" smtClean="0"/>
              <a:t>hazırlayan ve gerçek kullanıcıların kullanımına </a:t>
            </a:r>
            <a:r>
              <a:rPr lang="tr-TR" altLang="en-US" sz="2800" u="sng" smtClean="0"/>
              <a:t>sunan kişilerdir</a:t>
            </a:r>
            <a:r>
              <a:rPr lang="tr-TR" altLang="en-US" sz="2800" smtClean="0"/>
              <a:t>.</a:t>
            </a:r>
          </a:p>
          <a:p>
            <a:pPr eaLnBrk="1" hangingPunct="1">
              <a:lnSpc>
                <a:spcPct val="90000"/>
              </a:lnSpc>
            </a:pPr>
            <a:r>
              <a:rPr lang="tr-TR" altLang="en-US" sz="2800" smtClean="0"/>
              <a:t>Uygulama programcılarının kullandığı başlıca olanaklar veri işleme dili (DML) ve diğer yazılım geliştirme araçlarıdır.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tr-TR" altLang="en-US" smtClean="0"/>
              <a:t>Yazılım Geliştirme Araçları</a:t>
            </a:r>
          </a:p>
        </p:txBody>
      </p:sp>
      <p:sp>
        <p:nvSpPr>
          <p:cNvPr id="9219" name="Rectangle 3"/>
          <p:cNvSpPr>
            <a:spLocks noGrp="1" noChangeArrowheads="1"/>
          </p:cNvSpPr>
          <p:nvPr>
            <p:ph type="body" idx="1"/>
          </p:nvPr>
        </p:nvSpPr>
        <p:spPr/>
        <p:txBody>
          <a:bodyPr/>
          <a:lstStyle/>
          <a:p>
            <a:pPr eaLnBrk="1" hangingPunct="1"/>
            <a:r>
              <a:rPr lang="tr-TR" altLang="en-US" smtClean="0"/>
              <a:t>Kullanılan yazılım geliştirme araçları, ilgili Veri Tabanı Yönetim Sisteminin sağladığı araçlar (Oracle Forms, Oracle Reports gibi) olabileceği gibi Veri Tabanı Yönetim Sisteminden bağımsız araçlar (Power Builder, MS Visual Basic, Delphi, .. vb) da olabilir.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tr-TR" altLang="en-US" smtClean="0"/>
              <a:t>3) Sorgu Dili Kullanıcıları</a:t>
            </a:r>
          </a:p>
        </p:txBody>
      </p:sp>
      <p:sp>
        <p:nvSpPr>
          <p:cNvPr id="10243" name="Rectangle 3"/>
          <p:cNvSpPr>
            <a:spLocks noGrp="1" noChangeArrowheads="1"/>
          </p:cNvSpPr>
          <p:nvPr>
            <p:ph type="body" idx="1"/>
          </p:nvPr>
        </p:nvSpPr>
        <p:spPr/>
        <p:txBody>
          <a:bodyPr/>
          <a:lstStyle/>
          <a:p>
            <a:pPr eaLnBrk="1" hangingPunct="1">
              <a:lnSpc>
                <a:spcPct val="90000"/>
              </a:lnSpc>
            </a:pPr>
            <a:r>
              <a:rPr lang="tr-TR" altLang="en-US" sz="2800" smtClean="0"/>
              <a:t>Veri tabanı üzerinde önceden belirlenmiş rutin uygulamalar dışındaki işlemleri gerçekleştirmek için genellikle sorgu dili (SQL) kullanılır. </a:t>
            </a:r>
          </a:p>
          <a:p>
            <a:pPr eaLnBrk="1" hangingPunct="1">
              <a:lnSpc>
                <a:spcPct val="90000"/>
              </a:lnSpc>
            </a:pPr>
            <a:r>
              <a:rPr lang="tr-TR" altLang="en-US" sz="2800" u="sng" smtClean="0"/>
              <a:t>DML ve DDL</a:t>
            </a:r>
            <a:r>
              <a:rPr lang="tr-TR" altLang="en-US" sz="2800" smtClean="0"/>
              <a:t> dilleri sorgu amaçlı olmamalarına rağmen çoğu zaman </a:t>
            </a:r>
            <a:r>
              <a:rPr lang="tr-TR" altLang="en-US" sz="2800" u="sng" smtClean="0"/>
              <a:t>SQL’in bir parçası olarak görülürler.</a:t>
            </a:r>
          </a:p>
          <a:p>
            <a:pPr eaLnBrk="1" hangingPunct="1">
              <a:lnSpc>
                <a:spcPct val="90000"/>
              </a:lnSpc>
            </a:pPr>
            <a:r>
              <a:rPr lang="tr-TR" altLang="en-US" sz="2800" smtClean="0"/>
              <a:t>Sorgu Dili Kullanıcıları DML komutlarını kullanabilir, fakat DDL’i sadece VT Yöneticisi kullanır.</a:t>
            </a:r>
          </a:p>
          <a:p>
            <a:pPr eaLnBrk="1" hangingPunct="1">
              <a:lnSpc>
                <a:spcPct val="90000"/>
              </a:lnSpc>
            </a:pPr>
            <a:r>
              <a:rPr lang="tr-TR" altLang="en-US" sz="2800" smtClean="0"/>
              <a:t>SQL doğal dile yakın, kolay öğrenilen ve kolay kullanılan bir dildir (yine de biçimsel bir dildir).</a:t>
            </a:r>
          </a:p>
        </p:txBody>
      </p:sp>
    </p:spTree>
  </p:cSld>
  <p:clrMapOvr>
    <a:masterClrMapping/>
  </p:clrMapOvr>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539</TotalTime>
  <Words>1919</Words>
  <Application>Microsoft Office PowerPoint</Application>
  <PresentationFormat>Ekran Gösterisi (4:3)</PresentationFormat>
  <Paragraphs>137</Paragraphs>
  <Slides>36</Slides>
  <Notes>0</Notes>
  <HiddenSlides>0</HiddenSlides>
  <MMClips>0</MMClips>
  <ScaleCrop>false</ScaleCrop>
  <HeadingPairs>
    <vt:vector size="8" baseType="variant">
      <vt:variant>
        <vt:lpstr>Kullanılan Yazı Tipleri</vt:lpstr>
      </vt:variant>
      <vt:variant>
        <vt:i4>2</vt:i4>
      </vt:variant>
      <vt:variant>
        <vt:lpstr>Tema</vt:lpstr>
      </vt:variant>
      <vt:variant>
        <vt:i4>1</vt:i4>
      </vt:variant>
      <vt:variant>
        <vt:lpstr>Eklenmiş OLE Hizmet Programları</vt:lpstr>
      </vt:variant>
      <vt:variant>
        <vt:i4>1</vt:i4>
      </vt:variant>
      <vt:variant>
        <vt:lpstr>Slayt Başlıkları</vt:lpstr>
      </vt:variant>
      <vt:variant>
        <vt:i4>36</vt:i4>
      </vt:variant>
    </vt:vector>
  </HeadingPairs>
  <TitlesOfParts>
    <vt:vector size="40" baseType="lpstr">
      <vt:lpstr>Arial</vt:lpstr>
      <vt:lpstr>Calibri</vt:lpstr>
      <vt:lpstr>Varsayılan Tasarım</vt:lpstr>
      <vt:lpstr>Bit Eşlem Resmi</vt:lpstr>
      <vt:lpstr>Kullanıcı Türleri</vt:lpstr>
      <vt:lpstr>1) Veri Tabanı Yöneticisi</vt:lpstr>
      <vt:lpstr>Veri Tabanı Yöneticisinin Görevleri (1)</vt:lpstr>
      <vt:lpstr>Veri Tabanı Yöneticisinin Görevleri (2)</vt:lpstr>
      <vt:lpstr>Veri Tabanı Yöneticisinin Görevleri (3)</vt:lpstr>
      <vt:lpstr>Bir Yönetici Yeterli mi?</vt:lpstr>
      <vt:lpstr>2) Uygulama Programcıları</vt:lpstr>
      <vt:lpstr>Yazılım Geliştirme Araçları</vt:lpstr>
      <vt:lpstr>3) Sorgu Dili Kullanıcıları</vt:lpstr>
      <vt:lpstr>Sorgu Dili Kullanıcıları</vt:lpstr>
      <vt:lpstr>Sorgu Dili Kullanıcıları</vt:lpstr>
      <vt:lpstr>4) Uygulama Programı Kullanıcıları</vt:lpstr>
      <vt:lpstr>Uygulama Programları</vt:lpstr>
      <vt:lpstr>5) Rasgele Kullanıcılar</vt:lpstr>
      <vt:lpstr>Rasgele Kullanıcılar</vt:lpstr>
      <vt:lpstr>Rasgele Kullanıcılar</vt:lpstr>
      <vt:lpstr>Rasgele Kullanıcılar</vt:lpstr>
      <vt:lpstr>Soyutlama Düzeyleri</vt:lpstr>
      <vt:lpstr>İç (fiziksel) Şema</vt:lpstr>
      <vt:lpstr>Kavramsal Şema</vt:lpstr>
      <vt:lpstr>Dış (alt) Şema</vt:lpstr>
      <vt:lpstr>Dış (alt) Şema</vt:lpstr>
      <vt:lpstr>Veri Bağımsızlığı</vt:lpstr>
      <vt:lpstr>Fiziksel Veri Bağımsızlığı</vt:lpstr>
      <vt:lpstr>Fiziksel Veri Bağımsızlığı</vt:lpstr>
      <vt:lpstr>Fiziksel Veri Bağımsızlığı</vt:lpstr>
      <vt:lpstr>Fiziksel Veri Bağımsızlığı</vt:lpstr>
      <vt:lpstr>Fiziksel Veri Bağımsızlığı</vt:lpstr>
      <vt:lpstr>Mantıksal Veri Bağımsızlığı</vt:lpstr>
      <vt:lpstr>Örnek bir VTYS mimarisi</vt:lpstr>
      <vt:lpstr>Örnek bir VTYS mimarisi</vt:lpstr>
      <vt:lpstr>Örnek bir VTYS mimarisi</vt:lpstr>
      <vt:lpstr>Örnek bir VTYS mimarisi</vt:lpstr>
      <vt:lpstr>Örnek bir VTYS mimarisi</vt:lpstr>
      <vt:lpstr>Örnek bir VTYS mimarisi</vt:lpstr>
      <vt:lpstr>Örnek bir VTYS mimarisi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Kullanıcı Türleri</dc:title>
  <dc:creator>Altan Mesut</dc:creator>
  <cp:lastModifiedBy>ergenburhan@hotmail.com</cp:lastModifiedBy>
  <cp:revision>41</cp:revision>
  <dcterms:created xsi:type="dcterms:W3CDTF">2005-10-09T22:02:42Z</dcterms:created>
  <dcterms:modified xsi:type="dcterms:W3CDTF">2020-10-24T08:46:12Z</dcterms:modified>
</cp:coreProperties>
</file>