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9" r:id="rId15"/>
    <p:sldId id="280" r:id="rId16"/>
    <p:sldId id="281" r:id="rId17"/>
    <p:sldId id="283" r:id="rId18"/>
    <p:sldId id="282" r:id="rId19"/>
    <p:sldId id="284" r:id="rId20"/>
    <p:sldId id="285" r:id="rId21"/>
    <p:sldId id="286" r:id="rId22"/>
    <p:sldId id="299" r:id="rId23"/>
    <p:sldId id="300" r:id="rId24"/>
    <p:sldId id="301" r:id="rId25"/>
    <p:sldId id="269" r:id="rId26"/>
    <p:sldId id="270" r:id="rId27"/>
    <p:sldId id="287" r:id="rId28"/>
    <p:sldId id="271" r:id="rId29"/>
    <p:sldId id="272" r:id="rId30"/>
    <p:sldId id="273" r:id="rId31"/>
    <p:sldId id="275" r:id="rId32"/>
    <p:sldId id="276" r:id="rId33"/>
    <p:sldId id="277" r:id="rId34"/>
    <p:sldId id="278" r:id="rId35"/>
    <p:sldId id="288" r:id="rId36"/>
    <p:sldId id="289" r:id="rId37"/>
    <p:sldId id="290" r:id="rId38"/>
    <p:sldId id="291" r:id="rId39"/>
    <p:sldId id="292" r:id="rId40"/>
    <p:sldId id="297" r:id="rId41"/>
    <p:sldId id="298" r:id="rId42"/>
    <p:sldId id="293" r:id="rId43"/>
    <p:sldId id="294" r:id="rId44"/>
    <p:sldId id="295" r:id="rId45"/>
    <p:sldId id="296" r:id="rId46"/>
  </p:sldIdLst>
  <p:sldSz cx="9144000" cy="6858000" type="screen4x3"/>
  <p:notesSz cx="6858000" cy="9144000"/>
  <p:defaultTextStyle>
    <a:defPPr>
      <a:defRPr lang="tr-TR"/>
    </a:defPPr>
    <a:lvl1pPr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Arial" panose="020B0604020202020204" pitchFamily="34" charset="0"/>
        <a:ea typeface="+mn-ea"/>
        <a:cs typeface="+mn-cs"/>
      </a:defRPr>
    </a:lvl6pPr>
    <a:lvl7pPr marL="2743200" algn="l" defTabSz="914400" rtl="0" eaLnBrk="1" latinLnBrk="0" hangingPunct="1">
      <a:defRPr sz="1200" kern="1200">
        <a:solidFill>
          <a:schemeClr val="tx1"/>
        </a:solidFill>
        <a:latin typeface="Arial" panose="020B0604020202020204" pitchFamily="34" charset="0"/>
        <a:ea typeface="+mn-ea"/>
        <a:cs typeface="+mn-cs"/>
      </a:defRPr>
    </a:lvl7pPr>
    <a:lvl8pPr marL="3200400" algn="l" defTabSz="914400" rtl="0" eaLnBrk="1" latinLnBrk="0" hangingPunct="1">
      <a:defRPr sz="1200" kern="1200">
        <a:solidFill>
          <a:schemeClr val="tx1"/>
        </a:solidFill>
        <a:latin typeface="Arial" panose="020B0604020202020204" pitchFamily="34" charset="0"/>
        <a:ea typeface="+mn-ea"/>
        <a:cs typeface="+mn-cs"/>
      </a:defRPr>
    </a:lvl8pPr>
    <a:lvl9pPr marL="3657600" algn="l" defTabSz="914400" rtl="0" eaLnBrk="1" latinLnBrk="0" hangingPunct="1">
      <a:defRPr sz="1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92" autoAdjust="0"/>
    <p:restoredTop sz="94660"/>
  </p:normalViewPr>
  <p:slideViewPr>
    <p:cSldViewPr>
      <p:cViewPr varScale="1">
        <p:scale>
          <a:sx n="88" d="100"/>
          <a:sy n="88" d="100"/>
        </p:scale>
        <p:origin x="98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smtClean="0"/>
              <a:t>Asıl alt başlık stilini düzenlemek için tıklatın</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126377A2-10D5-4D43-AA7B-F87575F9227B}" type="slidenum">
              <a:rPr lang="tr-TR" altLang="en-US"/>
              <a:pPr>
                <a:defRPr/>
              </a:pPr>
              <a:t>‹#›</a:t>
            </a:fld>
            <a:endParaRPr lang="tr-TR" altLang="en-US"/>
          </a:p>
        </p:txBody>
      </p:sp>
    </p:spTree>
    <p:extLst>
      <p:ext uri="{BB962C8B-B14F-4D97-AF65-F5344CB8AC3E}">
        <p14:creationId xmlns:p14="http://schemas.microsoft.com/office/powerpoint/2010/main" val="306254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1CFE4305-D3F4-43C7-B463-682C16D8DF5E}" type="slidenum">
              <a:rPr lang="tr-TR" altLang="en-US"/>
              <a:pPr>
                <a:defRPr/>
              </a:pPr>
              <a:t>‹#›</a:t>
            </a:fld>
            <a:endParaRPr lang="tr-TR" altLang="en-US"/>
          </a:p>
        </p:txBody>
      </p:sp>
    </p:spTree>
    <p:extLst>
      <p:ext uri="{BB962C8B-B14F-4D97-AF65-F5344CB8AC3E}">
        <p14:creationId xmlns:p14="http://schemas.microsoft.com/office/powerpoint/2010/main" val="416645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6C586A31-5A52-4004-86F1-40E3A3D09112}" type="slidenum">
              <a:rPr lang="tr-TR" altLang="en-US"/>
              <a:pPr>
                <a:defRPr/>
              </a:pPr>
              <a:t>‹#›</a:t>
            </a:fld>
            <a:endParaRPr lang="tr-TR" altLang="en-US"/>
          </a:p>
        </p:txBody>
      </p:sp>
    </p:spTree>
    <p:extLst>
      <p:ext uri="{BB962C8B-B14F-4D97-AF65-F5344CB8AC3E}">
        <p14:creationId xmlns:p14="http://schemas.microsoft.com/office/powerpoint/2010/main" val="368208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0F9B55BF-1BF0-47DD-A3C2-576F5C2D99DA}" type="slidenum">
              <a:rPr lang="tr-TR" altLang="en-US"/>
              <a:pPr>
                <a:defRPr/>
              </a:pPr>
              <a:t>‹#›</a:t>
            </a:fld>
            <a:endParaRPr lang="tr-TR" altLang="en-US"/>
          </a:p>
        </p:txBody>
      </p:sp>
    </p:spTree>
    <p:extLst>
      <p:ext uri="{BB962C8B-B14F-4D97-AF65-F5344CB8AC3E}">
        <p14:creationId xmlns:p14="http://schemas.microsoft.com/office/powerpoint/2010/main" val="108495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tr-TR"/>
          </a:p>
        </p:txBody>
      </p:sp>
      <p:sp>
        <p:nvSpPr>
          <p:cNvPr id="5" name="Rectangle 5"/>
          <p:cNvSpPr>
            <a:spLocks noGrp="1" noChangeArrowheads="1"/>
          </p:cNvSpPr>
          <p:nvPr>
            <p:ph type="ftr" sz="quarter" idx="11"/>
          </p:nvPr>
        </p:nvSpPr>
        <p:spPr>
          <a:ln/>
        </p:spPr>
        <p:txBody>
          <a:bodyPr/>
          <a:lstStyle>
            <a:lvl1pPr>
              <a:defRPr/>
            </a:lvl1pPr>
          </a:lstStyle>
          <a:p>
            <a:pPr>
              <a:defRPr/>
            </a:pPr>
            <a:endParaRPr lang="tr-TR"/>
          </a:p>
        </p:txBody>
      </p:sp>
      <p:sp>
        <p:nvSpPr>
          <p:cNvPr id="6" name="Rectangle 6"/>
          <p:cNvSpPr>
            <a:spLocks noGrp="1" noChangeArrowheads="1"/>
          </p:cNvSpPr>
          <p:nvPr>
            <p:ph type="sldNum" sz="quarter" idx="12"/>
          </p:nvPr>
        </p:nvSpPr>
        <p:spPr>
          <a:ln/>
        </p:spPr>
        <p:txBody>
          <a:bodyPr/>
          <a:lstStyle>
            <a:lvl1pPr>
              <a:defRPr/>
            </a:lvl1pPr>
          </a:lstStyle>
          <a:p>
            <a:pPr>
              <a:defRPr/>
            </a:pPr>
            <a:fld id="{EE87D1A5-3185-4223-B927-265974632BF8}" type="slidenum">
              <a:rPr lang="tr-TR" altLang="en-US"/>
              <a:pPr>
                <a:defRPr/>
              </a:pPr>
              <a:t>‹#›</a:t>
            </a:fld>
            <a:endParaRPr lang="tr-TR" altLang="en-US"/>
          </a:p>
        </p:txBody>
      </p:sp>
    </p:spTree>
    <p:extLst>
      <p:ext uri="{BB962C8B-B14F-4D97-AF65-F5344CB8AC3E}">
        <p14:creationId xmlns:p14="http://schemas.microsoft.com/office/powerpoint/2010/main" val="2813563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7613BECF-D4B5-4874-9A22-15686EF44147}" type="slidenum">
              <a:rPr lang="tr-TR" altLang="en-US"/>
              <a:pPr>
                <a:defRPr/>
              </a:pPr>
              <a:t>‹#›</a:t>
            </a:fld>
            <a:endParaRPr lang="tr-TR" altLang="en-US"/>
          </a:p>
        </p:txBody>
      </p:sp>
    </p:spTree>
    <p:extLst>
      <p:ext uri="{BB962C8B-B14F-4D97-AF65-F5344CB8AC3E}">
        <p14:creationId xmlns:p14="http://schemas.microsoft.com/office/powerpoint/2010/main" val="3263000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Rectangle 4"/>
          <p:cNvSpPr>
            <a:spLocks noGrp="1" noChangeArrowheads="1"/>
          </p:cNvSpPr>
          <p:nvPr>
            <p:ph type="dt" sz="half" idx="10"/>
          </p:nvPr>
        </p:nvSpPr>
        <p:spPr>
          <a:ln/>
        </p:spPr>
        <p:txBody>
          <a:bodyPr/>
          <a:lstStyle>
            <a:lvl1pPr>
              <a:defRPr/>
            </a:lvl1pPr>
          </a:lstStyle>
          <a:p>
            <a:pPr>
              <a:defRPr/>
            </a:pPr>
            <a:endParaRPr lang="tr-TR"/>
          </a:p>
        </p:txBody>
      </p:sp>
      <p:sp>
        <p:nvSpPr>
          <p:cNvPr id="8" name="Rectangle 5"/>
          <p:cNvSpPr>
            <a:spLocks noGrp="1" noChangeArrowheads="1"/>
          </p:cNvSpPr>
          <p:nvPr>
            <p:ph type="ftr" sz="quarter" idx="11"/>
          </p:nvPr>
        </p:nvSpPr>
        <p:spPr>
          <a:ln/>
        </p:spPr>
        <p:txBody>
          <a:bodyPr/>
          <a:lstStyle>
            <a:lvl1pPr>
              <a:defRPr/>
            </a:lvl1pPr>
          </a:lstStyle>
          <a:p>
            <a:pPr>
              <a:defRPr/>
            </a:pPr>
            <a:endParaRPr lang="tr-TR"/>
          </a:p>
        </p:txBody>
      </p:sp>
      <p:sp>
        <p:nvSpPr>
          <p:cNvPr id="9" name="Rectangle 6"/>
          <p:cNvSpPr>
            <a:spLocks noGrp="1" noChangeArrowheads="1"/>
          </p:cNvSpPr>
          <p:nvPr>
            <p:ph type="sldNum" sz="quarter" idx="12"/>
          </p:nvPr>
        </p:nvSpPr>
        <p:spPr>
          <a:ln/>
        </p:spPr>
        <p:txBody>
          <a:bodyPr/>
          <a:lstStyle>
            <a:lvl1pPr>
              <a:defRPr/>
            </a:lvl1pPr>
          </a:lstStyle>
          <a:p>
            <a:pPr>
              <a:defRPr/>
            </a:pPr>
            <a:fld id="{18DB5F7A-B949-4DC3-B0E5-CAC0246F6A15}" type="slidenum">
              <a:rPr lang="tr-TR" altLang="en-US"/>
              <a:pPr>
                <a:defRPr/>
              </a:pPr>
              <a:t>‹#›</a:t>
            </a:fld>
            <a:endParaRPr lang="tr-TR" altLang="en-US"/>
          </a:p>
        </p:txBody>
      </p:sp>
    </p:spTree>
    <p:extLst>
      <p:ext uri="{BB962C8B-B14F-4D97-AF65-F5344CB8AC3E}">
        <p14:creationId xmlns:p14="http://schemas.microsoft.com/office/powerpoint/2010/main" val="269138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Rectangle 4"/>
          <p:cNvSpPr>
            <a:spLocks noGrp="1" noChangeArrowheads="1"/>
          </p:cNvSpPr>
          <p:nvPr>
            <p:ph type="dt" sz="half" idx="10"/>
          </p:nvPr>
        </p:nvSpPr>
        <p:spPr>
          <a:ln/>
        </p:spPr>
        <p:txBody>
          <a:bodyPr/>
          <a:lstStyle>
            <a:lvl1pPr>
              <a:defRPr/>
            </a:lvl1pPr>
          </a:lstStyle>
          <a:p>
            <a:pPr>
              <a:defRPr/>
            </a:pPr>
            <a:endParaRPr lang="tr-TR"/>
          </a:p>
        </p:txBody>
      </p:sp>
      <p:sp>
        <p:nvSpPr>
          <p:cNvPr id="4" name="Rectangle 5"/>
          <p:cNvSpPr>
            <a:spLocks noGrp="1" noChangeArrowheads="1"/>
          </p:cNvSpPr>
          <p:nvPr>
            <p:ph type="ftr" sz="quarter" idx="11"/>
          </p:nvPr>
        </p:nvSpPr>
        <p:spPr>
          <a:ln/>
        </p:spPr>
        <p:txBody>
          <a:bodyPr/>
          <a:lstStyle>
            <a:lvl1pPr>
              <a:defRPr/>
            </a:lvl1pPr>
          </a:lstStyle>
          <a:p>
            <a:pPr>
              <a:defRPr/>
            </a:pPr>
            <a:endParaRPr lang="tr-TR"/>
          </a:p>
        </p:txBody>
      </p:sp>
      <p:sp>
        <p:nvSpPr>
          <p:cNvPr id="5" name="Rectangle 6"/>
          <p:cNvSpPr>
            <a:spLocks noGrp="1" noChangeArrowheads="1"/>
          </p:cNvSpPr>
          <p:nvPr>
            <p:ph type="sldNum" sz="quarter" idx="12"/>
          </p:nvPr>
        </p:nvSpPr>
        <p:spPr>
          <a:ln/>
        </p:spPr>
        <p:txBody>
          <a:bodyPr/>
          <a:lstStyle>
            <a:lvl1pPr>
              <a:defRPr/>
            </a:lvl1pPr>
          </a:lstStyle>
          <a:p>
            <a:pPr>
              <a:defRPr/>
            </a:pPr>
            <a:fld id="{C9C5289B-32AF-4FD1-9CF9-1B03B471240E}" type="slidenum">
              <a:rPr lang="tr-TR" altLang="en-US"/>
              <a:pPr>
                <a:defRPr/>
              </a:pPr>
              <a:t>‹#›</a:t>
            </a:fld>
            <a:endParaRPr lang="tr-TR" altLang="en-US"/>
          </a:p>
        </p:txBody>
      </p:sp>
    </p:spTree>
    <p:extLst>
      <p:ext uri="{BB962C8B-B14F-4D97-AF65-F5344CB8AC3E}">
        <p14:creationId xmlns:p14="http://schemas.microsoft.com/office/powerpoint/2010/main" val="2565002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tr-TR"/>
          </a:p>
        </p:txBody>
      </p:sp>
      <p:sp>
        <p:nvSpPr>
          <p:cNvPr id="3" name="Rectangle 5"/>
          <p:cNvSpPr>
            <a:spLocks noGrp="1" noChangeArrowheads="1"/>
          </p:cNvSpPr>
          <p:nvPr>
            <p:ph type="ftr" sz="quarter" idx="11"/>
          </p:nvPr>
        </p:nvSpPr>
        <p:spPr>
          <a:ln/>
        </p:spPr>
        <p:txBody>
          <a:bodyPr/>
          <a:lstStyle>
            <a:lvl1pPr>
              <a:defRPr/>
            </a:lvl1pPr>
          </a:lstStyle>
          <a:p>
            <a:pPr>
              <a:defRPr/>
            </a:pPr>
            <a:endParaRPr lang="tr-TR"/>
          </a:p>
        </p:txBody>
      </p:sp>
      <p:sp>
        <p:nvSpPr>
          <p:cNvPr id="4" name="Rectangle 6"/>
          <p:cNvSpPr>
            <a:spLocks noGrp="1" noChangeArrowheads="1"/>
          </p:cNvSpPr>
          <p:nvPr>
            <p:ph type="sldNum" sz="quarter" idx="12"/>
          </p:nvPr>
        </p:nvSpPr>
        <p:spPr>
          <a:ln/>
        </p:spPr>
        <p:txBody>
          <a:bodyPr/>
          <a:lstStyle>
            <a:lvl1pPr>
              <a:defRPr/>
            </a:lvl1pPr>
          </a:lstStyle>
          <a:p>
            <a:pPr>
              <a:defRPr/>
            </a:pPr>
            <a:fld id="{BA1C557A-B5E9-4C10-89DA-505331787467}" type="slidenum">
              <a:rPr lang="tr-TR" altLang="en-US"/>
              <a:pPr>
                <a:defRPr/>
              </a:pPr>
              <a:t>‹#›</a:t>
            </a:fld>
            <a:endParaRPr lang="tr-TR" altLang="en-US"/>
          </a:p>
        </p:txBody>
      </p:sp>
    </p:spTree>
    <p:extLst>
      <p:ext uri="{BB962C8B-B14F-4D97-AF65-F5344CB8AC3E}">
        <p14:creationId xmlns:p14="http://schemas.microsoft.com/office/powerpoint/2010/main" val="3927696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6AB82D8C-C006-400C-84AB-9F0C8F39E821}" type="slidenum">
              <a:rPr lang="tr-TR" altLang="en-US"/>
              <a:pPr>
                <a:defRPr/>
              </a:pPr>
              <a:t>‹#›</a:t>
            </a:fld>
            <a:endParaRPr lang="tr-TR" altLang="en-US"/>
          </a:p>
        </p:txBody>
      </p:sp>
    </p:spTree>
    <p:extLst>
      <p:ext uri="{BB962C8B-B14F-4D97-AF65-F5344CB8AC3E}">
        <p14:creationId xmlns:p14="http://schemas.microsoft.com/office/powerpoint/2010/main" val="62235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smtClean="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tr-TR"/>
          </a:p>
        </p:txBody>
      </p:sp>
      <p:sp>
        <p:nvSpPr>
          <p:cNvPr id="6" name="Rectangle 5"/>
          <p:cNvSpPr>
            <a:spLocks noGrp="1" noChangeArrowheads="1"/>
          </p:cNvSpPr>
          <p:nvPr>
            <p:ph type="ftr" sz="quarter" idx="11"/>
          </p:nvPr>
        </p:nvSpPr>
        <p:spPr>
          <a:ln/>
        </p:spPr>
        <p:txBody>
          <a:bodyPr/>
          <a:lstStyle>
            <a:lvl1pPr>
              <a:defRPr/>
            </a:lvl1pPr>
          </a:lstStyle>
          <a:p>
            <a:pPr>
              <a:defRPr/>
            </a:pPr>
            <a:endParaRPr lang="tr-TR"/>
          </a:p>
        </p:txBody>
      </p:sp>
      <p:sp>
        <p:nvSpPr>
          <p:cNvPr id="7" name="Rectangle 6"/>
          <p:cNvSpPr>
            <a:spLocks noGrp="1" noChangeArrowheads="1"/>
          </p:cNvSpPr>
          <p:nvPr>
            <p:ph type="sldNum" sz="quarter" idx="12"/>
          </p:nvPr>
        </p:nvSpPr>
        <p:spPr>
          <a:ln/>
        </p:spPr>
        <p:txBody>
          <a:bodyPr/>
          <a:lstStyle>
            <a:lvl1pPr>
              <a:defRPr/>
            </a:lvl1pPr>
          </a:lstStyle>
          <a:p>
            <a:pPr>
              <a:defRPr/>
            </a:pPr>
            <a:fld id="{36289ED4-FF3F-4196-8686-98AD535C8CCA}" type="slidenum">
              <a:rPr lang="tr-TR" altLang="en-US"/>
              <a:pPr>
                <a:defRPr/>
              </a:pPr>
              <a:t>‹#›</a:t>
            </a:fld>
            <a:endParaRPr lang="tr-TR" altLang="en-US"/>
          </a:p>
        </p:txBody>
      </p:sp>
    </p:spTree>
    <p:extLst>
      <p:ext uri="{BB962C8B-B14F-4D97-AF65-F5344CB8AC3E}">
        <p14:creationId xmlns:p14="http://schemas.microsoft.com/office/powerpoint/2010/main" val="1199777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ltLang="tr-TR" smtClean="0"/>
              <a:t>Asıl başlık stili için tıklatın</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ltLang="tr-TR" smtClean="0"/>
              <a:t>Asıl metin stillerini düzenlemek için tıklatın</a:t>
            </a:r>
          </a:p>
          <a:p>
            <a:pPr lvl="1"/>
            <a:r>
              <a:rPr lang="tr-TR" altLang="tr-TR" smtClean="0"/>
              <a:t>İkinci düzey</a:t>
            </a:r>
          </a:p>
          <a:p>
            <a:pPr lvl="2"/>
            <a:r>
              <a:rPr lang="tr-TR" altLang="tr-TR" smtClean="0"/>
              <a:t>Üçüncü düzey</a:t>
            </a:r>
          </a:p>
          <a:p>
            <a:pPr lvl="3"/>
            <a:r>
              <a:rPr lang="tr-TR" altLang="tr-TR" smtClean="0"/>
              <a:t>Dördüncü düzey</a:t>
            </a:r>
          </a:p>
          <a:p>
            <a:pPr lvl="4"/>
            <a:r>
              <a:rPr lang="tr-TR" altLang="tr-TR" smtClean="0"/>
              <a:t>Beşinci düzey</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tr-T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tr-T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D389AF70-9E6F-451F-B7AB-75BE9F2D2548}" type="slidenum">
              <a:rPr lang="tr-TR" altLang="en-US"/>
              <a:pPr>
                <a:defRPr/>
              </a:pPr>
              <a:t>‹#›</a:t>
            </a:fld>
            <a:endParaRPr lang="tr-T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lstStyle/>
          <a:p>
            <a:pPr eaLnBrk="1" hangingPunct="1"/>
            <a:r>
              <a:rPr lang="tr-TR" altLang="tr-TR" smtClean="0"/>
              <a:t>GENELLEME (Generalization)</a:t>
            </a:r>
          </a:p>
        </p:txBody>
      </p:sp>
      <p:sp>
        <p:nvSpPr>
          <p:cNvPr id="2051" name="Rectangle 5"/>
          <p:cNvSpPr>
            <a:spLocks noGrp="1" noChangeArrowheads="1"/>
          </p:cNvSpPr>
          <p:nvPr>
            <p:ph type="body" idx="1"/>
          </p:nvPr>
        </p:nvSpPr>
        <p:spPr/>
        <p:txBody>
          <a:bodyPr/>
          <a:lstStyle/>
          <a:p>
            <a:pPr eaLnBrk="1" hangingPunct="1"/>
            <a:r>
              <a:rPr lang="tr-TR" altLang="tr-TR" smtClean="0"/>
              <a:t>Varlık kümeleri arasında özel ilişkiler bulunabilir, bunların en önemlisi “ait olma” ilişkisidir.</a:t>
            </a:r>
          </a:p>
          <a:p>
            <a:pPr eaLnBrk="1" hangingPunct="1"/>
            <a:r>
              <a:rPr lang="tr-TR" altLang="tr-TR" b="1" smtClean="0"/>
              <a:t>Alt düzey varlık kümeleri</a:t>
            </a:r>
            <a:r>
              <a:rPr lang="tr-TR" altLang="tr-TR" smtClean="0"/>
              <a:t> genellenerek bir </a:t>
            </a:r>
            <a:r>
              <a:rPr lang="tr-TR" altLang="tr-TR" b="1" smtClean="0"/>
              <a:t>üst düzey varlık kümesi </a:t>
            </a:r>
            <a:r>
              <a:rPr lang="tr-TR" altLang="tr-TR" smtClean="0"/>
              <a:t>oluşturulabilir.</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tr-TR" altLang="tr-TR" smtClean="0"/>
              <a:t>Kümeleme Örneği</a:t>
            </a:r>
          </a:p>
        </p:txBody>
      </p:sp>
      <p:sp>
        <p:nvSpPr>
          <p:cNvPr id="12332" name="Oval 44"/>
          <p:cNvSpPr>
            <a:spLocks noChangeArrowheads="1"/>
          </p:cNvSpPr>
          <p:nvPr/>
        </p:nvSpPr>
        <p:spPr bwMode="auto">
          <a:xfrm>
            <a:off x="4140200" y="2852738"/>
            <a:ext cx="865188" cy="215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K_Süre</a:t>
            </a:r>
          </a:p>
        </p:txBody>
      </p:sp>
      <p:sp>
        <p:nvSpPr>
          <p:cNvPr id="12333" name="AutoShape 45"/>
          <p:cNvSpPr>
            <a:spLocks noChangeArrowheads="1"/>
          </p:cNvSpPr>
          <p:nvPr/>
        </p:nvSpPr>
        <p:spPr bwMode="auto">
          <a:xfrm>
            <a:off x="4068763" y="3500438"/>
            <a:ext cx="1008062" cy="360362"/>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ÇPM</a:t>
            </a:r>
          </a:p>
        </p:txBody>
      </p:sp>
      <p:cxnSp>
        <p:nvCxnSpPr>
          <p:cNvPr id="12336" name="AutoShape 48"/>
          <p:cNvCxnSpPr>
            <a:cxnSpLocks noChangeShapeType="1"/>
            <a:stCxn id="12332" idx="4"/>
            <a:endCxn id="12333" idx="0"/>
          </p:cNvCxnSpPr>
          <p:nvPr/>
        </p:nvCxnSpPr>
        <p:spPr bwMode="auto">
          <a:xfrm>
            <a:off x="4573588" y="3068638"/>
            <a:ext cx="0" cy="43180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7" name="AutoShape 49"/>
          <p:cNvCxnSpPr>
            <a:cxnSpLocks noChangeShapeType="1"/>
            <a:stCxn id="11307" idx="3"/>
            <a:endCxn id="12333" idx="1"/>
          </p:cNvCxnSpPr>
          <p:nvPr/>
        </p:nvCxnSpPr>
        <p:spPr bwMode="auto">
          <a:xfrm>
            <a:off x="2782888" y="3681413"/>
            <a:ext cx="1276350"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2338" name="AutoShape 50"/>
          <p:cNvCxnSpPr>
            <a:cxnSpLocks noChangeShapeType="1"/>
            <a:stCxn id="11300" idx="1"/>
            <a:endCxn id="12333" idx="3"/>
          </p:cNvCxnSpPr>
          <p:nvPr/>
        </p:nvCxnSpPr>
        <p:spPr bwMode="auto">
          <a:xfrm flipH="1">
            <a:off x="5086350" y="3681413"/>
            <a:ext cx="989013"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2" name="Group 67"/>
          <p:cNvGrpSpPr>
            <a:grpSpLocks/>
          </p:cNvGrpSpPr>
          <p:nvPr/>
        </p:nvGrpSpPr>
        <p:grpSpPr bwMode="auto">
          <a:xfrm>
            <a:off x="1331913" y="2852738"/>
            <a:ext cx="2305050" cy="1008062"/>
            <a:chOff x="839" y="1797"/>
            <a:chExt cx="1452" cy="635"/>
          </a:xfrm>
        </p:grpSpPr>
        <p:sp>
          <p:nvSpPr>
            <p:cNvPr id="11304" name="Oval 38"/>
            <p:cNvSpPr>
              <a:spLocks noChangeArrowheads="1"/>
            </p:cNvSpPr>
            <p:nvPr/>
          </p:nvSpPr>
          <p:spPr bwMode="auto">
            <a:xfrm>
              <a:off x="839"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Ç_No</a:t>
              </a:r>
            </a:p>
          </p:txBody>
        </p:sp>
        <p:sp>
          <p:nvSpPr>
            <p:cNvPr id="11305" name="Oval 39"/>
            <p:cNvSpPr>
              <a:spLocks noChangeArrowheads="1"/>
            </p:cNvSpPr>
            <p:nvPr/>
          </p:nvSpPr>
          <p:spPr bwMode="auto">
            <a:xfrm>
              <a:off x="1293"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Adı</a:t>
              </a:r>
            </a:p>
          </p:txBody>
        </p:sp>
        <p:sp>
          <p:nvSpPr>
            <p:cNvPr id="11306" name="Oval 40"/>
            <p:cNvSpPr>
              <a:spLocks noChangeArrowheads="1"/>
            </p:cNvSpPr>
            <p:nvPr/>
          </p:nvSpPr>
          <p:spPr bwMode="auto">
            <a:xfrm>
              <a:off x="1746" y="1797"/>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Soyadı</a:t>
              </a:r>
            </a:p>
          </p:txBody>
        </p:sp>
        <p:sp>
          <p:nvSpPr>
            <p:cNvPr id="11307" name="AutoShape 46"/>
            <p:cNvSpPr>
              <a:spLocks noChangeArrowheads="1"/>
            </p:cNvSpPr>
            <p:nvPr/>
          </p:nvSpPr>
          <p:spPr bwMode="auto">
            <a:xfrm>
              <a:off x="1202" y="2205"/>
              <a:ext cx="545"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ÇALIŞAN</a:t>
              </a:r>
            </a:p>
          </p:txBody>
        </p:sp>
        <p:cxnSp>
          <p:nvCxnSpPr>
            <p:cNvPr id="11308" name="AutoShape 52"/>
            <p:cNvCxnSpPr>
              <a:cxnSpLocks noChangeShapeType="1"/>
              <a:stCxn id="11305" idx="4"/>
              <a:endCxn id="11307" idx="0"/>
            </p:cNvCxnSpPr>
            <p:nvPr/>
          </p:nvCxnSpPr>
          <p:spPr bwMode="auto">
            <a:xfrm>
              <a:off x="1475" y="1933"/>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09" name="Line 53"/>
            <p:cNvSpPr>
              <a:spLocks noChangeShapeType="1"/>
            </p:cNvSpPr>
            <p:nvPr/>
          </p:nvSpPr>
          <p:spPr bwMode="auto">
            <a:xfrm flipV="1">
              <a:off x="1656" y="1933"/>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310" name="Line 55"/>
            <p:cNvSpPr>
              <a:spLocks noChangeShapeType="1"/>
            </p:cNvSpPr>
            <p:nvPr/>
          </p:nvSpPr>
          <p:spPr bwMode="auto">
            <a:xfrm flipH="1" flipV="1">
              <a:off x="1021" y="1933"/>
              <a:ext cx="272"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grpSp>
        <p:nvGrpSpPr>
          <p:cNvPr id="3" name="Group 68"/>
          <p:cNvGrpSpPr>
            <a:grpSpLocks/>
          </p:cNvGrpSpPr>
          <p:nvPr/>
        </p:nvGrpSpPr>
        <p:grpSpPr bwMode="auto">
          <a:xfrm>
            <a:off x="5508625" y="2852738"/>
            <a:ext cx="2305050" cy="1008062"/>
            <a:chOff x="3470" y="1797"/>
            <a:chExt cx="1452" cy="635"/>
          </a:xfrm>
        </p:grpSpPr>
        <p:sp>
          <p:nvSpPr>
            <p:cNvPr id="11297" name="Oval 41"/>
            <p:cNvSpPr>
              <a:spLocks noChangeArrowheads="1"/>
            </p:cNvSpPr>
            <p:nvPr/>
          </p:nvSpPr>
          <p:spPr bwMode="auto">
            <a:xfrm>
              <a:off x="3470"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P_No</a:t>
              </a:r>
            </a:p>
          </p:txBody>
        </p:sp>
        <p:sp>
          <p:nvSpPr>
            <p:cNvPr id="11298" name="Oval 42"/>
            <p:cNvSpPr>
              <a:spLocks noChangeArrowheads="1"/>
            </p:cNvSpPr>
            <p:nvPr/>
          </p:nvSpPr>
          <p:spPr bwMode="auto">
            <a:xfrm>
              <a:off x="3924"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P_Adı</a:t>
              </a:r>
            </a:p>
          </p:txBody>
        </p:sp>
        <p:sp>
          <p:nvSpPr>
            <p:cNvPr id="11299" name="Oval 43"/>
            <p:cNvSpPr>
              <a:spLocks noChangeArrowheads="1"/>
            </p:cNvSpPr>
            <p:nvPr/>
          </p:nvSpPr>
          <p:spPr bwMode="auto">
            <a:xfrm>
              <a:off x="4377" y="1797"/>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P_Bütçe</a:t>
              </a:r>
            </a:p>
          </p:txBody>
        </p:sp>
        <p:sp>
          <p:nvSpPr>
            <p:cNvPr id="11300" name="AutoShape 47"/>
            <p:cNvSpPr>
              <a:spLocks noChangeArrowheads="1"/>
            </p:cNvSpPr>
            <p:nvPr/>
          </p:nvSpPr>
          <p:spPr bwMode="auto">
            <a:xfrm>
              <a:off x="3833" y="2205"/>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PROJE</a:t>
              </a:r>
            </a:p>
          </p:txBody>
        </p:sp>
        <p:cxnSp>
          <p:nvCxnSpPr>
            <p:cNvPr id="11301" name="AutoShape 51"/>
            <p:cNvCxnSpPr>
              <a:cxnSpLocks noChangeShapeType="1"/>
              <a:stCxn id="11298" idx="4"/>
              <a:endCxn id="11300" idx="0"/>
            </p:cNvCxnSpPr>
            <p:nvPr/>
          </p:nvCxnSpPr>
          <p:spPr bwMode="auto">
            <a:xfrm flipH="1">
              <a:off x="4105" y="1933"/>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1302" name="Line 54"/>
            <p:cNvSpPr>
              <a:spLocks noChangeShapeType="1"/>
            </p:cNvSpPr>
            <p:nvPr/>
          </p:nvSpPr>
          <p:spPr bwMode="auto">
            <a:xfrm flipV="1">
              <a:off x="4287" y="1933"/>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303" name="Line 56"/>
            <p:cNvSpPr>
              <a:spLocks noChangeShapeType="1"/>
            </p:cNvSpPr>
            <p:nvPr/>
          </p:nvSpPr>
          <p:spPr bwMode="auto">
            <a:xfrm flipH="1" flipV="1">
              <a:off x="3651" y="1933"/>
              <a:ext cx="27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cxnSp>
        <p:nvCxnSpPr>
          <p:cNvPr id="12345" name="AutoShape 57"/>
          <p:cNvCxnSpPr>
            <a:cxnSpLocks noChangeShapeType="1"/>
            <a:stCxn id="12333" idx="2"/>
            <a:endCxn id="11288" idx="0"/>
          </p:cNvCxnSpPr>
          <p:nvPr/>
        </p:nvCxnSpPr>
        <p:spPr bwMode="auto">
          <a:xfrm flipH="1">
            <a:off x="4572000" y="3870325"/>
            <a:ext cx="1588" cy="41275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grpSp>
        <p:nvGrpSpPr>
          <p:cNvPr id="4" name="Group 69"/>
          <p:cNvGrpSpPr>
            <a:grpSpLocks/>
          </p:cNvGrpSpPr>
          <p:nvPr/>
        </p:nvGrpSpPr>
        <p:grpSpPr bwMode="auto">
          <a:xfrm>
            <a:off x="3132138" y="4292600"/>
            <a:ext cx="3024187" cy="936625"/>
            <a:chOff x="1973" y="2704"/>
            <a:chExt cx="1905" cy="590"/>
          </a:xfrm>
        </p:grpSpPr>
        <p:sp>
          <p:nvSpPr>
            <p:cNvPr id="11288" name="AutoShape 58"/>
            <p:cNvSpPr>
              <a:spLocks noChangeArrowheads="1"/>
            </p:cNvSpPr>
            <p:nvPr/>
          </p:nvSpPr>
          <p:spPr bwMode="auto">
            <a:xfrm>
              <a:off x="2608" y="2704"/>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MAKİNE</a:t>
              </a:r>
            </a:p>
          </p:txBody>
        </p:sp>
        <p:sp>
          <p:nvSpPr>
            <p:cNvPr id="11289" name="Oval 59"/>
            <p:cNvSpPr>
              <a:spLocks noChangeArrowheads="1"/>
            </p:cNvSpPr>
            <p:nvPr/>
          </p:nvSpPr>
          <p:spPr bwMode="auto">
            <a:xfrm>
              <a:off x="2881" y="3158"/>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M_Türü</a:t>
              </a:r>
            </a:p>
          </p:txBody>
        </p:sp>
        <p:sp>
          <p:nvSpPr>
            <p:cNvPr id="11290" name="Oval 60"/>
            <p:cNvSpPr>
              <a:spLocks noChangeArrowheads="1"/>
            </p:cNvSpPr>
            <p:nvPr/>
          </p:nvSpPr>
          <p:spPr bwMode="auto">
            <a:xfrm>
              <a:off x="2427" y="3158"/>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M_Adı</a:t>
              </a:r>
            </a:p>
          </p:txBody>
        </p:sp>
        <p:sp>
          <p:nvSpPr>
            <p:cNvPr id="11291" name="Oval 61"/>
            <p:cNvSpPr>
              <a:spLocks noChangeArrowheads="1"/>
            </p:cNvSpPr>
            <p:nvPr/>
          </p:nvSpPr>
          <p:spPr bwMode="auto">
            <a:xfrm>
              <a:off x="3425" y="3158"/>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Yeri</a:t>
              </a:r>
            </a:p>
          </p:txBody>
        </p:sp>
        <p:sp>
          <p:nvSpPr>
            <p:cNvPr id="11292" name="Oval 62"/>
            <p:cNvSpPr>
              <a:spLocks noChangeArrowheads="1"/>
            </p:cNvSpPr>
            <p:nvPr/>
          </p:nvSpPr>
          <p:spPr bwMode="auto">
            <a:xfrm>
              <a:off x="1973" y="3158"/>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M_No</a:t>
              </a:r>
            </a:p>
          </p:txBody>
        </p:sp>
        <p:sp>
          <p:nvSpPr>
            <p:cNvPr id="11293" name="Line 63"/>
            <p:cNvSpPr>
              <a:spLocks noChangeShapeType="1"/>
            </p:cNvSpPr>
            <p:nvPr/>
          </p:nvSpPr>
          <p:spPr bwMode="auto">
            <a:xfrm flipV="1">
              <a:off x="2155" y="2931"/>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294" name="Line 64"/>
            <p:cNvSpPr>
              <a:spLocks noChangeShapeType="1"/>
            </p:cNvSpPr>
            <p:nvPr/>
          </p:nvSpPr>
          <p:spPr bwMode="auto">
            <a:xfrm flipV="1">
              <a:off x="2608" y="2931"/>
              <a:ext cx="227"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295" name="Line 65"/>
            <p:cNvSpPr>
              <a:spLocks noChangeShapeType="1"/>
            </p:cNvSpPr>
            <p:nvPr/>
          </p:nvSpPr>
          <p:spPr bwMode="auto">
            <a:xfrm flipH="1" flipV="1">
              <a:off x="2971" y="2931"/>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296" name="Line 66"/>
            <p:cNvSpPr>
              <a:spLocks noChangeShapeType="1"/>
            </p:cNvSpPr>
            <p:nvPr/>
          </p:nvSpPr>
          <p:spPr bwMode="auto">
            <a:xfrm flipH="1" flipV="1">
              <a:off x="3062" y="2931"/>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grpSp>
        <p:nvGrpSpPr>
          <p:cNvPr id="5" name="Group 104"/>
          <p:cNvGrpSpPr>
            <a:grpSpLocks/>
          </p:cNvGrpSpPr>
          <p:nvPr/>
        </p:nvGrpSpPr>
        <p:grpSpPr bwMode="auto">
          <a:xfrm>
            <a:off x="2771775" y="2565400"/>
            <a:ext cx="3384550" cy="2771775"/>
            <a:chOff x="1746" y="1616"/>
            <a:chExt cx="2132" cy="1746"/>
          </a:xfrm>
        </p:grpSpPr>
        <p:sp>
          <p:nvSpPr>
            <p:cNvPr id="11277" name="AutoShape 105"/>
            <p:cNvSpPr>
              <a:spLocks noChangeArrowheads="1"/>
            </p:cNvSpPr>
            <p:nvPr/>
          </p:nvSpPr>
          <p:spPr bwMode="auto">
            <a:xfrm>
              <a:off x="2426" y="1639"/>
              <a:ext cx="908" cy="272"/>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ÇALIŞTIĞI</a:t>
              </a:r>
            </a:p>
          </p:txBody>
        </p:sp>
        <p:sp>
          <p:nvSpPr>
            <p:cNvPr id="11278" name="Line 106"/>
            <p:cNvSpPr>
              <a:spLocks noChangeShapeType="1"/>
            </p:cNvSpPr>
            <p:nvPr/>
          </p:nvSpPr>
          <p:spPr bwMode="auto">
            <a:xfrm flipH="1">
              <a:off x="1746" y="1775"/>
              <a:ext cx="680"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279" name="Line 107"/>
            <p:cNvSpPr>
              <a:spLocks noChangeShapeType="1"/>
            </p:cNvSpPr>
            <p:nvPr/>
          </p:nvSpPr>
          <p:spPr bwMode="auto">
            <a:xfrm>
              <a:off x="3334" y="1775"/>
              <a:ext cx="499"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280" name="AutoShape 108"/>
            <p:cNvSpPr>
              <a:spLocks noChangeArrowheads="1"/>
            </p:cNvSpPr>
            <p:nvPr/>
          </p:nvSpPr>
          <p:spPr bwMode="auto">
            <a:xfrm>
              <a:off x="2426" y="2478"/>
              <a:ext cx="908" cy="272"/>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KULLANDIĞI</a:t>
              </a:r>
            </a:p>
          </p:txBody>
        </p:sp>
        <p:sp>
          <p:nvSpPr>
            <p:cNvPr id="11281" name="Line 109"/>
            <p:cNvSpPr>
              <a:spLocks noChangeShapeType="1"/>
            </p:cNvSpPr>
            <p:nvPr/>
          </p:nvSpPr>
          <p:spPr bwMode="auto">
            <a:xfrm>
              <a:off x="3334" y="2614"/>
              <a:ext cx="544" cy="0"/>
            </a:xfrm>
            <a:prstGeom prst="line">
              <a:avLst/>
            </a:prstGeom>
            <a:noFill/>
            <a:ln w="19050">
              <a:solidFill>
                <a:schemeClr val="tx1"/>
              </a:solidFill>
              <a:round/>
              <a:headEnd/>
              <a:tailEnd type="non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282" name="Line 110"/>
            <p:cNvSpPr>
              <a:spLocks noChangeShapeType="1"/>
            </p:cNvSpPr>
            <p:nvPr/>
          </p:nvSpPr>
          <p:spPr bwMode="auto">
            <a:xfrm>
              <a:off x="2880" y="1911"/>
              <a:ext cx="0" cy="567"/>
            </a:xfrm>
            <a:prstGeom prst="line">
              <a:avLst/>
            </a:prstGeom>
            <a:noFill/>
            <a:ln w="1905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283" name="Line 111"/>
            <p:cNvSpPr>
              <a:spLocks noChangeShapeType="1"/>
            </p:cNvSpPr>
            <p:nvPr/>
          </p:nvSpPr>
          <p:spPr bwMode="auto">
            <a:xfrm>
              <a:off x="2880" y="2750"/>
              <a:ext cx="0" cy="612"/>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1284" name="Text Box 112"/>
            <p:cNvSpPr txBox="1">
              <a:spLocks noChangeArrowheads="1"/>
            </p:cNvSpPr>
            <p:nvPr/>
          </p:nvSpPr>
          <p:spPr bwMode="auto">
            <a:xfrm>
              <a:off x="1791" y="1616"/>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n</a:t>
              </a:r>
            </a:p>
          </p:txBody>
        </p:sp>
        <p:sp>
          <p:nvSpPr>
            <p:cNvPr id="11285" name="Text Box 113"/>
            <p:cNvSpPr txBox="1">
              <a:spLocks noChangeArrowheads="1"/>
            </p:cNvSpPr>
            <p:nvPr/>
          </p:nvSpPr>
          <p:spPr bwMode="auto">
            <a:xfrm>
              <a:off x="3606" y="1616"/>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m</a:t>
              </a:r>
            </a:p>
          </p:txBody>
        </p:sp>
        <p:sp>
          <p:nvSpPr>
            <p:cNvPr id="11286" name="Text Box 114"/>
            <p:cNvSpPr txBox="1">
              <a:spLocks noChangeArrowheads="1"/>
            </p:cNvSpPr>
            <p:nvPr/>
          </p:nvSpPr>
          <p:spPr bwMode="auto">
            <a:xfrm>
              <a:off x="2880" y="1888"/>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n</a:t>
              </a:r>
            </a:p>
          </p:txBody>
        </p:sp>
        <p:sp>
          <p:nvSpPr>
            <p:cNvPr id="11287" name="Text Box 115"/>
            <p:cNvSpPr txBox="1">
              <a:spLocks noChangeArrowheads="1"/>
            </p:cNvSpPr>
            <p:nvPr/>
          </p:nvSpPr>
          <p:spPr bwMode="auto">
            <a:xfrm>
              <a:off x="2880" y="3158"/>
              <a:ext cx="18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m</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4" presetClass="path" presetSubtype="0" accel="50000" decel="50000" fill="hold" nodeType="clickEffect">
                                  <p:stCondLst>
                                    <p:cond delay="0"/>
                                  </p:stCondLst>
                                  <p:childTnLst>
                                    <p:animMotion origin="layout" path="M -1.38889E-6 -1.85185E-6 L -1.38889E-6 -0.12592 " pathEditMode="relative" rAng="0" ptsTypes="AA">
                                      <p:cBhvr>
                                        <p:cTn id="6" dur="2000" fill="hold"/>
                                        <p:tgtEl>
                                          <p:spTgt spid="2"/>
                                        </p:tgtEl>
                                        <p:attrNameLst>
                                          <p:attrName>ppt_x</p:attrName>
                                          <p:attrName>ppt_y</p:attrName>
                                        </p:attrNameLst>
                                      </p:cBhvr>
                                      <p:rCtr x="0" y="-6296"/>
                                    </p:animMotion>
                                  </p:childTnLst>
                                </p:cTn>
                              </p:par>
                              <p:par>
                                <p:cTn id="7" presetID="64" presetClass="path" presetSubtype="0" accel="50000" decel="50000" fill="hold" nodeType="withEffect">
                                  <p:stCondLst>
                                    <p:cond delay="0"/>
                                  </p:stCondLst>
                                  <p:childTnLst>
                                    <p:animMotion origin="layout" path="M -2.22222E-6 -1.85185E-6 L -0.00017 -0.12592 " pathEditMode="relative" rAng="0" ptsTypes="AA">
                                      <p:cBhvr>
                                        <p:cTn id="8" dur="2000" fill="hold"/>
                                        <p:tgtEl>
                                          <p:spTgt spid="3"/>
                                        </p:tgtEl>
                                        <p:attrNameLst>
                                          <p:attrName>ppt_x</p:attrName>
                                          <p:attrName>ppt_y</p:attrName>
                                        </p:attrNameLst>
                                      </p:cBhvr>
                                      <p:rCtr x="-17" y="-6296"/>
                                    </p:animMotion>
                                  </p:childTnLst>
                                </p:cTn>
                              </p:par>
                              <p:par>
                                <p:cTn id="9" presetID="42" presetClass="path" presetSubtype="0" accel="50000" decel="50000" fill="hold" nodeType="withEffect">
                                  <p:stCondLst>
                                    <p:cond delay="0"/>
                                  </p:stCondLst>
                                  <p:childTnLst>
                                    <p:animMotion origin="layout" path="M -2.5E-6 -2.96296E-6 L -2.5E-6 0.15232 " pathEditMode="relative" rAng="0" ptsTypes="AA">
                                      <p:cBhvr>
                                        <p:cTn id="10" dur="2000" fill="hold"/>
                                        <p:tgtEl>
                                          <p:spTgt spid="4"/>
                                        </p:tgtEl>
                                        <p:attrNameLst>
                                          <p:attrName>ppt_x</p:attrName>
                                          <p:attrName>ppt_y</p:attrName>
                                        </p:attrNameLst>
                                      </p:cBhvr>
                                      <p:rCtr x="0" y="7616"/>
                                    </p:animMotion>
                                  </p:childTnLst>
                                </p:cTn>
                              </p:par>
                              <p:par>
                                <p:cTn id="11" presetID="4" presetClass="exit" presetSubtype="16" fill="hold" nodeType="withEffect">
                                  <p:stCondLst>
                                    <p:cond delay="0"/>
                                  </p:stCondLst>
                                  <p:childTnLst>
                                    <p:animEffect transition="out" filter="box(in)">
                                      <p:cBhvr>
                                        <p:cTn id="12" dur="500"/>
                                        <p:tgtEl>
                                          <p:spTgt spid="12337"/>
                                        </p:tgtEl>
                                      </p:cBhvr>
                                    </p:animEffect>
                                    <p:set>
                                      <p:cBhvr>
                                        <p:cTn id="13" dur="1" fill="hold">
                                          <p:stCondLst>
                                            <p:cond delay="499"/>
                                          </p:stCondLst>
                                        </p:cTn>
                                        <p:tgtEl>
                                          <p:spTgt spid="12337"/>
                                        </p:tgtEl>
                                        <p:attrNameLst>
                                          <p:attrName>style.visibility</p:attrName>
                                        </p:attrNameLst>
                                      </p:cBhvr>
                                      <p:to>
                                        <p:strVal val="hidden"/>
                                      </p:to>
                                    </p:set>
                                  </p:childTnLst>
                                </p:cTn>
                              </p:par>
                              <p:par>
                                <p:cTn id="14" presetID="4" presetClass="exit" presetSubtype="16" fill="hold" nodeType="withEffect">
                                  <p:stCondLst>
                                    <p:cond delay="0"/>
                                  </p:stCondLst>
                                  <p:childTnLst>
                                    <p:animEffect transition="out" filter="box(in)">
                                      <p:cBhvr>
                                        <p:cTn id="15" dur="500"/>
                                        <p:tgtEl>
                                          <p:spTgt spid="12336"/>
                                        </p:tgtEl>
                                      </p:cBhvr>
                                    </p:animEffect>
                                    <p:set>
                                      <p:cBhvr>
                                        <p:cTn id="16" dur="1" fill="hold">
                                          <p:stCondLst>
                                            <p:cond delay="499"/>
                                          </p:stCondLst>
                                        </p:cTn>
                                        <p:tgtEl>
                                          <p:spTgt spid="12336"/>
                                        </p:tgtEl>
                                        <p:attrNameLst>
                                          <p:attrName>style.visibility</p:attrName>
                                        </p:attrNameLst>
                                      </p:cBhvr>
                                      <p:to>
                                        <p:strVal val="hidden"/>
                                      </p:to>
                                    </p:set>
                                  </p:childTnLst>
                                </p:cTn>
                              </p:par>
                              <p:par>
                                <p:cTn id="17" presetID="4" presetClass="exit" presetSubtype="16" fill="hold" nodeType="withEffect">
                                  <p:stCondLst>
                                    <p:cond delay="0"/>
                                  </p:stCondLst>
                                  <p:childTnLst>
                                    <p:animEffect transition="out" filter="box(in)">
                                      <p:cBhvr>
                                        <p:cTn id="18" dur="500"/>
                                        <p:tgtEl>
                                          <p:spTgt spid="12338"/>
                                        </p:tgtEl>
                                      </p:cBhvr>
                                    </p:animEffect>
                                    <p:set>
                                      <p:cBhvr>
                                        <p:cTn id="19" dur="1" fill="hold">
                                          <p:stCondLst>
                                            <p:cond delay="499"/>
                                          </p:stCondLst>
                                        </p:cTn>
                                        <p:tgtEl>
                                          <p:spTgt spid="12338"/>
                                        </p:tgtEl>
                                        <p:attrNameLst>
                                          <p:attrName>style.visibility</p:attrName>
                                        </p:attrNameLst>
                                      </p:cBhvr>
                                      <p:to>
                                        <p:strVal val="hidden"/>
                                      </p:to>
                                    </p:set>
                                  </p:childTnLst>
                                </p:cTn>
                              </p:par>
                              <p:par>
                                <p:cTn id="20" presetID="4" presetClass="exit" presetSubtype="16" fill="hold" nodeType="withEffect">
                                  <p:stCondLst>
                                    <p:cond delay="0"/>
                                  </p:stCondLst>
                                  <p:childTnLst>
                                    <p:animEffect transition="out" filter="box(in)">
                                      <p:cBhvr>
                                        <p:cTn id="21" dur="500"/>
                                        <p:tgtEl>
                                          <p:spTgt spid="12345"/>
                                        </p:tgtEl>
                                      </p:cBhvr>
                                    </p:animEffect>
                                    <p:set>
                                      <p:cBhvr>
                                        <p:cTn id="22" dur="1" fill="hold">
                                          <p:stCondLst>
                                            <p:cond delay="499"/>
                                          </p:stCondLst>
                                        </p:cTn>
                                        <p:tgtEl>
                                          <p:spTgt spid="12345"/>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35" presetClass="path" presetSubtype="0" accel="50000" decel="50000" fill="hold" grpId="0" nodeType="clickEffect">
                                  <p:stCondLst>
                                    <p:cond delay="0"/>
                                  </p:stCondLst>
                                  <p:childTnLst>
                                    <p:animMotion origin="layout" path="M 0 -4.07407E-6 L -0.40156 0.19445 " pathEditMode="relative" rAng="0" ptsTypes="AA">
                                      <p:cBhvr>
                                        <p:cTn id="26" dur="2000" fill="hold"/>
                                        <p:tgtEl>
                                          <p:spTgt spid="12333"/>
                                        </p:tgtEl>
                                        <p:attrNameLst>
                                          <p:attrName>ppt_x</p:attrName>
                                          <p:attrName>ppt_y</p:attrName>
                                        </p:attrNameLst>
                                      </p:cBhvr>
                                      <p:rCtr x="-20087" y="9722"/>
                                    </p:animMotion>
                                  </p:childTnLst>
                                </p:cTn>
                              </p:par>
                              <p:par>
                                <p:cTn id="27" presetID="63" presetClass="path" presetSubtype="0" accel="50000" decel="50000" fill="hold" grpId="0" nodeType="withEffect">
                                  <p:stCondLst>
                                    <p:cond delay="0"/>
                                  </p:stCondLst>
                                  <p:childTnLst>
                                    <p:animMotion origin="layout" path="M 0 -2.96296E-6 L 0.22049 0.17338 " pathEditMode="relative" rAng="0" ptsTypes="AA">
                                      <p:cBhvr>
                                        <p:cTn id="28" dur="2000" fill="hold"/>
                                        <p:tgtEl>
                                          <p:spTgt spid="12332"/>
                                        </p:tgtEl>
                                        <p:attrNameLst>
                                          <p:attrName>ppt_x</p:attrName>
                                          <p:attrName>ppt_y</p:attrName>
                                        </p:attrNameLst>
                                      </p:cBhvr>
                                      <p:rCtr x="11024" y="8657"/>
                                    </p:animMotion>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checkerboard(across)">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2" grpId="0" animBg="1"/>
      <p:bldP spid="123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tr-TR" altLang="tr-TR" smtClean="0"/>
              <a:t>Kümeleme Örneği</a:t>
            </a:r>
          </a:p>
        </p:txBody>
      </p:sp>
      <p:sp>
        <p:nvSpPr>
          <p:cNvPr id="12291" name="Oval 3"/>
          <p:cNvSpPr>
            <a:spLocks noChangeArrowheads="1"/>
          </p:cNvSpPr>
          <p:nvPr/>
        </p:nvSpPr>
        <p:spPr bwMode="auto">
          <a:xfrm>
            <a:off x="6156325" y="4841875"/>
            <a:ext cx="865188" cy="215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K_Süre</a:t>
            </a:r>
          </a:p>
        </p:txBody>
      </p:sp>
      <p:grpSp>
        <p:nvGrpSpPr>
          <p:cNvPr id="12292" name="Group 8"/>
          <p:cNvGrpSpPr>
            <a:grpSpLocks/>
          </p:cNvGrpSpPr>
          <p:nvPr/>
        </p:nvGrpSpPr>
        <p:grpSpPr bwMode="auto">
          <a:xfrm>
            <a:off x="1331913" y="3297238"/>
            <a:ext cx="2305050" cy="1008062"/>
            <a:chOff x="839" y="1797"/>
            <a:chExt cx="1452" cy="635"/>
          </a:xfrm>
        </p:grpSpPr>
        <p:sp>
          <p:nvSpPr>
            <p:cNvPr id="12327" name="Oval 9"/>
            <p:cNvSpPr>
              <a:spLocks noChangeArrowheads="1"/>
            </p:cNvSpPr>
            <p:nvPr/>
          </p:nvSpPr>
          <p:spPr bwMode="auto">
            <a:xfrm>
              <a:off x="839"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Ç_No</a:t>
              </a:r>
            </a:p>
          </p:txBody>
        </p:sp>
        <p:sp>
          <p:nvSpPr>
            <p:cNvPr id="12328" name="Oval 10"/>
            <p:cNvSpPr>
              <a:spLocks noChangeArrowheads="1"/>
            </p:cNvSpPr>
            <p:nvPr/>
          </p:nvSpPr>
          <p:spPr bwMode="auto">
            <a:xfrm>
              <a:off x="1293"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Adı</a:t>
              </a:r>
            </a:p>
          </p:txBody>
        </p:sp>
        <p:sp>
          <p:nvSpPr>
            <p:cNvPr id="12329" name="Oval 11"/>
            <p:cNvSpPr>
              <a:spLocks noChangeArrowheads="1"/>
            </p:cNvSpPr>
            <p:nvPr/>
          </p:nvSpPr>
          <p:spPr bwMode="auto">
            <a:xfrm>
              <a:off x="1746" y="1797"/>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Soyadı</a:t>
              </a:r>
            </a:p>
          </p:txBody>
        </p:sp>
        <p:sp>
          <p:nvSpPr>
            <p:cNvPr id="12330" name="AutoShape 12"/>
            <p:cNvSpPr>
              <a:spLocks noChangeArrowheads="1"/>
            </p:cNvSpPr>
            <p:nvPr/>
          </p:nvSpPr>
          <p:spPr bwMode="auto">
            <a:xfrm>
              <a:off x="1202" y="2205"/>
              <a:ext cx="545"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ÇALIŞAN</a:t>
              </a:r>
            </a:p>
          </p:txBody>
        </p:sp>
        <p:cxnSp>
          <p:nvCxnSpPr>
            <p:cNvPr id="12331" name="AutoShape 13"/>
            <p:cNvCxnSpPr>
              <a:cxnSpLocks noChangeShapeType="1"/>
              <a:stCxn id="12328" idx="4"/>
              <a:endCxn id="12330" idx="0"/>
            </p:cNvCxnSpPr>
            <p:nvPr/>
          </p:nvCxnSpPr>
          <p:spPr bwMode="auto">
            <a:xfrm>
              <a:off x="1475" y="1933"/>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32" name="Line 14"/>
            <p:cNvSpPr>
              <a:spLocks noChangeShapeType="1"/>
            </p:cNvSpPr>
            <p:nvPr/>
          </p:nvSpPr>
          <p:spPr bwMode="auto">
            <a:xfrm flipV="1">
              <a:off x="1656" y="1933"/>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33" name="Line 15"/>
            <p:cNvSpPr>
              <a:spLocks noChangeShapeType="1"/>
            </p:cNvSpPr>
            <p:nvPr/>
          </p:nvSpPr>
          <p:spPr bwMode="auto">
            <a:xfrm flipH="1" flipV="1">
              <a:off x="1021" y="1933"/>
              <a:ext cx="272"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grpSp>
        <p:nvGrpSpPr>
          <p:cNvPr id="12293" name="Group 16"/>
          <p:cNvGrpSpPr>
            <a:grpSpLocks/>
          </p:cNvGrpSpPr>
          <p:nvPr/>
        </p:nvGrpSpPr>
        <p:grpSpPr bwMode="auto">
          <a:xfrm>
            <a:off x="5508625" y="3297238"/>
            <a:ext cx="2305050" cy="1008062"/>
            <a:chOff x="3470" y="1797"/>
            <a:chExt cx="1452" cy="635"/>
          </a:xfrm>
        </p:grpSpPr>
        <p:sp>
          <p:nvSpPr>
            <p:cNvPr id="12320" name="Oval 17"/>
            <p:cNvSpPr>
              <a:spLocks noChangeArrowheads="1"/>
            </p:cNvSpPr>
            <p:nvPr/>
          </p:nvSpPr>
          <p:spPr bwMode="auto">
            <a:xfrm>
              <a:off x="3470"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P_No</a:t>
              </a:r>
            </a:p>
          </p:txBody>
        </p:sp>
        <p:sp>
          <p:nvSpPr>
            <p:cNvPr id="12321" name="Oval 18"/>
            <p:cNvSpPr>
              <a:spLocks noChangeArrowheads="1"/>
            </p:cNvSpPr>
            <p:nvPr/>
          </p:nvSpPr>
          <p:spPr bwMode="auto">
            <a:xfrm>
              <a:off x="3924"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P_Adı</a:t>
              </a:r>
            </a:p>
          </p:txBody>
        </p:sp>
        <p:sp>
          <p:nvSpPr>
            <p:cNvPr id="12322" name="Oval 19"/>
            <p:cNvSpPr>
              <a:spLocks noChangeArrowheads="1"/>
            </p:cNvSpPr>
            <p:nvPr/>
          </p:nvSpPr>
          <p:spPr bwMode="auto">
            <a:xfrm>
              <a:off x="4377" y="1797"/>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P_Bütçe</a:t>
              </a:r>
            </a:p>
          </p:txBody>
        </p:sp>
        <p:sp>
          <p:nvSpPr>
            <p:cNvPr id="12323" name="AutoShape 20"/>
            <p:cNvSpPr>
              <a:spLocks noChangeArrowheads="1"/>
            </p:cNvSpPr>
            <p:nvPr/>
          </p:nvSpPr>
          <p:spPr bwMode="auto">
            <a:xfrm>
              <a:off x="3833" y="2205"/>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PROJE</a:t>
              </a:r>
            </a:p>
          </p:txBody>
        </p:sp>
        <p:cxnSp>
          <p:nvCxnSpPr>
            <p:cNvPr id="12324" name="AutoShape 21"/>
            <p:cNvCxnSpPr>
              <a:cxnSpLocks noChangeShapeType="1"/>
              <a:stCxn id="12321" idx="4"/>
              <a:endCxn id="12323" idx="0"/>
            </p:cNvCxnSpPr>
            <p:nvPr/>
          </p:nvCxnSpPr>
          <p:spPr bwMode="auto">
            <a:xfrm flipH="1">
              <a:off x="4105" y="1933"/>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2325" name="Line 22"/>
            <p:cNvSpPr>
              <a:spLocks noChangeShapeType="1"/>
            </p:cNvSpPr>
            <p:nvPr/>
          </p:nvSpPr>
          <p:spPr bwMode="auto">
            <a:xfrm flipV="1">
              <a:off x="4287" y="1933"/>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26" name="Line 23"/>
            <p:cNvSpPr>
              <a:spLocks noChangeShapeType="1"/>
            </p:cNvSpPr>
            <p:nvPr/>
          </p:nvSpPr>
          <p:spPr bwMode="auto">
            <a:xfrm flipH="1" flipV="1">
              <a:off x="3651" y="1933"/>
              <a:ext cx="27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grpSp>
        <p:nvGrpSpPr>
          <p:cNvPr id="12294" name="Group 25"/>
          <p:cNvGrpSpPr>
            <a:grpSpLocks/>
          </p:cNvGrpSpPr>
          <p:nvPr/>
        </p:nvGrpSpPr>
        <p:grpSpPr bwMode="auto">
          <a:xfrm>
            <a:off x="3132138" y="5529263"/>
            <a:ext cx="3024187" cy="936625"/>
            <a:chOff x="1973" y="2704"/>
            <a:chExt cx="1905" cy="590"/>
          </a:xfrm>
        </p:grpSpPr>
        <p:sp>
          <p:nvSpPr>
            <p:cNvPr id="12311" name="AutoShape 26"/>
            <p:cNvSpPr>
              <a:spLocks noChangeArrowheads="1"/>
            </p:cNvSpPr>
            <p:nvPr/>
          </p:nvSpPr>
          <p:spPr bwMode="auto">
            <a:xfrm>
              <a:off x="2608" y="2704"/>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MAKİNE</a:t>
              </a:r>
            </a:p>
          </p:txBody>
        </p:sp>
        <p:sp>
          <p:nvSpPr>
            <p:cNvPr id="12312" name="Oval 27"/>
            <p:cNvSpPr>
              <a:spLocks noChangeArrowheads="1"/>
            </p:cNvSpPr>
            <p:nvPr/>
          </p:nvSpPr>
          <p:spPr bwMode="auto">
            <a:xfrm>
              <a:off x="2881" y="3158"/>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M_Türü</a:t>
              </a:r>
            </a:p>
          </p:txBody>
        </p:sp>
        <p:sp>
          <p:nvSpPr>
            <p:cNvPr id="12313" name="Oval 28"/>
            <p:cNvSpPr>
              <a:spLocks noChangeArrowheads="1"/>
            </p:cNvSpPr>
            <p:nvPr/>
          </p:nvSpPr>
          <p:spPr bwMode="auto">
            <a:xfrm>
              <a:off x="2427" y="3158"/>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M_Adı</a:t>
              </a:r>
            </a:p>
          </p:txBody>
        </p:sp>
        <p:sp>
          <p:nvSpPr>
            <p:cNvPr id="12314" name="Oval 29"/>
            <p:cNvSpPr>
              <a:spLocks noChangeArrowheads="1"/>
            </p:cNvSpPr>
            <p:nvPr/>
          </p:nvSpPr>
          <p:spPr bwMode="auto">
            <a:xfrm>
              <a:off x="3425" y="3158"/>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Yeri</a:t>
              </a:r>
            </a:p>
          </p:txBody>
        </p:sp>
        <p:sp>
          <p:nvSpPr>
            <p:cNvPr id="12315" name="Oval 30"/>
            <p:cNvSpPr>
              <a:spLocks noChangeArrowheads="1"/>
            </p:cNvSpPr>
            <p:nvPr/>
          </p:nvSpPr>
          <p:spPr bwMode="auto">
            <a:xfrm>
              <a:off x="1973" y="3158"/>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M_No</a:t>
              </a:r>
            </a:p>
          </p:txBody>
        </p:sp>
        <p:sp>
          <p:nvSpPr>
            <p:cNvPr id="12316" name="Line 31"/>
            <p:cNvSpPr>
              <a:spLocks noChangeShapeType="1"/>
            </p:cNvSpPr>
            <p:nvPr/>
          </p:nvSpPr>
          <p:spPr bwMode="auto">
            <a:xfrm flipV="1">
              <a:off x="2155" y="2931"/>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17" name="Line 32"/>
            <p:cNvSpPr>
              <a:spLocks noChangeShapeType="1"/>
            </p:cNvSpPr>
            <p:nvPr/>
          </p:nvSpPr>
          <p:spPr bwMode="auto">
            <a:xfrm flipV="1">
              <a:off x="2608" y="2931"/>
              <a:ext cx="227"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18" name="Line 33"/>
            <p:cNvSpPr>
              <a:spLocks noChangeShapeType="1"/>
            </p:cNvSpPr>
            <p:nvPr/>
          </p:nvSpPr>
          <p:spPr bwMode="auto">
            <a:xfrm flipH="1" flipV="1">
              <a:off x="2971" y="2931"/>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19" name="Line 34"/>
            <p:cNvSpPr>
              <a:spLocks noChangeShapeType="1"/>
            </p:cNvSpPr>
            <p:nvPr/>
          </p:nvSpPr>
          <p:spPr bwMode="auto">
            <a:xfrm flipH="1" flipV="1">
              <a:off x="3062" y="2931"/>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sp>
        <p:nvSpPr>
          <p:cNvPr id="12295" name="AutoShape 36"/>
          <p:cNvSpPr>
            <a:spLocks noChangeArrowheads="1"/>
          </p:cNvSpPr>
          <p:nvPr/>
        </p:nvSpPr>
        <p:spPr bwMode="auto">
          <a:xfrm>
            <a:off x="3851275" y="3910013"/>
            <a:ext cx="1441450" cy="431800"/>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ÇALIŞTIĞI</a:t>
            </a:r>
          </a:p>
        </p:txBody>
      </p:sp>
      <p:sp>
        <p:nvSpPr>
          <p:cNvPr id="12296" name="Line 37"/>
          <p:cNvSpPr>
            <a:spLocks noChangeShapeType="1"/>
          </p:cNvSpPr>
          <p:nvPr/>
        </p:nvSpPr>
        <p:spPr bwMode="auto">
          <a:xfrm flipH="1">
            <a:off x="2771775" y="4125913"/>
            <a:ext cx="1079500"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297" name="Line 38"/>
          <p:cNvSpPr>
            <a:spLocks noChangeShapeType="1"/>
          </p:cNvSpPr>
          <p:nvPr/>
        </p:nvSpPr>
        <p:spPr bwMode="auto">
          <a:xfrm>
            <a:off x="5292725" y="4125913"/>
            <a:ext cx="792163"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298" name="AutoShape 39"/>
          <p:cNvSpPr>
            <a:spLocks noChangeArrowheads="1"/>
          </p:cNvSpPr>
          <p:nvPr/>
        </p:nvSpPr>
        <p:spPr bwMode="auto">
          <a:xfrm>
            <a:off x="3851275" y="4737100"/>
            <a:ext cx="1441450" cy="431800"/>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KULLANDIĞI</a:t>
            </a:r>
          </a:p>
        </p:txBody>
      </p:sp>
      <p:sp>
        <p:nvSpPr>
          <p:cNvPr id="12299" name="Line 40"/>
          <p:cNvSpPr>
            <a:spLocks noChangeShapeType="1"/>
          </p:cNvSpPr>
          <p:nvPr/>
        </p:nvSpPr>
        <p:spPr bwMode="auto">
          <a:xfrm>
            <a:off x="5292725" y="4953000"/>
            <a:ext cx="863600" cy="0"/>
          </a:xfrm>
          <a:prstGeom prst="line">
            <a:avLst/>
          </a:prstGeom>
          <a:noFill/>
          <a:ln w="19050">
            <a:solidFill>
              <a:schemeClr val="tx1"/>
            </a:solidFill>
            <a:round/>
            <a:headEnd/>
            <a:tailEnd type="non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00" name="Line 41"/>
          <p:cNvSpPr>
            <a:spLocks noChangeShapeType="1"/>
          </p:cNvSpPr>
          <p:nvPr/>
        </p:nvSpPr>
        <p:spPr bwMode="auto">
          <a:xfrm>
            <a:off x="4572000" y="4341813"/>
            <a:ext cx="0" cy="395287"/>
          </a:xfrm>
          <a:prstGeom prst="line">
            <a:avLst/>
          </a:prstGeom>
          <a:noFill/>
          <a:ln w="1905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01" name="Line 42"/>
          <p:cNvSpPr>
            <a:spLocks noChangeShapeType="1"/>
          </p:cNvSpPr>
          <p:nvPr/>
        </p:nvSpPr>
        <p:spPr bwMode="auto">
          <a:xfrm>
            <a:off x="4572000" y="5168900"/>
            <a:ext cx="0" cy="360363"/>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02" name="Text Box 43"/>
          <p:cNvSpPr txBox="1">
            <a:spLocks noChangeArrowheads="1"/>
          </p:cNvSpPr>
          <p:nvPr/>
        </p:nvSpPr>
        <p:spPr bwMode="auto">
          <a:xfrm>
            <a:off x="2843213" y="3873500"/>
            <a:ext cx="28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n</a:t>
            </a:r>
          </a:p>
        </p:txBody>
      </p:sp>
      <p:sp>
        <p:nvSpPr>
          <p:cNvPr id="12303" name="Text Box 44"/>
          <p:cNvSpPr txBox="1">
            <a:spLocks noChangeArrowheads="1"/>
          </p:cNvSpPr>
          <p:nvPr/>
        </p:nvSpPr>
        <p:spPr bwMode="auto">
          <a:xfrm>
            <a:off x="5724525" y="3873500"/>
            <a:ext cx="28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m</a:t>
            </a:r>
          </a:p>
        </p:txBody>
      </p:sp>
      <p:sp>
        <p:nvSpPr>
          <p:cNvPr id="12304" name="Text Box 45"/>
          <p:cNvSpPr txBox="1">
            <a:spLocks noChangeArrowheads="1"/>
          </p:cNvSpPr>
          <p:nvPr/>
        </p:nvSpPr>
        <p:spPr bwMode="auto">
          <a:xfrm>
            <a:off x="4572000" y="4305300"/>
            <a:ext cx="28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n</a:t>
            </a:r>
          </a:p>
        </p:txBody>
      </p:sp>
      <p:sp>
        <p:nvSpPr>
          <p:cNvPr id="12305" name="Text Box 47"/>
          <p:cNvSpPr txBox="1">
            <a:spLocks noChangeArrowheads="1"/>
          </p:cNvSpPr>
          <p:nvPr/>
        </p:nvSpPr>
        <p:spPr bwMode="auto">
          <a:xfrm>
            <a:off x="4572000" y="5241925"/>
            <a:ext cx="28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m</a:t>
            </a:r>
          </a:p>
        </p:txBody>
      </p:sp>
      <p:sp>
        <p:nvSpPr>
          <p:cNvPr id="12306" name="Rectangle 49"/>
          <p:cNvSpPr>
            <a:spLocks noGrp="1" noChangeArrowheads="1"/>
          </p:cNvSpPr>
          <p:nvPr>
            <p:ph type="body" idx="1"/>
          </p:nvPr>
        </p:nvSpPr>
        <p:spPr>
          <a:xfrm>
            <a:off x="457200" y="1600200"/>
            <a:ext cx="8229600" cy="1612900"/>
          </a:xfrm>
        </p:spPr>
        <p:txBody>
          <a:bodyPr/>
          <a:lstStyle/>
          <a:p>
            <a:pPr eaLnBrk="1" hangingPunct="1">
              <a:lnSpc>
                <a:spcPct val="90000"/>
              </a:lnSpc>
            </a:pPr>
            <a:r>
              <a:rPr lang="tr-TR" altLang="tr-TR" sz="2400" smtClean="0"/>
              <a:t>Daha önce yapılan tanıma göre ikili ilişki iki varlık kümesi arasında kurulur. Kümeleme kavramı varlık kümeleri ve aralarındaki ilişkinin kümelenmesini ve bu kümenin bir varlık kümesi gibi düşünülmesini sağlar. </a:t>
            </a:r>
          </a:p>
        </p:txBody>
      </p:sp>
      <p:grpSp>
        <p:nvGrpSpPr>
          <p:cNvPr id="5" name="Group 53"/>
          <p:cNvGrpSpPr>
            <a:grpSpLocks/>
          </p:cNvGrpSpPr>
          <p:nvPr/>
        </p:nvGrpSpPr>
        <p:grpSpPr bwMode="auto">
          <a:xfrm>
            <a:off x="755650" y="3789363"/>
            <a:ext cx="6408738" cy="1079500"/>
            <a:chOff x="476" y="2387"/>
            <a:chExt cx="4037" cy="680"/>
          </a:xfrm>
        </p:grpSpPr>
        <p:sp>
          <p:nvSpPr>
            <p:cNvPr id="12308" name="Rectangle 50"/>
            <p:cNvSpPr>
              <a:spLocks noChangeArrowheads="1"/>
            </p:cNvSpPr>
            <p:nvPr/>
          </p:nvSpPr>
          <p:spPr bwMode="auto">
            <a:xfrm>
              <a:off x="1066" y="2387"/>
              <a:ext cx="3447" cy="408"/>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200"/>
            </a:p>
          </p:txBody>
        </p:sp>
        <p:sp>
          <p:nvSpPr>
            <p:cNvPr id="12309" name="Line 51"/>
            <p:cNvSpPr>
              <a:spLocks noChangeShapeType="1"/>
            </p:cNvSpPr>
            <p:nvPr/>
          </p:nvSpPr>
          <p:spPr bwMode="auto">
            <a:xfrm flipH="1">
              <a:off x="793" y="2795"/>
              <a:ext cx="273" cy="136"/>
            </a:xfrm>
            <a:prstGeom prst="line">
              <a:avLst/>
            </a:prstGeom>
            <a:noFill/>
            <a:ln w="19050">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2310" name="Text Box 52"/>
            <p:cNvSpPr txBox="1">
              <a:spLocks noChangeArrowheads="1"/>
            </p:cNvSpPr>
            <p:nvPr/>
          </p:nvSpPr>
          <p:spPr bwMode="auto">
            <a:xfrm>
              <a:off x="476" y="2894"/>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Küme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tr-TR" altLang="tr-TR" smtClean="0"/>
              <a:t>Kümeleme Örneği</a:t>
            </a:r>
          </a:p>
        </p:txBody>
      </p:sp>
      <p:sp>
        <p:nvSpPr>
          <p:cNvPr id="13315" name="Oval 3"/>
          <p:cNvSpPr>
            <a:spLocks noChangeArrowheads="1"/>
          </p:cNvSpPr>
          <p:nvPr/>
        </p:nvSpPr>
        <p:spPr bwMode="auto">
          <a:xfrm>
            <a:off x="6156325" y="4841875"/>
            <a:ext cx="865188" cy="2159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K_Süre</a:t>
            </a:r>
          </a:p>
        </p:txBody>
      </p:sp>
      <p:grpSp>
        <p:nvGrpSpPr>
          <p:cNvPr id="13316" name="Group 4"/>
          <p:cNvGrpSpPr>
            <a:grpSpLocks/>
          </p:cNvGrpSpPr>
          <p:nvPr/>
        </p:nvGrpSpPr>
        <p:grpSpPr bwMode="auto">
          <a:xfrm>
            <a:off x="1331913" y="3297238"/>
            <a:ext cx="2305050" cy="1008062"/>
            <a:chOff x="839" y="1797"/>
            <a:chExt cx="1452" cy="635"/>
          </a:xfrm>
        </p:grpSpPr>
        <p:sp>
          <p:nvSpPr>
            <p:cNvPr id="13352" name="Oval 5"/>
            <p:cNvSpPr>
              <a:spLocks noChangeArrowheads="1"/>
            </p:cNvSpPr>
            <p:nvPr/>
          </p:nvSpPr>
          <p:spPr bwMode="auto">
            <a:xfrm>
              <a:off x="839"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Ç_No</a:t>
              </a:r>
            </a:p>
          </p:txBody>
        </p:sp>
        <p:sp>
          <p:nvSpPr>
            <p:cNvPr id="13353" name="Oval 6"/>
            <p:cNvSpPr>
              <a:spLocks noChangeArrowheads="1"/>
            </p:cNvSpPr>
            <p:nvPr/>
          </p:nvSpPr>
          <p:spPr bwMode="auto">
            <a:xfrm>
              <a:off x="1293"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Adı</a:t>
              </a:r>
            </a:p>
          </p:txBody>
        </p:sp>
        <p:sp>
          <p:nvSpPr>
            <p:cNvPr id="13354" name="Oval 7"/>
            <p:cNvSpPr>
              <a:spLocks noChangeArrowheads="1"/>
            </p:cNvSpPr>
            <p:nvPr/>
          </p:nvSpPr>
          <p:spPr bwMode="auto">
            <a:xfrm>
              <a:off x="1746" y="1797"/>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Soyadı</a:t>
              </a:r>
            </a:p>
          </p:txBody>
        </p:sp>
        <p:sp>
          <p:nvSpPr>
            <p:cNvPr id="13355" name="AutoShape 8"/>
            <p:cNvSpPr>
              <a:spLocks noChangeArrowheads="1"/>
            </p:cNvSpPr>
            <p:nvPr/>
          </p:nvSpPr>
          <p:spPr bwMode="auto">
            <a:xfrm>
              <a:off x="1202" y="2205"/>
              <a:ext cx="545"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ÇALIŞAN</a:t>
              </a:r>
            </a:p>
          </p:txBody>
        </p:sp>
        <p:cxnSp>
          <p:nvCxnSpPr>
            <p:cNvPr id="13356" name="AutoShape 9"/>
            <p:cNvCxnSpPr>
              <a:cxnSpLocks noChangeShapeType="1"/>
              <a:stCxn id="13353" idx="4"/>
              <a:endCxn id="13355" idx="0"/>
            </p:cNvCxnSpPr>
            <p:nvPr/>
          </p:nvCxnSpPr>
          <p:spPr bwMode="auto">
            <a:xfrm>
              <a:off x="1475" y="1933"/>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57" name="Line 10"/>
            <p:cNvSpPr>
              <a:spLocks noChangeShapeType="1"/>
            </p:cNvSpPr>
            <p:nvPr/>
          </p:nvSpPr>
          <p:spPr bwMode="auto">
            <a:xfrm flipV="1">
              <a:off x="1656" y="1933"/>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58" name="Line 11"/>
            <p:cNvSpPr>
              <a:spLocks noChangeShapeType="1"/>
            </p:cNvSpPr>
            <p:nvPr/>
          </p:nvSpPr>
          <p:spPr bwMode="auto">
            <a:xfrm flipH="1" flipV="1">
              <a:off x="1021" y="1933"/>
              <a:ext cx="272"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grpSp>
        <p:nvGrpSpPr>
          <p:cNvPr id="13317" name="Group 12"/>
          <p:cNvGrpSpPr>
            <a:grpSpLocks/>
          </p:cNvGrpSpPr>
          <p:nvPr/>
        </p:nvGrpSpPr>
        <p:grpSpPr bwMode="auto">
          <a:xfrm>
            <a:off x="5508625" y="3297238"/>
            <a:ext cx="2305050" cy="1008062"/>
            <a:chOff x="3470" y="1797"/>
            <a:chExt cx="1452" cy="635"/>
          </a:xfrm>
        </p:grpSpPr>
        <p:sp>
          <p:nvSpPr>
            <p:cNvPr id="13345" name="Oval 13"/>
            <p:cNvSpPr>
              <a:spLocks noChangeArrowheads="1"/>
            </p:cNvSpPr>
            <p:nvPr/>
          </p:nvSpPr>
          <p:spPr bwMode="auto">
            <a:xfrm>
              <a:off x="3470"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P_No</a:t>
              </a:r>
            </a:p>
          </p:txBody>
        </p:sp>
        <p:sp>
          <p:nvSpPr>
            <p:cNvPr id="13346" name="Oval 14"/>
            <p:cNvSpPr>
              <a:spLocks noChangeArrowheads="1"/>
            </p:cNvSpPr>
            <p:nvPr/>
          </p:nvSpPr>
          <p:spPr bwMode="auto">
            <a:xfrm>
              <a:off x="3924" y="1797"/>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P_Adı</a:t>
              </a:r>
            </a:p>
          </p:txBody>
        </p:sp>
        <p:sp>
          <p:nvSpPr>
            <p:cNvPr id="13347" name="Oval 15"/>
            <p:cNvSpPr>
              <a:spLocks noChangeArrowheads="1"/>
            </p:cNvSpPr>
            <p:nvPr/>
          </p:nvSpPr>
          <p:spPr bwMode="auto">
            <a:xfrm>
              <a:off x="4377" y="1797"/>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P_Bütçe</a:t>
              </a:r>
            </a:p>
          </p:txBody>
        </p:sp>
        <p:sp>
          <p:nvSpPr>
            <p:cNvPr id="13348" name="AutoShape 16"/>
            <p:cNvSpPr>
              <a:spLocks noChangeArrowheads="1"/>
            </p:cNvSpPr>
            <p:nvPr/>
          </p:nvSpPr>
          <p:spPr bwMode="auto">
            <a:xfrm>
              <a:off x="3833" y="2205"/>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PROJE</a:t>
              </a:r>
            </a:p>
          </p:txBody>
        </p:sp>
        <p:cxnSp>
          <p:nvCxnSpPr>
            <p:cNvPr id="13349" name="AutoShape 17"/>
            <p:cNvCxnSpPr>
              <a:cxnSpLocks noChangeShapeType="1"/>
              <a:stCxn id="13346" idx="4"/>
              <a:endCxn id="13348" idx="0"/>
            </p:cNvCxnSpPr>
            <p:nvPr/>
          </p:nvCxnSpPr>
          <p:spPr bwMode="auto">
            <a:xfrm flipH="1">
              <a:off x="4105" y="1933"/>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3350" name="Line 18"/>
            <p:cNvSpPr>
              <a:spLocks noChangeShapeType="1"/>
            </p:cNvSpPr>
            <p:nvPr/>
          </p:nvSpPr>
          <p:spPr bwMode="auto">
            <a:xfrm flipV="1">
              <a:off x="4287" y="1933"/>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51" name="Line 19"/>
            <p:cNvSpPr>
              <a:spLocks noChangeShapeType="1"/>
            </p:cNvSpPr>
            <p:nvPr/>
          </p:nvSpPr>
          <p:spPr bwMode="auto">
            <a:xfrm flipH="1" flipV="1">
              <a:off x="3651" y="1933"/>
              <a:ext cx="27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grpSp>
        <p:nvGrpSpPr>
          <p:cNvPr id="13318" name="Group 20"/>
          <p:cNvGrpSpPr>
            <a:grpSpLocks/>
          </p:cNvGrpSpPr>
          <p:nvPr/>
        </p:nvGrpSpPr>
        <p:grpSpPr bwMode="auto">
          <a:xfrm>
            <a:off x="3132138" y="5529263"/>
            <a:ext cx="3024187" cy="936625"/>
            <a:chOff x="1973" y="2704"/>
            <a:chExt cx="1905" cy="590"/>
          </a:xfrm>
        </p:grpSpPr>
        <p:sp>
          <p:nvSpPr>
            <p:cNvPr id="13336" name="AutoShape 21"/>
            <p:cNvSpPr>
              <a:spLocks noChangeArrowheads="1"/>
            </p:cNvSpPr>
            <p:nvPr/>
          </p:nvSpPr>
          <p:spPr bwMode="auto">
            <a:xfrm>
              <a:off x="2608" y="2704"/>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MAKİNE</a:t>
              </a:r>
            </a:p>
          </p:txBody>
        </p:sp>
        <p:sp>
          <p:nvSpPr>
            <p:cNvPr id="13337" name="Oval 22"/>
            <p:cNvSpPr>
              <a:spLocks noChangeArrowheads="1"/>
            </p:cNvSpPr>
            <p:nvPr/>
          </p:nvSpPr>
          <p:spPr bwMode="auto">
            <a:xfrm>
              <a:off x="2881" y="3158"/>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M_Türü</a:t>
              </a:r>
            </a:p>
          </p:txBody>
        </p:sp>
        <p:sp>
          <p:nvSpPr>
            <p:cNvPr id="13338" name="Oval 23"/>
            <p:cNvSpPr>
              <a:spLocks noChangeArrowheads="1"/>
            </p:cNvSpPr>
            <p:nvPr/>
          </p:nvSpPr>
          <p:spPr bwMode="auto">
            <a:xfrm>
              <a:off x="2427" y="3158"/>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M_Adı</a:t>
              </a:r>
            </a:p>
          </p:txBody>
        </p:sp>
        <p:sp>
          <p:nvSpPr>
            <p:cNvPr id="13339" name="Oval 24"/>
            <p:cNvSpPr>
              <a:spLocks noChangeArrowheads="1"/>
            </p:cNvSpPr>
            <p:nvPr/>
          </p:nvSpPr>
          <p:spPr bwMode="auto">
            <a:xfrm>
              <a:off x="3425" y="3158"/>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Yeri</a:t>
              </a:r>
            </a:p>
          </p:txBody>
        </p:sp>
        <p:sp>
          <p:nvSpPr>
            <p:cNvPr id="13340" name="Oval 25"/>
            <p:cNvSpPr>
              <a:spLocks noChangeArrowheads="1"/>
            </p:cNvSpPr>
            <p:nvPr/>
          </p:nvSpPr>
          <p:spPr bwMode="auto">
            <a:xfrm>
              <a:off x="1973" y="3158"/>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M_No</a:t>
              </a:r>
            </a:p>
          </p:txBody>
        </p:sp>
        <p:sp>
          <p:nvSpPr>
            <p:cNvPr id="13341" name="Line 26"/>
            <p:cNvSpPr>
              <a:spLocks noChangeShapeType="1"/>
            </p:cNvSpPr>
            <p:nvPr/>
          </p:nvSpPr>
          <p:spPr bwMode="auto">
            <a:xfrm flipV="1">
              <a:off x="2155" y="2931"/>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42" name="Line 27"/>
            <p:cNvSpPr>
              <a:spLocks noChangeShapeType="1"/>
            </p:cNvSpPr>
            <p:nvPr/>
          </p:nvSpPr>
          <p:spPr bwMode="auto">
            <a:xfrm flipV="1">
              <a:off x="2608" y="2931"/>
              <a:ext cx="227"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43" name="Line 28"/>
            <p:cNvSpPr>
              <a:spLocks noChangeShapeType="1"/>
            </p:cNvSpPr>
            <p:nvPr/>
          </p:nvSpPr>
          <p:spPr bwMode="auto">
            <a:xfrm flipH="1" flipV="1">
              <a:off x="2971" y="2931"/>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44" name="Line 29"/>
            <p:cNvSpPr>
              <a:spLocks noChangeShapeType="1"/>
            </p:cNvSpPr>
            <p:nvPr/>
          </p:nvSpPr>
          <p:spPr bwMode="auto">
            <a:xfrm flipH="1" flipV="1">
              <a:off x="3062" y="2931"/>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sp>
        <p:nvSpPr>
          <p:cNvPr id="13319" name="AutoShape 30"/>
          <p:cNvSpPr>
            <a:spLocks noChangeArrowheads="1"/>
          </p:cNvSpPr>
          <p:nvPr/>
        </p:nvSpPr>
        <p:spPr bwMode="auto">
          <a:xfrm>
            <a:off x="3851275" y="3910013"/>
            <a:ext cx="1441450" cy="431800"/>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ÇALIŞTIĞI</a:t>
            </a:r>
          </a:p>
        </p:txBody>
      </p:sp>
      <p:sp>
        <p:nvSpPr>
          <p:cNvPr id="13320" name="Line 31"/>
          <p:cNvSpPr>
            <a:spLocks noChangeShapeType="1"/>
          </p:cNvSpPr>
          <p:nvPr/>
        </p:nvSpPr>
        <p:spPr bwMode="auto">
          <a:xfrm flipH="1">
            <a:off x="2771775" y="4125913"/>
            <a:ext cx="1079500"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21" name="Line 32"/>
          <p:cNvSpPr>
            <a:spLocks noChangeShapeType="1"/>
          </p:cNvSpPr>
          <p:nvPr/>
        </p:nvSpPr>
        <p:spPr bwMode="auto">
          <a:xfrm>
            <a:off x="5292725" y="4125913"/>
            <a:ext cx="792163" cy="0"/>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22" name="AutoShape 33"/>
          <p:cNvSpPr>
            <a:spLocks noChangeArrowheads="1"/>
          </p:cNvSpPr>
          <p:nvPr/>
        </p:nvSpPr>
        <p:spPr bwMode="auto">
          <a:xfrm>
            <a:off x="3851275" y="4737100"/>
            <a:ext cx="1441450" cy="431800"/>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KULLANDIĞI</a:t>
            </a:r>
          </a:p>
        </p:txBody>
      </p:sp>
      <p:sp>
        <p:nvSpPr>
          <p:cNvPr id="13323" name="Line 34"/>
          <p:cNvSpPr>
            <a:spLocks noChangeShapeType="1"/>
          </p:cNvSpPr>
          <p:nvPr/>
        </p:nvSpPr>
        <p:spPr bwMode="auto">
          <a:xfrm>
            <a:off x="5292725" y="4953000"/>
            <a:ext cx="863600" cy="0"/>
          </a:xfrm>
          <a:prstGeom prst="line">
            <a:avLst/>
          </a:prstGeom>
          <a:noFill/>
          <a:ln w="19050">
            <a:solidFill>
              <a:schemeClr val="tx1"/>
            </a:solidFill>
            <a:round/>
            <a:headEnd/>
            <a:tailEnd type="non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24" name="Line 35"/>
          <p:cNvSpPr>
            <a:spLocks noChangeShapeType="1"/>
          </p:cNvSpPr>
          <p:nvPr/>
        </p:nvSpPr>
        <p:spPr bwMode="auto">
          <a:xfrm>
            <a:off x="4572000" y="4341813"/>
            <a:ext cx="0" cy="395287"/>
          </a:xfrm>
          <a:prstGeom prst="line">
            <a:avLst/>
          </a:prstGeom>
          <a:noFill/>
          <a:ln w="19050">
            <a:solidFill>
              <a:schemeClr val="tx1"/>
            </a:solidFill>
            <a:round/>
            <a:headEnd type="triangle" w="lg" len="med"/>
            <a:tailEnd type="non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25" name="Line 36"/>
          <p:cNvSpPr>
            <a:spLocks noChangeShapeType="1"/>
          </p:cNvSpPr>
          <p:nvPr/>
        </p:nvSpPr>
        <p:spPr bwMode="auto">
          <a:xfrm>
            <a:off x="4572000" y="5168900"/>
            <a:ext cx="0" cy="360363"/>
          </a:xfrm>
          <a:prstGeom prst="line">
            <a:avLst/>
          </a:prstGeom>
          <a:noFill/>
          <a:ln w="1905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26" name="Text Box 37"/>
          <p:cNvSpPr txBox="1">
            <a:spLocks noChangeArrowheads="1"/>
          </p:cNvSpPr>
          <p:nvPr/>
        </p:nvSpPr>
        <p:spPr bwMode="auto">
          <a:xfrm>
            <a:off x="2843213" y="3873500"/>
            <a:ext cx="28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n</a:t>
            </a:r>
          </a:p>
        </p:txBody>
      </p:sp>
      <p:sp>
        <p:nvSpPr>
          <p:cNvPr id="13327" name="Text Box 38"/>
          <p:cNvSpPr txBox="1">
            <a:spLocks noChangeArrowheads="1"/>
          </p:cNvSpPr>
          <p:nvPr/>
        </p:nvSpPr>
        <p:spPr bwMode="auto">
          <a:xfrm>
            <a:off x="5724525" y="3873500"/>
            <a:ext cx="28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m</a:t>
            </a:r>
          </a:p>
        </p:txBody>
      </p:sp>
      <p:sp>
        <p:nvSpPr>
          <p:cNvPr id="13328" name="Text Box 39"/>
          <p:cNvSpPr txBox="1">
            <a:spLocks noChangeArrowheads="1"/>
          </p:cNvSpPr>
          <p:nvPr/>
        </p:nvSpPr>
        <p:spPr bwMode="auto">
          <a:xfrm>
            <a:off x="4572000" y="4305300"/>
            <a:ext cx="28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n</a:t>
            </a:r>
          </a:p>
        </p:txBody>
      </p:sp>
      <p:sp>
        <p:nvSpPr>
          <p:cNvPr id="13329" name="Text Box 40"/>
          <p:cNvSpPr txBox="1">
            <a:spLocks noChangeArrowheads="1"/>
          </p:cNvSpPr>
          <p:nvPr/>
        </p:nvSpPr>
        <p:spPr bwMode="auto">
          <a:xfrm>
            <a:off x="4572000" y="6249988"/>
            <a:ext cx="2889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m</a:t>
            </a:r>
          </a:p>
        </p:txBody>
      </p:sp>
      <p:sp>
        <p:nvSpPr>
          <p:cNvPr id="13330" name="Text Box 41"/>
          <p:cNvSpPr txBox="1">
            <a:spLocks noChangeArrowheads="1"/>
          </p:cNvSpPr>
          <p:nvPr/>
        </p:nvSpPr>
        <p:spPr bwMode="auto">
          <a:xfrm>
            <a:off x="4572000" y="5241925"/>
            <a:ext cx="2889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m</a:t>
            </a:r>
          </a:p>
        </p:txBody>
      </p:sp>
      <p:sp>
        <p:nvSpPr>
          <p:cNvPr id="13331" name="Rectangle 42"/>
          <p:cNvSpPr>
            <a:spLocks noGrp="1" noChangeArrowheads="1"/>
          </p:cNvSpPr>
          <p:nvPr>
            <p:ph type="body" idx="1"/>
          </p:nvPr>
        </p:nvSpPr>
        <p:spPr>
          <a:xfrm>
            <a:off x="457200" y="1600200"/>
            <a:ext cx="8229600" cy="1612900"/>
          </a:xfrm>
        </p:spPr>
        <p:txBody>
          <a:bodyPr/>
          <a:lstStyle/>
          <a:p>
            <a:pPr eaLnBrk="1" hangingPunct="1">
              <a:lnSpc>
                <a:spcPct val="80000"/>
              </a:lnSpc>
            </a:pPr>
            <a:r>
              <a:rPr lang="tr-TR" altLang="tr-TR" sz="2800" smtClean="0"/>
              <a:t>Böylece ÇALIŞAN ve PROJE varlık kümeleri ile aralarındaki ÇALIŞTIĞI ilişkisi kümelenir; KULLANDIĞI ilişkisi ise bu küme ile MAKİNE varlık kümesi arasında kurulur.</a:t>
            </a:r>
          </a:p>
        </p:txBody>
      </p:sp>
      <p:grpSp>
        <p:nvGrpSpPr>
          <p:cNvPr id="13332" name="Group 43"/>
          <p:cNvGrpSpPr>
            <a:grpSpLocks/>
          </p:cNvGrpSpPr>
          <p:nvPr/>
        </p:nvGrpSpPr>
        <p:grpSpPr bwMode="auto">
          <a:xfrm>
            <a:off x="755650" y="3789363"/>
            <a:ext cx="6408738" cy="1079500"/>
            <a:chOff x="476" y="2387"/>
            <a:chExt cx="4037" cy="680"/>
          </a:xfrm>
        </p:grpSpPr>
        <p:sp>
          <p:nvSpPr>
            <p:cNvPr id="13333" name="Rectangle 44"/>
            <p:cNvSpPr>
              <a:spLocks noChangeArrowheads="1"/>
            </p:cNvSpPr>
            <p:nvPr/>
          </p:nvSpPr>
          <p:spPr bwMode="auto">
            <a:xfrm>
              <a:off x="1066" y="2387"/>
              <a:ext cx="3447" cy="408"/>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200"/>
            </a:p>
          </p:txBody>
        </p:sp>
        <p:sp>
          <p:nvSpPr>
            <p:cNvPr id="13334" name="Line 45"/>
            <p:cNvSpPr>
              <a:spLocks noChangeShapeType="1"/>
            </p:cNvSpPr>
            <p:nvPr/>
          </p:nvSpPr>
          <p:spPr bwMode="auto">
            <a:xfrm flipH="1">
              <a:off x="793" y="2795"/>
              <a:ext cx="273" cy="136"/>
            </a:xfrm>
            <a:prstGeom prst="line">
              <a:avLst/>
            </a:prstGeom>
            <a:noFill/>
            <a:ln w="19050">
              <a:solidFill>
                <a:schemeClr val="tx1"/>
              </a:solidFill>
              <a:prstDash val="dash"/>
              <a:round/>
              <a:headEnd/>
              <a:tailEnd type="stealth" w="lg" len="lg"/>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3335" name="Text Box 46"/>
            <p:cNvSpPr txBox="1">
              <a:spLocks noChangeArrowheads="1"/>
            </p:cNvSpPr>
            <p:nvPr/>
          </p:nvSpPr>
          <p:spPr bwMode="auto">
            <a:xfrm>
              <a:off x="476" y="2894"/>
              <a:ext cx="4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200"/>
                <a:t>Küme</a:t>
              </a: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tr-TR" altLang="tr-TR" smtClean="0"/>
              <a:t>Kümeleme Örneği</a:t>
            </a:r>
          </a:p>
        </p:txBody>
      </p:sp>
      <p:sp>
        <p:nvSpPr>
          <p:cNvPr id="14339" name="Rectangle 47"/>
          <p:cNvSpPr>
            <a:spLocks noGrp="1" noChangeArrowheads="1"/>
          </p:cNvSpPr>
          <p:nvPr>
            <p:ph type="body" idx="1"/>
          </p:nvPr>
        </p:nvSpPr>
        <p:spPr/>
        <p:txBody>
          <a:bodyPr/>
          <a:lstStyle/>
          <a:p>
            <a:pPr eaLnBrk="1" hangingPunct="1">
              <a:lnSpc>
                <a:spcPct val="90000"/>
              </a:lnSpc>
            </a:pPr>
            <a:r>
              <a:rPr lang="tr-TR" altLang="tr-TR" smtClean="0"/>
              <a:t>Kümeleme kavramı, ikili bir ilişkinin iki varlık kümesi arasında olduğu gibi bir varlık kümesi ile bir ilişki kümesi, ya da iki ilişki kümesi arasında kurulmasını olanaklı kılar.</a:t>
            </a:r>
          </a:p>
          <a:p>
            <a:pPr eaLnBrk="1" hangingPunct="1">
              <a:lnSpc>
                <a:spcPct val="90000"/>
              </a:lnSpc>
            </a:pPr>
            <a:r>
              <a:rPr lang="tr-TR" altLang="tr-TR" smtClean="0"/>
              <a:t>Not: Varlık-ilişki çizeneklerinde, çizimin karmaşıklaşmaması için, genellikle kümelemeyi gösteren kesikli dikdörtgenlere yer verilmez.</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tr-TR" altLang="tr-TR" smtClean="0"/>
              <a:t>Varlık-İlişki Modeli Örneği</a:t>
            </a:r>
          </a:p>
        </p:txBody>
      </p:sp>
      <p:sp>
        <p:nvSpPr>
          <p:cNvPr id="15363" name="Rectangle 3"/>
          <p:cNvSpPr>
            <a:spLocks noGrp="1" noChangeArrowheads="1"/>
          </p:cNvSpPr>
          <p:nvPr>
            <p:ph type="body" idx="1"/>
          </p:nvPr>
        </p:nvSpPr>
        <p:spPr/>
        <p:txBody>
          <a:bodyPr/>
          <a:lstStyle/>
          <a:p>
            <a:pPr marL="457200" indent="-457200" eaLnBrk="1" hangingPunct="1">
              <a:lnSpc>
                <a:spcPct val="80000"/>
              </a:lnSpc>
            </a:pPr>
            <a:r>
              <a:rPr lang="tr-TR" altLang="tr-TR" sz="2400" smtClean="0"/>
              <a:t>Bir elektronik firması ürettiği ürünler, kullandığı bileşenler ve her ürün için hangi bileşenlerin hangi miktarlarda kullanıldığını gösteren bir Ürün-Bileşen Veri Tabanı oluşturmak istiyor:</a:t>
            </a:r>
          </a:p>
          <a:p>
            <a:pPr marL="838200" lvl="1" indent="-381000" eaLnBrk="1" hangingPunct="1">
              <a:lnSpc>
                <a:spcPct val="80000"/>
              </a:lnSpc>
              <a:buFontTx/>
              <a:buAutoNum type="arabicPeriod"/>
            </a:pPr>
            <a:r>
              <a:rPr lang="tr-TR" altLang="tr-TR" sz="2000" smtClean="0"/>
              <a:t>Veri tabanında her bileşenin kodu, adı, tanıtıcı açıklaması, stok miktarı ile hangi satıcıdan satın alındığı verilerinin bulunması isteniyor. </a:t>
            </a:r>
          </a:p>
          <a:p>
            <a:pPr marL="838200" lvl="1" indent="-381000" eaLnBrk="1" hangingPunct="1">
              <a:lnSpc>
                <a:spcPct val="80000"/>
              </a:lnSpc>
              <a:buFontTx/>
              <a:buAutoNum type="arabicPeriod"/>
            </a:pPr>
            <a:r>
              <a:rPr lang="tr-TR" altLang="tr-TR" sz="2000" smtClean="0"/>
              <a:t>Her satıcının numarası, adı, adresi ve telefon numarasının veri tabanında yer alması isteniyor.</a:t>
            </a:r>
          </a:p>
          <a:p>
            <a:pPr marL="838200" lvl="1" indent="-381000" eaLnBrk="1" hangingPunct="1">
              <a:lnSpc>
                <a:spcPct val="80000"/>
              </a:lnSpc>
              <a:buFontTx/>
              <a:buAutoNum type="arabicPeriod"/>
            </a:pPr>
            <a:r>
              <a:rPr lang="tr-TR" altLang="tr-TR" sz="2000" smtClean="0"/>
              <a:t>Her bileşen tek bir satıcıdan satın alınıyor; ancak aynı satıcıdan birden çok bileşen alınabiliyor.</a:t>
            </a:r>
          </a:p>
          <a:p>
            <a:pPr marL="838200" lvl="1" indent="-381000" eaLnBrk="1" hangingPunct="1">
              <a:lnSpc>
                <a:spcPct val="80000"/>
              </a:lnSpc>
              <a:buFontTx/>
              <a:buAutoNum type="arabicPeriod"/>
            </a:pPr>
            <a:r>
              <a:rPr lang="tr-TR" altLang="tr-TR" sz="2000" smtClean="0"/>
              <a:t>Her ürünün kodu, adı, birim fiyatı ve stok miktarı gerekiyor. </a:t>
            </a:r>
          </a:p>
          <a:p>
            <a:pPr marL="838200" lvl="1" indent="-381000" eaLnBrk="1" hangingPunct="1">
              <a:lnSpc>
                <a:spcPct val="80000"/>
              </a:lnSpc>
              <a:buFontTx/>
              <a:buAutoNum type="arabicPeriod"/>
            </a:pPr>
            <a:r>
              <a:rPr lang="tr-TR" altLang="tr-TR" sz="2000" smtClean="0"/>
              <a:t>Bu ürünün üretilmesi için hangi bileşenlerden kaçar adet gerekli olduğu önem taşıyor.</a:t>
            </a:r>
          </a:p>
          <a:p>
            <a:pPr marL="838200" lvl="1" indent="-381000" eaLnBrk="1" hangingPunct="1">
              <a:lnSpc>
                <a:spcPct val="80000"/>
              </a:lnSpc>
              <a:buFontTx/>
              <a:buAutoNum type="arabicPeriod"/>
            </a:pPr>
            <a:r>
              <a:rPr lang="tr-TR" altLang="tr-TR" sz="2000" smtClean="0"/>
              <a:t>Her ürün bileşenlere varolma bağımlıdır.</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tr-TR" altLang="tr-TR" smtClean="0"/>
              <a:t>Çözüm 1</a:t>
            </a:r>
          </a:p>
        </p:txBody>
      </p:sp>
      <p:sp>
        <p:nvSpPr>
          <p:cNvPr id="16387" name="Rectangle 3"/>
          <p:cNvSpPr>
            <a:spLocks noGrp="1" noChangeArrowheads="1"/>
          </p:cNvSpPr>
          <p:nvPr>
            <p:ph type="body" idx="1"/>
          </p:nvPr>
        </p:nvSpPr>
        <p:spPr>
          <a:xfrm>
            <a:off x="457200" y="1600200"/>
            <a:ext cx="8229600" cy="2260600"/>
          </a:xfrm>
        </p:spPr>
        <p:txBody>
          <a:bodyPr/>
          <a:lstStyle/>
          <a:p>
            <a:pPr eaLnBrk="1" hangingPunct="1"/>
            <a:r>
              <a:rPr lang="tr-TR" altLang="tr-TR" smtClean="0"/>
              <a:t>Veri tabanında her bileşenin kodu, adı, tanıtıcı açıklaması, stok miktarı ile hangi satıcıdan satın alındığı verilerinin bulunması isteniyor.</a:t>
            </a:r>
          </a:p>
        </p:txBody>
      </p:sp>
      <p:sp>
        <p:nvSpPr>
          <p:cNvPr id="16388" name="Rectangle 6"/>
          <p:cNvSpPr>
            <a:spLocks noChangeArrowheads="1"/>
          </p:cNvSpPr>
          <p:nvPr/>
        </p:nvSpPr>
        <p:spPr bwMode="auto">
          <a:xfrm>
            <a:off x="3968750" y="5030788"/>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BİLEŞEN</a:t>
            </a:r>
          </a:p>
        </p:txBody>
      </p:sp>
      <p:sp>
        <p:nvSpPr>
          <p:cNvPr id="16389" name="Oval 8"/>
          <p:cNvSpPr>
            <a:spLocks noChangeArrowheads="1"/>
          </p:cNvSpPr>
          <p:nvPr/>
        </p:nvSpPr>
        <p:spPr bwMode="auto">
          <a:xfrm>
            <a:off x="1835150" y="58689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Miktar</a:t>
            </a:r>
          </a:p>
        </p:txBody>
      </p:sp>
      <p:sp>
        <p:nvSpPr>
          <p:cNvPr id="16390" name="Oval 9"/>
          <p:cNvSpPr>
            <a:spLocks noChangeArrowheads="1"/>
          </p:cNvSpPr>
          <p:nvPr/>
        </p:nvSpPr>
        <p:spPr bwMode="auto">
          <a:xfrm>
            <a:off x="6084888" y="5013325"/>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Adı</a:t>
            </a:r>
          </a:p>
        </p:txBody>
      </p:sp>
      <p:sp>
        <p:nvSpPr>
          <p:cNvPr id="16391" name="Oval 10"/>
          <p:cNvSpPr>
            <a:spLocks noChangeArrowheads="1"/>
          </p:cNvSpPr>
          <p:nvPr/>
        </p:nvSpPr>
        <p:spPr bwMode="auto">
          <a:xfrm>
            <a:off x="4489450" y="40401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u="sng"/>
              <a:t>Kodu</a:t>
            </a:r>
            <a:endParaRPr lang="tr-TR" altLang="tr-TR" sz="3600"/>
          </a:p>
        </p:txBody>
      </p:sp>
      <p:sp>
        <p:nvSpPr>
          <p:cNvPr id="16392" name="Oval 11"/>
          <p:cNvSpPr>
            <a:spLocks noChangeArrowheads="1"/>
          </p:cNvSpPr>
          <p:nvPr/>
        </p:nvSpPr>
        <p:spPr bwMode="auto">
          <a:xfrm>
            <a:off x="4473575" y="60213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Açıklama</a:t>
            </a:r>
          </a:p>
        </p:txBody>
      </p:sp>
      <p:sp>
        <p:nvSpPr>
          <p:cNvPr id="16393" name="Oval 12"/>
          <p:cNvSpPr>
            <a:spLocks noChangeArrowheads="1"/>
          </p:cNvSpPr>
          <p:nvPr/>
        </p:nvSpPr>
        <p:spPr bwMode="auto">
          <a:xfrm>
            <a:off x="1835150" y="41925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Satıcı_Kodu</a:t>
            </a:r>
            <a:endParaRPr lang="tr-TR" altLang="tr-TR" sz="3600" u="sng"/>
          </a:p>
        </p:txBody>
      </p:sp>
      <p:sp>
        <p:nvSpPr>
          <p:cNvPr id="16394" name="Line 13"/>
          <p:cNvSpPr>
            <a:spLocks noChangeShapeType="1"/>
          </p:cNvSpPr>
          <p:nvPr/>
        </p:nvSpPr>
        <p:spPr bwMode="auto">
          <a:xfrm>
            <a:off x="5568950" y="5322888"/>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6395" name="Line 14"/>
          <p:cNvSpPr>
            <a:spLocks noChangeShapeType="1"/>
          </p:cNvSpPr>
          <p:nvPr/>
        </p:nvSpPr>
        <p:spPr bwMode="auto">
          <a:xfrm flipV="1">
            <a:off x="3359150" y="5640388"/>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6396" name="Line 15"/>
          <p:cNvSpPr>
            <a:spLocks noChangeShapeType="1"/>
          </p:cNvSpPr>
          <p:nvPr/>
        </p:nvSpPr>
        <p:spPr bwMode="auto">
          <a:xfrm>
            <a:off x="3359150" y="4649788"/>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cxnSp>
        <p:nvCxnSpPr>
          <p:cNvPr id="16397" name="AutoShape 16"/>
          <p:cNvCxnSpPr>
            <a:cxnSpLocks noChangeShapeType="1"/>
            <a:stCxn id="16391" idx="4"/>
            <a:endCxn id="16388" idx="0"/>
          </p:cNvCxnSpPr>
          <p:nvPr/>
        </p:nvCxnSpPr>
        <p:spPr bwMode="auto">
          <a:xfrm flipH="1">
            <a:off x="4768850" y="4662488"/>
            <a:ext cx="520700" cy="355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6398" name="AutoShape 17"/>
          <p:cNvCxnSpPr>
            <a:cxnSpLocks noChangeShapeType="1"/>
            <a:stCxn id="16388" idx="2"/>
            <a:endCxn id="16392" idx="0"/>
          </p:cNvCxnSpPr>
          <p:nvPr/>
        </p:nvCxnSpPr>
        <p:spPr bwMode="auto">
          <a:xfrm>
            <a:off x="4768850" y="5653088"/>
            <a:ext cx="504825" cy="355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tr-TR" altLang="tr-TR" smtClean="0"/>
              <a:t>Çözüm 2</a:t>
            </a:r>
          </a:p>
        </p:txBody>
      </p:sp>
      <p:sp>
        <p:nvSpPr>
          <p:cNvPr id="17411" name="Rectangle 3"/>
          <p:cNvSpPr>
            <a:spLocks noGrp="1" noChangeArrowheads="1"/>
          </p:cNvSpPr>
          <p:nvPr>
            <p:ph type="body" idx="1"/>
          </p:nvPr>
        </p:nvSpPr>
        <p:spPr>
          <a:xfrm>
            <a:off x="457200" y="1600200"/>
            <a:ext cx="8229600" cy="2260600"/>
          </a:xfrm>
        </p:spPr>
        <p:txBody>
          <a:bodyPr/>
          <a:lstStyle/>
          <a:p>
            <a:pPr eaLnBrk="1" hangingPunct="1"/>
            <a:r>
              <a:rPr lang="tr-TR" altLang="tr-TR" smtClean="0"/>
              <a:t>Her satıcının numarası, adı, adresi ve telefon numarasının veri tabanında yer alması isteniyor.</a:t>
            </a:r>
          </a:p>
        </p:txBody>
      </p:sp>
      <p:sp>
        <p:nvSpPr>
          <p:cNvPr id="17412" name="Rectangle 4"/>
          <p:cNvSpPr>
            <a:spLocks noChangeArrowheads="1"/>
          </p:cNvSpPr>
          <p:nvPr/>
        </p:nvSpPr>
        <p:spPr bwMode="auto">
          <a:xfrm>
            <a:off x="3675063" y="4614863"/>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SATICI</a:t>
            </a:r>
          </a:p>
        </p:txBody>
      </p:sp>
      <p:sp>
        <p:nvSpPr>
          <p:cNvPr id="17413" name="Oval 5"/>
          <p:cNvSpPr>
            <a:spLocks noChangeArrowheads="1"/>
          </p:cNvSpPr>
          <p:nvPr/>
        </p:nvSpPr>
        <p:spPr bwMode="auto">
          <a:xfrm>
            <a:off x="1731963" y="55514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Adresi</a:t>
            </a:r>
          </a:p>
        </p:txBody>
      </p:sp>
      <p:sp>
        <p:nvSpPr>
          <p:cNvPr id="17414" name="Oval 7"/>
          <p:cNvSpPr>
            <a:spLocks noChangeArrowheads="1"/>
          </p:cNvSpPr>
          <p:nvPr/>
        </p:nvSpPr>
        <p:spPr bwMode="auto">
          <a:xfrm>
            <a:off x="5564188" y="364490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u="sng"/>
              <a:t>Kodu</a:t>
            </a:r>
            <a:endParaRPr lang="tr-TR" altLang="tr-TR" sz="3600"/>
          </a:p>
        </p:txBody>
      </p:sp>
      <p:sp>
        <p:nvSpPr>
          <p:cNvPr id="17415" name="Oval 8"/>
          <p:cNvSpPr>
            <a:spLocks noChangeArrowheads="1"/>
          </p:cNvSpPr>
          <p:nvPr/>
        </p:nvSpPr>
        <p:spPr bwMode="auto">
          <a:xfrm>
            <a:off x="5564188" y="55514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Telefon_No</a:t>
            </a:r>
          </a:p>
        </p:txBody>
      </p:sp>
      <p:sp>
        <p:nvSpPr>
          <p:cNvPr id="17416" name="Oval 9"/>
          <p:cNvSpPr>
            <a:spLocks noChangeArrowheads="1"/>
          </p:cNvSpPr>
          <p:nvPr/>
        </p:nvSpPr>
        <p:spPr bwMode="auto">
          <a:xfrm>
            <a:off x="1731963" y="364490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Adı</a:t>
            </a:r>
            <a:endParaRPr lang="tr-TR" altLang="tr-TR" sz="3600" u="sng"/>
          </a:p>
        </p:txBody>
      </p:sp>
      <p:sp>
        <p:nvSpPr>
          <p:cNvPr id="17417" name="Line 12"/>
          <p:cNvSpPr>
            <a:spLocks noChangeShapeType="1"/>
          </p:cNvSpPr>
          <p:nvPr/>
        </p:nvSpPr>
        <p:spPr bwMode="auto">
          <a:xfrm>
            <a:off x="3116263" y="4183063"/>
            <a:ext cx="576262" cy="433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7418" name="Line 16"/>
          <p:cNvSpPr>
            <a:spLocks noChangeShapeType="1"/>
          </p:cNvSpPr>
          <p:nvPr/>
        </p:nvSpPr>
        <p:spPr bwMode="auto">
          <a:xfrm flipH="1">
            <a:off x="5275263" y="4183063"/>
            <a:ext cx="576262" cy="433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7419" name="Line 17"/>
          <p:cNvSpPr>
            <a:spLocks noChangeShapeType="1"/>
          </p:cNvSpPr>
          <p:nvPr/>
        </p:nvSpPr>
        <p:spPr bwMode="auto">
          <a:xfrm flipH="1">
            <a:off x="3116263" y="5191125"/>
            <a:ext cx="576262"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7420" name="Line 18"/>
          <p:cNvSpPr>
            <a:spLocks noChangeShapeType="1"/>
          </p:cNvSpPr>
          <p:nvPr/>
        </p:nvSpPr>
        <p:spPr bwMode="auto">
          <a:xfrm>
            <a:off x="5275263" y="5191125"/>
            <a:ext cx="576262"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tr-TR" altLang="tr-TR" smtClean="0"/>
              <a:t>Çözüm 3</a:t>
            </a:r>
          </a:p>
        </p:txBody>
      </p:sp>
      <p:sp>
        <p:nvSpPr>
          <p:cNvPr id="18435" name="Rectangle 3"/>
          <p:cNvSpPr>
            <a:spLocks noGrp="1" noChangeArrowheads="1"/>
          </p:cNvSpPr>
          <p:nvPr>
            <p:ph type="body" idx="1"/>
          </p:nvPr>
        </p:nvSpPr>
        <p:spPr>
          <a:xfrm>
            <a:off x="457200" y="1600200"/>
            <a:ext cx="8229600" cy="2260600"/>
          </a:xfrm>
        </p:spPr>
        <p:txBody>
          <a:bodyPr/>
          <a:lstStyle/>
          <a:p>
            <a:pPr eaLnBrk="1" hangingPunct="1"/>
            <a:r>
              <a:rPr lang="tr-TR" altLang="tr-TR" smtClean="0"/>
              <a:t>Her bileşen tek bir satıcıdan satın alınıyor; ancak aynı satıcıdan birden çok bileşen alınabiliyor.</a:t>
            </a:r>
          </a:p>
        </p:txBody>
      </p:sp>
      <p:sp>
        <p:nvSpPr>
          <p:cNvPr id="18436" name="Rectangle 4"/>
          <p:cNvSpPr>
            <a:spLocks noChangeArrowheads="1"/>
          </p:cNvSpPr>
          <p:nvPr/>
        </p:nvSpPr>
        <p:spPr bwMode="auto">
          <a:xfrm>
            <a:off x="6084888" y="4627563"/>
            <a:ext cx="1439862"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SATICI</a:t>
            </a:r>
          </a:p>
        </p:txBody>
      </p:sp>
      <p:sp>
        <p:nvSpPr>
          <p:cNvPr id="18437" name="Oval 5"/>
          <p:cNvSpPr>
            <a:spLocks noChangeArrowheads="1"/>
          </p:cNvSpPr>
          <p:nvPr/>
        </p:nvSpPr>
        <p:spPr bwMode="auto">
          <a:xfrm>
            <a:off x="5435600" y="56022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Adresi</a:t>
            </a:r>
          </a:p>
        </p:txBody>
      </p:sp>
      <p:sp>
        <p:nvSpPr>
          <p:cNvPr id="18438" name="Oval 6"/>
          <p:cNvSpPr>
            <a:spLocks noChangeArrowheads="1"/>
          </p:cNvSpPr>
          <p:nvPr/>
        </p:nvSpPr>
        <p:spPr bwMode="auto">
          <a:xfrm>
            <a:off x="7292975" y="369570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u="sng"/>
              <a:t>Kodu</a:t>
            </a:r>
            <a:endParaRPr lang="tr-TR" altLang="tr-TR"/>
          </a:p>
        </p:txBody>
      </p:sp>
      <p:sp>
        <p:nvSpPr>
          <p:cNvPr id="18439" name="Oval 7"/>
          <p:cNvSpPr>
            <a:spLocks noChangeArrowheads="1"/>
          </p:cNvSpPr>
          <p:nvPr/>
        </p:nvSpPr>
        <p:spPr bwMode="auto">
          <a:xfrm>
            <a:off x="7292975" y="556895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Telefon_No</a:t>
            </a:r>
          </a:p>
        </p:txBody>
      </p:sp>
      <p:sp>
        <p:nvSpPr>
          <p:cNvPr id="18440" name="Oval 8"/>
          <p:cNvSpPr>
            <a:spLocks noChangeArrowheads="1"/>
          </p:cNvSpPr>
          <p:nvPr/>
        </p:nvSpPr>
        <p:spPr bwMode="auto">
          <a:xfrm>
            <a:off x="5419725" y="365760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Adı</a:t>
            </a:r>
            <a:endParaRPr lang="tr-TR" altLang="tr-TR" u="sng"/>
          </a:p>
        </p:txBody>
      </p:sp>
      <p:sp>
        <p:nvSpPr>
          <p:cNvPr id="18441" name="Line 9"/>
          <p:cNvSpPr>
            <a:spLocks noChangeShapeType="1"/>
          </p:cNvSpPr>
          <p:nvPr/>
        </p:nvSpPr>
        <p:spPr bwMode="auto">
          <a:xfrm flipH="1">
            <a:off x="6227763" y="4271963"/>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8442" name="Line 10"/>
          <p:cNvSpPr>
            <a:spLocks noChangeShapeType="1"/>
          </p:cNvSpPr>
          <p:nvPr/>
        </p:nvSpPr>
        <p:spPr bwMode="auto">
          <a:xfrm flipH="1">
            <a:off x="7380288" y="4233863"/>
            <a:ext cx="200025" cy="3984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8443" name="Line 12"/>
          <p:cNvSpPr>
            <a:spLocks noChangeShapeType="1"/>
          </p:cNvSpPr>
          <p:nvPr/>
        </p:nvSpPr>
        <p:spPr bwMode="auto">
          <a:xfrm>
            <a:off x="7396163" y="5241925"/>
            <a:ext cx="271462" cy="3937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8444" name="Line 13"/>
          <p:cNvSpPr>
            <a:spLocks noChangeShapeType="1"/>
          </p:cNvSpPr>
          <p:nvPr/>
        </p:nvSpPr>
        <p:spPr bwMode="auto">
          <a:xfrm flipH="1">
            <a:off x="6227763" y="524192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8445" name="Rectangle 14"/>
          <p:cNvSpPr>
            <a:spLocks noChangeArrowheads="1"/>
          </p:cNvSpPr>
          <p:nvPr/>
        </p:nvSpPr>
        <p:spPr bwMode="auto">
          <a:xfrm>
            <a:off x="2339975" y="4624388"/>
            <a:ext cx="1368425"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BİLEŞEN</a:t>
            </a:r>
          </a:p>
        </p:txBody>
      </p:sp>
      <p:sp>
        <p:nvSpPr>
          <p:cNvPr id="18446" name="Oval 15"/>
          <p:cNvSpPr>
            <a:spLocks noChangeArrowheads="1"/>
          </p:cNvSpPr>
          <p:nvPr/>
        </p:nvSpPr>
        <p:spPr bwMode="auto">
          <a:xfrm>
            <a:off x="217488" y="54625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Miktar</a:t>
            </a:r>
          </a:p>
        </p:txBody>
      </p:sp>
      <p:sp>
        <p:nvSpPr>
          <p:cNvPr id="18447" name="Oval 16"/>
          <p:cNvSpPr>
            <a:spLocks noChangeArrowheads="1"/>
          </p:cNvSpPr>
          <p:nvPr/>
        </p:nvSpPr>
        <p:spPr bwMode="auto">
          <a:xfrm>
            <a:off x="217488" y="46243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Adı</a:t>
            </a:r>
          </a:p>
        </p:txBody>
      </p:sp>
      <p:sp>
        <p:nvSpPr>
          <p:cNvPr id="18448" name="Oval 17"/>
          <p:cNvSpPr>
            <a:spLocks noChangeArrowheads="1"/>
          </p:cNvSpPr>
          <p:nvPr/>
        </p:nvSpPr>
        <p:spPr bwMode="auto">
          <a:xfrm>
            <a:off x="2411413" y="3633788"/>
            <a:ext cx="1241425"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u="sng"/>
              <a:t>Kodu</a:t>
            </a:r>
            <a:endParaRPr lang="tr-TR" altLang="tr-TR"/>
          </a:p>
        </p:txBody>
      </p:sp>
      <p:sp>
        <p:nvSpPr>
          <p:cNvPr id="18449" name="Oval 18"/>
          <p:cNvSpPr>
            <a:spLocks noChangeArrowheads="1"/>
          </p:cNvSpPr>
          <p:nvPr/>
        </p:nvSpPr>
        <p:spPr bwMode="auto">
          <a:xfrm>
            <a:off x="2411413" y="5614988"/>
            <a:ext cx="1223962"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Açıklama</a:t>
            </a:r>
          </a:p>
        </p:txBody>
      </p:sp>
      <p:sp>
        <p:nvSpPr>
          <p:cNvPr id="18450" name="Oval 19"/>
          <p:cNvSpPr>
            <a:spLocks noChangeArrowheads="1"/>
          </p:cNvSpPr>
          <p:nvPr/>
        </p:nvSpPr>
        <p:spPr bwMode="auto">
          <a:xfrm>
            <a:off x="217488" y="37861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Satıcı_Kodu</a:t>
            </a:r>
            <a:endParaRPr lang="tr-TR" altLang="tr-TR" u="sng"/>
          </a:p>
        </p:txBody>
      </p:sp>
      <p:sp>
        <p:nvSpPr>
          <p:cNvPr id="18451" name="Line 20"/>
          <p:cNvSpPr>
            <a:spLocks noChangeShapeType="1"/>
          </p:cNvSpPr>
          <p:nvPr/>
        </p:nvSpPr>
        <p:spPr bwMode="auto">
          <a:xfrm>
            <a:off x="1806575" y="4937125"/>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8452" name="Line 21"/>
          <p:cNvSpPr>
            <a:spLocks noChangeShapeType="1"/>
          </p:cNvSpPr>
          <p:nvPr/>
        </p:nvSpPr>
        <p:spPr bwMode="auto">
          <a:xfrm flipV="1">
            <a:off x="1730375" y="5233988"/>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8453" name="Line 22"/>
          <p:cNvSpPr>
            <a:spLocks noChangeShapeType="1"/>
          </p:cNvSpPr>
          <p:nvPr/>
        </p:nvSpPr>
        <p:spPr bwMode="auto">
          <a:xfrm>
            <a:off x="1730375" y="4243388"/>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cxnSp>
        <p:nvCxnSpPr>
          <p:cNvPr id="18454" name="AutoShape 23"/>
          <p:cNvCxnSpPr>
            <a:cxnSpLocks noChangeShapeType="1"/>
            <a:stCxn id="18448" idx="4"/>
            <a:endCxn id="18445" idx="0"/>
          </p:cNvCxnSpPr>
          <p:nvPr/>
        </p:nvCxnSpPr>
        <p:spPr bwMode="auto">
          <a:xfrm flipH="1">
            <a:off x="3024188" y="4256088"/>
            <a:ext cx="7937" cy="355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8455" name="AutoShape 24"/>
          <p:cNvCxnSpPr>
            <a:cxnSpLocks noChangeShapeType="1"/>
            <a:stCxn id="18445" idx="2"/>
            <a:endCxn id="18449" idx="0"/>
          </p:cNvCxnSpPr>
          <p:nvPr/>
        </p:nvCxnSpPr>
        <p:spPr bwMode="auto">
          <a:xfrm>
            <a:off x="3024188" y="5246688"/>
            <a:ext cx="0" cy="355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8456" name="AutoShape 25"/>
          <p:cNvSpPr>
            <a:spLocks noChangeArrowheads="1"/>
          </p:cNvSpPr>
          <p:nvPr/>
        </p:nvSpPr>
        <p:spPr bwMode="auto">
          <a:xfrm>
            <a:off x="4286250" y="4437063"/>
            <a:ext cx="1285875" cy="1008062"/>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Satın Alma</a:t>
            </a:r>
          </a:p>
        </p:txBody>
      </p:sp>
      <p:sp>
        <p:nvSpPr>
          <p:cNvPr id="18457" name="Line 26"/>
          <p:cNvSpPr>
            <a:spLocks noChangeShapeType="1"/>
          </p:cNvSpPr>
          <p:nvPr/>
        </p:nvSpPr>
        <p:spPr bwMode="auto">
          <a:xfrm>
            <a:off x="5580063" y="4941888"/>
            <a:ext cx="504825" cy="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8458" name="Line 27"/>
          <p:cNvSpPr>
            <a:spLocks noChangeShapeType="1"/>
          </p:cNvSpPr>
          <p:nvPr/>
        </p:nvSpPr>
        <p:spPr bwMode="auto">
          <a:xfrm flipH="1">
            <a:off x="3708400" y="4941888"/>
            <a:ext cx="576263"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8459" name="Text Box 28"/>
          <p:cNvSpPr txBox="1">
            <a:spLocks noChangeArrowheads="1"/>
          </p:cNvSpPr>
          <p:nvPr/>
        </p:nvSpPr>
        <p:spPr bwMode="auto">
          <a:xfrm>
            <a:off x="3779838" y="4652963"/>
            <a:ext cx="287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600"/>
              <a:t>n</a:t>
            </a:r>
          </a:p>
        </p:txBody>
      </p:sp>
      <p:sp>
        <p:nvSpPr>
          <p:cNvPr id="18460" name="Text Box 29"/>
          <p:cNvSpPr txBox="1">
            <a:spLocks noChangeArrowheads="1"/>
          </p:cNvSpPr>
          <p:nvPr/>
        </p:nvSpPr>
        <p:spPr bwMode="auto">
          <a:xfrm>
            <a:off x="5795963" y="4652963"/>
            <a:ext cx="287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600"/>
              <a:t>1</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tr-TR" altLang="tr-TR" smtClean="0"/>
              <a:t>Çözüm 4</a:t>
            </a:r>
          </a:p>
        </p:txBody>
      </p:sp>
      <p:sp>
        <p:nvSpPr>
          <p:cNvPr id="19459" name="Rectangle 3"/>
          <p:cNvSpPr>
            <a:spLocks noGrp="1" noChangeArrowheads="1"/>
          </p:cNvSpPr>
          <p:nvPr>
            <p:ph type="body" idx="1"/>
          </p:nvPr>
        </p:nvSpPr>
        <p:spPr>
          <a:xfrm>
            <a:off x="457200" y="1600200"/>
            <a:ext cx="8229600" cy="2260600"/>
          </a:xfrm>
        </p:spPr>
        <p:txBody>
          <a:bodyPr/>
          <a:lstStyle/>
          <a:p>
            <a:pPr eaLnBrk="1" hangingPunct="1"/>
            <a:r>
              <a:rPr lang="tr-TR" altLang="tr-TR" smtClean="0"/>
              <a:t>Her ürünün kodu, adı, birim fiyatı ve stok miktarı gerekiyor.</a:t>
            </a:r>
          </a:p>
        </p:txBody>
      </p:sp>
      <p:sp>
        <p:nvSpPr>
          <p:cNvPr id="19460" name="Rectangle 21"/>
          <p:cNvSpPr>
            <a:spLocks noChangeArrowheads="1"/>
          </p:cNvSpPr>
          <p:nvPr/>
        </p:nvSpPr>
        <p:spPr bwMode="auto">
          <a:xfrm>
            <a:off x="3851275" y="4437063"/>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ÜRÜN</a:t>
            </a:r>
          </a:p>
        </p:txBody>
      </p:sp>
      <p:sp>
        <p:nvSpPr>
          <p:cNvPr id="19461" name="Oval 22"/>
          <p:cNvSpPr>
            <a:spLocks noChangeArrowheads="1"/>
          </p:cNvSpPr>
          <p:nvPr/>
        </p:nvSpPr>
        <p:spPr bwMode="auto">
          <a:xfrm>
            <a:off x="1908175" y="53736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Stok_Miktarı</a:t>
            </a:r>
          </a:p>
        </p:txBody>
      </p:sp>
      <p:sp>
        <p:nvSpPr>
          <p:cNvPr id="19462" name="Oval 23"/>
          <p:cNvSpPr>
            <a:spLocks noChangeArrowheads="1"/>
          </p:cNvSpPr>
          <p:nvPr/>
        </p:nvSpPr>
        <p:spPr bwMode="auto">
          <a:xfrm>
            <a:off x="5740400" y="346710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u="sng"/>
              <a:t>Kodu</a:t>
            </a:r>
            <a:endParaRPr lang="tr-TR" altLang="tr-TR" sz="3600"/>
          </a:p>
        </p:txBody>
      </p:sp>
      <p:sp>
        <p:nvSpPr>
          <p:cNvPr id="19463" name="Oval 24"/>
          <p:cNvSpPr>
            <a:spLocks noChangeArrowheads="1"/>
          </p:cNvSpPr>
          <p:nvPr/>
        </p:nvSpPr>
        <p:spPr bwMode="auto">
          <a:xfrm>
            <a:off x="5740400" y="53736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Birim_Fiyat</a:t>
            </a:r>
          </a:p>
        </p:txBody>
      </p:sp>
      <p:sp>
        <p:nvSpPr>
          <p:cNvPr id="19464" name="Oval 25"/>
          <p:cNvSpPr>
            <a:spLocks noChangeArrowheads="1"/>
          </p:cNvSpPr>
          <p:nvPr/>
        </p:nvSpPr>
        <p:spPr bwMode="auto">
          <a:xfrm>
            <a:off x="1908175" y="346710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Adı</a:t>
            </a:r>
            <a:endParaRPr lang="tr-TR" altLang="tr-TR" sz="3600" u="sng"/>
          </a:p>
        </p:txBody>
      </p:sp>
      <p:sp>
        <p:nvSpPr>
          <p:cNvPr id="19465" name="Line 26"/>
          <p:cNvSpPr>
            <a:spLocks noChangeShapeType="1"/>
          </p:cNvSpPr>
          <p:nvPr/>
        </p:nvSpPr>
        <p:spPr bwMode="auto">
          <a:xfrm>
            <a:off x="3292475" y="4005263"/>
            <a:ext cx="576263" cy="433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9466" name="Line 27"/>
          <p:cNvSpPr>
            <a:spLocks noChangeShapeType="1"/>
          </p:cNvSpPr>
          <p:nvPr/>
        </p:nvSpPr>
        <p:spPr bwMode="auto">
          <a:xfrm flipH="1">
            <a:off x="5451475" y="4005263"/>
            <a:ext cx="576263" cy="4333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9467" name="Line 28"/>
          <p:cNvSpPr>
            <a:spLocks noChangeShapeType="1"/>
          </p:cNvSpPr>
          <p:nvPr/>
        </p:nvSpPr>
        <p:spPr bwMode="auto">
          <a:xfrm flipH="1">
            <a:off x="3292475" y="5013325"/>
            <a:ext cx="576263"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9468" name="Line 29"/>
          <p:cNvSpPr>
            <a:spLocks noChangeShapeType="1"/>
          </p:cNvSpPr>
          <p:nvPr/>
        </p:nvSpPr>
        <p:spPr bwMode="auto">
          <a:xfrm>
            <a:off x="5451475" y="5013325"/>
            <a:ext cx="576263"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tr-TR" altLang="tr-TR" smtClean="0"/>
              <a:t>Çözüm 5</a:t>
            </a:r>
          </a:p>
        </p:txBody>
      </p:sp>
      <p:sp>
        <p:nvSpPr>
          <p:cNvPr id="20483" name="Rectangle 3"/>
          <p:cNvSpPr>
            <a:spLocks noGrp="1" noChangeArrowheads="1"/>
          </p:cNvSpPr>
          <p:nvPr>
            <p:ph type="body" idx="1"/>
          </p:nvPr>
        </p:nvSpPr>
        <p:spPr>
          <a:xfrm>
            <a:off x="457200" y="1600200"/>
            <a:ext cx="8229600" cy="2260600"/>
          </a:xfrm>
        </p:spPr>
        <p:txBody>
          <a:bodyPr/>
          <a:lstStyle/>
          <a:p>
            <a:pPr eaLnBrk="1" hangingPunct="1"/>
            <a:r>
              <a:rPr lang="tr-TR" altLang="tr-TR" smtClean="0"/>
              <a:t>Bu ürünün üretilmesi için hangi bileşenlerden kaçar adet gerekli olduğu önem taşıyor.</a:t>
            </a:r>
          </a:p>
        </p:txBody>
      </p:sp>
      <p:sp>
        <p:nvSpPr>
          <p:cNvPr id="20484" name="Rectangle 13"/>
          <p:cNvSpPr>
            <a:spLocks noChangeArrowheads="1"/>
          </p:cNvSpPr>
          <p:nvPr/>
        </p:nvSpPr>
        <p:spPr bwMode="auto">
          <a:xfrm>
            <a:off x="3779838" y="4724400"/>
            <a:ext cx="160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Üretim</a:t>
            </a:r>
          </a:p>
        </p:txBody>
      </p:sp>
      <p:sp>
        <p:nvSpPr>
          <p:cNvPr id="20485" name="Oval 14"/>
          <p:cNvSpPr>
            <a:spLocks noChangeArrowheads="1"/>
          </p:cNvSpPr>
          <p:nvPr/>
        </p:nvSpPr>
        <p:spPr bwMode="auto">
          <a:xfrm>
            <a:off x="5203825" y="58054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Ürün_Kod</a:t>
            </a:r>
          </a:p>
        </p:txBody>
      </p:sp>
      <p:sp>
        <p:nvSpPr>
          <p:cNvPr id="20486" name="Oval 15"/>
          <p:cNvSpPr>
            <a:spLocks noChangeArrowheads="1"/>
          </p:cNvSpPr>
          <p:nvPr/>
        </p:nvSpPr>
        <p:spPr bwMode="auto">
          <a:xfrm>
            <a:off x="3763963" y="368300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Adet</a:t>
            </a:r>
            <a:endParaRPr lang="tr-TR" altLang="tr-TR" sz="3600"/>
          </a:p>
        </p:txBody>
      </p:sp>
      <p:sp>
        <p:nvSpPr>
          <p:cNvPr id="20487" name="Oval 16"/>
          <p:cNvSpPr>
            <a:spLocks noChangeArrowheads="1"/>
          </p:cNvSpPr>
          <p:nvPr/>
        </p:nvSpPr>
        <p:spPr bwMode="auto">
          <a:xfrm>
            <a:off x="2339975" y="58054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Bil_Kod</a:t>
            </a:r>
            <a:endParaRPr lang="tr-TR" altLang="tr-TR" sz="3600" u="sng"/>
          </a:p>
        </p:txBody>
      </p:sp>
      <p:sp>
        <p:nvSpPr>
          <p:cNvPr id="20488" name="Line 17"/>
          <p:cNvSpPr>
            <a:spLocks noChangeShapeType="1"/>
          </p:cNvSpPr>
          <p:nvPr/>
        </p:nvSpPr>
        <p:spPr bwMode="auto">
          <a:xfrm flipH="1" flipV="1">
            <a:off x="5346700" y="5326063"/>
            <a:ext cx="504825"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0489" name="Line 18"/>
          <p:cNvSpPr>
            <a:spLocks noChangeShapeType="1"/>
          </p:cNvSpPr>
          <p:nvPr/>
        </p:nvSpPr>
        <p:spPr bwMode="auto">
          <a:xfrm flipH="1">
            <a:off x="4572000" y="4292600"/>
            <a:ext cx="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0490" name="Line 19"/>
          <p:cNvSpPr>
            <a:spLocks noChangeShapeType="1"/>
          </p:cNvSpPr>
          <p:nvPr/>
        </p:nvSpPr>
        <p:spPr bwMode="auto">
          <a:xfrm flipV="1">
            <a:off x="3221038" y="5326063"/>
            <a:ext cx="576262" cy="4794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1" name="Rectangle 13"/>
          <p:cNvSpPr>
            <a:spLocks noChangeArrowheads="1"/>
          </p:cNvSpPr>
          <p:nvPr/>
        </p:nvSpPr>
        <p:spPr bwMode="auto">
          <a:xfrm>
            <a:off x="3786188" y="4714875"/>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tr-TR" sz="2000"/>
          </a:p>
        </p:txBody>
      </p:sp>
      <p:sp>
        <p:nvSpPr>
          <p:cNvPr id="12" name="Rectangle 13"/>
          <p:cNvSpPr>
            <a:spLocks noChangeArrowheads="1"/>
          </p:cNvSpPr>
          <p:nvPr/>
        </p:nvSpPr>
        <p:spPr bwMode="auto">
          <a:xfrm>
            <a:off x="1285875" y="4714875"/>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BİLEŞEN</a:t>
            </a:r>
          </a:p>
        </p:txBody>
      </p:sp>
      <p:sp>
        <p:nvSpPr>
          <p:cNvPr id="13" name="Rectangle 13"/>
          <p:cNvSpPr>
            <a:spLocks noChangeArrowheads="1"/>
          </p:cNvSpPr>
          <p:nvPr/>
        </p:nvSpPr>
        <p:spPr bwMode="auto">
          <a:xfrm>
            <a:off x="6357938" y="4714875"/>
            <a:ext cx="1600200"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2000"/>
              <a:t>ÜRÜN</a:t>
            </a:r>
          </a:p>
        </p:txBody>
      </p:sp>
      <p:sp>
        <p:nvSpPr>
          <p:cNvPr id="14" name="AutoShape 41"/>
          <p:cNvSpPr>
            <a:spLocks noChangeArrowheads="1"/>
          </p:cNvSpPr>
          <p:nvPr/>
        </p:nvSpPr>
        <p:spPr bwMode="auto">
          <a:xfrm>
            <a:off x="3714750" y="4714875"/>
            <a:ext cx="1714500" cy="642938"/>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tr-TR" sz="1600"/>
          </a:p>
        </p:txBody>
      </p:sp>
      <p:cxnSp>
        <p:nvCxnSpPr>
          <p:cNvPr id="20" name="19 Düz Ok Bağlayıcısı"/>
          <p:cNvCxnSpPr>
            <a:cxnSpLocks noChangeShapeType="1"/>
            <a:stCxn id="14" idx="1"/>
            <a:endCxn id="12" idx="3"/>
          </p:cNvCxnSpPr>
          <p:nvPr/>
        </p:nvCxnSpPr>
        <p:spPr bwMode="auto">
          <a:xfrm rot="10800000">
            <a:off x="2886075" y="5019675"/>
            <a:ext cx="828675" cy="17463"/>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20 Düz Ok Bağlayıcısı"/>
          <p:cNvCxnSpPr>
            <a:cxnSpLocks noChangeShapeType="1"/>
            <a:stCxn id="14" idx="3"/>
            <a:endCxn id="13" idx="1"/>
          </p:cNvCxnSpPr>
          <p:nvPr/>
        </p:nvCxnSpPr>
        <p:spPr bwMode="auto">
          <a:xfrm flipV="1">
            <a:off x="5429250" y="5019675"/>
            <a:ext cx="928688" cy="17463"/>
          </a:xfrm>
          <a:prstGeom prst="straightConnector1">
            <a:avLst/>
          </a:prstGeom>
          <a:noFill/>
          <a:ln w="254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4" name="Text Box 44"/>
          <p:cNvSpPr txBox="1">
            <a:spLocks noChangeArrowheads="1"/>
          </p:cNvSpPr>
          <p:nvPr/>
        </p:nvSpPr>
        <p:spPr bwMode="auto">
          <a:xfrm>
            <a:off x="2857500" y="4643438"/>
            <a:ext cx="287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600"/>
              <a:t>n</a:t>
            </a:r>
          </a:p>
        </p:txBody>
      </p:sp>
      <p:sp>
        <p:nvSpPr>
          <p:cNvPr id="25" name="Text Box 45"/>
          <p:cNvSpPr txBox="1">
            <a:spLocks noChangeArrowheads="1"/>
          </p:cNvSpPr>
          <p:nvPr/>
        </p:nvSpPr>
        <p:spPr bwMode="auto">
          <a:xfrm>
            <a:off x="6084888" y="4675188"/>
            <a:ext cx="28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400"/>
              <a:t>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grpId="0" nodeType="clickEffect">
                                  <p:stCondLst>
                                    <p:cond delay="0"/>
                                  </p:stCondLst>
                                  <p:childTnLst>
                                    <p:animEffect transition="out" filter="dissolv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5"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checkerboard(across)">
                                      <p:cBhvr>
                                        <p:cTn id="10" dur="500"/>
                                        <p:tgtEl>
                                          <p:spTgt spid="13"/>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par>
                                <p:cTn id="14" presetID="35" presetClass="path" presetSubtype="0" accel="50000" decel="50000" fill="hold" grpId="0" nodeType="withEffect">
                                  <p:stCondLst>
                                    <p:cond delay="0"/>
                                  </p:stCondLst>
                                  <p:childTnLst>
                                    <p:animMotion origin="layout" path="M 0 0  L -0.25 0  E" pathEditMode="relative" ptsTypes="">
                                      <p:cBhvr>
                                        <p:cTn id="15" dur="2000" fill="hold"/>
                                        <p:tgtEl>
                                          <p:spTgt spid="20487"/>
                                        </p:tgtEl>
                                        <p:attrNameLst>
                                          <p:attrName>ppt_x</p:attrName>
                                          <p:attrName>ppt_y</p:attrName>
                                        </p:attrNameLst>
                                      </p:cBhvr>
                                    </p:animMotion>
                                  </p:childTnLst>
                                </p:cTn>
                              </p:par>
                              <p:par>
                                <p:cTn id="16" presetID="35" presetClass="path" presetSubtype="0" accel="50000" decel="50000" fill="hold" nodeType="withEffect">
                                  <p:stCondLst>
                                    <p:cond delay="0"/>
                                  </p:stCondLst>
                                  <p:childTnLst>
                                    <p:animMotion origin="layout" path="M 0 0  L -0.25 0  E" pathEditMode="relative" ptsTypes="">
                                      <p:cBhvr>
                                        <p:cTn id="17" dur="2000" fill="hold"/>
                                        <p:tgtEl>
                                          <p:spTgt spid="20490"/>
                                        </p:tgtEl>
                                        <p:attrNameLst>
                                          <p:attrName>ppt_x</p:attrName>
                                          <p:attrName>ppt_y</p:attrName>
                                        </p:attrNameLst>
                                      </p:cBhvr>
                                    </p:animMotion>
                                  </p:childTnLst>
                                </p:cTn>
                              </p:par>
                              <p:par>
                                <p:cTn id="18" presetID="63" presetClass="path" presetSubtype="0" accel="50000" decel="50000" fill="hold" grpId="0" nodeType="withEffect">
                                  <p:stCondLst>
                                    <p:cond delay="0"/>
                                  </p:stCondLst>
                                  <p:childTnLst>
                                    <p:animMotion origin="layout" path="M 0 0  L 0.25 0  E" pathEditMode="relative" ptsTypes="">
                                      <p:cBhvr>
                                        <p:cTn id="19" dur="2000" fill="hold"/>
                                        <p:tgtEl>
                                          <p:spTgt spid="20485"/>
                                        </p:tgtEl>
                                        <p:attrNameLst>
                                          <p:attrName>ppt_x</p:attrName>
                                          <p:attrName>ppt_y</p:attrName>
                                        </p:attrNameLst>
                                      </p:cBhvr>
                                    </p:animMotion>
                                  </p:childTnLst>
                                </p:cTn>
                              </p:par>
                              <p:par>
                                <p:cTn id="20" presetID="63" presetClass="path" presetSubtype="0" accel="50000" decel="50000" fill="hold" nodeType="withEffect">
                                  <p:stCondLst>
                                    <p:cond delay="0"/>
                                  </p:stCondLst>
                                  <p:childTnLst>
                                    <p:animMotion origin="layout" path="M 0 0  L 0.25 0  E" pathEditMode="relative" ptsTypes="">
                                      <p:cBhvr>
                                        <p:cTn id="21" dur="2000" fill="hold"/>
                                        <p:tgtEl>
                                          <p:spTgt spid="20488"/>
                                        </p:tgtEl>
                                        <p:attrNameLst>
                                          <p:attrName>ppt_x</p:attrName>
                                          <p:attrName>ppt_y</p:attrName>
                                        </p:attrNameLst>
                                      </p:cBhvr>
                                    </p:animMotion>
                                  </p:childTnLst>
                                </p:cTn>
                              </p:par>
                              <p:par>
                                <p:cTn id="22" presetID="5" presetClass="entr" presetSubtype="1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checkerboard(across)">
                                      <p:cBhvr>
                                        <p:cTn id="24" dur="500"/>
                                        <p:tgtEl>
                                          <p:spTgt spid="12"/>
                                        </p:tgtEl>
                                      </p:cBhvr>
                                    </p:animEffect>
                                  </p:childTnLst>
                                </p:cTn>
                              </p:par>
                            </p:childTnLst>
                          </p:cTn>
                        </p:par>
                        <p:par>
                          <p:cTn id="25" fill="hold" nodeType="afterGroup">
                            <p:stCondLst>
                              <p:cond delay="2000"/>
                            </p:stCondLst>
                            <p:childTnLst>
                              <p:par>
                                <p:cTn id="26" presetID="5" presetClass="entr" presetSubtype="10"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checkerboard(across)">
                                      <p:cBhvr>
                                        <p:cTn id="28" dur="500"/>
                                        <p:tgtEl>
                                          <p:spTgt spid="2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checkerboard(across)">
                                      <p:cBhvr>
                                        <p:cTn id="31" dur="500"/>
                                        <p:tgtEl>
                                          <p:spTgt spid="24"/>
                                        </p:tgtEl>
                                      </p:cBhvr>
                                    </p:animEffect>
                                  </p:childTnLst>
                                </p:cTn>
                              </p:par>
                              <p:par>
                                <p:cTn id="32" presetID="5" presetClass="entr" presetSubtype="10" fill="hold"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checkerboard(across)">
                                      <p:cBhvr>
                                        <p:cTn id="34" dur="500"/>
                                        <p:tgtEl>
                                          <p:spTgt spid="21"/>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checkerboard(across)">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animBg="1"/>
      <p:bldP spid="20487" grpId="0" animBg="1"/>
      <p:bldP spid="11" grpId="0" animBg="1"/>
      <p:bldP spid="12" grpId="0" animBg="1"/>
      <p:bldP spid="13" grpId="0" animBg="1"/>
      <p:bldP spid="14" grpId="0" animBg="1"/>
      <p:bldP spid="24" grpId="0"/>
      <p:bldP spid="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tr-TR" altLang="tr-TR" smtClean="0"/>
              <a:t>Genelleme Örneği</a:t>
            </a:r>
          </a:p>
        </p:txBody>
      </p:sp>
      <p:sp>
        <p:nvSpPr>
          <p:cNvPr id="3075" name="Rectangle 3"/>
          <p:cNvSpPr>
            <a:spLocks noGrp="1" noChangeArrowheads="1"/>
          </p:cNvSpPr>
          <p:nvPr>
            <p:ph type="body" idx="1"/>
          </p:nvPr>
        </p:nvSpPr>
        <p:spPr>
          <a:xfrm>
            <a:off x="457200" y="1600200"/>
            <a:ext cx="8229600" cy="1684338"/>
          </a:xfrm>
        </p:spPr>
        <p:txBody>
          <a:bodyPr/>
          <a:lstStyle/>
          <a:p>
            <a:pPr eaLnBrk="1" hangingPunct="1"/>
            <a:r>
              <a:rPr lang="tr-TR" altLang="tr-TR" sz="2800" smtClean="0"/>
              <a:t>VSZ-HES (vadesiz hesap) ile VLİ-HES (vadeli hesap) kümeleri genellenerek BANKA-HES (banka hesap) varlık kümesi oluşturulabilir.</a:t>
            </a:r>
          </a:p>
        </p:txBody>
      </p:sp>
      <p:pic>
        <p:nvPicPr>
          <p:cNvPr id="307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357563"/>
            <a:ext cx="52578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tr-TR" altLang="tr-TR" smtClean="0"/>
              <a:t>Çözüm 6</a:t>
            </a:r>
          </a:p>
        </p:txBody>
      </p:sp>
      <p:sp>
        <p:nvSpPr>
          <p:cNvPr id="21507" name="Rectangle 4"/>
          <p:cNvSpPr>
            <a:spLocks noChangeArrowheads="1"/>
          </p:cNvSpPr>
          <p:nvPr/>
        </p:nvSpPr>
        <p:spPr bwMode="auto">
          <a:xfrm>
            <a:off x="6443663" y="4941888"/>
            <a:ext cx="1584325" cy="4175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ÜRÜN</a:t>
            </a:r>
          </a:p>
        </p:txBody>
      </p:sp>
      <p:sp>
        <p:nvSpPr>
          <p:cNvPr id="21508" name="Oval 5"/>
          <p:cNvSpPr>
            <a:spLocks noChangeArrowheads="1"/>
          </p:cNvSpPr>
          <p:nvPr/>
        </p:nvSpPr>
        <p:spPr bwMode="auto">
          <a:xfrm>
            <a:off x="7308850" y="58435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Stok_Miktarı</a:t>
            </a:r>
          </a:p>
        </p:txBody>
      </p:sp>
      <p:sp>
        <p:nvSpPr>
          <p:cNvPr id="21509" name="Oval 6"/>
          <p:cNvSpPr>
            <a:spLocks noChangeArrowheads="1"/>
          </p:cNvSpPr>
          <p:nvPr/>
        </p:nvSpPr>
        <p:spPr bwMode="auto">
          <a:xfrm>
            <a:off x="6069013" y="3644900"/>
            <a:ext cx="1239837"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u="sng"/>
              <a:t>Kodu</a:t>
            </a:r>
            <a:endParaRPr lang="tr-TR" altLang="tr-TR"/>
          </a:p>
        </p:txBody>
      </p:sp>
      <p:sp>
        <p:nvSpPr>
          <p:cNvPr id="21510" name="Oval 7"/>
          <p:cNvSpPr>
            <a:spLocks noChangeArrowheads="1"/>
          </p:cNvSpPr>
          <p:nvPr/>
        </p:nvSpPr>
        <p:spPr bwMode="auto">
          <a:xfrm>
            <a:off x="5508625" y="58435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Birim_Fiyat</a:t>
            </a:r>
          </a:p>
        </p:txBody>
      </p:sp>
      <p:sp>
        <p:nvSpPr>
          <p:cNvPr id="21511" name="Oval 8"/>
          <p:cNvSpPr>
            <a:spLocks noChangeArrowheads="1"/>
          </p:cNvSpPr>
          <p:nvPr/>
        </p:nvSpPr>
        <p:spPr bwMode="auto">
          <a:xfrm>
            <a:off x="7580313" y="3644900"/>
            <a:ext cx="1239837"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Adı</a:t>
            </a:r>
            <a:endParaRPr lang="tr-TR" altLang="tr-TR" u="sng"/>
          </a:p>
        </p:txBody>
      </p:sp>
      <p:sp>
        <p:nvSpPr>
          <p:cNvPr id="21512" name="Line 9"/>
          <p:cNvSpPr>
            <a:spLocks noChangeShapeType="1"/>
          </p:cNvSpPr>
          <p:nvPr/>
        </p:nvSpPr>
        <p:spPr bwMode="auto">
          <a:xfrm>
            <a:off x="7596188" y="5373688"/>
            <a:ext cx="288925" cy="503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1513" name="Line 10"/>
          <p:cNvSpPr>
            <a:spLocks noChangeShapeType="1"/>
          </p:cNvSpPr>
          <p:nvPr/>
        </p:nvSpPr>
        <p:spPr bwMode="auto">
          <a:xfrm>
            <a:off x="6732588" y="4246563"/>
            <a:ext cx="215900" cy="50323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1514" name="Line 11"/>
          <p:cNvSpPr>
            <a:spLocks noChangeShapeType="1"/>
          </p:cNvSpPr>
          <p:nvPr/>
        </p:nvSpPr>
        <p:spPr bwMode="auto">
          <a:xfrm flipH="1">
            <a:off x="7596188" y="4221163"/>
            <a:ext cx="360362" cy="5064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1515" name="Line 12"/>
          <p:cNvSpPr>
            <a:spLocks noChangeShapeType="1"/>
          </p:cNvSpPr>
          <p:nvPr/>
        </p:nvSpPr>
        <p:spPr bwMode="auto">
          <a:xfrm flipH="1">
            <a:off x="6602413" y="5373688"/>
            <a:ext cx="273050" cy="482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1516" name="Rectangle 13"/>
          <p:cNvSpPr>
            <a:spLocks noGrp="1" noChangeArrowheads="1"/>
          </p:cNvSpPr>
          <p:nvPr>
            <p:ph type="body" idx="1"/>
          </p:nvPr>
        </p:nvSpPr>
        <p:spPr/>
        <p:txBody>
          <a:bodyPr/>
          <a:lstStyle/>
          <a:p>
            <a:pPr eaLnBrk="1" hangingPunct="1"/>
            <a:r>
              <a:rPr lang="tr-TR" altLang="tr-TR" smtClean="0"/>
              <a:t>Her ürün bileşenlere varolma bağımlıdır.</a:t>
            </a:r>
          </a:p>
          <a:p>
            <a:pPr lvl="1" eaLnBrk="1" hangingPunct="1"/>
            <a:r>
              <a:rPr lang="tr-TR" altLang="tr-TR" smtClean="0"/>
              <a:t>Bu durumda BİLEŞEN üstün (dominant) varlık, ÜRÜN ise bağımlı (subordinate) varlıktır.</a:t>
            </a:r>
          </a:p>
        </p:txBody>
      </p:sp>
      <p:sp>
        <p:nvSpPr>
          <p:cNvPr id="21517" name="Rectangle 30"/>
          <p:cNvSpPr>
            <a:spLocks noChangeArrowheads="1"/>
          </p:cNvSpPr>
          <p:nvPr/>
        </p:nvSpPr>
        <p:spPr bwMode="auto">
          <a:xfrm>
            <a:off x="2339975" y="4746625"/>
            <a:ext cx="1368425"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BİLEŞEN</a:t>
            </a:r>
          </a:p>
        </p:txBody>
      </p:sp>
      <p:sp>
        <p:nvSpPr>
          <p:cNvPr id="21518" name="Oval 31"/>
          <p:cNvSpPr>
            <a:spLocks noChangeArrowheads="1"/>
          </p:cNvSpPr>
          <p:nvPr/>
        </p:nvSpPr>
        <p:spPr bwMode="auto">
          <a:xfrm>
            <a:off x="217488" y="5584825"/>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Miktar</a:t>
            </a:r>
          </a:p>
        </p:txBody>
      </p:sp>
      <p:sp>
        <p:nvSpPr>
          <p:cNvPr id="21519" name="Oval 32"/>
          <p:cNvSpPr>
            <a:spLocks noChangeArrowheads="1"/>
          </p:cNvSpPr>
          <p:nvPr/>
        </p:nvSpPr>
        <p:spPr bwMode="auto">
          <a:xfrm>
            <a:off x="217488" y="4746625"/>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Adı</a:t>
            </a:r>
          </a:p>
        </p:txBody>
      </p:sp>
      <p:sp>
        <p:nvSpPr>
          <p:cNvPr id="21520" name="Oval 33"/>
          <p:cNvSpPr>
            <a:spLocks noChangeArrowheads="1"/>
          </p:cNvSpPr>
          <p:nvPr/>
        </p:nvSpPr>
        <p:spPr bwMode="auto">
          <a:xfrm>
            <a:off x="2411413" y="3756025"/>
            <a:ext cx="1241425"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u="sng"/>
              <a:t>Kodu</a:t>
            </a:r>
            <a:endParaRPr lang="tr-TR" altLang="tr-TR"/>
          </a:p>
        </p:txBody>
      </p:sp>
      <p:sp>
        <p:nvSpPr>
          <p:cNvPr id="21521" name="Oval 34"/>
          <p:cNvSpPr>
            <a:spLocks noChangeArrowheads="1"/>
          </p:cNvSpPr>
          <p:nvPr/>
        </p:nvSpPr>
        <p:spPr bwMode="auto">
          <a:xfrm>
            <a:off x="2411413" y="5737225"/>
            <a:ext cx="1223962"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Açıklama</a:t>
            </a:r>
          </a:p>
        </p:txBody>
      </p:sp>
      <p:sp>
        <p:nvSpPr>
          <p:cNvPr id="21522" name="Oval 35"/>
          <p:cNvSpPr>
            <a:spLocks noChangeArrowheads="1"/>
          </p:cNvSpPr>
          <p:nvPr/>
        </p:nvSpPr>
        <p:spPr bwMode="auto">
          <a:xfrm>
            <a:off x="217488" y="3908425"/>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Satıcı_Kodu</a:t>
            </a:r>
            <a:endParaRPr lang="tr-TR" altLang="tr-TR" u="sng"/>
          </a:p>
        </p:txBody>
      </p:sp>
      <p:sp>
        <p:nvSpPr>
          <p:cNvPr id="21523" name="Line 36"/>
          <p:cNvSpPr>
            <a:spLocks noChangeShapeType="1"/>
          </p:cNvSpPr>
          <p:nvPr/>
        </p:nvSpPr>
        <p:spPr bwMode="auto">
          <a:xfrm>
            <a:off x="1806575" y="5059363"/>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1524" name="Line 37"/>
          <p:cNvSpPr>
            <a:spLocks noChangeShapeType="1"/>
          </p:cNvSpPr>
          <p:nvPr/>
        </p:nvSpPr>
        <p:spPr bwMode="auto">
          <a:xfrm flipV="1">
            <a:off x="1730375" y="5356225"/>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1525" name="Line 38"/>
          <p:cNvSpPr>
            <a:spLocks noChangeShapeType="1"/>
          </p:cNvSpPr>
          <p:nvPr/>
        </p:nvSpPr>
        <p:spPr bwMode="auto">
          <a:xfrm>
            <a:off x="1730375" y="4365625"/>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cxnSp>
        <p:nvCxnSpPr>
          <p:cNvPr id="21526" name="AutoShape 39"/>
          <p:cNvCxnSpPr>
            <a:cxnSpLocks noChangeShapeType="1"/>
            <a:stCxn id="21520" idx="4"/>
            <a:endCxn id="21517" idx="0"/>
          </p:cNvCxnSpPr>
          <p:nvPr/>
        </p:nvCxnSpPr>
        <p:spPr bwMode="auto">
          <a:xfrm flipH="1">
            <a:off x="3024188" y="4378325"/>
            <a:ext cx="7937" cy="355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21527" name="AutoShape 40"/>
          <p:cNvCxnSpPr>
            <a:cxnSpLocks noChangeShapeType="1"/>
            <a:stCxn id="21517" idx="2"/>
            <a:endCxn id="21521" idx="0"/>
          </p:cNvCxnSpPr>
          <p:nvPr/>
        </p:nvCxnSpPr>
        <p:spPr bwMode="auto">
          <a:xfrm>
            <a:off x="3024188" y="5368925"/>
            <a:ext cx="0" cy="355600"/>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1528" name="AutoShape 41"/>
          <p:cNvSpPr>
            <a:spLocks noChangeArrowheads="1"/>
          </p:cNvSpPr>
          <p:nvPr/>
        </p:nvSpPr>
        <p:spPr bwMode="auto">
          <a:xfrm>
            <a:off x="4284663" y="4546600"/>
            <a:ext cx="1655762" cy="1008063"/>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Üretim</a:t>
            </a:r>
          </a:p>
        </p:txBody>
      </p:sp>
      <p:sp>
        <p:nvSpPr>
          <p:cNvPr id="21529" name="Line 42"/>
          <p:cNvSpPr>
            <a:spLocks noChangeShapeType="1"/>
          </p:cNvSpPr>
          <p:nvPr/>
        </p:nvSpPr>
        <p:spPr bwMode="auto">
          <a:xfrm>
            <a:off x="5940425" y="5046663"/>
            <a:ext cx="503238"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21530" name="Line 43"/>
          <p:cNvSpPr>
            <a:spLocks noChangeShapeType="1"/>
          </p:cNvSpPr>
          <p:nvPr/>
        </p:nvSpPr>
        <p:spPr bwMode="auto">
          <a:xfrm flipH="1" flipV="1">
            <a:off x="3708400" y="5051425"/>
            <a:ext cx="576263"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21531" name="Text Box 44"/>
          <p:cNvSpPr txBox="1">
            <a:spLocks noChangeArrowheads="1"/>
          </p:cNvSpPr>
          <p:nvPr/>
        </p:nvSpPr>
        <p:spPr bwMode="auto">
          <a:xfrm>
            <a:off x="3779838" y="4748213"/>
            <a:ext cx="287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600"/>
              <a:t>n</a:t>
            </a:r>
          </a:p>
        </p:txBody>
      </p:sp>
      <p:sp>
        <p:nvSpPr>
          <p:cNvPr id="21532" name="Text Box 45"/>
          <p:cNvSpPr txBox="1">
            <a:spLocks noChangeArrowheads="1"/>
          </p:cNvSpPr>
          <p:nvPr/>
        </p:nvSpPr>
        <p:spPr bwMode="auto">
          <a:xfrm>
            <a:off x="6084888" y="4779963"/>
            <a:ext cx="28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400"/>
              <a:t>m</a:t>
            </a:r>
          </a:p>
        </p:txBody>
      </p:sp>
      <p:sp>
        <p:nvSpPr>
          <p:cNvPr id="21533" name="Rectangle 48"/>
          <p:cNvSpPr>
            <a:spLocks noChangeArrowheads="1"/>
          </p:cNvSpPr>
          <p:nvPr/>
        </p:nvSpPr>
        <p:spPr bwMode="auto">
          <a:xfrm>
            <a:off x="6443663" y="4740275"/>
            <a:ext cx="1584325" cy="2016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tr-TR" sz="1800"/>
          </a:p>
        </p:txBody>
      </p:sp>
      <p:sp>
        <p:nvSpPr>
          <p:cNvPr id="21534" name="Oval 49"/>
          <p:cNvSpPr>
            <a:spLocks noChangeArrowheads="1"/>
          </p:cNvSpPr>
          <p:nvPr/>
        </p:nvSpPr>
        <p:spPr bwMode="auto">
          <a:xfrm>
            <a:off x="4603750" y="3789363"/>
            <a:ext cx="1009650" cy="393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Adet</a:t>
            </a:r>
          </a:p>
        </p:txBody>
      </p:sp>
      <p:sp>
        <p:nvSpPr>
          <p:cNvPr id="21535" name="Line 50"/>
          <p:cNvSpPr>
            <a:spLocks noChangeShapeType="1"/>
          </p:cNvSpPr>
          <p:nvPr/>
        </p:nvSpPr>
        <p:spPr bwMode="auto">
          <a:xfrm>
            <a:off x="5110163" y="4175125"/>
            <a:ext cx="0"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tr-TR" altLang="tr-TR" smtClean="0"/>
              <a:t>Çözümün Tamamı</a:t>
            </a:r>
          </a:p>
        </p:txBody>
      </p:sp>
      <p:sp>
        <p:nvSpPr>
          <p:cNvPr id="22531" name="Rectangle 63"/>
          <p:cNvSpPr>
            <a:spLocks noChangeArrowheads="1"/>
          </p:cNvSpPr>
          <p:nvPr/>
        </p:nvSpPr>
        <p:spPr bwMode="auto">
          <a:xfrm>
            <a:off x="6443663" y="5086350"/>
            <a:ext cx="1584325" cy="417513"/>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ÜRÜN</a:t>
            </a:r>
          </a:p>
        </p:txBody>
      </p:sp>
      <p:sp>
        <p:nvSpPr>
          <p:cNvPr id="22532" name="Oval 64"/>
          <p:cNvSpPr>
            <a:spLocks noChangeArrowheads="1"/>
          </p:cNvSpPr>
          <p:nvPr/>
        </p:nvSpPr>
        <p:spPr bwMode="auto">
          <a:xfrm>
            <a:off x="7308850" y="598805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Stok_Miktarı</a:t>
            </a:r>
          </a:p>
        </p:txBody>
      </p:sp>
      <p:sp>
        <p:nvSpPr>
          <p:cNvPr id="22533" name="Oval 65"/>
          <p:cNvSpPr>
            <a:spLocks noChangeArrowheads="1"/>
          </p:cNvSpPr>
          <p:nvPr/>
        </p:nvSpPr>
        <p:spPr bwMode="auto">
          <a:xfrm>
            <a:off x="6069013" y="3789363"/>
            <a:ext cx="1239837"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u="sng"/>
              <a:t>Kodu</a:t>
            </a:r>
            <a:endParaRPr lang="tr-TR" altLang="tr-TR"/>
          </a:p>
        </p:txBody>
      </p:sp>
      <p:sp>
        <p:nvSpPr>
          <p:cNvPr id="22534" name="Oval 66"/>
          <p:cNvSpPr>
            <a:spLocks noChangeArrowheads="1"/>
          </p:cNvSpPr>
          <p:nvPr/>
        </p:nvSpPr>
        <p:spPr bwMode="auto">
          <a:xfrm>
            <a:off x="5508625" y="598805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Birim_Fiyat</a:t>
            </a:r>
          </a:p>
        </p:txBody>
      </p:sp>
      <p:sp>
        <p:nvSpPr>
          <p:cNvPr id="22535" name="Oval 67"/>
          <p:cNvSpPr>
            <a:spLocks noChangeArrowheads="1"/>
          </p:cNvSpPr>
          <p:nvPr/>
        </p:nvSpPr>
        <p:spPr bwMode="auto">
          <a:xfrm>
            <a:off x="7580313" y="3789363"/>
            <a:ext cx="1239837"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Adı</a:t>
            </a:r>
            <a:endParaRPr lang="tr-TR" altLang="tr-TR" u="sng"/>
          </a:p>
        </p:txBody>
      </p:sp>
      <p:sp>
        <p:nvSpPr>
          <p:cNvPr id="22536" name="Line 68"/>
          <p:cNvSpPr>
            <a:spLocks noChangeShapeType="1"/>
          </p:cNvSpPr>
          <p:nvPr/>
        </p:nvSpPr>
        <p:spPr bwMode="auto">
          <a:xfrm>
            <a:off x="7596188" y="5518150"/>
            <a:ext cx="288925" cy="503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37" name="Line 69"/>
          <p:cNvSpPr>
            <a:spLocks noChangeShapeType="1"/>
          </p:cNvSpPr>
          <p:nvPr/>
        </p:nvSpPr>
        <p:spPr bwMode="auto">
          <a:xfrm>
            <a:off x="6732588" y="4391025"/>
            <a:ext cx="215900" cy="503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38" name="Line 70"/>
          <p:cNvSpPr>
            <a:spLocks noChangeShapeType="1"/>
          </p:cNvSpPr>
          <p:nvPr/>
        </p:nvSpPr>
        <p:spPr bwMode="auto">
          <a:xfrm flipH="1">
            <a:off x="7596188" y="4365625"/>
            <a:ext cx="360362" cy="50641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39" name="Line 71"/>
          <p:cNvSpPr>
            <a:spLocks noChangeShapeType="1"/>
          </p:cNvSpPr>
          <p:nvPr/>
        </p:nvSpPr>
        <p:spPr bwMode="auto">
          <a:xfrm flipH="1">
            <a:off x="6602413" y="5518150"/>
            <a:ext cx="273050" cy="482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40" name="Rectangle 72"/>
          <p:cNvSpPr>
            <a:spLocks noChangeArrowheads="1"/>
          </p:cNvSpPr>
          <p:nvPr/>
        </p:nvSpPr>
        <p:spPr bwMode="auto">
          <a:xfrm>
            <a:off x="2339975" y="4891088"/>
            <a:ext cx="1368425"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BİLEŞEN</a:t>
            </a:r>
          </a:p>
        </p:txBody>
      </p:sp>
      <p:sp>
        <p:nvSpPr>
          <p:cNvPr id="22541" name="Oval 73"/>
          <p:cNvSpPr>
            <a:spLocks noChangeArrowheads="1"/>
          </p:cNvSpPr>
          <p:nvPr/>
        </p:nvSpPr>
        <p:spPr bwMode="auto">
          <a:xfrm>
            <a:off x="217488" y="57292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Miktar</a:t>
            </a:r>
          </a:p>
        </p:txBody>
      </p:sp>
      <p:sp>
        <p:nvSpPr>
          <p:cNvPr id="22542" name="Oval 74"/>
          <p:cNvSpPr>
            <a:spLocks noChangeArrowheads="1"/>
          </p:cNvSpPr>
          <p:nvPr/>
        </p:nvSpPr>
        <p:spPr bwMode="auto">
          <a:xfrm>
            <a:off x="217488" y="48910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Adı</a:t>
            </a:r>
          </a:p>
        </p:txBody>
      </p:sp>
      <p:sp>
        <p:nvSpPr>
          <p:cNvPr id="22543" name="Oval 75"/>
          <p:cNvSpPr>
            <a:spLocks noChangeArrowheads="1"/>
          </p:cNvSpPr>
          <p:nvPr/>
        </p:nvSpPr>
        <p:spPr bwMode="auto">
          <a:xfrm>
            <a:off x="3546475" y="5916613"/>
            <a:ext cx="1241425"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u="sng"/>
              <a:t>Kodu</a:t>
            </a:r>
            <a:endParaRPr lang="tr-TR" altLang="tr-TR"/>
          </a:p>
        </p:txBody>
      </p:sp>
      <p:sp>
        <p:nvSpPr>
          <p:cNvPr id="22544" name="Oval 76"/>
          <p:cNvSpPr>
            <a:spLocks noChangeArrowheads="1"/>
          </p:cNvSpPr>
          <p:nvPr/>
        </p:nvSpPr>
        <p:spPr bwMode="auto">
          <a:xfrm>
            <a:off x="2051050" y="5916613"/>
            <a:ext cx="1223963"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Açıklama</a:t>
            </a:r>
          </a:p>
        </p:txBody>
      </p:sp>
      <p:sp>
        <p:nvSpPr>
          <p:cNvPr id="22545" name="Oval 77"/>
          <p:cNvSpPr>
            <a:spLocks noChangeArrowheads="1"/>
          </p:cNvSpPr>
          <p:nvPr/>
        </p:nvSpPr>
        <p:spPr bwMode="auto">
          <a:xfrm>
            <a:off x="217488" y="4052888"/>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Satıcı_Kodu</a:t>
            </a:r>
            <a:endParaRPr lang="tr-TR" altLang="tr-TR" u="sng"/>
          </a:p>
        </p:txBody>
      </p:sp>
      <p:sp>
        <p:nvSpPr>
          <p:cNvPr id="22546" name="Line 78"/>
          <p:cNvSpPr>
            <a:spLocks noChangeShapeType="1"/>
          </p:cNvSpPr>
          <p:nvPr/>
        </p:nvSpPr>
        <p:spPr bwMode="auto">
          <a:xfrm>
            <a:off x="1806575" y="5203825"/>
            <a:ext cx="5334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47" name="Line 79"/>
          <p:cNvSpPr>
            <a:spLocks noChangeShapeType="1"/>
          </p:cNvSpPr>
          <p:nvPr/>
        </p:nvSpPr>
        <p:spPr bwMode="auto">
          <a:xfrm flipV="1">
            <a:off x="1730375" y="5500688"/>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48" name="Line 80"/>
          <p:cNvSpPr>
            <a:spLocks noChangeShapeType="1"/>
          </p:cNvSpPr>
          <p:nvPr/>
        </p:nvSpPr>
        <p:spPr bwMode="auto">
          <a:xfrm>
            <a:off x="1730375" y="4510088"/>
            <a:ext cx="60960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cxnSp>
        <p:nvCxnSpPr>
          <p:cNvPr id="22549" name="AutoShape 82"/>
          <p:cNvCxnSpPr>
            <a:cxnSpLocks noChangeShapeType="1"/>
            <a:stCxn id="22540" idx="2"/>
            <a:endCxn id="22544" idx="0"/>
          </p:cNvCxnSpPr>
          <p:nvPr/>
        </p:nvCxnSpPr>
        <p:spPr bwMode="auto">
          <a:xfrm flipH="1">
            <a:off x="2663825" y="5513388"/>
            <a:ext cx="360363" cy="390525"/>
          </a:xfrm>
          <a:prstGeom prst="straightConnector1">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22550" name="AutoShape 83"/>
          <p:cNvSpPr>
            <a:spLocks noChangeArrowheads="1"/>
          </p:cNvSpPr>
          <p:nvPr/>
        </p:nvSpPr>
        <p:spPr bwMode="auto">
          <a:xfrm>
            <a:off x="4284663" y="4691063"/>
            <a:ext cx="1655762" cy="1008062"/>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600"/>
              <a:t>Üretim</a:t>
            </a:r>
          </a:p>
        </p:txBody>
      </p:sp>
      <p:sp>
        <p:nvSpPr>
          <p:cNvPr id="22551" name="Line 84"/>
          <p:cNvSpPr>
            <a:spLocks noChangeShapeType="1"/>
          </p:cNvSpPr>
          <p:nvPr/>
        </p:nvSpPr>
        <p:spPr bwMode="auto">
          <a:xfrm>
            <a:off x="5940425" y="5191125"/>
            <a:ext cx="503238"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22552" name="Line 85"/>
          <p:cNvSpPr>
            <a:spLocks noChangeShapeType="1"/>
          </p:cNvSpPr>
          <p:nvPr/>
        </p:nvSpPr>
        <p:spPr bwMode="auto">
          <a:xfrm flipH="1" flipV="1">
            <a:off x="3708400" y="5195888"/>
            <a:ext cx="576263"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22553" name="Text Box 86"/>
          <p:cNvSpPr txBox="1">
            <a:spLocks noChangeArrowheads="1"/>
          </p:cNvSpPr>
          <p:nvPr/>
        </p:nvSpPr>
        <p:spPr bwMode="auto">
          <a:xfrm>
            <a:off x="3779838" y="4892675"/>
            <a:ext cx="287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600"/>
              <a:t>n</a:t>
            </a:r>
          </a:p>
        </p:txBody>
      </p:sp>
      <p:sp>
        <p:nvSpPr>
          <p:cNvPr id="22554" name="Text Box 87"/>
          <p:cNvSpPr txBox="1">
            <a:spLocks noChangeArrowheads="1"/>
          </p:cNvSpPr>
          <p:nvPr/>
        </p:nvSpPr>
        <p:spPr bwMode="auto">
          <a:xfrm>
            <a:off x="6084888" y="4924425"/>
            <a:ext cx="2873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400"/>
              <a:t>m</a:t>
            </a:r>
          </a:p>
        </p:txBody>
      </p:sp>
      <p:sp>
        <p:nvSpPr>
          <p:cNvPr id="22555" name="Rectangle 89"/>
          <p:cNvSpPr>
            <a:spLocks noChangeArrowheads="1"/>
          </p:cNvSpPr>
          <p:nvPr/>
        </p:nvSpPr>
        <p:spPr bwMode="auto">
          <a:xfrm>
            <a:off x="6443663" y="4884738"/>
            <a:ext cx="1584325" cy="2016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tr-TR" sz="1800"/>
          </a:p>
        </p:txBody>
      </p:sp>
      <p:sp>
        <p:nvSpPr>
          <p:cNvPr id="22556" name="Oval 90"/>
          <p:cNvSpPr>
            <a:spLocks noChangeArrowheads="1"/>
          </p:cNvSpPr>
          <p:nvPr/>
        </p:nvSpPr>
        <p:spPr bwMode="auto">
          <a:xfrm>
            <a:off x="4603750" y="3933825"/>
            <a:ext cx="1009650" cy="3937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Adet</a:t>
            </a:r>
          </a:p>
        </p:txBody>
      </p:sp>
      <p:sp>
        <p:nvSpPr>
          <p:cNvPr id="22557" name="Line 91"/>
          <p:cNvSpPr>
            <a:spLocks noChangeShapeType="1"/>
          </p:cNvSpPr>
          <p:nvPr/>
        </p:nvSpPr>
        <p:spPr bwMode="auto">
          <a:xfrm>
            <a:off x="5110163" y="4319588"/>
            <a:ext cx="0"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58" name="Rectangle 92"/>
          <p:cNvSpPr>
            <a:spLocks noChangeArrowheads="1"/>
          </p:cNvSpPr>
          <p:nvPr/>
        </p:nvSpPr>
        <p:spPr bwMode="auto">
          <a:xfrm>
            <a:off x="2339975" y="2387600"/>
            <a:ext cx="1439863" cy="609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SATICI</a:t>
            </a:r>
          </a:p>
        </p:txBody>
      </p:sp>
      <p:sp>
        <p:nvSpPr>
          <p:cNvPr id="22559" name="Oval 93"/>
          <p:cNvSpPr>
            <a:spLocks noChangeArrowheads="1"/>
          </p:cNvSpPr>
          <p:nvPr/>
        </p:nvSpPr>
        <p:spPr bwMode="auto">
          <a:xfrm>
            <a:off x="4340225" y="2387600"/>
            <a:ext cx="1095375"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Adresi</a:t>
            </a:r>
          </a:p>
        </p:txBody>
      </p:sp>
      <p:sp>
        <p:nvSpPr>
          <p:cNvPr id="22560" name="Oval 94"/>
          <p:cNvSpPr>
            <a:spLocks noChangeArrowheads="1"/>
          </p:cNvSpPr>
          <p:nvPr/>
        </p:nvSpPr>
        <p:spPr bwMode="auto">
          <a:xfrm>
            <a:off x="3492500" y="1450975"/>
            <a:ext cx="1152525"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u="sng"/>
              <a:t>Kodu</a:t>
            </a:r>
            <a:endParaRPr lang="tr-TR" altLang="tr-TR"/>
          </a:p>
        </p:txBody>
      </p:sp>
      <p:sp>
        <p:nvSpPr>
          <p:cNvPr id="22561" name="Oval 95"/>
          <p:cNvSpPr>
            <a:spLocks noChangeArrowheads="1"/>
          </p:cNvSpPr>
          <p:nvPr/>
        </p:nvSpPr>
        <p:spPr bwMode="auto">
          <a:xfrm>
            <a:off x="179388" y="2387600"/>
            <a:ext cx="1600200"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Telefon_No</a:t>
            </a:r>
          </a:p>
        </p:txBody>
      </p:sp>
      <p:sp>
        <p:nvSpPr>
          <p:cNvPr id="22562" name="Oval 96"/>
          <p:cNvSpPr>
            <a:spLocks noChangeArrowheads="1"/>
          </p:cNvSpPr>
          <p:nvPr/>
        </p:nvSpPr>
        <p:spPr bwMode="auto">
          <a:xfrm>
            <a:off x="1476375" y="1450975"/>
            <a:ext cx="1131888" cy="609600"/>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Adı</a:t>
            </a:r>
            <a:endParaRPr lang="tr-TR" altLang="tr-TR" u="sng"/>
          </a:p>
        </p:txBody>
      </p:sp>
      <p:sp>
        <p:nvSpPr>
          <p:cNvPr id="22563" name="Line 97"/>
          <p:cNvSpPr>
            <a:spLocks noChangeShapeType="1"/>
          </p:cNvSpPr>
          <p:nvPr/>
        </p:nvSpPr>
        <p:spPr bwMode="auto">
          <a:xfrm>
            <a:off x="3708400" y="5518150"/>
            <a:ext cx="215900" cy="4318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64" name="Line 98"/>
          <p:cNvSpPr>
            <a:spLocks noChangeShapeType="1"/>
          </p:cNvSpPr>
          <p:nvPr/>
        </p:nvSpPr>
        <p:spPr bwMode="auto">
          <a:xfrm flipH="1">
            <a:off x="3419475" y="2025650"/>
            <a:ext cx="360363"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65" name="Line 99"/>
          <p:cNvSpPr>
            <a:spLocks noChangeShapeType="1"/>
          </p:cNvSpPr>
          <p:nvPr/>
        </p:nvSpPr>
        <p:spPr bwMode="auto">
          <a:xfrm>
            <a:off x="2268538" y="2025650"/>
            <a:ext cx="287337"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66" name="Line 100"/>
          <p:cNvSpPr>
            <a:spLocks noChangeShapeType="1"/>
          </p:cNvSpPr>
          <p:nvPr/>
        </p:nvSpPr>
        <p:spPr bwMode="auto">
          <a:xfrm flipH="1">
            <a:off x="3779838" y="2709863"/>
            <a:ext cx="5762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67" name="AutoShape 101"/>
          <p:cNvSpPr>
            <a:spLocks noChangeArrowheads="1"/>
          </p:cNvSpPr>
          <p:nvPr/>
        </p:nvSpPr>
        <p:spPr bwMode="auto">
          <a:xfrm>
            <a:off x="2411413" y="3429000"/>
            <a:ext cx="1295400" cy="1008063"/>
          </a:xfrm>
          <a:prstGeom prst="diamond">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400"/>
              <a:t>Satın Alma</a:t>
            </a:r>
          </a:p>
        </p:txBody>
      </p:sp>
      <p:sp>
        <p:nvSpPr>
          <p:cNvPr id="22568" name="Line 102"/>
          <p:cNvSpPr>
            <a:spLocks noChangeShapeType="1"/>
          </p:cNvSpPr>
          <p:nvPr/>
        </p:nvSpPr>
        <p:spPr bwMode="auto">
          <a:xfrm flipH="1" flipV="1">
            <a:off x="3059113" y="2997200"/>
            <a:ext cx="0" cy="4318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22569" name="Line 103"/>
          <p:cNvSpPr>
            <a:spLocks noChangeShapeType="1"/>
          </p:cNvSpPr>
          <p:nvPr/>
        </p:nvSpPr>
        <p:spPr bwMode="auto">
          <a:xfrm flipH="1">
            <a:off x="3059113" y="4437063"/>
            <a:ext cx="0" cy="4318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22570" name="Text Box 104"/>
          <p:cNvSpPr txBox="1">
            <a:spLocks noChangeArrowheads="1"/>
          </p:cNvSpPr>
          <p:nvPr/>
        </p:nvSpPr>
        <p:spPr bwMode="auto">
          <a:xfrm>
            <a:off x="3059113" y="4581525"/>
            <a:ext cx="287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600"/>
              <a:t>n</a:t>
            </a:r>
          </a:p>
        </p:txBody>
      </p:sp>
      <p:sp>
        <p:nvSpPr>
          <p:cNvPr id="22571" name="Text Box 105"/>
          <p:cNvSpPr txBox="1">
            <a:spLocks noChangeArrowheads="1"/>
          </p:cNvSpPr>
          <p:nvPr/>
        </p:nvSpPr>
        <p:spPr bwMode="auto">
          <a:xfrm>
            <a:off x="3059113" y="2997200"/>
            <a:ext cx="287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tr-TR" sz="1600"/>
              <a:t>1</a:t>
            </a:r>
          </a:p>
        </p:txBody>
      </p:sp>
      <p:sp>
        <p:nvSpPr>
          <p:cNvPr id="22572" name="Line 107"/>
          <p:cNvSpPr>
            <a:spLocks noChangeShapeType="1"/>
          </p:cNvSpPr>
          <p:nvPr/>
        </p:nvSpPr>
        <p:spPr bwMode="auto">
          <a:xfrm flipH="1">
            <a:off x="1763713" y="2709863"/>
            <a:ext cx="57626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nvGrpSpPr>
          <p:cNvPr id="2" name="Group 111"/>
          <p:cNvGrpSpPr>
            <a:grpSpLocks/>
          </p:cNvGrpSpPr>
          <p:nvPr/>
        </p:nvGrpSpPr>
        <p:grpSpPr bwMode="auto">
          <a:xfrm>
            <a:off x="3635375" y="3251200"/>
            <a:ext cx="1009650" cy="682625"/>
            <a:chOff x="2290" y="2048"/>
            <a:chExt cx="636" cy="430"/>
          </a:xfrm>
        </p:grpSpPr>
        <p:sp>
          <p:nvSpPr>
            <p:cNvPr id="22578" name="Oval 108"/>
            <p:cNvSpPr>
              <a:spLocks noChangeArrowheads="1"/>
            </p:cNvSpPr>
            <p:nvPr/>
          </p:nvSpPr>
          <p:spPr bwMode="auto">
            <a:xfrm>
              <a:off x="2290" y="2048"/>
              <a:ext cx="636" cy="2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Adet</a:t>
              </a:r>
            </a:p>
          </p:txBody>
        </p:sp>
        <p:sp>
          <p:nvSpPr>
            <p:cNvPr id="22579" name="Line 109"/>
            <p:cNvSpPr>
              <a:spLocks noChangeShapeType="1"/>
            </p:cNvSpPr>
            <p:nvPr/>
          </p:nvSpPr>
          <p:spPr bwMode="auto">
            <a:xfrm flipH="1">
              <a:off x="2336" y="2478"/>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80" name="Line 110"/>
            <p:cNvSpPr>
              <a:spLocks noChangeShapeType="1"/>
            </p:cNvSpPr>
            <p:nvPr/>
          </p:nvSpPr>
          <p:spPr bwMode="auto">
            <a:xfrm flipV="1">
              <a:off x="2608" y="2296"/>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grpSp>
        <p:nvGrpSpPr>
          <p:cNvPr id="3" name="Group 115"/>
          <p:cNvGrpSpPr>
            <a:grpSpLocks/>
          </p:cNvGrpSpPr>
          <p:nvPr/>
        </p:nvGrpSpPr>
        <p:grpSpPr bwMode="auto">
          <a:xfrm>
            <a:off x="1476375" y="3251200"/>
            <a:ext cx="1009650" cy="682625"/>
            <a:chOff x="930" y="2048"/>
            <a:chExt cx="636" cy="430"/>
          </a:xfrm>
        </p:grpSpPr>
        <p:sp>
          <p:nvSpPr>
            <p:cNvPr id="22575" name="Oval 112"/>
            <p:cNvSpPr>
              <a:spLocks noChangeArrowheads="1"/>
            </p:cNvSpPr>
            <p:nvPr/>
          </p:nvSpPr>
          <p:spPr bwMode="auto">
            <a:xfrm>
              <a:off x="930" y="2048"/>
              <a:ext cx="636" cy="24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800"/>
                <a:t>Tarih</a:t>
              </a:r>
            </a:p>
          </p:txBody>
        </p:sp>
        <p:sp>
          <p:nvSpPr>
            <p:cNvPr id="22576" name="Line 113"/>
            <p:cNvSpPr>
              <a:spLocks noChangeShapeType="1"/>
            </p:cNvSpPr>
            <p:nvPr/>
          </p:nvSpPr>
          <p:spPr bwMode="auto">
            <a:xfrm>
              <a:off x="1247" y="2478"/>
              <a:ext cx="2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2577" name="Line 114"/>
            <p:cNvSpPr>
              <a:spLocks noChangeShapeType="1"/>
            </p:cNvSpPr>
            <p:nvPr/>
          </p:nvSpPr>
          <p:spPr bwMode="auto">
            <a:xfrm>
              <a:off x="1247" y="2296"/>
              <a:ext cx="0" cy="18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tr-T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Başlık"/>
          <p:cNvSpPr>
            <a:spLocks noGrp="1"/>
          </p:cNvSpPr>
          <p:nvPr>
            <p:ph type="title"/>
          </p:nvPr>
        </p:nvSpPr>
        <p:spPr/>
        <p:txBody>
          <a:bodyPr/>
          <a:lstStyle/>
          <a:p>
            <a:r>
              <a:rPr lang="tr-TR" altLang="tr-TR" smtClean="0"/>
              <a:t>Alternatif Gösterimler</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75" y="1714500"/>
            <a:ext cx="8758238"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Başlık"/>
          <p:cNvSpPr>
            <a:spLocks noGrp="1"/>
          </p:cNvSpPr>
          <p:nvPr>
            <p:ph type="title"/>
          </p:nvPr>
        </p:nvSpPr>
        <p:spPr/>
        <p:txBody>
          <a:bodyPr/>
          <a:lstStyle/>
          <a:p>
            <a:endParaRPr lang="tr-TR" altLang="tr-TR" smtClean="0"/>
          </a:p>
        </p:txBody>
      </p:sp>
      <p:sp>
        <p:nvSpPr>
          <p:cNvPr id="24579" name="2 İçerik Yer Tutucusu"/>
          <p:cNvSpPr>
            <a:spLocks noGrp="1"/>
          </p:cNvSpPr>
          <p:nvPr>
            <p:ph idx="1"/>
          </p:nvPr>
        </p:nvSpPr>
        <p:spPr/>
        <p:txBody>
          <a:bodyPr/>
          <a:lstStyle/>
          <a:p>
            <a:endParaRPr lang="tr-TR" altLang="tr-TR" smtClean="0"/>
          </a:p>
        </p:txBody>
      </p:sp>
      <p:pic>
        <p:nvPicPr>
          <p:cNvPr id="24580" name="Picture 2" descr="http://www.casestudio.com/screen/big/TDM31-0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4313"/>
            <a:ext cx="8353425" cy="639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Başlık"/>
          <p:cNvSpPr>
            <a:spLocks noGrp="1"/>
          </p:cNvSpPr>
          <p:nvPr>
            <p:ph type="title"/>
          </p:nvPr>
        </p:nvSpPr>
        <p:spPr/>
        <p:txBody>
          <a:bodyPr/>
          <a:lstStyle/>
          <a:p>
            <a:endParaRPr lang="tr-TR" altLang="tr-TR" smtClean="0"/>
          </a:p>
        </p:txBody>
      </p:sp>
      <p:sp>
        <p:nvSpPr>
          <p:cNvPr id="25603" name="2 İçerik Yer Tutucusu"/>
          <p:cNvSpPr>
            <a:spLocks noGrp="1"/>
          </p:cNvSpPr>
          <p:nvPr>
            <p:ph idx="1"/>
          </p:nvPr>
        </p:nvSpPr>
        <p:spPr/>
        <p:txBody>
          <a:bodyPr/>
          <a:lstStyle/>
          <a:p>
            <a:endParaRPr lang="tr-TR" altLang="tr-TR" smtClean="0"/>
          </a:p>
        </p:txBody>
      </p:sp>
      <p:pic>
        <p:nvPicPr>
          <p:cNvPr id="25604" name="Picture 2" descr="http://www.casestudio.com/screen/big/TDM31-0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4313"/>
            <a:ext cx="8353425" cy="639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tr-TR" altLang="tr-TR" smtClean="0"/>
              <a:t>İLİŞKİSEL VERİ MODELİ</a:t>
            </a:r>
          </a:p>
        </p:txBody>
      </p:sp>
      <p:sp>
        <p:nvSpPr>
          <p:cNvPr id="26627" name="Rectangle 3"/>
          <p:cNvSpPr>
            <a:spLocks noGrp="1" noChangeArrowheads="1"/>
          </p:cNvSpPr>
          <p:nvPr>
            <p:ph type="body" idx="1"/>
          </p:nvPr>
        </p:nvSpPr>
        <p:spPr/>
        <p:txBody>
          <a:bodyPr/>
          <a:lstStyle/>
          <a:p>
            <a:pPr eaLnBrk="1" hangingPunct="1"/>
            <a:r>
              <a:rPr lang="tr-TR" altLang="tr-TR" sz="2800" smtClean="0"/>
              <a:t>İlişkisel veri modelinin temelindeki düşünceyi, bu modeli ilk kez geliştiren E. F. Codd’un bir makalesinde yazdığı şu cümleler çok güzel ifade etmektedir. </a:t>
            </a:r>
          </a:p>
          <a:p>
            <a:pPr lvl="1" eaLnBrk="1" hangingPunct="1"/>
            <a:r>
              <a:rPr lang="tr-TR" altLang="tr-TR" sz="2400" smtClean="0"/>
              <a:t>“Bilgisayar başındaki rastgele kullanıcı çoğunlukla tabloların yazılmasını ya da gösterilmesini ister. Tablodan daha yalın, daha evrensel, daha çok gereksinim duyulan ve daha kolay anlaşılan veri yapısı ne olabilir? Niçin bu tür kullanıcıların veri tabanındaki tüm veri ve ilişkileri tablolar biçiminde görmesine izin verilmesin?”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tr-TR" altLang="tr-TR" smtClean="0"/>
              <a:t>İlişki Kavramı</a:t>
            </a:r>
          </a:p>
        </p:txBody>
      </p:sp>
      <p:sp>
        <p:nvSpPr>
          <p:cNvPr id="27651" name="Rectangle 5"/>
          <p:cNvSpPr>
            <a:spLocks noGrp="1" noChangeArrowheads="1"/>
          </p:cNvSpPr>
          <p:nvPr>
            <p:ph type="body" idx="1"/>
          </p:nvPr>
        </p:nvSpPr>
        <p:spPr/>
        <p:txBody>
          <a:bodyPr/>
          <a:lstStyle/>
          <a:p>
            <a:pPr eaLnBrk="1" hangingPunct="1"/>
            <a:r>
              <a:rPr lang="tr-TR" altLang="tr-TR" smtClean="0"/>
              <a:t>İlişki (relation) kavramı bu modelde matematiksel bir kavramdır.</a:t>
            </a:r>
          </a:p>
          <a:p>
            <a:pPr eaLnBrk="1" hangingPunct="1"/>
            <a:r>
              <a:rPr lang="tr-TR" altLang="tr-TR" smtClean="0"/>
              <a:t>Daha önce gördüğümüz Varlık-İlişki modelindeki ilişki ile karıştırılmamalıdır.</a:t>
            </a:r>
          </a:p>
          <a:p>
            <a:pPr eaLnBrk="1" hangingPunct="1"/>
            <a:r>
              <a:rPr lang="tr-TR" altLang="tr-TR" smtClean="0"/>
              <a:t>Aslında bu modeldeki ilişki, Varlık-İlişki modelindeki hem varlıkların hem de ilişkilerin yerini tutar.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tr-TR" altLang="tr-TR" smtClean="0"/>
              <a:t>Temel İlişki Yapısı</a:t>
            </a:r>
          </a:p>
        </p:txBody>
      </p:sp>
      <p:sp>
        <p:nvSpPr>
          <p:cNvPr id="28675" name="Rectangle 3"/>
          <p:cNvSpPr>
            <a:spLocks noGrp="1" noChangeArrowheads="1"/>
          </p:cNvSpPr>
          <p:nvPr>
            <p:ph type="body" idx="1"/>
          </p:nvPr>
        </p:nvSpPr>
        <p:spPr/>
        <p:txBody>
          <a:bodyPr/>
          <a:lstStyle/>
          <a:p>
            <a:pPr eaLnBrk="1" hangingPunct="1"/>
            <a:r>
              <a:rPr lang="tr-TR" altLang="tr-TR" sz="2800" smtClean="0"/>
              <a:t>Matematiksel ilişki kavramı aşağıdaki gibi tanımlanır:</a:t>
            </a:r>
          </a:p>
          <a:p>
            <a:pPr lvl="1" eaLnBrk="1" hangingPunct="1"/>
            <a:r>
              <a:rPr lang="tr-TR" altLang="tr-TR" sz="2400" smtClean="0"/>
              <a:t>Her biri birer değerler kümesi olan D</a:t>
            </a:r>
            <a:r>
              <a:rPr lang="tr-TR" altLang="tr-TR" sz="2400" baseline="-25000" smtClean="0"/>
              <a:t>1</a:t>
            </a:r>
            <a:r>
              <a:rPr lang="tr-TR" altLang="tr-TR" sz="2400" smtClean="0"/>
              <a:t>, D</a:t>
            </a:r>
            <a:r>
              <a:rPr lang="tr-TR" altLang="tr-TR" sz="2400" baseline="-25000" smtClean="0"/>
              <a:t>2</a:t>
            </a:r>
            <a:r>
              <a:rPr lang="tr-TR" altLang="tr-TR" sz="2400" smtClean="0"/>
              <a:t>, ... , D</a:t>
            </a:r>
            <a:r>
              <a:rPr lang="tr-TR" altLang="tr-TR" sz="2400" baseline="-25000" smtClean="0"/>
              <a:t>k</a:t>
            </a:r>
            <a:r>
              <a:rPr lang="tr-TR" altLang="tr-TR" sz="2400" smtClean="0"/>
              <a:t> alanları (domains) göz önüne alınsın. </a:t>
            </a:r>
          </a:p>
          <a:p>
            <a:pPr lvl="1" eaLnBrk="1" hangingPunct="1"/>
            <a:r>
              <a:rPr lang="tr-TR" altLang="tr-TR" sz="2400" smtClean="0"/>
              <a:t>Bu alanların kartezyen çarpımı D</a:t>
            </a:r>
            <a:r>
              <a:rPr lang="tr-TR" altLang="tr-TR" sz="2400" baseline="-25000" smtClean="0"/>
              <a:t>1</a:t>
            </a:r>
            <a:r>
              <a:rPr lang="tr-TR" altLang="tr-TR" sz="2400" smtClean="0"/>
              <a:t> x D</a:t>
            </a:r>
            <a:r>
              <a:rPr lang="tr-TR" altLang="tr-TR" sz="2400" baseline="-25000" smtClean="0"/>
              <a:t>2</a:t>
            </a:r>
            <a:r>
              <a:rPr lang="tr-TR" altLang="tr-TR" sz="2400" smtClean="0"/>
              <a:t> x ... x D</a:t>
            </a:r>
            <a:r>
              <a:rPr lang="tr-TR" altLang="tr-TR" sz="2400" baseline="-25000" smtClean="0"/>
              <a:t>k</a:t>
            </a:r>
            <a:r>
              <a:rPr lang="tr-TR" altLang="tr-TR" sz="2400" smtClean="0"/>
              <a:t> ile gösterilir ve 1. elemanı D</a:t>
            </a:r>
            <a:r>
              <a:rPr lang="tr-TR" altLang="tr-TR" sz="2400" baseline="-25000" smtClean="0"/>
              <a:t>1</a:t>
            </a:r>
            <a:r>
              <a:rPr lang="tr-TR" altLang="tr-TR" sz="2400" smtClean="0"/>
              <a:t> alanından, 2. elemanı D</a:t>
            </a:r>
            <a:r>
              <a:rPr lang="tr-TR" altLang="tr-TR" sz="2400" baseline="-25000" smtClean="0"/>
              <a:t>2</a:t>
            </a:r>
            <a:r>
              <a:rPr lang="tr-TR" altLang="tr-TR" sz="2400" smtClean="0"/>
              <a:t> alanından, .. , k. elemanı ise D</a:t>
            </a:r>
            <a:r>
              <a:rPr lang="tr-TR" altLang="tr-TR" sz="2400" baseline="-25000" smtClean="0"/>
              <a:t>k</a:t>
            </a:r>
            <a:r>
              <a:rPr lang="tr-TR" altLang="tr-TR" sz="2400" smtClean="0"/>
              <a:t> alanından alınan [d1, d2, ... , dk] k-çoklular kümesidir.</a:t>
            </a:r>
          </a:p>
          <a:p>
            <a:pPr lvl="1" eaLnBrk="1" hangingPunct="1"/>
            <a:r>
              <a:rPr lang="tr-TR" altLang="tr-TR" sz="2400" smtClean="0"/>
              <a:t>Bu k alan üzerinde tanımlanan her r ilişkisi, bu alanların kartezyen çarpımının bir altkümesidir: </a:t>
            </a:r>
          </a:p>
          <a:p>
            <a:pPr lvl="1" eaLnBrk="1" hangingPunct="1">
              <a:buFontTx/>
              <a:buNone/>
            </a:pPr>
            <a:r>
              <a:rPr lang="tr-TR" altLang="tr-TR" sz="2400" smtClean="0"/>
              <a:t>				r </a:t>
            </a:r>
            <a:r>
              <a:rPr lang="tr-TR" altLang="tr-TR" sz="2400" smtClean="0">
                <a:sym typeface="Symbol" panose="05050102010706020507" pitchFamily="18" charset="2"/>
              </a:rPr>
              <a:t> </a:t>
            </a:r>
            <a:r>
              <a:rPr lang="tr-TR" altLang="tr-TR" sz="2400" smtClean="0"/>
              <a:t>D</a:t>
            </a:r>
            <a:r>
              <a:rPr lang="tr-TR" altLang="tr-TR" sz="2400" baseline="-25000" smtClean="0"/>
              <a:t>1</a:t>
            </a:r>
            <a:r>
              <a:rPr lang="tr-TR" altLang="tr-TR" sz="2400" smtClean="0"/>
              <a:t> x D</a:t>
            </a:r>
            <a:r>
              <a:rPr lang="tr-TR" altLang="tr-TR" sz="2400" baseline="-25000" smtClean="0"/>
              <a:t>2</a:t>
            </a:r>
            <a:r>
              <a:rPr lang="tr-TR" altLang="tr-TR" sz="2400" smtClean="0"/>
              <a:t> x ... x D</a:t>
            </a:r>
            <a:r>
              <a:rPr lang="tr-TR" altLang="tr-TR" sz="2400" baseline="-25000" smtClean="0"/>
              <a:t>k</a:t>
            </a:r>
            <a:r>
              <a:rPr lang="tr-TR" altLang="tr-TR" sz="2400" smtClean="0"/>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tr-TR" altLang="tr-TR" smtClean="0"/>
              <a:t>Tablolar ile Gösterim</a:t>
            </a:r>
          </a:p>
        </p:txBody>
      </p:sp>
      <p:sp>
        <p:nvSpPr>
          <p:cNvPr id="29699" name="Rectangle 3"/>
          <p:cNvSpPr>
            <a:spLocks noGrp="1" noChangeArrowheads="1"/>
          </p:cNvSpPr>
          <p:nvPr>
            <p:ph type="body" idx="1"/>
          </p:nvPr>
        </p:nvSpPr>
        <p:spPr/>
        <p:txBody>
          <a:bodyPr/>
          <a:lstStyle/>
          <a:p>
            <a:pPr eaLnBrk="1" hangingPunct="1"/>
            <a:r>
              <a:rPr lang="tr-TR" altLang="tr-TR" smtClean="0"/>
              <a:t>Her İlişki iki boyutlu bir tablo olarak gösterilir.</a:t>
            </a:r>
          </a:p>
          <a:p>
            <a:pPr eaLnBrk="1" hangingPunct="1"/>
            <a:r>
              <a:rPr lang="tr-TR" altLang="tr-TR" smtClean="0"/>
              <a:t>Tablonun her sütununa bir nitelik atanır. </a:t>
            </a:r>
          </a:p>
          <a:p>
            <a:pPr eaLnBrk="1" hangingPunct="1"/>
            <a:r>
              <a:rPr lang="tr-TR" altLang="tr-TR" smtClean="0"/>
              <a:t>Tablonun her satırı ise bir kaydı gösterir.</a:t>
            </a:r>
          </a:p>
          <a:p>
            <a:pPr lvl="1" eaLnBrk="1" hangingPunct="1"/>
            <a:r>
              <a:rPr lang="tr-TR" altLang="tr-TR" smtClean="0"/>
              <a:t>1. elemanı 1. niteliğin değer alanından, 2. elemanı 2. niteliğin değer alanından, .. , k. elemanı ise k. niteliğin değer alanından alınan ve k değerden oluşan bir çoklu değerler topluluğu kayıt olarak adlandırılır.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tr-TR" altLang="tr-TR" smtClean="0"/>
              <a:t>Tablolar ile Gösterim</a:t>
            </a:r>
          </a:p>
        </p:txBody>
      </p:sp>
      <p:sp>
        <p:nvSpPr>
          <p:cNvPr id="30723" name="Rectangle 3"/>
          <p:cNvSpPr>
            <a:spLocks noGrp="1" noChangeArrowheads="1"/>
          </p:cNvSpPr>
          <p:nvPr>
            <p:ph type="body" idx="1"/>
          </p:nvPr>
        </p:nvSpPr>
        <p:spPr/>
        <p:txBody>
          <a:bodyPr/>
          <a:lstStyle/>
          <a:p>
            <a:pPr eaLnBrk="1" hangingPunct="1"/>
            <a:r>
              <a:rPr lang="tr-TR" altLang="tr-TR" sz="2800" smtClean="0"/>
              <a:t>Tablo, niteliklerin değer alanlarının kartezyen çarpımının bir altkümesidir. </a:t>
            </a:r>
          </a:p>
          <a:p>
            <a:pPr eaLnBrk="1" hangingPunct="1"/>
            <a:r>
              <a:rPr lang="tr-TR" altLang="tr-TR" sz="2800" smtClean="0"/>
              <a:t>Bu tanıma göre tablo matematiksel anlamda bir ilişkidir. </a:t>
            </a:r>
          </a:p>
          <a:p>
            <a:pPr eaLnBrk="1" hangingPunct="1"/>
            <a:r>
              <a:rPr lang="tr-TR" altLang="tr-TR" sz="2800" smtClean="0"/>
              <a:t>İlişkisel model, temel yapı olarak, matematiksel bir yapı olan ilişki yapısını kullanır. </a:t>
            </a:r>
          </a:p>
          <a:p>
            <a:pPr eaLnBrk="1" hangingPunct="1"/>
            <a:r>
              <a:rPr lang="tr-TR" altLang="tr-TR" sz="2800" smtClean="0"/>
              <a:t>Böylece modeli sağlam bir matematiksel temele oturtarak gerek tasarım kriterlerinde, gerekse kullanıcı dillerinde bu kuramdan yararlanır.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tr-TR" altLang="tr-TR" smtClean="0"/>
              <a:t>Genelleme Örneği</a:t>
            </a:r>
          </a:p>
        </p:txBody>
      </p:sp>
      <p:sp>
        <p:nvSpPr>
          <p:cNvPr id="4099" name="Rectangle 3"/>
          <p:cNvSpPr>
            <a:spLocks noGrp="1" noChangeArrowheads="1"/>
          </p:cNvSpPr>
          <p:nvPr>
            <p:ph type="body" idx="1"/>
          </p:nvPr>
        </p:nvSpPr>
        <p:spPr>
          <a:xfrm>
            <a:off x="457200" y="1600200"/>
            <a:ext cx="8229600" cy="1684338"/>
          </a:xfrm>
        </p:spPr>
        <p:txBody>
          <a:bodyPr/>
          <a:lstStyle/>
          <a:p>
            <a:pPr eaLnBrk="1" hangingPunct="1">
              <a:lnSpc>
                <a:spcPct val="90000"/>
              </a:lnSpc>
            </a:pPr>
            <a:r>
              <a:rPr lang="tr-TR" altLang="tr-TR" sz="2400" smtClean="0"/>
              <a:t>VSZ-HES ile BANKA-HES varlık kümeleri arasındaki ilişki özel ilişkidir (ait olma ilişkisi).</a:t>
            </a:r>
          </a:p>
          <a:p>
            <a:pPr eaLnBrk="1" hangingPunct="1">
              <a:lnSpc>
                <a:spcPct val="90000"/>
              </a:lnSpc>
            </a:pPr>
            <a:r>
              <a:rPr lang="tr-TR" altLang="tr-TR" sz="2400" smtClean="0"/>
              <a:t>Her VSZ-HES bir BANKA-HES’dir biçiminde ifade edilebilecek bu ilişkiye ISA (is-a) ilişkisi adı verilir.</a:t>
            </a:r>
          </a:p>
        </p:txBody>
      </p:sp>
      <p:pic>
        <p:nvPicPr>
          <p:cNvPr id="410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357563"/>
            <a:ext cx="52578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tr-TR" altLang="tr-TR" smtClean="0"/>
              <a:t>Tablolar ile Gösterim</a:t>
            </a:r>
          </a:p>
        </p:txBody>
      </p:sp>
      <p:sp>
        <p:nvSpPr>
          <p:cNvPr id="31747" name="Rectangle 3"/>
          <p:cNvSpPr>
            <a:spLocks noGrp="1" noChangeArrowheads="1"/>
          </p:cNvSpPr>
          <p:nvPr>
            <p:ph type="body" idx="1"/>
          </p:nvPr>
        </p:nvSpPr>
        <p:spPr/>
        <p:txBody>
          <a:bodyPr/>
          <a:lstStyle/>
          <a:p>
            <a:pPr eaLnBrk="1" hangingPunct="1"/>
            <a:r>
              <a:rPr lang="tr-TR" altLang="tr-TR" sz="2800" smtClean="0"/>
              <a:t>Matematiksel ilişki yapısı, özde hiçbir değişiklik yapmadan, kullanıcının alışık olduğu ve görsel bir yapı olan tablo yapısı olarak sunulur.</a:t>
            </a:r>
          </a:p>
          <a:p>
            <a:pPr eaLnBrk="1" hangingPunct="1"/>
            <a:r>
              <a:rPr lang="tr-TR" altLang="tr-TR" sz="2800" smtClean="0"/>
              <a:t>Buna göre ilişkisel veri modeli açısından ilişki ve tablo terimleri eşanlamlıdır. </a:t>
            </a:r>
          </a:p>
          <a:p>
            <a:pPr eaLnBrk="1" hangingPunct="1"/>
            <a:r>
              <a:rPr lang="tr-TR" altLang="tr-TR" sz="2800" smtClean="0"/>
              <a:t>Bilimsel kesimde daha çok ilişki terimi kullanılırken, kullanıcılar arasında daha çok tablo terimi kullanılmaktadır. </a:t>
            </a:r>
          </a:p>
          <a:p>
            <a:pPr eaLnBrk="1" hangingPunct="1"/>
            <a:r>
              <a:rPr lang="tr-TR" altLang="tr-TR" sz="2800" smtClean="0"/>
              <a:t>Her ilişkinin (tablonun) tekil bir adı vardır.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tr-TR" altLang="tr-TR" smtClean="0"/>
              <a:t>Tablolar ile Gösterim</a:t>
            </a:r>
          </a:p>
        </p:txBody>
      </p:sp>
      <p:sp>
        <p:nvSpPr>
          <p:cNvPr id="32771" name="Rectangle 3"/>
          <p:cNvSpPr>
            <a:spLocks noGrp="1" noChangeArrowheads="1"/>
          </p:cNvSpPr>
          <p:nvPr>
            <p:ph type="body" idx="1"/>
          </p:nvPr>
        </p:nvSpPr>
        <p:spPr/>
        <p:txBody>
          <a:bodyPr/>
          <a:lstStyle/>
          <a:p>
            <a:pPr eaLnBrk="1" hangingPunct="1">
              <a:lnSpc>
                <a:spcPct val="90000"/>
              </a:lnSpc>
            </a:pPr>
            <a:r>
              <a:rPr lang="tr-TR" altLang="tr-TR" sz="2800" smtClean="0"/>
              <a:t>İlişki şeması, ilişkinin adı ile niteliklerini gösteren R(A</a:t>
            </a:r>
            <a:r>
              <a:rPr lang="tr-TR" altLang="tr-TR" sz="2800" baseline="-25000" smtClean="0"/>
              <a:t>1</a:t>
            </a:r>
            <a:r>
              <a:rPr lang="tr-TR" altLang="tr-TR" sz="2800" smtClean="0"/>
              <a:t>, A</a:t>
            </a:r>
            <a:r>
              <a:rPr lang="tr-TR" altLang="tr-TR" sz="2800" baseline="-25000" smtClean="0"/>
              <a:t>2</a:t>
            </a:r>
            <a:r>
              <a:rPr lang="tr-TR" altLang="tr-TR" sz="2800" smtClean="0"/>
              <a:t>, ...., A</a:t>
            </a:r>
            <a:r>
              <a:rPr lang="tr-TR" altLang="tr-TR" sz="2800" baseline="-25000" smtClean="0"/>
              <a:t>k</a:t>
            </a:r>
            <a:r>
              <a:rPr lang="tr-TR" altLang="tr-TR" sz="2800" smtClean="0"/>
              <a:t>) biçimindeki bir tanımdır. </a:t>
            </a:r>
          </a:p>
          <a:p>
            <a:pPr eaLnBrk="1" hangingPunct="1">
              <a:lnSpc>
                <a:spcPct val="90000"/>
              </a:lnSpc>
            </a:pPr>
            <a:r>
              <a:rPr lang="tr-TR" altLang="tr-TR" sz="2800" smtClean="0"/>
              <a:t>R ilişki şemasına göre gerçekleşen her r ilişkisi (ya da ilişki olgusu), yukarıdaki tanıma uygun olarak oluşmuş k-çoklular kümesi ya da bir tablodur.</a:t>
            </a:r>
          </a:p>
          <a:p>
            <a:pPr eaLnBrk="1" hangingPunct="1">
              <a:lnSpc>
                <a:spcPct val="90000"/>
              </a:lnSpc>
            </a:pPr>
            <a:r>
              <a:rPr lang="tr-TR" altLang="tr-TR" sz="2800" smtClean="0"/>
              <a:t>Veri tabanı ilişkisi ile matematiksel ilişki arasındaki başlıca fark, veri tabanı ilişkisinin kullanıldığı ortama ve zamana göre değişmesine karşın matematiksel ilişkinin evrensel olması, ortama ve zamana göre değişmemesidir.</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tr-TR" altLang="tr-TR" smtClean="0"/>
              <a:t>Örnek</a:t>
            </a:r>
          </a:p>
        </p:txBody>
      </p:sp>
      <p:sp>
        <p:nvSpPr>
          <p:cNvPr id="33795" name="Rectangle 3"/>
          <p:cNvSpPr>
            <a:spLocks noGrp="1" noChangeArrowheads="1"/>
          </p:cNvSpPr>
          <p:nvPr>
            <p:ph type="body" idx="1"/>
          </p:nvPr>
        </p:nvSpPr>
        <p:spPr/>
        <p:txBody>
          <a:bodyPr/>
          <a:lstStyle/>
          <a:p>
            <a:pPr eaLnBrk="1" hangingPunct="1"/>
            <a:r>
              <a:rPr lang="tr-TR" altLang="tr-TR" smtClean="0"/>
              <a:t>D</a:t>
            </a:r>
            <a:r>
              <a:rPr lang="tr-TR" altLang="tr-TR" baseline="-25000" smtClean="0"/>
              <a:t>1</a:t>
            </a:r>
            <a:r>
              <a:rPr lang="tr-TR" altLang="tr-TR" smtClean="0"/>
              <a:t> = {a, b, c}    D</a:t>
            </a:r>
            <a:r>
              <a:rPr lang="tr-TR" altLang="tr-TR" baseline="-25000" smtClean="0"/>
              <a:t>2</a:t>
            </a:r>
            <a:r>
              <a:rPr lang="tr-TR" altLang="tr-TR" smtClean="0"/>
              <a:t> ={1, 2, 3}    D</a:t>
            </a:r>
            <a:r>
              <a:rPr lang="tr-TR" altLang="tr-TR" baseline="-25000" smtClean="0"/>
              <a:t>3</a:t>
            </a:r>
            <a:r>
              <a:rPr lang="tr-TR" altLang="tr-TR" smtClean="0"/>
              <a:t> = {x, y}  olsun. Bu  üç alanın kartezyen çarpımı 3x3x2 = 18 adet 3-çokludan oluşan bir kümedir.</a:t>
            </a:r>
          </a:p>
          <a:p>
            <a:pPr lvl="1" eaLnBrk="1" hangingPunct="1">
              <a:buFontTx/>
              <a:buNone/>
            </a:pPr>
            <a:endParaRPr lang="tr-TR" altLang="tr-TR" smtClean="0"/>
          </a:p>
          <a:p>
            <a:pPr lvl="1" eaLnBrk="1" hangingPunct="1">
              <a:buFontTx/>
              <a:buNone/>
            </a:pPr>
            <a:r>
              <a:rPr lang="tr-TR" altLang="tr-TR" smtClean="0"/>
              <a:t>D1 x D2 x D3 = { [a,1,x], [a,2,x], [a,3,x], [a,1,y], [a,2,y], [a,3,y], [b,1,x], [b,2,x], [b,3,x], [b,1,y], [b,2,y], [b,3,y], [c,1,x], [c,2,x], [c,3,x], [c,1,y], [c,2,y], [c,3,y]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tr-TR" altLang="tr-TR" smtClean="0"/>
              <a:t>Örnek</a:t>
            </a:r>
          </a:p>
        </p:txBody>
      </p:sp>
      <p:sp>
        <p:nvSpPr>
          <p:cNvPr id="34819" name="Rectangle 3"/>
          <p:cNvSpPr>
            <a:spLocks noGrp="1" noChangeArrowheads="1"/>
          </p:cNvSpPr>
          <p:nvPr>
            <p:ph type="body" idx="1"/>
          </p:nvPr>
        </p:nvSpPr>
        <p:spPr/>
        <p:txBody>
          <a:bodyPr/>
          <a:lstStyle/>
          <a:p>
            <a:pPr eaLnBrk="1" hangingPunct="1"/>
            <a:r>
              <a:rPr lang="tr-TR" altLang="tr-TR" smtClean="0"/>
              <a:t>Eğer A, B, C niteliklerinin değer alanı sırasıyla D</a:t>
            </a:r>
            <a:r>
              <a:rPr lang="tr-TR" altLang="tr-TR" baseline="-25000" smtClean="0"/>
              <a:t>1</a:t>
            </a:r>
            <a:r>
              <a:rPr lang="tr-TR" altLang="tr-TR" smtClean="0"/>
              <a:t>, D</a:t>
            </a:r>
            <a:r>
              <a:rPr lang="tr-TR" altLang="tr-TR" baseline="-25000" smtClean="0"/>
              <a:t>2</a:t>
            </a:r>
            <a:r>
              <a:rPr lang="tr-TR" altLang="tr-TR" smtClean="0"/>
              <a:t> ve D</a:t>
            </a:r>
            <a:r>
              <a:rPr lang="tr-TR" altLang="tr-TR" baseline="-25000" smtClean="0"/>
              <a:t>3</a:t>
            </a:r>
            <a:r>
              <a:rPr lang="tr-TR" altLang="tr-TR" smtClean="0"/>
              <a:t> ise, bu üç değer alanı üzerinde tanımlı, şeması R(A, B, C) olan bir r ilişkisi örneğin aşağıdaki gibi olabilir.</a:t>
            </a:r>
          </a:p>
          <a:p>
            <a:pPr lvl="1" eaLnBrk="1" hangingPunct="1">
              <a:buFontTx/>
              <a:buNone/>
            </a:pPr>
            <a:endParaRPr lang="tr-TR" altLang="tr-TR" smtClean="0"/>
          </a:p>
          <a:p>
            <a:pPr lvl="1" eaLnBrk="1" hangingPunct="1">
              <a:buFontTx/>
              <a:buNone/>
            </a:pPr>
            <a:r>
              <a:rPr lang="tr-TR" altLang="tr-TR" smtClean="0"/>
              <a:t>r = {[a,2,x], [a,2,y], [a,3,y], [b,1,x], [c,1,y], [c,3,x]}</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tr-TR" altLang="tr-TR" smtClean="0"/>
              <a:t>Örnek</a:t>
            </a:r>
          </a:p>
        </p:txBody>
      </p:sp>
      <p:sp>
        <p:nvSpPr>
          <p:cNvPr id="35843" name="Rectangle 3"/>
          <p:cNvSpPr>
            <a:spLocks noGrp="1" noChangeArrowheads="1"/>
          </p:cNvSpPr>
          <p:nvPr>
            <p:ph type="body" idx="1"/>
          </p:nvPr>
        </p:nvSpPr>
        <p:spPr>
          <a:xfrm>
            <a:off x="457200" y="1600200"/>
            <a:ext cx="8229600" cy="2333625"/>
          </a:xfrm>
        </p:spPr>
        <p:txBody>
          <a:bodyPr/>
          <a:lstStyle/>
          <a:p>
            <a:pPr eaLnBrk="1" hangingPunct="1">
              <a:lnSpc>
                <a:spcPct val="80000"/>
              </a:lnSpc>
            </a:pPr>
            <a:r>
              <a:rPr lang="tr-TR" altLang="tr-TR" sz="2800" smtClean="0"/>
              <a:t>Örnek olan r ilişkisi 3 kolon, 6 satırlı bir tablo olarak görülebilir.</a:t>
            </a:r>
          </a:p>
          <a:p>
            <a:pPr eaLnBrk="1" hangingPunct="1">
              <a:lnSpc>
                <a:spcPct val="80000"/>
              </a:lnSpc>
            </a:pPr>
            <a:r>
              <a:rPr lang="tr-TR" altLang="tr-TR" sz="2800" smtClean="0"/>
              <a:t>İlişkinin nitelikleri tablonun kolonlarına karşı gelir ve kolon başlıklarına niteliklerin adları yazılır. İlişkinin çokluları (kayıtları) ise tablonun satırlarına karşı gelir.  </a:t>
            </a:r>
          </a:p>
        </p:txBody>
      </p:sp>
      <p:graphicFrame>
        <p:nvGraphicFramePr>
          <p:cNvPr id="32839" name="Group 71"/>
          <p:cNvGraphicFramePr>
            <a:graphicFrameLocks noGrp="1"/>
          </p:cNvGraphicFramePr>
          <p:nvPr/>
        </p:nvGraphicFramePr>
        <p:xfrm>
          <a:off x="5722938" y="4005263"/>
          <a:ext cx="3097212" cy="2574925"/>
        </p:xfrm>
        <a:graphic>
          <a:graphicData uri="http://schemas.openxmlformats.org/drawingml/2006/table">
            <a:tbl>
              <a:tblPr/>
              <a:tblGrid>
                <a:gridCol w="1031875">
                  <a:extLst>
                    <a:ext uri="{9D8B030D-6E8A-4147-A177-3AD203B41FA5}">
                      <a16:colId xmlns:a16="http://schemas.microsoft.com/office/drawing/2014/main" val="20000"/>
                    </a:ext>
                  </a:extLst>
                </a:gridCol>
                <a:gridCol w="1033462">
                  <a:extLst>
                    <a:ext uri="{9D8B030D-6E8A-4147-A177-3AD203B41FA5}">
                      <a16:colId xmlns:a16="http://schemas.microsoft.com/office/drawing/2014/main" val="20001"/>
                    </a:ext>
                  </a:extLst>
                </a:gridCol>
                <a:gridCol w="1031875">
                  <a:extLst>
                    <a:ext uri="{9D8B030D-6E8A-4147-A177-3AD203B41FA5}">
                      <a16:colId xmlns:a16="http://schemas.microsoft.com/office/drawing/2014/main" val="20002"/>
                    </a:ext>
                  </a:extLst>
                </a:gridCol>
              </a:tblGrid>
              <a:tr h="3678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A</a:t>
                      </a:r>
                    </a:p>
                  </a:txBody>
                  <a:tcPr marL="90000" marR="9000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B</a:t>
                      </a: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1" i="0" u="none" strike="noStrike" cap="none" normalizeH="0" baseline="0" smtClean="0">
                          <a:ln>
                            <a:noFill/>
                          </a:ln>
                          <a:solidFill>
                            <a:schemeClr val="tx1"/>
                          </a:solidFill>
                          <a:effectLst/>
                          <a:latin typeface="Arial" charset="0"/>
                        </a:rPr>
                        <a:t>C</a:t>
                      </a:r>
                    </a:p>
                  </a:txBody>
                  <a:tcPr marL="90000" marR="90000" marT="46779" marB="46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8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a</a:t>
                      </a:r>
                    </a:p>
                  </a:txBody>
                  <a:tcPr marL="90000" marR="9000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2</a:t>
                      </a: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x</a:t>
                      </a:r>
                    </a:p>
                  </a:txBody>
                  <a:tcPr marL="90000" marR="90000" marT="46779" marB="46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8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a</a:t>
                      </a:r>
                    </a:p>
                  </a:txBody>
                  <a:tcPr marL="90000" marR="9000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2</a:t>
                      </a: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y</a:t>
                      </a:r>
                    </a:p>
                  </a:txBody>
                  <a:tcPr marL="90000" marR="90000" marT="46779" marB="46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78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a</a:t>
                      </a:r>
                    </a:p>
                  </a:txBody>
                  <a:tcPr marL="90000" marR="9000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3</a:t>
                      </a: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y</a:t>
                      </a:r>
                    </a:p>
                  </a:txBody>
                  <a:tcPr marL="90000" marR="90000" marT="46779" marB="46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78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b</a:t>
                      </a:r>
                    </a:p>
                  </a:txBody>
                  <a:tcPr marL="90000" marR="9000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1</a:t>
                      </a: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x</a:t>
                      </a:r>
                    </a:p>
                  </a:txBody>
                  <a:tcPr marL="90000" marR="90000" marT="46779" marB="46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78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c</a:t>
                      </a:r>
                    </a:p>
                  </a:txBody>
                  <a:tcPr marL="90000" marR="9000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1</a:t>
                      </a: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y</a:t>
                      </a:r>
                    </a:p>
                  </a:txBody>
                  <a:tcPr marL="90000" marR="90000" marT="46779" marB="46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784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c</a:t>
                      </a:r>
                    </a:p>
                  </a:txBody>
                  <a:tcPr marL="90000" marR="90000" marT="46779" marB="4677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3</a:t>
                      </a:r>
                    </a:p>
                  </a:txBody>
                  <a:tcPr marL="90000" marR="90000" marT="46779" marB="4677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1800" b="0" i="0" u="none" strike="noStrike" cap="none" normalizeH="0" baseline="0" smtClean="0">
                          <a:ln>
                            <a:noFill/>
                          </a:ln>
                          <a:solidFill>
                            <a:schemeClr val="tx1"/>
                          </a:solidFill>
                          <a:effectLst/>
                          <a:latin typeface="Arial" charset="0"/>
                        </a:rPr>
                        <a:t>x</a:t>
                      </a:r>
                    </a:p>
                  </a:txBody>
                  <a:tcPr marL="90000" marR="90000" marT="46779" marB="4677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5878" name="AutoShape 83"/>
          <p:cNvSpPr>
            <a:spLocks/>
          </p:cNvSpPr>
          <p:nvPr/>
        </p:nvSpPr>
        <p:spPr bwMode="auto">
          <a:xfrm>
            <a:off x="5291138" y="4365625"/>
            <a:ext cx="358775" cy="2232025"/>
          </a:xfrm>
          <a:prstGeom prst="leftBrace">
            <a:avLst>
              <a:gd name="adj1" fmla="val 5184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200"/>
          </a:p>
        </p:txBody>
      </p:sp>
      <p:sp>
        <p:nvSpPr>
          <p:cNvPr id="35879" name="Line 85"/>
          <p:cNvSpPr>
            <a:spLocks noChangeShapeType="1"/>
          </p:cNvSpPr>
          <p:nvPr/>
        </p:nvSpPr>
        <p:spPr bwMode="auto">
          <a:xfrm flipH="1">
            <a:off x="5291138" y="4221163"/>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35880" name="Text Box 86"/>
          <p:cNvSpPr txBox="1">
            <a:spLocks noChangeArrowheads="1"/>
          </p:cNvSpPr>
          <p:nvPr/>
        </p:nvSpPr>
        <p:spPr bwMode="auto">
          <a:xfrm>
            <a:off x="3633788" y="4005263"/>
            <a:ext cx="172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tr-TR" sz="1800"/>
              <a:t>Nitelik İsimleri</a:t>
            </a:r>
          </a:p>
        </p:txBody>
      </p:sp>
      <p:sp>
        <p:nvSpPr>
          <p:cNvPr id="35881" name="Text Box 87"/>
          <p:cNvSpPr txBox="1">
            <a:spLocks noChangeArrowheads="1"/>
          </p:cNvSpPr>
          <p:nvPr/>
        </p:nvSpPr>
        <p:spPr bwMode="auto">
          <a:xfrm>
            <a:off x="3635375" y="5157788"/>
            <a:ext cx="172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tr-TR" sz="1800"/>
              <a:t>Değer Alanları (Kayıtlar)</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tr-TR" altLang="tr-TR" smtClean="0"/>
              <a:t>İlişkinin (tablonun) Özellikleri</a:t>
            </a:r>
          </a:p>
        </p:txBody>
      </p:sp>
      <p:sp>
        <p:nvSpPr>
          <p:cNvPr id="36867" name="Rectangle 3"/>
          <p:cNvSpPr>
            <a:spLocks noGrp="1" noChangeArrowheads="1"/>
          </p:cNvSpPr>
          <p:nvPr>
            <p:ph type="body" idx="1"/>
          </p:nvPr>
        </p:nvSpPr>
        <p:spPr/>
        <p:txBody>
          <a:bodyPr/>
          <a:lstStyle/>
          <a:p>
            <a:pPr marL="533400" indent="-533400" eaLnBrk="1" hangingPunct="1">
              <a:lnSpc>
                <a:spcPct val="80000"/>
              </a:lnSpc>
              <a:buFontTx/>
              <a:buAutoNum type="arabicPeriod"/>
            </a:pPr>
            <a:r>
              <a:rPr lang="tr-TR" altLang="tr-TR" sz="2800" smtClean="0"/>
              <a:t>Satırların (kayıtların) sırası önemsizdir.</a:t>
            </a:r>
          </a:p>
          <a:p>
            <a:pPr marL="533400" indent="-533400" eaLnBrk="1" hangingPunct="1">
              <a:lnSpc>
                <a:spcPct val="80000"/>
              </a:lnSpc>
              <a:buFontTx/>
              <a:buAutoNum type="arabicPeriod"/>
            </a:pPr>
            <a:r>
              <a:rPr lang="tr-TR" altLang="tr-TR" sz="2800" smtClean="0"/>
              <a:t>Tüm satırların birbirinden farklı olması gerekir (ilişki bir satırlar kümesi olduğuna göre aynı satır ilişkide birden çok kez yer alamaz).</a:t>
            </a:r>
          </a:p>
          <a:p>
            <a:pPr marL="533400" indent="-533400" eaLnBrk="1" hangingPunct="1">
              <a:lnSpc>
                <a:spcPct val="80000"/>
              </a:lnSpc>
              <a:buFontTx/>
              <a:buAutoNum type="arabicPeriod"/>
            </a:pPr>
            <a:r>
              <a:rPr lang="tr-TR" altLang="tr-TR" sz="2800" smtClean="0"/>
              <a:t>Tüm satırlar birbirinden farklı olduğuna göre ilişkinin en az bir anahtarı (anahtar adayı) vardır. En kötü olasılıkla, tüm niteliklerin birleşimi anahtarı oluşturur.</a:t>
            </a:r>
          </a:p>
          <a:p>
            <a:pPr marL="533400" indent="-533400" eaLnBrk="1" hangingPunct="1">
              <a:lnSpc>
                <a:spcPct val="80000"/>
              </a:lnSpc>
              <a:buFontTx/>
              <a:buAutoNum type="arabicPeriod"/>
            </a:pPr>
            <a:r>
              <a:rPr lang="tr-TR" altLang="tr-TR" sz="2800" smtClean="0"/>
              <a:t>İlişkinin her sütunu bir niteliğe karşı geldiğine ve sütun başlığında niteliğin adı yer aldığına göre, sütunların sırası da önemsizdir.</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tr-TR" altLang="tr-TR" smtClean="0"/>
              <a:t>İlişkinin (tablonun) Özellikleri</a:t>
            </a:r>
          </a:p>
        </p:txBody>
      </p:sp>
      <p:sp>
        <p:nvSpPr>
          <p:cNvPr id="37891" name="Rectangle 3"/>
          <p:cNvSpPr>
            <a:spLocks noGrp="1" noChangeArrowheads="1"/>
          </p:cNvSpPr>
          <p:nvPr>
            <p:ph type="body" idx="1"/>
          </p:nvPr>
        </p:nvSpPr>
        <p:spPr/>
        <p:txBody>
          <a:bodyPr/>
          <a:lstStyle/>
          <a:p>
            <a:pPr marL="533400" indent="-533400" eaLnBrk="1" hangingPunct="1">
              <a:buFontTx/>
              <a:buAutoNum type="arabicPeriod" startAt="5"/>
            </a:pPr>
            <a:r>
              <a:rPr lang="tr-TR" altLang="tr-TR" sz="2800" smtClean="0"/>
              <a:t>Bir sütünda yer alan tüm değerler, belirli bir değer alanından gelen değerler olup tümünün türü aynıdır.</a:t>
            </a:r>
          </a:p>
          <a:p>
            <a:pPr marL="533400" indent="-533400" eaLnBrk="1" hangingPunct="1">
              <a:buFontTx/>
              <a:buAutoNum type="arabicPeriod" startAt="5"/>
            </a:pPr>
            <a:r>
              <a:rPr lang="tr-TR" altLang="tr-TR" sz="2800" smtClean="0"/>
              <a:t>Tabloda yer alan her değer bir sayı, bir ad, bir miktar, bir tutar, bir adres, bir tarih,.. vb gibi yalın değerler olabilir. Tablonun bir öğesi bir dizi, bir vektör, bir başka tablo ya da karmaşık bir değer olamaz. Başka bir deyişle tablonun nitelikleri yalın ve tek değerli niteliklerdir.</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tr-TR" altLang="tr-TR" smtClean="0"/>
              <a:t>İlişki Anahtarları</a:t>
            </a:r>
          </a:p>
        </p:txBody>
      </p:sp>
      <p:sp>
        <p:nvSpPr>
          <p:cNvPr id="38915" name="Rectangle 4"/>
          <p:cNvSpPr>
            <a:spLocks noGrp="1" noChangeArrowheads="1"/>
          </p:cNvSpPr>
          <p:nvPr>
            <p:ph type="body" idx="1"/>
          </p:nvPr>
        </p:nvSpPr>
        <p:spPr/>
        <p:txBody>
          <a:bodyPr/>
          <a:lstStyle/>
          <a:p>
            <a:pPr eaLnBrk="1" hangingPunct="1">
              <a:lnSpc>
                <a:spcPct val="90000"/>
              </a:lnSpc>
            </a:pPr>
            <a:r>
              <a:rPr lang="tr-TR" altLang="tr-TR" smtClean="0"/>
              <a:t>İlişki kuramına göre her ilişkinin mutlaka bir anahtarının bulunması gerekir.</a:t>
            </a:r>
          </a:p>
          <a:p>
            <a:pPr eaLnBrk="1" hangingPunct="1">
              <a:lnSpc>
                <a:spcPct val="90000"/>
              </a:lnSpc>
            </a:pPr>
            <a:r>
              <a:rPr lang="tr-TR" altLang="tr-TR" smtClean="0"/>
              <a:t>Bir ilişkinin niteliklerinin bir ya da birkaç altkümesinin değerleri tüm kayıtlarda birbirinden farklıdır. </a:t>
            </a:r>
          </a:p>
          <a:p>
            <a:pPr eaLnBrk="1" hangingPunct="1">
              <a:lnSpc>
                <a:spcPct val="90000"/>
              </a:lnSpc>
            </a:pPr>
            <a:r>
              <a:rPr lang="tr-TR" altLang="tr-TR" smtClean="0"/>
              <a:t>Bu özelliğe sahip nitelik altkümelerine ilişkinin süper anahtar’ı denir. </a:t>
            </a:r>
          </a:p>
          <a:p>
            <a:pPr eaLnBrk="1" hangingPunct="1">
              <a:lnSpc>
                <a:spcPct val="90000"/>
              </a:lnSpc>
            </a:pPr>
            <a:r>
              <a:rPr lang="tr-TR" altLang="tr-TR" smtClean="0"/>
              <a:t>Süper anahtarlar ilişkideki kayıtları (satırları) tekil belirleme özelliğine sahiptir.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tr-TR" altLang="tr-TR" smtClean="0"/>
              <a:t>İlişki Anahtarları</a:t>
            </a:r>
          </a:p>
        </p:txBody>
      </p:sp>
      <p:sp>
        <p:nvSpPr>
          <p:cNvPr id="39939" name="Rectangle 3"/>
          <p:cNvSpPr>
            <a:spLocks noGrp="1" noChangeArrowheads="1"/>
          </p:cNvSpPr>
          <p:nvPr>
            <p:ph type="body" idx="1"/>
          </p:nvPr>
        </p:nvSpPr>
        <p:spPr/>
        <p:txBody>
          <a:bodyPr/>
          <a:lstStyle/>
          <a:p>
            <a:pPr eaLnBrk="1" hangingPunct="1"/>
            <a:r>
              <a:rPr lang="tr-TR" altLang="tr-TR" smtClean="0"/>
              <a:t>Eğer bir süper anahtarda “artık nitelik” yoksa (süper anahtarı oluşturan nitelik grubunun hiçbir öz altkümesi ilişkinin bir süper anahtarı değilse) bu süper anahtara aday anahtar veya ilişki anahtarı, ya da kısaca anahtar denir.</a:t>
            </a:r>
          </a:p>
          <a:p>
            <a:pPr eaLnBrk="1" hangingPunct="1"/>
            <a:r>
              <a:rPr lang="tr-TR" altLang="tr-TR" smtClean="0"/>
              <a:t>Uygulama açısından önemli olan süper anahtar değil ilişki anahtarıdır.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tr-TR" altLang="tr-TR" smtClean="0"/>
              <a:t>İlişki Anahtarları</a:t>
            </a:r>
          </a:p>
        </p:txBody>
      </p:sp>
      <p:sp>
        <p:nvSpPr>
          <p:cNvPr id="40963" name="Rectangle 3"/>
          <p:cNvSpPr>
            <a:spLocks noGrp="1" noChangeArrowheads="1"/>
          </p:cNvSpPr>
          <p:nvPr>
            <p:ph type="body" idx="1"/>
          </p:nvPr>
        </p:nvSpPr>
        <p:spPr/>
        <p:txBody>
          <a:bodyPr/>
          <a:lstStyle/>
          <a:p>
            <a:pPr eaLnBrk="1" hangingPunct="1">
              <a:lnSpc>
                <a:spcPct val="90000"/>
              </a:lnSpc>
            </a:pPr>
            <a:r>
              <a:rPr lang="tr-TR" altLang="tr-TR" smtClean="0"/>
              <a:t>İlişki anahtarı hem ilişkideki kayıtları tekil belirleme özelliğine sahip olan hem de içinde “artık nitelik” bulunmayan bir nitelik grubudur.</a:t>
            </a:r>
          </a:p>
          <a:p>
            <a:pPr eaLnBrk="1" hangingPunct="1">
              <a:lnSpc>
                <a:spcPct val="90000"/>
              </a:lnSpc>
            </a:pPr>
            <a:r>
              <a:rPr lang="tr-TR" altLang="tr-TR" smtClean="0"/>
              <a:t>En kötü koşullarda ilişki anahtarı tüm niteliklerden oluşur. </a:t>
            </a:r>
          </a:p>
          <a:p>
            <a:pPr eaLnBrk="1" hangingPunct="1">
              <a:lnSpc>
                <a:spcPct val="90000"/>
              </a:lnSpc>
            </a:pPr>
            <a:r>
              <a:rPr lang="tr-TR" altLang="tr-TR" smtClean="0"/>
              <a:t>Her ilişkinin anahtarının ya da anahtarlarının bilinmesi son derece önemlidir.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tr-TR" altLang="tr-TR" smtClean="0"/>
              <a:t>Genelleme Örneği</a:t>
            </a:r>
          </a:p>
        </p:txBody>
      </p:sp>
      <p:sp>
        <p:nvSpPr>
          <p:cNvPr id="5123" name="Rectangle 3"/>
          <p:cNvSpPr>
            <a:spLocks noGrp="1" noChangeArrowheads="1"/>
          </p:cNvSpPr>
          <p:nvPr>
            <p:ph type="body" idx="1"/>
          </p:nvPr>
        </p:nvSpPr>
        <p:spPr>
          <a:xfrm>
            <a:off x="457200" y="1600200"/>
            <a:ext cx="8229600" cy="1684338"/>
          </a:xfrm>
        </p:spPr>
        <p:txBody>
          <a:bodyPr/>
          <a:lstStyle/>
          <a:p>
            <a:pPr algn="just" eaLnBrk="1" hangingPunct="1">
              <a:lnSpc>
                <a:spcPct val="80000"/>
              </a:lnSpc>
            </a:pPr>
            <a:r>
              <a:rPr lang="tr-TR" altLang="tr-TR" sz="2800" smtClean="0"/>
              <a:t>ISA ilişkisi üst düzey bir varlık türü ile bunun alt türleri arasında kurulan özel bir ilişkidir.</a:t>
            </a:r>
          </a:p>
          <a:p>
            <a:pPr algn="just" eaLnBrk="1" hangingPunct="1">
              <a:lnSpc>
                <a:spcPct val="80000"/>
              </a:lnSpc>
            </a:pPr>
            <a:r>
              <a:rPr lang="tr-TR" altLang="tr-TR" sz="2800" smtClean="0"/>
              <a:t>ISA ilişkisinde üst düzey varlığın nitelikleri kalıtım yoluyla alt düzey varlık türlerine geçer.</a:t>
            </a:r>
          </a:p>
        </p:txBody>
      </p:sp>
      <p:pic>
        <p:nvPicPr>
          <p:cNvPr id="512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357563"/>
            <a:ext cx="5257800" cy="336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tr-TR" altLang="tr-TR" smtClean="0"/>
              <a:t>Birincil Anahtar</a:t>
            </a:r>
          </a:p>
        </p:txBody>
      </p:sp>
      <p:sp>
        <p:nvSpPr>
          <p:cNvPr id="41987" name="Rectangle 3"/>
          <p:cNvSpPr>
            <a:spLocks noGrp="1" noChangeArrowheads="1"/>
          </p:cNvSpPr>
          <p:nvPr>
            <p:ph type="body" idx="1"/>
          </p:nvPr>
        </p:nvSpPr>
        <p:spPr/>
        <p:txBody>
          <a:bodyPr/>
          <a:lstStyle/>
          <a:p>
            <a:pPr eaLnBrk="1" hangingPunct="1">
              <a:lnSpc>
                <a:spcPct val="90000"/>
              </a:lnSpc>
            </a:pPr>
            <a:r>
              <a:rPr lang="tr-TR" altLang="tr-TR" sz="2800" smtClean="0"/>
              <a:t>İlişkisel veri tabanında bir tablonun benzer değerler içermeyen (tekil : unique) bir sütunu ya da birkaç sütunu birlikte </a:t>
            </a:r>
            <a:r>
              <a:rPr lang="tr-TR" altLang="tr-TR" sz="2800" b="1" smtClean="0"/>
              <a:t>birincil anahtar</a:t>
            </a:r>
            <a:r>
              <a:rPr lang="tr-TR" altLang="tr-TR" sz="2800" smtClean="0"/>
              <a:t> (primary key - PK) olarak tanımlanabilir.</a:t>
            </a:r>
          </a:p>
          <a:p>
            <a:pPr eaLnBrk="1" hangingPunct="1">
              <a:lnSpc>
                <a:spcPct val="90000"/>
              </a:lnSpc>
            </a:pPr>
            <a:r>
              <a:rPr lang="tr-TR" altLang="tr-TR" sz="2800" smtClean="0"/>
              <a:t>Birincil anahtar bir aday anahtardır ve söz konusu varlığın kayıtlarını en iyi biçimde karakterize eden bir anahtardır.</a:t>
            </a:r>
          </a:p>
          <a:p>
            <a:pPr eaLnBrk="1" hangingPunct="1">
              <a:lnSpc>
                <a:spcPct val="90000"/>
              </a:lnSpc>
            </a:pPr>
            <a:r>
              <a:rPr lang="tr-TR" altLang="tr-TR" sz="2800" smtClean="0"/>
              <a:t>Birincil anahtar tanımlandığında şu şekilde bir sınırlama konulmuş olacaktır:</a:t>
            </a:r>
          </a:p>
          <a:p>
            <a:pPr lvl="1" eaLnBrk="1" hangingPunct="1">
              <a:lnSpc>
                <a:spcPct val="90000"/>
              </a:lnSpc>
            </a:pPr>
            <a:r>
              <a:rPr lang="tr-TR" altLang="tr-TR" sz="2400" smtClean="0"/>
              <a:t>Birincil anahtar NULL (boş) değerleri veya birbirinin aynı değerleri içeremez.</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tr-TR" altLang="tr-TR" smtClean="0"/>
              <a:t>Dış Anahtar</a:t>
            </a:r>
          </a:p>
        </p:txBody>
      </p:sp>
      <p:sp>
        <p:nvSpPr>
          <p:cNvPr id="43011" name="Rectangle 3"/>
          <p:cNvSpPr>
            <a:spLocks noGrp="1" noChangeArrowheads="1"/>
          </p:cNvSpPr>
          <p:nvPr>
            <p:ph type="body" idx="1"/>
          </p:nvPr>
        </p:nvSpPr>
        <p:spPr>
          <a:xfrm>
            <a:off x="457200" y="1600200"/>
            <a:ext cx="8229600" cy="2189163"/>
          </a:xfrm>
        </p:spPr>
        <p:txBody>
          <a:bodyPr/>
          <a:lstStyle/>
          <a:p>
            <a:pPr eaLnBrk="1" hangingPunct="1"/>
            <a:r>
              <a:rPr lang="tr-TR" altLang="tr-TR" sz="2800" smtClean="0"/>
              <a:t>Bir dış anahtar (foreign key - FK) bir sütun veya çok sayıdaki sütunların birleşiminden oluşur.</a:t>
            </a:r>
          </a:p>
          <a:p>
            <a:pPr eaLnBrk="1" hangingPunct="1"/>
            <a:r>
              <a:rPr lang="tr-TR" altLang="tr-TR" sz="2800" smtClean="0"/>
              <a:t>Dış anahtar aynı tablo ya da başka bir tablodaki bir birincil anahtar ile eşleştirilir.</a:t>
            </a:r>
          </a:p>
        </p:txBody>
      </p:sp>
      <p:graphicFrame>
        <p:nvGraphicFramePr>
          <p:cNvPr id="58466" name="Group 98"/>
          <p:cNvGraphicFramePr>
            <a:graphicFrameLocks noGrp="1"/>
          </p:cNvGraphicFramePr>
          <p:nvPr/>
        </p:nvGraphicFramePr>
        <p:xfrm>
          <a:off x="827088" y="4221163"/>
          <a:ext cx="3313112" cy="1593850"/>
        </p:xfrm>
        <a:graphic>
          <a:graphicData uri="http://schemas.openxmlformats.org/drawingml/2006/table">
            <a:tbl>
              <a:tblPr/>
              <a:tblGrid>
                <a:gridCol w="822325">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1439862">
                  <a:extLst>
                    <a:ext uri="{9D8B030D-6E8A-4147-A177-3AD203B41FA5}">
                      <a16:colId xmlns:a16="http://schemas.microsoft.com/office/drawing/2014/main" val="20002"/>
                    </a:ext>
                  </a:extLst>
                </a:gridCol>
              </a:tblGrid>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smtClean="0">
                          <a:ln>
                            <a:noFill/>
                          </a:ln>
                          <a:solidFill>
                            <a:schemeClr val="tx1"/>
                          </a:solidFill>
                          <a:effectLst/>
                          <a:latin typeface="Arial" charset="0"/>
                        </a:rPr>
                        <a:t>No</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smtClean="0">
                          <a:ln>
                            <a:noFill/>
                          </a:ln>
                          <a:solidFill>
                            <a:schemeClr val="tx1"/>
                          </a:solidFill>
                          <a:effectLst/>
                          <a:latin typeface="Arial" charset="0"/>
                        </a:rPr>
                        <a:t>Adı</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smtClean="0">
                          <a:ln>
                            <a:noFill/>
                          </a:ln>
                          <a:solidFill>
                            <a:schemeClr val="tx1"/>
                          </a:solidFill>
                          <a:effectLst/>
                          <a:latin typeface="Arial" charset="0"/>
                        </a:rPr>
                        <a:t>BölümNo</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25</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Burak</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10</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13</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Begüm</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10</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28</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Dilay</a:t>
                      </a:r>
                    </a:p>
                  </a:txBody>
                  <a:tcPr marL="90000" marR="90000" marT="46807" marB="4680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20</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8473" name="Group 105"/>
          <p:cNvGraphicFramePr>
            <a:graphicFrameLocks noGrp="1"/>
          </p:cNvGraphicFramePr>
          <p:nvPr/>
        </p:nvGraphicFramePr>
        <p:xfrm>
          <a:off x="5651500" y="4221163"/>
          <a:ext cx="2976563" cy="1593850"/>
        </p:xfrm>
        <a:graphic>
          <a:graphicData uri="http://schemas.openxmlformats.org/drawingml/2006/table">
            <a:tbl>
              <a:tblPr/>
              <a:tblGrid>
                <a:gridCol w="1368425">
                  <a:extLst>
                    <a:ext uri="{9D8B030D-6E8A-4147-A177-3AD203B41FA5}">
                      <a16:colId xmlns:a16="http://schemas.microsoft.com/office/drawing/2014/main" val="20000"/>
                    </a:ext>
                  </a:extLst>
                </a:gridCol>
                <a:gridCol w="1608138">
                  <a:extLst>
                    <a:ext uri="{9D8B030D-6E8A-4147-A177-3AD203B41FA5}">
                      <a16:colId xmlns:a16="http://schemas.microsoft.com/office/drawing/2014/main" val="20001"/>
                    </a:ext>
                  </a:extLst>
                </a:gridCol>
              </a:tblGrid>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smtClean="0">
                          <a:ln>
                            <a:noFill/>
                          </a:ln>
                          <a:solidFill>
                            <a:schemeClr val="tx1"/>
                          </a:solidFill>
                          <a:effectLst/>
                          <a:latin typeface="Arial" charset="0"/>
                        </a:rPr>
                        <a:t>BölümNo</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1" i="0" u="none" strike="noStrike" cap="none" normalizeH="0" baseline="0" smtClean="0">
                          <a:ln>
                            <a:noFill/>
                          </a:ln>
                          <a:solidFill>
                            <a:schemeClr val="tx1"/>
                          </a:solidFill>
                          <a:effectLst/>
                          <a:latin typeface="Arial" charset="0"/>
                        </a:rPr>
                        <a:t>BölümAdı</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10</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Personel</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20</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Muhasebe</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8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30</a:t>
                      </a:r>
                    </a:p>
                  </a:txBody>
                  <a:tcPr marL="90000" marR="90000" marT="46807" marB="4680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000" b="0" i="0" u="none" strike="noStrike" cap="none" normalizeH="0" baseline="0" smtClean="0">
                          <a:ln>
                            <a:noFill/>
                          </a:ln>
                          <a:solidFill>
                            <a:schemeClr val="tx1"/>
                          </a:solidFill>
                          <a:effectLst/>
                          <a:latin typeface="Arial" charset="0"/>
                        </a:rPr>
                        <a:t>Satış</a:t>
                      </a:r>
                    </a:p>
                  </a:txBody>
                  <a:tcPr marL="90000" marR="90000" marT="46807" marB="4680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051" name="Text Box 106"/>
          <p:cNvSpPr txBox="1">
            <a:spLocks noChangeArrowheads="1"/>
          </p:cNvSpPr>
          <p:nvPr/>
        </p:nvSpPr>
        <p:spPr bwMode="auto">
          <a:xfrm>
            <a:off x="900113" y="3789363"/>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tr-TR" sz="2000"/>
              <a:t>PK</a:t>
            </a:r>
          </a:p>
        </p:txBody>
      </p:sp>
      <p:sp>
        <p:nvSpPr>
          <p:cNvPr id="43052" name="Text Box 107"/>
          <p:cNvSpPr txBox="1">
            <a:spLocks noChangeArrowheads="1"/>
          </p:cNvSpPr>
          <p:nvPr/>
        </p:nvSpPr>
        <p:spPr bwMode="auto">
          <a:xfrm>
            <a:off x="5940425" y="3789363"/>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tr-TR" sz="2000"/>
              <a:t>PK</a:t>
            </a:r>
          </a:p>
        </p:txBody>
      </p:sp>
      <p:sp>
        <p:nvSpPr>
          <p:cNvPr id="43053" name="Text Box 108"/>
          <p:cNvSpPr txBox="1">
            <a:spLocks noChangeArrowheads="1"/>
          </p:cNvSpPr>
          <p:nvPr/>
        </p:nvSpPr>
        <p:spPr bwMode="auto">
          <a:xfrm>
            <a:off x="3059113" y="3789363"/>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tr-TR" altLang="tr-TR" sz="2000"/>
              <a:t>FK</a:t>
            </a:r>
          </a:p>
        </p:txBody>
      </p:sp>
      <p:sp>
        <p:nvSpPr>
          <p:cNvPr id="43054" name="Oval 109"/>
          <p:cNvSpPr>
            <a:spLocks noChangeArrowheads="1"/>
          </p:cNvSpPr>
          <p:nvPr/>
        </p:nvSpPr>
        <p:spPr bwMode="auto">
          <a:xfrm>
            <a:off x="2700338" y="4581525"/>
            <a:ext cx="503237" cy="863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200"/>
          </a:p>
        </p:txBody>
      </p:sp>
      <p:sp>
        <p:nvSpPr>
          <p:cNvPr id="43055" name="Oval 110"/>
          <p:cNvSpPr>
            <a:spLocks noChangeArrowheads="1"/>
          </p:cNvSpPr>
          <p:nvPr/>
        </p:nvSpPr>
        <p:spPr bwMode="auto">
          <a:xfrm>
            <a:off x="2771775" y="5445125"/>
            <a:ext cx="360363" cy="3603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200"/>
          </a:p>
        </p:txBody>
      </p:sp>
      <p:sp>
        <p:nvSpPr>
          <p:cNvPr id="43056" name="Oval 111"/>
          <p:cNvSpPr>
            <a:spLocks noChangeArrowheads="1"/>
          </p:cNvSpPr>
          <p:nvPr/>
        </p:nvSpPr>
        <p:spPr bwMode="auto">
          <a:xfrm>
            <a:off x="5724525" y="4652963"/>
            <a:ext cx="360363" cy="360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200"/>
          </a:p>
        </p:txBody>
      </p:sp>
      <p:sp>
        <p:nvSpPr>
          <p:cNvPr id="43057" name="Oval 112"/>
          <p:cNvSpPr>
            <a:spLocks noChangeArrowheads="1"/>
          </p:cNvSpPr>
          <p:nvPr/>
        </p:nvSpPr>
        <p:spPr bwMode="auto">
          <a:xfrm>
            <a:off x="5711825" y="5046663"/>
            <a:ext cx="360363" cy="36036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200"/>
          </a:p>
        </p:txBody>
      </p:sp>
      <p:sp>
        <p:nvSpPr>
          <p:cNvPr id="43058" name="Line 113"/>
          <p:cNvSpPr>
            <a:spLocks noChangeShapeType="1"/>
          </p:cNvSpPr>
          <p:nvPr/>
        </p:nvSpPr>
        <p:spPr bwMode="auto">
          <a:xfrm flipH="1">
            <a:off x="3203575" y="4797425"/>
            <a:ext cx="2520950" cy="21590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43059" name="Line 114"/>
          <p:cNvSpPr>
            <a:spLocks noChangeShapeType="1"/>
          </p:cNvSpPr>
          <p:nvPr/>
        </p:nvSpPr>
        <p:spPr bwMode="auto">
          <a:xfrm flipH="1">
            <a:off x="3132138" y="5229225"/>
            <a:ext cx="2592387" cy="360363"/>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tr-TR" altLang="tr-TR" smtClean="0"/>
              <a:t>İlişki Şeması</a:t>
            </a:r>
          </a:p>
        </p:txBody>
      </p:sp>
      <p:sp>
        <p:nvSpPr>
          <p:cNvPr id="44035" name="Rectangle 3"/>
          <p:cNvSpPr>
            <a:spLocks noGrp="1" noChangeArrowheads="1"/>
          </p:cNvSpPr>
          <p:nvPr>
            <p:ph type="body" idx="1"/>
          </p:nvPr>
        </p:nvSpPr>
        <p:spPr/>
        <p:txBody>
          <a:bodyPr/>
          <a:lstStyle/>
          <a:p>
            <a:pPr eaLnBrk="1" hangingPunct="1">
              <a:lnSpc>
                <a:spcPct val="90000"/>
              </a:lnSpc>
            </a:pPr>
            <a:r>
              <a:rPr lang="tr-TR" altLang="tr-TR" smtClean="0"/>
              <a:t>İlişkinin adı ile ilişki niteliklerinin adlarından oluşan tanım deyimine </a:t>
            </a:r>
            <a:r>
              <a:rPr lang="tr-TR" altLang="tr-TR" b="1" smtClean="0"/>
              <a:t>ilişki şeması</a:t>
            </a:r>
            <a:r>
              <a:rPr lang="tr-TR" altLang="tr-TR" smtClean="0"/>
              <a:t> denir. </a:t>
            </a:r>
          </a:p>
          <a:p>
            <a:pPr eaLnBrk="1" hangingPunct="1">
              <a:lnSpc>
                <a:spcPct val="90000"/>
              </a:lnSpc>
            </a:pPr>
            <a:r>
              <a:rPr lang="tr-TR" altLang="tr-TR" smtClean="0"/>
              <a:t>İlişki şemasının özet gösterimi R(N</a:t>
            </a:r>
            <a:r>
              <a:rPr lang="tr-TR" altLang="tr-TR" baseline="-25000" smtClean="0"/>
              <a:t>1</a:t>
            </a:r>
            <a:r>
              <a:rPr lang="tr-TR" altLang="tr-TR" smtClean="0"/>
              <a:t>, N</a:t>
            </a:r>
            <a:r>
              <a:rPr lang="tr-TR" altLang="tr-TR" baseline="-25000" smtClean="0"/>
              <a:t>2</a:t>
            </a:r>
            <a:r>
              <a:rPr lang="tr-TR" altLang="tr-TR" smtClean="0"/>
              <a:t>, .... , N</a:t>
            </a:r>
            <a:r>
              <a:rPr lang="tr-TR" altLang="tr-TR" baseline="-25000" smtClean="0"/>
              <a:t>k</a:t>
            </a:r>
            <a:r>
              <a:rPr lang="tr-TR" altLang="tr-TR" smtClean="0"/>
              <a:t>) biçimindeki tanımdır (ayrıntılı ilişki şemasında ise niteliklerin değer alanları, veri türleri, bütünlük kısıtlamaları gibi ileride görülecek tanımlar da yer alır).</a:t>
            </a:r>
          </a:p>
          <a:p>
            <a:pPr eaLnBrk="1" hangingPunct="1">
              <a:lnSpc>
                <a:spcPct val="90000"/>
              </a:lnSpc>
            </a:pPr>
            <a:r>
              <a:rPr lang="tr-TR" altLang="tr-TR" smtClean="0"/>
              <a:t>İlişki şemasında genellikle, ilgili niteliklerin altı çizilerek, ilişki anahtarı gösterilir.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tr-TR" altLang="tr-TR" smtClean="0"/>
              <a:t>İlişkisel Veri Tabanı Şeması</a:t>
            </a:r>
          </a:p>
        </p:txBody>
      </p:sp>
      <p:sp>
        <p:nvSpPr>
          <p:cNvPr id="45059" name="Rectangle 3"/>
          <p:cNvSpPr>
            <a:spLocks noGrp="1" noChangeArrowheads="1"/>
          </p:cNvSpPr>
          <p:nvPr>
            <p:ph type="body" idx="1"/>
          </p:nvPr>
        </p:nvSpPr>
        <p:spPr/>
        <p:txBody>
          <a:bodyPr/>
          <a:lstStyle/>
          <a:p>
            <a:pPr eaLnBrk="1" hangingPunct="1"/>
            <a:r>
              <a:rPr lang="tr-TR" altLang="tr-TR" sz="2800" smtClean="0"/>
              <a:t>Eğer ilişkinin birden çok anahtarı varsa bunlardan en çok kullanılanı, en anlamlısı seçilir ve ilişki şemasında bu anahtar gösterilir. </a:t>
            </a:r>
          </a:p>
          <a:p>
            <a:pPr eaLnBrk="1" hangingPunct="1"/>
            <a:r>
              <a:rPr lang="tr-TR" altLang="tr-TR" sz="2800" smtClean="0"/>
              <a:t>Belirli bir kuruluşa/konuya ilişkin verilerin mantıksal düzeyde düzenlenmesini gösteren ve kendi aralarında anlamlı bir bütün oluşturan ilişki şemalarının bütününe, </a:t>
            </a:r>
            <a:r>
              <a:rPr lang="tr-TR" altLang="tr-TR" sz="2800" b="1" smtClean="0"/>
              <a:t>ilişkisel veri tabanı şeması</a:t>
            </a:r>
            <a:r>
              <a:rPr lang="tr-TR" altLang="tr-TR" sz="2800" smtClean="0"/>
              <a:t> adı verilir.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tr-TR" altLang="tr-TR" smtClean="0"/>
              <a:t>İlişki Şeması Örneği</a:t>
            </a:r>
          </a:p>
        </p:txBody>
      </p:sp>
      <p:sp>
        <p:nvSpPr>
          <p:cNvPr id="46083" name="Rectangle 3"/>
          <p:cNvSpPr>
            <a:spLocks noGrp="1" noChangeArrowheads="1"/>
          </p:cNvSpPr>
          <p:nvPr>
            <p:ph type="body" idx="1"/>
          </p:nvPr>
        </p:nvSpPr>
        <p:spPr>
          <a:xfrm>
            <a:off x="457200" y="1600200"/>
            <a:ext cx="8229600" cy="2333625"/>
          </a:xfrm>
        </p:spPr>
        <p:txBody>
          <a:bodyPr/>
          <a:lstStyle/>
          <a:p>
            <a:pPr eaLnBrk="1" hangingPunct="1">
              <a:lnSpc>
                <a:spcPct val="90000"/>
              </a:lnSpc>
            </a:pPr>
            <a:r>
              <a:rPr lang="tr-TR" altLang="tr-TR" sz="2400" smtClean="0"/>
              <a:t>ÖĞRENCİ (</a:t>
            </a:r>
            <a:r>
              <a:rPr lang="tr-TR" altLang="tr-TR" sz="2400" u="sng" smtClean="0"/>
              <a:t>ÖĞRNO</a:t>
            </a:r>
            <a:r>
              <a:rPr lang="tr-TR" altLang="tr-TR" sz="2400" smtClean="0"/>
              <a:t>, ADI, SOYADI, CNS, DOĞ-TAR, ÖĞR-BNO) </a:t>
            </a:r>
          </a:p>
          <a:p>
            <a:pPr eaLnBrk="1" hangingPunct="1">
              <a:lnSpc>
                <a:spcPct val="90000"/>
              </a:lnSpc>
            </a:pPr>
            <a:r>
              <a:rPr lang="tr-TR" altLang="tr-TR" sz="2400" smtClean="0"/>
              <a:t>BÖLÜM (</a:t>
            </a:r>
            <a:r>
              <a:rPr lang="tr-TR" altLang="tr-TR" sz="2400" u="sng" smtClean="0"/>
              <a:t>BNO</a:t>
            </a:r>
            <a:r>
              <a:rPr lang="tr-TR" altLang="tr-TR" sz="2400" smtClean="0"/>
              <a:t>, BADI, FAKÜLTE) </a:t>
            </a:r>
          </a:p>
          <a:p>
            <a:pPr eaLnBrk="1" hangingPunct="1">
              <a:lnSpc>
                <a:spcPct val="90000"/>
              </a:lnSpc>
            </a:pPr>
            <a:r>
              <a:rPr lang="tr-TR" altLang="tr-TR" sz="2400" smtClean="0"/>
              <a:t>DERS (</a:t>
            </a:r>
            <a:r>
              <a:rPr lang="tr-TR" altLang="tr-TR" sz="2400" u="sng" smtClean="0"/>
              <a:t>DKODU</a:t>
            </a:r>
            <a:r>
              <a:rPr lang="tr-TR" altLang="tr-TR" sz="2400" smtClean="0"/>
              <a:t>, DADI, KRD, AÇ-BNO) </a:t>
            </a:r>
          </a:p>
          <a:p>
            <a:pPr eaLnBrk="1" hangingPunct="1">
              <a:lnSpc>
                <a:spcPct val="90000"/>
              </a:lnSpc>
            </a:pPr>
            <a:r>
              <a:rPr lang="tr-TR" altLang="tr-TR" sz="2400" smtClean="0"/>
              <a:t>ÖĞRDERS (</a:t>
            </a:r>
            <a:r>
              <a:rPr lang="tr-TR" altLang="tr-TR" sz="2400" u="sng" smtClean="0"/>
              <a:t>ÖĞRNO, DKODU, DÖNEMİ</a:t>
            </a:r>
            <a:r>
              <a:rPr lang="tr-TR" altLang="tr-TR" sz="2400" smtClean="0"/>
              <a:t>, NOTU)</a:t>
            </a:r>
          </a:p>
        </p:txBody>
      </p:sp>
      <p:pic>
        <p:nvPicPr>
          <p:cNvPr id="460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50" y="3648075"/>
            <a:ext cx="63627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tr-TR" altLang="tr-TR" smtClean="0"/>
              <a:t>Veri Tabanı Örneği</a:t>
            </a:r>
          </a:p>
        </p:txBody>
      </p:sp>
      <p:sp>
        <p:nvSpPr>
          <p:cNvPr id="47107" name="Rectangle 3"/>
          <p:cNvSpPr>
            <a:spLocks noGrp="1" noChangeArrowheads="1"/>
          </p:cNvSpPr>
          <p:nvPr>
            <p:ph type="body" idx="1"/>
          </p:nvPr>
        </p:nvSpPr>
        <p:spPr/>
        <p:txBody>
          <a:bodyPr/>
          <a:lstStyle/>
          <a:p>
            <a:pPr eaLnBrk="1" hangingPunct="1"/>
            <a:r>
              <a:rPr lang="tr-TR" altLang="tr-TR" smtClean="0"/>
              <a:t>Veri tabanlarında sürekli olarak veri ekleme, silme, güncelleme işlemleri yapılmaktadır.</a:t>
            </a:r>
          </a:p>
          <a:p>
            <a:pPr eaLnBrk="1" hangingPunct="1"/>
            <a:r>
              <a:rPr lang="tr-TR" altLang="tr-TR" smtClean="0"/>
              <a:t>Bu işlemler neticesinde veri tabanı sürekli değişime uğrar.</a:t>
            </a:r>
          </a:p>
          <a:p>
            <a:pPr eaLnBrk="1" hangingPunct="1"/>
            <a:r>
              <a:rPr lang="tr-TR" altLang="tr-TR" smtClean="0"/>
              <a:t>Veri tabanının herhangi bir andaki durumu çok önemlidir ve buna </a:t>
            </a:r>
            <a:r>
              <a:rPr lang="tr-TR" altLang="tr-TR" b="1" smtClean="0"/>
              <a:t>veri tabanı örneği</a:t>
            </a:r>
            <a:r>
              <a:rPr lang="tr-TR" altLang="tr-TR" smtClean="0"/>
              <a:t> (database instance) adı verilir.</a:t>
            </a:r>
            <a:endParaRPr lang="tr-TR" altLang="tr-TR" b="1"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tr-TR" altLang="tr-TR" smtClean="0"/>
              <a:t>KÜMELEME (Aggregation)</a:t>
            </a:r>
          </a:p>
        </p:txBody>
      </p:sp>
      <p:sp>
        <p:nvSpPr>
          <p:cNvPr id="6147" name="Rectangle 3"/>
          <p:cNvSpPr>
            <a:spLocks noGrp="1" noChangeArrowheads="1"/>
          </p:cNvSpPr>
          <p:nvPr>
            <p:ph type="body" idx="1"/>
          </p:nvPr>
        </p:nvSpPr>
        <p:spPr/>
        <p:txBody>
          <a:bodyPr/>
          <a:lstStyle/>
          <a:p>
            <a:pPr eaLnBrk="1" hangingPunct="1">
              <a:lnSpc>
                <a:spcPct val="90000"/>
              </a:lnSpc>
            </a:pPr>
            <a:r>
              <a:rPr lang="tr-TR" altLang="tr-TR" smtClean="0"/>
              <a:t>Varlık-ilişki modelinde veri modellemeyi kolaylaştıran kavramlardan biri de kümeleme kavramıdır. </a:t>
            </a:r>
          </a:p>
          <a:p>
            <a:pPr eaLnBrk="1" hangingPunct="1">
              <a:lnSpc>
                <a:spcPct val="90000"/>
              </a:lnSpc>
            </a:pPr>
            <a:r>
              <a:rPr lang="tr-TR" altLang="tr-TR" smtClean="0"/>
              <a:t>Bilindiği gibi ilişki kümeleri iki ya da daha çok sayıdaki varlık kümesi arasında kurulur, ikiden çok sayıda varlık kümesi arasında kurulan ilişkiler, çoğunlukla, hem semantik açıdan hem de işletimsel açıdan uygun çözümler oluşturmazlar.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tr-TR" altLang="tr-TR" smtClean="0"/>
              <a:t>Kümeleme Örneği</a:t>
            </a:r>
          </a:p>
        </p:txBody>
      </p:sp>
      <p:sp>
        <p:nvSpPr>
          <p:cNvPr id="7171" name="Rectangle 3"/>
          <p:cNvSpPr>
            <a:spLocks noGrp="1" noChangeArrowheads="1"/>
          </p:cNvSpPr>
          <p:nvPr>
            <p:ph type="body" idx="1"/>
          </p:nvPr>
        </p:nvSpPr>
        <p:spPr>
          <a:xfrm>
            <a:off x="457200" y="1600200"/>
            <a:ext cx="8229600" cy="1684338"/>
          </a:xfrm>
        </p:spPr>
        <p:txBody>
          <a:bodyPr/>
          <a:lstStyle/>
          <a:p>
            <a:pPr eaLnBrk="1" hangingPunct="1"/>
            <a:r>
              <a:rPr lang="tr-TR" altLang="tr-TR" smtClean="0"/>
              <a:t>ÇALIŞAN, PROJE ve MAKİNE varlık kümeleri arasındaki üçlü ÇPM ilişkisini düşünelim. </a:t>
            </a:r>
          </a:p>
        </p:txBody>
      </p:sp>
      <p:grpSp>
        <p:nvGrpSpPr>
          <p:cNvPr id="7172" name="Group 6"/>
          <p:cNvGrpSpPr>
            <a:grpSpLocks/>
          </p:cNvGrpSpPr>
          <p:nvPr/>
        </p:nvGrpSpPr>
        <p:grpSpPr bwMode="auto">
          <a:xfrm>
            <a:off x="1331913" y="3644900"/>
            <a:ext cx="6481762" cy="2376488"/>
            <a:chOff x="884" y="1162"/>
            <a:chExt cx="4083" cy="1497"/>
          </a:xfrm>
        </p:grpSpPr>
        <p:sp>
          <p:nvSpPr>
            <p:cNvPr id="7173" name="Oval 7"/>
            <p:cNvSpPr>
              <a:spLocks noChangeArrowheads="1"/>
            </p:cNvSpPr>
            <p:nvPr/>
          </p:nvSpPr>
          <p:spPr bwMode="auto">
            <a:xfrm>
              <a:off x="884"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Ç_No</a:t>
              </a:r>
            </a:p>
          </p:txBody>
        </p:sp>
        <p:sp>
          <p:nvSpPr>
            <p:cNvPr id="7174" name="Oval 8"/>
            <p:cNvSpPr>
              <a:spLocks noChangeArrowheads="1"/>
            </p:cNvSpPr>
            <p:nvPr/>
          </p:nvSpPr>
          <p:spPr bwMode="auto">
            <a:xfrm>
              <a:off x="1338"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Adı</a:t>
              </a:r>
            </a:p>
          </p:txBody>
        </p:sp>
        <p:sp>
          <p:nvSpPr>
            <p:cNvPr id="7175" name="Oval 9"/>
            <p:cNvSpPr>
              <a:spLocks noChangeArrowheads="1"/>
            </p:cNvSpPr>
            <p:nvPr/>
          </p:nvSpPr>
          <p:spPr bwMode="auto">
            <a:xfrm>
              <a:off x="1791"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Soyadı</a:t>
              </a:r>
            </a:p>
          </p:txBody>
        </p:sp>
        <p:sp>
          <p:nvSpPr>
            <p:cNvPr id="7176" name="Oval 10"/>
            <p:cNvSpPr>
              <a:spLocks noChangeArrowheads="1"/>
            </p:cNvSpPr>
            <p:nvPr/>
          </p:nvSpPr>
          <p:spPr bwMode="auto">
            <a:xfrm>
              <a:off x="3515"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P_No</a:t>
              </a:r>
            </a:p>
          </p:txBody>
        </p:sp>
        <p:sp>
          <p:nvSpPr>
            <p:cNvPr id="7177" name="Oval 11"/>
            <p:cNvSpPr>
              <a:spLocks noChangeArrowheads="1"/>
            </p:cNvSpPr>
            <p:nvPr/>
          </p:nvSpPr>
          <p:spPr bwMode="auto">
            <a:xfrm>
              <a:off x="3969"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P_Adı</a:t>
              </a:r>
            </a:p>
          </p:txBody>
        </p:sp>
        <p:sp>
          <p:nvSpPr>
            <p:cNvPr id="7178" name="Oval 12"/>
            <p:cNvSpPr>
              <a:spLocks noChangeArrowheads="1"/>
            </p:cNvSpPr>
            <p:nvPr/>
          </p:nvSpPr>
          <p:spPr bwMode="auto">
            <a:xfrm>
              <a:off x="4422"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P_Bütçe</a:t>
              </a:r>
            </a:p>
          </p:txBody>
        </p:sp>
        <p:sp>
          <p:nvSpPr>
            <p:cNvPr id="7179" name="Oval 13"/>
            <p:cNvSpPr>
              <a:spLocks noChangeArrowheads="1"/>
            </p:cNvSpPr>
            <p:nvPr/>
          </p:nvSpPr>
          <p:spPr bwMode="auto">
            <a:xfrm>
              <a:off x="2653"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K_Süre</a:t>
              </a:r>
            </a:p>
          </p:txBody>
        </p:sp>
        <p:sp>
          <p:nvSpPr>
            <p:cNvPr id="7180" name="AutoShape 14"/>
            <p:cNvSpPr>
              <a:spLocks noChangeArrowheads="1"/>
            </p:cNvSpPr>
            <p:nvPr/>
          </p:nvSpPr>
          <p:spPr bwMode="auto">
            <a:xfrm>
              <a:off x="2608" y="1570"/>
              <a:ext cx="635" cy="227"/>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ÇPM</a:t>
              </a:r>
            </a:p>
          </p:txBody>
        </p:sp>
        <p:sp>
          <p:nvSpPr>
            <p:cNvPr id="7181" name="AutoShape 15"/>
            <p:cNvSpPr>
              <a:spLocks noChangeArrowheads="1"/>
            </p:cNvSpPr>
            <p:nvPr/>
          </p:nvSpPr>
          <p:spPr bwMode="auto">
            <a:xfrm>
              <a:off x="1247" y="1570"/>
              <a:ext cx="545"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ÇALIŞAN</a:t>
              </a:r>
            </a:p>
          </p:txBody>
        </p:sp>
        <p:sp>
          <p:nvSpPr>
            <p:cNvPr id="7182" name="AutoShape 16"/>
            <p:cNvSpPr>
              <a:spLocks noChangeArrowheads="1"/>
            </p:cNvSpPr>
            <p:nvPr/>
          </p:nvSpPr>
          <p:spPr bwMode="auto">
            <a:xfrm>
              <a:off x="3878" y="1570"/>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PROJE</a:t>
              </a:r>
            </a:p>
          </p:txBody>
        </p:sp>
        <p:cxnSp>
          <p:nvCxnSpPr>
            <p:cNvPr id="7183" name="AutoShape 17"/>
            <p:cNvCxnSpPr>
              <a:cxnSpLocks noChangeShapeType="1"/>
              <a:stCxn id="7179" idx="4"/>
              <a:endCxn id="7180" idx="0"/>
            </p:cNvCxnSpPr>
            <p:nvPr/>
          </p:nvCxnSpPr>
          <p:spPr bwMode="auto">
            <a:xfrm>
              <a:off x="2926" y="1298"/>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4" name="AutoShape 18"/>
            <p:cNvCxnSpPr>
              <a:cxnSpLocks noChangeShapeType="1"/>
              <a:stCxn id="7181" idx="3"/>
              <a:endCxn id="7180" idx="1"/>
            </p:cNvCxnSpPr>
            <p:nvPr/>
          </p:nvCxnSpPr>
          <p:spPr bwMode="auto">
            <a:xfrm>
              <a:off x="1792" y="1684"/>
              <a:ext cx="81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5" name="AutoShape 19"/>
            <p:cNvCxnSpPr>
              <a:cxnSpLocks noChangeShapeType="1"/>
              <a:stCxn id="7182" idx="1"/>
              <a:endCxn id="7180" idx="3"/>
            </p:cNvCxnSpPr>
            <p:nvPr/>
          </p:nvCxnSpPr>
          <p:spPr bwMode="auto">
            <a:xfrm flipH="1">
              <a:off x="3243" y="1684"/>
              <a:ext cx="63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6" name="AutoShape 20"/>
            <p:cNvCxnSpPr>
              <a:cxnSpLocks noChangeShapeType="1"/>
              <a:stCxn id="7177" idx="4"/>
              <a:endCxn id="7182" idx="0"/>
            </p:cNvCxnSpPr>
            <p:nvPr/>
          </p:nvCxnSpPr>
          <p:spPr bwMode="auto">
            <a:xfrm flipH="1">
              <a:off x="4150" y="1298"/>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7187" name="AutoShape 21"/>
            <p:cNvCxnSpPr>
              <a:cxnSpLocks noChangeShapeType="1"/>
              <a:stCxn id="7174" idx="4"/>
              <a:endCxn id="7181" idx="0"/>
            </p:cNvCxnSpPr>
            <p:nvPr/>
          </p:nvCxnSpPr>
          <p:spPr bwMode="auto">
            <a:xfrm>
              <a:off x="1520" y="1298"/>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88" name="Line 22"/>
            <p:cNvSpPr>
              <a:spLocks noChangeShapeType="1"/>
            </p:cNvSpPr>
            <p:nvPr/>
          </p:nvSpPr>
          <p:spPr bwMode="auto">
            <a:xfrm flipV="1">
              <a:off x="1701" y="1298"/>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7189" name="Line 23"/>
            <p:cNvSpPr>
              <a:spLocks noChangeShapeType="1"/>
            </p:cNvSpPr>
            <p:nvPr/>
          </p:nvSpPr>
          <p:spPr bwMode="auto">
            <a:xfrm flipV="1">
              <a:off x="4332" y="1298"/>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7190" name="Line 24"/>
            <p:cNvSpPr>
              <a:spLocks noChangeShapeType="1"/>
            </p:cNvSpPr>
            <p:nvPr/>
          </p:nvSpPr>
          <p:spPr bwMode="auto">
            <a:xfrm flipH="1" flipV="1">
              <a:off x="1066" y="1298"/>
              <a:ext cx="272"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7191" name="Line 25"/>
            <p:cNvSpPr>
              <a:spLocks noChangeShapeType="1"/>
            </p:cNvSpPr>
            <p:nvPr/>
          </p:nvSpPr>
          <p:spPr bwMode="auto">
            <a:xfrm flipH="1" flipV="1">
              <a:off x="3696" y="1298"/>
              <a:ext cx="27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cxnSp>
          <p:nvCxnSpPr>
            <p:cNvPr id="7192" name="AutoShape 26"/>
            <p:cNvCxnSpPr>
              <a:cxnSpLocks noChangeShapeType="1"/>
              <a:stCxn id="7180" idx="2"/>
              <a:endCxn id="7193" idx="0"/>
            </p:cNvCxnSpPr>
            <p:nvPr/>
          </p:nvCxnSpPr>
          <p:spPr bwMode="auto">
            <a:xfrm flipH="1">
              <a:off x="2925" y="1797"/>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7193" name="AutoShape 27"/>
            <p:cNvSpPr>
              <a:spLocks noChangeArrowheads="1"/>
            </p:cNvSpPr>
            <p:nvPr/>
          </p:nvSpPr>
          <p:spPr bwMode="auto">
            <a:xfrm>
              <a:off x="2653" y="2069"/>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MAKİNE</a:t>
              </a:r>
            </a:p>
          </p:txBody>
        </p:sp>
        <p:sp>
          <p:nvSpPr>
            <p:cNvPr id="7194" name="Oval 28"/>
            <p:cNvSpPr>
              <a:spLocks noChangeArrowheads="1"/>
            </p:cNvSpPr>
            <p:nvPr/>
          </p:nvSpPr>
          <p:spPr bwMode="auto">
            <a:xfrm>
              <a:off x="2926" y="2523"/>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M_Türü</a:t>
              </a:r>
            </a:p>
          </p:txBody>
        </p:sp>
        <p:sp>
          <p:nvSpPr>
            <p:cNvPr id="7195" name="Oval 29"/>
            <p:cNvSpPr>
              <a:spLocks noChangeArrowheads="1"/>
            </p:cNvSpPr>
            <p:nvPr/>
          </p:nvSpPr>
          <p:spPr bwMode="auto">
            <a:xfrm>
              <a:off x="2472" y="2523"/>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M_Adı</a:t>
              </a:r>
            </a:p>
          </p:txBody>
        </p:sp>
        <p:sp>
          <p:nvSpPr>
            <p:cNvPr id="7196" name="Oval 30"/>
            <p:cNvSpPr>
              <a:spLocks noChangeArrowheads="1"/>
            </p:cNvSpPr>
            <p:nvPr/>
          </p:nvSpPr>
          <p:spPr bwMode="auto">
            <a:xfrm>
              <a:off x="3470" y="2523"/>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Yeri</a:t>
              </a:r>
            </a:p>
          </p:txBody>
        </p:sp>
        <p:sp>
          <p:nvSpPr>
            <p:cNvPr id="7197" name="Oval 31"/>
            <p:cNvSpPr>
              <a:spLocks noChangeArrowheads="1"/>
            </p:cNvSpPr>
            <p:nvPr/>
          </p:nvSpPr>
          <p:spPr bwMode="auto">
            <a:xfrm>
              <a:off x="2018" y="2523"/>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M_No</a:t>
              </a:r>
            </a:p>
          </p:txBody>
        </p:sp>
        <p:sp>
          <p:nvSpPr>
            <p:cNvPr id="7198" name="Line 32"/>
            <p:cNvSpPr>
              <a:spLocks noChangeShapeType="1"/>
            </p:cNvSpPr>
            <p:nvPr/>
          </p:nvSpPr>
          <p:spPr bwMode="auto">
            <a:xfrm flipV="1">
              <a:off x="2200" y="2296"/>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7199" name="Line 33"/>
            <p:cNvSpPr>
              <a:spLocks noChangeShapeType="1"/>
            </p:cNvSpPr>
            <p:nvPr/>
          </p:nvSpPr>
          <p:spPr bwMode="auto">
            <a:xfrm flipV="1">
              <a:off x="2653" y="2296"/>
              <a:ext cx="227"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7200" name="Line 34"/>
            <p:cNvSpPr>
              <a:spLocks noChangeShapeType="1"/>
            </p:cNvSpPr>
            <p:nvPr/>
          </p:nvSpPr>
          <p:spPr bwMode="auto">
            <a:xfrm flipH="1" flipV="1">
              <a:off x="3016" y="2296"/>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7201" name="Line 35"/>
            <p:cNvSpPr>
              <a:spLocks noChangeShapeType="1"/>
            </p:cNvSpPr>
            <p:nvPr/>
          </p:nvSpPr>
          <p:spPr bwMode="auto">
            <a:xfrm flipH="1" flipV="1">
              <a:off x="3107" y="2296"/>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tr-TR" altLang="tr-TR" smtClean="0"/>
              <a:t>Kümeleme Örneği</a:t>
            </a:r>
          </a:p>
        </p:txBody>
      </p:sp>
      <p:sp>
        <p:nvSpPr>
          <p:cNvPr id="8195" name="Rectangle 3"/>
          <p:cNvSpPr>
            <a:spLocks noGrp="1" noChangeArrowheads="1"/>
          </p:cNvSpPr>
          <p:nvPr>
            <p:ph type="body" idx="1"/>
          </p:nvPr>
        </p:nvSpPr>
        <p:spPr>
          <a:xfrm>
            <a:off x="457200" y="1600200"/>
            <a:ext cx="8229600" cy="2836863"/>
          </a:xfrm>
        </p:spPr>
        <p:txBody>
          <a:bodyPr/>
          <a:lstStyle/>
          <a:p>
            <a:pPr eaLnBrk="1" hangingPunct="1">
              <a:lnSpc>
                <a:spcPct val="80000"/>
              </a:lnSpc>
            </a:pPr>
            <a:r>
              <a:rPr lang="tr-TR" altLang="tr-TR" sz="2800" smtClean="0"/>
              <a:t>ÇPM ilişki kümesindeki [ç,p,m] üçlüsü çalışan ç'nin p projesinde çalıştığını ve bu proje için m makinesini kullandığını gösterecektir.</a:t>
            </a:r>
          </a:p>
          <a:p>
            <a:pPr eaLnBrk="1" hangingPunct="1">
              <a:lnSpc>
                <a:spcPct val="80000"/>
              </a:lnSpc>
            </a:pPr>
            <a:r>
              <a:rPr lang="tr-TR" altLang="tr-TR" sz="2800" smtClean="0"/>
              <a:t>Bu ilişki hangi çalışanın hangi projelerde çalıştığını ve hangi çalışanın hangi proje için hangi üretim makinesini ne kadar süre kullandığını gösterecektir. </a:t>
            </a:r>
          </a:p>
        </p:txBody>
      </p:sp>
      <p:grpSp>
        <p:nvGrpSpPr>
          <p:cNvPr id="8196" name="Group 5"/>
          <p:cNvGrpSpPr>
            <a:grpSpLocks/>
          </p:cNvGrpSpPr>
          <p:nvPr/>
        </p:nvGrpSpPr>
        <p:grpSpPr bwMode="auto">
          <a:xfrm>
            <a:off x="1331913" y="4292600"/>
            <a:ext cx="6481762" cy="2376488"/>
            <a:chOff x="884" y="1162"/>
            <a:chExt cx="4083" cy="1497"/>
          </a:xfrm>
        </p:grpSpPr>
        <p:sp>
          <p:nvSpPr>
            <p:cNvPr id="8197" name="Oval 6"/>
            <p:cNvSpPr>
              <a:spLocks noChangeArrowheads="1"/>
            </p:cNvSpPr>
            <p:nvPr/>
          </p:nvSpPr>
          <p:spPr bwMode="auto">
            <a:xfrm>
              <a:off x="884"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Ç_No</a:t>
              </a:r>
            </a:p>
          </p:txBody>
        </p:sp>
        <p:sp>
          <p:nvSpPr>
            <p:cNvPr id="8198" name="Oval 7"/>
            <p:cNvSpPr>
              <a:spLocks noChangeArrowheads="1"/>
            </p:cNvSpPr>
            <p:nvPr/>
          </p:nvSpPr>
          <p:spPr bwMode="auto">
            <a:xfrm>
              <a:off x="1338"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Adı</a:t>
              </a:r>
            </a:p>
          </p:txBody>
        </p:sp>
        <p:sp>
          <p:nvSpPr>
            <p:cNvPr id="8199" name="Oval 8"/>
            <p:cNvSpPr>
              <a:spLocks noChangeArrowheads="1"/>
            </p:cNvSpPr>
            <p:nvPr/>
          </p:nvSpPr>
          <p:spPr bwMode="auto">
            <a:xfrm>
              <a:off x="1791"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Soyadı</a:t>
              </a:r>
            </a:p>
          </p:txBody>
        </p:sp>
        <p:sp>
          <p:nvSpPr>
            <p:cNvPr id="8200" name="Oval 9"/>
            <p:cNvSpPr>
              <a:spLocks noChangeArrowheads="1"/>
            </p:cNvSpPr>
            <p:nvPr/>
          </p:nvSpPr>
          <p:spPr bwMode="auto">
            <a:xfrm>
              <a:off x="3515"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P_No</a:t>
              </a:r>
            </a:p>
          </p:txBody>
        </p:sp>
        <p:sp>
          <p:nvSpPr>
            <p:cNvPr id="8201" name="Oval 10"/>
            <p:cNvSpPr>
              <a:spLocks noChangeArrowheads="1"/>
            </p:cNvSpPr>
            <p:nvPr/>
          </p:nvSpPr>
          <p:spPr bwMode="auto">
            <a:xfrm>
              <a:off x="3969"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P_Adı</a:t>
              </a:r>
            </a:p>
          </p:txBody>
        </p:sp>
        <p:sp>
          <p:nvSpPr>
            <p:cNvPr id="8202" name="Oval 11"/>
            <p:cNvSpPr>
              <a:spLocks noChangeArrowheads="1"/>
            </p:cNvSpPr>
            <p:nvPr/>
          </p:nvSpPr>
          <p:spPr bwMode="auto">
            <a:xfrm>
              <a:off x="4422"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P_Bütçe</a:t>
              </a:r>
            </a:p>
          </p:txBody>
        </p:sp>
        <p:sp>
          <p:nvSpPr>
            <p:cNvPr id="8203" name="Oval 12"/>
            <p:cNvSpPr>
              <a:spLocks noChangeArrowheads="1"/>
            </p:cNvSpPr>
            <p:nvPr/>
          </p:nvSpPr>
          <p:spPr bwMode="auto">
            <a:xfrm>
              <a:off x="2653"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K_Süre</a:t>
              </a:r>
            </a:p>
          </p:txBody>
        </p:sp>
        <p:sp>
          <p:nvSpPr>
            <p:cNvPr id="8204" name="AutoShape 13"/>
            <p:cNvSpPr>
              <a:spLocks noChangeArrowheads="1"/>
            </p:cNvSpPr>
            <p:nvPr/>
          </p:nvSpPr>
          <p:spPr bwMode="auto">
            <a:xfrm>
              <a:off x="2608" y="1570"/>
              <a:ext cx="635" cy="227"/>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ÇPM</a:t>
              </a:r>
            </a:p>
          </p:txBody>
        </p:sp>
        <p:sp>
          <p:nvSpPr>
            <p:cNvPr id="8205" name="AutoShape 14"/>
            <p:cNvSpPr>
              <a:spLocks noChangeArrowheads="1"/>
            </p:cNvSpPr>
            <p:nvPr/>
          </p:nvSpPr>
          <p:spPr bwMode="auto">
            <a:xfrm>
              <a:off x="1247" y="1570"/>
              <a:ext cx="545"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ÇALIŞAN</a:t>
              </a:r>
            </a:p>
          </p:txBody>
        </p:sp>
        <p:sp>
          <p:nvSpPr>
            <p:cNvPr id="8206" name="AutoShape 15"/>
            <p:cNvSpPr>
              <a:spLocks noChangeArrowheads="1"/>
            </p:cNvSpPr>
            <p:nvPr/>
          </p:nvSpPr>
          <p:spPr bwMode="auto">
            <a:xfrm>
              <a:off x="3878" y="1570"/>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PROJE</a:t>
              </a:r>
            </a:p>
          </p:txBody>
        </p:sp>
        <p:cxnSp>
          <p:nvCxnSpPr>
            <p:cNvPr id="8207" name="AutoShape 16"/>
            <p:cNvCxnSpPr>
              <a:cxnSpLocks noChangeShapeType="1"/>
              <a:stCxn id="8203" idx="4"/>
              <a:endCxn id="8204" idx="0"/>
            </p:cNvCxnSpPr>
            <p:nvPr/>
          </p:nvCxnSpPr>
          <p:spPr bwMode="auto">
            <a:xfrm>
              <a:off x="2926" y="1298"/>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8" name="AutoShape 17"/>
            <p:cNvCxnSpPr>
              <a:cxnSpLocks noChangeShapeType="1"/>
              <a:stCxn id="8205" idx="3"/>
              <a:endCxn id="8204" idx="1"/>
            </p:cNvCxnSpPr>
            <p:nvPr/>
          </p:nvCxnSpPr>
          <p:spPr bwMode="auto">
            <a:xfrm>
              <a:off x="1792" y="1684"/>
              <a:ext cx="81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09" name="AutoShape 18"/>
            <p:cNvCxnSpPr>
              <a:cxnSpLocks noChangeShapeType="1"/>
              <a:stCxn id="8206" idx="1"/>
              <a:endCxn id="8204" idx="3"/>
            </p:cNvCxnSpPr>
            <p:nvPr/>
          </p:nvCxnSpPr>
          <p:spPr bwMode="auto">
            <a:xfrm flipH="1">
              <a:off x="3243" y="1684"/>
              <a:ext cx="63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0" name="AutoShape 19"/>
            <p:cNvCxnSpPr>
              <a:cxnSpLocks noChangeShapeType="1"/>
              <a:stCxn id="8201" idx="4"/>
              <a:endCxn id="8206" idx="0"/>
            </p:cNvCxnSpPr>
            <p:nvPr/>
          </p:nvCxnSpPr>
          <p:spPr bwMode="auto">
            <a:xfrm flipH="1">
              <a:off x="4150" y="1298"/>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8211" name="AutoShape 20"/>
            <p:cNvCxnSpPr>
              <a:cxnSpLocks noChangeShapeType="1"/>
              <a:stCxn id="8198" idx="4"/>
              <a:endCxn id="8205" idx="0"/>
            </p:cNvCxnSpPr>
            <p:nvPr/>
          </p:nvCxnSpPr>
          <p:spPr bwMode="auto">
            <a:xfrm>
              <a:off x="1520" y="1298"/>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2" name="Line 21"/>
            <p:cNvSpPr>
              <a:spLocks noChangeShapeType="1"/>
            </p:cNvSpPr>
            <p:nvPr/>
          </p:nvSpPr>
          <p:spPr bwMode="auto">
            <a:xfrm flipV="1">
              <a:off x="1701" y="1298"/>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8213" name="Line 22"/>
            <p:cNvSpPr>
              <a:spLocks noChangeShapeType="1"/>
            </p:cNvSpPr>
            <p:nvPr/>
          </p:nvSpPr>
          <p:spPr bwMode="auto">
            <a:xfrm flipV="1">
              <a:off x="4332" y="1298"/>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8214" name="Line 23"/>
            <p:cNvSpPr>
              <a:spLocks noChangeShapeType="1"/>
            </p:cNvSpPr>
            <p:nvPr/>
          </p:nvSpPr>
          <p:spPr bwMode="auto">
            <a:xfrm flipH="1" flipV="1">
              <a:off x="1066" y="1298"/>
              <a:ext cx="272"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8215" name="Line 24"/>
            <p:cNvSpPr>
              <a:spLocks noChangeShapeType="1"/>
            </p:cNvSpPr>
            <p:nvPr/>
          </p:nvSpPr>
          <p:spPr bwMode="auto">
            <a:xfrm flipH="1" flipV="1">
              <a:off x="3696" y="1298"/>
              <a:ext cx="27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cxnSp>
          <p:nvCxnSpPr>
            <p:cNvPr id="8216" name="AutoShape 25"/>
            <p:cNvCxnSpPr>
              <a:cxnSpLocks noChangeShapeType="1"/>
              <a:stCxn id="8204" idx="2"/>
              <a:endCxn id="8217" idx="0"/>
            </p:cNvCxnSpPr>
            <p:nvPr/>
          </p:nvCxnSpPr>
          <p:spPr bwMode="auto">
            <a:xfrm flipH="1">
              <a:off x="2925" y="1797"/>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8217" name="AutoShape 26"/>
            <p:cNvSpPr>
              <a:spLocks noChangeArrowheads="1"/>
            </p:cNvSpPr>
            <p:nvPr/>
          </p:nvSpPr>
          <p:spPr bwMode="auto">
            <a:xfrm>
              <a:off x="2653" y="2069"/>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MAKİNE</a:t>
              </a:r>
            </a:p>
          </p:txBody>
        </p:sp>
        <p:sp>
          <p:nvSpPr>
            <p:cNvPr id="8218" name="Oval 27"/>
            <p:cNvSpPr>
              <a:spLocks noChangeArrowheads="1"/>
            </p:cNvSpPr>
            <p:nvPr/>
          </p:nvSpPr>
          <p:spPr bwMode="auto">
            <a:xfrm>
              <a:off x="2926" y="2523"/>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M_Türü</a:t>
              </a:r>
            </a:p>
          </p:txBody>
        </p:sp>
        <p:sp>
          <p:nvSpPr>
            <p:cNvPr id="8219" name="Oval 28"/>
            <p:cNvSpPr>
              <a:spLocks noChangeArrowheads="1"/>
            </p:cNvSpPr>
            <p:nvPr/>
          </p:nvSpPr>
          <p:spPr bwMode="auto">
            <a:xfrm>
              <a:off x="2472" y="2523"/>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M_Adı</a:t>
              </a:r>
            </a:p>
          </p:txBody>
        </p:sp>
        <p:sp>
          <p:nvSpPr>
            <p:cNvPr id="8220" name="Oval 29"/>
            <p:cNvSpPr>
              <a:spLocks noChangeArrowheads="1"/>
            </p:cNvSpPr>
            <p:nvPr/>
          </p:nvSpPr>
          <p:spPr bwMode="auto">
            <a:xfrm>
              <a:off x="3470" y="2523"/>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Yeri</a:t>
              </a:r>
            </a:p>
          </p:txBody>
        </p:sp>
        <p:sp>
          <p:nvSpPr>
            <p:cNvPr id="8221" name="Oval 30"/>
            <p:cNvSpPr>
              <a:spLocks noChangeArrowheads="1"/>
            </p:cNvSpPr>
            <p:nvPr/>
          </p:nvSpPr>
          <p:spPr bwMode="auto">
            <a:xfrm>
              <a:off x="2018" y="2523"/>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M_No</a:t>
              </a:r>
            </a:p>
          </p:txBody>
        </p:sp>
        <p:sp>
          <p:nvSpPr>
            <p:cNvPr id="8222" name="Line 31"/>
            <p:cNvSpPr>
              <a:spLocks noChangeShapeType="1"/>
            </p:cNvSpPr>
            <p:nvPr/>
          </p:nvSpPr>
          <p:spPr bwMode="auto">
            <a:xfrm flipV="1">
              <a:off x="2200" y="2296"/>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8223" name="Line 32"/>
            <p:cNvSpPr>
              <a:spLocks noChangeShapeType="1"/>
            </p:cNvSpPr>
            <p:nvPr/>
          </p:nvSpPr>
          <p:spPr bwMode="auto">
            <a:xfrm flipV="1">
              <a:off x="2653" y="2296"/>
              <a:ext cx="227"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8224" name="Line 33"/>
            <p:cNvSpPr>
              <a:spLocks noChangeShapeType="1"/>
            </p:cNvSpPr>
            <p:nvPr/>
          </p:nvSpPr>
          <p:spPr bwMode="auto">
            <a:xfrm flipH="1" flipV="1">
              <a:off x="3016" y="2296"/>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8225" name="Line 34"/>
            <p:cNvSpPr>
              <a:spLocks noChangeShapeType="1"/>
            </p:cNvSpPr>
            <p:nvPr/>
          </p:nvSpPr>
          <p:spPr bwMode="auto">
            <a:xfrm flipH="1" flipV="1">
              <a:off x="3107" y="2296"/>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tr-TR" altLang="tr-TR" smtClean="0"/>
              <a:t>Kümeleme Örneği</a:t>
            </a:r>
          </a:p>
        </p:txBody>
      </p:sp>
      <p:sp>
        <p:nvSpPr>
          <p:cNvPr id="9219" name="Rectangle 3"/>
          <p:cNvSpPr>
            <a:spLocks noGrp="1" noChangeArrowheads="1"/>
          </p:cNvSpPr>
          <p:nvPr>
            <p:ph type="body" idx="1"/>
          </p:nvPr>
        </p:nvSpPr>
        <p:spPr>
          <a:xfrm>
            <a:off x="457200" y="1600200"/>
            <a:ext cx="8229600" cy="2836863"/>
          </a:xfrm>
        </p:spPr>
        <p:txBody>
          <a:bodyPr/>
          <a:lstStyle/>
          <a:p>
            <a:pPr eaLnBrk="1" hangingPunct="1"/>
            <a:r>
              <a:rPr lang="tr-TR" altLang="tr-TR" sz="2800" smtClean="0"/>
              <a:t>Bu ilişkinin uygun bir düzenleme olmadığı görülmektedir. Nedenleri:</a:t>
            </a:r>
          </a:p>
          <a:p>
            <a:pPr lvl="1" eaLnBrk="1" hangingPunct="1"/>
            <a:r>
              <a:rPr lang="tr-TR" altLang="tr-TR" sz="2400" smtClean="0"/>
              <a:t>Çalışanlar ile projeler arasındaki görevlendirme bilgisi makine kullanımından bağımsız yapılamamaktadır. </a:t>
            </a:r>
          </a:p>
          <a:p>
            <a:pPr lvl="1" eaLnBrk="1" hangingPunct="1"/>
            <a:r>
              <a:rPr lang="tr-TR" altLang="tr-TR" sz="2400" smtClean="0"/>
              <a:t>Bir çalışanın bir projedeki görevlendirme bilgisi, kullanılan makine sayısı kadar tekrarlanmaktadır. </a:t>
            </a:r>
          </a:p>
        </p:txBody>
      </p:sp>
      <p:grpSp>
        <p:nvGrpSpPr>
          <p:cNvPr id="9220" name="Group 5"/>
          <p:cNvGrpSpPr>
            <a:grpSpLocks/>
          </p:cNvGrpSpPr>
          <p:nvPr/>
        </p:nvGrpSpPr>
        <p:grpSpPr bwMode="auto">
          <a:xfrm>
            <a:off x="1331913" y="4292600"/>
            <a:ext cx="6481762" cy="2376488"/>
            <a:chOff x="884" y="1162"/>
            <a:chExt cx="4083" cy="1497"/>
          </a:xfrm>
        </p:grpSpPr>
        <p:sp>
          <p:nvSpPr>
            <p:cNvPr id="9221" name="Oval 6"/>
            <p:cNvSpPr>
              <a:spLocks noChangeArrowheads="1"/>
            </p:cNvSpPr>
            <p:nvPr/>
          </p:nvSpPr>
          <p:spPr bwMode="auto">
            <a:xfrm>
              <a:off x="884"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Ç_No</a:t>
              </a:r>
            </a:p>
          </p:txBody>
        </p:sp>
        <p:sp>
          <p:nvSpPr>
            <p:cNvPr id="9222" name="Oval 7"/>
            <p:cNvSpPr>
              <a:spLocks noChangeArrowheads="1"/>
            </p:cNvSpPr>
            <p:nvPr/>
          </p:nvSpPr>
          <p:spPr bwMode="auto">
            <a:xfrm>
              <a:off x="1338"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Adı</a:t>
              </a:r>
            </a:p>
          </p:txBody>
        </p:sp>
        <p:sp>
          <p:nvSpPr>
            <p:cNvPr id="9223" name="Oval 8"/>
            <p:cNvSpPr>
              <a:spLocks noChangeArrowheads="1"/>
            </p:cNvSpPr>
            <p:nvPr/>
          </p:nvSpPr>
          <p:spPr bwMode="auto">
            <a:xfrm>
              <a:off x="1791"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Soyadı</a:t>
              </a:r>
            </a:p>
          </p:txBody>
        </p:sp>
        <p:sp>
          <p:nvSpPr>
            <p:cNvPr id="9224" name="Oval 9"/>
            <p:cNvSpPr>
              <a:spLocks noChangeArrowheads="1"/>
            </p:cNvSpPr>
            <p:nvPr/>
          </p:nvSpPr>
          <p:spPr bwMode="auto">
            <a:xfrm>
              <a:off x="3515"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P_No</a:t>
              </a:r>
            </a:p>
          </p:txBody>
        </p:sp>
        <p:sp>
          <p:nvSpPr>
            <p:cNvPr id="9225" name="Oval 10"/>
            <p:cNvSpPr>
              <a:spLocks noChangeArrowheads="1"/>
            </p:cNvSpPr>
            <p:nvPr/>
          </p:nvSpPr>
          <p:spPr bwMode="auto">
            <a:xfrm>
              <a:off x="3969"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P_Adı</a:t>
              </a:r>
            </a:p>
          </p:txBody>
        </p:sp>
        <p:sp>
          <p:nvSpPr>
            <p:cNvPr id="9226" name="Oval 11"/>
            <p:cNvSpPr>
              <a:spLocks noChangeArrowheads="1"/>
            </p:cNvSpPr>
            <p:nvPr/>
          </p:nvSpPr>
          <p:spPr bwMode="auto">
            <a:xfrm>
              <a:off x="4422"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P_Bütçe</a:t>
              </a:r>
            </a:p>
          </p:txBody>
        </p:sp>
        <p:sp>
          <p:nvSpPr>
            <p:cNvPr id="9227" name="Oval 12"/>
            <p:cNvSpPr>
              <a:spLocks noChangeArrowheads="1"/>
            </p:cNvSpPr>
            <p:nvPr/>
          </p:nvSpPr>
          <p:spPr bwMode="auto">
            <a:xfrm>
              <a:off x="2653"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K_Süre</a:t>
              </a:r>
            </a:p>
          </p:txBody>
        </p:sp>
        <p:sp>
          <p:nvSpPr>
            <p:cNvPr id="9228" name="AutoShape 13"/>
            <p:cNvSpPr>
              <a:spLocks noChangeArrowheads="1"/>
            </p:cNvSpPr>
            <p:nvPr/>
          </p:nvSpPr>
          <p:spPr bwMode="auto">
            <a:xfrm>
              <a:off x="2608" y="1570"/>
              <a:ext cx="635" cy="227"/>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ÇPM</a:t>
              </a:r>
            </a:p>
          </p:txBody>
        </p:sp>
        <p:sp>
          <p:nvSpPr>
            <p:cNvPr id="9229" name="AutoShape 14"/>
            <p:cNvSpPr>
              <a:spLocks noChangeArrowheads="1"/>
            </p:cNvSpPr>
            <p:nvPr/>
          </p:nvSpPr>
          <p:spPr bwMode="auto">
            <a:xfrm>
              <a:off x="1247" y="1570"/>
              <a:ext cx="545"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ÇALIŞAN</a:t>
              </a:r>
            </a:p>
          </p:txBody>
        </p:sp>
        <p:sp>
          <p:nvSpPr>
            <p:cNvPr id="9230" name="AutoShape 15"/>
            <p:cNvSpPr>
              <a:spLocks noChangeArrowheads="1"/>
            </p:cNvSpPr>
            <p:nvPr/>
          </p:nvSpPr>
          <p:spPr bwMode="auto">
            <a:xfrm>
              <a:off x="3878" y="1570"/>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PROJE</a:t>
              </a:r>
            </a:p>
          </p:txBody>
        </p:sp>
        <p:cxnSp>
          <p:nvCxnSpPr>
            <p:cNvPr id="9231" name="AutoShape 16"/>
            <p:cNvCxnSpPr>
              <a:cxnSpLocks noChangeShapeType="1"/>
              <a:stCxn id="9227" idx="4"/>
              <a:endCxn id="9228" idx="0"/>
            </p:cNvCxnSpPr>
            <p:nvPr/>
          </p:nvCxnSpPr>
          <p:spPr bwMode="auto">
            <a:xfrm>
              <a:off x="2926" y="1298"/>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2" name="AutoShape 17"/>
            <p:cNvCxnSpPr>
              <a:cxnSpLocks noChangeShapeType="1"/>
              <a:stCxn id="9229" idx="3"/>
              <a:endCxn id="9228" idx="1"/>
            </p:cNvCxnSpPr>
            <p:nvPr/>
          </p:nvCxnSpPr>
          <p:spPr bwMode="auto">
            <a:xfrm>
              <a:off x="1792" y="1684"/>
              <a:ext cx="81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3" name="AutoShape 18"/>
            <p:cNvCxnSpPr>
              <a:cxnSpLocks noChangeShapeType="1"/>
              <a:stCxn id="9230" idx="1"/>
              <a:endCxn id="9228" idx="3"/>
            </p:cNvCxnSpPr>
            <p:nvPr/>
          </p:nvCxnSpPr>
          <p:spPr bwMode="auto">
            <a:xfrm flipH="1">
              <a:off x="3243" y="1684"/>
              <a:ext cx="63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4" name="AutoShape 19"/>
            <p:cNvCxnSpPr>
              <a:cxnSpLocks noChangeShapeType="1"/>
              <a:stCxn id="9225" idx="4"/>
              <a:endCxn id="9230" idx="0"/>
            </p:cNvCxnSpPr>
            <p:nvPr/>
          </p:nvCxnSpPr>
          <p:spPr bwMode="auto">
            <a:xfrm flipH="1">
              <a:off x="4150" y="1298"/>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9235" name="AutoShape 20"/>
            <p:cNvCxnSpPr>
              <a:cxnSpLocks noChangeShapeType="1"/>
              <a:stCxn id="9222" idx="4"/>
              <a:endCxn id="9229" idx="0"/>
            </p:cNvCxnSpPr>
            <p:nvPr/>
          </p:nvCxnSpPr>
          <p:spPr bwMode="auto">
            <a:xfrm>
              <a:off x="1520" y="1298"/>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36" name="Line 21"/>
            <p:cNvSpPr>
              <a:spLocks noChangeShapeType="1"/>
            </p:cNvSpPr>
            <p:nvPr/>
          </p:nvSpPr>
          <p:spPr bwMode="auto">
            <a:xfrm flipV="1">
              <a:off x="1701" y="1298"/>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9237" name="Line 22"/>
            <p:cNvSpPr>
              <a:spLocks noChangeShapeType="1"/>
            </p:cNvSpPr>
            <p:nvPr/>
          </p:nvSpPr>
          <p:spPr bwMode="auto">
            <a:xfrm flipV="1">
              <a:off x="4332" y="1298"/>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9238" name="Line 23"/>
            <p:cNvSpPr>
              <a:spLocks noChangeShapeType="1"/>
            </p:cNvSpPr>
            <p:nvPr/>
          </p:nvSpPr>
          <p:spPr bwMode="auto">
            <a:xfrm flipH="1" flipV="1">
              <a:off x="1066" y="1298"/>
              <a:ext cx="272"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9239" name="Line 24"/>
            <p:cNvSpPr>
              <a:spLocks noChangeShapeType="1"/>
            </p:cNvSpPr>
            <p:nvPr/>
          </p:nvSpPr>
          <p:spPr bwMode="auto">
            <a:xfrm flipH="1" flipV="1">
              <a:off x="3696" y="1298"/>
              <a:ext cx="27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cxnSp>
          <p:nvCxnSpPr>
            <p:cNvPr id="9240" name="AutoShape 25"/>
            <p:cNvCxnSpPr>
              <a:cxnSpLocks noChangeShapeType="1"/>
              <a:stCxn id="9228" idx="2"/>
              <a:endCxn id="9241" idx="0"/>
            </p:cNvCxnSpPr>
            <p:nvPr/>
          </p:nvCxnSpPr>
          <p:spPr bwMode="auto">
            <a:xfrm flipH="1">
              <a:off x="2925" y="1797"/>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9241" name="AutoShape 26"/>
            <p:cNvSpPr>
              <a:spLocks noChangeArrowheads="1"/>
            </p:cNvSpPr>
            <p:nvPr/>
          </p:nvSpPr>
          <p:spPr bwMode="auto">
            <a:xfrm>
              <a:off x="2653" y="2069"/>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MAKİNE</a:t>
              </a:r>
            </a:p>
          </p:txBody>
        </p:sp>
        <p:sp>
          <p:nvSpPr>
            <p:cNvPr id="9242" name="Oval 27"/>
            <p:cNvSpPr>
              <a:spLocks noChangeArrowheads="1"/>
            </p:cNvSpPr>
            <p:nvPr/>
          </p:nvSpPr>
          <p:spPr bwMode="auto">
            <a:xfrm>
              <a:off x="2926" y="2523"/>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M_Türü</a:t>
              </a:r>
            </a:p>
          </p:txBody>
        </p:sp>
        <p:sp>
          <p:nvSpPr>
            <p:cNvPr id="9243" name="Oval 28"/>
            <p:cNvSpPr>
              <a:spLocks noChangeArrowheads="1"/>
            </p:cNvSpPr>
            <p:nvPr/>
          </p:nvSpPr>
          <p:spPr bwMode="auto">
            <a:xfrm>
              <a:off x="2472" y="2523"/>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M_Adı</a:t>
              </a:r>
            </a:p>
          </p:txBody>
        </p:sp>
        <p:sp>
          <p:nvSpPr>
            <p:cNvPr id="9244" name="Oval 29"/>
            <p:cNvSpPr>
              <a:spLocks noChangeArrowheads="1"/>
            </p:cNvSpPr>
            <p:nvPr/>
          </p:nvSpPr>
          <p:spPr bwMode="auto">
            <a:xfrm>
              <a:off x="3470" y="2523"/>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Yeri</a:t>
              </a:r>
            </a:p>
          </p:txBody>
        </p:sp>
        <p:sp>
          <p:nvSpPr>
            <p:cNvPr id="9245" name="Oval 30"/>
            <p:cNvSpPr>
              <a:spLocks noChangeArrowheads="1"/>
            </p:cNvSpPr>
            <p:nvPr/>
          </p:nvSpPr>
          <p:spPr bwMode="auto">
            <a:xfrm>
              <a:off x="2018" y="2523"/>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M_No</a:t>
              </a:r>
            </a:p>
          </p:txBody>
        </p:sp>
        <p:sp>
          <p:nvSpPr>
            <p:cNvPr id="9246" name="Line 31"/>
            <p:cNvSpPr>
              <a:spLocks noChangeShapeType="1"/>
            </p:cNvSpPr>
            <p:nvPr/>
          </p:nvSpPr>
          <p:spPr bwMode="auto">
            <a:xfrm flipV="1">
              <a:off x="2200" y="2296"/>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9247" name="Line 32"/>
            <p:cNvSpPr>
              <a:spLocks noChangeShapeType="1"/>
            </p:cNvSpPr>
            <p:nvPr/>
          </p:nvSpPr>
          <p:spPr bwMode="auto">
            <a:xfrm flipV="1">
              <a:off x="2653" y="2296"/>
              <a:ext cx="227"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9248" name="Line 33"/>
            <p:cNvSpPr>
              <a:spLocks noChangeShapeType="1"/>
            </p:cNvSpPr>
            <p:nvPr/>
          </p:nvSpPr>
          <p:spPr bwMode="auto">
            <a:xfrm flipH="1" flipV="1">
              <a:off x="3016" y="2296"/>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9249" name="Line 34"/>
            <p:cNvSpPr>
              <a:spLocks noChangeShapeType="1"/>
            </p:cNvSpPr>
            <p:nvPr/>
          </p:nvSpPr>
          <p:spPr bwMode="auto">
            <a:xfrm flipH="1" flipV="1">
              <a:off x="3107" y="2296"/>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tr-TR" altLang="tr-TR" smtClean="0"/>
              <a:t>Kümeleme Örneği</a:t>
            </a:r>
          </a:p>
        </p:txBody>
      </p:sp>
      <p:sp>
        <p:nvSpPr>
          <p:cNvPr id="10243" name="Rectangle 3"/>
          <p:cNvSpPr>
            <a:spLocks noGrp="1" noChangeArrowheads="1"/>
          </p:cNvSpPr>
          <p:nvPr>
            <p:ph type="body" idx="1"/>
          </p:nvPr>
        </p:nvSpPr>
        <p:spPr>
          <a:xfrm>
            <a:off x="457200" y="1600200"/>
            <a:ext cx="8229600" cy="2692400"/>
          </a:xfrm>
        </p:spPr>
        <p:txBody>
          <a:bodyPr/>
          <a:lstStyle/>
          <a:p>
            <a:pPr eaLnBrk="1" hangingPunct="1"/>
            <a:r>
              <a:rPr lang="tr-TR" altLang="tr-TR" smtClean="0"/>
              <a:t>Bu üçlü ilişki hem gereksiz tekrarlar içerir, hem de bir dizi aykırılıklara yol açabilir. </a:t>
            </a:r>
          </a:p>
          <a:p>
            <a:pPr eaLnBrk="1" hangingPunct="1"/>
            <a:r>
              <a:rPr lang="tr-TR" altLang="tr-TR" smtClean="0"/>
              <a:t>Bu nedenle bu üçlü ilişki yerine iki tane ikili ilişki kullanmak daha uygun bir çözümdür.</a:t>
            </a:r>
          </a:p>
        </p:txBody>
      </p:sp>
      <p:grpSp>
        <p:nvGrpSpPr>
          <p:cNvPr id="10244" name="Group 5"/>
          <p:cNvGrpSpPr>
            <a:grpSpLocks/>
          </p:cNvGrpSpPr>
          <p:nvPr/>
        </p:nvGrpSpPr>
        <p:grpSpPr bwMode="auto">
          <a:xfrm>
            <a:off x="1331913" y="4292600"/>
            <a:ext cx="6481762" cy="2376488"/>
            <a:chOff x="884" y="1162"/>
            <a:chExt cx="4083" cy="1497"/>
          </a:xfrm>
        </p:grpSpPr>
        <p:sp>
          <p:nvSpPr>
            <p:cNvPr id="10245" name="Oval 6"/>
            <p:cNvSpPr>
              <a:spLocks noChangeArrowheads="1"/>
            </p:cNvSpPr>
            <p:nvPr/>
          </p:nvSpPr>
          <p:spPr bwMode="auto">
            <a:xfrm>
              <a:off x="884"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Ç_No</a:t>
              </a:r>
            </a:p>
          </p:txBody>
        </p:sp>
        <p:sp>
          <p:nvSpPr>
            <p:cNvPr id="10246" name="Oval 7"/>
            <p:cNvSpPr>
              <a:spLocks noChangeArrowheads="1"/>
            </p:cNvSpPr>
            <p:nvPr/>
          </p:nvSpPr>
          <p:spPr bwMode="auto">
            <a:xfrm>
              <a:off x="1338"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Adı</a:t>
              </a:r>
            </a:p>
          </p:txBody>
        </p:sp>
        <p:sp>
          <p:nvSpPr>
            <p:cNvPr id="10247" name="Oval 8"/>
            <p:cNvSpPr>
              <a:spLocks noChangeArrowheads="1"/>
            </p:cNvSpPr>
            <p:nvPr/>
          </p:nvSpPr>
          <p:spPr bwMode="auto">
            <a:xfrm>
              <a:off x="1791"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Soyadı</a:t>
              </a:r>
            </a:p>
          </p:txBody>
        </p:sp>
        <p:sp>
          <p:nvSpPr>
            <p:cNvPr id="10248" name="Oval 9"/>
            <p:cNvSpPr>
              <a:spLocks noChangeArrowheads="1"/>
            </p:cNvSpPr>
            <p:nvPr/>
          </p:nvSpPr>
          <p:spPr bwMode="auto">
            <a:xfrm>
              <a:off x="3515"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P_No</a:t>
              </a:r>
            </a:p>
          </p:txBody>
        </p:sp>
        <p:sp>
          <p:nvSpPr>
            <p:cNvPr id="10249" name="Oval 10"/>
            <p:cNvSpPr>
              <a:spLocks noChangeArrowheads="1"/>
            </p:cNvSpPr>
            <p:nvPr/>
          </p:nvSpPr>
          <p:spPr bwMode="auto">
            <a:xfrm>
              <a:off x="3969" y="1162"/>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P_Adı</a:t>
              </a:r>
            </a:p>
          </p:txBody>
        </p:sp>
        <p:sp>
          <p:nvSpPr>
            <p:cNvPr id="10250" name="Oval 11"/>
            <p:cNvSpPr>
              <a:spLocks noChangeArrowheads="1"/>
            </p:cNvSpPr>
            <p:nvPr/>
          </p:nvSpPr>
          <p:spPr bwMode="auto">
            <a:xfrm>
              <a:off x="4422"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P_Bütçe</a:t>
              </a:r>
            </a:p>
          </p:txBody>
        </p:sp>
        <p:sp>
          <p:nvSpPr>
            <p:cNvPr id="10251" name="Oval 12"/>
            <p:cNvSpPr>
              <a:spLocks noChangeArrowheads="1"/>
            </p:cNvSpPr>
            <p:nvPr/>
          </p:nvSpPr>
          <p:spPr bwMode="auto">
            <a:xfrm>
              <a:off x="2653" y="1162"/>
              <a:ext cx="545"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K_Süre</a:t>
              </a:r>
            </a:p>
          </p:txBody>
        </p:sp>
        <p:sp>
          <p:nvSpPr>
            <p:cNvPr id="10252" name="AutoShape 13"/>
            <p:cNvSpPr>
              <a:spLocks noChangeArrowheads="1"/>
            </p:cNvSpPr>
            <p:nvPr/>
          </p:nvSpPr>
          <p:spPr bwMode="auto">
            <a:xfrm>
              <a:off x="2608" y="1570"/>
              <a:ext cx="635" cy="227"/>
            </a:xfrm>
            <a:prstGeom prst="flowChartDecision">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ÇPM</a:t>
              </a:r>
            </a:p>
          </p:txBody>
        </p:sp>
        <p:sp>
          <p:nvSpPr>
            <p:cNvPr id="10253" name="AutoShape 14"/>
            <p:cNvSpPr>
              <a:spLocks noChangeArrowheads="1"/>
            </p:cNvSpPr>
            <p:nvPr/>
          </p:nvSpPr>
          <p:spPr bwMode="auto">
            <a:xfrm>
              <a:off x="1247" y="1570"/>
              <a:ext cx="545"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ÇALIŞAN</a:t>
              </a:r>
            </a:p>
          </p:txBody>
        </p:sp>
        <p:sp>
          <p:nvSpPr>
            <p:cNvPr id="10254" name="AutoShape 15"/>
            <p:cNvSpPr>
              <a:spLocks noChangeArrowheads="1"/>
            </p:cNvSpPr>
            <p:nvPr/>
          </p:nvSpPr>
          <p:spPr bwMode="auto">
            <a:xfrm>
              <a:off x="3878" y="1570"/>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PROJE</a:t>
              </a:r>
            </a:p>
          </p:txBody>
        </p:sp>
        <p:cxnSp>
          <p:nvCxnSpPr>
            <p:cNvPr id="10255" name="AutoShape 16"/>
            <p:cNvCxnSpPr>
              <a:cxnSpLocks noChangeShapeType="1"/>
              <a:stCxn id="10251" idx="4"/>
              <a:endCxn id="10252" idx="0"/>
            </p:cNvCxnSpPr>
            <p:nvPr/>
          </p:nvCxnSpPr>
          <p:spPr bwMode="auto">
            <a:xfrm>
              <a:off x="2926" y="1298"/>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6" name="AutoShape 17"/>
            <p:cNvCxnSpPr>
              <a:cxnSpLocks noChangeShapeType="1"/>
              <a:stCxn id="10253" idx="3"/>
              <a:endCxn id="10252" idx="1"/>
            </p:cNvCxnSpPr>
            <p:nvPr/>
          </p:nvCxnSpPr>
          <p:spPr bwMode="auto">
            <a:xfrm>
              <a:off x="1792" y="1684"/>
              <a:ext cx="816"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7" name="AutoShape 18"/>
            <p:cNvCxnSpPr>
              <a:cxnSpLocks noChangeShapeType="1"/>
              <a:stCxn id="10254" idx="1"/>
              <a:endCxn id="10252" idx="3"/>
            </p:cNvCxnSpPr>
            <p:nvPr/>
          </p:nvCxnSpPr>
          <p:spPr bwMode="auto">
            <a:xfrm flipH="1">
              <a:off x="3243" y="1684"/>
              <a:ext cx="635" cy="0"/>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8" name="AutoShape 19"/>
            <p:cNvCxnSpPr>
              <a:cxnSpLocks noChangeShapeType="1"/>
              <a:stCxn id="10249" idx="4"/>
              <a:endCxn id="10254" idx="0"/>
            </p:cNvCxnSpPr>
            <p:nvPr/>
          </p:nvCxnSpPr>
          <p:spPr bwMode="auto">
            <a:xfrm flipH="1">
              <a:off x="4150" y="1298"/>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cxnSp>
          <p:nvCxnSpPr>
            <p:cNvPr id="10259" name="AutoShape 20"/>
            <p:cNvCxnSpPr>
              <a:cxnSpLocks noChangeShapeType="1"/>
              <a:stCxn id="10246" idx="4"/>
              <a:endCxn id="10253" idx="0"/>
            </p:cNvCxnSpPr>
            <p:nvPr/>
          </p:nvCxnSpPr>
          <p:spPr bwMode="auto">
            <a:xfrm>
              <a:off x="1520" y="1298"/>
              <a:ext cx="0"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0" name="Line 21"/>
            <p:cNvSpPr>
              <a:spLocks noChangeShapeType="1"/>
            </p:cNvSpPr>
            <p:nvPr/>
          </p:nvSpPr>
          <p:spPr bwMode="auto">
            <a:xfrm flipV="1">
              <a:off x="1701" y="1298"/>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0261" name="Line 22"/>
            <p:cNvSpPr>
              <a:spLocks noChangeShapeType="1"/>
            </p:cNvSpPr>
            <p:nvPr/>
          </p:nvSpPr>
          <p:spPr bwMode="auto">
            <a:xfrm flipV="1">
              <a:off x="4332" y="1298"/>
              <a:ext cx="36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0262" name="Line 23"/>
            <p:cNvSpPr>
              <a:spLocks noChangeShapeType="1"/>
            </p:cNvSpPr>
            <p:nvPr/>
          </p:nvSpPr>
          <p:spPr bwMode="auto">
            <a:xfrm flipH="1" flipV="1">
              <a:off x="1066" y="1298"/>
              <a:ext cx="272"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0263" name="Line 24"/>
            <p:cNvSpPr>
              <a:spLocks noChangeShapeType="1"/>
            </p:cNvSpPr>
            <p:nvPr/>
          </p:nvSpPr>
          <p:spPr bwMode="auto">
            <a:xfrm flipH="1" flipV="1">
              <a:off x="3696" y="1298"/>
              <a:ext cx="273" cy="2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cxnSp>
          <p:nvCxnSpPr>
            <p:cNvPr id="10264" name="AutoShape 25"/>
            <p:cNvCxnSpPr>
              <a:cxnSpLocks noChangeShapeType="1"/>
              <a:stCxn id="10252" idx="2"/>
              <a:endCxn id="10265" idx="0"/>
            </p:cNvCxnSpPr>
            <p:nvPr/>
          </p:nvCxnSpPr>
          <p:spPr bwMode="auto">
            <a:xfrm flipH="1">
              <a:off x="2925" y="1797"/>
              <a:ext cx="1" cy="272"/>
            </a:xfrm>
            <a:prstGeom prst="straightConnector1">
              <a:avLst/>
            </a:prstGeom>
            <a:noFill/>
            <a:ln w="19050">
              <a:solidFill>
                <a:schemeClr val="tx1"/>
              </a:solidFill>
              <a:round/>
              <a:headEnd/>
              <a:tailEnd/>
            </a:ln>
            <a:extLst>
              <a:ext uri="{909E8E84-426E-40DD-AFC4-6F175D3DCCD1}">
                <a14:hiddenFill xmlns:a14="http://schemas.microsoft.com/office/drawing/2010/main">
                  <a:noFill/>
                </a14:hiddenFill>
              </a:ext>
            </a:extLst>
          </p:spPr>
        </p:cxnSp>
        <p:sp>
          <p:nvSpPr>
            <p:cNvPr id="10265" name="AutoShape 26"/>
            <p:cNvSpPr>
              <a:spLocks noChangeArrowheads="1"/>
            </p:cNvSpPr>
            <p:nvPr/>
          </p:nvSpPr>
          <p:spPr bwMode="auto">
            <a:xfrm>
              <a:off x="2653" y="2069"/>
              <a:ext cx="544" cy="227"/>
            </a:xfrm>
            <a:prstGeom prst="flowChartProcess">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MAKİNE</a:t>
              </a:r>
            </a:p>
          </p:txBody>
        </p:sp>
        <p:sp>
          <p:nvSpPr>
            <p:cNvPr id="10266" name="Oval 27"/>
            <p:cNvSpPr>
              <a:spLocks noChangeArrowheads="1"/>
            </p:cNvSpPr>
            <p:nvPr/>
          </p:nvSpPr>
          <p:spPr bwMode="auto">
            <a:xfrm>
              <a:off x="2926" y="2523"/>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M_Türü</a:t>
              </a:r>
            </a:p>
          </p:txBody>
        </p:sp>
        <p:sp>
          <p:nvSpPr>
            <p:cNvPr id="10267" name="Oval 28"/>
            <p:cNvSpPr>
              <a:spLocks noChangeArrowheads="1"/>
            </p:cNvSpPr>
            <p:nvPr/>
          </p:nvSpPr>
          <p:spPr bwMode="auto">
            <a:xfrm>
              <a:off x="2472" y="2523"/>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M_Adı</a:t>
              </a:r>
            </a:p>
          </p:txBody>
        </p:sp>
        <p:sp>
          <p:nvSpPr>
            <p:cNvPr id="10268" name="Oval 29"/>
            <p:cNvSpPr>
              <a:spLocks noChangeArrowheads="1"/>
            </p:cNvSpPr>
            <p:nvPr/>
          </p:nvSpPr>
          <p:spPr bwMode="auto">
            <a:xfrm>
              <a:off x="3470" y="2523"/>
              <a:ext cx="45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Yeri</a:t>
              </a:r>
            </a:p>
          </p:txBody>
        </p:sp>
        <p:sp>
          <p:nvSpPr>
            <p:cNvPr id="10269" name="Oval 30"/>
            <p:cNvSpPr>
              <a:spLocks noChangeArrowheads="1"/>
            </p:cNvSpPr>
            <p:nvPr/>
          </p:nvSpPr>
          <p:spPr bwMode="auto">
            <a:xfrm>
              <a:off x="2018" y="2523"/>
              <a:ext cx="363" cy="136"/>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tr-TR" sz="1200"/>
                <a:t>M_No</a:t>
              </a:r>
            </a:p>
          </p:txBody>
        </p:sp>
        <p:sp>
          <p:nvSpPr>
            <p:cNvPr id="10270" name="Line 31"/>
            <p:cNvSpPr>
              <a:spLocks noChangeShapeType="1"/>
            </p:cNvSpPr>
            <p:nvPr/>
          </p:nvSpPr>
          <p:spPr bwMode="auto">
            <a:xfrm flipV="1">
              <a:off x="2200" y="2296"/>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0271" name="Line 32"/>
            <p:cNvSpPr>
              <a:spLocks noChangeShapeType="1"/>
            </p:cNvSpPr>
            <p:nvPr/>
          </p:nvSpPr>
          <p:spPr bwMode="auto">
            <a:xfrm flipV="1">
              <a:off x="2653" y="2296"/>
              <a:ext cx="227"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0272" name="Line 33"/>
            <p:cNvSpPr>
              <a:spLocks noChangeShapeType="1"/>
            </p:cNvSpPr>
            <p:nvPr/>
          </p:nvSpPr>
          <p:spPr bwMode="auto">
            <a:xfrm flipH="1" flipV="1">
              <a:off x="3016" y="2296"/>
              <a:ext cx="136"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sp>
          <p:nvSpPr>
            <p:cNvPr id="10273" name="Line 34"/>
            <p:cNvSpPr>
              <a:spLocks noChangeShapeType="1"/>
            </p:cNvSpPr>
            <p:nvPr/>
          </p:nvSpPr>
          <p:spPr bwMode="auto">
            <a:xfrm flipH="1" flipV="1">
              <a:off x="3107" y="2296"/>
              <a:ext cx="589" cy="2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tr-T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arsayılan Tasarım">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r-TR" sz="1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tr-TR" sz="1200" b="0" i="0" u="none" strike="noStrike" cap="none" normalizeH="0" baseline="0" smtClean="0">
            <a:ln>
              <a:noFill/>
            </a:ln>
            <a:solidFill>
              <a:schemeClr val="tx1"/>
            </a:solidFill>
            <a:effectLst/>
            <a:latin typeface="Arial" charset="0"/>
          </a:defRPr>
        </a:defPPr>
      </a:lstStyle>
    </a:lnDef>
  </a:objectDefaults>
  <a:extraClrSchemeLst>
    <a:extraClrScheme>
      <a:clrScheme name="Varsayılan Tasarı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arsayılan Tasarı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arsayılan Tasarı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arsayılan Tasarı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arsayılan Tasarı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arsayılan Tasarı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arsayılan Tasarı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arsayılan Tasarı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arsayılan Tasarı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776</TotalTime>
  <Words>2203</Words>
  <Application>Microsoft Office PowerPoint</Application>
  <PresentationFormat>Ekran Gösterisi (4:3)</PresentationFormat>
  <Paragraphs>392</Paragraphs>
  <Slides>45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45</vt:i4>
      </vt:variant>
    </vt:vector>
  </HeadingPairs>
  <TitlesOfParts>
    <vt:vector size="49" baseType="lpstr">
      <vt:lpstr>Arial</vt:lpstr>
      <vt:lpstr>Calibri</vt:lpstr>
      <vt:lpstr>Symbol</vt:lpstr>
      <vt:lpstr>Varsayılan Tasarım</vt:lpstr>
      <vt:lpstr>GENELLEME (Generalization)</vt:lpstr>
      <vt:lpstr>Genelleme Örneği</vt:lpstr>
      <vt:lpstr>Genelleme Örneği</vt:lpstr>
      <vt:lpstr>Genelleme Örneği</vt:lpstr>
      <vt:lpstr>KÜMELEME (Aggregation)</vt:lpstr>
      <vt:lpstr>Kümeleme Örneği</vt:lpstr>
      <vt:lpstr>Kümeleme Örneği</vt:lpstr>
      <vt:lpstr>Kümeleme Örneği</vt:lpstr>
      <vt:lpstr>Kümeleme Örneği</vt:lpstr>
      <vt:lpstr>Kümeleme Örneği</vt:lpstr>
      <vt:lpstr>Kümeleme Örneği</vt:lpstr>
      <vt:lpstr>Kümeleme Örneği</vt:lpstr>
      <vt:lpstr>Kümeleme Örneği</vt:lpstr>
      <vt:lpstr>Varlık-İlişki Modeli Örneği</vt:lpstr>
      <vt:lpstr>Çözüm 1</vt:lpstr>
      <vt:lpstr>Çözüm 2</vt:lpstr>
      <vt:lpstr>Çözüm 3</vt:lpstr>
      <vt:lpstr>Çözüm 4</vt:lpstr>
      <vt:lpstr>Çözüm 5</vt:lpstr>
      <vt:lpstr>Çözüm 6</vt:lpstr>
      <vt:lpstr>Çözümün Tamamı</vt:lpstr>
      <vt:lpstr>Alternatif Gösterimler</vt:lpstr>
      <vt:lpstr>PowerPoint Sunusu</vt:lpstr>
      <vt:lpstr>PowerPoint Sunusu</vt:lpstr>
      <vt:lpstr>İLİŞKİSEL VERİ MODELİ</vt:lpstr>
      <vt:lpstr>İlişki Kavramı</vt:lpstr>
      <vt:lpstr>Temel İlişki Yapısı</vt:lpstr>
      <vt:lpstr>Tablolar ile Gösterim</vt:lpstr>
      <vt:lpstr>Tablolar ile Gösterim</vt:lpstr>
      <vt:lpstr>Tablolar ile Gösterim</vt:lpstr>
      <vt:lpstr>Tablolar ile Gösterim</vt:lpstr>
      <vt:lpstr>Örnek</vt:lpstr>
      <vt:lpstr>Örnek</vt:lpstr>
      <vt:lpstr>Örnek</vt:lpstr>
      <vt:lpstr>İlişkinin (tablonun) Özellikleri</vt:lpstr>
      <vt:lpstr>İlişkinin (tablonun) Özellikleri</vt:lpstr>
      <vt:lpstr>İlişki Anahtarları</vt:lpstr>
      <vt:lpstr>İlişki Anahtarları</vt:lpstr>
      <vt:lpstr>İlişki Anahtarları</vt:lpstr>
      <vt:lpstr>Birincil Anahtar</vt:lpstr>
      <vt:lpstr>Dış Anahtar</vt:lpstr>
      <vt:lpstr>İlişki Şeması</vt:lpstr>
      <vt:lpstr>İlişkisel Veri Tabanı Şeması</vt:lpstr>
      <vt:lpstr>İlişki Şeması Örneği</vt:lpstr>
      <vt:lpstr>Veri Tabanı Örneği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GENELLEME (Generalization)</dc:title>
  <dc:creator>Altan Mesut</dc:creator>
  <cp:lastModifiedBy>ergenburhan@hotmail.com</cp:lastModifiedBy>
  <cp:revision>51</cp:revision>
  <dcterms:created xsi:type="dcterms:W3CDTF">2005-10-23T11:40:35Z</dcterms:created>
  <dcterms:modified xsi:type="dcterms:W3CDTF">2020-10-24T08:42:30Z</dcterms:modified>
</cp:coreProperties>
</file>