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8" r:id="rId9"/>
    <p:sldId id="269" r:id="rId10"/>
    <p:sldId id="283" r:id="rId11"/>
    <p:sldId id="284" r:id="rId12"/>
    <p:sldId id="285" r:id="rId13"/>
    <p:sldId id="286" r:id="rId14"/>
    <p:sldId id="287"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8" r:id="rId29"/>
    <p:sldId id="289" r:id="rId30"/>
    <p:sldId id="291" r:id="rId31"/>
    <p:sldId id="290" r:id="rId32"/>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20" autoAdjust="0"/>
  </p:normalViewPr>
  <p:slideViewPr>
    <p:cSldViewPr>
      <p:cViewPr varScale="1">
        <p:scale>
          <a:sx n="83" d="100"/>
          <a:sy n="83" d="100"/>
        </p:scale>
        <p:origin x="566"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45677F7B-D719-46F9-84D2-7688072B9690}" type="slidenum">
              <a:rPr lang="tr-TR" altLang="tr-TR"/>
              <a:pPr/>
              <a:t>‹#›</a:t>
            </a:fld>
            <a:endParaRPr lang="tr-TR" altLang="tr-TR"/>
          </a:p>
        </p:txBody>
      </p:sp>
    </p:spTree>
    <p:extLst>
      <p:ext uri="{BB962C8B-B14F-4D97-AF65-F5344CB8AC3E}">
        <p14:creationId xmlns:p14="http://schemas.microsoft.com/office/powerpoint/2010/main" val="51553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2871AF80-0FFC-4AC7-B2D3-9FAFD8108BBE}" type="slidenum">
              <a:rPr lang="tr-TR" altLang="tr-TR"/>
              <a:pPr/>
              <a:t>‹#›</a:t>
            </a:fld>
            <a:endParaRPr lang="tr-TR" altLang="tr-TR"/>
          </a:p>
        </p:txBody>
      </p:sp>
    </p:spTree>
    <p:extLst>
      <p:ext uri="{BB962C8B-B14F-4D97-AF65-F5344CB8AC3E}">
        <p14:creationId xmlns:p14="http://schemas.microsoft.com/office/powerpoint/2010/main" val="76008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30BB1495-FC98-4202-B734-2738B4BCF2ED}" type="slidenum">
              <a:rPr lang="tr-TR" altLang="tr-TR"/>
              <a:pPr/>
              <a:t>‹#›</a:t>
            </a:fld>
            <a:endParaRPr lang="tr-TR" altLang="tr-TR"/>
          </a:p>
        </p:txBody>
      </p:sp>
    </p:spTree>
    <p:extLst>
      <p:ext uri="{BB962C8B-B14F-4D97-AF65-F5344CB8AC3E}">
        <p14:creationId xmlns:p14="http://schemas.microsoft.com/office/powerpoint/2010/main" val="820345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19BA0DF5-C0F4-42B6-BE91-42D5127C8B0E}" type="slidenum">
              <a:rPr lang="tr-TR" altLang="tr-TR"/>
              <a:pPr/>
              <a:t>‹#›</a:t>
            </a:fld>
            <a:endParaRPr lang="tr-TR" altLang="tr-TR"/>
          </a:p>
        </p:txBody>
      </p:sp>
    </p:spTree>
    <p:extLst>
      <p:ext uri="{BB962C8B-B14F-4D97-AF65-F5344CB8AC3E}">
        <p14:creationId xmlns:p14="http://schemas.microsoft.com/office/powerpoint/2010/main" val="291745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fld id="{670A557A-81E2-4D14-B0C9-2D5E020DC1A7}" type="slidenum">
              <a:rPr lang="tr-TR" altLang="tr-TR"/>
              <a:pPr/>
              <a:t>‹#›</a:t>
            </a:fld>
            <a:endParaRPr lang="tr-TR" altLang="tr-TR"/>
          </a:p>
        </p:txBody>
      </p:sp>
    </p:spTree>
    <p:extLst>
      <p:ext uri="{BB962C8B-B14F-4D97-AF65-F5344CB8AC3E}">
        <p14:creationId xmlns:p14="http://schemas.microsoft.com/office/powerpoint/2010/main" val="84538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F6B89304-ACEF-41DB-9312-979FB445BD06}" type="slidenum">
              <a:rPr lang="tr-TR" altLang="tr-TR"/>
              <a:pPr/>
              <a:t>‹#›</a:t>
            </a:fld>
            <a:endParaRPr lang="tr-TR" altLang="tr-TR"/>
          </a:p>
        </p:txBody>
      </p:sp>
    </p:spTree>
    <p:extLst>
      <p:ext uri="{BB962C8B-B14F-4D97-AF65-F5344CB8AC3E}">
        <p14:creationId xmlns:p14="http://schemas.microsoft.com/office/powerpoint/2010/main" val="169948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tr-TR"/>
          </a:p>
        </p:txBody>
      </p:sp>
      <p:sp>
        <p:nvSpPr>
          <p:cNvPr id="9" name="Rectangle 6"/>
          <p:cNvSpPr>
            <a:spLocks noGrp="1" noChangeArrowheads="1"/>
          </p:cNvSpPr>
          <p:nvPr>
            <p:ph type="sldNum" sz="quarter" idx="12"/>
          </p:nvPr>
        </p:nvSpPr>
        <p:spPr>
          <a:ln/>
        </p:spPr>
        <p:txBody>
          <a:bodyPr/>
          <a:lstStyle>
            <a:lvl1pPr>
              <a:defRPr/>
            </a:lvl1pPr>
          </a:lstStyle>
          <a:p>
            <a:fld id="{07851042-C4E8-445C-B813-87CB2FC14339}" type="slidenum">
              <a:rPr lang="tr-TR" altLang="tr-TR"/>
              <a:pPr/>
              <a:t>‹#›</a:t>
            </a:fld>
            <a:endParaRPr lang="tr-TR" altLang="tr-TR"/>
          </a:p>
        </p:txBody>
      </p:sp>
    </p:spTree>
    <p:extLst>
      <p:ext uri="{BB962C8B-B14F-4D97-AF65-F5344CB8AC3E}">
        <p14:creationId xmlns:p14="http://schemas.microsoft.com/office/powerpoint/2010/main" val="37562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fld id="{AAC8CF84-B34B-4D0E-AC49-1F2164737AF5}" type="slidenum">
              <a:rPr lang="tr-TR" altLang="tr-TR"/>
              <a:pPr/>
              <a:t>‹#›</a:t>
            </a:fld>
            <a:endParaRPr lang="tr-TR" altLang="tr-TR"/>
          </a:p>
        </p:txBody>
      </p:sp>
    </p:spTree>
    <p:extLst>
      <p:ext uri="{BB962C8B-B14F-4D97-AF65-F5344CB8AC3E}">
        <p14:creationId xmlns:p14="http://schemas.microsoft.com/office/powerpoint/2010/main" val="324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tr-TR"/>
          </a:p>
        </p:txBody>
      </p:sp>
      <p:sp>
        <p:nvSpPr>
          <p:cNvPr id="4" name="Rectangle 6"/>
          <p:cNvSpPr>
            <a:spLocks noGrp="1" noChangeArrowheads="1"/>
          </p:cNvSpPr>
          <p:nvPr>
            <p:ph type="sldNum" sz="quarter" idx="12"/>
          </p:nvPr>
        </p:nvSpPr>
        <p:spPr>
          <a:ln/>
        </p:spPr>
        <p:txBody>
          <a:bodyPr/>
          <a:lstStyle>
            <a:lvl1pPr>
              <a:defRPr/>
            </a:lvl1pPr>
          </a:lstStyle>
          <a:p>
            <a:fld id="{F9F9ED3F-E9BE-48B5-8EA9-53CAD8F7F2CA}" type="slidenum">
              <a:rPr lang="tr-TR" altLang="tr-TR"/>
              <a:pPr/>
              <a:t>‹#›</a:t>
            </a:fld>
            <a:endParaRPr lang="tr-TR" altLang="tr-TR"/>
          </a:p>
        </p:txBody>
      </p:sp>
    </p:spTree>
    <p:extLst>
      <p:ext uri="{BB962C8B-B14F-4D97-AF65-F5344CB8AC3E}">
        <p14:creationId xmlns:p14="http://schemas.microsoft.com/office/powerpoint/2010/main" val="314380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19617ADE-7FC5-47DB-9393-EA47508649F1}" type="slidenum">
              <a:rPr lang="tr-TR" altLang="tr-TR"/>
              <a:pPr/>
              <a:t>‹#›</a:t>
            </a:fld>
            <a:endParaRPr lang="tr-TR" altLang="tr-TR"/>
          </a:p>
        </p:txBody>
      </p:sp>
    </p:spTree>
    <p:extLst>
      <p:ext uri="{BB962C8B-B14F-4D97-AF65-F5344CB8AC3E}">
        <p14:creationId xmlns:p14="http://schemas.microsoft.com/office/powerpoint/2010/main" val="293804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fld id="{89B5AF66-D909-4A7C-97AC-A570DB878074}" type="slidenum">
              <a:rPr lang="tr-TR" altLang="tr-TR"/>
              <a:pPr/>
              <a:t>‹#›</a:t>
            </a:fld>
            <a:endParaRPr lang="tr-TR" altLang="tr-TR"/>
          </a:p>
        </p:txBody>
      </p:sp>
    </p:spTree>
    <p:extLst>
      <p:ext uri="{BB962C8B-B14F-4D97-AF65-F5344CB8AC3E}">
        <p14:creationId xmlns:p14="http://schemas.microsoft.com/office/powerpoint/2010/main" val="188170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tr-T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551012CE-0BA2-425D-BF63-40025376A88B}"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pPr eaLnBrk="1" hangingPunct="1"/>
            <a:r>
              <a:rPr lang="tr-TR" altLang="tr-TR" sz="4000" smtClean="0"/>
              <a:t>Varlık-İlişki Çizelgelerinin İlişki Şemalarına Dönüştürülmesi</a:t>
            </a:r>
          </a:p>
        </p:txBody>
      </p:sp>
      <p:sp>
        <p:nvSpPr>
          <p:cNvPr id="2051" name="Rectangle 5"/>
          <p:cNvSpPr>
            <a:spLocks noGrp="1" noChangeArrowheads="1"/>
          </p:cNvSpPr>
          <p:nvPr>
            <p:ph type="body" idx="1"/>
          </p:nvPr>
        </p:nvSpPr>
        <p:spPr/>
        <p:txBody>
          <a:bodyPr/>
          <a:lstStyle/>
          <a:p>
            <a:pPr eaLnBrk="1" hangingPunct="1">
              <a:lnSpc>
                <a:spcPct val="90000"/>
              </a:lnSpc>
            </a:pPr>
            <a:r>
              <a:rPr lang="tr-TR" altLang="tr-TR" sz="2800" smtClean="0"/>
              <a:t>Varlık-ilişki modeli kullanılarak veri modelleme yapıldığında, eğer veri tabanını gerçekleştirmek için ilişkisel bir VTYS kullanılacaksa, oluşturulan varlık-ilişki çizelgesinin ilişki şemalarına dönüştürülmesi gerekir.</a:t>
            </a:r>
          </a:p>
          <a:p>
            <a:pPr eaLnBrk="1" hangingPunct="1">
              <a:lnSpc>
                <a:spcPct val="90000"/>
              </a:lnSpc>
            </a:pPr>
            <a:r>
              <a:rPr lang="tr-TR" altLang="tr-TR" sz="2800" smtClean="0"/>
              <a:t>Bu amaçla varlık-ilişki modelindeki her farklı kavramın (varlık kümesi, nitelik, ilişki kümesi, ilişki kümesinin tanımlayıcı niteliği, güçlü ve zayıf varlık kümeleri, var olma bağımlılığı, genelleme, kümeleme, ..vb) ilişkisel modelde nasıl gösterileceğinin bilinmesi gerekir.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tr-TR" altLang="tr-TR" sz="3600" smtClean="0"/>
              <a:t>İkiden Büyük Dereceli İlişki Kümelerinin Dönüştürülmesi</a:t>
            </a:r>
          </a:p>
        </p:txBody>
      </p:sp>
      <p:sp>
        <p:nvSpPr>
          <p:cNvPr id="11267" name="Rectangle 3"/>
          <p:cNvSpPr>
            <a:spLocks noGrp="1" noChangeArrowheads="1"/>
          </p:cNvSpPr>
          <p:nvPr>
            <p:ph type="body" idx="1"/>
          </p:nvPr>
        </p:nvSpPr>
        <p:spPr/>
        <p:txBody>
          <a:bodyPr/>
          <a:lstStyle/>
          <a:p>
            <a:pPr eaLnBrk="1" hangingPunct="1">
              <a:lnSpc>
                <a:spcPct val="90000"/>
              </a:lnSpc>
            </a:pPr>
            <a:r>
              <a:rPr lang="tr-TR" altLang="tr-TR" sz="2400" dirty="0" smtClean="0"/>
              <a:t>Eğer bir ilişki kümesi ikiden çok varlık kümesi arasında kurulmuşsa (ilişki üçlü, dörtlü,.. bir ilişki ise), ilişkinin diğer özellikleri (eşleme sınırlamaları, ilişkinin tanımlayıcı niteliklerinin bulunup bulunmaması, ..vb.) ne olursa olsun, </a:t>
            </a:r>
            <a:r>
              <a:rPr lang="tr-TR" altLang="tr-TR" sz="2400" u="sng" dirty="0" smtClean="0"/>
              <a:t>ilişkisel modelde bu ilişki kümesine karşılık ayrı bir ilişki şeması oluşturulur. </a:t>
            </a:r>
          </a:p>
          <a:p>
            <a:pPr eaLnBrk="1" hangingPunct="1">
              <a:lnSpc>
                <a:spcPct val="90000"/>
              </a:lnSpc>
            </a:pPr>
            <a:r>
              <a:rPr lang="tr-TR" altLang="tr-TR" sz="2400" dirty="0" smtClean="0"/>
              <a:t>Oluşturulan ilişki şemasında, </a:t>
            </a:r>
            <a:r>
              <a:rPr lang="tr-TR" altLang="tr-TR" sz="2400" u="sng" dirty="0" smtClean="0"/>
              <a:t>aralarında ilişki kurulan tüm varlık kümelerinin anahtarlarına ek olarak, varsa ilişkinin tanımlayıcı niteliklerine yer verilir. </a:t>
            </a:r>
          </a:p>
          <a:p>
            <a:pPr eaLnBrk="1" hangingPunct="1">
              <a:lnSpc>
                <a:spcPct val="90000"/>
              </a:lnSpc>
            </a:pPr>
            <a:r>
              <a:rPr lang="tr-TR" altLang="tr-TR" sz="2400" dirty="0" smtClean="0"/>
              <a:t>Bu varlık kümelerinden biri ya da birkaçı zayıf varlık kümesi ise, bu varlık kümelerinin anahtarlarını bulmak için ilgili yöntem kullanılır.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457200" y="4581525"/>
            <a:ext cx="8229600" cy="1871663"/>
          </a:xfrm>
        </p:spPr>
        <p:txBody>
          <a:bodyPr/>
          <a:lstStyle/>
          <a:p>
            <a:pPr eaLnBrk="1" hangingPunct="1"/>
            <a:r>
              <a:rPr lang="tr-TR" altLang="tr-TR" smtClean="0"/>
              <a:t>KONSER, ESER ve MÜZİSYEN varlık kümeleri arasındaki KATILIM adlı üçlü ilişki kümesini düşünelim.</a:t>
            </a:r>
          </a:p>
        </p:txBody>
      </p:sp>
      <p:sp>
        <p:nvSpPr>
          <p:cNvPr id="12291" name="Rectangle 3"/>
          <p:cNvSpPr>
            <a:spLocks noGrp="1" noChangeArrowheads="1"/>
          </p:cNvSpPr>
          <p:nvPr>
            <p:ph type="title"/>
          </p:nvPr>
        </p:nvSpPr>
        <p:spPr/>
        <p:txBody>
          <a:bodyPr/>
          <a:lstStyle/>
          <a:p>
            <a:pPr eaLnBrk="1" hangingPunct="1"/>
            <a:r>
              <a:rPr lang="tr-TR" altLang="tr-TR" smtClean="0"/>
              <a:t>Örnek</a:t>
            </a:r>
          </a:p>
        </p:txBody>
      </p:sp>
      <p:sp>
        <p:nvSpPr>
          <p:cNvPr id="12292" name="Rectangle 4"/>
          <p:cNvSpPr>
            <a:spLocks noChangeArrowheads="1"/>
          </p:cNvSpPr>
          <p:nvPr/>
        </p:nvSpPr>
        <p:spPr bwMode="auto">
          <a:xfrm>
            <a:off x="1905000" y="2203450"/>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KONSER</a:t>
            </a:r>
          </a:p>
        </p:txBody>
      </p:sp>
      <p:sp>
        <p:nvSpPr>
          <p:cNvPr id="12293" name="Oval 5"/>
          <p:cNvSpPr>
            <a:spLocks noChangeArrowheads="1"/>
          </p:cNvSpPr>
          <p:nvPr/>
        </p:nvSpPr>
        <p:spPr bwMode="auto">
          <a:xfrm>
            <a:off x="612775" y="155733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TARİH</a:t>
            </a:r>
            <a:endParaRPr lang="tr-TR" altLang="tr-TR" sz="1600" u="sng"/>
          </a:p>
        </p:txBody>
      </p:sp>
      <p:sp>
        <p:nvSpPr>
          <p:cNvPr id="12294" name="Line 6"/>
          <p:cNvSpPr>
            <a:spLocks noChangeShapeType="1"/>
          </p:cNvSpPr>
          <p:nvPr/>
        </p:nvSpPr>
        <p:spPr bwMode="auto">
          <a:xfrm>
            <a:off x="1547813" y="1916113"/>
            <a:ext cx="358775"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295" name="Line 7"/>
          <p:cNvSpPr>
            <a:spLocks noChangeShapeType="1"/>
          </p:cNvSpPr>
          <p:nvPr/>
        </p:nvSpPr>
        <p:spPr bwMode="auto">
          <a:xfrm flipH="1">
            <a:off x="1476375" y="2419350"/>
            <a:ext cx="43021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296" name="Line 8"/>
          <p:cNvSpPr>
            <a:spLocks noChangeShapeType="1"/>
          </p:cNvSpPr>
          <p:nvPr/>
        </p:nvSpPr>
        <p:spPr bwMode="auto">
          <a:xfrm>
            <a:off x="2530475" y="1844675"/>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297" name="Oval 9"/>
          <p:cNvSpPr>
            <a:spLocks noChangeArrowheads="1"/>
          </p:cNvSpPr>
          <p:nvPr/>
        </p:nvSpPr>
        <p:spPr bwMode="auto">
          <a:xfrm>
            <a:off x="1979613" y="141287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SALON</a:t>
            </a:r>
            <a:endParaRPr lang="tr-TR" altLang="tr-TR" sz="1600" u="sng"/>
          </a:p>
        </p:txBody>
      </p:sp>
      <p:sp>
        <p:nvSpPr>
          <p:cNvPr id="12298" name="Oval 10"/>
          <p:cNvSpPr>
            <a:spLocks noChangeArrowheads="1"/>
          </p:cNvSpPr>
          <p:nvPr/>
        </p:nvSpPr>
        <p:spPr bwMode="auto">
          <a:xfrm>
            <a:off x="3995738" y="126841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GÖREVİ</a:t>
            </a:r>
            <a:endParaRPr lang="tr-TR" altLang="tr-TR" sz="1600" u="sng"/>
          </a:p>
        </p:txBody>
      </p:sp>
      <p:sp>
        <p:nvSpPr>
          <p:cNvPr id="12299" name="Oval 11"/>
          <p:cNvSpPr>
            <a:spLocks noChangeArrowheads="1"/>
          </p:cNvSpPr>
          <p:nvPr/>
        </p:nvSpPr>
        <p:spPr bwMode="auto">
          <a:xfrm>
            <a:off x="396875" y="2203450"/>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KONSNO</a:t>
            </a:r>
          </a:p>
        </p:txBody>
      </p:sp>
      <p:sp>
        <p:nvSpPr>
          <p:cNvPr id="12300" name="Line 13"/>
          <p:cNvSpPr>
            <a:spLocks noChangeShapeType="1"/>
          </p:cNvSpPr>
          <p:nvPr/>
        </p:nvSpPr>
        <p:spPr bwMode="auto">
          <a:xfrm>
            <a:off x="3130550" y="2420938"/>
            <a:ext cx="5746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301" name="Oval 14"/>
          <p:cNvSpPr>
            <a:spLocks noChangeArrowheads="1"/>
          </p:cNvSpPr>
          <p:nvPr/>
        </p:nvSpPr>
        <p:spPr bwMode="auto">
          <a:xfrm>
            <a:off x="2339975" y="314166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MZSNO</a:t>
            </a:r>
          </a:p>
        </p:txBody>
      </p:sp>
      <p:sp>
        <p:nvSpPr>
          <p:cNvPr id="12302" name="Rectangle 15"/>
          <p:cNvSpPr>
            <a:spLocks noChangeArrowheads="1"/>
          </p:cNvSpPr>
          <p:nvPr/>
        </p:nvSpPr>
        <p:spPr bwMode="auto">
          <a:xfrm>
            <a:off x="5940425" y="2205038"/>
            <a:ext cx="1152525"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ESER</a:t>
            </a:r>
          </a:p>
        </p:txBody>
      </p:sp>
      <p:sp>
        <p:nvSpPr>
          <p:cNvPr id="12303" name="Oval 16"/>
          <p:cNvSpPr>
            <a:spLocks noChangeArrowheads="1"/>
          </p:cNvSpPr>
          <p:nvPr/>
        </p:nvSpPr>
        <p:spPr bwMode="auto">
          <a:xfrm>
            <a:off x="7237413" y="2852738"/>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ESTÜRÜ</a:t>
            </a:r>
            <a:endParaRPr lang="tr-TR" altLang="tr-TR" sz="1600" u="sng"/>
          </a:p>
        </p:txBody>
      </p:sp>
      <p:sp>
        <p:nvSpPr>
          <p:cNvPr id="12304" name="Line 17"/>
          <p:cNvSpPr>
            <a:spLocks noChangeShapeType="1"/>
          </p:cNvSpPr>
          <p:nvPr/>
        </p:nvSpPr>
        <p:spPr bwMode="auto">
          <a:xfrm>
            <a:off x="7092950" y="2636838"/>
            <a:ext cx="287338"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305" name="Line 18"/>
          <p:cNvSpPr>
            <a:spLocks noChangeShapeType="1"/>
          </p:cNvSpPr>
          <p:nvPr/>
        </p:nvSpPr>
        <p:spPr bwMode="auto">
          <a:xfrm>
            <a:off x="6516688" y="1844675"/>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306" name="Oval 19"/>
          <p:cNvSpPr>
            <a:spLocks noChangeArrowheads="1"/>
          </p:cNvSpPr>
          <p:nvPr/>
        </p:nvSpPr>
        <p:spPr bwMode="auto">
          <a:xfrm>
            <a:off x="5940425" y="1412875"/>
            <a:ext cx="1152525"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ESNO</a:t>
            </a:r>
          </a:p>
        </p:txBody>
      </p:sp>
      <p:sp>
        <p:nvSpPr>
          <p:cNvPr id="12307" name="Oval 20"/>
          <p:cNvSpPr>
            <a:spLocks noChangeArrowheads="1"/>
          </p:cNvSpPr>
          <p:nvPr/>
        </p:nvSpPr>
        <p:spPr bwMode="auto">
          <a:xfrm>
            <a:off x="7524750" y="220503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BESTECİ</a:t>
            </a:r>
            <a:endParaRPr lang="tr-TR" altLang="tr-TR" sz="1600" u="sng"/>
          </a:p>
        </p:txBody>
      </p:sp>
      <p:sp>
        <p:nvSpPr>
          <p:cNvPr id="12308" name="Line 21"/>
          <p:cNvSpPr>
            <a:spLocks noChangeShapeType="1"/>
          </p:cNvSpPr>
          <p:nvPr/>
        </p:nvSpPr>
        <p:spPr bwMode="auto">
          <a:xfrm flipH="1" flipV="1">
            <a:off x="7091363" y="2420938"/>
            <a:ext cx="4333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309" name="AutoShape 25"/>
          <p:cNvSpPr>
            <a:spLocks noChangeArrowheads="1"/>
          </p:cNvSpPr>
          <p:nvPr/>
        </p:nvSpPr>
        <p:spPr bwMode="auto">
          <a:xfrm>
            <a:off x="3706813" y="2060575"/>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KATILIM</a:t>
            </a:r>
          </a:p>
        </p:txBody>
      </p:sp>
      <p:sp>
        <p:nvSpPr>
          <p:cNvPr id="12310" name="Line 26"/>
          <p:cNvSpPr>
            <a:spLocks noChangeShapeType="1"/>
          </p:cNvSpPr>
          <p:nvPr/>
        </p:nvSpPr>
        <p:spPr bwMode="auto">
          <a:xfrm>
            <a:off x="5364163" y="2420938"/>
            <a:ext cx="5746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311" name="Line 27"/>
          <p:cNvSpPr>
            <a:spLocks noChangeShapeType="1"/>
          </p:cNvSpPr>
          <p:nvPr/>
        </p:nvSpPr>
        <p:spPr bwMode="auto">
          <a:xfrm>
            <a:off x="4533900" y="1700213"/>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312" name="Rectangle 28"/>
          <p:cNvSpPr>
            <a:spLocks noChangeArrowheads="1"/>
          </p:cNvSpPr>
          <p:nvPr/>
        </p:nvSpPr>
        <p:spPr bwMode="auto">
          <a:xfrm>
            <a:off x="3851275" y="3141663"/>
            <a:ext cx="129540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MÜZİSYEN</a:t>
            </a:r>
          </a:p>
        </p:txBody>
      </p:sp>
      <p:sp>
        <p:nvSpPr>
          <p:cNvPr id="12313" name="Line 30"/>
          <p:cNvSpPr>
            <a:spLocks noChangeShapeType="1"/>
          </p:cNvSpPr>
          <p:nvPr/>
        </p:nvSpPr>
        <p:spPr bwMode="auto">
          <a:xfrm>
            <a:off x="4500563" y="3573463"/>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314" name="Oval 31"/>
          <p:cNvSpPr>
            <a:spLocks noChangeArrowheads="1"/>
          </p:cNvSpPr>
          <p:nvPr/>
        </p:nvSpPr>
        <p:spPr bwMode="auto">
          <a:xfrm>
            <a:off x="5580063" y="314166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SOYADI</a:t>
            </a:r>
            <a:endParaRPr lang="tr-TR" altLang="tr-TR" sz="1600" u="sng"/>
          </a:p>
        </p:txBody>
      </p:sp>
      <p:sp>
        <p:nvSpPr>
          <p:cNvPr id="12315" name="Line 32"/>
          <p:cNvSpPr>
            <a:spLocks noChangeShapeType="1"/>
          </p:cNvSpPr>
          <p:nvPr/>
        </p:nvSpPr>
        <p:spPr bwMode="auto">
          <a:xfrm flipH="1" flipV="1">
            <a:off x="5146675" y="3357563"/>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316" name="Line 33"/>
          <p:cNvSpPr>
            <a:spLocks noChangeShapeType="1"/>
          </p:cNvSpPr>
          <p:nvPr/>
        </p:nvSpPr>
        <p:spPr bwMode="auto">
          <a:xfrm flipV="1">
            <a:off x="7092950" y="1916113"/>
            <a:ext cx="287338"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317" name="Oval 34"/>
          <p:cNvSpPr>
            <a:spLocks noChangeArrowheads="1"/>
          </p:cNvSpPr>
          <p:nvPr/>
        </p:nvSpPr>
        <p:spPr bwMode="auto">
          <a:xfrm>
            <a:off x="7235825" y="1557338"/>
            <a:ext cx="1150938"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ESADI</a:t>
            </a:r>
            <a:endParaRPr lang="tr-TR" altLang="tr-TR" sz="1600" u="sng"/>
          </a:p>
        </p:txBody>
      </p:sp>
      <p:sp>
        <p:nvSpPr>
          <p:cNvPr id="12318" name="Line 35"/>
          <p:cNvSpPr>
            <a:spLocks noChangeShapeType="1"/>
          </p:cNvSpPr>
          <p:nvPr/>
        </p:nvSpPr>
        <p:spPr bwMode="auto">
          <a:xfrm>
            <a:off x="4525963" y="2781300"/>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319" name="Oval 36"/>
          <p:cNvSpPr>
            <a:spLocks noChangeArrowheads="1"/>
          </p:cNvSpPr>
          <p:nvPr/>
        </p:nvSpPr>
        <p:spPr bwMode="auto">
          <a:xfrm>
            <a:off x="3995738" y="393382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ADI</a:t>
            </a:r>
            <a:endParaRPr lang="tr-TR" altLang="tr-TR" sz="1600" u="sng"/>
          </a:p>
        </p:txBody>
      </p:sp>
      <p:sp>
        <p:nvSpPr>
          <p:cNvPr id="12320" name="Line 37"/>
          <p:cNvSpPr>
            <a:spLocks noChangeShapeType="1"/>
          </p:cNvSpPr>
          <p:nvPr/>
        </p:nvSpPr>
        <p:spPr bwMode="auto">
          <a:xfrm flipH="1" flipV="1">
            <a:off x="3419475" y="3357563"/>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57200" y="4581525"/>
            <a:ext cx="8229600" cy="1871663"/>
          </a:xfrm>
        </p:spPr>
        <p:txBody>
          <a:bodyPr/>
          <a:lstStyle/>
          <a:p>
            <a:pPr eaLnBrk="1" hangingPunct="1">
              <a:lnSpc>
                <a:spcPct val="90000"/>
              </a:lnSpc>
            </a:pPr>
            <a:r>
              <a:rPr lang="tr-TR" altLang="tr-TR" smtClean="0"/>
              <a:t>Bu ilişki kümesi hangi konserde, hangi eser çalınırken orkestrada hangi müzisyenlerin yer aldığını ve görevlerinin ne olduğunu göstermektedir.</a:t>
            </a:r>
          </a:p>
        </p:txBody>
      </p:sp>
      <p:sp>
        <p:nvSpPr>
          <p:cNvPr id="13315" name="Rectangle 3"/>
          <p:cNvSpPr>
            <a:spLocks noGrp="1" noChangeArrowheads="1"/>
          </p:cNvSpPr>
          <p:nvPr>
            <p:ph type="title"/>
          </p:nvPr>
        </p:nvSpPr>
        <p:spPr/>
        <p:txBody>
          <a:bodyPr/>
          <a:lstStyle/>
          <a:p>
            <a:pPr eaLnBrk="1" hangingPunct="1"/>
            <a:r>
              <a:rPr lang="tr-TR" altLang="tr-TR" smtClean="0"/>
              <a:t>Örnek</a:t>
            </a:r>
          </a:p>
        </p:txBody>
      </p:sp>
      <p:sp>
        <p:nvSpPr>
          <p:cNvPr id="13316" name="Rectangle 4"/>
          <p:cNvSpPr>
            <a:spLocks noChangeArrowheads="1"/>
          </p:cNvSpPr>
          <p:nvPr/>
        </p:nvSpPr>
        <p:spPr bwMode="auto">
          <a:xfrm>
            <a:off x="1905000" y="2203450"/>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KONSER</a:t>
            </a:r>
          </a:p>
        </p:txBody>
      </p:sp>
      <p:sp>
        <p:nvSpPr>
          <p:cNvPr id="13317" name="Oval 5"/>
          <p:cNvSpPr>
            <a:spLocks noChangeArrowheads="1"/>
          </p:cNvSpPr>
          <p:nvPr/>
        </p:nvSpPr>
        <p:spPr bwMode="auto">
          <a:xfrm>
            <a:off x="612775" y="155733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TARİH</a:t>
            </a:r>
            <a:endParaRPr lang="tr-TR" altLang="tr-TR" sz="1600" u="sng"/>
          </a:p>
        </p:txBody>
      </p:sp>
      <p:sp>
        <p:nvSpPr>
          <p:cNvPr id="13318" name="Line 6"/>
          <p:cNvSpPr>
            <a:spLocks noChangeShapeType="1"/>
          </p:cNvSpPr>
          <p:nvPr/>
        </p:nvSpPr>
        <p:spPr bwMode="auto">
          <a:xfrm>
            <a:off x="1547813" y="1916113"/>
            <a:ext cx="358775"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19" name="Line 7"/>
          <p:cNvSpPr>
            <a:spLocks noChangeShapeType="1"/>
          </p:cNvSpPr>
          <p:nvPr/>
        </p:nvSpPr>
        <p:spPr bwMode="auto">
          <a:xfrm flipH="1">
            <a:off x="1476375" y="2419350"/>
            <a:ext cx="43021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20" name="Line 8"/>
          <p:cNvSpPr>
            <a:spLocks noChangeShapeType="1"/>
          </p:cNvSpPr>
          <p:nvPr/>
        </p:nvSpPr>
        <p:spPr bwMode="auto">
          <a:xfrm>
            <a:off x="2530475" y="1844675"/>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21" name="Oval 9"/>
          <p:cNvSpPr>
            <a:spLocks noChangeArrowheads="1"/>
          </p:cNvSpPr>
          <p:nvPr/>
        </p:nvSpPr>
        <p:spPr bwMode="auto">
          <a:xfrm>
            <a:off x="1979613" y="141287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SALON</a:t>
            </a:r>
            <a:endParaRPr lang="tr-TR" altLang="tr-TR" sz="1600" u="sng"/>
          </a:p>
        </p:txBody>
      </p:sp>
      <p:sp>
        <p:nvSpPr>
          <p:cNvPr id="13322" name="Oval 10"/>
          <p:cNvSpPr>
            <a:spLocks noChangeArrowheads="1"/>
          </p:cNvSpPr>
          <p:nvPr/>
        </p:nvSpPr>
        <p:spPr bwMode="auto">
          <a:xfrm>
            <a:off x="3995738" y="126841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GÖREVİ</a:t>
            </a:r>
            <a:endParaRPr lang="tr-TR" altLang="tr-TR" sz="1600" u="sng"/>
          </a:p>
        </p:txBody>
      </p:sp>
      <p:sp>
        <p:nvSpPr>
          <p:cNvPr id="13323" name="Oval 11"/>
          <p:cNvSpPr>
            <a:spLocks noChangeArrowheads="1"/>
          </p:cNvSpPr>
          <p:nvPr/>
        </p:nvSpPr>
        <p:spPr bwMode="auto">
          <a:xfrm>
            <a:off x="396875" y="2203450"/>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KONSNO</a:t>
            </a:r>
          </a:p>
        </p:txBody>
      </p:sp>
      <p:sp>
        <p:nvSpPr>
          <p:cNvPr id="13324" name="Line 12"/>
          <p:cNvSpPr>
            <a:spLocks noChangeShapeType="1"/>
          </p:cNvSpPr>
          <p:nvPr/>
        </p:nvSpPr>
        <p:spPr bwMode="auto">
          <a:xfrm>
            <a:off x="3130550" y="2420938"/>
            <a:ext cx="5746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25" name="Oval 13"/>
          <p:cNvSpPr>
            <a:spLocks noChangeArrowheads="1"/>
          </p:cNvSpPr>
          <p:nvPr/>
        </p:nvSpPr>
        <p:spPr bwMode="auto">
          <a:xfrm>
            <a:off x="2339975" y="314166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MZSNO</a:t>
            </a:r>
          </a:p>
        </p:txBody>
      </p:sp>
      <p:sp>
        <p:nvSpPr>
          <p:cNvPr id="13326" name="Rectangle 14"/>
          <p:cNvSpPr>
            <a:spLocks noChangeArrowheads="1"/>
          </p:cNvSpPr>
          <p:nvPr/>
        </p:nvSpPr>
        <p:spPr bwMode="auto">
          <a:xfrm>
            <a:off x="5940425" y="2205038"/>
            <a:ext cx="1152525"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ESER</a:t>
            </a:r>
          </a:p>
        </p:txBody>
      </p:sp>
      <p:sp>
        <p:nvSpPr>
          <p:cNvPr id="13327" name="Oval 15"/>
          <p:cNvSpPr>
            <a:spLocks noChangeArrowheads="1"/>
          </p:cNvSpPr>
          <p:nvPr/>
        </p:nvSpPr>
        <p:spPr bwMode="auto">
          <a:xfrm>
            <a:off x="7237413" y="2852738"/>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ESTÜRÜ</a:t>
            </a:r>
            <a:endParaRPr lang="tr-TR" altLang="tr-TR" sz="1600" u="sng"/>
          </a:p>
        </p:txBody>
      </p:sp>
      <p:sp>
        <p:nvSpPr>
          <p:cNvPr id="13328" name="Line 16"/>
          <p:cNvSpPr>
            <a:spLocks noChangeShapeType="1"/>
          </p:cNvSpPr>
          <p:nvPr/>
        </p:nvSpPr>
        <p:spPr bwMode="auto">
          <a:xfrm>
            <a:off x="7092950" y="2636838"/>
            <a:ext cx="287338"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29" name="Line 17"/>
          <p:cNvSpPr>
            <a:spLocks noChangeShapeType="1"/>
          </p:cNvSpPr>
          <p:nvPr/>
        </p:nvSpPr>
        <p:spPr bwMode="auto">
          <a:xfrm>
            <a:off x="6516688" y="1844675"/>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30" name="Oval 18"/>
          <p:cNvSpPr>
            <a:spLocks noChangeArrowheads="1"/>
          </p:cNvSpPr>
          <p:nvPr/>
        </p:nvSpPr>
        <p:spPr bwMode="auto">
          <a:xfrm>
            <a:off x="5940425" y="1412875"/>
            <a:ext cx="1152525"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ESNO</a:t>
            </a:r>
          </a:p>
        </p:txBody>
      </p:sp>
      <p:sp>
        <p:nvSpPr>
          <p:cNvPr id="13331" name="Oval 19"/>
          <p:cNvSpPr>
            <a:spLocks noChangeArrowheads="1"/>
          </p:cNvSpPr>
          <p:nvPr/>
        </p:nvSpPr>
        <p:spPr bwMode="auto">
          <a:xfrm>
            <a:off x="7524750" y="220503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BESTECİ</a:t>
            </a:r>
            <a:endParaRPr lang="tr-TR" altLang="tr-TR" sz="1600" u="sng"/>
          </a:p>
        </p:txBody>
      </p:sp>
      <p:sp>
        <p:nvSpPr>
          <p:cNvPr id="13332" name="Line 20"/>
          <p:cNvSpPr>
            <a:spLocks noChangeShapeType="1"/>
          </p:cNvSpPr>
          <p:nvPr/>
        </p:nvSpPr>
        <p:spPr bwMode="auto">
          <a:xfrm flipH="1" flipV="1">
            <a:off x="7091363" y="2420938"/>
            <a:ext cx="4333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33" name="AutoShape 21"/>
          <p:cNvSpPr>
            <a:spLocks noChangeArrowheads="1"/>
          </p:cNvSpPr>
          <p:nvPr/>
        </p:nvSpPr>
        <p:spPr bwMode="auto">
          <a:xfrm>
            <a:off x="3706813" y="2060575"/>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KATILIM</a:t>
            </a:r>
          </a:p>
        </p:txBody>
      </p:sp>
      <p:sp>
        <p:nvSpPr>
          <p:cNvPr id="13334" name="Line 22"/>
          <p:cNvSpPr>
            <a:spLocks noChangeShapeType="1"/>
          </p:cNvSpPr>
          <p:nvPr/>
        </p:nvSpPr>
        <p:spPr bwMode="auto">
          <a:xfrm>
            <a:off x="5364163" y="2420938"/>
            <a:ext cx="5746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35" name="Line 23"/>
          <p:cNvSpPr>
            <a:spLocks noChangeShapeType="1"/>
          </p:cNvSpPr>
          <p:nvPr/>
        </p:nvSpPr>
        <p:spPr bwMode="auto">
          <a:xfrm>
            <a:off x="4533900" y="1700213"/>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36" name="Rectangle 24"/>
          <p:cNvSpPr>
            <a:spLocks noChangeArrowheads="1"/>
          </p:cNvSpPr>
          <p:nvPr/>
        </p:nvSpPr>
        <p:spPr bwMode="auto">
          <a:xfrm>
            <a:off x="3851275" y="3141663"/>
            <a:ext cx="129540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MÜZİSYEN</a:t>
            </a:r>
          </a:p>
        </p:txBody>
      </p:sp>
      <p:sp>
        <p:nvSpPr>
          <p:cNvPr id="13337" name="Line 25"/>
          <p:cNvSpPr>
            <a:spLocks noChangeShapeType="1"/>
          </p:cNvSpPr>
          <p:nvPr/>
        </p:nvSpPr>
        <p:spPr bwMode="auto">
          <a:xfrm>
            <a:off x="4500563" y="3573463"/>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38" name="Oval 26"/>
          <p:cNvSpPr>
            <a:spLocks noChangeArrowheads="1"/>
          </p:cNvSpPr>
          <p:nvPr/>
        </p:nvSpPr>
        <p:spPr bwMode="auto">
          <a:xfrm>
            <a:off x="5580063" y="314166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SOYADI</a:t>
            </a:r>
            <a:endParaRPr lang="tr-TR" altLang="tr-TR" sz="1600" u="sng"/>
          </a:p>
        </p:txBody>
      </p:sp>
      <p:sp>
        <p:nvSpPr>
          <p:cNvPr id="13339" name="Line 27"/>
          <p:cNvSpPr>
            <a:spLocks noChangeShapeType="1"/>
          </p:cNvSpPr>
          <p:nvPr/>
        </p:nvSpPr>
        <p:spPr bwMode="auto">
          <a:xfrm flipH="1" flipV="1">
            <a:off x="5146675" y="3357563"/>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40" name="Line 28"/>
          <p:cNvSpPr>
            <a:spLocks noChangeShapeType="1"/>
          </p:cNvSpPr>
          <p:nvPr/>
        </p:nvSpPr>
        <p:spPr bwMode="auto">
          <a:xfrm flipV="1">
            <a:off x="7092950" y="1916113"/>
            <a:ext cx="287338"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41" name="Oval 29"/>
          <p:cNvSpPr>
            <a:spLocks noChangeArrowheads="1"/>
          </p:cNvSpPr>
          <p:nvPr/>
        </p:nvSpPr>
        <p:spPr bwMode="auto">
          <a:xfrm>
            <a:off x="7235825" y="1557338"/>
            <a:ext cx="1150938"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ESADI</a:t>
            </a:r>
            <a:endParaRPr lang="tr-TR" altLang="tr-TR" sz="1600" u="sng"/>
          </a:p>
        </p:txBody>
      </p:sp>
      <p:sp>
        <p:nvSpPr>
          <p:cNvPr id="13342" name="Line 30"/>
          <p:cNvSpPr>
            <a:spLocks noChangeShapeType="1"/>
          </p:cNvSpPr>
          <p:nvPr/>
        </p:nvSpPr>
        <p:spPr bwMode="auto">
          <a:xfrm>
            <a:off x="4525963" y="2781300"/>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3343" name="Oval 31"/>
          <p:cNvSpPr>
            <a:spLocks noChangeArrowheads="1"/>
          </p:cNvSpPr>
          <p:nvPr/>
        </p:nvSpPr>
        <p:spPr bwMode="auto">
          <a:xfrm>
            <a:off x="3995738" y="393382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ADI</a:t>
            </a:r>
            <a:endParaRPr lang="tr-TR" altLang="tr-TR" sz="1600" u="sng"/>
          </a:p>
        </p:txBody>
      </p:sp>
      <p:sp>
        <p:nvSpPr>
          <p:cNvPr id="13344" name="Line 32"/>
          <p:cNvSpPr>
            <a:spLocks noChangeShapeType="1"/>
          </p:cNvSpPr>
          <p:nvPr/>
        </p:nvSpPr>
        <p:spPr bwMode="auto">
          <a:xfrm flipH="1" flipV="1">
            <a:off x="3419475" y="3357563"/>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457200" y="4581525"/>
            <a:ext cx="8229600" cy="1871663"/>
          </a:xfrm>
        </p:spPr>
        <p:txBody>
          <a:bodyPr/>
          <a:lstStyle/>
          <a:p>
            <a:pPr eaLnBrk="1" hangingPunct="1">
              <a:buFontTx/>
              <a:buNone/>
            </a:pPr>
            <a:r>
              <a:rPr lang="tr-TR" altLang="tr-TR" smtClean="0">
                <a:solidFill>
                  <a:schemeClr val="accent2"/>
                </a:solidFill>
              </a:rPr>
              <a:t>KONSER(</a:t>
            </a:r>
            <a:r>
              <a:rPr lang="tr-TR" altLang="tr-TR" u="sng" smtClean="0">
                <a:solidFill>
                  <a:schemeClr val="accent2"/>
                </a:solidFill>
              </a:rPr>
              <a:t>KONSNO</a:t>
            </a:r>
            <a:r>
              <a:rPr lang="tr-TR" altLang="tr-TR" smtClean="0">
                <a:solidFill>
                  <a:schemeClr val="accent2"/>
                </a:solidFill>
              </a:rPr>
              <a:t>, TARİH, SALON)</a:t>
            </a:r>
          </a:p>
          <a:p>
            <a:pPr eaLnBrk="1" hangingPunct="1">
              <a:buFontTx/>
              <a:buNone/>
            </a:pPr>
            <a:r>
              <a:rPr lang="tr-TR" altLang="tr-TR" smtClean="0">
                <a:solidFill>
                  <a:schemeClr val="accent2"/>
                </a:solidFill>
              </a:rPr>
              <a:t>ESER(</a:t>
            </a:r>
            <a:r>
              <a:rPr lang="tr-TR" altLang="tr-TR" u="sng" smtClean="0">
                <a:solidFill>
                  <a:schemeClr val="accent2"/>
                </a:solidFill>
              </a:rPr>
              <a:t>ESNO</a:t>
            </a:r>
            <a:r>
              <a:rPr lang="tr-TR" altLang="tr-TR" smtClean="0">
                <a:solidFill>
                  <a:schemeClr val="accent2"/>
                </a:solidFill>
              </a:rPr>
              <a:t>, ESADI, ESTÜRÜ, BESTECİ)</a:t>
            </a:r>
          </a:p>
          <a:p>
            <a:pPr eaLnBrk="1" hangingPunct="1">
              <a:buFontTx/>
              <a:buNone/>
            </a:pPr>
            <a:r>
              <a:rPr lang="tr-TR" altLang="tr-TR" smtClean="0">
                <a:solidFill>
                  <a:schemeClr val="accent2"/>
                </a:solidFill>
              </a:rPr>
              <a:t>MÜZİSYEN(</a:t>
            </a:r>
            <a:r>
              <a:rPr lang="tr-TR" altLang="tr-TR" u="sng" smtClean="0">
                <a:solidFill>
                  <a:schemeClr val="accent2"/>
                </a:solidFill>
              </a:rPr>
              <a:t>MZSNO</a:t>
            </a:r>
            <a:r>
              <a:rPr lang="tr-TR" altLang="tr-TR" smtClean="0">
                <a:solidFill>
                  <a:schemeClr val="accent2"/>
                </a:solidFill>
              </a:rPr>
              <a:t>, ADI, SOYADI)</a:t>
            </a:r>
          </a:p>
        </p:txBody>
      </p:sp>
      <p:sp>
        <p:nvSpPr>
          <p:cNvPr id="14339" name="Rectangle 3"/>
          <p:cNvSpPr>
            <a:spLocks noGrp="1" noChangeArrowheads="1"/>
          </p:cNvSpPr>
          <p:nvPr>
            <p:ph type="title"/>
          </p:nvPr>
        </p:nvSpPr>
        <p:spPr/>
        <p:txBody>
          <a:bodyPr/>
          <a:lstStyle/>
          <a:p>
            <a:pPr eaLnBrk="1" hangingPunct="1"/>
            <a:r>
              <a:rPr lang="tr-TR" altLang="tr-TR" smtClean="0"/>
              <a:t>Örnek</a:t>
            </a:r>
          </a:p>
        </p:txBody>
      </p:sp>
      <p:sp>
        <p:nvSpPr>
          <p:cNvPr id="14340" name="Rectangle 4"/>
          <p:cNvSpPr>
            <a:spLocks noChangeArrowheads="1"/>
          </p:cNvSpPr>
          <p:nvPr/>
        </p:nvSpPr>
        <p:spPr bwMode="auto">
          <a:xfrm>
            <a:off x="1905000" y="2203450"/>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KONSER</a:t>
            </a:r>
          </a:p>
        </p:txBody>
      </p:sp>
      <p:sp>
        <p:nvSpPr>
          <p:cNvPr id="14341" name="Oval 5"/>
          <p:cNvSpPr>
            <a:spLocks noChangeArrowheads="1"/>
          </p:cNvSpPr>
          <p:nvPr/>
        </p:nvSpPr>
        <p:spPr bwMode="auto">
          <a:xfrm>
            <a:off x="612775" y="155733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TARİH</a:t>
            </a:r>
            <a:endParaRPr lang="tr-TR" altLang="tr-TR" sz="1600" u="sng"/>
          </a:p>
        </p:txBody>
      </p:sp>
      <p:sp>
        <p:nvSpPr>
          <p:cNvPr id="14342" name="Line 6"/>
          <p:cNvSpPr>
            <a:spLocks noChangeShapeType="1"/>
          </p:cNvSpPr>
          <p:nvPr/>
        </p:nvSpPr>
        <p:spPr bwMode="auto">
          <a:xfrm>
            <a:off x="1547813" y="1916113"/>
            <a:ext cx="358775"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43" name="Line 7"/>
          <p:cNvSpPr>
            <a:spLocks noChangeShapeType="1"/>
          </p:cNvSpPr>
          <p:nvPr/>
        </p:nvSpPr>
        <p:spPr bwMode="auto">
          <a:xfrm flipH="1">
            <a:off x="1476375" y="2419350"/>
            <a:ext cx="43021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44" name="Line 8"/>
          <p:cNvSpPr>
            <a:spLocks noChangeShapeType="1"/>
          </p:cNvSpPr>
          <p:nvPr/>
        </p:nvSpPr>
        <p:spPr bwMode="auto">
          <a:xfrm>
            <a:off x="2530475" y="1844675"/>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45" name="Oval 9"/>
          <p:cNvSpPr>
            <a:spLocks noChangeArrowheads="1"/>
          </p:cNvSpPr>
          <p:nvPr/>
        </p:nvSpPr>
        <p:spPr bwMode="auto">
          <a:xfrm>
            <a:off x="1979613" y="141287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SALON</a:t>
            </a:r>
            <a:endParaRPr lang="tr-TR" altLang="tr-TR" sz="1600" u="sng"/>
          </a:p>
        </p:txBody>
      </p:sp>
      <p:sp>
        <p:nvSpPr>
          <p:cNvPr id="14346" name="Oval 10"/>
          <p:cNvSpPr>
            <a:spLocks noChangeArrowheads="1"/>
          </p:cNvSpPr>
          <p:nvPr/>
        </p:nvSpPr>
        <p:spPr bwMode="auto">
          <a:xfrm>
            <a:off x="3995738" y="126841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GÖREVİ</a:t>
            </a:r>
            <a:endParaRPr lang="tr-TR" altLang="tr-TR" sz="1600" u="sng"/>
          </a:p>
        </p:txBody>
      </p:sp>
      <p:sp>
        <p:nvSpPr>
          <p:cNvPr id="14347" name="Oval 11"/>
          <p:cNvSpPr>
            <a:spLocks noChangeArrowheads="1"/>
          </p:cNvSpPr>
          <p:nvPr/>
        </p:nvSpPr>
        <p:spPr bwMode="auto">
          <a:xfrm>
            <a:off x="396875" y="2203450"/>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KONSNO</a:t>
            </a:r>
          </a:p>
        </p:txBody>
      </p:sp>
      <p:sp>
        <p:nvSpPr>
          <p:cNvPr id="14348" name="Line 12"/>
          <p:cNvSpPr>
            <a:spLocks noChangeShapeType="1"/>
          </p:cNvSpPr>
          <p:nvPr/>
        </p:nvSpPr>
        <p:spPr bwMode="auto">
          <a:xfrm>
            <a:off x="3130550" y="2420938"/>
            <a:ext cx="5746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49" name="Oval 13"/>
          <p:cNvSpPr>
            <a:spLocks noChangeArrowheads="1"/>
          </p:cNvSpPr>
          <p:nvPr/>
        </p:nvSpPr>
        <p:spPr bwMode="auto">
          <a:xfrm>
            <a:off x="2339975" y="314166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MZSNO</a:t>
            </a:r>
          </a:p>
        </p:txBody>
      </p:sp>
      <p:sp>
        <p:nvSpPr>
          <p:cNvPr id="14350" name="Rectangle 14"/>
          <p:cNvSpPr>
            <a:spLocks noChangeArrowheads="1"/>
          </p:cNvSpPr>
          <p:nvPr/>
        </p:nvSpPr>
        <p:spPr bwMode="auto">
          <a:xfrm>
            <a:off x="5940425" y="2205038"/>
            <a:ext cx="1152525"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ESER</a:t>
            </a:r>
          </a:p>
        </p:txBody>
      </p:sp>
      <p:sp>
        <p:nvSpPr>
          <p:cNvPr id="14351" name="Oval 15"/>
          <p:cNvSpPr>
            <a:spLocks noChangeArrowheads="1"/>
          </p:cNvSpPr>
          <p:nvPr/>
        </p:nvSpPr>
        <p:spPr bwMode="auto">
          <a:xfrm>
            <a:off x="7237413" y="2852738"/>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ESTÜRÜ</a:t>
            </a:r>
            <a:endParaRPr lang="tr-TR" altLang="tr-TR" sz="1600" u="sng"/>
          </a:p>
        </p:txBody>
      </p:sp>
      <p:sp>
        <p:nvSpPr>
          <p:cNvPr id="14352" name="Line 16"/>
          <p:cNvSpPr>
            <a:spLocks noChangeShapeType="1"/>
          </p:cNvSpPr>
          <p:nvPr/>
        </p:nvSpPr>
        <p:spPr bwMode="auto">
          <a:xfrm>
            <a:off x="7092950" y="2636838"/>
            <a:ext cx="287338"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53" name="Line 17"/>
          <p:cNvSpPr>
            <a:spLocks noChangeShapeType="1"/>
          </p:cNvSpPr>
          <p:nvPr/>
        </p:nvSpPr>
        <p:spPr bwMode="auto">
          <a:xfrm>
            <a:off x="6516688" y="1844675"/>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54" name="Oval 18"/>
          <p:cNvSpPr>
            <a:spLocks noChangeArrowheads="1"/>
          </p:cNvSpPr>
          <p:nvPr/>
        </p:nvSpPr>
        <p:spPr bwMode="auto">
          <a:xfrm>
            <a:off x="5940425" y="1412875"/>
            <a:ext cx="1152525"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ESNO</a:t>
            </a:r>
          </a:p>
        </p:txBody>
      </p:sp>
      <p:sp>
        <p:nvSpPr>
          <p:cNvPr id="14355" name="Oval 19"/>
          <p:cNvSpPr>
            <a:spLocks noChangeArrowheads="1"/>
          </p:cNvSpPr>
          <p:nvPr/>
        </p:nvSpPr>
        <p:spPr bwMode="auto">
          <a:xfrm>
            <a:off x="7524750" y="220503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BESTECİ</a:t>
            </a:r>
            <a:endParaRPr lang="tr-TR" altLang="tr-TR" sz="1600" u="sng"/>
          </a:p>
        </p:txBody>
      </p:sp>
      <p:sp>
        <p:nvSpPr>
          <p:cNvPr id="14356" name="Line 20"/>
          <p:cNvSpPr>
            <a:spLocks noChangeShapeType="1"/>
          </p:cNvSpPr>
          <p:nvPr/>
        </p:nvSpPr>
        <p:spPr bwMode="auto">
          <a:xfrm flipH="1" flipV="1">
            <a:off x="7091363" y="2420938"/>
            <a:ext cx="4333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57" name="AutoShape 21"/>
          <p:cNvSpPr>
            <a:spLocks noChangeArrowheads="1"/>
          </p:cNvSpPr>
          <p:nvPr/>
        </p:nvSpPr>
        <p:spPr bwMode="auto">
          <a:xfrm>
            <a:off x="3706813" y="2060575"/>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KATILIM</a:t>
            </a:r>
          </a:p>
        </p:txBody>
      </p:sp>
      <p:sp>
        <p:nvSpPr>
          <p:cNvPr id="14358" name="Line 22"/>
          <p:cNvSpPr>
            <a:spLocks noChangeShapeType="1"/>
          </p:cNvSpPr>
          <p:nvPr/>
        </p:nvSpPr>
        <p:spPr bwMode="auto">
          <a:xfrm>
            <a:off x="5364163" y="2420938"/>
            <a:ext cx="5746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59" name="Line 23"/>
          <p:cNvSpPr>
            <a:spLocks noChangeShapeType="1"/>
          </p:cNvSpPr>
          <p:nvPr/>
        </p:nvSpPr>
        <p:spPr bwMode="auto">
          <a:xfrm>
            <a:off x="4533900" y="1700213"/>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60" name="Rectangle 24"/>
          <p:cNvSpPr>
            <a:spLocks noChangeArrowheads="1"/>
          </p:cNvSpPr>
          <p:nvPr/>
        </p:nvSpPr>
        <p:spPr bwMode="auto">
          <a:xfrm>
            <a:off x="3851275" y="3141663"/>
            <a:ext cx="129540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MÜZİSYEN</a:t>
            </a:r>
          </a:p>
        </p:txBody>
      </p:sp>
      <p:sp>
        <p:nvSpPr>
          <p:cNvPr id="14361" name="Line 25"/>
          <p:cNvSpPr>
            <a:spLocks noChangeShapeType="1"/>
          </p:cNvSpPr>
          <p:nvPr/>
        </p:nvSpPr>
        <p:spPr bwMode="auto">
          <a:xfrm>
            <a:off x="4500563" y="3573463"/>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62" name="Oval 26"/>
          <p:cNvSpPr>
            <a:spLocks noChangeArrowheads="1"/>
          </p:cNvSpPr>
          <p:nvPr/>
        </p:nvSpPr>
        <p:spPr bwMode="auto">
          <a:xfrm>
            <a:off x="5580063" y="314166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SOYADI</a:t>
            </a:r>
            <a:endParaRPr lang="tr-TR" altLang="tr-TR" sz="1600" u="sng"/>
          </a:p>
        </p:txBody>
      </p:sp>
      <p:sp>
        <p:nvSpPr>
          <p:cNvPr id="14363" name="Line 27"/>
          <p:cNvSpPr>
            <a:spLocks noChangeShapeType="1"/>
          </p:cNvSpPr>
          <p:nvPr/>
        </p:nvSpPr>
        <p:spPr bwMode="auto">
          <a:xfrm flipH="1" flipV="1">
            <a:off x="5146675" y="3357563"/>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64" name="Line 28"/>
          <p:cNvSpPr>
            <a:spLocks noChangeShapeType="1"/>
          </p:cNvSpPr>
          <p:nvPr/>
        </p:nvSpPr>
        <p:spPr bwMode="auto">
          <a:xfrm flipV="1">
            <a:off x="7092950" y="1916113"/>
            <a:ext cx="287338"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65" name="Oval 29"/>
          <p:cNvSpPr>
            <a:spLocks noChangeArrowheads="1"/>
          </p:cNvSpPr>
          <p:nvPr/>
        </p:nvSpPr>
        <p:spPr bwMode="auto">
          <a:xfrm>
            <a:off x="7235825" y="1557338"/>
            <a:ext cx="1150938"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ESADI</a:t>
            </a:r>
            <a:endParaRPr lang="tr-TR" altLang="tr-TR" sz="1600" u="sng"/>
          </a:p>
        </p:txBody>
      </p:sp>
      <p:sp>
        <p:nvSpPr>
          <p:cNvPr id="14366" name="Line 30"/>
          <p:cNvSpPr>
            <a:spLocks noChangeShapeType="1"/>
          </p:cNvSpPr>
          <p:nvPr/>
        </p:nvSpPr>
        <p:spPr bwMode="auto">
          <a:xfrm>
            <a:off x="4525963" y="2781300"/>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4367" name="Oval 31"/>
          <p:cNvSpPr>
            <a:spLocks noChangeArrowheads="1"/>
          </p:cNvSpPr>
          <p:nvPr/>
        </p:nvSpPr>
        <p:spPr bwMode="auto">
          <a:xfrm>
            <a:off x="3995738" y="393382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ADI</a:t>
            </a:r>
            <a:endParaRPr lang="tr-TR" altLang="tr-TR" sz="1600" u="sng"/>
          </a:p>
        </p:txBody>
      </p:sp>
      <p:sp>
        <p:nvSpPr>
          <p:cNvPr id="14368" name="Line 32"/>
          <p:cNvSpPr>
            <a:spLocks noChangeShapeType="1"/>
          </p:cNvSpPr>
          <p:nvPr/>
        </p:nvSpPr>
        <p:spPr bwMode="auto">
          <a:xfrm flipH="1" flipV="1">
            <a:off x="3419475" y="3357563"/>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pPr eaLnBrk="1" hangingPunct="1"/>
            <a:r>
              <a:rPr lang="tr-TR" altLang="tr-TR" smtClean="0"/>
              <a:t>Örnek</a:t>
            </a:r>
          </a:p>
        </p:txBody>
      </p:sp>
      <p:sp>
        <p:nvSpPr>
          <p:cNvPr id="15363" name="Rectangle 34"/>
          <p:cNvSpPr>
            <a:spLocks noGrp="1" noChangeArrowheads="1"/>
          </p:cNvSpPr>
          <p:nvPr>
            <p:ph type="body" idx="1"/>
          </p:nvPr>
        </p:nvSpPr>
        <p:spPr/>
        <p:txBody>
          <a:bodyPr/>
          <a:lstStyle/>
          <a:p>
            <a:pPr eaLnBrk="1" hangingPunct="1"/>
            <a:r>
              <a:rPr lang="tr-TR" altLang="tr-TR" sz="2800" smtClean="0"/>
              <a:t>Üçlü KATILIM ilişkisi için, ilişkisel modelde aşağıdaki ilişki şeması oluşturulur:</a:t>
            </a:r>
          </a:p>
          <a:p>
            <a:pPr eaLnBrk="1" hangingPunct="1">
              <a:buFontTx/>
              <a:buNone/>
            </a:pPr>
            <a:r>
              <a:rPr lang="tr-TR" altLang="tr-TR" sz="2800" smtClean="0"/>
              <a:t>	</a:t>
            </a:r>
            <a:r>
              <a:rPr lang="tr-TR" altLang="tr-TR" sz="2800" smtClean="0">
                <a:solidFill>
                  <a:schemeClr val="accent2"/>
                </a:solidFill>
              </a:rPr>
              <a:t>KATILIM (</a:t>
            </a:r>
            <a:r>
              <a:rPr lang="tr-TR" altLang="tr-TR" sz="2800" u="sng" smtClean="0">
                <a:solidFill>
                  <a:schemeClr val="accent2"/>
                </a:solidFill>
              </a:rPr>
              <a:t>KONSNO, ESNO, MZSNO</a:t>
            </a:r>
            <a:r>
              <a:rPr lang="tr-TR" altLang="tr-TR" sz="2800" smtClean="0">
                <a:solidFill>
                  <a:schemeClr val="accent2"/>
                </a:solidFill>
              </a:rPr>
              <a:t>, GÖREVİ)</a:t>
            </a:r>
          </a:p>
          <a:p>
            <a:pPr eaLnBrk="1" hangingPunct="1"/>
            <a:r>
              <a:rPr lang="tr-TR" altLang="tr-TR" sz="2800" smtClean="0"/>
              <a:t>Eğer varlık kümeleri arasındaki ikili eşlemelerin (konser-eser, konser-müzisyen ve eser-müzisyen) her üçü de çoktan-çoğa ise KATILIM ilişkisinin anahtarı, yukarıdaki ilişki şemasında görüldüğü gibi üç varlık kümesinin anahtarlarının birleşiminden oluşur.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p:txBody>
          <a:bodyPr/>
          <a:lstStyle/>
          <a:p>
            <a:pPr eaLnBrk="1" hangingPunct="1"/>
            <a:r>
              <a:rPr lang="tr-TR" altLang="tr-TR" dirty="0" smtClean="0"/>
              <a:t>Eğer bir ikili ilişki kümesinin türü </a:t>
            </a:r>
            <a:r>
              <a:rPr lang="tr-TR" altLang="tr-TR" u="sng" dirty="0" smtClean="0"/>
              <a:t>birden-çoğa ya da çoktan-bire </a:t>
            </a:r>
            <a:r>
              <a:rPr lang="tr-TR" altLang="tr-TR" dirty="0" smtClean="0"/>
              <a:t>(ilişki bir yönde işlevsel) ise ilişkisel modelde bu ilişki kümesi için </a:t>
            </a:r>
            <a:r>
              <a:rPr lang="tr-TR" altLang="tr-TR" u="sng" dirty="0" smtClean="0"/>
              <a:t>ayrı bir şema oluşturmaya gerek yoktur. </a:t>
            </a:r>
          </a:p>
          <a:p>
            <a:pPr eaLnBrk="1" hangingPunct="1"/>
            <a:r>
              <a:rPr lang="tr-TR" altLang="tr-TR" dirty="0" smtClean="0"/>
              <a:t>Örneğin BÖLÜM ve PERSONEL varlık kümeleri arasındaki ÇALIŞAN ilişkisini düşünelim.</a:t>
            </a:r>
          </a:p>
        </p:txBody>
      </p:sp>
      <p:sp>
        <p:nvSpPr>
          <p:cNvPr id="16387" name="Rectangle 4"/>
          <p:cNvSpPr>
            <a:spLocks noGrp="1" noChangeArrowheads="1"/>
          </p:cNvSpPr>
          <p:nvPr>
            <p:ph type="title"/>
          </p:nvPr>
        </p:nvSpPr>
        <p:spPr/>
        <p:txBody>
          <a:bodyPr/>
          <a:lstStyle/>
          <a:p>
            <a:pPr eaLnBrk="1" hangingPunct="1"/>
            <a:r>
              <a:rPr lang="tr-TR" altLang="tr-TR" sz="4000" smtClean="0"/>
              <a:t>İkili Birden-Çoğa İlişki Kümelerinin Dönüştürülmesi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457200" y="3716338"/>
            <a:ext cx="8229600" cy="2736850"/>
          </a:xfrm>
        </p:spPr>
        <p:txBody>
          <a:bodyPr/>
          <a:lstStyle/>
          <a:p>
            <a:pPr eaLnBrk="1" hangingPunct="1">
              <a:lnSpc>
                <a:spcPct val="90000"/>
              </a:lnSpc>
            </a:pPr>
            <a:r>
              <a:rPr lang="tr-TR" altLang="tr-TR" sz="2400" smtClean="0"/>
              <a:t>Eğer her personel yalnız bir bölümde çalışıyorsa, bu ilişkinin türü BÖLÜM'den PERSONEL'e birden-çoğadır. Yani ilişki PERSONEL'den BÖLÜM'e işlevseldir.</a:t>
            </a:r>
          </a:p>
          <a:p>
            <a:pPr eaLnBrk="1" hangingPunct="1">
              <a:lnSpc>
                <a:spcPct val="90000"/>
              </a:lnSpc>
            </a:pPr>
            <a:r>
              <a:rPr lang="tr-TR" altLang="tr-TR" sz="2400" smtClean="0"/>
              <a:t>Bu varlık-ilişki çizelgesi ilişkisel modele dönüştürülürken BÖLÜM ve PERSONEL varlık kümelerine karşı gelen ve anahtarları sırasıyla BNO ve PNO olan iki şema oluşturulur. </a:t>
            </a:r>
          </a:p>
        </p:txBody>
      </p:sp>
      <p:sp>
        <p:nvSpPr>
          <p:cNvPr id="17411" name="Rectangle 3"/>
          <p:cNvSpPr>
            <a:spLocks noGrp="1" noChangeArrowheads="1"/>
          </p:cNvSpPr>
          <p:nvPr>
            <p:ph type="title"/>
          </p:nvPr>
        </p:nvSpPr>
        <p:spPr/>
        <p:txBody>
          <a:bodyPr/>
          <a:lstStyle/>
          <a:p>
            <a:pPr eaLnBrk="1" hangingPunct="1"/>
            <a:r>
              <a:rPr lang="tr-TR" altLang="tr-TR" smtClean="0"/>
              <a:t>Örnek</a:t>
            </a:r>
          </a:p>
        </p:txBody>
      </p:sp>
      <p:pic>
        <p:nvPicPr>
          <p:cNvPr id="1741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484313"/>
            <a:ext cx="6513512"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57200" y="3716338"/>
            <a:ext cx="8229600" cy="2736850"/>
          </a:xfrm>
        </p:spPr>
        <p:txBody>
          <a:bodyPr/>
          <a:lstStyle/>
          <a:p>
            <a:pPr eaLnBrk="1" hangingPunct="1">
              <a:lnSpc>
                <a:spcPct val="90000"/>
              </a:lnSpc>
            </a:pPr>
            <a:r>
              <a:rPr lang="tr-TR" altLang="tr-TR" sz="2400" smtClean="0"/>
              <a:t>Eğer ÇALIŞAN ilişki kümesi için ayrı bir şema oluşturulursa, bu şema, anahtarı PNO olan ve çalışan her personel için yalnız bir satırı olan bir şema olacaktır. </a:t>
            </a:r>
          </a:p>
          <a:p>
            <a:pPr eaLnBrk="1" hangingPunct="1">
              <a:lnSpc>
                <a:spcPct val="90000"/>
              </a:lnSpc>
            </a:pPr>
            <a:r>
              <a:rPr lang="tr-TR" altLang="tr-TR" sz="2400" smtClean="0"/>
              <a:t>Oysa anahtarı PNO olan ve kurumdaki her personel için yalnız bir satır içeren PERSONEL şeması zaten vardır.</a:t>
            </a:r>
          </a:p>
          <a:p>
            <a:pPr eaLnBrk="1" hangingPunct="1">
              <a:lnSpc>
                <a:spcPct val="90000"/>
              </a:lnSpc>
            </a:pPr>
            <a:r>
              <a:rPr lang="tr-TR" altLang="tr-TR" sz="2400" smtClean="0"/>
              <a:t>Dolayısıyla ÇALIŞAN ilişki kümesini göstermek için ayrı bir ilişki oluşturmaya gerek yoktur. </a:t>
            </a:r>
          </a:p>
        </p:txBody>
      </p:sp>
      <p:sp>
        <p:nvSpPr>
          <p:cNvPr id="18435" name="Rectangle 3"/>
          <p:cNvSpPr>
            <a:spLocks noGrp="1" noChangeArrowheads="1"/>
          </p:cNvSpPr>
          <p:nvPr>
            <p:ph type="title"/>
          </p:nvPr>
        </p:nvSpPr>
        <p:spPr/>
        <p:txBody>
          <a:bodyPr/>
          <a:lstStyle/>
          <a:p>
            <a:pPr eaLnBrk="1" hangingPunct="1"/>
            <a:r>
              <a:rPr lang="tr-TR" altLang="tr-TR" smtClean="0"/>
              <a:t>Örnek</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484313"/>
            <a:ext cx="6513512"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457200" y="3716338"/>
            <a:ext cx="8229600" cy="2736850"/>
          </a:xfrm>
        </p:spPr>
        <p:txBody>
          <a:bodyPr/>
          <a:lstStyle/>
          <a:p>
            <a:pPr eaLnBrk="1" hangingPunct="1">
              <a:lnSpc>
                <a:spcPct val="90000"/>
              </a:lnSpc>
            </a:pPr>
            <a:r>
              <a:rPr lang="tr-TR" altLang="tr-TR" sz="2400" smtClean="0"/>
              <a:t>Bu ilişki kümesini göstermek için PERSONEL ilişkisine BÖLÜM varlık kümesinin anahtarı olan BNO ile ilişkinin tanımlayıcı nitelikleri olan GÖREVİ ve GBAŞTAR eklenir. </a:t>
            </a:r>
          </a:p>
          <a:p>
            <a:pPr eaLnBrk="1" hangingPunct="1">
              <a:lnSpc>
                <a:spcPct val="90000"/>
              </a:lnSpc>
            </a:pPr>
            <a:r>
              <a:rPr lang="tr-TR" altLang="tr-TR" sz="2400" smtClean="0"/>
              <a:t>Bu durumda, yukarıdaki çizimdeki PERSONEL ve BÖLÜM varlık kümeleri ile aralarındaki ÇALIŞAN ilişkisine karşılık, ilişkisel modelde iki şema oluşturulur.</a:t>
            </a:r>
          </a:p>
        </p:txBody>
      </p:sp>
      <p:sp>
        <p:nvSpPr>
          <p:cNvPr id="19459" name="Rectangle 3"/>
          <p:cNvSpPr>
            <a:spLocks noGrp="1" noChangeArrowheads="1"/>
          </p:cNvSpPr>
          <p:nvPr>
            <p:ph type="title"/>
          </p:nvPr>
        </p:nvSpPr>
        <p:spPr/>
        <p:txBody>
          <a:bodyPr/>
          <a:lstStyle/>
          <a:p>
            <a:pPr eaLnBrk="1" hangingPunct="1"/>
            <a:r>
              <a:rPr lang="tr-TR" altLang="tr-TR" smtClean="0"/>
              <a:t>Örnek</a:t>
            </a: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484313"/>
            <a:ext cx="6513512"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457200" y="3716338"/>
            <a:ext cx="8229600" cy="2592387"/>
          </a:xfrm>
        </p:spPr>
        <p:txBody>
          <a:bodyPr/>
          <a:lstStyle/>
          <a:p>
            <a:pPr eaLnBrk="1" hangingPunct="1">
              <a:lnSpc>
                <a:spcPct val="90000"/>
              </a:lnSpc>
              <a:buFontTx/>
              <a:buNone/>
            </a:pPr>
            <a:r>
              <a:rPr lang="tr-TR" altLang="tr-TR" sz="2400" smtClean="0">
                <a:solidFill>
                  <a:schemeClr val="accent2"/>
                </a:solidFill>
              </a:rPr>
              <a:t>	BÖLÜM (</a:t>
            </a:r>
            <a:r>
              <a:rPr lang="tr-TR" altLang="tr-TR" sz="2400" u="sng" smtClean="0">
                <a:solidFill>
                  <a:schemeClr val="accent2"/>
                </a:solidFill>
              </a:rPr>
              <a:t>BNO</a:t>
            </a:r>
            <a:r>
              <a:rPr lang="tr-TR" altLang="tr-TR" sz="2400" smtClean="0">
                <a:solidFill>
                  <a:schemeClr val="accent2"/>
                </a:solidFill>
              </a:rPr>
              <a:t>, BADI)</a:t>
            </a:r>
          </a:p>
          <a:p>
            <a:pPr eaLnBrk="1" hangingPunct="1">
              <a:lnSpc>
                <a:spcPct val="90000"/>
              </a:lnSpc>
              <a:buFontTx/>
              <a:buNone/>
            </a:pPr>
            <a:r>
              <a:rPr lang="tr-TR" altLang="tr-TR" sz="2400" smtClean="0">
                <a:solidFill>
                  <a:schemeClr val="accent2"/>
                </a:solidFill>
              </a:rPr>
              <a:t>	PERSONEL (</a:t>
            </a:r>
            <a:r>
              <a:rPr lang="tr-TR" altLang="tr-TR" sz="2400" u="sng" smtClean="0">
                <a:solidFill>
                  <a:schemeClr val="accent2"/>
                </a:solidFill>
              </a:rPr>
              <a:t>PNO</a:t>
            </a:r>
            <a:r>
              <a:rPr lang="tr-TR" altLang="tr-TR" sz="2400" smtClean="0">
                <a:solidFill>
                  <a:schemeClr val="accent2"/>
                </a:solidFill>
              </a:rPr>
              <a:t>, ADI, SOYADI, DOĞTAR, 				BNO, GÖREVİ, GBAŞTAR)</a:t>
            </a:r>
          </a:p>
          <a:p>
            <a:pPr eaLnBrk="1" hangingPunct="1">
              <a:lnSpc>
                <a:spcPct val="90000"/>
              </a:lnSpc>
            </a:pPr>
            <a:r>
              <a:rPr lang="tr-TR" altLang="tr-TR" sz="2400" smtClean="0"/>
              <a:t>Yukarıdaki ilişki şemalarından ilki varlık-ilişki çizeneğindeki BÖLÜM varlık kümesine, ikincisi ise hem PERSONEL varlık kümesine hem de ÇALIŞAN ilişkisine karşılık gelmektedir. </a:t>
            </a:r>
          </a:p>
        </p:txBody>
      </p:sp>
      <p:sp>
        <p:nvSpPr>
          <p:cNvPr id="20483" name="Rectangle 3"/>
          <p:cNvSpPr>
            <a:spLocks noGrp="1" noChangeArrowheads="1"/>
          </p:cNvSpPr>
          <p:nvPr>
            <p:ph type="title"/>
          </p:nvPr>
        </p:nvSpPr>
        <p:spPr/>
        <p:txBody>
          <a:bodyPr/>
          <a:lstStyle/>
          <a:p>
            <a:pPr eaLnBrk="1" hangingPunct="1"/>
            <a:r>
              <a:rPr lang="tr-TR" altLang="tr-TR" smtClean="0"/>
              <a:t>Örnek</a:t>
            </a: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484313"/>
            <a:ext cx="6513512"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ikdörtgen 1"/>
          <p:cNvSpPr/>
          <p:nvPr/>
        </p:nvSpPr>
        <p:spPr>
          <a:xfrm>
            <a:off x="3419872" y="1196752"/>
            <a:ext cx="4680520" cy="237626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tr-TR" altLang="tr-TR" sz="4000" smtClean="0"/>
              <a:t>Varlık Kümelerinin Dönüştürülmesi</a:t>
            </a:r>
          </a:p>
        </p:txBody>
      </p:sp>
      <p:sp>
        <p:nvSpPr>
          <p:cNvPr id="3075" name="Rectangle 3"/>
          <p:cNvSpPr>
            <a:spLocks noGrp="1" noChangeArrowheads="1"/>
          </p:cNvSpPr>
          <p:nvPr>
            <p:ph type="body" idx="1"/>
          </p:nvPr>
        </p:nvSpPr>
        <p:spPr/>
        <p:txBody>
          <a:bodyPr/>
          <a:lstStyle/>
          <a:p>
            <a:pPr eaLnBrk="1" hangingPunct="1"/>
            <a:r>
              <a:rPr lang="tr-TR" altLang="tr-TR" smtClean="0"/>
              <a:t>Varlık-ilişki modelindeki her varlık kümesi için ilişkisel modelde bir ilişki şeması oluşturulur.</a:t>
            </a:r>
          </a:p>
          <a:p>
            <a:pPr eaLnBrk="1" hangingPunct="1"/>
            <a:r>
              <a:rPr lang="tr-TR" altLang="tr-TR" smtClean="0"/>
              <a:t>İlişkinin nitelikleri olarak da varlık kümesinin nitelikleri kullanılır.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p:txBody>
          <a:bodyPr/>
          <a:lstStyle/>
          <a:p>
            <a:pPr eaLnBrk="1" hangingPunct="1"/>
            <a:r>
              <a:rPr lang="tr-TR" altLang="tr-TR" smtClean="0"/>
              <a:t>Eğer bir ikili ilişki kümesinin türü birden-bire (ilişki her iki yönde de işlevsel) ise ilişkisel modelde bu ilişki kümesini göstermek için de ayrı bir şema oluşturmaya gerek yoktur.</a:t>
            </a:r>
          </a:p>
          <a:p>
            <a:pPr eaLnBrk="1" hangingPunct="1"/>
            <a:r>
              <a:rPr lang="tr-TR" altLang="tr-TR" smtClean="0"/>
              <a:t>Örneğin BÖLÜM ve PERSONEL varlık kümeleri arasındaki BBAŞKANI (bölüm başkanı) ilişkisini düşünelim.</a:t>
            </a:r>
          </a:p>
        </p:txBody>
      </p:sp>
      <p:sp>
        <p:nvSpPr>
          <p:cNvPr id="21507" name="Rectangle 3"/>
          <p:cNvSpPr>
            <a:spLocks noGrp="1" noChangeArrowheads="1"/>
          </p:cNvSpPr>
          <p:nvPr>
            <p:ph type="title"/>
          </p:nvPr>
        </p:nvSpPr>
        <p:spPr/>
        <p:txBody>
          <a:bodyPr/>
          <a:lstStyle/>
          <a:p>
            <a:pPr eaLnBrk="1" hangingPunct="1"/>
            <a:r>
              <a:rPr lang="tr-TR" altLang="tr-TR" sz="4000" smtClean="0"/>
              <a:t>İkili Birden-Bire İlişki Kümelerinin Dönüştürülmesi</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457200" y="3716338"/>
            <a:ext cx="8229600" cy="2592387"/>
          </a:xfrm>
        </p:spPr>
        <p:txBody>
          <a:bodyPr/>
          <a:lstStyle/>
          <a:p>
            <a:pPr eaLnBrk="1" hangingPunct="1"/>
            <a:r>
              <a:rPr lang="tr-TR" altLang="tr-TR" smtClean="0"/>
              <a:t>Eğer her bölümün bir başkanı olabiliyorsa; bir personel de en çok bir bölümün başkanı olabiliyorsa, her iki yönde de işlevsel olan bu ilişkinin türü bire-birdir.</a:t>
            </a:r>
          </a:p>
        </p:txBody>
      </p:sp>
      <p:sp>
        <p:nvSpPr>
          <p:cNvPr id="22531" name="Rectangle 3"/>
          <p:cNvSpPr>
            <a:spLocks noGrp="1" noChangeArrowheads="1"/>
          </p:cNvSpPr>
          <p:nvPr>
            <p:ph type="title"/>
          </p:nvPr>
        </p:nvSpPr>
        <p:spPr/>
        <p:txBody>
          <a:bodyPr/>
          <a:lstStyle/>
          <a:p>
            <a:pPr eaLnBrk="1" hangingPunct="1"/>
            <a:r>
              <a:rPr lang="tr-TR" altLang="tr-TR" smtClean="0"/>
              <a:t>Örnek</a:t>
            </a:r>
          </a:p>
        </p:txBody>
      </p:sp>
      <p:pic>
        <p:nvPicPr>
          <p:cNvPr id="2253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84313"/>
            <a:ext cx="6408738"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title"/>
          </p:nvPr>
        </p:nvSpPr>
        <p:spPr/>
        <p:txBody>
          <a:bodyPr/>
          <a:lstStyle/>
          <a:p>
            <a:pPr eaLnBrk="1" hangingPunct="1"/>
            <a:r>
              <a:rPr lang="tr-TR" altLang="tr-TR" smtClean="0"/>
              <a:t>Örnek</a:t>
            </a:r>
          </a:p>
        </p:txBody>
      </p:sp>
      <p:sp>
        <p:nvSpPr>
          <p:cNvPr id="23555" name="Rectangle 5"/>
          <p:cNvSpPr>
            <a:spLocks noGrp="1" noChangeArrowheads="1"/>
          </p:cNvSpPr>
          <p:nvPr>
            <p:ph type="body" idx="1"/>
          </p:nvPr>
        </p:nvSpPr>
        <p:spPr/>
        <p:txBody>
          <a:bodyPr/>
          <a:lstStyle/>
          <a:p>
            <a:pPr eaLnBrk="1" hangingPunct="1">
              <a:lnSpc>
                <a:spcPct val="90000"/>
              </a:lnSpc>
            </a:pPr>
            <a:r>
              <a:rPr lang="tr-TR" altLang="tr-TR" smtClean="0"/>
              <a:t>Bire-bir varlık kümelerini ilişkisel modelde göstermek için, varlık kümelerinden birinin anahtarını, varsa ilişkinin tanımlayıcı nitelikleri ile birlikte, diğer varlık kümesine karşı gelen şemaya eklemek yeterlidir. </a:t>
            </a:r>
          </a:p>
          <a:p>
            <a:pPr eaLnBrk="1" hangingPunct="1">
              <a:lnSpc>
                <a:spcPct val="90000"/>
              </a:lnSpc>
            </a:pPr>
            <a:r>
              <a:rPr lang="tr-TR" altLang="tr-TR" smtClean="0"/>
              <a:t>Bunun için de olası iki seçenekten biri seçilir. İlişkilerin anlamlarına ve kullanım ortamına göre bu seçeneklerden biri daha uygun olabilir.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457200" y="3716338"/>
            <a:ext cx="8229600" cy="2592387"/>
          </a:xfrm>
        </p:spPr>
        <p:txBody>
          <a:bodyPr/>
          <a:lstStyle/>
          <a:p>
            <a:pPr eaLnBrk="1" hangingPunct="1">
              <a:lnSpc>
                <a:spcPct val="90000"/>
              </a:lnSpc>
            </a:pPr>
            <a:r>
              <a:rPr lang="tr-TR" altLang="tr-TR" sz="2800" smtClean="0"/>
              <a:t>1. seçenek:</a:t>
            </a:r>
          </a:p>
          <a:p>
            <a:pPr lvl="1" eaLnBrk="1" hangingPunct="1">
              <a:lnSpc>
                <a:spcPct val="90000"/>
              </a:lnSpc>
            </a:pPr>
            <a:r>
              <a:rPr lang="tr-TR" altLang="tr-TR" sz="2400" smtClean="0">
                <a:solidFill>
                  <a:schemeClr val="accent2"/>
                </a:solidFill>
              </a:rPr>
              <a:t>BÖLÜM (</a:t>
            </a:r>
            <a:r>
              <a:rPr lang="tr-TR" altLang="tr-TR" sz="2400" u="sng" smtClean="0">
                <a:solidFill>
                  <a:schemeClr val="accent2"/>
                </a:solidFill>
              </a:rPr>
              <a:t>BNO</a:t>
            </a:r>
            <a:r>
              <a:rPr lang="tr-TR" altLang="tr-TR" sz="2400" smtClean="0">
                <a:solidFill>
                  <a:schemeClr val="accent2"/>
                </a:solidFill>
              </a:rPr>
              <a:t>, BADI)</a:t>
            </a:r>
          </a:p>
          <a:p>
            <a:pPr lvl="1" eaLnBrk="1" hangingPunct="1">
              <a:lnSpc>
                <a:spcPct val="90000"/>
              </a:lnSpc>
            </a:pPr>
            <a:r>
              <a:rPr lang="tr-TR" altLang="tr-TR" sz="2400" smtClean="0">
                <a:solidFill>
                  <a:schemeClr val="accent2"/>
                </a:solidFill>
              </a:rPr>
              <a:t>PERSONEL (</a:t>
            </a:r>
            <a:r>
              <a:rPr lang="tr-TR" altLang="tr-TR" sz="2400" u="sng" smtClean="0">
                <a:solidFill>
                  <a:schemeClr val="accent2"/>
                </a:solidFill>
              </a:rPr>
              <a:t>PNO</a:t>
            </a:r>
            <a:r>
              <a:rPr lang="tr-TR" altLang="tr-TR" sz="2400" smtClean="0">
                <a:solidFill>
                  <a:schemeClr val="accent2"/>
                </a:solidFill>
              </a:rPr>
              <a:t>, ADI, SOYADI, DOĞTAR, YBNO, GBAŞTAR) </a:t>
            </a:r>
          </a:p>
          <a:p>
            <a:pPr eaLnBrk="1" hangingPunct="1">
              <a:lnSpc>
                <a:spcPct val="90000"/>
              </a:lnSpc>
            </a:pPr>
            <a:r>
              <a:rPr lang="tr-TR" altLang="tr-TR" sz="2800" smtClean="0"/>
              <a:t>Burada YBNO personelin (bölüm başkanının) yönettiği bölümün numarasıdır.</a:t>
            </a:r>
          </a:p>
        </p:txBody>
      </p:sp>
      <p:sp>
        <p:nvSpPr>
          <p:cNvPr id="24579" name="Rectangle 3"/>
          <p:cNvSpPr>
            <a:spLocks noGrp="1" noChangeArrowheads="1"/>
          </p:cNvSpPr>
          <p:nvPr>
            <p:ph type="title"/>
          </p:nvPr>
        </p:nvSpPr>
        <p:spPr/>
        <p:txBody>
          <a:bodyPr/>
          <a:lstStyle/>
          <a:p>
            <a:pPr eaLnBrk="1" hangingPunct="1"/>
            <a:r>
              <a:rPr lang="tr-TR" altLang="tr-TR" smtClean="0"/>
              <a:t>Örnek</a:t>
            </a: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84313"/>
            <a:ext cx="6408738"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3419872" y="1196752"/>
            <a:ext cx="4680520" cy="237626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457200" y="3716338"/>
            <a:ext cx="8229600" cy="2736850"/>
          </a:xfrm>
        </p:spPr>
        <p:txBody>
          <a:bodyPr/>
          <a:lstStyle/>
          <a:p>
            <a:pPr eaLnBrk="1" hangingPunct="1">
              <a:lnSpc>
                <a:spcPct val="90000"/>
              </a:lnSpc>
            </a:pPr>
            <a:r>
              <a:rPr lang="tr-TR" altLang="tr-TR" sz="2800" smtClean="0"/>
              <a:t>2. seçenek:</a:t>
            </a:r>
          </a:p>
          <a:p>
            <a:pPr lvl="1" eaLnBrk="1" hangingPunct="1">
              <a:lnSpc>
                <a:spcPct val="90000"/>
              </a:lnSpc>
            </a:pPr>
            <a:r>
              <a:rPr lang="tr-TR" altLang="tr-TR" sz="2400" smtClean="0">
                <a:solidFill>
                  <a:schemeClr val="accent2"/>
                </a:solidFill>
              </a:rPr>
              <a:t>BÖLÜM (</a:t>
            </a:r>
            <a:r>
              <a:rPr lang="tr-TR" altLang="tr-TR" sz="2400" u="sng" smtClean="0">
                <a:solidFill>
                  <a:schemeClr val="accent2"/>
                </a:solidFill>
              </a:rPr>
              <a:t>BNO</a:t>
            </a:r>
            <a:r>
              <a:rPr lang="tr-TR" altLang="tr-TR" sz="2400" smtClean="0">
                <a:solidFill>
                  <a:schemeClr val="accent2"/>
                </a:solidFill>
              </a:rPr>
              <a:t>, BADI, BBPNO, GBAŞTAR)</a:t>
            </a:r>
          </a:p>
          <a:p>
            <a:pPr lvl="1" eaLnBrk="1" hangingPunct="1">
              <a:lnSpc>
                <a:spcPct val="90000"/>
              </a:lnSpc>
            </a:pPr>
            <a:r>
              <a:rPr lang="tr-TR" altLang="tr-TR" sz="2400" smtClean="0">
                <a:solidFill>
                  <a:schemeClr val="accent2"/>
                </a:solidFill>
              </a:rPr>
              <a:t>PERSONEL (</a:t>
            </a:r>
            <a:r>
              <a:rPr lang="tr-TR" altLang="tr-TR" sz="2400" u="sng" smtClean="0">
                <a:solidFill>
                  <a:schemeClr val="accent2"/>
                </a:solidFill>
              </a:rPr>
              <a:t>PNO</a:t>
            </a:r>
            <a:r>
              <a:rPr lang="tr-TR" altLang="tr-TR" sz="2400" smtClean="0">
                <a:solidFill>
                  <a:schemeClr val="accent2"/>
                </a:solidFill>
              </a:rPr>
              <a:t>, ADI, SOYADI, DOĞTAR)</a:t>
            </a:r>
          </a:p>
          <a:p>
            <a:pPr eaLnBrk="1" hangingPunct="1">
              <a:lnSpc>
                <a:spcPct val="90000"/>
              </a:lnSpc>
            </a:pPr>
            <a:r>
              <a:rPr lang="tr-TR" altLang="tr-TR" sz="2800" smtClean="0"/>
              <a:t>Burada BBPNO bölüm başkanı personel numarasıdır. (Bu örnek için bu seçenek daha uygun bir çözüm olarak görülmektedir.)</a:t>
            </a:r>
          </a:p>
        </p:txBody>
      </p:sp>
      <p:sp>
        <p:nvSpPr>
          <p:cNvPr id="25603" name="Rectangle 3"/>
          <p:cNvSpPr>
            <a:spLocks noGrp="1" noChangeArrowheads="1"/>
          </p:cNvSpPr>
          <p:nvPr>
            <p:ph type="title"/>
          </p:nvPr>
        </p:nvSpPr>
        <p:spPr/>
        <p:txBody>
          <a:bodyPr/>
          <a:lstStyle/>
          <a:p>
            <a:pPr eaLnBrk="1" hangingPunct="1"/>
            <a:r>
              <a:rPr lang="tr-TR" altLang="tr-TR" smtClean="0"/>
              <a:t>Örnek</a:t>
            </a: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84313"/>
            <a:ext cx="6408738"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ikdörtgen 4"/>
          <p:cNvSpPr/>
          <p:nvPr/>
        </p:nvSpPr>
        <p:spPr>
          <a:xfrm>
            <a:off x="1619250" y="1196752"/>
            <a:ext cx="3600822" cy="2376264"/>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tr-TR" altLang="tr-TR" sz="4000" smtClean="0"/>
              <a:t>Aynı Varlık Kümesi İçindeki İlişki Kümeleri</a:t>
            </a:r>
          </a:p>
        </p:txBody>
      </p:sp>
      <p:sp>
        <p:nvSpPr>
          <p:cNvPr id="26627" name="Rectangle 3"/>
          <p:cNvSpPr>
            <a:spLocks noGrp="1" noChangeArrowheads="1"/>
          </p:cNvSpPr>
          <p:nvPr>
            <p:ph type="body" idx="1"/>
          </p:nvPr>
        </p:nvSpPr>
        <p:spPr/>
        <p:txBody>
          <a:bodyPr/>
          <a:lstStyle/>
          <a:p>
            <a:pPr eaLnBrk="1" hangingPunct="1">
              <a:lnSpc>
                <a:spcPct val="90000"/>
              </a:lnSpc>
            </a:pPr>
            <a:r>
              <a:rPr lang="tr-TR" altLang="tr-TR" smtClean="0"/>
              <a:t>Eğer ilişki kümesi iki farklı varlık kümesi arasında tanımlanmak yerine, aynı varlık kümesi içinde tanımlanmışsa, bu varlık kümesinin işlevsel modele dönüştürülmesinde hiçbir farklılık yoktur.</a:t>
            </a:r>
          </a:p>
          <a:p>
            <a:pPr eaLnBrk="1" hangingPunct="1">
              <a:lnSpc>
                <a:spcPct val="90000"/>
              </a:lnSpc>
            </a:pPr>
            <a:r>
              <a:rPr lang="tr-TR" altLang="tr-TR" smtClean="0"/>
              <a:t>İlişki kümesinin türünün birden-bire, birden-çoğa ya da çoktan-çoğa olmasına göre yukarıda söylenenlerin tümü geçerlidir.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tr-TR" altLang="tr-TR" sz="4000" smtClean="0"/>
              <a:t>Aynı Varlık Kümesi İçindeki İlişki Kümeleri</a:t>
            </a:r>
          </a:p>
        </p:txBody>
      </p:sp>
      <p:sp>
        <p:nvSpPr>
          <p:cNvPr id="27651" name="Rectangle 3"/>
          <p:cNvSpPr>
            <a:spLocks noGrp="1" noChangeArrowheads="1"/>
          </p:cNvSpPr>
          <p:nvPr>
            <p:ph type="body" idx="1"/>
          </p:nvPr>
        </p:nvSpPr>
        <p:spPr/>
        <p:txBody>
          <a:bodyPr/>
          <a:lstStyle/>
          <a:p>
            <a:pPr eaLnBrk="1" hangingPunct="1"/>
            <a:r>
              <a:rPr lang="tr-TR" altLang="tr-TR" dirty="0" smtClean="0"/>
              <a:t>Ancak aralarında ilişki kurulan varlık kümeleri aynı olduğu için, bir ilişki şemasında aynı niteliğin farklı rollerde yer alması söz konusu olabilir.</a:t>
            </a:r>
          </a:p>
          <a:p>
            <a:pPr eaLnBrk="1" hangingPunct="1"/>
            <a:r>
              <a:rPr lang="tr-TR" altLang="tr-TR" dirty="0" smtClean="0"/>
              <a:t>Bunun için de, roller de düşünülerek niteliklere uygun adlar seçilmesi gerekir.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tr-TR" altLang="tr-TR" smtClean="0"/>
              <a:t>Örnek</a:t>
            </a:r>
          </a:p>
        </p:txBody>
      </p:sp>
      <p:sp>
        <p:nvSpPr>
          <p:cNvPr id="28675" name="Rectangle 3"/>
          <p:cNvSpPr>
            <a:spLocks noGrp="1" noChangeArrowheads="1"/>
          </p:cNvSpPr>
          <p:nvPr>
            <p:ph type="body" idx="1"/>
          </p:nvPr>
        </p:nvSpPr>
        <p:spPr>
          <a:xfrm>
            <a:off x="457200" y="1600200"/>
            <a:ext cx="8229600" cy="2260600"/>
          </a:xfrm>
        </p:spPr>
        <p:txBody>
          <a:bodyPr/>
          <a:lstStyle/>
          <a:p>
            <a:pPr eaLnBrk="1" hangingPunct="1">
              <a:lnSpc>
                <a:spcPct val="90000"/>
              </a:lnSpc>
            </a:pPr>
            <a:r>
              <a:rPr lang="tr-TR" altLang="tr-TR" sz="2800" smtClean="0"/>
              <a:t>PERSONEL varlık kümesi ve bu varlık kümesi içindeki birden-çoğa YÖNETİCİ ilişkisi ilişkisel modelde tek bir şema ile gösterilebilir.</a:t>
            </a:r>
          </a:p>
          <a:p>
            <a:pPr eaLnBrk="1" hangingPunct="1">
              <a:lnSpc>
                <a:spcPct val="90000"/>
              </a:lnSpc>
              <a:buFontTx/>
              <a:buNone/>
            </a:pPr>
            <a:r>
              <a:rPr lang="tr-TR" altLang="tr-TR" sz="2800" smtClean="0"/>
              <a:t>	</a:t>
            </a:r>
            <a:r>
              <a:rPr lang="tr-TR" altLang="tr-TR" sz="2800" smtClean="0">
                <a:solidFill>
                  <a:schemeClr val="accent2"/>
                </a:solidFill>
              </a:rPr>
              <a:t>PERSONEL(</a:t>
            </a:r>
            <a:r>
              <a:rPr lang="tr-TR" altLang="tr-TR" sz="2800" u="sng" smtClean="0">
                <a:solidFill>
                  <a:schemeClr val="accent2"/>
                </a:solidFill>
              </a:rPr>
              <a:t>SİCİLNO</a:t>
            </a:r>
            <a:r>
              <a:rPr lang="tr-TR" altLang="tr-TR" sz="2800" smtClean="0">
                <a:solidFill>
                  <a:schemeClr val="accent2"/>
                </a:solidFill>
              </a:rPr>
              <a:t>, ADI, BÖLÜMÜ, GÖREVİ, 				GBAŞTAR, YSİCİLNO) </a:t>
            </a:r>
          </a:p>
        </p:txBody>
      </p:sp>
      <p:sp>
        <p:nvSpPr>
          <p:cNvPr id="28676" name="Line 4"/>
          <p:cNvSpPr>
            <a:spLocks noChangeShapeType="1"/>
          </p:cNvSpPr>
          <p:nvPr/>
        </p:nvSpPr>
        <p:spPr bwMode="auto">
          <a:xfrm>
            <a:off x="5092700" y="5302250"/>
            <a:ext cx="1447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8677" name="Rectangle 5"/>
          <p:cNvSpPr>
            <a:spLocks noChangeArrowheads="1"/>
          </p:cNvSpPr>
          <p:nvPr/>
        </p:nvSpPr>
        <p:spPr bwMode="auto">
          <a:xfrm>
            <a:off x="3492500" y="4997450"/>
            <a:ext cx="1600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PERSONEL</a:t>
            </a:r>
          </a:p>
        </p:txBody>
      </p:sp>
      <p:sp>
        <p:nvSpPr>
          <p:cNvPr id="28678" name="AutoShape 6"/>
          <p:cNvSpPr>
            <a:spLocks noChangeArrowheads="1"/>
          </p:cNvSpPr>
          <p:nvPr/>
        </p:nvSpPr>
        <p:spPr bwMode="auto">
          <a:xfrm>
            <a:off x="6540500" y="4779963"/>
            <a:ext cx="1676400" cy="10509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YÖNETİCİ</a:t>
            </a:r>
          </a:p>
        </p:txBody>
      </p:sp>
      <p:sp>
        <p:nvSpPr>
          <p:cNvPr id="28679" name="Oval 7"/>
          <p:cNvSpPr>
            <a:spLocks noChangeArrowheads="1"/>
          </p:cNvSpPr>
          <p:nvPr/>
        </p:nvSpPr>
        <p:spPr bwMode="auto">
          <a:xfrm>
            <a:off x="1358900" y="583565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GBAŞTAR</a:t>
            </a:r>
          </a:p>
        </p:txBody>
      </p:sp>
      <p:sp>
        <p:nvSpPr>
          <p:cNvPr id="28680" name="Oval 8"/>
          <p:cNvSpPr>
            <a:spLocks noChangeArrowheads="1"/>
          </p:cNvSpPr>
          <p:nvPr/>
        </p:nvSpPr>
        <p:spPr bwMode="auto">
          <a:xfrm>
            <a:off x="1358900" y="499745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ADI</a:t>
            </a:r>
          </a:p>
        </p:txBody>
      </p:sp>
      <p:sp>
        <p:nvSpPr>
          <p:cNvPr id="28681" name="Oval 9"/>
          <p:cNvSpPr>
            <a:spLocks noChangeArrowheads="1"/>
          </p:cNvSpPr>
          <p:nvPr/>
        </p:nvSpPr>
        <p:spPr bwMode="auto">
          <a:xfrm>
            <a:off x="3492500" y="400685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BÖLÜMÜ</a:t>
            </a:r>
          </a:p>
        </p:txBody>
      </p:sp>
      <p:sp>
        <p:nvSpPr>
          <p:cNvPr id="28682" name="Oval 10"/>
          <p:cNvSpPr>
            <a:spLocks noChangeArrowheads="1"/>
          </p:cNvSpPr>
          <p:nvPr/>
        </p:nvSpPr>
        <p:spPr bwMode="auto">
          <a:xfrm>
            <a:off x="3492500" y="598805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GÖREVİ</a:t>
            </a:r>
          </a:p>
        </p:txBody>
      </p:sp>
      <p:sp>
        <p:nvSpPr>
          <p:cNvPr id="28683" name="Oval 11"/>
          <p:cNvSpPr>
            <a:spLocks noChangeArrowheads="1"/>
          </p:cNvSpPr>
          <p:nvPr/>
        </p:nvSpPr>
        <p:spPr bwMode="auto">
          <a:xfrm>
            <a:off x="1358900" y="415925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u="sng"/>
              <a:t>SİCİLNO</a:t>
            </a:r>
          </a:p>
        </p:txBody>
      </p:sp>
      <p:sp>
        <p:nvSpPr>
          <p:cNvPr id="28684" name="Line 12"/>
          <p:cNvSpPr>
            <a:spLocks noChangeShapeType="1"/>
          </p:cNvSpPr>
          <p:nvPr/>
        </p:nvSpPr>
        <p:spPr bwMode="auto">
          <a:xfrm>
            <a:off x="2959100" y="5302250"/>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8685" name="Line 13"/>
          <p:cNvSpPr>
            <a:spLocks noChangeShapeType="1"/>
          </p:cNvSpPr>
          <p:nvPr/>
        </p:nvSpPr>
        <p:spPr bwMode="auto">
          <a:xfrm flipV="1">
            <a:off x="2882900" y="5607050"/>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8686" name="Line 14"/>
          <p:cNvSpPr>
            <a:spLocks noChangeShapeType="1"/>
          </p:cNvSpPr>
          <p:nvPr/>
        </p:nvSpPr>
        <p:spPr bwMode="auto">
          <a:xfrm>
            <a:off x="2882900" y="4616450"/>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cxnSp>
        <p:nvCxnSpPr>
          <p:cNvPr id="28687" name="AutoShape 15"/>
          <p:cNvCxnSpPr>
            <a:cxnSpLocks noChangeShapeType="1"/>
            <a:stCxn id="28681" idx="4"/>
            <a:endCxn id="28677" idx="0"/>
          </p:cNvCxnSpPr>
          <p:nvPr/>
        </p:nvCxnSpPr>
        <p:spPr bwMode="auto">
          <a:xfrm>
            <a:off x="4292600" y="4629150"/>
            <a:ext cx="0" cy="3556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8688" name="AutoShape 16"/>
          <p:cNvCxnSpPr>
            <a:cxnSpLocks noChangeShapeType="1"/>
            <a:stCxn id="28677" idx="2"/>
            <a:endCxn id="28682" idx="0"/>
          </p:cNvCxnSpPr>
          <p:nvPr/>
        </p:nvCxnSpPr>
        <p:spPr bwMode="auto">
          <a:xfrm>
            <a:off x="4292600" y="5619750"/>
            <a:ext cx="0" cy="3556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8689" name="Line 17"/>
          <p:cNvSpPr>
            <a:spLocks noChangeShapeType="1"/>
          </p:cNvSpPr>
          <p:nvPr/>
        </p:nvSpPr>
        <p:spPr bwMode="auto">
          <a:xfrm>
            <a:off x="5092700" y="5607050"/>
            <a:ext cx="609600" cy="533400"/>
          </a:xfrm>
          <a:prstGeom prst="line">
            <a:avLst/>
          </a:prstGeom>
          <a:noFill/>
          <a:ln w="2540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tr-TR"/>
          </a:p>
        </p:txBody>
      </p:sp>
      <p:sp>
        <p:nvSpPr>
          <p:cNvPr id="28690" name="Line 18"/>
          <p:cNvSpPr>
            <a:spLocks noChangeShapeType="1"/>
          </p:cNvSpPr>
          <p:nvPr/>
        </p:nvSpPr>
        <p:spPr bwMode="auto">
          <a:xfrm flipH="1">
            <a:off x="5676900" y="6140450"/>
            <a:ext cx="1701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8691" name="Line 19"/>
          <p:cNvSpPr>
            <a:spLocks noChangeShapeType="1"/>
          </p:cNvSpPr>
          <p:nvPr/>
        </p:nvSpPr>
        <p:spPr bwMode="auto">
          <a:xfrm flipH="1">
            <a:off x="7380288" y="5789613"/>
            <a:ext cx="1587" cy="3508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8692" name="Text Box 20"/>
          <p:cNvSpPr txBox="1">
            <a:spLocks noChangeArrowheads="1"/>
          </p:cNvSpPr>
          <p:nvPr/>
        </p:nvSpPr>
        <p:spPr bwMode="auto">
          <a:xfrm>
            <a:off x="5549900" y="499745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800"/>
              <a:t>üst</a:t>
            </a:r>
          </a:p>
        </p:txBody>
      </p:sp>
      <p:sp>
        <p:nvSpPr>
          <p:cNvPr id="28693" name="Text Box 21"/>
          <p:cNvSpPr txBox="1">
            <a:spLocks noChangeArrowheads="1"/>
          </p:cNvSpPr>
          <p:nvPr/>
        </p:nvSpPr>
        <p:spPr bwMode="auto">
          <a:xfrm>
            <a:off x="6083300" y="583565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800"/>
              <a:t>ast</a:t>
            </a:r>
          </a:p>
        </p:txBody>
      </p:sp>
      <p:sp>
        <p:nvSpPr>
          <p:cNvPr id="28694" name="Text Box 22"/>
          <p:cNvSpPr txBox="1">
            <a:spLocks noChangeArrowheads="1"/>
          </p:cNvSpPr>
          <p:nvPr/>
        </p:nvSpPr>
        <p:spPr bwMode="auto">
          <a:xfrm>
            <a:off x="5092700" y="49974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800"/>
              <a:t>1</a:t>
            </a:r>
          </a:p>
        </p:txBody>
      </p:sp>
      <p:sp>
        <p:nvSpPr>
          <p:cNvPr id="28695" name="Text Box 23"/>
          <p:cNvSpPr txBox="1">
            <a:spLocks noChangeArrowheads="1"/>
          </p:cNvSpPr>
          <p:nvPr/>
        </p:nvSpPr>
        <p:spPr bwMode="auto">
          <a:xfrm>
            <a:off x="4940300" y="560705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800"/>
              <a:t>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Başlık"/>
          <p:cNvSpPr>
            <a:spLocks noGrp="1"/>
          </p:cNvSpPr>
          <p:nvPr>
            <p:ph type="title"/>
          </p:nvPr>
        </p:nvSpPr>
        <p:spPr/>
        <p:txBody>
          <a:bodyPr/>
          <a:lstStyle/>
          <a:p>
            <a:pPr eaLnBrk="1" hangingPunct="1"/>
            <a:r>
              <a:rPr lang="tr-TR" altLang="tr-TR" smtClean="0"/>
              <a:t>Örnek Soru</a:t>
            </a:r>
          </a:p>
        </p:txBody>
      </p:sp>
      <p:sp>
        <p:nvSpPr>
          <p:cNvPr id="29699" name="2 İçerik Yer Tutucusu"/>
          <p:cNvSpPr>
            <a:spLocks noGrp="1"/>
          </p:cNvSpPr>
          <p:nvPr>
            <p:ph idx="1"/>
          </p:nvPr>
        </p:nvSpPr>
        <p:spPr/>
        <p:txBody>
          <a:bodyPr/>
          <a:lstStyle/>
          <a:p>
            <a:pPr eaLnBrk="1" hangingPunct="1"/>
            <a:r>
              <a:rPr lang="tr-TR" altLang="tr-TR" smtClean="0"/>
              <a:t>Bir sanal alışveriş sitesi için geliştirilen veri tabanında ürünler, kategoriler, tedarikçi firmalar, müşteriler ve siparişler varlık kümelerini, bu kümeler arasındaki ilişki kümelerini (ilişki türlerini de belirterek) ve size göre bu kümelerin sahip olması gerekli nitelikleri de gösterecek şekilde varlık-ilişki modeli çizelgesini oluşturunuz.</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1 Başlık"/>
          <p:cNvSpPr>
            <a:spLocks noGrp="1"/>
          </p:cNvSpPr>
          <p:nvPr>
            <p:ph type="title"/>
          </p:nvPr>
        </p:nvSpPr>
        <p:spPr>
          <a:xfrm>
            <a:off x="482600" y="200025"/>
            <a:ext cx="8229600" cy="1143000"/>
          </a:xfrm>
        </p:spPr>
        <p:txBody>
          <a:bodyPr/>
          <a:lstStyle/>
          <a:p>
            <a:pPr eaLnBrk="1" hangingPunct="1"/>
            <a:r>
              <a:rPr lang="tr-TR" altLang="tr-TR" smtClean="0"/>
              <a:t>Sorunun Cevabı</a:t>
            </a:r>
          </a:p>
        </p:txBody>
      </p:sp>
      <p:sp>
        <p:nvSpPr>
          <p:cNvPr id="30723" name="Rectangle 4"/>
          <p:cNvSpPr>
            <a:spLocks noChangeArrowheads="1"/>
          </p:cNvSpPr>
          <p:nvPr/>
        </p:nvSpPr>
        <p:spPr bwMode="auto">
          <a:xfrm>
            <a:off x="1865313" y="2143125"/>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solidFill>
                  <a:srgbClr val="FF0000"/>
                </a:solidFill>
              </a:rPr>
              <a:t>ÜRÜN</a:t>
            </a:r>
          </a:p>
        </p:txBody>
      </p:sp>
      <p:sp>
        <p:nvSpPr>
          <p:cNvPr id="30724" name="Oval 5"/>
          <p:cNvSpPr>
            <a:spLocks noChangeArrowheads="1"/>
          </p:cNvSpPr>
          <p:nvPr/>
        </p:nvSpPr>
        <p:spPr bwMode="auto">
          <a:xfrm>
            <a:off x="573088" y="150177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Satış</a:t>
            </a:r>
          </a:p>
          <a:p>
            <a:pPr algn="ctr" eaLnBrk="1" hangingPunct="1">
              <a:spcBef>
                <a:spcPct val="0"/>
              </a:spcBef>
              <a:buFontTx/>
              <a:buNone/>
            </a:pPr>
            <a:r>
              <a:rPr lang="tr-TR" altLang="tr-TR" sz="1200"/>
              <a:t>Fiyat</a:t>
            </a:r>
            <a:endParaRPr lang="tr-TR" altLang="tr-TR" sz="1200" u="sng"/>
          </a:p>
        </p:txBody>
      </p:sp>
      <p:sp>
        <p:nvSpPr>
          <p:cNvPr id="30725" name="Line 6"/>
          <p:cNvSpPr>
            <a:spLocks noChangeShapeType="1"/>
          </p:cNvSpPr>
          <p:nvPr/>
        </p:nvSpPr>
        <p:spPr bwMode="auto">
          <a:xfrm>
            <a:off x="1508125" y="1860550"/>
            <a:ext cx="358775"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26" name="Line 7"/>
          <p:cNvSpPr>
            <a:spLocks noChangeShapeType="1"/>
          </p:cNvSpPr>
          <p:nvPr/>
        </p:nvSpPr>
        <p:spPr bwMode="auto">
          <a:xfrm flipH="1">
            <a:off x="1436688" y="2363788"/>
            <a:ext cx="43021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27" name="Line 8"/>
          <p:cNvSpPr>
            <a:spLocks noChangeShapeType="1"/>
          </p:cNvSpPr>
          <p:nvPr/>
        </p:nvSpPr>
        <p:spPr bwMode="auto">
          <a:xfrm>
            <a:off x="2490788" y="1789113"/>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28" name="Oval 9"/>
          <p:cNvSpPr>
            <a:spLocks noChangeArrowheads="1"/>
          </p:cNvSpPr>
          <p:nvPr/>
        </p:nvSpPr>
        <p:spPr bwMode="auto">
          <a:xfrm>
            <a:off x="1939925" y="135731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Alış</a:t>
            </a:r>
          </a:p>
          <a:p>
            <a:pPr algn="ctr" eaLnBrk="1" hangingPunct="1">
              <a:spcBef>
                <a:spcPct val="0"/>
              </a:spcBef>
              <a:buFontTx/>
              <a:buNone/>
            </a:pPr>
            <a:r>
              <a:rPr lang="tr-TR" altLang="tr-TR" sz="1200"/>
              <a:t>Fiyat</a:t>
            </a:r>
            <a:endParaRPr lang="tr-TR" altLang="tr-TR" sz="1200" u="sng"/>
          </a:p>
        </p:txBody>
      </p:sp>
      <p:sp>
        <p:nvSpPr>
          <p:cNvPr id="30729" name="Oval 11"/>
          <p:cNvSpPr>
            <a:spLocks noChangeArrowheads="1"/>
          </p:cNvSpPr>
          <p:nvPr/>
        </p:nvSpPr>
        <p:spPr bwMode="auto">
          <a:xfrm>
            <a:off x="357188" y="214788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u="sng"/>
              <a:t>Ürün ID</a:t>
            </a:r>
          </a:p>
        </p:txBody>
      </p:sp>
      <p:sp>
        <p:nvSpPr>
          <p:cNvPr id="30730" name="Rectangle 15"/>
          <p:cNvSpPr>
            <a:spLocks noChangeArrowheads="1"/>
          </p:cNvSpPr>
          <p:nvPr/>
        </p:nvSpPr>
        <p:spPr bwMode="auto">
          <a:xfrm>
            <a:off x="6000750" y="2147888"/>
            <a:ext cx="14287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solidFill>
                  <a:srgbClr val="FF0000"/>
                </a:solidFill>
              </a:rPr>
              <a:t>KATEGORİ</a:t>
            </a:r>
          </a:p>
        </p:txBody>
      </p:sp>
      <p:sp>
        <p:nvSpPr>
          <p:cNvPr id="30731" name="Oval 16"/>
          <p:cNvSpPr>
            <a:spLocks noChangeArrowheads="1"/>
          </p:cNvSpPr>
          <p:nvPr/>
        </p:nvSpPr>
        <p:spPr bwMode="auto">
          <a:xfrm>
            <a:off x="7562850" y="2795588"/>
            <a:ext cx="1150938"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u="sng"/>
              <a:t>Kategori ID</a:t>
            </a:r>
          </a:p>
        </p:txBody>
      </p:sp>
      <p:sp>
        <p:nvSpPr>
          <p:cNvPr id="30732" name="Line 17"/>
          <p:cNvSpPr>
            <a:spLocks noChangeShapeType="1"/>
          </p:cNvSpPr>
          <p:nvPr/>
        </p:nvSpPr>
        <p:spPr bwMode="auto">
          <a:xfrm>
            <a:off x="7418388" y="2579688"/>
            <a:ext cx="287337"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33" name="Oval 20"/>
          <p:cNvSpPr>
            <a:spLocks noChangeArrowheads="1"/>
          </p:cNvSpPr>
          <p:nvPr/>
        </p:nvSpPr>
        <p:spPr bwMode="auto">
          <a:xfrm>
            <a:off x="7850188" y="214788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Kategori Adı</a:t>
            </a:r>
            <a:endParaRPr lang="tr-TR" altLang="tr-TR" sz="1200" u="sng"/>
          </a:p>
        </p:txBody>
      </p:sp>
      <p:sp>
        <p:nvSpPr>
          <p:cNvPr id="30734" name="Line 21"/>
          <p:cNvSpPr>
            <a:spLocks noChangeShapeType="1"/>
          </p:cNvSpPr>
          <p:nvPr/>
        </p:nvSpPr>
        <p:spPr bwMode="auto">
          <a:xfrm flipH="1" flipV="1">
            <a:off x="7416800" y="2363788"/>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35" name="AutoShape 25"/>
          <p:cNvSpPr>
            <a:spLocks noChangeArrowheads="1"/>
          </p:cNvSpPr>
          <p:nvPr/>
        </p:nvSpPr>
        <p:spPr bwMode="auto">
          <a:xfrm>
            <a:off x="3786188" y="2000250"/>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solidFill>
                  <a:srgbClr val="0070C0"/>
                </a:solidFill>
              </a:rPr>
              <a:t>AİT OLDUĞU</a:t>
            </a:r>
          </a:p>
        </p:txBody>
      </p:sp>
      <p:sp>
        <p:nvSpPr>
          <p:cNvPr id="30736" name="Line 33"/>
          <p:cNvSpPr>
            <a:spLocks noChangeShapeType="1"/>
          </p:cNvSpPr>
          <p:nvPr/>
        </p:nvSpPr>
        <p:spPr bwMode="auto">
          <a:xfrm flipV="1">
            <a:off x="7418388" y="1858963"/>
            <a:ext cx="287337"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37" name="Oval 34"/>
          <p:cNvSpPr>
            <a:spLocks noChangeArrowheads="1"/>
          </p:cNvSpPr>
          <p:nvPr/>
        </p:nvSpPr>
        <p:spPr bwMode="auto">
          <a:xfrm>
            <a:off x="7561263" y="1500188"/>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KDV Oranı</a:t>
            </a:r>
            <a:endParaRPr lang="tr-TR" altLang="tr-TR" sz="1200" u="sng"/>
          </a:p>
        </p:txBody>
      </p:sp>
      <p:sp>
        <p:nvSpPr>
          <p:cNvPr id="30738" name="Oval 9"/>
          <p:cNvSpPr>
            <a:spLocks noChangeArrowheads="1"/>
          </p:cNvSpPr>
          <p:nvPr/>
        </p:nvSpPr>
        <p:spPr bwMode="auto">
          <a:xfrm>
            <a:off x="565150" y="284638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Ürün Adı</a:t>
            </a:r>
            <a:endParaRPr lang="tr-TR" altLang="tr-TR" sz="1200" u="sng"/>
          </a:p>
        </p:txBody>
      </p:sp>
      <p:sp>
        <p:nvSpPr>
          <p:cNvPr id="30739" name="Line 6"/>
          <p:cNvSpPr>
            <a:spLocks noChangeShapeType="1"/>
          </p:cNvSpPr>
          <p:nvPr/>
        </p:nvSpPr>
        <p:spPr bwMode="auto">
          <a:xfrm flipV="1">
            <a:off x="1389063" y="2587625"/>
            <a:ext cx="500062"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40" name="Rectangle 4"/>
          <p:cNvSpPr>
            <a:spLocks noChangeArrowheads="1"/>
          </p:cNvSpPr>
          <p:nvPr/>
        </p:nvSpPr>
        <p:spPr bwMode="auto">
          <a:xfrm>
            <a:off x="1857375" y="4432300"/>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solidFill>
                  <a:srgbClr val="FF0000"/>
                </a:solidFill>
              </a:rPr>
              <a:t>FİRMA</a:t>
            </a:r>
          </a:p>
        </p:txBody>
      </p:sp>
      <p:sp>
        <p:nvSpPr>
          <p:cNvPr id="30741" name="Oval 5"/>
          <p:cNvSpPr>
            <a:spLocks noChangeArrowheads="1"/>
          </p:cNvSpPr>
          <p:nvPr/>
        </p:nvSpPr>
        <p:spPr bwMode="auto">
          <a:xfrm>
            <a:off x="565150" y="378618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Adres</a:t>
            </a:r>
            <a:endParaRPr lang="tr-TR" altLang="tr-TR" sz="1200" u="sng"/>
          </a:p>
        </p:txBody>
      </p:sp>
      <p:sp>
        <p:nvSpPr>
          <p:cNvPr id="30742" name="Line 6"/>
          <p:cNvSpPr>
            <a:spLocks noChangeShapeType="1"/>
          </p:cNvSpPr>
          <p:nvPr/>
        </p:nvSpPr>
        <p:spPr bwMode="auto">
          <a:xfrm>
            <a:off x="1500188" y="4144963"/>
            <a:ext cx="358775"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43" name="Line 7"/>
          <p:cNvSpPr>
            <a:spLocks noChangeShapeType="1"/>
          </p:cNvSpPr>
          <p:nvPr/>
        </p:nvSpPr>
        <p:spPr bwMode="auto">
          <a:xfrm flipH="1">
            <a:off x="1428750" y="4648200"/>
            <a:ext cx="430213"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44" name="Line 8"/>
          <p:cNvSpPr>
            <a:spLocks noChangeShapeType="1"/>
          </p:cNvSpPr>
          <p:nvPr/>
        </p:nvSpPr>
        <p:spPr bwMode="auto">
          <a:xfrm>
            <a:off x="2482850" y="3932238"/>
            <a:ext cx="0" cy="503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45" name="Oval 11"/>
          <p:cNvSpPr>
            <a:spLocks noChangeArrowheads="1"/>
          </p:cNvSpPr>
          <p:nvPr/>
        </p:nvSpPr>
        <p:spPr bwMode="auto">
          <a:xfrm>
            <a:off x="349250" y="4432300"/>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u="sng"/>
              <a:t>Firma ID</a:t>
            </a:r>
          </a:p>
        </p:txBody>
      </p:sp>
      <p:sp>
        <p:nvSpPr>
          <p:cNvPr id="30746" name="Oval 9"/>
          <p:cNvSpPr>
            <a:spLocks noChangeArrowheads="1"/>
          </p:cNvSpPr>
          <p:nvPr/>
        </p:nvSpPr>
        <p:spPr bwMode="auto">
          <a:xfrm>
            <a:off x="557213" y="5130800"/>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Firma Adı</a:t>
            </a:r>
            <a:endParaRPr lang="tr-TR" altLang="tr-TR" sz="1200" u="sng"/>
          </a:p>
        </p:txBody>
      </p:sp>
      <p:sp>
        <p:nvSpPr>
          <p:cNvPr id="30747" name="Line 6"/>
          <p:cNvSpPr>
            <a:spLocks noChangeShapeType="1"/>
          </p:cNvSpPr>
          <p:nvPr/>
        </p:nvSpPr>
        <p:spPr bwMode="auto">
          <a:xfrm flipV="1">
            <a:off x="1381125" y="4872038"/>
            <a:ext cx="500063" cy="2857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cxnSp>
        <p:nvCxnSpPr>
          <p:cNvPr id="46" name="45 Düz Bağlayıcı"/>
          <p:cNvCxnSpPr>
            <a:stCxn id="30735" idx="3"/>
            <a:endCxn id="30730" idx="1"/>
          </p:cNvCxnSpPr>
          <p:nvPr/>
        </p:nvCxnSpPr>
        <p:spPr>
          <a:xfrm>
            <a:off x="5443538" y="2360613"/>
            <a:ext cx="557212" cy="3175"/>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50" name="49 Düz Bağlayıcı"/>
          <p:cNvCxnSpPr>
            <a:stCxn id="30723" idx="3"/>
            <a:endCxn id="30735" idx="1"/>
          </p:cNvCxnSpPr>
          <p:nvPr/>
        </p:nvCxnSpPr>
        <p:spPr>
          <a:xfrm>
            <a:off x="3090863" y="2359025"/>
            <a:ext cx="695325" cy="158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50" name="Line 8"/>
          <p:cNvSpPr>
            <a:spLocks noChangeShapeType="1"/>
          </p:cNvSpPr>
          <p:nvPr/>
        </p:nvSpPr>
        <p:spPr bwMode="auto">
          <a:xfrm>
            <a:off x="2500313" y="4860925"/>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51" name="Oval 9"/>
          <p:cNvSpPr>
            <a:spLocks noChangeArrowheads="1"/>
          </p:cNvSpPr>
          <p:nvPr/>
        </p:nvSpPr>
        <p:spPr bwMode="auto">
          <a:xfrm>
            <a:off x="1928813" y="521811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Telefon</a:t>
            </a:r>
            <a:endParaRPr lang="tr-TR" altLang="tr-TR" sz="1200" u="sng"/>
          </a:p>
        </p:txBody>
      </p:sp>
      <p:sp>
        <p:nvSpPr>
          <p:cNvPr id="30752" name="AutoShape 25"/>
          <p:cNvSpPr>
            <a:spLocks noChangeArrowheads="1"/>
          </p:cNvSpPr>
          <p:nvPr/>
        </p:nvSpPr>
        <p:spPr bwMode="auto">
          <a:xfrm>
            <a:off x="1700213" y="3071813"/>
            <a:ext cx="1571625" cy="8636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solidFill>
                  <a:srgbClr val="0070C0"/>
                </a:solidFill>
              </a:rPr>
              <a:t>TEDARİK</a:t>
            </a:r>
          </a:p>
          <a:p>
            <a:pPr algn="ctr" eaLnBrk="1" hangingPunct="1">
              <a:spcBef>
                <a:spcPct val="0"/>
              </a:spcBef>
              <a:buFontTx/>
              <a:buNone/>
            </a:pPr>
            <a:r>
              <a:rPr lang="tr-TR" altLang="tr-TR" sz="1400">
                <a:solidFill>
                  <a:srgbClr val="0070C0"/>
                </a:solidFill>
              </a:rPr>
              <a:t>EDEN</a:t>
            </a:r>
          </a:p>
        </p:txBody>
      </p:sp>
      <p:sp>
        <p:nvSpPr>
          <p:cNvPr id="30753" name="Line 8"/>
          <p:cNvSpPr>
            <a:spLocks noChangeShapeType="1"/>
          </p:cNvSpPr>
          <p:nvPr/>
        </p:nvSpPr>
        <p:spPr bwMode="auto">
          <a:xfrm>
            <a:off x="2500313" y="2571750"/>
            <a:ext cx="0" cy="503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54" name="Rectangle 4"/>
          <p:cNvSpPr>
            <a:spLocks noChangeArrowheads="1"/>
          </p:cNvSpPr>
          <p:nvPr/>
        </p:nvSpPr>
        <p:spPr bwMode="auto">
          <a:xfrm>
            <a:off x="4000500" y="4211638"/>
            <a:ext cx="1214438"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solidFill>
                  <a:srgbClr val="FF0000"/>
                </a:solidFill>
              </a:rPr>
              <a:t>SİPARİŞ</a:t>
            </a:r>
          </a:p>
        </p:txBody>
      </p:sp>
      <p:sp>
        <p:nvSpPr>
          <p:cNvPr id="30755" name="Rectangle 15"/>
          <p:cNvSpPr>
            <a:spLocks noChangeArrowheads="1"/>
          </p:cNvSpPr>
          <p:nvPr/>
        </p:nvSpPr>
        <p:spPr bwMode="auto">
          <a:xfrm>
            <a:off x="6000750" y="5275263"/>
            <a:ext cx="14287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solidFill>
                  <a:srgbClr val="FF0000"/>
                </a:solidFill>
              </a:rPr>
              <a:t>MÜŞTERİ</a:t>
            </a:r>
          </a:p>
        </p:txBody>
      </p:sp>
      <p:sp>
        <p:nvSpPr>
          <p:cNvPr id="30756" name="Oval 16"/>
          <p:cNvSpPr>
            <a:spLocks noChangeArrowheads="1"/>
          </p:cNvSpPr>
          <p:nvPr/>
        </p:nvSpPr>
        <p:spPr bwMode="auto">
          <a:xfrm>
            <a:off x="7562850" y="5922963"/>
            <a:ext cx="1150938"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u="sng"/>
              <a:t>Mubayaacı ID</a:t>
            </a:r>
          </a:p>
        </p:txBody>
      </p:sp>
      <p:sp>
        <p:nvSpPr>
          <p:cNvPr id="30757" name="Line 17"/>
          <p:cNvSpPr>
            <a:spLocks noChangeShapeType="1"/>
          </p:cNvSpPr>
          <p:nvPr/>
        </p:nvSpPr>
        <p:spPr bwMode="auto">
          <a:xfrm>
            <a:off x="7418388" y="5707063"/>
            <a:ext cx="287337"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58" name="Oval 20"/>
          <p:cNvSpPr>
            <a:spLocks noChangeArrowheads="1"/>
          </p:cNvSpPr>
          <p:nvPr/>
        </p:nvSpPr>
        <p:spPr bwMode="auto">
          <a:xfrm>
            <a:off x="7850188" y="527526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Soyad</a:t>
            </a:r>
            <a:endParaRPr lang="tr-TR" altLang="tr-TR" sz="1200" u="sng"/>
          </a:p>
        </p:txBody>
      </p:sp>
      <p:sp>
        <p:nvSpPr>
          <p:cNvPr id="30759" name="Line 21"/>
          <p:cNvSpPr>
            <a:spLocks noChangeShapeType="1"/>
          </p:cNvSpPr>
          <p:nvPr/>
        </p:nvSpPr>
        <p:spPr bwMode="auto">
          <a:xfrm flipH="1" flipV="1">
            <a:off x="7416800" y="5491163"/>
            <a:ext cx="4333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60" name="Line 33"/>
          <p:cNvSpPr>
            <a:spLocks noChangeShapeType="1"/>
          </p:cNvSpPr>
          <p:nvPr/>
        </p:nvSpPr>
        <p:spPr bwMode="auto">
          <a:xfrm flipV="1">
            <a:off x="7418388" y="4986338"/>
            <a:ext cx="287337"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61" name="Oval 34"/>
          <p:cNvSpPr>
            <a:spLocks noChangeArrowheads="1"/>
          </p:cNvSpPr>
          <p:nvPr/>
        </p:nvSpPr>
        <p:spPr bwMode="auto">
          <a:xfrm>
            <a:off x="7561263" y="4627563"/>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a:t>
            </a:r>
            <a:endParaRPr lang="tr-TR" altLang="tr-TR" sz="1200" u="sng"/>
          </a:p>
        </p:txBody>
      </p:sp>
      <p:sp>
        <p:nvSpPr>
          <p:cNvPr id="30762" name="Oval 5"/>
          <p:cNvSpPr>
            <a:spLocks noChangeArrowheads="1"/>
          </p:cNvSpPr>
          <p:nvPr/>
        </p:nvSpPr>
        <p:spPr bwMode="auto">
          <a:xfrm>
            <a:off x="6237288" y="4565650"/>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Adres</a:t>
            </a:r>
            <a:endParaRPr lang="tr-TR" altLang="tr-TR" sz="1200" u="sng"/>
          </a:p>
        </p:txBody>
      </p:sp>
      <p:sp>
        <p:nvSpPr>
          <p:cNvPr id="30763" name="Oval 9"/>
          <p:cNvSpPr>
            <a:spLocks noChangeArrowheads="1"/>
          </p:cNvSpPr>
          <p:nvPr/>
        </p:nvSpPr>
        <p:spPr bwMode="auto">
          <a:xfrm>
            <a:off x="6286500" y="599757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Telefon</a:t>
            </a:r>
            <a:endParaRPr lang="tr-TR" altLang="tr-TR" sz="1200" u="sng"/>
          </a:p>
        </p:txBody>
      </p:sp>
      <p:sp>
        <p:nvSpPr>
          <p:cNvPr id="30764" name="Line 8"/>
          <p:cNvSpPr>
            <a:spLocks noChangeShapeType="1"/>
          </p:cNvSpPr>
          <p:nvPr/>
        </p:nvSpPr>
        <p:spPr bwMode="auto">
          <a:xfrm>
            <a:off x="6816725" y="4995863"/>
            <a:ext cx="0"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65" name="Line 8"/>
          <p:cNvSpPr>
            <a:spLocks noChangeShapeType="1"/>
          </p:cNvSpPr>
          <p:nvPr/>
        </p:nvSpPr>
        <p:spPr bwMode="auto">
          <a:xfrm>
            <a:off x="6804025" y="5711825"/>
            <a:ext cx="0" cy="2873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766" name="72 Metin kutusu"/>
          <p:cNvSpPr txBox="1">
            <a:spLocks noChangeArrowheads="1"/>
          </p:cNvSpPr>
          <p:nvPr/>
        </p:nvSpPr>
        <p:spPr bwMode="auto">
          <a:xfrm>
            <a:off x="5786438" y="2085975"/>
            <a:ext cx="214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t>1</a:t>
            </a:r>
          </a:p>
        </p:txBody>
      </p:sp>
      <p:sp>
        <p:nvSpPr>
          <p:cNvPr id="30767" name="73 Metin kutusu"/>
          <p:cNvSpPr txBox="1">
            <a:spLocks noChangeArrowheads="1"/>
          </p:cNvSpPr>
          <p:nvPr/>
        </p:nvSpPr>
        <p:spPr bwMode="auto">
          <a:xfrm>
            <a:off x="3071813" y="2071688"/>
            <a:ext cx="214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t>n</a:t>
            </a:r>
          </a:p>
        </p:txBody>
      </p:sp>
      <p:sp>
        <p:nvSpPr>
          <p:cNvPr id="30768" name="74 Metin kutusu"/>
          <p:cNvSpPr txBox="1">
            <a:spLocks noChangeArrowheads="1"/>
          </p:cNvSpPr>
          <p:nvPr/>
        </p:nvSpPr>
        <p:spPr bwMode="auto">
          <a:xfrm>
            <a:off x="2500313" y="4143375"/>
            <a:ext cx="214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t>1</a:t>
            </a:r>
          </a:p>
        </p:txBody>
      </p:sp>
      <p:sp>
        <p:nvSpPr>
          <p:cNvPr id="30769" name="75 Metin kutusu"/>
          <p:cNvSpPr txBox="1">
            <a:spLocks noChangeArrowheads="1"/>
          </p:cNvSpPr>
          <p:nvPr/>
        </p:nvSpPr>
        <p:spPr bwMode="auto">
          <a:xfrm>
            <a:off x="2500313" y="2516188"/>
            <a:ext cx="214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t>n</a:t>
            </a:r>
          </a:p>
        </p:txBody>
      </p:sp>
      <p:sp>
        <p:nvSpPr>
          <p:cNvPr id="30770" name="AutoShape 25"/>
          <p:cNvSpPr>
            <a:spLocks noChangeArrowheads="1"/>
          </p:cNvSpPr>
          <p:nvPr/>
        </p:nvSpPr>
        <p:spPr bwMode="auto">
          <a:xfrm>
            <a:off x="3771900" y="3000375"/>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solidFill>
                  <a:srgbClr val="0070C0"/>
                </a:solidFill>
              </a:rPr>
              <a:t>YER ALDIĞI</a:t>
            </a:r>
          </a:p>
        </p:txBody>
      </p:sp>
      <p:cxnSp>
        <p:nvCxnSpPr>
          <p:cNvPr id="84" name="83 Düz Bağlayıcı"/>
          <p:cNvCxnSpPr>
            <a:stCxn id="30770" idx="2"/>
            <a:endCxn id="30754" idx="0"/>
          </p:cNvCxnSpPr>
          <p:nvPr/>
        </p:nvCxnSpPr>
        <p:spPr>
          <a:xfrm rot="16200000" flipH="1">
            <a:off x="4359275" y="3962400"/>
            <a:ext cx="490538" cy="793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88" name="87 Düz Bağlayıcı"/>
          <p:cNvCxnSpPr>
            <a:stCxn id="30770" idx="1"/>
            <a:endCxn id="30776" idx="0"/>
          </p:cNvCxnSpPr>
          <p:nvPr/>
        </p:nvCxnSpPr>
        <p:spPr>
          <a:xfrm rot="10800000">
            <a:off x="3051175" y="2568575"/>
            <a:ext cx="720725" cy="792163"/>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73" name="AutoShape 25"/>
          <p:cNvSpPr>
            <a:spLocks noChangeArrowheads="1"/>
          </p:cNvSpPr>
          <p:nvPr/>
        </p:nvSpPr>
        <p:spPr bwMode="auto">
          <a:xfrm>
            <a:off x="3786188" y="5137150"/>
            <a:ext cx="1657350" cy="7207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solidFill>
                  <a:srgbClr val="0070C0"/>
                </a:solidFill>
              </a:rPr>
              <a:t>VERDİĞİ</a:t>
            </a:r>
          </a:p>
        </p:txBody>
      </p:sp>
      <p:cxnSp>
        <p:nvCxnSpPr>
          <p:cNvPr id="93" name="92 Düz Bağlayıcı"/>
          <p:cNvCxnSpPr>
            <a:stCxn id="30754" idx="2"/>
            <a:endCxn id="30773" idx="0"/>
          </p:cNvCxnSpPr>
          <p:nvPr/>
        </p:nvCxnSpPr>
        <p:spPr>
          <a:xfrm rot="16200000" flipH="1">
            <a:off x="4364832" y="4887119"/>
            <a:ext cx="493712" cy="635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cxnSp>
        <p:nvCxnSpPr>
          <p:cNvPr id="96" name="95 Düz Bağlayıcı"/>
          <p:cNvCxnSpPr>
            <a:stCxn id="30755" idx="1"/>
            <a:endCxn id="30773" idx="3"/>
          </p:cNvCxnSpPr>
          <p:nvPr/>
        </p:nvCxnSpPr>
        <p:spPr>
          <a:xfrm rot="10800000" flipV="1">
            <a:off x="5443538" y="5491163"/>
            <a:ext cx="557212" cy="6350"/>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76" name="99 Metin kutusu"/>
          <p:cNvSpPr txBox="1">
            <a:spLocks noChangeArrowheads="1"/>
          </p:cNvSpPr>
          <p:nvPr/>
        </p:nvSpPr>
        <p:spPr bwMode="auto">
          <a:xfrm>
            <a:off x="2928938" y="2516188"/>
            <a:ext cx="214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t>n</a:t>
            </a:r>
          </a:p>
        </p:txBody>
      </p:sp>
      <p:sp>
        <p:nvSpPr>
          <p:cNvPr id="30777" name="100 Metin kutusu"/>
          <p:cNvSpPr txBox="1">
            <a:spLocks noChangeArrowheads="1"/>
          </p:cNvSpPr>
          <p:nvPr/>
        </p:nvSpPr>
        <p:spPr bwMode="auto">
          <a:xfrm>
            <a:off x="4613275" y="4572000"/>
            <a:ext cx="214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t>n</a:t>
            </a:r>
          </a:p>
        </p:txBody>
      </p:sp>
      <p:sp>
        <p:nvSpPr>
          <p:cNvPr id="30778" name="101 Metin kutusu"/>
          <p:cNvSpPr txBox="1">
            <a:spLocks noChangeArrowheads="1"/>
          </p:cNvSpPr>
          <p:nvPr/>
        </p:nvSpPr>
        <p:spPr bwMode="auto">
          <a:xfrm>
            <a:off x="4598988" y="3906838"/>
            <a:ext cx="214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t>n</a:t>
            </a:r>
          </a:p>
        </p:txBody>
      </p:sp>
      <p:sp>
        <p:nvSpPr>
          <p:cNvPr id="30779" name="102 Metin kutusu"/>
          <p:cNvSpPr txBox="1">
            <a:spLocks noChangeArrowheads="1"/>
          </p:cNvSpPr>
          <p:nvPr/>
        </p:nvSpPr>
        <p:spPr bwMode="auto">
          <a:xfrm>
            <a:off x="5786438" y="5214938"/>
            <a:ext cx="214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t>1</a:t>
            </a:r>
          </a:p>
        </p:txBody>
      </p:sp>
      <p:sp>
        <p:nvSpPr>
          <p:cNvPr id="30780" name="Oval 9"/>
          <p:cNvSpPr>
            <a:spLocks noChangeArrowheads="1"/>
          </p:cNvSpPr>
          <p:nvPr/>
        </p:nvSpPr>
        <p:spPr bwMode="auto">
          <a:xfrm>
            <a:off x="5429250" y="3854450"/>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Tarih</a:t>
            </a:r>
            <a:endParaRPr lang="tr-TR" altLang="tr-TR" sz="1200" u="sng"/>
          </a:p>
        </p:txBody>
      </p:sp>
      <p:cxnSp>
        <p:nvCxnSpPr>
          <p:cNvPr id="105" name="104 Düz Bağlayıcı"/>
          <p:cNvCxnSpPr>
            <a:stCxn id="30780" idx="3"/>
            <a:endCxn id="30754" idx="3"/>
          </p:cNvCxnSpPr>
          <p:nvPr/>
        </p:nvCxnSpPr>
        <p:spPr>
          <a:xfrm rot="5400000">
            <a:off x="5299075" y="4138613"/>
            <a:ext cx="204788" cy="373062"/>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30782" name="Oval 9"/>
          <p:cNvSpPr>
            <a:spLocks noChangeArrowheads="1"/>
          </p:cNvSpPr>
          <p:nvPr/>
        </p:nvSpPr>
        <p:spPr bwMode="auto">
          <a:xfrm>
            <a:off x="5778500" y="3143250"/>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Adet</a:t>
            </a:r>
            <a:endParaRPr lang="tr-TR" altLang="tr-TR" sz="1200" u="sng"/>
          </a:p>
        </p:txBody>
      </p:sp>
      <p:cxnSp>
        <p:nvCxnSpPr>
          <p:cNvPr id="110" name="109 Düz Bağlayıcı"/>
          <p:cNvCxnSpPr>
            <a:stCxn id="30770" idx="3"/>
            <a:endCxn id="30782" idx="2"/>
          </p:cNvCxnSpPr>
          <p:nvPr/>
        </p:nvCxnSpPr>
        <p:spPr>
          <a:xfrm flipV="1">
            <a:off x="5429250" y="3359150"/>
            <a:ext cx="349250" cy="158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
        <p:nvSpPr>
          <p:cNvPr id="64" name="Oval 16"/>
          <p:cNvSpPr>
            <a:spLocks noChangeArrowheads="1"/>
          </p:cNvSpPr>
          <p:nvPr/>
        </p:nvSpPr>
        <p:spPr bwMode="auto">
          <a:xfrm>
            <a:off x="3057525" y="3690938"/>
            <a:ext cx="1150938"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u="sng"/>
              <a:t>SiparişID</a:t>
            </a:r>
          </a:p>
        </p:txBody>
      </p:sp>
      <p:cxnSp>
        <p:nvCxnSpPr>
          <p:cNvPr id="65" name="104 Düz Bağlayıcı"/>
          <p:cNvCxnSpPr/>
          <p:nvPr/>
        </p:nvCxnSpPr>
        <p:spPr>
          <a:xfrm flipH="1" flipV="1">
            <a:off x="4206875" y="3940175"/>
            <a:ext cx="187325" cy="242888"/>
          </a:xfrm>
          <a:prstGeom prst="line">
            <a:avLst/>
          </a:prstGeom>
          <a:ln w="28575">
            <a:solidFill>
              <a:schemeClr val="tx1"/>
            </a:solidFill>
          </a:ln>
        </p:spPr>
        <p:style>
          <a:lnRef idx="1">
            <a:schemeClr val="accent4"/>
          </a:lnRef>
          <a:fillRef idx="0">
            <a:schemeClr val="accent4"/>
          </a:fillRef>
          <a:effectRef idx="0">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30"/>
                                        </p:tgtEl>
                                        <p:attrNameLst>
                                          <p:attrName>style.visibility</p:attrName>
                                        </p:attrNameLst>
                                      </p:cBhvr>
                                      <p:to>
                                        <p:strVal val="visible"/>
                                      </p:to>
                                    </p:set>
                                    <p:animEffect transition="in" filter="checkerboard(across)">
                                      <p:cBhvr>
                                        <p:cTn id="7" dur="500"/>
                                        <p:tgtEl>
                                          <p:spTgt spid="30730"/>
                                        </p:tgtEl>
                                      </p:cBhvr>
                                    </p:animEffect>
                                  </p:childTnLst>
                                </p:cTn>
                              </p:par>
                              <p:par>
                                <p:cTn id="8" presetID="5" presetClass="entr" presetSubtype="10" fill="hold" nodeType="withEffect">
                                  <p:stCondLst>
                                    <p:cond delay="0"/>
                                  </p:stCondLst>
                                  <p:childTnLst>
                                    <p:set>
                                      <p:cBhvr>
                                        <p:cTn id="9" dur="1" fill="hold">
                                          <p:stCondLst>
                                            <p:cond delay="0"/>
                                          </p:stCondLst>
                                        </p:cTn>
                                        <p:tgtEl>
                                          <p:spTgt spid="30732"/>
                                        </p:tgtEl>
                                        <p:attrNameLst>
                                          <p:attrName>style.visibility</p:attrName>
                                        </p:attrNameLst>
                                      </p:cBhvr>
                                      <p:to>
                                        <p:strVal val="visible"/>
                                      </p:to>
                                    </p:set>
                                    <p:animEffect transition="in" filter="checkerboard(across)">
                                      <p:cBhvr>
                                        <p:cTn id="10" dur="500"/>
                                        <p:tgtEl>
                                          <p:spTgt spid="3073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0733"/>
                                        </p:tgtEl>
                                        <p:attrNameLst>
                                          <p:attrName>style.visibility</p:attrName>
                                        </p:attrNameLst>
                                      </p:cBhvr>
                                      <p:to>
                                        <p:strVal val="visible"/>
                                      </p:to>
                                    </p:set>
                                    <p:animEffect transition="in" filter="checkerboard(across)">
                                      <p:cBhvr>
                                        <p:cTn id="13" dur="500"/>
                                        <p:tgtEl>
                                          <p:spTgt spid="30733"/>
                                        </p:tgtEl>
                                      </p:cBhvr>
                                    </p:animEffect>
                                  </p:childTnLst>
                                </p:cTn>
                              </p:par>
                              <p:par>
                                <p:cTn id="14" presetID="5" presetClass="entr" presetSubtype="10" fill="hold" nodeType="withEffect">
                                  <p:stCondLst>
                                    <p:cond delay="0"/>
                                  </p:stCondLst>
                                  <p:childTnLst>
                                    <p:set>
                                      <p:cBhvr>
                                        <p:cTn id="15" dur="1" fill="hold">
                                          <p:stCondLst>
                                            <p:cond delay="0"/>
                                          </p:stCondLst>
                                        </p:cTn>
                                        <p:tgtEl>
                                          <p:spTgt spid="30734"/>
                                        </p:tgtEl>
                                        <p:attrNameLst>
                                          <p:attrName>style.visibility</p:attrName>
                                        </p:attrNameLst>
                                      </p:cBhvr>
                                      <p:to>
                                        <p:strVal val="visible"/>
                                      </p:to>
                                    </p:set>
                                    <p:animEffect transition="in" filter="checkerboard(across)">
                                      <p:cBhvr>
                                        <p:cTn id="16" dur="500"/>
                                        <p:tgtEl>
                                          <p:spTgt spid="3073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0735"/>
                                        </p:tgtEl>
                                        <p:attrNameLst>
                                          <p:attrName>style.visibility</p:attrName>
                                        </p:attrNameLst>
                                      </p:cBhvr>
                                      <p:to>
                                        <p:strVal val="visible"/>
                                      </p:to>
                                    </p:set>
                                    <p:animEffect transition="in" filter="checkerboard(across)">
                                      <p:cBhvr>
                                        <p:cTn id="19" dur="500"/>
                                        <p:tgtEl>
                                          <p:spTgt spid="30735"/>
                                        </p:tgtEl>
                                      </p:cBhvr>
                                    </p:animEffect>
                                  </p:childTnLst>
                                </p:cTn>
                              </p:par>
                              <p:par>
                                <p:cTn id="20" presetID="5" presetClass="entr" presetSubtype="10" fill="hold" nodeType="withEffect">
                                  <p:stCondLst>
                                    <p:cond delay="0"/>
                                  </p:stCondLst>
                                  <p:childTnLst>
                                    <p:set>
                                      <p:cBhvr>
                                        <p:cTn id="21" dur="1" fill="hold">
                                          <p:stCondLst>
                                            <p:cond delay="0"/>
                                          </p:stCondLst>
                                        </p:cTn>
                                        <p:tgtEl>
                                          <p:spTgt spid="30736"/>
                                        </p:tgtEl>
                                        <p:attrNameLst>
                                          <p:attrName>style.visibility</p:attrName>
                                        </p:attrNameLst>
                                      </p:cBhvr>
                                      <p:to>
                                        <p:strVal val="visible"/>
                                      </p:to>
                                    </p:set>
                                    <p:animEffect transition="in" filter="checkerboard(across)">
                                      <p:cBhvr>
                                        <p:cTn id="22" dur="500"/>
                                        <p:tgtEl>
                                          <p:spTgt spid="30736"/>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0737"/>
                                        </p:tgtEl>
                                        <p:attrNameLst>
                                          <p:attrName>style.visibility</p:attrName>
                                        </p:attrNameLst>
                                      </p:cBhvr>
                                      <p:to>
                                        <p:strVal val="visible"/>
                                      </p:to>
                                    </p:set>
                                    <p:animEffect transition="in" filter="checkerboard(across)">
                                      <p:cBhvr>
                                        <p:cTn id="25" dur="500"/>
                                        <p:tgtEl>
                                          <p:spTgt spid="30737"/>
                                        </p:tgtEl>
                                      </p:cBhvr>
                                    </p:animEffect>
                                  </p:childTnLst>
                                </p:cTn>
                              </p:par>
                              <p:par>
                                <p:cTn id="26" presetID="5" presetClass="entr" presetSubtype="10"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checkerboard(across)">
                                      <p:cBhvr>
                                        <p:cTn id="28" dur="500"/>
                                        <p:tgtEl>
                                          <p:spTgt spid="46"/>
                                        </p:tgtEl>
                                      </p:cBhvr>
                                    </p:animEffect>
                                  </p:childTnLst>
                                </p:cTn>
                              </p:par>
                              <p:par>
                                <p:cTn id="29" presetID="5" presetClass="entr" presetSubtype="1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checkerboard(across)">
                                      <p:cBhvr>
                                        <p:cTn id="31" dur="500"/>
                                        <p:tgtEl>
                                          <p:spTgt spid="50"/>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0766"/>
                                        </p:tgtEl>
                                        <p:attrNameLst>
                                          <p:attrName>style.visibility</p:attrName>
                                        </p:attrNameLst>
                                      </p:cBhvr>
                                      <p:to>
                                        <p:strVal val="visible"/>
                                      </p:to>
                                    </p:set>
                                    <p:animEffect transition="in" filter="checkerboard(across)">
                                      <p:cBhvr>
                                        <p:cTn id="34" dur="500"/>
                                        <p:tgtEl>
                                          <p:spTgt spid="30766"/>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0767"/>
                                        </p:tgtEl>
                                        <p:attrNameLst>
                                          <p:attrName>style.visibility</p:attrName>
                                        </p:attrNameLst>
                                      </p:cBhvr>
                                      <p:to>
                                        <p:strVal val="visible"/>
                                      </p:to>
                                    </p:set>
                                    <p:animEffect transition="in" filter="checkerboard(across)">
                                      <p:cBhvr>
                                        <p:cTn id="37" dur="500"/>
                                        <p:tgtEl>
                                          <p:spTgt spid="30767"/>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0731"/>
                                        </p:tgtEl>
                                        <p:attrNameLst>
                                          <p:attrName>style.visibility</p:attrName>
                                        </p:attrNameLst>
                                      </p:cBhvr>
                                      <p:to>
                                        <p:strVal val="visible"/>
                                      </p:to>
                                    </p:set>
                                    <p:animEffect transition="in" filter="checkerboard(across)">
                                      <p:cBhvr>
                                        <p:cTn id="40" dur="500"/>
                                        <p:tgtEl>
                                          <p:spTgt spid="3073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30740"/>
                                        </p:tgtEl>
                                        <p:attrNameLst>
                                          <p:attrName>style.visibility</p:attrName>
                                        </p:attrNameLst>
                                      </p:cBhvr>
                                      <p:to>
                                        <p:strVal val="visible"/>
                                      </p:to>
                                    </p:set>
                                    <p:animEffect transition="in" filter="checkerboard(across)">
                                      <p:cBhvr>
                                        <p:cTn id="45" dur="500"/>
                                        <p:tgtEl>
                                          <p:spTgt spid="30740"/>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30741"/>
                                        </p:tgtEl>
                                        <p:attrNameLst>
                                          <p:attrName>style.visibility</p:attrName>
                                        </p:attrNameLst>
                                      </p:cBhvr>
                                      <p:to>
                                        <p:strVal val="visible"/>
                                      </p:to>
                                    </p:set>
                                    <p:animEffect transition="in" filter="checkerboard(across)">
                                      <p:cBhvr>
                                        <p:cTn id="48" dur="500"/>
                                        <p:tgtEl>
                                          <p:spTgt spid="30741"/>
                                        </p:tgtEl>
                                      </p:cBhvr>
                                    </p:animEffect>
                                  </p:childTnLst>
                                </p:cTn>
                              </p:par>
                              <p:par>
                                <p:cTn id="49" presetID="5" presetClass="entr" presetSubtype="10" fill="hold" nodeType="withEffect">
                                  <p:stCondLst>
                                    <p:cond delay="0"/>
                                  </p:stCondLst>
                                  <p:childTnLst>
                                    <p:set>
                                      <p:cBhvr>
                                        <p:cTn id="50" dur="1" fill="hold">
                                          <p:stCondLst>
                                            <p:cond delay="0"/>
                                          </p:stCondLst>
                                        </p:cTn>
                                        <p:tgtEl>
                                          <p:spTgt spid="30742"/>
                                        </p:tgtEl>
                                        <p:attrNameLst>
                                          <p:attrName>style.visibility</p:attrName>
                                        </p:attrNameLst>
                                      </p:cBhvr>
                                      <p:to>
                                        <p:strVal val="visible"/>
                                      </p:to>
                                    </p:set>
                                    <p:animEffect transition="in" filter="checkerboard(across)">
                                      <p:cBhvr>
                                        <p:cTn id="51" dur="500"/>
                                        <p:tgtEl>
                                          <p:spTgt spid="30742"/>
                                        </p:tgtEl>
                                      </p:cBhvr>
                                    </p:animEffect>
                                  </p:childTnLst>
                                </p:cTn>
                              </p:par>
                              <p:par>
                                <p:cTn id="52" presetID="5" presetClass="entr" presetSubtype="10" fill="hold" nodeType="withEffect">
                                  <p:stCondLst>
                                    <p:cond delay="0"/>
                                  </p:stCondLst>
                                  <p:childTnLst>
                                    <p:set>
                                      <p:cBhvr>
                                        <p:cTn id="53" dur="1" fill="hold">
                                          <p:stCondLst>
                                            <p:cond delay="0"/>
                                          </p:stCondLst>
                                        </p:cTn>
                                        <p:tgtEl>
                                          <p:spTgt spid="30743"/>
                                        </p:tgtEl>
                                        <p:attrNameLst>
                                          <p:attrName>style.visibility</p:attrName>
                                        </p:attrNameLst>
                                      </p:cBhvr>
                                      <p:to>
                                        <p:strVal val="visible"/>
                                      </p:to>
                                    </p:set>
                                    <p:animEffect transition="in" filter="checkerboard(across)">
                                      <p:cBhvr>
                                        <p:cTn id="54" dur="500"/>
                                        <p:tgtEl>
                                          <p:spTgt spid="30743"/>
                                        </p:tgtEl>
                                      </p:cBhvr>
                                    </p:animEffect>
                                  </p:childTnLst>
                                </p:cTn>
                              </p:par>
                              <p:par>
                                <p:cTn id="55" presetID="5" presetClass="entr" presetSubtype="10" fill="hold" nodeType="withEffect">
                                  <p:stCondLst>
                                    <p:cond delay="0"/>
                                  </p:stCondLst>
                                  <p:childTnLst>
                                    <p:set>
                                      <p:cBhvr>
                                        <p:cTn id="56" dur="1" fill="hold">
                                          <p:stCondLst>
                                            <p:cond delay="0"/>
                                          </p:stCondLst>
                                        </p:cTn>
                                        <p:tgtEl>
                                          <p:spTgt spid="30744"/>
                                        </p:tgtEl>
                                        <p:attrNameLst>
                                          <p:attrName>style.visibility</p:attrName>
                                        </p:attrNameLst>
                                      </p:cBhvr>
                                      <p:to>
                                        <p:strVal val="visible"/>
                                      </p:to>
                                    </p:set>
                                    <p:animEffect transition="in" filter="checkerboard(across)">
                                      <p:cBhvr>
                                        <p:cTn id="57" dur="500"/>
                                        <p:tgtEl>
                                          <p:spTgt spid="30744"/>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30745"/>
                                        </p:tgtEl>
                                        <p:attrNameLst>
                                          <p:attrName>style.visibility</p:attrName>
                                        </p:attrNameLst>
                                      </p:cBhvr>
                                      <p:to>
                                        <p:strVal val="visible"/>
                                      </p:to>
                                    </p:set>
                                    <p:animEffect transition="in" filter="checkerboard(across)">
                                      <p:cBhvr>
                                        <p:cTn id="60" dur="500"/>
                                        <p:tgtEl>
                                          <p:spTgt spid="30745"/>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30746"/>
                                        </p:tgtEl>
                                        <p:attrNameLst>
                                          <p:attrName>style.visibility</p:attrName>
                                        </p:attrNameLst>
                                      </p:cBhvr>
                                      <p:to>
                                        <p:strVal val="visible"/>
                                      </p:to>
                                    </p:set>
                                    <p:animEffect transition="in" filter="checkerboard(across)">
                                      <p:cBhvr>
                                        <p:cTn id="63" dur="500"/>
                                        <p:tgtEl>
                                          <p:spTgt spid="30746"/>
                                        </p:tgtEl>
                                      </p:cBhvr>
                                    </p:animEffect>
                                  </p:childTnLst>
                                </p:cTn>
                              </p:par>
                              <p:par>
                                <p:cTn id="64" presetID="5" presetClass="entr" presetSubtype="10" fill="hold" nodeType="withEffect">
                                  <p:stCondLst>
                                    <p:cond delay="0"/>
                                  </p:stCondLst>
                                  <p:childTnLst>
                                    <p:set>
                                      <p:cBhvr>
                                        <p:cTn id="65" dur="1" fill="hold">
                                          <p:stCondLst>
                                            <p:cond delay="0"/>
                                          </p:stCondLst>
                                        </p:cTn>
                                        <p:tgtEl>
                                          <p:spTgt spid="30747"/>
                                        </p:tgtEl>
                                        <p:attrNameLst>
                                          <p:attrName>style.visibility</p:attrName>
                                        </p:attrNameLst>
                                      </p:cBhvr>
                                      <p:to>
                                        <p:strVal val="visible"/>
                                      </p:to>
                                    </p:set>
                                    <p:animEffect transition="in" filter="checkerboard(across)">
                                      <p:cBhvr>
                                        <p:cTn id="66" dur="500"/>
                                        <p:tgtEl>
                                          <p:spTgt spid="30747"/>
                                        </p:tgtEl>
                                      </p:cBhvr>
                                    </p:animEffect>
                                  </p:childTnLst>
                                </p:cTn>
                              </p:par>
                              <p:par>
                                <p:cTn id="67" presetID="5" presetClass="entr" presetSubtype="10" fill="hold" nodeType="withEffect">
                                  <p:stCondLst>
                                    <p:cond delay="0"/>
                                  </p:stCondLst>
                                  <p:childTnLst>
                                    <p:set>
                                      <p:cBhvr>
                                        <p:cTn id="68" dur="1" fill="hold">
                                          <p:stCondLst>
                                            <p:cond delay="0"/>
                                          </p:stCondLst>
                                        </p:cTn>
                                        <p:tgtEl>
                                          <p:spTgt spid="30750"/>
                                        </p:tgtEl>
                                        <p:attrNameLst>
                                          <p:attrName>style.visibility</p:attrName>
                                        </p:attrNameLst>
                                      </p:cBhvr>
                                      <p:to>
                                        <p:strVal val="visible"/>
                                      </p:to>
                                    </p:set>
                                    <p:animEffect transition="in" filter="checkerboard(across)">
                                      <p:cBhvr>
                                        <p:cTn id="69" dur="500"/>
                                        <p:tgtEl>
                                          <p:spTgt spid="30750"/>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30751"/>
                                        </p:tgtEl>
                                        <p:attrNameLst>
                                          <p:attrName>style.visibility</p:attrName>
                                        </p:attrNameLst>
                                      </p:cBhvr>
                                      <p:to>
                                        <p:strVal val="visible"/>
                                      </p:to>
                                    </p:set>
                                    <p:animEffect transition="in" filter="checkerboard(across)">
                                      <p:cBhvr>
                                        <p:cTn id="72" dur="500"/>
                                        <p:tgtEl>
                                          <p:spTgt spid="30751"/>
                                        </p:tgtEl>
                                      </p:cBhvr>
                                    </p:animEffect>
                                  </p:childTnLst>
                                </p:cTn>
                              </p:par>
                              <p:par>
                                <p:cTn id="73" presetID="5" presetClass="entr" presetSubtype="10" fill="hold" nodeType="withEffect">
                                  <p:stCondLst>
                                    <p:cond delay="0"/>
                                  </p:stCondLst>
                                  <p:childTnLst>
                                    <p:set>
                                      <p:cBhvr>
                                        <p:cTn id="74" dur="1" fill="hold">
                                          <p:stCondLst>
                                            <p:cond delay="0"/>
                                          </p:stCondLst>
                                        </p:cTn>
                                        <p:tgtEl>
                                          <p:spTgt spid="30753"/>
                                        </p:tgtEl>
                                        <p:attrNameLst>
                                          <p:attrName>style.visibility</p:attrName>
                                        </p:attrNameLst>
                                      </p:cBhvr>
                                      <p:to>
                                        <p:strVal val="visible"/>
                                      </p:to>
                                    </p:set>
                                    <p:animEffect transition="in" filter="checkerboard(across)">
                                      <p:cBhvr>
                                        <p:cTn id="75" dur="500"/>
                                        <p:tgtEl>
                                          <p:spTgt spid="30753"/>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30752"/>
                                        </p:tgtEl>
                                        <p:attrNameLst>
                                          <p:attrName>style.visibility</p:attrName>
                                        </p:attrNameLst>
                                      </p:cBhvr>
                                      <p:to>
                                        <p:strVal val="visible"/>
                                      </p:to>
                                    </p:set>
                                    <p:animEffect transition="in" filter="checkerboard(across)">
                                      <p:cBhvr>
                                        <p:cTn id="78" dur="500"/>
                                        <p:tgtEl>
                                          <p:spTgt spid="30752"/>
                                        </p:tgtEl>
                                      </p:cBhvr>
                                    </p:animEffect>
                                  </p:childTnLst>
                                </p:cTn>
                              </p:par>
                              <p:par>
                                <p:cTn id="79" presetID="5" presetClass="entr" presetSubtype="10" fill="hold" grpId="0" nodeType="withEffect">
                                  <p:stCondLst>
                                    <p:cond delay="0"/>
                                  </p:stCondLst>
                                  <p:childTnLst>
                                    <p:set>
                                      <p:cBhvr>
                                        <p:cTn id="80" dur="1" fill="hold">
                                          <p:stCondLst>
                                            <p:cond delay="0"/>
                                          </p:stCondLst>
                                        </p:cTn>
                                        <p:tgtEl>
                                          <p:spTgt spid="30768"/>
                                        </p:tgtEl>
                                        <p:attrNameLst>
                                          <p:attrName>style.visibility</p:attrName>
                                        </p:attrNameLst>
                                      </p:cBhvr>
                                      <p:to>
                                        <p:strVal val="visible"/>
                                      </p:to>
                                    </p:set>
                                    <p:animEffect transition="in" filter="checkerboard(across)">
                                      <p:cBhvr>
                                        <p:cTn id="81" dur="500"/>
                                        <p:tgtEl>
                                          <p:spTgt spid="30768"/>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30769"/>
                                        </p:tgtEl>
                                        <p:attrNameLst>
                                          <p:attrName>style.visibility</p:attrName>
                                        </p:attrNameLst>
                                      </p:cBhvr>
                                      <p:to>
                                        <p:strVal val="visible"/>
                                      </p:to>
                                    </p:set>
                                    <p:animEffect transition="in" filter="checkerboard(across)">
                                      <p:cBhvr>
                                        <p:cTn id="84" dur="500"/>
                                        <p:tgtEl>
                                          <p:spTgt spid="3076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5" presetClass="entr" presetSubtype="10" fill="hold" grpId="0" nodeType="clickEffect">
                                  <p:stCondLst>
                                    <p:cond delay="0"/>
                                  </p:stCondLst>
                                  <p:childTnLst>
                                    <p:set>
                                      <p:cBhvr>
                                        <p:cTn id="88" dur="1" fill="hold">
                                          <p:stCondLst>
                                            <p:cond delay="0"/>
                                          </p:stCondLst>
                                        </p:cTn>
                                        <p:tgtEl>
                                          <p:spTgt spid="30755"/>
                                        </p:tgtEl>
                                        <p:attrNameLst>
                                          <p:attrName>style.visibility</p:attrName>
                                        </p:attrNameLst>
                                      </p:cBhvr>
                                      <p:to>
                                        <p:strVal val="visible"/>
                                      </p:to>
                                    </p:set>
                                    <p:animEffect transition="in" filter="checkerboard(across)">
                                      <p:cBhvr>
                                        <p:cTn id="89" dur="500"/>
                                        <p:tgtEl>
                                          <p:spTgt spid="30755"/>
                                        </p:tgtEl>
                                      </p:cBhvr>
                                    </p:animEffect>
                                  </p:childTnLst>
                                </p:cTn>
                              </p:par>
                              <p:par>
                                <p:cTn id="90" presetID="5" presetClass="entr" presetSubtype="10" fill="hold" grpId="0" nodeType="withEffect">
                                  <p:stCondLst>
                                    <p:cond delay="0"/>
                                  </p:stCondLst>
                                  <p:childTnLst>
                                    <p:set>
                                      <p:cBhvr>
                                        <p:cTn id="91" dur="1" fill="hold">
                                          <p:stCondLst>
                                            <p:cond delay="0"/>
                                          </p:stCondLst>
                                        </p:cTn>
                                        <p:tgtEl>
                                          <p:spTgt spid="30756"/>
                                        </p:tgtEl>
                                        <p:attrNameLst>
                                          <p:attrName>style.visibility</p:attrName>
                                        </p:attrNameLst>
                                      </p:cBhvr>
                                      <p:to>
                                        <p:strVal val="visible"/>
                                      </p:to>
                                    </p:set>
                                    <p:animEffect transition="in" filter="checkerboard(across)">
                                      <p:cBhvr>
                                        <p:cTn id="92" dur="500"/>
                                        <p:tgtEl>
                                          <p:spTgt spid="30756"/>
                                        </p:tgtEl>
                                      </p:cBhvr>
                                    </p:animEffect>
                                  </p:childTnLst>
                                </p:cTn>
                              </p:par>
                              <p:par>
                                <p:cTn id="93" presetID="5" presetClass="entr" presetSubtype="10" fill="hold" nodeType="withEffect">
                                  <p:stCondLst>
                                    <p:cond delay="0"/>
                                  </p:stCondLst>
                                  <p:childTnLst>
                                    <p:set>
                                      <p:cBhvr>
                                        <p:cTn id="94" dur="1" fill="hold">
                                          <p:stCondLst>
                                            <p:cond delay="0"/>
                                          </p:stCondLst>
                                        </p:cTn>
                                        <p:tgtEl>
                                          <p:spTgt spid="30757"/>
                                        </p:tgtEl>
                                        <p:attrNameLst>
                                          <p:attrName>style.visibility</p:attrName>
                                        </p:attrNameLst>
                                      </p:cBhvr>
                                      <p:to>
                                        <p:strVal val="visible"/>
                                      </p:to>
                                    </p:set>
                                    <p:animEffect transition="in" filter="checkerboard(across)">
                                      <p:cBhvr>
                                        <p:cTn id="95" dur="500"/>
                                        <p:tgtEl>
                                          <p:spTgt spid="30757"/>
                                        </p:tgtEl>
                                      </p:cBhvr>
                                    </p:animEffect>
                                  </p:childTnLst>
                                </p:cTn>
                              </p:par>
                              <p:par>
                                <p:cTn id="96" presetID="5" presetClass="entr" presetSubtype="10" fill="hold" nodeType="withEffect">
                                  <p:stCondLst>
                                    <p:cond delay="0"/>
                                  </p:stCondLst>
                                  <p:childTnLst>
                                    <p:set>
                                      <p:cBhvr>
                                        <p:cTn id="97" dur="1" fill="hold">
                                          <p:stCondLst>
                                            <p:cond delay="0"/>
                                          </p:stCondLst>
                                        </p:cTn>
                                        <p:tgtEl>
                                          <p:spTgt spid="30759"/>
                                        </p:tgtEl>
                                        <p:attrNameLst>
                                          <p:attrName>style.visibility</p:attrName>
                                        </p:attrNameLst>
                                      </p:cBhvr>
                                      <p:to>
                                        <p:strVal val="visible"/>
                                      </p:to>
                                    </p:set>
                                    <p:animEffect transition="in" filter="checkerboard(across)">
                                      <p:cBhvr>
                                        <p:cTn id="98" dur="500"/>
                                        <p:tgtEl>
                                          <p:spTgt spid="30759"/>
                                        </p:tgtEl>
                                      </p:cBhvr>
                                    </p:animEffect>
                                  </p:childTnLst>
                                </p:cTn>
                              </p:par>
                              <p:par>
                                <p:cTn id="99" presetID="5" presetClass="entr" presetSubtype="10" fill="hold" nodeType="withEffect">
                                  <p:stCondLst>
                                    <p:cond delay="0"/>
                                  </p:stCondLst>
                                  <p:childTnLst>
                                    <p:set>
                                      <p:cBhvr>
                                        <p:cTn id="100" dur="1" fill="hold">
                                          <p:stCondLst>
                                            <p:cond delay="0"/>
                                          </p:stCondLst>
                                        </p:cTn>
                                        <p:tgtEl>
                                          <p:spTgt spid="30760"/>
                                        </p:tgtEl>
                                        <p:attrNameLst>
                                          <p:attrName>style.visibility</p:attrName>
                                        </p:attrNameLst>
                                      </p:cBhvr>
                                      <p:to>
                                        <p:strVal val="visible"/>
                                      </p:to>
                                    </p:set>
                                    <p:animEffect transition="in" filter="checkerboard(across)">
                                      <p:cBhvr>
                                        <p:cTn id="101" dur="500"/>
                                        <p:tgtEl>
                                          <p:spTgt spid="30760"/>
                                        </p:tgtEl>
                                      </p:cBhvr>
                                    </p:animEffect>
                                  </p:childTnLst>
                                </p:cTn>
                              </p:par>
                              <p:par>
                                <p:cTn id="102" presetID="5" presetClass="entr" presetSubtype="10" fill="hold" grpId="0" nodeType="withEffect">
                                  <p:stCondLst>
                                    <p:cond delay="0"/>
                                  </p:stCondLst>
                                  <p:childTnLst>
                                    <p:set>
                                      <p:cBhvr>
                                        <p:cTn id="103" dur="1" fill="hold">
                                          <p:stCondLst>
                                            <p:cond delay="0"/>
                                          </p:stCondLst>
                                        </p:cTn>
                                        <p:tgtEl>
                                          <p:spTgt spid="30761"/>
                                        </p:tgtEl>
                                        <p:attrNameLst>
                                          <p:attrName>style.visibility</p:attrName>
                                        </p:attrNameLst>
                                      </p:cBhvr>
                                      <p:to>
                                        <p:strVal val="visible"/>
                                      </p:to>
                                    </p:set>
                                    <p:animEffect transition="in" filter="checkerboard(across)">
                                      <p:cBhvr>
                                        <p:cTn id="104" dur="500"/>
                                        <p:tgtEl>
                                          <p:spTgt spid="30761"/>
                                        </p:tgtEl>
                                      </p:cBhvr>
                                    </p:animEffect>
                                  </p:childTnLst>
                                </p:cTn>
                              </p:par>
                              <p:par>
                                <p:cTn id="105" presetID="5" presetClass="entr" presetSubtype="10" fill="hold" grpId="0" nodeType="withEffect">
                                  <p:stCondLst>
                                    <p:cond delay="0"/>
                                  </p:stCondLst>
                                  <p:childTnLst>
                                    <p:set>
                                      <p:cBhvr>
                                        <p:cTn id="106" dur="1" fill="hold">
                                          <p:stCondLst>
                                            <p:cond delay="0"/>
                                          </p:stCondLst>
                                        </p:cTn>
                                        <p:tgtEl>
                                          <p:spTgt spid="30762"/>
                                        </p:tgtEl>
                                        <p:attrNameLst>
                                          <p:attrName>style.visibility</p:attrName>
                                        </p:attrNameLst>
                                      </p:cBhvr>
                                      <p:to>
                                        <p:strVal val="visible"/>
                                      </p:to>
                                    </p:set>
                                    <p:animEffect transition="in" filter="checkerboard(across)">
                                      <p:cBhvr>
                                        <p:cTn id="107" dur="500"/>
                                        <p:tgtEl>
                                          <p:spTgt spid="30762"/>
                                        </p:tgtEl>
                                      </p:cBhvr>
                                    </p:animEffect>
                                  </p:childTnLst>
                                </p:cTn>
                              </p:par>
                              <p:par>
                                <p:cTn id="108" presetID="5" presetClass="entr" presetSubtype="10" fill="hold" grpId="0" nodeType="withEffect">
                                  <p:stCondLst>
                                    <p:cond delay="0"/>
                                  </p:stCondLst>
                                  <p:childTnLst>
                                    <p:set>
                                      <p:cBhvr>
                                        <p:cTn id="109" dur="1" fill="hold">
                                          <p:stCondLst>
                                            <p:cond delay="0"/>
                                          </p:stCondLst>
                                        </p:cTn>
                                        <p:tgtEl>
                                          <p:spTgt spid="30763"/>
                                        </p:tgtEl>
                                        <p:attrNameLst>
                                          <p:attrName>style.visibility</p:attrName>
                                        </p:attrNameLst>
                                      </p:cBhvr>
                                      <p:to>
                                        <p:strVal val="visible"/>
                                      </p:to>
                                    </p:set>
                                    <p:animEffect transition="in" filter="checkerboard(across)">
                                      <p:cBhvr>
                                        <p:cTn id="110" dur="500"/>
                                        <p:tgtEl>
                                          <p:spTgt spid="30763"/>
                                        </p:tgtEl>
                                      </p:cBhvr>
                                    </p:animEffect>
                                  </p:childTnLst>
                                </p:cTn>
                              </p:par>
                              <p:par>
                                <p:cTn id="111" presetID="5" presetClass="entr" presetSubtype="10" fill="hold" nodeType="withEffect">
                                  <p:stCondLst>
                                    <p:cond delay="0"/>
                                  </p:stCondLst>
                                  <p:childTnLst>
                                    <p:set>
                                      <p:cBhvr>
                                        <p:cTn id="112" dur="1" fill="hold">
                                          <p:stCondLst>
                                            <p:cond delay="0"/>
                                          </p:stCondLst>
                                        </p:cTn>
                                        <p:tgtEl>
                                          <p:spTgt spid="30764"/>
                                        </p:tgtEl>
                                        <p:attrNameLst>
                                          <p:attrName>style.visibility</p:attrName>
                                        </p:attrNameLst>
                                      </p:cBhvr>
                                      <p:to>
                                        <p:strVal val="visible"/>
                                      </p:to>
                                    </p:set>
                                    <p:animEffect transition="in" filter="checkerboard(across)">
                                      <p:cBhvr>
                                        <p:cTn id="113" dur="500"/>
                                        <p:tgtEl>
                                          <p:spTgt spid="30764"/>
                                        </p:tgtEl>
                                      </p:cBhvr>
                                    </p:animEffect>
                                  </p:childTnLst>
                                </p:cTn>
                              </p:par>
                              <p:par>
                                <p:cTn id="114" presetID="5" presetClass="entr" presetSubtype="10" fill="hold" nodeType="withEffect">
                                  <p:stCondLst>
                                    <p:cond delay="0"/>
                                  </p:stCondLst>
                                  <p:childTnLst>
                                    <p:set>
                                      <p:cBhvr>
                                        <p:cTn id="115" dur="1" fill="hold">
                                          <p:stCondLst>
                                            <p:cond delay="0"/>
                                          </p:stCondLst>
                                        </p:cTn>
                                        <p:tgtEl>
                                          <p:spTgt spid="30765"/>
                                        </p:tgtEl>
                                        <p:attrNameLst>
                                          <p:attrName>style.visibility</p:attrName>
                                        </p:attrNameLst>
                                      </p:cBhvr>
                                      <p:to>
                                        <p:strVal val="visible"/>
                                      </p:to>
                                    </p:set>
                                    <p:animEffect transition="in" filter="checkerboard(across)">
                                      <p:cBhvr>
                                        <p:cTn id="116" dur="500"/>
                                        <p:tgtEl>
                                          <p:spTgt spid="30765"/>
                                        </p:tgtEl>
                                      </p:cBhvr>
                                    </p:animEffect>
                                  </p:childTnLst>
                                </p:cTn>
                              </p:par>
                              <p:par>
                                <p:cTn id="117" presetID="5" presetClass="entr" presetSubtype="10" fill="hold" grpId="0" nodeType="withEffect">
                                  <p:stCondLst>
                                    <p:cond delay="0"/>
                                  </p:stCondLst>
                                  <p:childTnLst>
                                    <p:set>
                                      <p:cBhvr>
                                        <p:cTn id="118" dur="1" fill="hold">
                                          <p:stCondLst>
                                            <p:cond delay="0"/>
                                          </p:stCondLst>
                                        </p:cTn>
                                        <p:tgtEl>
                                          <p:spTgt spid="30758"/>
                                        </p:tgtEl>
                                        <p:attrNameLst>
                                          <p:attrName>style.visibility</p:attrName>
                                        </p:attrNameLst>
                                      </p:cBhvr>
                                      <p:to>
                                        <p:strVal val="visible"/>
                                      </p:to>
                                    </p:set>
                                    <p:animEffect transition="in" filter="checkerboard(across)">
                                      <p:cBhvr>
                                        <p:cTn id="119" dur="500"/>
                                        <p:tgtEl>
                                          <p:spTgt spid="3075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5" presetClass="entr" presetSubtype="10" fill="hold" grpId="0" nodeType="clickEffect">
                                  <p:stCondLst>
                                    <p:cond delay="0"/>
                                  </p:stCondLst>
                                  <p:childTnLst>
                                    <p:set>
                                      <p:cBhvr>
                                        <p:cTn id="123" dur="1" fill="hold">
                                          <p:stCondLst>
                                            <p:cond delay="0"/>
                                          </p:stCondLst>
                                        </p:cTn>
                                        <p:tgtEl>
                                          <p:spTgt spid="30770"/>
                                        </p:tgtEl>
                                        <p:attrNameLst>
                                          <p:attrName>style.visibility</p:attrName>
                                        </p:attrNameLst>
                                      </p:cBhvr>
                                      <p:to>
                                        <p:strVal val="visible"/>
                                      </p:to>
                                    </p:set>
                                    <p:animEffect transition="in" filter="checkerboard(across)">
                                      <p:cBhvr>
                                        <p:cTn id="124" dur="500"/>
                                        <p:tgtEl>
                                          <p:spTgt spid="30770"/>
                                        </p:tgtEl>
                                      </p:cBhvr>
                                    </p:animEffect>
                                  </p:childTnLst>
                                </p:cTn>
                              </p:par>
                              <p:par>
                                <p:cTn id="125" presetID="5" presetClass="entr" presetSubtype="10" fill="hold" nodeType="withEffect">
                                  <p:stCondLst>
                                    <p:cond delay="0"/>
                                  </p:stCondLst>
                                  <p:childTnLst>
                                    <p:set>
                                      <p:cBhvr>
                                        <p:cTn id="126" dur="1" fill="hold">
                                          <p:stCondLst>
                                            <p:cond delay="0"/>
                                          </p:stCondLst>
                                        </p:cTn>
                                        <p:tgtEl>
                                          <p:spTgt spid="84"/>
                                        </p:tgtEl>
                                        <p:attrNameLst>
                                          <p:attrName>style.visibility</p:attrName>
                                        </p:attrNameLst>
                                      </p:cBhvr>
                                      <p:to>
                                        <p:strVal val="visible"/>
                                      </p:to>
                                    </p:set>
                                    <p:animEffect transition="in" filter="checkerboard(across)">
                                      <p:cBhvr>
                                        <p:cTn id="127" dur="500"/>
                                        <p:tgtEl>
                                          <p:spTgt spid="84"/>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30778"/>
                                        </p:tgtEl>
                                        <p:attrNameLst>
                                          <p:attrName>style.visibility</p:attrName>
                                        </p:attrNameLst>
                                      </p:cBhvr>
                                      <p:to>
                                        <p:strVal val="visible"/>
                                      </p:to>
                                    </p:set>
                                    <p:animEffect transition="in" filter="checkerboard(across)">
                                      <p:cBhvr>
                                        <p:cTn id="130" dur="500"/>
                                        <p:tgtEl>
                                          <p:spTgt spid="30778"/>
                                        </p:tgtEl>
                                      </p:cBhvr>
                                    </p:animEffect>
                                  </p:childTnLst>
                                </p:cTn>
                              </p:par>
                              <p:par>
                                <p:cTn id="131" presetID="5" presetClass="entr" presetSubtype="10" fill="hold" grpId="0" nodeType="withEffect">
                                  <p:stCondLst>
                                    <p:cond delay="0"/>
                                  </p:stCondLst>
                                  <p:childTnLst>
                                    <p:set>
                                      <p:cBhvr>
                                        <p:cTn id="132" dur="1" fill="hold">
                                          <p:stCondLst>
                                            <p:cond delay="0"/>
                                          </p:stCondLst>
                                        </p:cTn>
                                        <p:tgtEl>
                                          <p:spTgt spid="30780"/>
                                        </p:tgtEl>
                                        <p:attrNameLst>
                                          <p:attrName>style.visibility</p:attrName>
                                        </p:attrNameLst>
                                      </p:cBhvr>
                                      <p:to>
                                        <p:strVal val="visible"/>
                                      </p:to>
                                    </p:set>
                                    <p:animEffect transition="in" filter="checkerboard(across)">
                                      <p:cBhvr>
                                        <p:cTn id="133" dur="500"/>
                                        <p:tgtEl>
                                          <p:spTgt spid="30780"/>
                                        </p:tgtEl>
                                      </p:cBhvr>
                                    </p:animEffect>
                                  </p:childTnLst>
                                </p:cTn>
                              </p:par>
                              <p:par>
                                <p:cTn id="134" presetID="5" presetClass="entr" presetSubtype="10" fill="hold" grpId="0" nodeType="withEffect">
                                  <p:stCondLst>
                                    <p:cond delay="0"/>
                                  </p:stCondLst>
                                  <p:childTnLst>
                                    <p:set>
                                      <p:cBhvr>
                                        <p:cTn id="135" dur="1" fill="hold">
                                          <p:stCondLst>
                                            <p:cond delay="0"/>
                                          </p:stCondLst>
                                        </p:cTn>
                                        <p:tgtEl>
                                          <p:spTgt spid="30782"/>
                                        </p:tgtEl>
                                        <p:attrNameLst>
                                          <p:attrName>style.visibility</p:attrName>
                                        </p:attrNameLst>
                                      </p:cBhvr>
                                      <p:to>
                                        <p:strVal val="visible"/>
                                      </p:to>
                                    </p:set>
                                    <p:animEffect transition="in" filter="checkerboard(across)">
                                      <p:cBhvr>
                                        <p:cTn id="136" dur="500"/>
                                        <p:tgtEl>
                                          <p:spTgt spid="30782"/>
                                        </p:tgtEl>
                                      </p:cBhvr>
                                    </p:animEffect>
                                  </p:childTnLst>
                                </p:cTn>
                              </p:par>
                              <p:par>
                                <p:cTn id="137" presetID="5" presetClass="entr" presetSubtype="10" fill="hold" nodeType="withEffect">
                                  <p:stCondLst>
                                    <p:cond delay="0"/>
                                  </p:stCondLst>
                                  <p:childTnLst>
                                    <p:set>
                                      <p:cBhvr>
                                        <p:cTn id="138" dur="1" fill="hold">
                                          <p:stCondLst>
                                            <p:cond delay="0"/>
                                          </p:stCondLst>
                                        </p:cTn>
                                        <p:tgtEl>
                                          <p:spTgt spid="110"/>
                                        </p:tgtEl>
                                        <p:attrNameLst>
                                          <p:attrName>style.visibility</p:attrName>
                                        </p:attrNameLst>
                                      </p:cBhvr>
                                      <p:to>
                                        <p:strVal val="visible"/>
                                      </p:to>
                                    </p:set>
                                    <p:animEffect transition="in" filter="checkerboard(across)">
                                      <p:cBhvr>
                                        <p:cTn id="139" dur="500"/>
                                        <p:tgtEl>
                                          <p:spTgt spid="110"/>
                                        </p:tgtEl>
                                      </p:cBhvr>
                                    </p:animEffect>
                                  </p:childTnLst>
                                </p:cTn>
                              </p:par>
                              <p:par>
                                <p:cTn id="140" presetID="5" presetClass="entr" presetSubtype="10" fill="hold" grpId="0" nodeType="withEffect">
                                  <p:stCondLst>
                                    <p:cond delay="0"/>
                                  </p:stCondLst>
                                  <p:childTnLst>
                                    <p:set>
                                      <p:cBhvr>
                                        <p:cTn id="141" dur="1" fill="hold">
                                          <p:stCondLst>
                                            <p:cond delay="0"/>
                                          </p:stCondLst>
                                        </p:cTn>
                                        <p:tgtEl>
                                          <p:spTgt spid="30777"/>
                                        </p:tgtEl>
                                        <p:attrNameLst>
                                          <p:attrName>style.visibility</p:attrName>
                                        </p:attrNameLst>
                                      </p:cBhvr>
                                      <p:to>
                                        <p:strVal val="visible"/>
                                      </p:to>
                                    </p:set>
                                    <p:animEffect transition="in" filter="checkerboard(across)">
                                      <p:cBhvr>
                                        <p:cTn id="142" dur="500"/>
                                        <p:tgtEl>
                                          <p:spTgt spid="30777"/>
                                        </p:tgtEl>
                                      </p:cBhvr>
                                    </p:animEffect>
                                  </p:childTnLst>
                                </p:cTn>
                              </p:par>
                              <p:par>
                                <p:cTn id="143" presetID="5" presetClass="entr" presetSubtype="10" fill="hold" nodeType="withEffect">
                                  <p:stCondLst>
                                    <p:cond delay="0"/>
                                  </p:stCondLst>
                                  <p:childTnLst>
                                    <p:set>
                                      <p:cBhvr>
                                        <p:cTn id="144" dur="1" fill="hold">
                                          <p:stCondLst>
                                            <p:cond delay="0"/>
                                          </p:stCondLst>
                                        </p:cTn>
                                        <p:tgtEl>
                                          <p:spTgt spid="93"/>
                                        </p:tgtEl>
                                        <p:attrNameLst>
                                          <p:attrName>style.visibility</p:attrName>
                                        </p:attrNameLst>
                                      </p:cBhvr>
                                      <p:to>
                                        <p:strVal val="visible"/>
                                      </p:to>
                                    </p:set>
                                    <p:animEffect transition="in" filter="checkerboard(across)">
                                      <p:cBhvr>
                                        <p:cTn id="145" dur="500"/>
                                        <p:tgtEl>
                                          <p:spTgt spid="93"/>
                                        </p:tgtEl>
                                      </p:cBhvr>
                                    </p:animEffect>
                                  </p:childTnLst>
                                </p:cTn>
                              </p:par>
                              <p:par>
                                <p:cTn id="146" presetID="5" presetClass="entr" presetSubtype="10" fill="hold" grpId="0" nodeType="withEffect">
                                  <p:stCondLst>
                                    <p:cond delay="0"/>
                                  </p:stCondLst>
                                  <p:childTnLst>
                                    <p:set>
                                      <p:cBhvr>
                                        <p:cTn id="147" dur="1" fill="hold">
                                          <p:stCondLst>
                                            <p:cond delay="0"/>
                                          </p:stCondLst>
                                        </p:cTn>
                                        <p:tgtEl>
                                          <p:spTgt spid="30773"/>
                                        </p:tgtEl>
                                        <p:attrNameLst>
                                          <p:attrName>style.visibility</p:attrName>
                                        </p:attrNameLst>
                                      </p:cBhvr>
                                      <p:to>
                                        <p:strVal val="visible"/>
                                      </p:to>
                                    </p:set>
                                    <p:animEffect transition="in" filter="checkerboard(across)">
                                      <p:cBhvr>
                                        <p:cTn id="148" dur="500"/>
                                        <p:tgtEl>
                                          <p:spTgt spid="30773"/>
                                        </p:tgtEl>
                                      </p:cBhvr>
                                    </p:animEffect>
                                  </p:childTnLst>
                                </p:cTn>
                              </p:par>
                              <p:par>
                                <p:cTn id="149" presetID="5" presetClass="entr" presetSubtype="10" fill="hold" nodeType="withEffect">
                                  <p:stCondLst>
                                    <p:cond delay="0"/>
                                  </p:stCondLst>
                                  <p:childTnLst>
                                    <p:set>
                                      <p:cBhvr>
                                        <p:cTn id="150" dur="1" fill="hold">
                                          <p:stCondLst>
                                            <p:cond delay="0"/>
                                          </p:stCondLst>
                                        </p:cTn>
                                        <p:tgtEl>
                                          <p:spTgt spid="96"/>
                                        </p:tgtEl>
                                        <p:attrNameLst>
                                          <p:attrName>style.visibility</p:attrName>
                                        </p:attrNameLst>
                                      </p:cBhvr>
                                      <p:to>
                                        <p:strVal val="visible"/>
                                      </p:to>
                                    </p:set>
                                    <p:animEffect transition="in" filter="checkerboard(across)">
                                      <p:cBhvr>
                                        <p:cTn id="151" dur="500"/>
                                        <p:tgtEl>
                                          <p:spTgt spid="96"/>
                                        </p:tgtEl>
                                      </p:cBhvr>
                                    </p:animEffect>
                                  </p:childTnLst>
                                </p:cTn>
                              </p:par>
                              <p:par>
                                <p:cTn id="152" presetID="5" presetClass="entr" presetSubtype="10" fill="hold" nodeType="withEffect">
                                  <p:stCondLst>
                                    <p:cond delay="0"/>
                                  </p:stCondLst>
                                  <p:childTnLst>
                                    <p:set>
                                      <p:cBhvr>
                                        <p:cTn id="153" dur="1" fill="hold">
                                          <p:stCondLst>
                                            <p:cond delay="0"/>
                                          </p:stCondLst>
                                        </p:cTn>
                                        <p:tgtEl>
                                          <p:spTgt spid="88"/>
                                        </p:tgtEl>
                                        <p:attrNameLst>
                                          <p:attrName>style.visibility</p:attrName>
                                        </p:attrNameLst>
                                      </p:cBhvr>
                                      <p:to>
                                        <p:strVal val="visible"/>
                                      </p:to>
                                    </p:set>
                                    <p:animEffect transition="in" filter="checkerboard(across)">
                                      <p:cBhvr>
                                        <p:cTn id="154" dur="500"/>
                                        <p:tgtEl>
                                          <p:spTgt spid="88"/>
                                        </p:tgtEl>
                                      </p:cBhvr>
                                    </p:animEffect>
                                  </p:childTnLst>
                                </p:cTn>
                              </p:par>
                              <p:par>
                                <p:cTn id="155" presetID="5" presetClass="entr" presetSubtype="10" fill="hold" grpId="0" nodeType="withEffect">
                                  <p:stCondLst>
                                    <p:cond delay="0"/>
                                  </p:stCondLst>
                                  <p:childTnLst>
                                    <p:set>
                                      <p:cBhvr>
                                        <p:cTn id="156" dur="1" fill="hold">
                                          <p:stCondLst>
                                            <p:cond delay="0"/>
                                          </p:stCondLst>
                                        </p:cTn>
                                        <p:tgtEl>
                                          <p:spTgt spid="30776"/>
                                        </p:tgtEl>
                                        <p:attrNameLst>
                                          <p:attrName>style.visibility</p:attrName>
                                        </p:attrNameLst>
                                      </p:cBhvr>
                                      <p:to>
                                        <p:strVal val="visible"/>
                                      </p:to>
                                    </p:set>
                                    <p:animEffect transition="in" filter="checkerboard(across)">
                                      <p:cBhvr>
                                        <p:cTn id="157" dur="500"/>
                                        <p:tgtEl>
                                          <p:spTgt spid="30776"/>
                                        </p:tgtEl>
                                      </p:cBhvr>
                                    </p:animEffect>
                                  </p:childTnLst>
                                </p:cTn>
                              </p:par>
                              <p:par>
                                <p:cTn id="158" presetID="5" presetClass="entr" presetSubtype="10" fill="hold" grpId="0" nodeType="withEffect">
                                  <p:stCondLst>
                                    <p:cond delay="0"/>
                                  </p:stCondLst>
                                  <p:childTnLst>
                                    <p:set>
                                      <p:cBhvr>
                                        <p:cTn id="159" dur="1" fill="hold">
                                          <p:stCondLst>
                                            <p:cond delay="0"/>
                                          </p:stCondLst>
                                        </p:cTn>
                                        <p:tgtEl>
                                          <p:spTgt spid="30754"/>
                                        </p:tgtEl>
                                        <p:attrNameLst>
                                          <p:attrName>style.visibility</p:attrName>
                                        </p:attrNameLst>
                                      </p:cBhvr>
                                      <p:to>
                                        <p:strVal val="visible"/>
                                      </p:to>
                                    </p:set>
                                    <p:animEffect transition="in" filter="checkerboard(across)">
                                      <p:cBhvr>
                                        <p:cTn id="160" dur="500"/>
                                        <p:tgtEl>
                                          <p:spTgt spid="30754"/>
                                        </p:tgtEl>
                                      </p:cBhvr>
                                    </p:animEffect>
                                  </p:childTnLst>
                                </p:cTn>
                              </p:par>
                              <p:par>
                                <p:cTn id="161" presetID="5" presetClass="entr" presetSubtype="10" fill="hold" grpId="0" nodeType="withEffect">
                                  <p:stCondLst>
                                    <p:cond delay="0"/>
                                  </p:stCondLst>
                                  <p:childTnLst>
                                    <p:set>
                                      <p:cBhvr>
                                        <p:cTn id="162" dur="1" fill="hold">
                                          <p:stCondLst>
                                            <p:cond delay="0"/>
                                          </p:stCondLst>
                                        </p:cTn>
                                        <p:tgtEl>
                                          <p:spTgt spid="30779"/>
                                        </p:tgtEl>
                                        <p:attrNameLst>
                                          <p:attrName>style.visibility</p:attrName>
                                        </p:attrNameLst>
                                      </p:cBhvr>
                                      <p:to>
                                        <p:strVal val="visible"/>
                                      </p:to>
                                    </p:set>
                                    <p:animEffect transition="in" filter="checkerboard(across)">
                                      <p:cBhvr>
                                        <p:cTn id="163" dur="500"/>
                                        <p:tgtEl>
                                          <p:spTgt spid="30779"/>
                                        </p:tgtEl>
                                      </p:cBhvr>
                                    </p:animEffect>
                                  </p:childTnLst>
                                </p:cTn>
                              </p:par>
                              <p:par>
                                <p:cTn id="164" presetID="5" presetClass="entr" presetSubtype="10" fill="hold" nodeType="withEffect">
                                  <p:stCondLst>
                                    <p:cond delay="0"/>
                                  </p:stCondLst>
                                  <p:childTnLst>
                                    <p:set>
                                      <p:cBhvr>
                                        <p:cTn id="165" dur="1" fill="hold">
                                          <p:stCondLst>
                                            <p:cond delay="0"/>
                                          </p:stCondLst>
                                        </p:cTn>
                                        <p:tgtEl>
                                          <p:spTgt spid="105"/>
                                        </p:tgtEl>
                                        <p:attrNameLst>
                                          <p:attrName>style.visibility</p:attrName>
                                        </p:attrNameLst>
                                      </p:cBhvr>
                                      <p:to>
                                        <p:strVal val="visible"/>
                                      </p:to>
                                    </p:set>
                                    <p:animEffect transition="in" filter="checkerboard(across)">
                                      <p:cBhvr>
                                        <p:cTn id="166" dur="500"/>
                                        <p:tgtEl>
                                          <p:spTgt spid="105"/>
                                        </p:tgtEl>
                                      </p:cBhvr>
                                    </p:animEffect>
                                  </p:childTnLst>
                                </p:cTn>
                              </p:par>
                              <p:par>
                                <p:cTn id="167" presetID="5" presetClass="entr" presetSubtype="10" fill="hold" grpId="0" nodeType="withEffect">
                                  <p:stCondLst>
                                    <p:cond delay="0"/>
                                  </p:stCondLst>
                                  <p:childTnLst>
                                    <p:set>
                                      <p:cBhvr>
                                        <p:cTn id="168" dur="1" fill="hold">
                                          <p:stCondLst>
                                            <p:cond delay="0"/>
                                          </p:stCondLst>
                                        </p:cTn>
                                        <p:tgtEl>
                                          <p:spTgt spid="64"/>
                                        </p:tgtEl>
                                        <p:attrNameLst>
                                          <p:attrName>style.visibility</p:attrName>
                                        </p:attrNameLst>
                                      </p:cBhvr>
                                      <p:to>
                                        <p:strVal val="visible"/>
                                      </p:to>
                                    </p:set>
                                    <p:animEffect transition="in" filter="checkerboard(across)">
                                      <p:cBhvr>
                                        <p:cTn id="169" dur="500"/>
                                        <p:tgtEl>
                                          <p:spTgt spid="64"/>
                                        </p:tgtEl>
                                      </p:cBhvr>
                                    </p:animEffect>
                                  </p:childTnLst>
                                </p:cTn>
                              </p:par>
                              <p:par>
                                <p:cTn id="170" presetID="5" presetClass="entr" presetSubtype="10" fill="hold" nodeType="withEffect">
                                  <p:stCondLst>
                                    <p:cond delay="0"/>
                                  </p:stCondLst>
                                  <p:childTnLst>
                                    <p:set>
                                      <p:cBhvr>
                                        <p:cTn id="171" dur="1" fill="hold">
                                          <p:stCondLst>
                                            <p:cond delay="0"/>
                                          </p:stCondLst>
                                        </p:cTn>
                                        <p:tgtEl>
                                          <p:spTgt spid="65"/>
                                        </p:tgtEl>
                                        <p:attrNameLst>
                                          <p:attrName>style.visibility</p:attrName>
                                        </p:attrNameLst>
                                      </p:cBhvr>
                                      <p:to>
                                        <p:strVal val="visible"/>
                                      </p:to>
                                    </p:set>
                                    <p:animEffect transition="in" filter="checkerboard(across)">
                                      <p:cBhvr>
                                        <p:cTn id="172"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animBg="1"/>
      <p:bldP spid="30731" grpId="0" animBg="1"/>
      <p:bldP spid="30733" grpId="0" animBg="1"/>
      <p:bldP spid="30735" grpId="0" animBg="1"/>
      <p:bldP spid="30737" grpId="0" animBg="1"/>
      <p:bldP spid="30740" grpId="0" animBg="1"/>
      <p:bldP spid="30741" grpId="0" animBg="1"/>
      <p:bldP spid="30745" grpId="0" animBg="1"/>
      <p:bldP spid="30746" grpId="0" animBg="1"/>
      <p:bldP spid="30751" grpId="0" animBg="1"/>
      <p:bldP spid="30752" grpId="0" animBg="1"/>
      <p:bldP spid="30754" grpId="0" animBg="1"/>
      <p:bldP spid="30755" grpId="0" animBg="1"/>
      <p:bldP spid="30756" grpId="0" animBg="1"/>
      <p:bldP spid="30758" grpId="0" animBg="1"/>
      <p:bldP spid="30761" grpId="0" animBg="1"/>
      <p:bldP spid="30762" grpId="0" animBg="1"/>
      <p:bldP spid="30763" grpId="0" animBg="1"/>
      <p:bldP spid="30766" grpId="0"/>
      <p:bldP spid="30767" grpId="0"/>
      <p:bldP spid="30768" grpId="0"/>
      <p:bldP spid="30769" grpId="0"/>
      <p:bldP spid="30770" grpId="0" animBg="1"/>
      <p:bldP spid="30773" grpId="0" animBg="1"/>
      <p:bldP spid="30776" grpId="0"/>
      <p:bldP spid="30777" grpId="0"/>
      <p:bldP spid="30778" grpId="0"/>
      <p:bldP spid="30779" grpId="0"/>
      <p:bldP spid="30780" grpId="0" animBg="1"/>
      <p:bldP spid="30782" grpId="0" animBg="1"/>
      <p:bldP spid="6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457200" y="3760788"/>
            <a:ext cx="8229600" cy="2692400"/>
          </a:xfrm>
        </p:spPr>
        <p:txBody>
          <a:bodyPr/>
          <a:lstStyle/>
          <a:p>
            <a:pPr eaLnBrk="1" hangingPunct="1"/>
            <a:r>
              <a:rPr lang="tr-TR" altLang="tr-TR" sz="2800" smtClean="0"/>
              <a:t>Daha önce verilmiş bir örnek olan, ÖĞRENCİ ve DERS varlık kümelerine karşılık, ilişkisel modelde aşağıdaki ilişki şemaları oluşturulur.</a:t>
            </a:r>
          </a:p>
          <a:p>
            <a:pPr lvl="1" eaLnBrk="1" hangingPunct="1"/>
            <a:r>
              <a:rPr lang="tr-TR" altLang="tr-TR" sz="2400" smtClean="0">
                <a:solidFill>
                  <a:schemeClr val="accent2"/>
                </a:solidFill>
              </a:rPr>
              <a:t>ÖĞRENCİ (</a:t>
            </a:r>
            <a:r>
              <a:rPr lang="tr-TR" altLang="tr-TR" sz="2400" u="sng" smtClean="0">
                <a:solidFill>
                  <a:schemeClr val="accent2"/>
                </a:solidFill>
              </a:rPr>
              <a:t>ÖĞRNO</a:t>
            </a:r>
            <a:r>
              <a:rPr lang="tr-TR" altLang="tr-TR" sz="2400" smtClean="0">
                <a:solidFill>
                  <a:schemeClr val="accent2"/>
                </a:solidFill>
              </a:rPr>
              <a:t>, ADI, SOYADI, CİNSİYETİ, DOĞTAR)</a:t>
            </a:r>
          </a:p>
          <a:p>
            <a:pPr lvl="1" eaLnBrk="1" hangingPunct="1"/>
            <a:r>
              <a:rPr lang="tr-TR" altLang="tr-TR" sz="2400" smtClean="0">
                <a:solidFill>
                  <a:schemeClr val="accent2"/>
                </a:solidFill>
              </a:rPr>
              <a:t>DERS (</a:t>
            </a:r>
            <a:r>
              <a:rPr lang="tr-TR" altLang="tr-TR" sz="2400" u="sng" smtClean="0">
                <a:solidFill>
                  <a:schemeClr val="accent2"/>
                </a:solidFill>
              </a:rPr>
              <a:t>DKODU</a:t>
            </a:r>
            <a:r>
              <a:rPr lang="tr-TR" altLang="tr-TR" sz="2400" smtClean="0">
                <a:solidFill>
                  <a:schemeClr val="accent2"/>
                </a:solidFill>
              </a:rPr>
              <a:t>, DERSADI, KREDİSİ)</a:t>
            </a:r>
          </a:p>
        </p:txBody>
      </p:sp>
      <p:sp>
        <p:nvSpPr>
          <p:cNvPr id="4099" name="Rectangle 4"/>
          <p:cNvSpPr>
            <a:spLocks noGrp="1" noChangeArrowheads="1"/>
          </p:cNvSpPr>
          <p:nvPr>
            <p:ph type="title"/>
          </p:nvPr>
        </p:nvSpPr>
        <p:spPr/>
        <p:txBody>
          <a:bodyPr/>
          <a:lstStyle/>
          <a:p>
            <a:pPr eaLnBrk="1" hangingPunct="1"/>
            <a:r>
              <a:rPr lang="tr-TR" altLang="tr-TR" smtClean="0"/>
              <a:t>Örnek</a:t>
            </a:r>
          </a:p>
        </p:txBody>
      </p:sp>
      <p:sp>
        <p:nvSpPr>
          <p:cNvPr id="4100" name="Rectangle 5"/>
          <p:cNvSpPr>
            <a:spLocks noChangeArrowheads="1"/>
          </p:cNvSpPr>
          <p:nvPr/>
        </p:nvSpPr>
        <p:spPr bwMode="auto">
          <a:xfrm>
            <a:off x="2409825" y="2565400"/>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ÖĞRENCİ</a:t>
            </a:r>
          </a:p>
        </p:txBody>
      </p:sp>
      <p:sp>
        <p:nvSpPr>
          <p:cNvPr id="4101" name="Oval 9"/>
          <p:cNvSpPr>
            <a:spLocks noChangeArrowheads="1"/>
          </p:cNvSpPr>
          <p:nvPr/>
        </p:nvSpPr>
        <p:spPr bwMode="auto">
          <a:xfrm>
            <a:off x="900113" y="177323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ADI</a:t>
            </a:r>
            <a:endParaRPr lang="tr-TR" altLang="tr-TR" sz="1600" u="sng"/>
          </a:p>
        </p:txBody>
      </p:sp>
      <p:sp>
        <p:nvSpPr>
          <p:cNvPr id="4102" name="Line 10"/>
          <p:cNvSpPr>
            <a:spLocks noChangeShapeType="1"/>
          </p:cNvSpPr>
          <p:nvPr/>
        </p:nvSpPr>
        <p:spPr bwMode="auto">
          <a:xfrm>
            <a:off x="1835150" y="2133600"/>
            <a:ext cx="576263" cy="433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103" name="Line 11"/>
          <p:cNvSpPr>
            <a:spLocks noChangeShapeType="1"/>
          </p:cNvSpPr>
          <p:nvPr/>
        </p:nvSpPr>
        <p:spPr bwMode="auto">
          <a:xfrm flipH="1">
            <a:off x="1763713" y="2781300"/>
            <a:ext cx="647700"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104" name="Line 14"/>
          <p:cNvSpPr>
            <a:spLocks noChangeShapeType="1"/>
          </p:cNvSpPr>
          <p:nvPr/>
        </p:nvSpPr>
        <p:spPr bwMode="auto">
          <a:xfrm>
            <a:off x="3022600" y="2062163"/>
            <a:ext cx="0"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105" name="Oval 15"/>
          <p:cNvSpPr>
            <a:spLocks noChangeArrowheads="1"/>
          </p:cNvSpPr>
          <p:nvPr/>
        </p:nvSpPr>
        <p:spPr bwMode="auto">
          <a:xfrm>
            <a:off x="2484438" y="163036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SOYADI</a:t>
            </a:r>
            <a:endParaRPr lang="tr-TR" altLang="tr-TR" sz="1600" u="sng"/>
          </a:p>
        </p:txBody>
      </p:sp>
      <p:sp>
        <p:nvSpPr>
          <p:cNvPr id="4106" name="Oval 16"/>
          <p:cNvSpPr>
            <a:spLocks noChangeArrowheads="1"/>
          </p:cNvSpPr>
          <p:nvPr/>
        </p:nvSpPr>
        <p:spPr bwMode="auto">
          <a:xfrm>
            <a:off x="4068763" y="177323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CİNSİYETi</a:t>
            </a:r>
            <a:endParaRPr lang="tr-TR" altLang="tr-TR" sz="1600" u="sng"/>
          </a:p>
        </p:txBody>
      </p:sp>
      <p:sp>
        <p:nvSpPr>
          <p:cNvPr id="4107" name="Oval 17"/>
          <p:cNvSpPr>
            <a:spLocks noChangeArrowheads="1"/>
          </p:cNvSpPr>
          <p:nvPr/>
        </p:nvSpPr>
        <p:spPr bwMode="auto">
          <a:xfrm>
            <a:off x="684213" y="2565400"/>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ÖĞRNO</a:t>
            </a:r>
          </a:p>
        </p:txBody>
      </p:sp>
      <p:sp>
        <p:nvSpPr>
          <p:cNvPr id="4108" name="Line 18"/>
          <p:cNvSpPr>
            <a:spLocks noChangeShapeType="1"/>
          </p:cNvSpPr>
          <p:nvPr/>
        </p:nvSpPr>
        <p:spPr bwMode="auto">
          <a:xfrm flipH="1">
            <a:off x="3635375" y="2133600"/>
            <a:ext cx="576263" cy="4333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109" name="Line 19"/>
          <p:cNvSpPr>
            <a:spLocks noChangeShapeType="1"/>
          </p:cNvSpPr>
          <p:nvPr/>
        </p:nvSpPr>
        <p:spPr bwMode="auto">
          <a:xfrm>
            <a:off x="3635375" y="2781300"/>
            <a:ext cx="5746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110" name="Oval 20"/>
          <p:cNvSpPr>
            <a:spLocks noChangeArrowheads="1"/>
          </p:cNvSpPr>
          <p:nvPr/>
        </p:nvSpPr>
        <p:spPr bwMode="auto">
          <a:xfrm>
            <a:off x="4211638" y="2565400"/>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DOĞTAR</a:t>
            </a:r>
          </a:p>
        </p:txBody>
      </p:sp>
      <p:sp>
        <p:nvSpPr>
          <p:cNvPr id="4111" name="Rectangle 23"/>
          <p:cNvSpPr>
            <a:spLocks noChangeArrowheads="1"/>
          </p:cNvSpPr>
          <p:nvPr/>
        </p:nvSpPr>
        <p:spPr bwMode="auto">
          <a:xfrm>
            <a:off x="5940425" y="2205038"/>
            <a:ext cx="1152525"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DERS</a:t>
            </a:r>
          </a:p>
        </p:txBody>
      </p:sp>
      <p:sp>
        <p:nvSpPr>
          <p:cNvPr id="4112" name="Oval 24"/>
          <p:cNvSpPr>
            <a:spLocks noChangeArrowheads="1"/>
          </p:cNvSpPr>
          <p:nvPr/>
        </p:nvSpPr>
        <p:spPr bwMode="auto">
          <a:xfrm>
            <a:off x="5942013" y="2997200"/>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DERSADI</a:t>
            </a:r>
            <a:endParaRPr lang="tr-TR" altLang="tr-TR" sz="1600" u="sng"/>
          </a:p>
        </p:txBody>
      </p:sp>
      <p:sp>
        <p:nvSpPr>
          <p:cNvPr id="4113" name="Line 25"/>
          <p:cNvSpPr>
            <a:spLocks noChangeShapeType="1"/>
          </p:cNvSpPr>
          <p:nvPr/>
        </p:nvSpPr>
        <p:spPr bwMode="auto">
          <a:xfrm>
            <a:off x="6516688" y="2636838"/>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114" name="Line 27"/>
          <p:cNvSpPr>
            <a:spLocks noChangeShapeType="1"/>
          </p:cNvSpPr>
          <p:nvPr/>
        </p:nvSpPr>
        <p:spPr bwMode="auto">
          <a:xfrm>
            <a:off x="6516688" y="1844675"/>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4115" name="Oval 28"/>
          <p:cNvSpPr>
            <a:spLocks noChangeArrowheads="1"/>
          </p:cNvSpPr>
          <p:nvPr/>
        </p:nvSpPr>
        <p:spPr bwMode="auto">
          <a:xfrm>
            <a:off x="5940425" y="1412875"/>
            <a:ext cx="1152525"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DKODU</a:t>
            </a:r>
          </a:p>
        </p:txBody>
      </p:sp>
      <p:sp>
        <p:nvSpPr>
          <p:cNvPr id="4116" name="Oval 29"/>
          <p:cNvSpPr>
            <a:spLocks noChangeArrowheads="1"/>
          </p:cNvSpPr>
          <p:nvPr/>
        </p:nvSpPr>
        <p:spPr bwMode="auto">
          <a:xfrm>
            <a:off x="7524750" y="2205038"/>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KREDİSİ</a:t>
            </a:r>
            <a:endParaRPr lang="tr-TR" altLang="tr-TR" sz="1600" u="sng"/>
          </a:p>
        </p:txBody>
      </p:sp>
      <p:sp>
        <p:nvSpPr>
          <p:cNvPr id="4117" name="Line 31"/>
          <p:cNvSpPr>
            <a:spLocks noChangeShapeType="1"/>
          </p:cNvSpPr>
          <p:nvPr/>
        </p:nvSpPr>
        <p:spPr bwMode="auto">
          <a:xfrm flipH="1" flipV="1">
            <a:off x="7091363" y="2420938"/>
            <a:ext cx="4333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Başlık"/>
          <p:cNvSpPr>
            <a:spLocks noGrp="1"/>
          </p:cNvSpPr>
          <p:nvPr>
            <p:ph type="title"/>
          </p:nvPr>
        </p:nvSpPr>
        <p:spPr/>
        <p:txBody>
          <a:bodyPr/>
          <a:lstStyle/>
          <a:p>
            <a:pPr eaLnBrk="1" hangingPunct="1"/>
            <a:r>
              <a:rPr lang="tr-TR" altLang="tr-TR" smtClean="0"/>
              <a:t>İlişkisel Veri Modeli Gösterimi</a:t>
            </a:r>
          </a:p>
        </p:txBody>
      </p:sp>
      <p:sp>
        <p:nvSpPr>
          <p:cNvPr id="31747" name="2 İçerik Yer Tutucusu"/>
          <p:cNvSpPr>
            <a:spLocks noGrp="1"/>
          </p:cNvSpPr>
          <p:nvPr>
            <p:ph idx="1"/>
          </p:nvPr>
        </p:nvSpPr>
        <p:spPr/>
        <p:txBody>
          <a:bodyPr/>
          <a:lstStyle/>
          <a:p>
            <a:pPr eaLnBrk="1" hangingPunct="1"/>
            <a:r>
              <a:rPr lang="tr-TR" altLang="tr-TR" sz="2800" smtClean="0"/>
              <a:t>ÜRÜNLER(</a:t>
            </a:r>
            <a:r>
              <a:rPr lang="tr-TR" altLang="tr-TR" sz="2800" u="sng" smtClean="0"/>
              <a:t>Ürün ID</a:t>
            </a:r>
            <a:r>
              <a:rPr lang="tr-TR" altLang="tr-TR" sz="2800" smtClean="0"/>
              <a:t>, Ürün Adı, Alış Fiyatı, Satış 			Fiyatı, Kategori ID, Firma ID)</a:t>
            </a:r>
          </a:p>
          <a:p>
            <a:pPr eaLnBrk="1" hangingPunct="1"/>
            <a:r>
              <a:rPr lang="tr-TR" altLang="tr-TR" sz="2800" smtClean="0"/>
              <a:t>KATEGORİLER(</a:t>
            </a:r>
            <a:r>
              <a:rPr lang="tr-TR" altLang="tr-TR" sz="2800" u="sng" smtClean="0"/>
              <a:t>Kategori ID</a:t>
            </a:r>
            <a:r>
              <a:rPr lang="tr-TR" altLang="tr-TR" sz="2800" smtClean="0"/>
              <a:t>, Kategori Adı, KDV 							Oranı)</a:t>
            </a:r>
          </a:p>
          <a:p>
            <a:pPr eaLnBrk="1" hangingPunct="1"/>
            <a:r>
              <a:rPr lang="tr-TR" altLang="tr-TR" sz="2800" smtClean="0"/>
              <a:t>FİRMALAR(</a:t>
            </a:r>
            <a:r>
              <a:rPr lang="tr-TR" altLang="tr-TR" sz="2800" u="sng" smtClean="0"/>
              <a:t>Firma ID</a:t>
            </a:r>
            <a:r>
              <a:rPr lang="tr-TR" altLang="tr-TR" sz="2800" smtClean="0"/>
              <a:t>, Firma Adı, Telefon, Adres)</a:t>
            </a:r>
          </a:p>
          <a:p>
            <a:pPr eaLnBrk="1" hangingPunct="1"/>
            <a:r>
              <a:rPr lang="tr-TR" altLang="tr-TR" sz="2800" smtClean="0"/>
              <a:t>MÜŞTERİLER(</a:t>
            </a:r>
            <a:r>
              <a:rPr lang="tr-TR" altLang="tr-TR" sz="2800" u="sng" smtClean="0"/>
              <a:t>Müşteri ID</a:t>
            </a:r>
            <a:r>
              <a:rPr lang="tr-TR" altLang="tr-TR" sz="2800" smtClean="0"/>
              <a:t>, Adı, Soyadı, Adresi, 							Telefonu)</a:t>
            </a:r>
          </a:p>
          <a:p>
            <a:pPr eaLnBrk="1" hangingPunct="1"/>
            <a:r>
              <a:rPr lang="tr-TR" altLang="tr-TR" sz="2800" smtClean="0"/>
              <a:t>SİPARİŞLER(</a:t>
            </a:r>
            <a:r>
              <a:rPr lang="tr-TR" altLang="tr-TR" sz="2800" u="sng" smtClean="0"/>
              <a:t>Sipariş ID</a:t>
            </a:r>
            <a:r>
              <a:rPr lang="tr-TR" altLang="tr-TR" sz="2800" smtClean="0"/>
              <a:t>, Müşteri ID, Tarih)</a:t>
            </a:r>
          </a:p>
          <a:p>
            <a:pPr eaLnBrk="1" hangingPunct="1"/>
            <a:r>
              <a:rPr lang="tr-TR" altLang="tr-TR" sz="2800" smtClean="0"/>
              <a:t>YER_ALDIĞI(</a:t>
            </a:r>
            <a:r>
              <a:rPr lang="tr-TR" altLang="tr-TR" sz="2800" u="sng" smtClean="0"/>
              <a:t>Sipariş ID</a:t>
            </a:r>
            <a:r>
              <a:rPr lang="tr-TR" altLang="tr-TR" sz="2800" smtClean="0"/>
              <a:t>, </a:t>
            </a:r>
            <a:r>
              <a:rPr lang="tr-TR" altLang="tr-TR" sz="2800" u="sng" smtClean="0"/>
              <a:t>Ürün ID</a:t>
            </a:r>
            <a:r>
              <a:rPr lang="tr-TR" altLang="tr-TR" sz="2800" smtClean="0"/>
              <a:t>, Adet)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Başlık"/>
          <p:cNvSpPr>
            <a:spLocks noGrp="1"/>
          </p:cNvSpPr>
          <p:nvPr>
            <p:ph type="title"/>
          </p:nvPr>
        </p:nvSpPr>
        <p:spPr/>
        <p:txBody>
          <a:bodyPr/>
          <a:lstStyle/>
          <a:p>
            <a:pPr eaLnBrk="1" hangingPunct="1"/>
            <a:r>
              <a:rPr lang="tr-TR" altLang="tr-TR" smtClean="0"/>
              <a:t>İlişkilerin Tablolar ile Gösterimi</a:t>
            </a:r>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500" y="1714500"/>
            <a:ext cx="82708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tr-TR" altLang="tr-TR" sz="4000" smtClean="0"/>
              <a:t>Varlık Kümelerinin Dönüştürülmesi</a:t>
            </a:r>
          </a:p>
        </p:txBody>
      </p:sp>
      <p:sp>
        <p:nvSpPr>
          <p:cNvPr id="5123" name="Rectangle 3"/>
          <p:cNvSpPr>
            <a:spLocks noGrp="1" noChangeArrowheads="1"/>
          </p:cNvSpPr>
          <p:nvPr>
            <p:ph type="body" idx="1"/>
          </p:nvPr>
        </p:nvSpPr>
        <p:spPr/>
        <p:txBody>
          <a:bodyPr/>
          <a:lstStyle/>
          <a:p>
            <a:pPr eaLnBrk="1" hangingPunct="1"/>
            <a:r>
              <a:rPr lang="tr-TR" altLang="tr-TR" dirty="0" smtClean="0"/>
              <a:t>Eğer varlık kümesi </a:t>
            </a:r>
            <a:r>
              <a:rPr lang="tr-TR" altLang="tr-TR" u="sng" dirty="0" smtClean="0"/>
              <a:t>en az bir anahtarı bulunan güçlü bir varlık kümesi ise</a:t>
            </a:r>
            <a:r>
              <a:rPr lang="tr-TR" altLang="tr-TR" dirty="0" smtClean="0"/>
              <a:t>, ilişki nitelikleri olarak </a:t>
            </a:r>
            <a:r>
              <a:rPr lang="tr-TR" altLang="tr-TR" u="sng" dirty="0" smtClean="0"/>
              <a:t>varlık kümesi özelliklerinin </a:t>
            </a:r>
            <a:r>
              <a:rPr lang="tr-TR" altLang="tr-TR" dirty="0" smtClean="0"/>
              <a:t>kullanılması yeterlidir. </a:t>
            </a:r>
          </a:p>
          <a:p>
            <a:pPr eaLnBrk="1" hangingPunct="1"/>
            <a:r>
              <a:rPr lang="tr-TR" altLang="tr-TR" dirty="0" smtClean="0"/>
              <a:t>Ancak eğer varlık kümesi, anahtarı olmayan zayıf bir varlık kümesi ise, ilişki nitelikleri olarak </a:t>
            </a:r>
            <a:r>
              <a:rPr lang="tr-TR" altLang="tr-TR" u="sng" dirty="0" smtClean="0"/>
              <a:t>zayıf varlık kümesinin niteliklerinin kullanılması yeterli değildir</a:t>
            </a:r>
            <a:r>
              <a:rPr lang="tr-TR" altLang="tr-TR" dirty="0" smtClean="0"/>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tr-TR" altLang="tr-TR" sz="4000" smtClean="0"/>
              <a:t>Varlık Kümelerinin Dönüştürülmesi</a:t>
            </a:r>
          </a:p>
        </p:txBody>
      </p:sp>
      <p:sp>
        <p:nvSpPr>
          <p:cNvPr id="6147" name="Rectangle 3"/>
          <p:cNvSpPr>
            <a:spLocks noGrp="1" noChangeArrowheads="1"/>
          </p:cNvSpPr>
          <p:nvPr>
            <p:ph type="body" idx="1"/>
          </p:nvPr>
        </p:nvSpPr>
        <p:spPr/>
        <p:txBody>
          <a:bodyPr/>
          <a:lstStyle/>
          <a:p>
            <a:pPr eaLnBrk="1" hangingPunct="1"/>
            <a:r>
              <a:rPr lang="tr-TR" altLang="tr-TR" sz="2800" dirty="0" smtClean="0"/>
              <a:t>Çünkü bu niteliklerin hepsi birlikte alındığında bile bir anahtar oluşturmadığı ve anahtarı bulunmayan bir ilişkinin olamayacağı bilinmektedir. </a:t>
            </a:r>
          </a:p>
          <a:p>
            <a:pPr eaLnBrk="1" hangingPunct="1"/>
            <a:r>
              <a:rPr lang="tr-TR" altLang="tr-TR" sz="2800" dirty="0" smtClean="0"/>
              <a:t>Bu nedenle </a:t>
            </a:r>
            <a:r>
              <a:rPr lang="tr-TR" altLang="tr-TR" sz="2800" u="sng" dirty="0" smtClean="0"/>
              <a:t>zayıf bir varlık kümesine karşı gelen ilişki şeması oluşturulurken, ilişki nitelikleri olarak zayıf varlık kümesinin niteliklerine ek olarak, bu varlık kümesinin var olma bağımlı olduğu güçlü varlık kümesinin anahtarında yer alan niteliklerde kullanılır.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457200" y="3760788"/>
            <a:ext cx="8229600" cy="2692400"/>
          </a:xfrm>
        </p:spPr>
        <p:txBody>
          <a:bodyPr/>
          <a:lstStyle/>
          <a:p>
            <a:pPr eaLnBrk="1" hangingPunct="1"/>
            <a:r>
              <a:rPr lang="tr-TR" altLang="tr-TR" sz="2800" smtClean="0"/>
              <a:t>Daha önce verdiğimiz yukarıdaki çizimdeki güçlü LİSE varlık kümesi ile zayıf ÖĞRENCİ varlık kümelerine karşılık, ilişkisel modelde aşağıdaki ilişki şemaları oluşturulur.</a:t>
            </a:r>
          </a:p>
          <a:p>
            <a:pPr lvl="1" eaLnBrk="1" hangingPunct="1"/>
            <a:r>
              <a:rPr lang="tr-TR" altLang="tr-TR" sz="2400" smtClean="0">
                <a:solidFill>
                  <a:schemeClr val="accent2"/>
                </a:solidFill>
              </a:rPr>
              <a:t>LİSE (</a:t>
            </a:r>
            <a:r>
              <a:rPr lang="tr-TR" altLang="tr-TR" sz="2400" u="sng" smtClean="0">
                <a:solidFill>
                  <a:schemeClr val="accent2"/>
                </a:solidFill>
              </a:rPr>
              <a:t>LİSENO</a:t>
            </a:r>
            <a:r>
              <a:rPr lang="tr-TR" altLang="tr-TR" sz="2400" smtClean="0">
                <a:solidFill>
                  <a:schemeClr val="accent2"/>
                </a:solidFill>
              </a:rPr>
              <a:t>, LİSEADI, KENT)</a:t>
            </a:r>
          </a:p>
          <a:p>
            <a:pPr lvl="1" eaLnBrk="1" hangingPunct="1"/>
            <a:r>
              <a:rPr lang="tr-TR" altLang="tr-TR" sz="2400" smtClean="0">
                <a:solidFill>
                  <a:schemeClr val="accent2"/>
                </a:solidFill>
              </a:rPr>
              <a:t>ÖĞRENCİ (</a:t>
            </a:r>
            <a:r>
              <a:rPr lang="tr-TR" altLang="tr-TR" sz="2400" u="sng" smtClean="0">
                <a:solidFill>
                  <a:schemeClr val="accent2"/>
                </a:solidFill>
              </a:rPr>
              <a:t>LİSENO</a:t>
            </a:r>
            <a:r>
              <a:rPr lang="tr-TR" altLang="tr-TR" sz="2400" smtClean="0">
                <a:solidFill>
                  <a:schemeClr val="accent2"/>
                </a:solidFill>
              </a:rPr>
              <a:t>, </a:t>
            </a:r>
            <a:r>
              <a:rPr lang="tr-TR" altLang="tr-TR" sz="2400" u="sng" smtClean="0">
                <a:solidFill>
                  <a:schemeClr val="accent2"/>
                </a:solidFill>
              </a:rPr>
              <a:t>ÖĞRNO</a:t>
            </a:r>
            <a:r>
              <a:rPr lang="tr-TR" altLang="tr-TR" sz="2400" smtClean="0">
                <a:solidFill>
                  <a:schemeClr val="accent2"/>
                </a:solidFill>
              </a:rPr>
              <a:t>, ADI, SOYADI)</a:t>
            </a:r>
          </a:p>
        </p:txBody>
      </p:sp>
      <p:sp>
        <p:nvSpPr>
          <p:cNvPr id="7171" name="Rectangle 3"/>
          <p:cNvSpPr>
            <a:spLocks noGrp="1" noChangeArrowheads="1"/>
          </p:cNvSpPr>
          <p:nvPr>
            <p:ph type="title"/>
          </p:nvPr>
        </p:nvSpPr>
        <p:spPr/>
        <p:txBody>
          <a:bodyPr/>
          <a:lstStyle/>
          <a:p>
            <a:pPr eaLnBrk="1" hangingPunct="1"/>
            <a:r>
              <a:rPr lang="tr-TR" altLang="tr-TR" smtClean="0"/>
              <a:t>Örnek</a:t>
            </a:r>
          </a:p>
        </p:txBody>
      </p:sp>
      <p:sp>
        <p:nvSpPr>
          <p:cNvPr id="7172" name="Rectangle 4"/>
          <p:cNvSpPr>
            <a:spLocks noChangeArrowheads="1"/>
          </p:cNvSpPr>
          <p:nvPr/>
        </p:nvSpPr>
        <p:spPr bwMode="auto">
          <a:xfrm>
            <a:off x="2120900" y="2492375"/>
            <a:ext cx="1225550"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ÖĞRENCİ</a:t>
            </a:r>
          </a:p>
        </p:txBody>
      </p:sp>
      <p:sp>
        <p:nvSpPr>
          <p:cNvPr id="7173" name="Oval 5"/>
          <p:cNvSpPr>
            <a:spLocks noChangeArrowheads="1"/>
          </p:cNvSpPr>
          <p:nvPr/>
        </p:nvSpPr>
        <p:spPr bwMode="auto">
          <a:xfrm>
            <a:off x="828675" y="184467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ADI</a:t>
            </a:r>
            <a:endParaRPr lang="tr-TR" altLang="tr-TR" sz="1600" u="sng"/>
          </a:p>
        </p:txBody>
      </p:sp>
      <p:sp>
        <p:nvSpPr>
          <p:cNvPr id="7174" name="Line 6"/>
          <p:cNvSpPr>
            <a:spLocks noChangeShapeType="1"/>
          </p:cNvSpPr>
          <p:nvPr/>
        </p:nvSpPr>
        <p:spPr bwMode="auto">
          <a:xfrm>
            <a:off x="1763713" y="2205038"/>
            <a:ext cx="358775" cy="2889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175" name="Line 7"/>
          <p:cNvSpPr>
            <a:spLocks noChangeShapeType="1"/>
          </p:cNvSpPr>
          <p:nvPr/>
        </p:nvSpPr>
        <p:spPr bwMode="auto">
          <a:xfrm flipH="1">
            <a:off x="1619250" y="2708275"/>
            <a:ext cx="5032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176" name="Line 8"/>
          <p:cNvSpPr>
            <a:spLocks noChangeShapeType="1"/>
          </p:cNvSpPr>
          <p:nvPr/>
        </p:nvSpPr>
        <p:spPr bwMode="auto">
          <a:xfrm flipH="1">
            <a:off x="2732088" y="2132013"/>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177" name="Oval 9"/>
          <p:cNvSpPr>
            <a:spLocks noChangeArrowheads="1"/>
          </p:cNvSpPr>
          <p:nvPr/>
        </p:nvSpPr>
        <p:spPr bwMode="auto">
          <a:xfrm>
            <a:off x="2195513" y="1700213"/>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SOYADI</a:t>
            </a:r>
            <a:endParaRPr lang="tr-TR" altLang="tr-TR" sz="1600" u="sng"/>
          </a:p>
        </p:txBody>
      </p:sp>
      <p:sp>
        <p:nvSpPr>
          <p:cNvPr id="7178" name="Oval 11"/>
          <p:cNvSpPr>
            <a:spLocks noChangeArrowheads="1"/>
          </p:cNvSpPr>
          <p:nvPr/>
        </p:nvSpPr>
        <p:spPr bwMode="auto">
          <a:xfrm>
            <a:off x="539750" y="249237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ÖĞRNO</a:t>
            </a:r>
          </a:p>
        </p:txBody>
      </p:sp>
      <p:sp>
        <p:nvSpPr>
          <p:cNvPr id="7179" name="Rectangle 15"/>
          <p:cNvSpPr>
            <a:spLocks noChangeArrowheads="1"/>
          </p:cNvSpPr>
          <p:nvPr/>
        </p:nvSpPr>
        <p:spPr bwMode="auto">
          <a:xfrm>
            <a:off x="6013450" y="2492375"/>
            <a:ext cx="1152525" cy="431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LİSE</a:t>
            </a:r>
          </a:p>
        </p:txBody>
      </p:sp>
      <p:sp>
        <p:nvSpPr>
          <p:cNvPr id="7180" name="Oval 16"/>
          <p:cNvSpPr>
            <a:spLocks noChangeArrowheads="1"/>
          </p:cNvSpPr>
          <p:nvPr/>
        </p:nvSpPr>
        <p:spPr bwMode="auto">
          <a:xfrm>
            <a:off x="7380288" y="1844675"/>
            <a:ext cx="1150937"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LİSEADI</a:t>
            </a:r>
            <a:endParaRPr lang="tr-TR" altLang="tr-TR" sz="1600" u="sng"/>
          </a:p>
        </p:txBody>
      </p:sp>
      <p:sp>
        <p:nvSpPr>
          <p:cNvPr id="7181" name="Line 17"/>
          <p:cNvSpPr>
            <a:spLocks noChangeShapeType="1"/>
          </p:cNvSpPr>
          <p:nvPr/>
        </p:nvSpPr>
        <p:spPr bwMode="auto">
          <a:xfrm flipH="1">
            <a:off x="7165975" y="2205038"/>
            <a:ext cx="358775" cy="2873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182" name="Line 18"/>
          <p:cNvSpPr>
            <a:spLocks noChangeShapeType="1"/>
          </p:cNvSpPr>
          <p:nvPr/>
        </p:nvSpPr>
        <p:spPr bwMode="auto">
          <a:xfrm>
            <a:off x="6589713" y="2132013"/>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183" name="Oval 19"/>
          <p:cNvSpPr>
            <a:spLocks noChangeArrowheads="1"/>
          </p:cNvSpPr>
          <p:nvPr/>
        </p:nvSpPr>
        <p:spPr bwMode="auto">
          <a:xfrm>
            <a:off x="6013450" y="1700213"/>
            <a:ext cx="1152525"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u="sng"/>
              <a:t>LİSENO</a:t>
            </a:r>
          </a:p>
        </p:txBody>
      </p:sp>
      <p:sp>
        <p:nvSpPr>
          <p:cNvPr id="7184" name="Oval 20"/>
          <p:cNvSpPr>
            <a:spLocks noChangeArrowheads="1"/>
          </p:cNvSpPr>
          <p:nvPr/>
        </p:nvSpPr>
        <p:spPr bwMode="auto">
          <a:xfrm>
            <a:off x="7597775" y="2492375"/>
            <a:ext cx="1079500" cy="431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KENT</a:t>
            </a:r>
            <a:endParaRPr lang="tr-TR" altLang="tr-TR" sz="1600" u="sng"/>
          </a:p>
        </p:txBody>
      </p:sp>
      <p:sp>
        <p:nvSpPr>
          <p:cNvPr id="7185" name="Line 21"/>
          <p:cNvSpPr>
            <a:spLocks noChangeShapeType="1"/>
          </p:cNvSpPr>
          <p:nvPr/>
        </p:nvSpPr>
        <p:spPr bwMode="auto">
          <a:xfrm flipH="1" flipV="1">
            <a:off x="7164388" y="2708275"/>
            <a:ext cx="43338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186" name="Line 22"/>
          <p:cNvSpPr>
            <a:spLocks noChangeShapeType="1"/>
          </p:cNvSpPr>
          <p:nvPr/>
        </p:nvSpPr>
        <p:spPr bwMode="auto">
          <a:xfrm flipH="1" flipV="1">
            <a:off x="3348038" y="2708275"/>
            <a:ext cx="503237"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tr-TR"/>
          </a:p>
        </p:txBody>
      </p:sp>
      <p:sp>
        <p:nvSpPr>
          <p:cNvPr id="7187" name="Line 23"/>
          <p:cNvSpPr>
            <a:spLocks noChangeShapeType="1"/>
          </p:cNvSpPr>
          <p:nvPr/>
        </p:nvSpPr>
        <p:spPr bwMode="auto">
          <a:xfrm>
            <a:off x="5508625" y="2708275"/>
            <a:ext cx="50323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7188" name="AutoShape 24"/>
          <p:cNvSpPr>
            <a:spLocks noChangeArrowheads="1"/>
          </p:cNvSpPr>
          <p:nvPr/>
        </p:nvSpPr>
        <p:spPr bwMode="auto">
          <a:xfrm>
            <a:off x="3922713" y="2187575"/>
            <a:ext cx="1512887" cy="1046163"/>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7189" name="AutoShape 25"/>
          <p:cNvSpPr>
            <a:spLocks noChangeArrowheads="1"/>
          </p:cNvSpPr>
          <p:nvPr/>
        </p:nvSpPr>
        <p:spPr bwMode="auto">
          <a:xfrm>
            <a:off x="3851275" y="2132013"/>
            <a:ext cx="1657350" cy="1152525"/>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OKUDUĞU</a:t>
            </a:r>
          </a:p>
        </p:txBody>
      </p:sp>
      <p:sp>
        <p:nvSpPr>
          <p:cNvPr id="7190" name="Rectangle 26"/>
          <p:cNvSpPr>
            <a:spLocks noChangeArrowheads="1"/>
          </p:cNvSpPr>
          <p:nvPr/>
        </p:nvSpPr>
        <p:spPr bwMode="auto">
          <a:xfrm>
            <a:off x="2157413" y="2530475"/>
            <a:ext cx="1155700" cy="3603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tr-TR" sz="18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sz="4000" smtClean="0"/>
              <a:t>İlişki Kümelerinin Dönüştürülmesi</a:t>
            </a:r>
          </a:p>
        </p:txBody>
      </p:sp>
      <p:sp>
        <p:nvSpPr>
          <p:cNvPr id="8195" name="Rectangle 3"/>
          <p:cNvSpPr>
            <a:spLocks noGrp="1" noChangeArrowheads="1"/>
          </p:cNvSpPr>
          <p:nvPr>
            <p:ph type="body" idx="1"/>
          </p:nvPr>
        </p:nvSpPr>
        <p:spPr/>
        <p:txBody>
          <a:bodyPr/>
          <a:lstStyle/>
          <a:p>
            <a:pPr eaLnBrk="1" hangingPunct="1"/>
            <a:r>
              <a:rPr lang="tr-TR" altLang="tr-TR" sz="2800" dirty="0" smtClean="0"/>
              <a:t>Genel olarak varlık-ilişki modelindeki her </a:t>
            </a:r>
            <a:r>
              <a:rPr lang="tr-TR" altLang="tr-TR" sz="2800" u="sng" dirty="0" smtClean="0"/>
              <a:t>ilişki kümesi, ilişkisel modelde bir ilişki şemasına dönüştürülür.</a:t>
            </a:r>
          </a:p>
          <a:p>
            <a:pPr eaLnBrk="1" hangingPunct="1"/>
            <a:r>
              <a:rPr lang="tr-TR" altLang="tr-TR" sz="2800" dirty="0" smtClean="0"/>
              <a:t>Ancak kimi ilişki kümeleri için ilişkisel modelde ayrı bir ilişki şeması oluşturmaya gerek yoktur.</a:t>
            </a:r>
          </a:p>
          <a:p>
            <a:pPr eaLnBrk="1" hangingPunct="1"/>
            <a:r>
              <a:rPr lang="tr-TR" altLang="tr-TR" sz="2800" dirty="0" smtClean="0"/>
              <a:t>Bunun yerine </a:t>
            </a:r>
            <a:r>
              <a:rPr lang="tr-TR" altLang="tr-TR" sz="2800" u="sng" dirty="0" smtClean="0"/>
              <a:t>varlık kümesi için oluşturulan ilişki şemalarından birine, diğer varlık kümesinin anahtarında yer alan nitelikleri eklemek yeterlidir.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body" idx="1"/>
          </p:nvPr>
        </p:nvSpPr>
        <p:spPr/>
        <p:txBody>
          <a:bodyPr/>
          <a:lstStyle/>
          <a:p>
            <a:pPr eaLnBrk="1" hangingPunct="1"/>
            <a:r>
              <a:rPr lang="tr-TR" altLang="tr-TR" dirty="0" smtClean="0"/>
              <a:t>Eğer bir ikili ilişki kümesinin türü </a:t>
            </a:r>
            <a:r>
              <a:rPr lang="tr-TR" altLang="tr-TR" u="sng" dirty="0" smtClean="0"/>
              <a:t>çoktan-çoğa </a:t>
            </a:r>
            <a:r>
              <a:rPr lang="tr-TR" altLang="tr-TR" dirty="0" smtClean="0"/>
              <a:t>(ilişki hiçbir yönde işlevsel değil) ise ilişkisel modelde bu </a:t>
            </a:r>
            <a:r>
              <a:rPr lang="tr-TR" altLang="tr-TR" u="sng" dirty="0" smtClean="0"/>
              <a:t>ilişki kümesi için ayrı bir şema oluşturulur. </a:t>
            </a:r>
          </a:p>
          <a:p>
            <a:pPr eaLnBrk="1" hangingPunct="1"/>
            <a:r>
              <a:rPr lang="tr-TR" altLang="tr-TR" dirty="0" smtClean="0"/>
              <a:t>İlişki kümesine karşılık gelen ilişki şemasında, her </a:t>
            </a:r>
            <a:r>
              <a:rPr lang="tr-TR" altLang="tr-TR" u="sng" dirty="0" smtClean="0"/>
              <a:t>iki varlık kümesinin anahtarları ile, varsa ilişki tanımlayıcı niteliklerine yer verilir.</a:t>
            </a:r>
          </a:p>
        </p:txBody>
      </p:sp>
      <p:sp>
        <p:nvSpPr>
          <p:cNvPr id="9219" name="Rectangle 6"/>
          <p:cNvSpPr>
            <a:spLocks noGrp="1" noChangeArrowheads="1"/>
          </p:cNvSpPr>
          <p:nvPr>
            <p:ph type="title"/>
          </p:nvPr>
        </p:nvSpPr>
        <p:spPr/>
        <p:txBody>
          <a:bodyPr/>
          <a:lstStyle/>
          <a:p>
            <a:pPr eaLnBrk="1" hangingPunct="1"/>
            <a:r>
              <a:rPr lang="tr-TR" altLang="tr-TR" sz="4000" smtClean="0"/>
              <a:t>İkili Çoktan-Çoğa İlişki Kümelerinin Dönüştürülmesi</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tr-TR" altLang="tr-TR" smtClean="0"/>
              <a:t>Örnek</a:t>
            </a:r>
          </a:p>
        </p:txBody>
      </p:sp>
      <p:sp>
        <p:nvSpPr>
          <p:cNvPr id="10243" name="Rectangle 3"/>
          <p:cNvSpPr>
            <a:spLocks noGrp="1" noChangeArrowheads="1"/>
          </p:cNvSpPr>
          <p:nvPr>
            <p:ph type="body" idx="1"/>
          </p:nvPr>
        </p:nvSpPr>
        <p:spPr>
          <a:xfrm>
            <a:off x="457200" y="1600200"/>
            <a:ext cx="8229600" cy="1684338"/>
          </a:xfrm>
        </p:spPr>
        <p:txBody>
          <a:bodyPr/>
          <a:lstStyle/>
          <a:p>
            <a:pPr eaLnBrk="1" hangingPunct="1"/>
            <a:r>
              <a:rPr lang="tr-TR" altLang="tr-TR" smtClean="0"/>
              <a:t>Örneğin SATTIĞI ilişkisi ilişkisel modelde aşağıda şeması verilen ilişki ile gösterilir.</a:t>
            </a:r>
          </a:p>
          <a:p>
            <a:pPr eaLnBrk="1" hangingPunct="1">
              <a:buFontTx/>
              <a:buNone/>
            </a:pPr>
            <a:r>
              <a:rPr lang="tr-TR" altLang="tr-TR" smtClean="0"/>
              <a:t>	</a:t>
            </a:r>
            <a:r>
              <a:rPr lang="tr-TR" altLang="tr-TR" smtClean="0">
                <a:solidFill>
                  <a:schemeClr val="accent2"/>
                </a:solidFill>
              </a:rPr>
              <a:t>SATTIĞI (</a:t>
            </a:r>
            <a:r>
              <a:rPr lang="tr-TR" altLang="tr-TR" u="sng" smtClean="0">
                <a:solidFill>
                  <a:schemeClr val="accent2"/>
                </a:solidFill>
              </a:rPr>
              <a:t>MAĞNO, MALKODU</a:t>
            </a:r>
            <a:r>
              <a:rPr lang="tr-TR" altLang="tr-TR" smtClean="0">
                <a:solidFill>
                  <a:schemeClr val="accent2"/>
                </a:solidFill>
              </a:rPr>
              <a:t>, MİKTAR)</a:t>
            </a:r>
            <a:r>
              <a:rPr lang="tr-TR" altLang="tr-TR" smtClean="0"/>
              <a:t> </a:t>
            </a:r>
          </a:p>
        </p:txBody>
      </p:sp>
      <p:sp>
        <p:nvSpPr>
          <p:cNvPr id="10244" name="Line 4"/>
          <p:cNvSpPr>
            <a:spLocks noChangeShapeType="1"/>
          </p:cNvSpPr>
          <p:nvPr/>
        </p:nvSpPr>
        <p:spPr bwMode="auto">
          <a:xfrm>
            <a:off x="2819400" y="4876800"/>
            <a:ext cx="990600" cy="0"/>
          </a:xfrm>
          <a:prstGeom prst="line">
            <a:avLst/>
          </a:prstGeom>
          <a:noFill/>
          <a:ln w="25400">
            <a:solidFill>
              <a:schemeClr val="tx1"/>
            </a:solidFill>
            <a:round/>
            <a:headEnd type="triangle" w="lg" len="med"/>
            <a:tailEnd/>
          </a:ln>
          <a:extLst>
            <a:ext uri="{909E8E84-426E-40DD-AFC4-6F175D3DCCD1}">
              <a14:hiddenFill xmlns:a14="http://schemas.microsoft.com/office/drawing/2010/main">
                <a:noFill/>
              </a14:hiddenFill>
            </a:ext>
          </a:extLst>
        </p:spPr>
        <p:txBody>
          <a:bodyPr/>
          <a:lstStyle/>
          <a:p>
            <a:endParaRPr lang="tr-TR"/>
          </a:p>
        </p:txBody>
      </p:sp>
      <p:sp>
        <p:nvSpPr>
          <p:cNvPr id="10245" name="Rectangle 5"/>
          <p:cNvSpPr>
            <a:spLocks noChangeArrowheads="1"/>
          </p:cNvSpPr>
          <p:nvPr/>
        </p:nvSpPr>
        <p:spPr bwMode="auto">
          <a:xfrm>
            <a:off x="1219200" y="4572000"/>
            <a:ext cx="1600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MAĞAZA</a:t>
            </a:r>
          </a:p>
        </p:txBody>
      </p:sp>
      <p:sp>
        <p:nvSpPr>
          <p:cNvPr id="10246" name="Rectangle 6"/>
          <p:cNvSpPr>
            <a:spLocks noChangeArrowheads="1"/>
          </p:cNvSpPr>
          <p:nvPr/>
        </p:nvSpPr>
        <p:spPr bwMode="auto">
          <a:xfrm>
            <a:off x="6324600" y="4572000"/>
            <a:ext cx="1600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MAL</a:t>
            </a:r>
          </a:p>
        </p:txBody>
      </p:sp>
      <p:sp>
        <p:nvSpPr>
          <p:cNvPr id="10247" name="Line 7"/>
          <p:cNvSpPr>
            <a:spLocks noChangeShapeType="1"/>
          </p:cNvSpPr>
          <p:nvPr/>
        </p:nvSpPr>
        <p:spPr bwMode="auto">
          <a:xfrm>
            <a:off x="5334000" y="4876800"/>
            <a:ext cx="990600"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tr-TR"/>
          </a:p>
        </p:txBody>
      </p:sp>
      <p:sp>
        <p:nvSpPr>
          <p:cNvPr id="10248" name="AutoShape 8"/>
          <p:cNvSpPr>
            <a:spLocks noChangeArrowheads="1"/>
          </p:cNvSpPr>
          <p:nvPr/>
        </p:nvSpPr>
        <p:spPr bwMode="auto">
          <a:xfrm>
            <a:off x="3810000" y="4419600"/>
            <a:ext cx="1524000" cy="914400"/>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SATTIĞI</a:t>
            </a:r>
          </a:p>
        </p:txBody>
      </p:sp>
      <p:sp>
        <p:nvSpPr>
          <p:cNvPr id="10249" name="Oval 9"/>
          <p:cNvSpPr>
            <a:spLocks noChangeArrowheads="1"/>
          </p:cNvSpPr>
          <p:nvPr/>
        </p:nvSpPr>
        <p:spPr bwMode="auto">
          <a:xfrm>
            <a:off x="228600" y="3352800"/>
            <a:ext cx="1600200" cy="685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u="sng"/>
              <a:t>MAĞNO</a:t>
            </a:r>
          </a:p>
        </p:txBody>
      </p:sp>
      <p:sp>
        <p:nvSpPr>
          <p:cNvPr id="10250" name="Oval 10"/>
          <p:cNvSpPr>
            <a:spLocks noChangeArrowheads="1"/>
          </p:cNvSpPr>
          <p:nvPr/>
        </p:nvSpPr>
        <p:spPr bwMode="auto">
          <a:xfrm>
            <a:off x="2209800" y="3352800"/>
            <a:ext cx="1600200" cy="685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MAĞADI</a:t>
            </a:r>
          </a:p>
        </p:txBody>
      </p:sp>
      <p:sp>
        <p:nvSpPr>
          <p:cNvPr id="10251" name="Line 11"/>
          <p:cNvSpPr>
            <a:spLocks noChangeShapeType="1"/>
          </p:cNvSpPr>
          <p:nvPr/>
        </p:nvSpPr>
        <p:spPr bwMode="auto">
          <a:xfrm>
            <a:off x="1143000" y="4038600"/>
            <a:ext cx="5334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252" name="Line 12"/>
          <p:cNvSpPr>
            <a:spLocks noChangeShapeType="1"/>
          </p:cNvSpPr>
          <p:nvPr/>
        </p:nvSpPr>
        <p:spPr bwMode="auto">
          <a:xfrm flipH="1">
            <a:off x="2362200" y="4038600"/>
            <a:ext cx="6096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253" name="Oval 13"/>
          <p:cNvSpPr>
            <a:spLocks noChangeArrowheads="1"/>
          </p:cNvSpPr>
          <p:nvPr/>
        </p:nvSpPr>
        <p:spPr bwMode="auto">
          <a:xfrm>
            <a:off x="5334000" y="3352800"/>
            <a:ext cx="1600200" cy="685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u="sng"/>
              <a:t>MALKODU</a:t>
            </a:r>
          </a:p>
        </p:txBody>
      </p:sp>
      <p:sp>
        <p:nvSpPr>
          <p:cNvPr id="10254" name="Oval 14"/>
          <p:cNvSpPr>
            <a:spLocks noChangeArrowheads="1"/>
          </p:cNvSpPr>
          <p:nvPr/>
        </p:nvSpPr>
        <p:spPr bwMode="auto">
          <a:xfrm>
            <a:off x="7315200" y="3352800"/>
            <a:ext cx="1600200" cy="685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MALADI</a:t>
            </a:r>
          </a:p>
        </p:txBody>
      </p:sp>
      <p:sp>
        <p:nvSpPr>
          <p:cNvPr id="10255" name="Line 15"/>
          <p:cNvSpPr>
            <a:spLocks noChangeShapeType="1"/>
          </p:cNvSpPr>
          <p:nvPr/>
        </p:nvSpPr>
        <p:spPr bwMode="auto">
          <a:xfrm>
            <a:off x="6248400" y="4038600"/>
            <a:ext cx="5334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256" name="Line 16"/>
          <p:cNvSpPr>
            <a:spLocks noChangeShapeType="1"/>
          </p:cNvSpPr>
          <p:nvPr/>
        </p:nvSpPr>
        <p:spPr bwMode="auto">
          <a:xfrm flipH="1">
            <a:off x="7467600" y="4038600"/>
            <a:ext cx="60960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257" name="Oval 17"/>
          <p:cNvSpPr>
            <a:spLocks noChangeArrowheads="1"/>
          </p:cNvSpPr>
          <p:nvPr/>
        </p:nvSpPr>
        <p:spPr bwMode="auto">
          <a:xfrm>
            <a:off x="3810000" y="5867400"/>
            <a:ext cx="1524000" cy="6858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MİKTAR</a:t>
            </a:r>
          </a:p>
        </p:txBody>
      </p:sp>
      <p:sp>
        <p:nvSpPr>
          <p:cNvPr id="10258" name="Line 18"/>
          <p:cNvSpPr>
            <a:spLocks noChangeShapeType="1"/>
          </p:cNvSpPr>
          <p:nvPr/>
        </p:nvSpPr>
        <p:spPr bwMode="auto">
          <a:xfrm flipH="1">
            <a:off x="4572000" y="5334000"/>
            <a:ext cx="0" cy="533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259" name="Text Box 19"/>
          <p:cNvSpPr txBox="1">
            <a:spLocks noChangeArrowheads="1"/>
          </p:cNvSpPr>
          <p:nvPr/>
        </p:nvSpPr>
        <p:spPr bwMode="auto">
          <a:xfrm>
            <a:off x="5867400" y="4495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800"/>
              <a:t>m</a:t>
            </a:r>
          </a:p>
        </p:txBody>
      </p:sp>
      <p:sp>
        <p:nvSpPr>
          <p:cNvPr id="10260" name="Text Box 20"/>
          <p:cNvSpPr txBox="1">
            <a:spLocks noChangeArrowheads="1"/>
          </p:cNvSpPr>
          <p:nvPr/>
        </p:nvSpPr>
        <p:spPr bwMode="auto">
          <a:xfrm>
            <a:off x="2895600" y="4495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800"/>
              <a:t>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678</TotalTime>
  <Words>1312</Words>
  <Application>Microsoft Office PowerPoint</Application>
  <PresentationFormat>Ekran Gösterisi (4:3)</PresentationFormat>
  <Paragraphs>225</Paragraphs>
  <Slides>31</Slides>
  <Notes>0</Notes>
  <HiddenSlides>0</HiddenSlides>
  <MMClips>0</MMClips>
  <ScaleCrop>false</ScaleCrop>
  <HeadingPairs>
    <vt:vector size="6" baseType="variant">
      <vt:variant>
        <vt:lpstr>Kullanılan Yazı Tipleri</vt:lpstr>
      </vt:variant>
      <vt:variant>
        <vt:i4>1</vt:i4>
      </vt:variant>
      <vt:variant>
        <vt:lpstr>Tema</vt:lpstr>
      </vt:variant>
      <vt:variant>
        <vt:i4>1</vt:i4>
      </vt:variant>
      <vt:variant>
        <vt:lpstr>Slayt Başlıkları</vt:lpstr>
      </vt:variant>
      <vt:variant>
        <vt:i4>31</vt:i4>
      </vt:variant>
    </vt:vector>
  </HeadingPairs>
  <TitlesOfParts>
    <vt:vector size="33" baseType="lpstr">
      <vt:lpstr>Arial</vt:lpstr>
      <vt:lpstr>Varsayılan Tasarım</vt:lpstr>
      <vt:lpstr>Varlık-İlişki Çizelgelerinin İlişki Şemalarına Dönüştürülmesi</vt:lpstr>
      <vt:lpstr>Varlık Kümelerinin Dönüştürülmesi</vt:lpstr>
      <vt:lpstr>Örnek</vt:lpstr>
      <vt:lpstr>Varlık Kümelerinin Dönüştürülmesi</vt:lpstr>
      <vt:lpstr>Varlık Kümelerinin Dönüştürülmesi</vt:lpstr>
      <vt:lpstr>Örnek</vt:lpstr>
      <vt:lpstr>İlişki Kümelerinin Dönüştürülmesi</vt:lpstr>
      <vt:lpstr>İkili Çoktan-Çoğa İlişki Kümelerinin Dönüştürülmesi</vt:lpstr>
      <vt:lpstr>Örnek</vt:lpstr>
      <vt:lpstr>İkiden Büyük Dereceli İlişki Kümelerinin Dönüştürülmesi</vt:lpstr>
      <vt:lpstr>Örnek</vt:lpstr>
      <vt:lpstr>Örnek</vt:lpstr>
      <vt:lpstr>Örnek</vt:lpstr>
      <vt:lpstr>Örnek</vt:lpstr>
      <vt:lpstr>İkili Birden-Çoğa İlişki Kümelerinin Dönüştürülmesi</vt:lpstr>
      <vt:lpstr>Örnek</vt:lpstr>
      <vt:lpstr>Örnek</vt:lpstr>
      <vt:lpstr>Örnek</vt:lpstr>
      <vt:lpstr>Örnek</vt:lpstr>
      <vt:lpstr>İkili Birden-Bire İlişki Kümelerinin Dönüştürülmesi</vt:lpstr>
      <vt:lpstr>Örnek</vt:lpstr>
      <vt:lpstr>Örnek</vt:lpstr>
      <vt:lpstr>Örnek</vt:lpstr>
      <vt:lpstr>Örnek</vt:lpstr>
      <vt:lpstr>Aynı Varlık Kümesi İçindeki İlişki Kümeleri</vt:lpstr>
      <vt:lpstr>Aynı Varlık Kümesi İçindeki İlişki Kümeleri</vt:lpstr>
      <vt:lpstr>Örnek</vt:lpstr>
      <vt:lpstr>Örnek Soru</vt:lpstr>
      <vt:lpstr>Sorunun Cevabı</vt:lpstr>
      <vt:lpstr>İlişkisel Veri Modeli Gösterimi</vt:lpstr>
      <vt:lpstr>İlişkilerin Tablolar ile Gösterimi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Varlık-Bağıntı Çizelgelerinin İlişki Şemalarına Dönüştürülmesi</dc:title>
  <dc:creator>Altan Mesut</dc:creator>
  <cp:lastModifiedBy>ergenburhan@hotmail.com</cp:lastModifiedBy>
  <cp:revision>41</cp:revision>
  <dcterms:created xsi:type="dcterms:W3CDTF">2005-10-31T13:13:27Z</dcterms:created>
  <dcterms:modified xsi:type="dcterms:W3CDTF">2020-11-13T06:53:31Z</dcterms:modified>
</cp:coreProperties>
</file>