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  <p:sldId id="264" r:id="rId6"/>
    <p:sldId id="265" r:id="rId7"/>
    <p:sldId id="267" r:id="rId8"/>
    <p:sldId id="269" r:id="rId9"/>
    <p:sldId id="271" r:id="rId10"/>
    <p:sldId id="272" r:id="rId11"/>
    <p:sldId id="273" r:id="rId12"/>
    <p:sldId id="274" r:id="rId13"/>
    <p:sldId id="275" r:id="rId14"/>
    <p:sldId id="279" r:id="rId15"/>
    <p:sldId id="281" r:id="rId16"/>
    <p:sldId id="282" r:id="rId17"/>
    <p:sldId id="283" r:id="rId18"/>
    <p:sldId id="284" r:id="rId19"/>
    <p:sldId id="286" r:id="rId20"/>
    <p:sldId id="287" r:id="rId21"/>
    <p:sldId id="289" r:id="rId22"/>
    <p:sldId id="288" r:id="rId2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595" autoAdjust="0"/>
  </p:normalViewPr>
  <p:slideViewPr>
    <p:cSldViewPr>
      <p:cViewPr varScale="1">
        <p:scale>
          <a:sx n="83" d="100"/>
          <a:sy n="83" d="100"/>
        </p:scale>
        <p:origin x="14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47C-41E6-48A2-A00E-23CA3A9C502D}" type="datetimeFigureOut">
              <a:rPr lang="tr-TR" smtClean="0"/>
              <a:pPr/>
              <a:t>24.10.2020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89DF-5102-4D19-BF6A-464575EA7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47C-41E6-48A2-A00E-23CA3A9C502D}" type="datetimeFigureOut">
              <a:rPr lang="tr-TR" smtClean="0"/>
              <a:pPr/>
              <a:t>24.10.2020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89DF-5102-4D19-BF6A-464575EA7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47C-41E6-48A2-A00E-23CA3A9C502D}" type="datetimeFigureOut">
              <a:rPr lang="tr-TR" smtClean="0"/>
              <a:pPr/>
              <a:t>24.10.2020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89DF-5102-4D19-BF6A-464575EA7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47C-41E6-48A2-A00E-23CA3A9C502D}" type="datetimeFigureOut">
              <a:rPr lang="tr-TR" smtClean="0"/>
              <a:pPr/>
              <a:t>24.10.2020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89DF-5102-4D19-BF6A-464575EA7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47C-41E6-48A2-A00E-23CA3A9C502D}" type="datetimeFigureOut">
              <a:rPr lang="tr-TR" smtClean="0"/>
              <a:pPr/>
              <a:t>24.10.2020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89DF-5102-4D19-BF6A-464575EA7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47C-41E6-48A2-A00E-23CA3A9C502D}" type="datetimeFigureOut">
              <a:rPr lang="tr-TR" smtClean="0"/>
              <a:pPr/>
              <a:t>24.10.2020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89DF-5102-4D19-BF6A-464575EA7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47C-41E6-48A2-A00E-23CA3A9C502D}" type="datetimeFigureOut">
              <a:rPr lang="tr-TR" smtClean="0"/>
              <a:pPr/>
              <a:t>24.10.2020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89DF-5102-4D19-BF6A-464575EA7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47C-41E6-48A2-A00E-23CA3A9C502D}" type="datetimeFigureOut">
              <a:rPr lang="tr-TR" smtClean="0"/>
              <a:pPr/>
              <a:t>24.10.2020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89DF-5102-4D19-BF6A-464575EA7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47C-41E6-48A2-A00E-23CA3A9C502D}" type="datetimeFigureOut">
              <a:rPr lang="tr-TR" smtClean="0"/>
              <a:pPr/>
              <a:t>24.10.2020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89DF-5102-4D19-BF6A-464575EA7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47C-41E6-48A2-A00E-23CA3A9C502D}" type="datetimeFigureOut">
              <a:rPr lang="tr-TR" smtClean="0"/>
              <a:pPr/>
              <a:t>24.10.2020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89DF-5102-4D19-BF6A-464575EA7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B47C-41E6-48A2-A00E-23CA3A9C502D}" type="datetimeFigureOut">
              <a:rPr lang="tr-TR" smtClean="0"/>
              <a:pPr/>
              <a:t>24.10.2020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89DF-5102-4D19-BF6A-464575EA7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AB47C-41E6-48A2-A00E-23CA3A9C502D}" type="datetimeFigureOut">
              <a:rPr lang="tr-TR" smtClean="0"/>
              <a:pPr/>
              <a:t>24.10.2020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89DF-5102-4D19-BF6A-464575EA76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smtClean="0"/>
              <a:t>İLİŞKİSEL CEBİR VE İLİŞKİSEL HESAPLAMA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tr-TR" dirty="0" smtClean="0"/>
              <a:t>İlişkisel Veri Tabanı Yönetim Sistemlerinde kullanılan ilişkisel diller kuramsal temelleri açısından ikiye ayrılır:</a:t>
            </a:r>
          </a:p>
          <a:p>
            <a:pPr algn="just"/>
            <a:endParaRPr lang="tr-TR" dirty="0" smtClean="0"/>
          </a:p>
          <a:p>
            <a:pPr algn="just"/>
            <a:r>
              <a:rPr lang="tr-TR" b="1" dirty="0" smtClean="0"/>
              <a:t>1.  İlişkisel Cebir:</a:t>
            </a:r>
            <a:r>
              <a:rPr lang="tr-TR" dirty="0" smtClean="0"/>
              <a:t> İlişkiler üzerinde cebirsel işlemler uygulanıp yeni ilişkiler elde ederek çeşitli </a:t>
            </a:r>
            <a:r>
              <a:rPr lang="tr-TR" u="sng" dirty="0" smtClean="0"/>
              <a:t>sorguların yanıtlarını elde etmek için </a:t>
            </a:r>
            <a:r>
              <a:rPr lang="tr-TR" dirty="0" smtClean="0"/>
              <a:t>kullanılır. Kullanıcının hangi işlemlerin hangi sırayla uygulanacağını yazarak istediği bilginin nasıl elde edileceğini belirtmesi gerekir.</a:t>
            </a:r>
          </a:p>
          <a:p>
            <a:pPr algn="just"/>
            <a:endParaRPr lang="tr-TR" dirty="0" smtClean="0"/>
          </a:p>
          <a:p>
            <a:pPr algn="just"/>
            <a:r>
              <a:rPr lang="tr-TR" b="1" dirty="0" smtClean="0"/>
              <a:t>2. İlişkisel Hesaplama:</a:t>
            </a:r>
            <a:r>
              <a:rPr lang="tr-TR" dirty="0" smtClean="0"/>
              <a:t> İstenilen </a:t>
            </a:r>
            <a:r>
              <a:rPr lang="tr-TR" u="sng" dirty="0" smtClean="0"/>
              <a:t>kayıtlara ulaşmak için </a:t>
            </a:r>
            <a:r>
              <a:rPr lang="tr-TR" dirty="0" smtClean="0"/>
              <a:t>gerekli sorgular, söz konusu kayıtların sağlaması gereken </a:t>
            </a:r>
            <a:r>
              <a:rPr lang="tr-TR" u="sng" dirty="0" smtClean="0"/>
              <a:t>niteliklerle ilgili önermeler</a:t>
            </a:r>
            <a:r>
              <a:rPr lang="tr-TR" dirty="0" smtClean="0"/>
              <a:t> oluşturularak tanımlanır. Kullanıcı kayıtlarla ilgili istediği önermeleri oluşturur,   ancak  bu  kayıtların  nasıl  elde  edileceğine  ilişkin   bilgiyi vermez.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İLİŞKİSEL CEBİR İŞLEMLERİ</a:t>
            </a:r>
            <a:endParaRPr lang="tr-TR" dirty="0"/>
          </a:p>
        </p:txBody>
      </p:sp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</p:nvPr>
        </p:nvGraphicFramePr>
        <p:xfrm>
          <a:off x="4643438" y="1643050"/>
          <a:ext cx="3429023" cy="1285884"/>
        </p:xfrm>
        <a:graphic>
          <a:graphicData uri="http://schemas.openxmlformats.org/drawingml/2006/table">
            <a:tbl>
              <a:tblPr/>
              <a:tblGrid>
                <a:gridCol w="1188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337">
                <a:tc>
                  <a:txBody>
                    <a:bodyPr/>
                    <a:lstStyle/>
                    <a:p>
                      <a:pPr marL="60325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DE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RS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600" spc="-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ı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600" spc="-5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re</a:t>
                      </a:r>
                      <a:r>
                        <a:rPr lang="en-US" sz="1600" spc="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21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Ma</a:t>
                      </a:r>
                      <a:r>
                        <a:rPr lang="en-US" sz="1600" spc="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spc="-25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-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37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en-US" sz="1600" spc="5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en-US" sz="1600" spc="-5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1142976" y="1665918"/>
          <a:ext cx="3143272" cy="1402080"/>
        </p:xfrm>
        <a:graphic>
          <a:graphicData uri="http://schemas.openxmlformats.org/drawingml/2006/table">
            <a:tbl>
              <a:tblPr/>
              <a:tblGrid>
                <a:gridCol w="113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2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ÖĞ</a:t>
                      </a: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tr-TR" sz="16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EN</a:t>
                      </a: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Cİ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ı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tr-TR" sz="1600" spc="-20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ı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29"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ef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al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7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Serç</a:t>
                      </a: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Me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27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ev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Sez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529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tr-TR" sz="1600" spc="5" dirty="0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600" spc="5" dirty="0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tr-TR" sz="1600" spc="5" dirty="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tr-TR" sz="1600" spc="5" dirty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 spc="-10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5 Tablo"/>
          <p:cNvGraphicFramePr>
            <a:graphicFrameLocks noGrp="1"/>
          </p:cNvGraphicFramePr>
          <p:nvPr/>
        </p:nvGraphicFramePr>
        <p:xfrm>
          <a:off x="1714480" y="3786190"/>
          <a:ext cx="6143668" cy="2566987"/>
        </p:xfrm>
        <a:graphic>
          <a:graphicData uri="http://schemas.openxmlformats.org/drawingml/2006/table">
            <a:tbl>
              <a:tblPr/>
              <a:tblGrid>
                <a:gridCol w="205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7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6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ÖĞ</a:t>
                      </a: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tr-TR" sz="16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EN</a:t>
                      </a: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Cİ 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x </a:t>
                      </a: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DE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RS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ı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tr-TR" sz="1600" spc="-20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ı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ı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re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84">
                <a:tc rowSpan="8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ef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al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Ma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tr-TR" sz="1600" spc="-25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084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Serç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Me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Ma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tr-TR" sz="1600" spc="-25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084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ev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Sez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Ma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tr-TR" sz="1600" spc="-25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084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 spc="-1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Ma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tr-TR" sz="1600" spc="-25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084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ef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al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084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Serç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Me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084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ev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Sez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084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 spc="-1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tr-TR" sz="1600" spc="5" dirty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4149725" y="1085850"/>
            <a:ext cx="25908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85720" y="1071546"/>
            <a:ext cx="952505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1" u="sng" strike="noStrike" cap="none" normalizeH="0" baseline="0" dirty="0" smtClean="0">
                <a:ln>
                  <a:noFill/>
                </a:ln>
                <a:solidFill>
                  <a:srgbClr val="1F487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Örnek:</a:t>
            </a:r>
            <a:endParaRPr kumimoji="0" lang="tr-T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İLİŞKİSEL CEBİR İŞLEMLERİ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tr-TR" u="sng" dirty="0" smtClean="0"/>
              <a:t>Birleştirme İşlemi:</a:t>
            </a:r>
            <a:endParaRPr lang="tr-TR" dirty="0"/>
          </a:p>
          <a:p>
            <a:pPr marL="0" indent="0" algn="just">
              <a:buNone/>
            </a:pPr>
            <a:r>
              <a:rPr lang="tr-TR" dirty="0" smtClean="0"/>
              <a:t>İki </a:t>
            </a:r>
            <a:r>
              <a:rPr lang="tr-TR" dirty="0"/>
              <a:t>ilişkide bulunan kayıtlar arasından birbiriyle ilgili olanların tek kayıt haline getirilmesi işlemidir. </a:t>
            </a:r>
            <a:endParaRPr lang="tr-TR" dirty="0" smtClean="0"/>
          </a:p>
          <a:p>
            <a:pPr marL="0" indent="0" algn="just">
              <a:buNone/>
            </a:pPr>
            <a:r>
              <a:rPr lang="tr-TR" dirty="0" smtClean="0"/>
              <a:t>İlişkiler </a:t>
            </a:r>
            <a:r>
              <a:rPr lang="tr-TR" dirty="0"/>
              <a:t>arası ilişkileri kontrol edebilmemize olanak sağlaması  açısından  çoklu  ilişkiler   içeren  veri  tabanları  için  önemli  bir işlemdir.</a:t>
            </a:r>
          </a:p>
          <a:p>
            <a:pPr marL="0" indent="0" algn="just">
              <a:buNone/>
            </a:pPr>
            <a:r>
              <a:rPr lang="tr-TR" dirty="0"/>
              <a:t> </a:t>
            </a:r>
          </a:p>
          <a:p>
            <a:pPr marL="0" indent="0" algn="just">
              <a:buNone/>
            </a:pPr>
            <a:r>
              <a:rPr lang="tr-TR" dirty="0"/>
              <a:t> </a:t>
            </a:r>
            <a:r>
              <a:rPr lang="tr-TR" dirty="0" smtClean="0"/>
              <a:t>R1     &lt; birleştirme koşulu</a:t>
            </a:r>
            <a:r>
              <a:rPr lang="tr-TR" dirty="0"/>
              <a:t>&gt;   R2      biçiminde yazılır</a:t>
            </a:r>
            <a:r>
              <a:rPr lang="tr-TR" dirty="0" smtClean="0"/>
              <a:t>.</a:t>
            </a:r>
            <a:endParaRPr lang="tr-TR" dirty="0"/>
          </a:p>
          <a:p>
            <a:pPr marL="0" indent="0" algn="just">
              <a:buNone/>
            </a:pPr>
            <a:r>
              <a:rPr lang="tr-TR" b="1" dirty="0" smtClean="0"/>
              <a:t>	R1 </a:t>
            </a:r>
            <a:r>
              <a:rPr lang="tr-TR" dirty="0"/>
              <a:t>ve  </a:t>
            </a:r>
            <a:r>
              <a:rPr lang="tr-TR" b="1" dirty="0" smtClean="0"/>
              <a:t>R2: </a:t>
            </a:r>
            <a:r>
              <a:rPr lang="tr-TR" dirty="0" smtClean="0"/>
              <a:t>Birleştirilen ilişkiler,</a:t>
            </a:r>
          </a:p>
          <a:p>
            <a:pPr marL="0" indent="0" algn="just">
              <a:buNone/>
            </a:pPr>
            <a:r>
              <a:rPr lang="tr-TR" dirty="0" smtClean="0"/>
              <a:t>		: Birleştirme işareti</a:t>
            </a:r>
          </a:p>
          <a:p>
            <a:pPr marL="0" indent="0" algn="just">
              <a:buNone/>
            </a:pPr>
            <a:r>
              <a:rPr lang="tr-TR" dirty="0" smtClean="0"/>
              <a:t>Birleştirme işleminde, </a:t>
            </a:r>
            <a:r>
              <a:rPr lang="tr-TR" u="sng" dirty="0"/>
              <a:t>en çok </a:t>
            </a:r>
            <a:r>
              <a:rPr lang="tr-TR" dirty="0"/>
              <a:t>kullanılan </a:t>
            </a:r>
            <a:r>
              <a:rPr lang="tr-TR" dirty="0" smtClean="0"/>
              <a:t>aritmetik karşılaştırma koşulu </a:t>
            </a:r>
            <a:r>
              <a:rPr lang="tr-TR" u="sng" dirty="0" smtClean="0"/>
              <a:t>eşitliktir</a:t>
            </a:r>
            <a:r>
              <a:rPr lang="tr-TR" dirty="0"/>
              <a:t>.</a:t>
            </a:r>
          </a:p>
          <a:p>
            <a:pPr marL="0" indent="0" algn="just">
              <a:buNone/>
            </a:pPr>
            <a:r>
              <a:rPr lang="tr-TR" dirty="0"/>
              <a:t> </a:t>
            </a:r>
          </a:p>
          <a:p>
            <a:pPr marL="0" indent="0" algn="just">
              <a:buNone/>
            </a:pPr>
            <a:r>
              <a:rPr lang="tr-TR" dirty="0"/>
              <a:t>Sadece  “=”  </a:t>
            </a:r>
            <a:r>
              <a:rPr lang="tr-TR" dirty="0" smtClean="0"/>
              <a:t>işlecinin  </a:t>
            </a:r>
            <a:r>
              <a:rPr lang="tr-TR" dirty="0"/>
              <a:t>kullanıldığı  bu  </a:t>
            </a:r>
            <a:r>
              <a:rPr lang="tr-TR" dirty="0" smtClean="0"/>
              <a:t>birleştirme  </a:t>
            </a:r>
            <a:r>
              <a:rPr lang="tr-TR" dirty="0"/>
              <a:t>işlemleri  </a:t>
            </a:r>
            <a:r>
              <a:rPr lang="tr-TR" b="1" dirty="0"/>
              <a:t>Eşit  </a:t>
            </a:r>
            <a:r>
              <a:rPr lang="tr-TR" b="1" dirty="0" smtClean="0"/>
              <a:t>Birleştirme</a:t>
            </a:r>
            <a:r>
              <a:rPr lang="tr-TR" dirty="0"/>
              <a:t> </a:t>
            </a:r>
          </a:p>
          <a:p>
            <a:pPr marL="0" indent="0" algn="just">
              <a:buNone/>
            </a:pPr>
            <a:r>
              <a:rPr lang="tr-TR" b="1" dirty="0"/>
              <a:t>(</a:t>
            </a:r>
            <a:r>
              <a:rPr lang="tr-TR" b="1" dirty="0" err="1"/>
              <a:t>Equijoin</a:t>
            </a:r>
            <a:r>
              <a:rPr lang="tr-TR" b="1" dirty="0"/>
              <a:t>) </a:t>
            </a:r>
            <a:r>
              <a:rPr lang="tr-TR" dirty="0"/>
              <a:t>olarak adlandırılır.</a:t>
            </a:r>
          </a:p>
          <a:p>
            <a:pPr marL="0" indent="0" algn="just">
              <a:buNone/>
            </a:pPr>
            <a:endParaRPr lang="tr-TR" dirty="0"/>
          </a:p>
        </p:txBody>
      </p:sp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928662" y="3214686"/>
            <a:ext cx="196850" cy="133350"/>
            <a:chOff x="5971" y="701"/>
            <a:chExt cx="308" cy="210"/>
          </a:xfrm>
        </p:grpSpPr>
        <p:sp>
          <p:nvSpPr>
            <p:cNvPr id="27651" name="Freeform 3"/>
            <p:cNvSpPr>
              <a:spLocks/>
            </p:cNvSpPr>
            <p:nvPr/>
          </p:nvSpPr>
          <p:spPr bwMode="auto">
            <a:xfrm>
              <a:off x="5971" y="701"/>
              <a:ext cx="308" cy="210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0" y="0"/>
                </a:cxn>
                <a:cxn ang="0">
                  <a:pos x="308" y="210"/>
                </a:cxn>
                <a:cxn ang="0">
                  <a:pos x="308" y="0"/>
                </a:cxn>
                <a:cxn ang="0">
                  <a:pos x="0" y="210"/>
                </a:cxn>
              </a:cxnLst>
              <a:rect l="0" t="0" r="r" b="b"/>
              <a:pathLst>
                <a:path w="308" h="210">
                  <a:moveTo>
                    <a:pt x="0" y="210"/>
                  </a:moveTo>
                  <a:lnTo>
                    <a:pt x="0" y="0"/>
                  </a:lnTo>
                  <a:lnTo>
                    <a:pt x="308" y="210"/>
                  </a:lnTo>
                  <a:lnTo>
                    <a:pt x="308" y="0"/>
                  </a:lnTo>
                  <a:lnTo>
                    <a:pt x="0" y="21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1571604" y="3857628"/>
            <a:ext cx="196850" cy="133350"/>
            <a:chOff x="5971" y="701"/>
            <a:chExt cx="308" cy="210"/>
          </a:xfrm>
        </p:grpSpPr>
        <p:sp>
          <p:nvSpPr>
            <p:cNvPr id="9" name="Freeform 3"/>
            <p:cNvSpPr>
              <a:spLocks/>
            </p:cNvSpPr>
            <p:nvPr/>
          </p:nvSpPr>
          <p:spPr bwMode="auto">
            <a:xfrm>
              <a:off x="5971" y="701"/>
              <a:ext cx="308" cy="210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0" y="0"/>
                </a:cxn>
                <a:cxn ang="0">
                  <a:pos x="308" y="210"/>
                </a:cxn>
                <a:cxn ang="0">
                  <a:pos x="308" y="0"/>
                </a:cxn>
                <a:cxn ang="0">
                  <a:pos x="0" y="210"/>
                </a:cxn>
              </a:cxnLst>
              <a:rect l="0" t="0" r="r" b="b"/>
              <a:pathLst>
                <a:path w="308" h="210">
                  <a:moveTo>
                    <a:pt x="0" y="210"/>
                  </a:moveTo>
                  <a:lnTo>
                    <a:pt x="0" y="0"/>
                  </a:lnTo>
                  <a:lnTo>
                    <a:pt x="308" y="210"/>
                  </a:lnTo>
                  <a:lnTo>
                    <a:pt x="308" y="0"/>
                  </a:lnTo>
                  <a:lnTo>
                    <a:pt x="0" y="21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İLİŞKİSEL CEBİR İŞLEMLERİ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 smtClean="0"/>
              <a:t>Örnek: 20KY3 </a:t>
            </a:r>
            <a:r>
              <a:rPr lang="tr-TR" dirty="0"/>
              <a:t>kodlu ürünü üreten firmaların numaraları ile bu ürüne ilişkin  üretim adeti + 20KY3 kodlu ürünün 2. parti ürün teslimindeki </a:t>
            </a:r>
            <a:r>
              <a:rPr lang="tr-TR" dirty="0" smtClean="0"/>
              <a:t>satış </a:t>
            </a:r>
            <a:r>
              <a:rPr lang="tr-TR" dirty="0"/>
              <a:t>miktarı:</a:t>
            </a:r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r>
              <a:rPr lang="tr-TR" sz="2000" b="1" dirty="0"/>
              <a:t>π </a:t>
            </a:r>
            <a:r>
              <a:rPr lang="tr-TR" sz="2000" b="1" baseline="-25000" dirty="0"/>
              <a:t>FNO, ADET</a:t>
            </a:r>
            <a:r>
              <a:rPr lang="tr-TR" sz="2000" b="1" dirty="0"/>
              <a:t> (σ</a:t>
            </a:r>
            <a:r>
              <a:rPr lang="tr-TR" sz="2000" b="1" baseline="-25000" dirty="0"/>
              <a:t>ÜKODU=’20KY3’</a:t>
            </a:r>
            <a:r>
              <a:rPr lang="tr-TR" sz="2000" b="1" dirty="0"/>
              <a:t> (ÜRETİM</a:t>
            </a:r>
            <a:r>
              <a:rPr lang="tr-TR" sz="2000" b="1" dirty="0" smtClean="0"/>
              <a:t>) )          π </a:t>
            </a:r>
            <a:r>
              <a:rPr lang="tr-TR" sz="2000" b="1" baseline="-25000" dirty="0"/>
              <a:t>ADET</a:t>
            </a:r>
            <a:r>
              <a:rPr lang="tr-TR" sz="2000" b="1" dirty="0"/>
              <a:t> (σ</a:t>
            </a:r>
            <a:r>
              <a:rPr lang="tr-TR" sz="2000" b="1" baseline="-25000" dirty="0"/>
              <a:t>(ÜKODU=’20KY3’) ^ (PNO=2)</a:t>
            </a:r>
            <a:r>
              <a:rPr lang="tr-TR" sz="2000" b="1" dirty="0"/>
              <a:t> (SATIŞ))</a:t>
            </a:r>
            <a:endParaRPr lang="tr-TR" sz="2000" b="1" dirty="0" smtClean="0"/>
          </a:p>
          <a:p>
            <a:pPr marL="0" indent="0" algn="just">
              <a:buNone/>
            </a:pPr>
            <a:r>
              <a:rPr lang="tr-TR" sz="2000" b="1" baseline="-25000" dirty="0" smtClean="0"/>
              <a:t>                                                                                         ADET </a:t>
            </a:r>
            <a:r>
              <a:rPr lang="tr-TR" sz="2000" b="1" baseline="-25000" dirty="0"/>
              <a:t>&gt; ADET</a:t>
            </a:r>
            <a:endParaRPr lang="tr-TR" sz="2000" baseline="-25000" dirty="0"/>
          </a:p>
          <a:p>
            <a:pPr marL="0" indent="0" algn="just">
              <a:buNone/>
            </a:pPr>
            <a:r>
              <a:rPr lang="tr-TR" sz="2000" b="1" dirty="0" smtClean="0"/>
              <a:t>                                                                 </a:t>
            </a:r>
            <a:endParaRPr lang="tr-TR" sz="2000" dirty="0"/>
          </a:p>
          <a:p>
            <a:pPr marL="0" indent="0" algn="just">
              <a:buNone/>
            </a:pPr>
            <a:endParaRPr lang="tr-TR" dirty="0"/>
          </a:p>
        </p:txBody>
      </p:sp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4304730" y="4005064"/>
            <a:ext cx="195262" cy="133350"/>
            <a:chOff x="6382" y="70"/>
            <a:chExt cx="308" cy="210"/>
          </a:xfrm>
        </p:grpSpPr>
        <p:sp>
          <p:nvSpPr>
            <p:cNvPr id="28675" name="Freeform 3"/>
            <p:cNvSpPr>
              <a:spLocks/>
            </p:cNvSpPr>
            <p:nvPr/>
          </p:nvSpPr>
          <p:spPr bwMode="auto">
            <a:xfrm>
              <a:off x="6382" y="70"/>
              <a:ext cx="308" cy="210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0" y="0"/>
                </a:cxn>
                <a:cxn ang="0">
                  <a:pos x="308" y="210"/>
                </a:cxn>
                <a:cxn ang="0">
                  <a:pos x="308" y="0"/>
                </a:cxn>
                <a:cxn ang="0">
                  <a:pos x="0" y="210"/>
                </a:cxn>
              </a:cxnLst>
              <a:rect l="0" t="0" r="r" b="b"/>
              <a:pathLst>
                <a:path w="308" h="210">
                  <a:moveTo>
                    <a:pt x="0" y="210"/>
                  </a:moveTo>
                  <a:lnTo>
                    <a:pt x="0" y="0"/>
                  </a:lnTo>
                  <a:lnTo>
                    <a:pt x="308" y="210"/>
                  </a:lnTo>
                  <a:lnTo>
                    <a:pt x="308" y="0"/>
                  </a:lnTo>
                  <a:lnTo>
                    <a:pt x="0" y="21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İLİŞKİSEL CEBİR İŞLEMLERİ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14423"/>
            <a:ext cx="8229600" cy="185738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tr-TR" u="sng" dirty="0"/>
              <a:t>Doğal </a:t>
            </a:r>
            <a:r>
              <a:rPr lang="tr-TR" u="sng" dirty="0" smtClean="0"/>
              <a:t>Birleştirme </a:t>
            </a:r>
            <a:r>
              <a:rPr lang="tr-TR" u="sng" dirty="0"/>
              <a:t>İşlemi</a:t>
            </a:r>
            <a:r>
              <a:rPr lang="tr-TR" dirty="0"/>
              <a:t> </a:t>
            </a:r>
            <a:r>
              <a:rPr lang="tr-TR" u="sng" dirty="0"/>
              <a:t>:</a:t>
            </a:r>
            <a:endParaRPr lang="tr-TR" dirty="0"/>
          </a:p>
          <a:p>
            <a:pPr marL="0" indent="0" algn="just">
              <a:buNone/>
            </a:pPr>
            <a:r>
              <a:rPr lang="tr-TR" dirty="0" smtClean="0"/>
              <a:t>Birleştirilen ilişkilerde/tablolarda </a:t>
            </a:r>
            <a:r>
              <a:rPr lang="tr-TR" dirty="0"/>
              <a:t>aynı adı </a:t>
            </a:r>
            <a:r>
              <a:rPr lang="tr-TR" dirty="0" smtClean="0"/>
              <a:t>taşıyan en </a:t>
            </a:r>
            <a:r>
              <a:rPr lang="tr-TR" dirty="0"/>
              <a:t>az bir nitelik varsa, doğal </a:t>
            </a:r>
            <a:r>
              <a:rPr lang="tr-TR" dirty="0" smtClean="0"/>
              <a:t>birleştirme </a:t>
            </a:r>
            <a:r>
              <a:rPr lang="tr-TR" dirty="0"/>
              <a:t>işlemi uygulanarak ilişkiler aynı adı </a:t>
            </a:r>
            <a:r>
              <a:rPr lang="tr-TR" dirty="0" smtClean="0"/>
              <a:t>taşıyan </a:t>
            </a:r>
            <a:r>
              <a:rPr lang="tr-TR" dirty="0"/>
              <a:t>nitelikler üzerinden </a:t>
            </a:r>
            <a:r>
              <a:rPr lang="tr-TR" dirty="0" smtClean="0"/>
              <a:t>birleştirilir </a:t>
            </a:r>
            <a:r>
              <a:rPr lang="tr-TR" dirty="0"/>
              <a:t>ve tekrarlı niteliklerden birer tanesi atılır.</a:t>
            </a:r>
          </a:p>
          <a:p>
            <a:pPr marL="0" indent="0" algn="just">
              <a:buNone/>
            </a:pPr>
            <a:r>
              <a:rPr lang="tr-TR" dirty="0"/>
              <a:t> </a:t>
            </a:r>
            <a:r>
              <a:rPr lang="tr-TR" dirty="0" smtClean="0"/>
              <a:t>R1      R2 veya  </a:t>
            </a:r>
            <a:r>
              <a:rPr lang="tr-TR" dirty="0"/>
              <a:t>R1 * R2 biçiminde yazılır</a:t>
            </a:r>
            <a:r>
              <a:rPr lang="tr-TR" dirty="0" smtClean="0"/>
              <a:t>.</a:t>
            </a:r>
            <a:endParaRPr lang="tr-TR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000100" y="2500306"/>
            <a:ext cx="195262" cy="133350"/>
            <a:chOff x="6382" y="70"/>
            <a:chExt cx="308" cy="210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6382" y="70"/>
              <a:ext cx="308" cy="210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0" y="0"/>
                </a:cxn>
                <a:cxn ang="0">
                  <a:pos x="308" y="210"/>
                </a:cxn>
                <a:cxn ang="0">
                  <a:pos x="308" y="0"/>
                </a:cxn>
                <a:cxn ang="0">
                  <a:pos x="0" y="210"/>
                </a:cxn>
              </a:cxnLst>
              <a:rect l="0" t="0" r="r" b="b"/>
              <a:pathLst>
                <a:path w="308" h="210">
                  <a:moveTo>
                    <a:pt x="0" y="210"/>
                  </a:moveTo>
                  <a:lnTo>
                    <a:pt x="0" y="0"/>
                  </a:lnTo>
                  <a:lnTo>
                    <a:pt x="308" y="210"/>
                  </a:lnTo>
                  <a:lnTo>
                    <a:pt x="308" y="0"/>
                  </a:lnTo>
                  <a:lnTo>
                    <a:pt x="0" y="21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r-TR"/>
            </a:p>
          </p:txBody>
        </p:sp>
      </p:grpSp>
      <p:graphicFrame>
        <p:nvGraphicFramePr>
          <p:cNvPr id="6" name="3 İçerik Yer Tutucusu"/>
          <p:cNvGraphicFramePr>
            <a:graphicFrameLocks/>
          </p:cNvGraphicFramePr>
          <p:nvPr/>
        </p:nvGraphicFramePr>
        <p:xfrm>
          <a:off x="1000101" y="3201287"/>
          <a:ext cx="3259141" cy="1132779"/>
        </p:xfrm>
        <a:graphic>
          <a:graphicData uri="http://schemas.openxmlformats.org/drawingml/2006/table">
            <a:tbl>
              <a:tblPr/>
              <a:tblGrid>
                <a:gridCol w="146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7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DE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adı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 dirty="0" err="1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 spc="5" dirty="0" err="1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tr-TR" sz="1600" dirty="0" err="1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32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Ü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re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ti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32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6 Tablo"/>
          <p:cNvGraphicFramePr>
            <a:graphicFrameLocks noGrp="1"/>
          </p:cNvGraphicFramePr>
          <p:nvPr/>
        </p:nvGraphicFramePr>
        <p:xfrm>
          <a:off x="1000099" y="4772924"/>
          <a:ext cx="6572297" cy="1513596"/>
        </p:xfrm>
        <a:graphic>
          <a:graphicData uri="http://schemas.openxmlformats.org/drawingml/2006/table">
            <a:tbl>
              <a:tblPr/>
              <a:tblGrid>
                <a:gridCol w="2617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9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DE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600" spc="5" dirty="0">
                          <a:latin typeface="Times New Roman"/>
                          <a:ea typeface="Times New Roman"/>
                          <a:cs typeface="Times New Roman"/>
                        </a:rPr>
                        <a:t>_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PR</a:t>
                      </a: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tr-TR" sz="1600" spc="5" dirty="0">
                          <a:latin typeface="Times New Roman"/>
                          <a:ea typeface="Times New Roman"/>
                          <a:cs typeface="Times New Roman"/>
                        </a:rPr>
                        <a:t>J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spc="5" dirty="0">
                          <a:latin typeface="Times New Roman"/>
                          <a:ea typeface="Times New Roman"/>
                          <a:cs typeface="Times New Roman"/>
                        </a:rPr>
                        <a:t>dı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od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238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34</a:t>
                      </a:r>
                      <a:r>
                        <a:rPr lang="tr-TR" sz="1600" spc="-15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23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Ü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re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ti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J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K8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45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Ü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re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ti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J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K7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23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spc="5" dirty="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L7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J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7 Tablo"/>
          <p:cNvGraphicFramePr>
            <a:graphicFrameLocks noGrp="1"/>
          </p:cNvGraphicFramePr>
          <p:nvPr/>
        </p:nvGraphicFramePr>
        <p:xfrm>
          <a:off x="4643438" y="3201286"/>
          <a:ext cx="3000395" cy="1411925"/>
        </p:xfrm>
        <a:graphic>
          <a:graphicData uri="http://schemas.openxmlformats.org/drawingml/2006/table">
            <a:tbl>
              <a:tblPr/>
              <a:tblGrid>
                <a:gridCol w="106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915">
                <a:tc>
                  <a:txBody>
                    <a:bodyPr/>
                    <a:lstStyle/>
                    <a:p>
                      <a:pPr marL="60325" algn="ctr">
                        <a:lnSpc>
                          <a:spcPts val="158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PR</a:t>
                      </a:r>
                      <a:r>
                        <a:rPr lang="en-US" sz="1400" spc="-5" dirty="0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400" spc="5" dirty="0">
                          <a:latin typeface="Times New Roman"/>
                          <a:ea typeface="Times New Roman"/>
                          <a:cs typeface="Times New Roman"/>
                        </a:rPr>
                        <a:t>J</a:t>
                      </a: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58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en-US" sz="1400" spc="5" dirty="0" err="1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US" sz="1400" spc="-5" dirty="0" err="1">
                          <a:latin typeface="Times New Roman"/>
                          <a:ea typeface="Times New Roman"/>
                          <a:cs typeface="Times New Roman"/>
                        </a:rPr>
                        <a:t>od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ts val="1580"/>
                        </a:lnSpc>
                        <a:spcAft>
                          <a:spcPts val="0"/>
                        </a:spcAft>
                      </a:pPr>
                      <a:r>
                        <a:rPr lang="en-US" sz="1400" spc="-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en-US" sz="1400" spc="5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65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spc="-5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400" spc="5">
                          <a:latin typeface="Times New Roman"/>
                          <a:ea typeface="Times New Roman"/>
                          <a:cs typeface="Times New Roman"/>
                        </a:rPr>
                        <a:t>34</a:t>
                      </a:r>
                      <a:r>
                        <a:rPr lang="en-US" sz="1400" spc="-15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400" spc="5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36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spc="5">
                          <a:latin typeface="Times New Roman"/>
                          <a:ea typeface="Times New Roman"/>
                          <a:cs typeface="Times New Roman"/>
                        </a:rPr>
                        <a:t>J</a:t>
                      </a:r>
                      <a:r>
                        <a:rPr lang="en-US" sz="1400" spc="-5">
                          <a:latin typeface="Times New Roman"/>
                          <a:ea typeface="Times New Roman"/>
                          <a:cs typeface="Times New Roman"/>
                        </a:rPr>
                        <a:t>K8</a:t>
                      </a:r>
                      <a:r>
                        <a:rPr lang="en-US" sz="1400" spc="5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r>
                        <a:rPr lang="en-US" sz="1400" spc="-5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91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spc="5">
                          <a:latin typeface="Times New Roman"/>
                          <a:ea typeface="Times New Roman"/>
                          <a:cs typeface="Times New Roman"/>
                        </a:rPr>
                        <a:t>J</a:t>
                      </a:r>
                      <a:r>
                        <a:rPr lang="en-US" sz="1400" spc="-5">
                          <a:latin typeface="Times New Roman"/>
                          <a:ea typeface="Times New Roman"/>
                          <a:cs typeface="Times New Roman"/>
                        </a:rPr>
                        <a:t>K7</a:t>
                      </a:r>
                      <a:r>
                        <a:rPr lang="en-US" sz="1400" spc="5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r>
                        <a:rPr lang="en-US" sz="1400" spc="-5">
                          <a:latin typeface="Times New Roman"/>
                          <a:ea typeface="Times New Roman"/>
                          <a:cs typeface="Times New Roman"/>
                        </a:rPr>
                        <a:t>H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36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spc="-5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400" spc="5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r>
                        <a:rPr lang="en-US" sz="1400" spc="-5">
                          <a:latin typeface="Times New Roman"/>
                          <a:ea typeface="Times New Roman"/>
                          <a:cs typeface="Times New Roman"/>
                        </a:rPr>
                        <a:t>L7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J</a:t>
                      </a:r>
                      <a:endParaRPr lang="tr-TR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tr-T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85720" y="2714620"/>
            <a:ext cx="9525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1" u="sng" strike="noStrike" cap="none" normalizeH="0" baseline="0" dirty="0" smtClean="0">
                <a:ln>
                  <a:noFill/>
                </a:ln>
                <a:solidFill>
                  <a:srgbClr val="1F487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Örnek:</a:t>
            </a:r>
            <a:endParaRPr kumimoji="0" lang="tr-T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İLİŞKİSEL CEBİR İŞLEMLERİ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357298"/>
            <a:ext cx="4257676" cy="407196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tr-TR" u="sng" dirty="0"/>
              <a:t>Bölme </a:t>
            </a:r>
            <a:r>
              <a:rPr lang="tr-TR" u="sng" dirty="0" smtClean="0"/>
              <a:t>İşlemi:</a:t>
            </a:r>
            <a:endParaRPr lang="tr-TR" dirty="0"/>
          </a:p>
          <a:p>
            <a:pPr marL="0" indent="0" algn="just">
              <a:buNone/>
            </a:pPr>
            <a:r>
              <a:rPr lang="tr-TR" dirty="0"/>
              <a:t>  </a:t>
            </a:r>
          </a:p>
          <a:p>
            <a:pPr marL="0" indent="0" algn="just">
              <a:buNone/>
            </a:pPr>
            <a:r>
              <a:rPr lang="tr-TR" dirty="0"/>
              <a:t>İlişkisel cebir işlemleri arasında en </a:t>
            </a:r>
            <a:r>
              <a:rPr lang="tr-TR" dirty="0" smtClean="0"/>
              <a:t>karmaşık </a:t>
            </a:r>
            <a:r>
              <a:rPr lang="tr-TR" dirty="0"/>
              <a:t>olanıdır. İşlemi uygulanabilmesi için  </a:t>
            </a:r>
            <a:r>
              <a:rPr lang="tr-TR" dirty="0" smtClean="0"/>
              <a:t>ilişkilerde / tablolarda aynı adı taşıyan en  </a:t>
            </a:r>
            <a:r>
              <a:rPr lang="tr-TR" dirty="0"/>
              <a:t>az </a:t>
            </a:r>
            <a:r>
              <a:rPr lang="tr-TR" dirty="0" smtClean="0"/>
              <a:t>bir niteliğin bulunması </a:t>
            </a:r>
            <a:r>
              <a:rPr lang="tr-TR" dirty="0"/>
              <a:t>gerekir.</a:t>
            </a:r>
          </a:p>
          <a:p>
            <a:pPr marL="0" indent="0" algn="just">
              <a:buNone/>
            </a:pPr>
            <a:r>
              <a:rPr lang="tr-TR" dirty="0"/>
              <a:t>  </a:t>
            </a:r>
          </a:p>
          <a:p>
            <a:pPr marL="0" indent="0" algn="just">
              <a:buNone/>
            </a:pPr>
            <a:r>
              <a:rPr lang="tr-TR" dirty="0" smtClean="0"/>
              <a:t>R1(Z)÷ R2(X</a:t>
            </a:r>
            <a:r>
              <a:rPr lang="tr-TR" dirty="0"/>
              <a:t>)  biçiminde yazılır. (X </a:t>
            </a:r>
            <a:r>
              <a:rPr lang="tr-TR" dirty="0" smtClean="0"/>
              <a:t>⊆ Z</a:t>
            </a:r>
            <a:r>
              <a:rPr lang="tr-TR" dirty="0"/>
              <a:t>)</a:t>
            </a:r>
          </a:p>
          <a:p>
            <a:pPr marL="0" indent="0" algn="just">
              <a:buNone/>
            </a:pPr>
            <a:endParaRPr lang="tr-TR" dirty="0"/>
          </a:p>
        </p:txBody>
      </p:sp>
      <p:graphicFrame>
        <p:nvGraphicFramePr>
          <p:cNvPr id="4" name="3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21811"/>
              </p:ext>
            </p:extLst>
          </p:nvPr>
        </p:nvGraphicFramePr>
        <p:xfrm>
          <a:off x="4857752" y="1714488"/>
          <a:ext cx="1928825" cy="3941068"/>
        </p:xfrm>
        <a:graphic>
          <a:graphicData uri="http://schemas.openxmlformats.org/drawingml/2006/table">
            <a:tbl>
              <a:tblPr/>
              <a:tblGrid>
                <a:gridCol w="1000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0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030">
                <a:tc rowSpan="1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  <a:cs typeface="Times New Roman"/>
                        </a:rPr>
                        <a:t>a1</a:t>
                      </a:r>
                      <a:endParaRPr lang="tr-T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b="1" spc="5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tr-TR" sz="14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2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3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  <a:cs typeface="Times New Roman"/>
                        </a:rPr>
                        <a:t>a2</a:t>
                      </a:r>
                      <a:endParaRPr lang="tr-T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spc="5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03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  <a:cs typeface="Times New Roman"/>
                        </a:rPr>
                        <a:t>a3</a:t>
                      </a:r>
                      <a:endParaRPr lang="tr-T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spc="5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03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  <a:cs typeface="Times New Roman"/>
                        </a:rPr>
                        <a:t>a4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spc="5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tr-TR" sz="18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03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>
                          <a:latin typeface="Times New Roman"/>
                          <a:ea typeface="Times New Roman"/>
                          <a:cs typeface="Times New Roman"/>
                        </a:rPr>
                        <a:t>a1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spc="5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tr-TR" sz="18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03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  <a:cs typeface="Times New Roman"/>
                        </a:rPr>
                        <a:t>a3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spc="5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tr-TR" sz="18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03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  <a:cs typeface="Times New Roman"/>
                        </a:rPr>
                        <a:t>a2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spc="5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tr-TR" sz="18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03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  <a:cs typeface="Times New Roman"/>
                        </a:rPr>
                        <a:t>a3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spc="5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tr-TR" sz="18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03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>
                          <a:latin typeface="Times New Roman"/>
                          <a:ea typeface="Times New Roman"/>
                          <a:cs typeface="Times New Roman"/>
                        </a:rPr>
                        <a:t>a4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spc="5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tr-TR" sz="18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03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  <a:cs typeface="Times New Roman"/>
                        </a:rPr>
                        <a:t>a1</a:t>
                      </a:r>
                      <a:endParaRPr lang="tr-T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spc="5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tr-TR" sz="1800" b="1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tr-TR" sz="16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03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  <a:cs typeface="Times New Roman"/>
                        </a:rPr>
                        <a:t>a2</a:t>
                      </a:r>
                      <a:endParaRPr lang="tr-T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spc="5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tr-T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03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Times New Roman"/>
                          <a:ea typeface="Times New Roman"/>
                          <a:cs typeface="Times New Roman"/>
                        </a:rPr>
                        <a:t>a3</a:t>
                      </a:r>
                      <a:endParaRPr lang="tr-T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spc="5" dirty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tr-TR" sz="1800" b="1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tr-TR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3 İçerik Yer Tutucusu"/>
          <p:cNvGraphicFramePr>
            <a:graphicFrameLocks/>
          </p:cNvGraphicFramePr>
          <p:nvPr/>
        </p:nvGraphicFramePr>
        <p:xfrm>
          <a:off x="7286644" y="1928802"/>
          <a:ext cx="1223157" cy="812800"/>
        </p:xfrm>
        <a:graphic>
          <a:graphicData uri="http://schemas.openxmlformats.org/drawingml/2006/table">
            <a:tbl>
              <a:tblPr/>
              <a:tblGrid>
                <a:gridCol w="819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385">
                <a:tc>
                  <a:txBody>
                    <a:bodyPr/>
                    <a:lstStyle/>
                    <a:p>
                      <a:pPr marL="78105" algn="ctr">
                        <a:lnSpc>
                          <a:spcPts val="158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ts val="158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73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a1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873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a2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ts val="161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a3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3 İçerik Yer Tutucusu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629929"/>
              </p:ext>
            </p:extLst>
          </p:nvPr>
        </p:nvGraphicFramePr>
        <p:xfrm>
          <a:off x="7500958" y="3857628"/>
          <a:ext cx="1270202" cy="609600"/>
        </p:xfrm>
        <a:graphic>
          <a:graphicData uri="http://schemas.openxmlformats.org/drawingml/2006/table">
            <a:tbl>
              <a:tblPr/>
              <a:tblGrid>
                <a:gridCol w="851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079">
                <a:tc>
                  <a:txBody>
                    <a:bodyPr/>
                    <a:lstStyle/>
                    <a:p>
                      <a:pPr marL="78105">
                        <a:lnSpc>
                          <a:spcPts val="158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latin typeface="Times New Roman"/>
                          <a:ea typeface="Calibri"/>
                          <a:cs typeface="Times New Roman"/>
                        </a:rPr>
                        <a:t>T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58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425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23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tr-TR" sz="1400" smtClean="0">
                          <a:latin typeface="Times New Roman"/>
                          <a:ea typeface="Times New Roman"/>
                          <a:cs typeface="Times New Roman"/>
                        </a:rPr>
                        <a:t>b4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6 Dikdörtgen"/>
          <p:cNvSpPr/>
          <p:nvPr/>
        </p:nvSpPr>
        <p:spPr>
          <a:xfrm>
            <a:off x="5643570" y="1214422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T</a:t>
            </a:r>
            <a:r>
              <a:rPr lang="tr-TR" dirty="0" smtClean="0">
                <a:sym typeface="Wingdings" pitchFamily="2" charset="2"/>
              </a:rPr>
              <a:t> R </a:t>
            </a:r>
            <a:r>
              <a:rPr lang="tr-TR" dirty="0" smtClean="0"/>
              <a:t>÷ S</a:t>
            </a:r>
            <a:r>
              <a:rPr lang="tr-TR" dirty="0" smtClean="0">
                <a:sym typeface="Wingdings" pitchFamily="2" charset="2"/>
              </a:rPr>
              <a:t>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İLİŞKİSEL HESAPLAMA İŞLEMLERİ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dirty="0"/>
              <a:t>İlişkisel hesaplama, ifade gücü açısından </a:t>
            </a:r>
            <a:r>
              <a:rPr lang="tr-TR" u="sng" dirty="0"/>
              <a:t>ilişkisel cebire denk</a:t>
            </a:r>
            <a:r>
              <a:rPr lang="tr-TR" dirty="0"/>
              <a:t> olmasına rağmen </a:t>
            </a:r>
            <a:r>
              <a:rPr lang="tr-TR" u="sng" dirty="0"/>
              <a:t>biçimsel olarak farklı</a:t>
            </a:r>
            <a:r>
              <a:rPr lang="tr-TR" dirty="0"/>
              <a:t>lıklar gösterir</a:t>
            </a:r>
            <a:r>
              <a:rPr lang="tr-TR" dirty="0" smtClean="0"/>
              <a:t>.</a:t>
            </a:r>
          </a:p>
          <a:p>
            <a:pPr marL="0" indent="0" algn="just">
              <a:buNone/>
            </a:pPr>
            <a:r>
              <a:rPr lang="tr-TR" dirty="0" smtClean="0"/>
              <a:t>İlişkisel </a:t>
            </a:r>
            <a:r>
              <a:rPr lang="tr-TR" dirty="0"/>
              <a:t>cebirde sorunun çözümü için takip edilecek prosedür verilirken ilişkisel hesaplamanın soru çözümünde prosedür belirleyici herhangi bir </a:t>
            </a:r>
            <a:r>
              <a:rPr lang="tr-TR" dirty="0" smtClean="0"/>
              <a:t>yaklaşımı </a:t>
            </a:r>
            <a:r>
              <a:rPr lang="tr-TR" dirty="0"/>
              <a:t>yoktur. Hesaplamalar niceleme mantığına (</a:t>
            </a:r>
            <a:r>
              <a:rPr lang="tr-TR" dirty="0" err="1"/>
              <a:t>predicate</a:t>
            </a:r>
            <a:r>
              <a:rPr lang="tr-TR" dirty="0"/>
              <a:t> </a:t>
            </a:r>
            <a:r>
              <a:rPr lang="tr-TR" dirty="0" err="1"/>
              <a:t>logic</a:t>
            </a:r>
            <a:r>
              <a:rPr lang="tr-TR" dirty="0"/>
              <a:t>) dayalıdır.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İLİŞKİSEL HESAPLAMA İŞLEMLERİ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400" i="1" u="sng" dirty="0"/>
              <a:t>İlişkisel Hesaplama </a:t>
            </a:r>
            <a:r>
              <a:rPr lang="tr-TR" sz="2400" i="1" u="sng" dirty="0" smtClean="0"/>
              <a:t>Deyimleri</a:t>
            </a:r>
          </a:p>
          <a:p>
            <a:pPr marL="0" indent="0" algn="just">
              <a:buNone/>
            </a:pPr>
            <a:endParaRPr lang="tr-TR" sz="2400" dirty="0"/>
          </a:p>
          <a:p>
            <a:pPr marL="0" indent="0" algn="just">
              <a:buNone/>
            </a:pPr>
            <a:r>
              <a:rPr lang="tr-TR" sz="2400" dirty="0" smtClean="0"/>
              <a:t>Genel </a:t>
            </a:r>
            <a:r>
              <a:rPr lang="tr-TR" sz="2400" dirty="0"/>
              <a:t>olarak ilişkisel hesaplamada kullanılan deyimler Şu formdadır</a:t>
            </a:r>
            <a:r>
              <a:rPr lang="tr-TR" sz="2400" dirty="0" smtClean="0"/>
              <a:t>:</a:t>
            </a:r>
          </a:p>
          <a:p>
            <a:pPr marL="0" indent="0" algn="just">
              <a:buNone/>
            </a:pPr>
            <a:endParaRPr lang="tr-TR" sz="2400" dirty="0"/>
          </a:p>
          <a:p>
            <a:pPr marL="0" indent="0" algn="just">
              <a:buNone/>
            </a:pPr>
            <a:r>
              <a:rPr lang="tr-TR" sz="2400" dirty="0"/>
              <a:t> </a:t>
            </a:r>
            <a:r>
              <a:rPr lang="tr-TR" sz="2400" dirty="0" smtClean="0"/>
              <a:t>{</a:t>
            </a:r>
            <a:r>
              <a:rPr lang="tr-TR" sz="2400" dirty="0"/>
              <a:t>t</a:t>
            </a:r>
            <a:r>
              <a:rPr lang="tr-TR" sz="2400" baseline="-25000" dirty="0"/>
              <a:t>1</a:t>
            </a:r>
            <a:r>
              <a:rPr lang="tr-TR" sz="2400" dirty="0"/>
              <a:t>.</a:t>
            </a:r>
            <a:r>
              <a:rPr lang="tr-TR" sz="2400" dirty="0" err="1"/>
              <a:t>A</a:t>
            </a:r>
            <a:r>
              <a:rPr lang="tr-TR" sz="2400" baseline="-25000" dirty="0" err="1"/>
              <a:t>j</a:t>
            </a:r>
            <a:r>
              <a:rPr lang="tr-TR" sz="2400" dirty="0"/>
              <a:t>, t</a:t>
            </a:r>
            <a:r>
              <a:rPr lang="tr-TR" sz="2400" baseline="-25000" dirty="0"/>
              <a:t>2</a:t>
            </a:r>
            <a:r>
              <a:rPr lang="tr-TR" sz="2400" dirty="0"/>
              <a:t>.A</a:t>
            </a:r>
            <a:r>
              <a:rPr lang="tr-TR" sz="2400" baseline="-25000" dirty="0"/>
              <a:t>k</a:t>
            </a:r>
            <a:r>
              <a:rPr lang="tr-TR" sz="2400" dirty="0"/>
              <a:t>, …, </a:t>
            </a:r>
            <a:r>
              <a:rPr lang="tr-TR" sz="2400" dirty="0" err="1"/>
              <a:t>t</a:t>
            </a:r>
            <a:r>
              <a:rPr lang="tr-TR" sz="2400" baseline="-25000" dirty="0" err="1"/>
              <a:t>n</a:t>
            </a:r>
            <a:r>
              <a:rPr lang="tr-TR" sz="2400" dirty="0"/>
              <a:t>.</a:t>
            </a:r>
            <a:r>
              <a:rPr lang="tr-TR" sz="2400" dirty="0" err="1"/>
              <a:t>A</a:t>
            </a:r>
            <a:r>
              <a:rPr lang="tr-TR" sz="2400" baseline="-25000" dirty="0" err="1"/>
              <a:t>m</a:t>
            </a:r>
            <a:r>
              <a:rPr lang="tr-TR" sz="2400" dirty="0"/>
              <a:t> | </a:t>
            </a:r>
            <a:r>
              <a:rPr lang="tr-TR" sz="2400" dirty="0" smtClean="0"/>
              <a:t>KOŞUL</a:t>
            </a:r>
            <a:r>
              <a:rPr lang="tr-TR" sz="2400" baseline="-25000" dirty="0" smtClean="0"/>
              <a:t> (t1</a:t>
            </a:r>
            <a:r>
              <a:rPr lang="tr-TR" sz="2400" baseline="-25000" dirty="0"/>
              <a:t>, t2, …, </a:t>
            </a:r>
            <a:r>
              <a:rPr lang="tr-TR" sz="2400" baseline="-25000" dirty="0" err="1"/>
              <a:t>tn</a:t>
            </a:r>
            <a:r>
              <a:rPr lang="tr-TR" sz="2400" baseline="-25000" dirty="0"/>
              <a:t>, </a:t>
            </a:r>
            <a:r>
              <a:rPr lang="tr-TR" sz="2400" baseline="-25000" dirty="0" err="1"/>
              <a:t>tn</a:t>
            </a:r>
            <a:r>
              <a:rPr lang="tr-TR" sz="2400" baseline="-25000" dirty="0"/>
              <a:t>+1, </a:t>
            </a:r>
            <a:r>
              <a:rPr lang="tr-TR" sz="2400" baseline="-25000" dirty="0" err="1"/>
              <a:t>tn</a:t>
            </a:r>
            <a:r>
              <a:rPr lang="tr-TR" sz="2400" baseline="-25000" dirty="0"/>
              <a:t>+2, …, </a:t>
            </a:r>
            <a:r>
              <a:rPr lang="tr-TR" sz="2400" baseline="-25000" dirty="0" err="1"/>
              <a:t>tn</a:t>
            </a:r>
            <a:r>
              <a:rPr lang="tr-TR" sz="2400" baseline="-25000" dirty="0"/>
              <a:t>+m)</a:t>
            </a:r>
            <a:r>
              <a:rPr lang="tr-TR" sz="2400" dirty="0"/>
              <a:t>}</a:t>
            </a:r>
          </a:p>
          <a:p>
            <a:pPr marL="0" indent="0" algn="just">
              <a:buNone/>
            </a:pPr>
            <a:r>
              <a:rPr lang="tr-TR" sz="2400" dirty="0"/>
              <a:t> </a:t>
            </a:r>
          </a:p>
          <a:p>
            <a:pPr marL="0" indent="0" algn="just">
              <a:buNone/>
            </a:pPr>
            <a:r>
              <a:rPr lang="tr-TR" sz="2400" dirty="0" smtClean="0"/>
              <a:t> t1</a:t>
            </a:r>
            <a:r>
              <a:rPr lang="tr-TR" sz="2400" dirty="0"/>
              <a:t>, t2, …, </a:t>
            </a:r>
            <a:r>
              <a:rPr lang="tr-TR" sz="2400" dirty="0" err="1"/>
              <a:t>tn</a:t>
            </a:r>
            <a:r>
              <a:rPr lang="tr-TR" sz="2400" dirty="0"/>
              <a:t>, </a:t>
            </a:r>
            <a:r>
              <a:rPr lang="tr-TR" sz="2400" dirty="0" err="1"/>
              <a:t>tn</a:t>
            </a:r>
            <a:r>
              <a:rPr lang="tr-TR" sz="2400" dirty="0"/>
              <a:t>+1, </a:t>
            </a:r>
            <a:r>
              <a:rPr lang="tr-TR" sz="2400" dirty="0" err="1"/>
              <a:t>tn</a:t>
            </a:r>
            <a:r>
              <a:rPr lang="tr-TR" sz="2400" dirty="0"/>
              <a:t>+2, …, </a:t>
            </a:r>
            <a:r>
              <a:rPr lang="tr-TR" sz="2400" dirty="0" err="1" smtClean="0"/>
              <a:t>tn</a:t>
            </a:r>
            <a:r>
              <a:rPr lang="tr-TR" sz="2400" dirty="0" smtClean="0"/>
              <a:t>+m:  Kayıt değerleri</a:t>
            </a:r>
          </a:p>
          <a:p>
            <a:pPr marL="0" indent="0" algn="just">
              <a:buNone/>
            </a:pPr>
            <a:r>
              <a:rPr lang="tr-TR" sz="2400" dirty="0" smtClean="0"/>
              <a:t> </a:t>
            </a:r>
            <a:r>
              <a:rPr lang="tr-TR" sz="2400" dirty="0" err="1" smtClean="0"/>
              <a:t>Ai</a:t>
            </a:r>
            <a:r>
              <a:rPr lang="tr-TR" sz="2400" dirty="0" smtClean="0"/>
              <a:t> : Kayıt </a:t>
            </a:r>
            <a:r>
              <a:rPr lang="tr-TR" sz="2400" dirty="0"/>
              <a:t>için geçerli bir </a:t>
            </a:r>
            <a:r>
              <a:rPr lang="tr-TR" sz="2400" dirty="0" smtClean="0"/>
              <a:t>niteliği,</a:t>
            </a:r>
          </a:p>
          <a:p>
            <a:pPr marL="0" indent="0" algn="just">
              <a:buNone/>
            </a:pPr>
            <a:r>
              <a:rPr lang="tr-TR" sz="2400" dirty="0" smtClean="0"/>
              <a:t>KOŞUL: İlişkisel </a:t>
            </a:r>
            <a:r>
              <a:rPr lang="tr-TR" sz="2400" dirty="0"/>
              <a:t>hesaplamanın </a:t>
            </a:r>
            <a:r>
              <a:rPr lang="tr-TR" sz="2400" dirty="0" smtClean="0"/>
              <a:t>gerçekleştirilme koşulu/formülü</a:t>
            </a:r>
            <a:endParaRPr lang="tr-TR" sz="2400" dirty="0"/>
          </a:p>
          <a:p>
            <a:pPr marL="0" indent="0" algn="just">
              <a:buNone/>
            </a:pPr>
            <a:endParaRPr lang="tr-TR" sz="2400" dirty="0"/>
          </a:p>
          <a:p>
            <a:pPr marL="0" indent="0" algn="just">
              <a:buNone/>
            </a:pPr>
            <a:endParaRPr lang="tr-TR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İLİŞKİSEL HESAPLAMA İŞLEMLERİ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 smtClean="0"/>
              <a:t>Formüllerdeki önermeler şu şekillerde oluşturulabilir:</a:t>
            </a:r>
          </a:p>
          <a:p>
            <a:pPr>
              <a:buNone/>
            </a:pPr>
            <a:r>
              <a:rPr lang="tr-TR" dirty="0"/>
              <a:t> </a:t>
            </a:r>
            <a:r>
              <a:rPr lang="tr-TR" dirty="0" smtClean="0"/>
              <a:t>1</a:t>
            </a:r>
            <a:r>
              <a:rPr lang="tr-TR" dirty="0"/>
              <a:t>.  </a:t>
            </a:r>
            <a:r>
              <a:rPr lang="tr-TR" u="sng" dirty="0"/>
              <a:t>R(ti</a:t>
            </a:r>
            <a:r>
              <a:rPr lang="tr-TR" u="sng" dirty="0" smtClean="0"/>
              <a:t>)</a:t>
            </a:r>
            <a:r>
              <a:rPr lang="tr-TR" dirty="0" smtClean="0"/>
              <a:t> : R ilişkisinde </a:t>
            </a:r>
            <a:r>
              <a:rPr lang="tr-TR" dirty="0"/>
              <a:t>t</a:t>
            </a:r>
            <a:r>
              <a:rPr lang="tr-TR" baseline="-25000" dirty="0"/>
              <a:t>i</a:t>
            </a:r>
            <a:r>
              <a:rPr lang="tr-TR" dirty="0"/>
              <a:t> </a:t>
            </a:r>
            <a:r>
              <a:rPr lang="tr-TR" dirty="0" smtClean="0"/>
              <a:t>kaydının </a:t>
            </a:r>
            <a:r>
              <a:rPr lang="tr-TR" dirty="0"/>
              <a:t>içerdiği </a:t>
            </a:r>
            <a:r>
              <a:rPr lang="tr-TR" dirty="0" smtClean="0"/>
              <a:t>değişkenler.</a:t>
            </a:r>
            <a:endParaRPr lang="tr-TR" dirty="0"/>
          </a:p>
          <a:p>
            <a:pPr>
              <a:buNone/>
            </a:pPr>
            <a:r>
              <a:rPr lang="tr-TR" dirty="0"/>
              <a:t> </a:t>
            </a:r>
          </a:p>
          <a:p>
            <a:pPr marL="514350" indent="-514350">
              <a:buAutoNum type="arabicPeriod" startAt="2"/>
            </a:pPr>
            <a:r>
              <a:rPr lang="tr-TR" u="sng" dirty="0" smtClean="0"/>
              <a:t>t</a:t>
            </a:r>
            <a:r>
              <a:rPr lang="tr-TR" u="sng" baseline="-25000" dirty="0" smtClean="0"/>
              <a:t>i</a:t>
            </a:r>
            <a:r>
              <a:rPr lang="tr-TR" u="sng" dirty="0" smtClean="0"/>
              <a:t>.A </a:t>
            </a:r>
            <a:r>
              <a:rPr lang="tr-TR" b="1" u="sng" dirty="0" smtClean="0"/>
              <a:t>op </a:t>
            </a:r>
            <a:r>
              <a:rPr lang="tr-TR" u="sng" dirty="0" err="1" smtClean="0"/>
              <a:t>t</a:t>
            </a:r>
            <a:r>
              <a:rPr lang="tr-TR" u="sng" baseline="-25000" dirty="0" err="1" smtClean="0"/>
              <a:t>j</a:t>
            </a:r>
            <a:r>
              <a:rPr lang="tr-TR" u="sng" dirty="0" smtClean="0"/>
              <a:t>.B :</a:t>
            </a:r>
            <a:r>
              <a:rPr lang="tr-TR" dirty="0" smtClean="0"/>
              <a:t> t</a:t>
            </a:r>
            <a:r>
              <a:rPr lang="tr-TR" baseline="-25000" dirty="0" smtClean="0"/>
              <a:t>i</a:t>
            </a:r>
            <a:r>
              <a:rPr lang="tr-TR" dirty="0" smtClean="0"/>
              <a:t>  kaydının A niteliği ile </a:t>
            </a:r>
            <a:r>
              <a:rPr lang="tr-TR" dirty="0" err="1" smtClean="0"/>
              <a:t>t</a:t>
            </a:r>
            <a:r>
              <a:rPr lang="tr-TR" baseline="-25000" dirty="0" err="1" smtClean="0"/>
              <a:t>j</a:t>
            </a:r>
            <a:r>
              <a:rPr lang="tr-TR" dirty="0" smtClean="0"/>
              <a:t>  kaydının B niteliğinin karşılaştırılması</a:t>
            </a:r>
          </a:p>
          <a:p>
            <a:pPr marL="514350" indent="-514350">
              <a:buNone/>
            </a:pPr>
            <a:r>
              <a:rPr lang="tr-TR" dirty="0" smtClean="0"/>
              <a:t>	</a:t>
            </a:r>
          </a:p>
          <a:p>
            <a:pPr marL="514350" indent="-514350">
              <a:buAutoNum type="arabicPeriod" startAt="3"/>
            </a:pPr>
            <a:r>
              <a:rPr lang="tr-TR" u="sng" dirty="0" smtClean="0"/>
              <a:t>t</a:t>
            </a:r>
            <a:r>
              <a:rPr lang="tr-TR" u="sng" baseline="-25000" dirty="0" smtClean="0"/>
              <a:t>i</a:t>
            </a:r>
            <a:r>
              <a:rPr lang="tr-TR" u="sng" dirty="0" smtClean="0"/>
              <a:t>.A </a:t>
            </a:r>
            <a:r>
              <a:rPr lang="tr-TR" b="1" u="sng" dirty="0" smtClean="0"/>
              <a:t>op </a:t>
            </a:r>
            <a:r>
              <a:rPr lang="tr-TR" u="sng" dirty="0" smtClean="0"/>
              <a:t>c  veya c </a:t>
            </a:r>
            <a:r>
              <a:rPr lang="tr-TR" b="1" u="sng" dirty="0" smtClean="0"/>
              <a:t>op </a:t>
            </a:r>
            <a:r>
              <a:rPr lang="tr-TR" u="sng" dirty="0" err="1" smtClean="0"/>
              <a:t>t</a:t>
            </a:r>
            <a:r>
              <a:rPr lang="tr-TR" u="sng" baseline="-25000" dirty="0" err="1" smtClean="0"/>
              <a:t>j</a:t>
            </a:r>
            <a:r>
              <a:rPr lang="tr-TR" u="sng" dirty="0" smtClean="0"/>
              <a:t>.B: </a:t>
            </a:r>
            <a:r>
              <a:rPr lang="tr-TR" dirty="0" smtClean="0"/>
              <a:t>t</a:t>
            </a:r>
            <a:r>
              <a:rPr lang="tr-TR" baseline="-25000" dirty="0" smtClean="0"/>
              <a:t>i</a:t>
            </a:r>
            <a:r>
              <a:rPr lang="tr-TR" dirty="0" smtClean="0"/>
              <a:t> kaydının A niteliğinin ya da </a:t>
            </a:r>
            <a:r>
              <a:rPr lang="tr-TR" dirty="0" err="1" smtClean="0"/>
              <a:t>t</a:t>
            </a:r>
            <a:r>
              <a:rPr lang="tr-TR" baseline="-25000" dirty="0" err="1" smtClean="0"/>
              <a:t>j</a:t>
            </a:r>
            <a:r>
              <a:rPr lang="tr-TR" dirty="0" smtClean="0"/>
              <a:t> kaydının B niteliğinin sabit bir sayıyla karşılaştırılması.</a:t>
            </a:r>
          </a:p>
          <a:p>
            <a:pPr marL="514350" indent="-514350">
              <a:buNone/>
            </a:pPr>
            <a:r>
              <a:rPr lang="tr-TR" dirty="0" smtClean="0"/>
              <a:t>      (Karşılaştırma Operatörleri:  (=, ≠ ≤, ≥, &lt;, &gt;))</a:t>
            </a:r>
          </a:p>
          <a:p>
            <a:pPr marL="514350" indent="-51435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İLİŞKİSEL HESAPLAMA İŞLEMLERİ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3000397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tr-TR" dirty="0" smtClean="0"/>
              <a:t>Bu önermeler ve mantık operatörleri { </a:t>
            </a:r>
            <a:r>
              <a:rPr lang="el-GR" dirty="0" smtClean="0"/>
              <a:t>ᴧ</a:t>
            </a:r>
            <a:r>
              <a:rPr lang="tr-TR" dirty="0" smtClean="0"/>
              <a:t> (ve), V (veya), ¬ (değil) } kullanılarak yaratılan </a:t>
            </a:r>
            <a:r>
              <a:rPr lang="tr-TR" dirty="0"/>
              <a:t>ilişkisel hesaplama formülleri için </a:t>
            </a:r>
            <a:r>
              <a:rPr lang="tr-TR" dirty="0" smtClean="0"/>
              <a:t>şu </a:t>
            </a:r>
            <a:r>
              <a:rPr lang="tr-TR" dirty="0"/>
              <a:t>kurallar geçerlidir</a:t>
            </a:r>
            <a:r>
              <a:rPr lang="tr-TR" dirty="0" smtClean="0"/>
              <a:t>:</a:t>
            </a:r>
          </a:p>
          <a:p>
            <a:pPr algn="just">
              <a:buNone/>
            </a:pPr>
            <a:r>
              <a:rPr lang="tr-TR" dirty="0"/>
              <a:t>1.  Her önerme bir formüldür.</a:t>
            </a:r>
          </a:p>
          <a:p>
            <a:pPr algn="just">
              <a:buNone/>
            </a:pPr>
            <a:r>
              <a:rPr lang="tr-TR" dirty="0"/>
              <a:t> </a:t>
            </a:r>
            <a:r>
              <a:rPr lang="tr-TR" dirty="0" smtClean="0"/>
              <a:t>2</a:t>
            </a:r>
            <a:r>
              <a:rPr lang="tr-TR" dirty="0"/>
              <a:t>.  F1 ve F2 formül ise </a:t>
            </a:r>
            <a:r>
              <a:rPr lang="tr-TR" dirty="0" smtClean="0"/>
              <a:t>şu </a:t>
            </a:r>
            <a:r>
              <a:rPr lang="tr-TR" dirty="0"/>
              <a:t>ifadeler de formüldür:</a:t>
            </a:r>
          </a:p>
          <a:p>
            <a:pPr marL="971550" lvl="1" indent="-514350" algn="just">
              <a:buAutoNum type="alphaLcPeriod"/>
            </a:pPr>
            <a:r>
              <a:rPr lang="tr-TR" dirty="0" smtClean="0"/>
              <a:t>F1 </a:t>
            </a:r>
            <a:r>
              <a:rPr lang="el-GR" dirty="0" smtClean="0"/>
              <a:t>ᴧ </a:t>
            </a:r>
            <a:r>
              <a:rPr lang="tr-TR" dirty="0" smtClean="0"/>
              <a:t>F2</a:t>
            </a:r>
            <a:endParaRPr lang="tr-TR" dirty="0"/>
          </a:p>
          <a:p>
            <a:pPr marL="971550" lvl="1" indent="-514350" algn="just">
              <a:buAutoNum type="alphaLcPeriod"/>
            </a:pPr>
            <a:r>
              <a:rPr lang="tr-TR" dirty="0" smtClean="0"/>
              <a:t>F1 V F2</a:t>
            </a:r>
          </a:p>
          <a:p>
            <a:pPr marL="971550" lvl="1" indent="-514350" algn="just">
              <a:buAutoNum type="alphaLcPeriod"/>
            </a:pPr>
            <a:r>
              <a:rPr lang="tr-TR" dirty="0"/>
              <a:t>¬</a:t>
            </a:r>
            <a:r>
              <a:rPr lang="tr-TR" dirty="0" smtClean="0"/>
              <a:t> (</a:t>
            </a:r>
            <a:r>
              <a:rPr lang="tr-TR" dirty="0"/>
              <a:t>F1) </a:t>
            </a:r>
            <a:r>
              <a:rPr lang="tr-TR" dirty="0" smtClean="0"/>
              <a:t>ve ¬ (</a:t>
            </a:r>
            <a:r>
              <a:rPr lang="tr-TR" dirty="0"/>
              <a:t>F2)</a:t>
            </a:r>
          </a:p>
          <a:p>
            <a:pPr marL="0" indent="0" algn="just">
              <a:buNone/>
            </a:pPr>
            <a:r>
              <a:rPr lang="tr-TR" dirty="0" smtClean="0"/>
              <a:t>Bu işlemler tablo olara şöyle özetlenebilir;</a:t>
            </a:r>
            <a:endParaRPr lang="tr-TR" dirty="0"/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1928794" y="4357694"/>
          <a:ext cx="4570730" cy="1565275"/>
        </p:xfrm>
        <a:graphic>
          <a:graphicData uri="http://schemas.openxmlformats.org/drawingml/2006/table">
            <a:tbl>
              <a:tblPr/>
              <a:tblGrid>
                <a:gridCol w="60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spc="-5" dirty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tr-TR" sz="1600" b="1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tr-T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spc="-5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tr-TR" sz="1600" b="1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tr-T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tr-TR" sz="1600" b="1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tr-TR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1 </a:t>
                      </a:r>
                      <a:r>
                        <a:rPr lang="el-GR" sz="1600" dirty="0" smtClean="0"/>
                        <a:t>ᴧ</a:t>
                      </a:r>
                      <a:r>
                        <a:rPr lang="tr-TR" sz="1600" dirty="0" smtClean="0"/>
                        <a:t> </a:t>
                      </a:r>
                      <a:r>
                        <a:rPr lang="tr-TR" sz="1600" b="1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tr-TR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tr-T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11200" algn="l"/>
                        </a:tabLst>
                      </a:pPr>
                      <a:r>
                        <a:rPr lang="tr-TR" sz="1600" b="1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tr-TR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1 V </a:t>
                      </a:r>
                      <a:r>
                        <a:rPr lang="tr-TR" sz="1600" b="1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tr-TR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tr-T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smtClean="0"/>
                        <a:t>¬ </a:t>
                      </a:r>
                      <a:r>
                        <a:rPr lang="tr-TR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tr-TR" sz="1600" b="1" spc="-5" dirty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tr-TR" sz="1600" b="1" spc="5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r>
                        <a:rPr lang="tr-TR" sz="1600" b="1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tr-T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smtClean="0"/>
                        <a:t>¬ </a:t>
                      </a:r>
                      <a:r>
                        <a:rPr lang="tr-TR" sz="16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tr-TR" sz="1600" b="1" spc="-5" dirty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r>
                        <a:rPr lang="tr-TR" sz="1600" b="1" spc="5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r>
                        <a:rPr lang="tr-TR" sz="1600" b="1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tr-T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tr-T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tr-T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tr-T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tr-T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tr-T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tr-T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tr-T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tr-T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tr-T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tr-T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tr-T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tr-T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tr-T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tr-T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tr-T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tr-T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tr-T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tr-T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tr-T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tr-T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tr-T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tr-T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tr-TR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dirty="0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tr-TR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İLİŞKİSEL HESAPLAMA İŞLEMLERİ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tr-TR" i="1" u="sng" dirty="0" smtClean="0"/>
              <a:t>Varlıksal ve Tümel Niceleyiciler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 İlişkisel hesaplama formüllerinde sıklıkla kullanılan iki çeşit niceleyici vardır:</a:t>
            </a:r>
          </a:p>
          <a:p>
            <a:pPr>
              <a:buNone/>
            </a:pPr>
            <a:r>
              <a:rPr lang="tr-TR" dirty="0" smtClean="0"/>
              <a:t>   </a:t>
            </a:r>
          </a:p>
          <a:p>
            <a:pPr>
              <a:buNone/>
            </a:pPr>
            <a:r>
              <a:rPr lang="tr-TR" u="sng" dirty="0" smtClean="0"/>
              <a:t>1.  Varlıksal Niceleyici (∃) :</a:t>
            </a:r>
            <a:r>
              <a:rPr lang="tr-TR" dirty="0" smtClean="0"/>
              <a:t>  Var / Mevcut (</a:t>
            </a:r>
            <a:r>
              <a:rPr lang="tr-TR" dirty="0" err="1" smtClean="0"/>
              <a:t>Exist</a:t>
            </a:r>
            <a:r>
              <a:rPr lang="tr-TR" dirty="0" smtClean="0"/>
              <a:t>).</a:t>
            </a:r>
          </a:p>
          <a:p>
            <a:pPr>
              <a:buNone/>
            </a:pPr>
            <a:r>
              <a:rPr lang="tr-TR" dirty="0" smtClean="0"/>
              <a:t> </a:t>
            </a:r>
          </a:p>
          <a:p>
            <a:pPr marL="514350" indent="-514350">
              <a:buAutoNum type="arabicPeriod" startAt="2"/>
            </a:pPr>
            <a:r>
              <a:rPr lang="tr-TR" u="sng" dirty="0" smtClean="0"/>
              <a:t>Tümel Niceleyici (∀) </a:t>
            </a:r>
            <a:r>
              <a:rPr lang="tr-TR" u="sng" dirty="0" smtClean="0">
                <a:sym typeface="Wingdings"/>
              </a:rPr>
              <a:t>:</a:t>
            </a:r>
            <a:r>
              <a:rPr lang="tr-TR" dirty="0" smtClean="0">
                <a:sym typeface="Wingdings"/>
              </a:rPr>
              <a:t> T</a:t>
            </a:r>
            <a:r>
              <a:rPr lang="tr-TR" dirty="0" smtClean="0"/>
              <a:t>ümü / Her Biri (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/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)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Niceleyicilerle </a:t>
            </a:r>
            <a:r>
              <a:rPr lang="tr-TR" dirty="0"/>
              <a:t>ilgili temel </a:t>
            </a:r>
            <a:r>
              <a:rPr lang="tr-TR" dirty="0" smtClean="0"/>
              <a:t>eşitlikler şu </a:t>
            </a:r>
            <a:r>
              <a:rPr lang="tr-TR" dirty="0"/>
              <a:t>Şekilde sıralanabilir:</a:t>
            </a:r>
          </a:p>
          <a:p>
            <a:pPr>
              <a:buNone/>
            </a:pPr>
            <a:r>
              <a:rPr lang="tr-TR" dirty="0"/>
              <a:t>   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¬ (∀ x)(</a:t>
            </a:r>
            <a:r>
              <a:rPr lang="tr-TR" dirty="0" err="1"/>
              <a:t>Fx</a:t>
            </a:r>
            <a:r>
              <a:rPr lang="tr-TR" dirty="0" smtClean="0"/>
              <a:t>) ≡ (∃ x)(¬ </a:t>
            </a:r>
            <a:r>
              <a:rPr lang="tr-TR" dirty="0" err="1" smtClean="0"/>
              <a:t>Fx</a:t>
            </a:r>
            <a:r>
              <a:rPr lang="tr-TR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¬ (∃ x) )(</a:t>
            </a:r>
            <a:r>
              <a:rPr lang="tr-TR" dirty="0" err="1"/>
              <a:t>Fx</a:t>
            </a:r>
            <a:r>
              <a:rPr lang="tr-TR" dirty="0" smtClean="0"/>
              <a:t>) ≡ (∀ x) (¬ </a:t>
            </a:r>
            <a:r>
              <a:rPr lang="tr-TR" dirty="0" err="1" smtClean="0"/>
              <a:t>Fx</a:t>
            </a:r>
            <a:r>
              <a:rPr lang="tr-TR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(∀ x) (</a:t>
            </a:r>
            <a:r>
              <a:rPr lang="tr-TR" dirty="0" err="1" smtClean="0"/>
              <a:t>Fx</a:t>
            </a:r>
            <a:r>
              <a:rPr lang="tr-TR" dirty="0" smtClean="0"/>
              <a:t>) ≡ ¬ (∃ x) (¬ </a:t>
            </a:r>
            <a:r>
              <a:rPr lang="tr-TR" dirty="0" err="1" smtClean="0"/>
              <a:t>Fx</a:t>
            </a:r>
            <a:r>
              <a:rPr lang="tr-TR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 (∃ x) ( </a:t>
            </a:r>
            <a:r>
              <a:rPr lang="tr-TR" dirty="0" err="1" smtClean="0"/>
              <a:t>Fx</a:t>
            </a:r>
            <a:r>
              <a:rPr lang="tr-TR" dirty="0" smtClean="0"/>
              <a:t>) ≡ ¬ (∀ x) (¬ </a:t>
            </a:r>
            <a:r>
              <a:rPr lang="tr-TR" dirty="0" err="1" smtClean="0"/>
              <a:t>Fx</a:t>
            </a:r>
            <a:r>
              <a:rPr lang="tr-TR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(∀ x) (</a:t>
            </a:r>
            <a:r>
              <a:rPr lang="tr-TR" dirty="0" err="1" smtClean="0"/>
              <a:t>Fx</a:t>
            </a:r>
            <a:r>
              <a:rPr lang="tr-TR" dirty="0" smtClean="0"/>
              <a:t> ^ </a:t>
            </a:r>
            <a:r>
              <a:rPr lang="tr-TR" dirty="0" err="1" smtClean="0"/>
              <a:t>Gx</a:t>
            </a:r>
            <a:r>
              <a:rPr lang="tr-TR" dirty="0" smtClean="0"/>
              <a:t>) ≡ [(∀ x)(</a:t>
            </a:r>
            <a:r>
              <a:rPr lang="tr-TR" dirty="0" err="1" smtClean="0"/>
              <a:t>Fx</a:t>
            </a:r>
            <a:r>
              <a:rPr lang="tr-TR" dirty="0" smtClean="0"/>
              <a:t>)] ^ [(∀ x)(</a:t>
            </a:r>
            <a:r>
              <a:rPr lang="tr-TR" dirty="0" err="1"/>
              <a:t>G</a:t>
            </a:r>
            <a:r>
              <a:rPr lang="tr-TR" dirty="0" err="1" smtClean="0"/>
              <a:t>x</a:t>
            </a:r>
            <a:r>
              <a:rPr lang="tr-TR" dirty="0" smtClean="0"/>
              <a:t>)]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(∃ x) (</a:t>
            </a:r>
            <a:r>
              <a:rPr lang="tr-TR" dirty="0" err="1" smtClean="0"/>
              <a:t>Fx</a:t>
            </a:r>
            <a:r>
              <a:rPr lang="tr-TR" dirty="0" smtClean="0"/>
              <a:t> V </a:t>
            </a:r>
            <a:r>
              <a:rPr lang="tr-TR" dirty="0" err="1" smtClean="0"/>
              <a:t>Gx</a:t>
            </a:r>
            <a:r>
              <a:rPr lang="tr-TR" dirty="0" smtClean="0"/>
              <a:t>) ≡  [(∃ x)(</a:t>
            </a:r>
            <a:r>
              <a:rPr lang="tr-TR" dirty="0" err="1" smtClean="0"/>
              <a:t>Fx</a:t>
            </a:r>
            <a:r>
              <a:rPr lang="tr-TR" dirty="0" smtClean="0"/>
              <a:t>)] V [(∃ x)(</a:t>
            </a:r>
            <a:r>
              <a:rPr lang="tr-TR" dirty="0" err="1" smtClean="0"/>
              <a:t>Gx</a:t>
            </a:r>
            <a:r>
              <a:rPr lang="tr-TR" dirty="0" smtClean="0"/>
              <a:t>)]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(∃ x) (</a:t>
            </a:r>
            <a:r>
              <a:rPr lang="tr-TR" dirty="0" err="1" smtClean="0"/>
              <a:t>Fx</a:t>
            </a:r>
            <a:r>
              <a:rPr lang="tr-TR" dirty="0" smtClean="0"/>
              <a:t> ^ </a:t>
            </a:r>
            <a:r>
              <a:rPr lang="tr-TR" dirty="0" err="1" smtClean="0"/>
              <a:t>Gx</a:t>
            </a:r>
            <a:r>
              <a:rPr lang="tr-TR" dirty="0" smtClean="0"/>
              <a:t>) </a:t>
            </a:r>
            <a:r>
              <a:rPr lang="tr-TR" dirty="0"/>
              <a:t>⇒ </a:t>
            </a:r>
            <a:r>
              <a:rPr lang="tr-TR" dirty="0" smtClean="0"/>
              <a:t>[(∃ x)(</a:t>
            </a:r>
            <a:r>
              <a:rPr lang="tr-TR" dirty="0" err="1" smtClean="0"/>
              <a:t>Fx</a:t>
            </a:r>
            <a:r>
              <a:rPr lang="tr-TR" dirty="0" smtClean="0"/>
              <a:t>)] ^  [(∃ x)(</a:t>
            </a:r>
            <a:r>
              <a:rPr lang="tr-TR" dirty="0" err="1" smtClean="0"/>
              <a:t>Gx</a:t>
            </a:r>
            <a:r>
              <a:rPr lang="tr-TR" dirty="0" smtClean="0"/>
              <a:t>)]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[(∀ x) (</a:t>
            </a:r>
            <a:r>
              <a:rPr lang="tr-TR" dirty="0" err="1" smtClean="0"/>
              <a:t>Fx</a:t>
            </a:r>
            <a:r>
              <a:rPr lang="tr-TR" dirty="0" smtClean="0"/>
              <a:t>) v (∀ x) (</a:t>
            </a:r>
            <a:r>
              <a:rPr lang="tr-TR" dirty="0" err="1" smtClean="0"/>
              <a:t>Gx</a:t>
            </a:r>
            <a:r>
              <a:rPr lang="tr-TR" dirty="0" smtClean="0"/>
              <a:t>)] ⇒ (∀ x)[(</a:t>
            </a:r>
            <a:r>
              <a:rPr lang="tr-TR" dirty="0" err="1" smtClean="0"/>
              <a:t>Fx</a:t>
            </a:r>
            <a:r>
              <a:rPr lang="tr-TR" dirty="0" smtClean="0"/>
              <a:t>) v (</a:t>
            </a:r>
            <a:r>
              <a:rPr lang="tr-TR" dirty="0" err="1" smtClean="0"/>
              <a:t>Gx</a:t>
            </a:r>
            <a:r>
              <a:rPr lang="tr-TR" dirty="0" smtClean="0"/>
              <a:t>)]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İLİŞKİSEL CEBİR </a:t>
            </a:r>
            <a:r>
              <a:rPr lang="tr-TR" b="1" dirty="0" smtClean="0"/>
              <a:t>İŞLEMLERİ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/>
              <a:t>İlişkisel cebir, ilişkilere uygulanan yüksek düzeyli </a:t>
            </a:r>
            <a:r>
              <a:rPr lang="tr-TR" dirty="0"/>
              <a:t>ş</a:t>
            </a:r>
            <a:r>
              <a:rPr lang="tr-TR" dirty="0" smtClean="0"/>
              <a:t>u işlemlerden oluşur:</a:t>
            </a:r>
          </a:p>
          <a:p>
            <a:endParaRPr lang="tr-TR" dirty="0" smtClean="0"/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Seçme İşlemi		(</a:t>
            </a:r>
            <a:r>
              <a:rPr lang="tr-TR" dirty="0" err="1" smtClean="0"/>
              <a:t>Select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r>
              <a:rPr lang="tr-TR" dirty="0" smtClean="0"/>
              <a:t>) </a:t>
            </a:r>
          </a:p>
          <a:p>
            <a:pPr>
              <a:buFont typeface="Wingdings" pitchFamily="2" charset="2"/>
              <a:buChar char="Ø"/>
            </a:pPr>
            <a:r>
              <a:rPr lang="tr-TR" dirty="0" err="1" smtClean="0"/>
              <a:t>İzdüşüm</a:t>
            </a:r>
            <a:r>
              <a:rPr lang="tr-TR" dirty="0" smtClean="0"/>
              <a:t> İşlemi	(Project </a:t>
            </a:r>
            <a:r>
              <a:rPr lang="tr-TR" dirty="0" err="1" smtClean="0"/>
              <a:t>Operation</a:t>
            </a:r>
            <a:r>
              <a:rPr lang="tr-TR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Aktarma İşlemi ve Ara İlişkilerin İsimlendirilmesi </a:t>
            </a:r>
          </a:p>
          <a:p>
            <a:pPr lvl="6">
              <a:buNone/>
            </a:pPr>
            <a:r>
              <a:rPr lang="tr-TR" sz="3100" dirty="0" smtClean="0"/>
              <a:t>(</a:t>
            </a:r>
            <a:r>
              <a:rPr lang="tr-TR" sz="3100" dirty="0" err="1" smtClean="0"/>
              <a:t>Rename</a:t>
            </a:r>
            <a:r>
              <a:rPr lang="tr-TR" sz="3100" dirty="0" smtClean="0"/>
              <a:t> </a:t>
            </a:r>
            <a:r>
              <a:rPr lang="tr-TR" sz="3100" dirty="0" err="1" smtClean="0"/>
              <a:t>Operation</a:t>
            </a:r>
            <a:r>
              <a:rPr lang="tr-TR" sz="3100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Birleşim İşlemi 	(</a:t>
            </a:r>
            <a:r>
              <a:rPr lang="tr-TR" dirty="0" err="1" smtClean="0"/>
              <a:t>Union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r>
              <a:rPr lang="tr-TR" dirty="0" smtClean="0"/>
              <a:t>) 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Kesişim İşlemi 	(</a:t>
            </a:r>
            <a:r>
              <a:rPr lang="tr-TR" dirty="0" err="1" smtClean="0"/>
              <a:t>Intersection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r>
              <a:rPr lang="tr-TR" dirty="0" smtClean="0"/>
              <a:t>) 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Fark işlemi 		(</a:t>
            </a:r>
            <a:r>
              <a:rPr lang="tr-TR" dirty="0" err="1" smtClean="0"/>
              <a:t>Minus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r>
              <a:rPr lang="tr-TR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Kartezyen Çarpım İşlemi (</a:t>
            </a:r>
            <a:r>
              <a:rPr lang="tr-TR" dirty="0" err="1" smtClean="0"/>
              <a:t>Cartesian</a:t>
            </a:r>
            <a:r>
              <a:rPr lang="tr-TR" dirty="0" smtClean="0"/>
              <a:t> </a:t>
            </a:r>
            <a:r>
              <a:rPr lang="tr-TR" dirty="0" err="1" smtClean="0"/>
              <a:t>Product</a:t>
            </a:r>
            <a:r>
              <a:rPr lang="tr-TR" dirty="0" smtClean="0"/>
              <a:t> İşlemi)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 Birleştirme İşlemi 	(</a:t>
            </a:r>
            <a:r>
              <a:rPr lang="tr-TR" dirty="0" err="1" smtClean="0"/>
              <a:t>Join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r>
              <a:rPr lang="tr-TR" dirty="0" smtClean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 Doğal Birleştirme İşlemi (</a:t>
            </a:r>
            <a:r>
              <a:rPr lang="tr-TR" dirty="0" err="1" smtClean="0"/>
              <a:t>Natural</a:t>
            </a:r>
            <a:r>
              <a:rPr lang="tr-TR" dirty="0" smtClean="0"/>
              <a:t> </a:t>
            </a:r>
            <a:r>
              <a:rPr lang="tr-TR" dirty="0" err="1" smtClean="0"/>
              <a:t>Join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r>
              <a:rPr lang="tr-TR" dirty="0" smtClean="0"/>
              <a:t>) 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/>
              <a:t>Bölme İşlemi 	(</a:t>
            </a:r>
            <a:r>
              <a:rPr lang="tr-TR" dirty="0" err="1" smtClean="0"/>
              <a:t>Division</a:t>
            </a:r>
            <a:r>
              <a:rPr lang="tr-TR" dirty="0" smtClean="0"/>
              <a:t> </a:t>
            </a:r>
            <a:r>
              <a:rPr lang="tr-TR" dirty="0" err="1" smtClean="0"/>
              <a:t>Operation</a:t>
            </a:r>
            <a:r>
              <a:rPr lang="tr-TR" dirty="0" smtClean="0"/>
              <a:t>)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İLİŞKİSEL HESAPLAMA İŞLEMLERİ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28736"/>
            <a:ext cx="8115328" cy="4697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i="1" u="sng" dirty="0"/>
              <a:t>Örnek İlişkisel Hesaplama Sorguları</a:t>
            </a:r>
            <a:r>
              <a:rPr lang="tr-TR" sz="1800" i="1" u="sng" dirty="0" smtClean="0"/>
              <a:t>: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/>
              <a:t> </a:t>
            </a:r>
            <a:r>
              <a:rPr lang="tr-TR" sz="1800" u="sng" dirty="0" smtClean="0"/>
              <a:t>SORGU </a:t>
            </a:r>
            <a:r>
              <a:rPr lang="tr-TR" sz="1800" u="sng" dirty="0"/>
              <a:t>1</a:t>
            </a:r>
            <a:r>
              <a:rPr lang="tr-TR" sz="1800" u="sng" dirty="0" smtClean="0"/>
              <a:t>:</a:t>
            </a:r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/>
              <a:t> </a:t>
            </a:r>
            <a:r>
              <a:rPr lang="tr-TR" sz="1800" dirty="0" smtClean="0"/>
              <a:t>“Araştırma </a:t>
            </a:r>
            <a:r>
              <a:rPr lang="tr-TR" sz="1800" dirty="0"/>
              <a:t>departmanında çalışan personellerin adı ve adresi”</a:t>
            </a:r>
          </a:p>
          <a:p>
            <a:pPr marL="0" indent="0">
              <a:buNone/>
            </a:pPr>
            <a:r>
              <a:rPr lang="tr-TR" sz="1800" dirty="0"/>
              <a:t> </a:t>
            </a:r>
            <a:r>
              <a:rPr lang="tr-TR" sz="1800" dirty="0" smtClean="0"/>
              <a:t>{</a:t>
            </a:r>
            <a:r>
              <a:rPr lang="tr-TR" sz="1800" dirty="0"/>
              <a:t>t.PADI, t.PADRES </a:t>
            </a:r>
            <a:r>
              <a:rPr lang="tr-TR" sz="1800" dirty="0" smtClean="0"/>
              <a:t>|	  PERSONEL(t) </a:t>
            </a:r>
          </a:p>
          <a:p>
            <a:pPr marL="0" indent="0">
              <a:buNone/>
            </a:pPr>
            <a:r>
              <a:rPr lang="tr-TR" sz="1800" dirty="0" smtClean="0"/>
              <a:t>		 ^(∃d)</a:t>
            </a:r>
            <a:r>
              <a:rPr lang="tr-TR" sz="1800" dirty="0"/>
              <a:t> </a:t>
            </a:r>
            <a:r>
              <a:rPr lang="tr-TR" sz="1800" dirty="0" smtClean="0"/>
              <a:t>(</a:t>
            </a:r>
            <a:r>
              <a:rPr lang="tr-TR" sz="1800" dirty="0"/>
              <a:t>DEPARTMAN(d</a:t>
            </a:r>
            <a:r>
              <a:rPr lang="tr-TR" sz="1800" dirty="0" smtClean="0"/>
              <a:t>)</a:t>
            </a:r>
          </a:p>
          <a:p>
            <a:pPr marL="0" indent="0">
              <a:buNone/>
            </a:pPr>
            <a:r>
              <a:rPr lang="tr-TR" sz="1800" dirty="0" smtClean="0"/>
              <a:t>		 ^ d.DADI=“Araştırma”</a:t>
            </a:r>
          </a:p>
          <a:p>
            <a:pPr marL="0" indent="0">
              <a:buNone/>
            </a:pPr>
            <a:r>
              <a:rPr lang="tr-TR" sz="1800" dirty="0" smtClean="0"/>
              <a:t>		 ^ d.PNO=t.PNO</a:t>
            </a:r>
            <a:r>
              <a:rPr lang="tr-TR" sz="1800" dirty="0"/>
              <a:t>)}</a:t>
            </a:r>
          </a:p>
          <a:p>
            <a:pPr marL="0" indent="0">
              <a:buNone/>
            </a:pPr>
            <a:endParaRPr lang="tr-TR" sz="1800" u="sng" dirty="0" smtClean="0"/>
          </a:p>
          <a:p>
            <a:pPr marL="0" indent="0">
              <a:buNone/>
            </a:pPr>
            <a:endParaRPr lang="tr-TR" sz="1800" dirty="0"/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>
          <a:xfrm>
            <a:off x="4857752" y="1714488"/>
            <a:ext cx="4152928" cy="4349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İLİŞKİSEL HESAPLAMA İŞLEMLERİ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28736"/>
            <a:ext cx="7901014" cy="4697427"/>
          </a:xfrm>
        </p:spPr>
        <p:txBody>
          <a:bodyPr>
            <a:normAutofit/>
          </a:bodyPr>
          <a:lstStyle/>
          <a:p>
            <a:pPr marL="0" lvl="0" indent="0">
              <a:buNone/>
              <a:defRPr/>
            </a:pPr>
            <a:r>
              <a:rPr lang="tr-TR" sz="1800" u="sng" dirty="0" smtClean="0"/>
              <a:t>SORGU 2:</a:t>
            </a:r>
          </a:p>
          <a:p>
            <a:pPr marL="0" lvl="0" indent="0">
              <a:buNone/>
              <a:defRPr/>
            </a:pPr>
            <a:endParaRPr lang="tr-TR" sz="1800" dirty="0" smtClean="0"/>
          </a:p>
          <a:p>
            <a:pPr marL="0" lvl="0" indent="0">
              <a:buNone/>
              <a:defRPr/>
            </a:pPr>
            <a:r>
              <a:rPr lang="tr-TR" sz="1800" dirty="0" smtClean="0"/>
              <a:t>“Ankara” </a:t>
            </a:r>
            <a:r>
              <a:rPr lang="tr-TR" sz="1800" dirty="0" err="1" smtClean="0"/>
              <a:t>daki</a:t>
            </a:r>
            <a:r>
              <a:rPr lang="tr-TR" sz="1800" dirty="0" smtClean="0"/>
              <a:t> bütün projelerin proje numarası ve projeyi kontrol eden departmanın numarası, yöneticisinin adı, doğum tarihi ve adresi”</a:t>
            </a:r>
          </a:p>
          <a:p>
            <a:pPr marL="0" lvl="0" indent="0">
              <a:buNone/>
              <a:defRPr/>
            </a:pPr>
            <a:endParaRPr lang="tr-TR" sz="1800" dirty="0" smtClean="0"/>
          </a:p>
          <a:p>
            <a:pPr marL="0" lvl="0" indent="0">
              <a:buNone/>
              <a:defRPr/>
            </a:pPr>
            <a:r>
              <a:rPr lang="tr-TR" sz="1800" dirty="0" smtClean="0"/>
              <a:t> {p.PNO, p.DNO, </a:t>
            </a:r>
            <a:r>
              <a:rPr lang="tr-TR" sz="1800" dirty="0" err="1" smtClean="0"/>
              <a:t>m.PADI</a:t>
            </a:r>
            <a:r>
              <a:rPr lang="tr-TR" sz="1800" dirty="0" smtClean="0"/>
              <a:t>, </a:t>
            </a:r>
            <a:r>
              <a:rPr lang="tr-TR" sz="1800" dirty="0" err="1" smtClean="0"/>
              <a:t>m.PDTAR</a:t>
            </a:r>
            <a:r>
              <a:rPr lang="tr-TR" sz="1800" dirty="0" smtClean="0"/>
              <a:t>, </a:t>
            </a:r>
            <a:r>
              <a:rPr lang="tr-TR" sz="1800" dirty="0" err="1" smtClean="0"/>
              <a:t>m.PADRES</a:t>
            </a:r>
            <a:r>
              <a:rPr lang="tr-TR" sz="1800" dirty="0" smtClean="0"/>
              <a:t> |</a:t>
            </a:r>
          </a:p>
          <a:p>
            <a:pPr marL="0" lvl="0" indent="0">
              <a:buNone/>
              <a:defRPr/>
            </a:pPr>
            <a:r>
              <a:rPr lang="tr-TR" sz="1800" dirty="0" smtClean="0"/>
              <a:t>		  PROJE(p) </a:t>
            </a:r>
          </a:p>
          <a:p>
            <a:pPr marL="0" lvl="0" indent="0">
              <a:buNone/>
              <a:defRPr/>
            </a:pPr>
            <a:r>
              <a:rPr lang="tr-TR" sz="1800" dirty="0" smtClean="0"/>
              <a:t>		 ^ PERSONEL(m)</a:t>
            </a:r>
          </a:p>
          <a:p>
            <a:pPr marL="0" lvl="0" indent="0">
              <a:buNone/>
              <a:defRPr/>
            </a:pPr>
            <a:r>
              <a:rPr lang="tr-TR" sz="1800" dirty="0" smtClean="0"/>
              <a:t>		 ^ p.ŞEHİR = “Ankara” </a:t>
            </a:r>
          </a:p>
          <a:p>
            <a:pPr marL="0" lvl="0" indent="0">
              <a:buNone/>
              <a:defRPr/>
            </a:pPr>
            <a:r>
              <a:rPr lang="tr-TR" sz="1800" dirty="0" smtClean="0"/>
              <a:t>		^ ((∃d) (DEPARTMAN(d) ^ p.DNO = d.DNO ^ d.YPNO=</a:t>
            </a:r>
            <a:r>
              <a:rPr lang="tr-TR" sz="1800" dirty="0" err="1" smtClean="0"/>
              <a:t>m.PNO</a:t>
            </a:r>
            <a:r>
              <a:rPr lang="tr-TR" sz="1800" dirty="0" smtClean="0"/>
              <a:t>)}</a:t>
            </a:r>
          </a:p>
          <a:p>
            <a:pPr marL="0" indent="0">
              <a:buNone/>
            </a:pPr>
            <a:endParaRPr lang="tr-TR" sz="1800" u="sng" dirty="0" smtClean="0"/>
          </a:p>
          <a:p>
            <a:pPr marL="0" indent="0">
              <a:buNone/>
            </a:pPr>
            <a:endParaRPr lang="tr-TR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İLİŞKİSEL HESAPLAMA İŞLEMLERİ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85860"/>
            <a:ext cx="8186766" cy="5214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u="sng" dirty="0"/>
              <a:t>SORGU 3:</a:t>
            </a:r>
            <a:endParaRPr lang="tr-TR" sz="1600" dirty="0"/>
          </a:p>
          <a:p>
            <a:pPr marL="0" indent="0">
              <a:buNone/>
            </a:pPr>
            <a:r>
              <a:rPr lang="tr-TR" sz="1600" dirty="0"/>
              <a:t>  </a:t>
            </a:r>
            <a:r>
              <a:rPr lang="tr-TR" sz="1600" dirty="0" smtClean="0"/>
              <a:t>“</a:t>
            </a:r>
            <a:r>
              <a:rPr lang="tr-TR" sz="1600" dirty="0"/>
              <a:t>5  No‟</a:t>
            </a:r>
            <a:r>
              <a:rPr lang="tr-TR" sz="1600" dirty="0" err="1"/>
              <a:t>lu</a:t>
            </a:r>
            <a:r>
              <a:rPr lang="tr-TR" sz="1600" dirty="0"/>
              <a:t>  departman  tarafından  kontrol  edilen  tüm  projelerde  çalışan personellerin adı”</a:t>
            </a:r>
          </a:p>
          <a:p>
            <a:pPr marL="0" indent="0">
              <a:buNone/>
            </a:pPr>
            <a:r>
              <a:rPr lang="tr-TR" sz="1600" dirty="0"/>
              <a:t> </a:t>
            </a:r>
            <a:r>
              <a:rPr lang="tr-TR" sz="1600" dirty="0" smtClean="0"/>
              <a:t>{</a:t>
            </a:r>
            <a:r>
              <a:rPr lang="tr-TR" sz="1600" dirty="0"/>
              <a:t>p.PADI | PERSONEL(p) </a:t>
            </a:r>
            <a:r>
              <a:rPr lang="tr-TR" sz="1600" dirty="0" smtClean="0"/>
              <a:t>^ ((∀ </a:t>
            </a:r>
            <a:r>
              <a:rPr lang="tr-TR" sz="1600" dirty="0"/>
              <a:t>x</a:t>
            </a:r>
            <a:r>
              <a:rPr lang="tr-TR" sz="1600" dirty="0" smtClean="0"/>
              <a:t>)(¬PROJE(x)) v (¬(</a:t>
            </a:r>
            <a:r>
              <a:rPr lang="tr-TR" sz="1600" dirty="0"/>
              <a:t>x.DNO=5</a:t>
            </a:r>
            <a:r>
              <a:rPr lang="tr-TR" sz="1600" dirty="0" smtClean="0"/>
              <a:t>)) v ((∃ w)(ÇALIŞTIĞI_PROJE(w) ^ w.PNO=p.PNO ^ x.PROJENO=w.PROJENO</a:t>
            </a:r>
            <a:r>
              <a:rPr lang="tr-TR" sz="1600" dirty="0"/>
              <a:t>)}</a:t>
            </a:r>
          </a:p>
          <a:p>
            <a:pPr marL="0" indent="0">
              <a:buNone/>
            </a:pPr>
            <a:r>
              <a:rPr lang="tr-TR" sz="1600" dirty="0"/>
              <a:t> </a:t>
            </a:r>
          </a:p>
          <a:p>
            <a:pPr marL="0" indent="0">
              <a:buNone/>
            </a:pPr>
            <a:r>
              <a:rPr lang="tr-TR" sz="1600" dirty="0" smtClean="0"/>
              <a:t>Bu </a:t>
            </a:r>
            <a:r>
              <a:rPr lang="tr-TR" sz="1600" dirty="0"/>
              <a:t>sorguyu temel </a:t>
            </a:r>
            <a:r>
              <a:rPr lang="tr-TR" sz="1600" dirty="0" smtClean="0"/>
              <a:t>bileşenlerine bölünebiliriz:</a:t>
            </a:r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r>
              <a:rPr lang="tr-TR" sz="1600" dirty="0"/>
              <a:t> </a:t>
            </a:r>
            <a:r>
              <a:rPr lang="tr-TR" sz="1600" dirty="0" smtClean="0"/>
              <a:t>{</a:t>
            </a:r>
            <a:r>
              <a:rPr lang="tr-TR" sz="1600" dirty="0"/>
              <a:t>p.PADI | PERSONEL(p) </a:t>
            </a:r>
            <a:r>
              <a:rPr lang="tr-TR" sz="1600" dirty="0" smtClean="0"/>
              <a:t>^ F’}</a:t>
            </a:r>
          </a:p>
          <a:p>
            <a:pPr marL="0" indent="0">
              <a:buNone/>
            </a:pPr>
            <a:r>
              <a:rPr lang="tr-TR" sz="1600" dirty="0" smtClean="0"/>
              <a:t>	F’ = {((∀ x)(¬PROJE(x)) v F1}</a:t>
            </a:r>
            <a:endParaRPr lang="tr-TR" sz="1600" dirty="0"/>
          </a:p>
          <a:p>
            <a:pPr marL="0" indent="0">
              <a:buNone/>
            </a:pPr>
            <a:r>
              <a:rPr lang="tr-TR" sz="1600" dirty="0" smtClean="0"/>
              <a:t>	F1= (¬(x.DNO=5))  v F2</a:t>
            </a:r>
          </a:p>
          <a:p>
            <a:pPr marL="0" indent="0">
              <a:buNone/>
            </a:pPr>
            <a:r>
              <a:rPr lang="tr-TR" sz="1600" dirty="0" smtClean="0"/>
              <a:t>	F2 </a:t>
            </a:r>
            <a:r>
              <a:rPr lang="tr-TR" sz="1600" dirty="0"/>
              <a:t>= </a:t>
            </a:r>
            <a:r>
              <a:rPr lang="tr-TR" sz="1600" dirty="0" smtClean="0"/>
              <a:t>{((∃ w) (ÇALIŞTIĞI_PROJE(w) ^ w.PNO=p.PNO ^ x.PROJENO=w.PROJENO)}</a:t>
            </a:r>
          </a:p>
          <a:p>
            <a:pPr marL="0" indent="0">
              <a:buNone/>
            </a:pPr>
            <a:r>
              <a:rPr lang="tr-TR" sz="1600" dirty="0"/>
              <a:t> </a:t>
            </a:r>
          </a:p>
          <a:p>
            <a:pPr marL="0" indent="0">
              <a:buNone/>
            </a:pPr>
            <a:r>
              <a:rPr lang="tr-TR" sz="1600" dirty="0" smtClean="0"/>
              <a:t>Daha </a:t>
            </a:r>
            <a:r>
              <a:rPr lang="tr-TR" sz="1600" dirty="0"/>
              <a:t>doğal bir dille ifade etmek istersek, bu sorgu için;</a:t>
            </a:r>
          </a:p>
          <a:p>
            <a:pPr marL="0" indent="0">
              <a:buNone/>
            </a:pPr>
            <a:r>
              <a:rPr lang="tr-TR" sz="1600" dirty="0"/>
              <a:t>  </a:t>
            </a:r>
            <a:r>
              <a:rPr lang="tr-TR" sz="1600" i="1" dirty="0" smtClean="0"/>
              <a:t>“</a:t>
            </a:r>
            <a:r>
              <a:rPr lang="tr-TR" sz="1600" i="1" dirty="0"/>
              <a:t>PROJE ilişkisinde Departman numarası 5 olan bütün x kayıtları için, </a:t>
            </a:r>
            <a:r>
              <a:rPr lang="tr-TR" sz="1600" i="1" dirty="0" smtClean="0"/>
              <a:t>ÇALIŞTIĞI_PROJE </a:t>
            </a:r>
            <a:r>
              <a:rPr lang="tr-TR" sz="1600" i="1" dirty="0"/>
              <a:t>ilişkisinde  w.PNO=p.PNO ve x.PROJENO=w.PROJENO </a:t>
            </a:r>
            <a:r>
              <a:rPr lang="tr-TR" sz="1600" i="1" dirty="0" smtClean="0"/>
              <a:t>eşitliklerini </a:t>
            </a:r>
            <a:r>
              <a:rPr lang="tr-TR" sz="1600" i="1" dirty="0"/>
              <a:t>sağlayacak bir w </a:t>
            </a:r>
            <a:r>
              <a:rPr lang="tr-TR" sz="1600" i="1" dirty="0" smtClean="0"/>
              <a:t>kaydı </a:t>
            </a:r>
            <a:r>
              <a:rPr lang="tr-TR" sz="1600" i="1" dirty="0"/>
              <a:t>mutlaka bulunmalıdır”</a:t>
            </a:r>
            <a:endParaRPr lang="tr-TR" sz="1600" dirty="0"/>
          </a:p>
          <a:p>
            <a:pPr marL="0" indent="0">
              <a:buNone/>
            </a:pPr>
            <a:r>
              <a:rPr lang="tr-TR" sz="1600" dirty="0"/>
              <a:t> </a:t>
            </a:r>
            <a:r>
              <a:rPr lang="tr-TR" sz="1600" dirty="0" smtClean="0"/>
              <a:t>tanımlaması yapılabilir. </a:t>
            </a:r>
            <a:endParaRPr lang="tr-TR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İLİŞKİSEL CEBİR İŞLEMLERİ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u="sng" dirty="0"/>
              <a:t>Seçme İşlemi: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Bir  ilişki/tablo  </a:t>
            </a:r>
            <a:r>
              <a:rPr lang="tr-TR" dirty="0"/>
              <a:t>içerisinde </a:t>
            </a:r>
            <a:r>
              <a:rPr lang="tr-TR" dirty="0" smtClean="0"/>
              <a:t>belli bir koşulu sağlayan kayıtların/</a:t>
            </a:r>
            <a:r>
              <a:rPr lang="tr-TR" u="sng" dirty="0" smtClean="0"/>
              <a:t>satırların seçilmesi </a:t>
            </a:r>
            <a:r>
              <a:rPr lang="tr-TR" dirty="0" smtClean="0"/>
              <a:t>işlemidir.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 </a:t>
            </a:r>
            <a:r>
              <a:rPr lang="tr-TR" dirty="0" smtClean="0"/>
              <a:t>	</a:t>
            </a:r>
            <a:r>
              <a:rPr lang="tr-TR" b="1" dirty="0" smtClean="0"/>
              <a:t>σ</a:t>
            </a:r>
            <a:r>
              <a:rPr lang="tr-TR" b="1" baseline="-25000" dirty="0" smtClean="0"/>
              <a:t>&lt;seçme koşulu&gt;</a:t>
            </a:r>
            <a:r>
              <a:rPr lang="tr-TR" b="1" dirty="0" smtClean="0"/>
              <a:t>(</a:t>
            </a:r>
            <a:r>
              <a:rPr lang="tr-TR" b="1" dirty="0"/>
              <a:t>R) </a:t>
            </a:r>
            <a:r>
              <a:rPr lang="tr-TR" dirty="0"/>
              <a:t>biçiminde yazılır.</a:t>
            </a:r>
          </a:p>
          <a:p>
            <a:pPr marL="0" indent="0">
              <a:buNone/>
            </a:pPr>
            <a:r>
              <a:rPr lang="tr-TR" dirty="0" smtClean="0"/>
              <a:t>Burada </a:t>
            </a:r>
            <a:r>
              <a:rPr lang="tr-TR" b="1" dirty="0"/>
              <a:t>σ </a:t>
            </a:r>
            <a:r>
              <a:rPr lang="tr-TR" dirty="0" smtClean="0"/>
              <a:t>işlem işaretini </a:t>
            </a:r>
            <a:r>
              <a:rPr lang="tr-TR" dirty="0"/>
              <a:t>ve </a:t>
            </a:r>
            <a:r>
              <a:rPr lang="tr-TR" b="1" dirty="0"/>
              <a:t>R </a:t>
            </a:r>
            <a:r>
              <a:rPr lang="tr-TR" dirty="0" smtClean="0"/>
              <a:t>işlemin </a:t>
            </a:r>
            <a:r>
              <a:rPr lang="tr-TR" dirty="0"/>
              <a:t>uygulanacağı </a:t>
            </a:r>
            <a:r>
              <a:rPr lang="tr-TR" dirty="0" smtClean="0"/>
              <a:t>ilişkinin </a:t>
            </a:r>
            <a:r>
              <a:rPr lang="tr-TR" dirty="0"/>
              <a:t>adını ifade eder</a:t>
            </a:r>
            <a:r>
              <a:rPr lang="tr-TR" dirty="0" smtClean="0"/>
              <a:t>.</a:t>
            </a:r>
          </a:p>
          <a:p>
            <a:pPr algn="just">
              <a:buNone/>
            </a:pPr>
            <a:r>
              <a:rPr lang="tr-TR" i="1" u="sng" dirty="0" smtClean="0"/>
              <a:t>Örnekler:</a:t>
            </a:r>
          </a:p>
          <a:p>
            <a:pPr algn="just">
              <a:buNone/>
            </a:pPr>
            <a:r>
              <a:rPr lang="tr-TR" dirty="0" smtClean="0"/>
              <a:t> 2000 TL’den fazla maaş alan çalışanları seçme;</a:t>
            </a:r>
          </a:p>
          <a:p>
            <a:pPr algn="just">
              <a:buNone/>
            </a:pPr>
            <a:r>
              <a:rPr lang="tr-TR" b="1" dirty="0" smtClean="0"/>
              <a:t>σ</a:t>
            </a:r>
            <a:r>
              <a:rPr lang="tr-TR" b="1" baseline="-25000" dirty="0" smtClean="0"/>
              <a:t>MAAŞ&gt;2000 </a:t>
            </a:r>
            <a:r>
              <a:rPr lang="tr-TR" b="1" dirty="0" smtClean="0"/>
              <a:t>(ÇALIŞAN)</a:t>
            </a:r>
            <a:endParaRPr lang="tr-TR" dirty="0" smtClean="0"/>
          </a:p>
          <a:p>
            <a:pPr algn="just">
              <a:buNone/>
            </a:pPr>
            <a:r>
              <a:rPr lang="tr-TR" dirty="0" smtClean="0"/>
              <a:t> </a:t>
            </a:r>
          </a:p>
          <a:p>
            <a:pPr marL="0" indent="0" algn="just">
              <a:buNone/>
            </a:pPr>
            <a:r>
              <a:rPr lang="tr-TR" dirty="0" smtClean="0"/>
              <a:t>4. Departmanda 2000 TL’den fazla maaş alan veya 5. departmanda  1500 TL’den fazla maaş alan çalışanları seçme;</a:t>
            </a:r>
          </a:p>
          <a:p>
            <a:pPr algn="just">
              <a:buNone/>
            </a:pPr>
            <a:r>
              <a:rPr lang="tr-TR" dirty="0" smtClean="0"/>
              <a:t> 		</a:t>
            </a:r>
            <a:r>
              <a:rPr lang="tr-TR" b="1" dirty="0" smtClean="0"/>
              <a:t>σ</a:t>
            </a:r>
            <a:r>
              <a:rPr lang="tr-TR" b="1" baseline="-25000" dirty="0" smtClean="0"/>
              <a:t>(DNO=4 ^MAAŞ&gt;2000)V(DNO=5 ^ MAAŞ&gt;1500) </a:t>
            </a:r>
            <a:r>
              <a:rPr lang="tr-TR" b="1" dirty="0" smtClean="0"/>
              <a:t>(ÇALIŞAN)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İLİŞKİSEL CEBİR İŞLEMLERİ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tr-TR" sz="2400" u="sng" dirty="0" err="1"/>
              <a:t>İzdüşüm</a:t>
            </a:r>
            <a:r>
              <a:rPr lang="tr-TR" sz="2400" u="sng" dirty="0"/>
              <a:t> İşlemi:</a:t>
            </a:r>
            <a:endParaRPr lang="tr-TR" sz="2400" dirty="0"/>
          </a:p>
          <a:p>
            <a:pPr marL="0" indent="0" algn="just">
              <a:buNone/>
            </a:pPr>
            <a:r>
              <a:rPr lang="tr-TR" sz="2400" dirty="0" smtClean="0"/>
              <a:t>Bir ilişki/tablo </a:t>
            </a:r>
            <a:r>
              <a:rPr lang="tr-TR" sz="2400" dirty="0"/>
              <a:t>içerisinde belli bir </a:t>
            </a:r>
            <a:r>
              <a:rPr lang="tr-TR" sz="2400" dirty="0" smtClean="0"/>
              <a:t>koşulu sağlayan niteliklerin </a:t>
            </a:r>
            <a:r>
              <a:rPr lang="tr-TR" sz="2400" dirty="0"/>
              <a:t>/ </a:t>
            </a:r>
            <a:r>
              <a:rPr lang="tr-TR" sz="2400" u="sng" dirty="0"/>
              <a:t>sütunların seçilmesi </a:t>
            </a:r>
            <a:r>
              <a:rPr lang="tr-TR" sz="2400" dirty="0"/>
              <a:t>işlemidir.</a:t>
            </a:r>
          </a:p>
          <a:p>
            <a:pPr marL="0" indent="0" algn="just">
              <a:buNone/>
            </a:pPr>
            <a:r>
              <a:rPr lang="tr-TR" sz="2400" dirty="0"/>
              <a:t> </a:t>
            </a:r>
            <a:r>
              <a:rPr lang="tr-TR" sz="2400" b="1" dirty="0" smtClean="0"/>
              <a:t>π</a:t>
            </a:r>
            <a:r>
              <a:rPr lang="tr-TR" sz="2400" b="1" baseline="-25000" dirty="0" smtClean="0"/>
              <a:t>&lt;nitelik listesi&gt; </a:t>
            </a:r>
            <a:r>
              <a:rPr lang="tr-TR" sz="2400" b="1" dirty="0" smtClean="0"/>
              <a:t>(</a:t>
            </a:r>
            <a:r>
              <a:rPr lang="tr-TR" sz="2400" b="1" dirty="0"/>
              <a:t>R) </a:t>
            </a:r>
            <a:r>
              <a:rPr lang="tr-TR" sz="2400" dirty="0"/>
              <a:t>biçiminde yazılır.</a:t>
            </a:r>
          </a:p>
          <a:p>
            <a:pPr marL="0" indent="0" algn="just">
              <a:buNone/>
            </a:pPr>
            <a:r>
              <a:rPr lang="tr-TR" sz="2400" i="1" u="sng" dirty="0" smtClean="0"/>
              <a:t>Örnek</a:t>
            </a:r>
            <a:r>
              <a:rPr lang="tr-TR" sz="2400" i="1" u="sng" dirty="0"/>
              <a:t>:</a:t>
            </a:r>
            <a:endParaRPr lang="tr-TR" sz="2400" dirty="0"/>
          </a:p>
          <a:p>
            <a:pPr marL="0" indent="0" algn="just">
              <a:buNone/>
            </a:pPr>
            <a:r>
              <a:rPr lang="tr-TR" sz="2400" dirty="0" smtClean="0"/>
              <a:t>Çalışan </a:t>
            </a:r>
            <a:r>
              <a:rPr lang="tr-TR" sz="2400" dirty="0"/>
              <a:t>tablosundaki kayıtların sadece maaş </a:t>
            </a:r>
            <a:r>
              <a:rPr lang="tr-TR" sz="2400" dirty="0" smtClean="0"/>
              <a:t>ve </a:t>
            </a:r>
            <a:r>
              <a:rPr lang="tr-TR" sz="2400" dirty="0"/>
              <a:t>personel numarası bilgilerini elde </a:t>
            </a:r>
            <a:r>
              <a:rPr lang="tr-TR" sz="2400" dirty="0" smtClean="0"/>
              <a:t>etme;</a:t>
            </a:r>
            <a:endParaRPr lang="tr-TR" sz="2400" dirty="0"/>
          </a:p>
          <a:p>
            <a:pPr marL="0" indent="0" algn="just">
              <a:buNone/>
            </a:pPr>
            <a:r>
              <a:rPr lang="tr-TR" sz="2400" dirty="0"/>
              <a:t> </a:t>
            </a:r>
            <a:r>
              <a:rPr lang="tr-TR" sz="2400" b="1" dirty="0" smtClean="0"/>
              <a:t>π</a:t>
            </a:r>
            <a:r>
              <a:rPr lang="tr-TR" sz="2400" b="1" baseline="-25000" dirty="0" smtClean="0"/>
              <a:t>MAAŞ</a:t>
            </a:r>
            <a:r>
              <a:rPr lang="tr-TR" sz="2400" b="1" baseline="-25000" dirty="0"/>
              <a:t>, PNO </a:t>
            </a:r>
            <a:r>
              <a:rPr lang="tr-TR" sz="2400" b="1" dirty="0"/>
              <a:t>(ÇALIŞAN)</a:t>
            </a:r>
            <a:endParaRPr lang="tr-TR" sz="2400" dirty="0"/>
          </a:p>
          <a:p>
            <a:pPr marL="0" indent="0" algn="just">
              <a:buNone/>
            </a:pPr>
            <a:r>
              <a:rPr lang="tr-TR" sz="2400" dirty="0"/>
              <a:t> </a:t>
            </a:r>
            <a:r>
              <a:rPr lang="tr-TR" sz="2400" dirty="0" smtClean="0"/>
              <a:t>2000 YTL’den </a:t>
            </a:r>
            <a:r>
              <a:rPr lang="tr-TR" sz="2400" dirty="0"/>
              <a:t>fazla maaş alan çalışanların  personel numaralarını elde </a:t>
            </a:r>
            <a:r>
              <a:rPr lang="tr-TR" sz="2400" dirty="0" smtClean="0"/>
              <a:t>etmek için:</a:t>
            </a:r>
          </a:p>
          <a:p>
            <a:pPr marL="0" indent="0" algn="just">
              <a:buNone/>
            </a:pPr>
            <a:r>
              <a:rPr lang="tr-TR" sz="2400" b="1" dirty="0" smtClean="0"/>
              <a:t>π</a:t>
            </a:r>
            <a:r>
              <a:rPr lang="tr-TR" sz="2400" b="1" baseline="-25000" dirty="0" smtClean="0"/>
              <a:t>PNO</a:t>
            </a:r>
            <a:r>
              <a:rPr lang="tr-TR" sz="2400" b="1" dirty="0" smtClean="0"/>
              <a:t> </a:t>
            </a:r>
            <a:r>
              <a:rPr lang="tr-TR" sz="2400" b="1" dirty="0"/>
              <a:t>(σ</a:t>
            </a:r>
            <a:r>
              <a:rPr lang="tr-TR" sz="2400" b="1" baseline="-25000" dirty="0"/>
              <a:t>MAAŞ&gt;2000</a:t>
            </a:r>
            <a:r>
              <a:rPr lang="tr-TR" sz="2400" b="1" dirty="0"/>
              <a:t> (ÇALIŞAN))</a:t>
            </a:r>
            <a:endParaRPr lang="tr-TR" sz="2400" dirty="0"/>
          </a:p>
          <a:p>
            <a:pPr indent="0" algn="just">
              <a:buNone/>
            </a:pPr>
            <a:endParaRPr lang="tr-TR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İLİŞKİSEL CEBİR İŞLEMLERİ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tr-TR" dirty="0"/>
              <a:t> </a:t>
            </a:r>
            <a:r>
              <a:rPr lang="tr-TR" u="sng" dirty="0" smtClean="0"/>
              <a:t>Aktarma </a:t>
            </a:r>
            <a:r>
              <a:rPr lang="tr-TR" u="sng" dirty="0"/>
              <a:t>İşlemi ve Ara İlişkilerin </a:t>
            </a:r>
            <a:r>
              <a:rPr lang="tr-TR" u="sng" dirty="0" smtClean="0"/>
              <a:t>İsimlendirilmesi</a:t>
            </a:r>
            <a:r>
              <a:rPr lang="tr-TR" u="sng" dirty="0"/>
              <a:t>:</a:t>
            </a:r>
            <a:endParaRPr lang="tr-TR" dirty="0"/>
          </a:p>
          <a:p>
            <a:pPr marL="0" indent="0" algn="just">
              <a:buNone/>
            </a:pPr>
            <a:r>
              <a:rPr lang="tr-TR" dirty="0" smtClean="0"/>
              <a:t>Tüm </a:t>
            </a:r>
            <a:r>
              <a:rPr lang="tr-TR" dirty="0"/>
              <a:t>ilişkisel cebir işlemleri parantezler kullanılarak tek bir işlem satırında yapılabilir olsalar da, çoğu zaman olası </a:t>
            </a:r>
            <a:r>
              <a:rPr lang="tr-TR" u="sng" dirty="0" smtClean="0"/>
              <a:t>karışıklıkları </a:t>
            </a:r>
            <a:r>
              <a:rPr lang="tr-TR" u="sng" dirty="0"/>
              <a:t>önlemek </a:t>
            </a:r>
            <a:r>
              <a:rPr lang="tr-TR" dirty="0"/>
              <a:t>adına </a:t>
            </a:r>
            <a:r>
              <a:rPr lang="tr-TR" u="sng" dirty="0"/>
              <a:t>deyimler parçalanarak </a:t>
            </a:r>
            <a:r>
              <a:rPr lang="tr-TR" dirty="0"/>
              <a:t>yazılırlar</a:t>
            </a:r>
            <a:r>
              <a:rPr lang="tr-TR" dirty="0" smtClean="0"/>
              <a:t>.</a:t>
            </a:r>
            <a:endParaRPr lang="tr-TR" dirty="0"/>
          </a:p>
          <a:p>
            <a:pPr marL="0" indent="0" algn="just">
              <a:buNone/>
            </a:pPr>
            <a:r>
              <a:rPr lang="tr-TR" dirty="0" smtClean="0"/>
              <a:t>Ayrıca</a:t>
            </a:r>
            <a:r>
              <a:rPr lang="tr-TR" dirty="0"/>
              <a:t>, farklı işlemlerle elde edilen aynı nitelikleri içeren </a:t>
            </a:r>
            <a:r>
              <a:rPr lang="tr-TR" dirty="0" smtClean="0"/>
              <a:t>kayıtların  </a:t>
            </a:r>
            <a:r>
              <a:rPr lang="tr-TR" dirty="0"/>
              <a:t>sonraki  işlemlerde  </a:t>
            </a:r>
            <a:r>
              <a:rPr lang="tr-TR" dirty="0" smtClean="0"/>
              <a:t>karıştırılmadan  </a:t>
            </a:r>
            <a:r>
              <a:rPr lang="tr-TR" dirty="0"/>
              <a:t>kullanılabilmeleri önemlidir. </a:t>
            </a:r>
            <a:endParaRPr lang="tr-TR" dirty="0" smtClean="0"/>
          </a:p>
          <a:p>
            <a:pPr marL="0" indent="0" algn="just">
              <a:buNone/>
            </a:pPr>
            <a:r>
              <a:rPr lang="tr-TR" dirty="0" smtClean="0"/>
              <a:t>Bu </a:t>
            </a:r>
            <a:r>
              <a:rPr lang="tr-TR" dirty="0"/>
              <a:t>durumlar </a:t>
            </a:r>
            <a:r>
              <a:rPr lang="tr-TR" dirty="0" smtClean="0"/>
              <a:t>söz konusu </a:t>
            </a:r>
            <a:r>
              <a:rPr lang="tr-TR" dirty="0"/>
              <a:t>olduğunda, problemleri ortadan kaldırmak için aktarma işlemi uygulanmaktadır.</a:t>
            </a:r>
          </a:p>
          <a:p>
            <a:pPr marL="0" indent="0" algn="just">
              <a:buNone/>
            </a:pPr>
            <a:r>
              <a:rPr lang="tr-TR" dirty="0"/>
              <a:t> </a:t>
            </a:r>
          </a:p>
          <a:p>
            <a:pPr marL="0" indent="0" algn="just">
              <a:buNone/>
            </a:pPr>
            <a:r>
              <a:rPr lang="tr-TR" b="1" dirty="0"/>
              <a:t>P [yeni nitelik isimleri] </a:t>
            </a:r>
            <a:r>
              <a:rPr lang="tr-TR" b="1" dirty="0" smtClean="0">
                <a:sym typeface="Wingdings" pitchFamily="2" charset="2"/>
              </a:rPr>
              <a:t></a:t>
            </a:r>
            <a:r>
              <a:rPr lang="tr-TR" b="1" dirty="0" smtClean="0"/>
              <a:t> ilişkisel </a:t>
            </a:r>
            <a:r>
              <a:rPr lang="tr-TR" b="1" dirty="0"/>
              <a:t>cebir deyimi </a:t>
            </a:r>
            <a:r>
              <a:rPr lang="tr-TR" dirty="0" smtClean="0"/>
              <a:t>biçiminde </a:t>
            </a:r>
            <a:r>
              <a:rPr lang="tr-TR" dirty="0"/>
              <a:t>yazılır.</a:t>
            </a:r>
          </a:p>
          <a:p>
            <a:pPr marL="0" indent="0" algn="just">
              <a:buNone/>
            </a:pPr>
            <a:r>
              <a:rPr lang="tr-TR" dirty="0"/>
              <a:t>  </a:t>
            </a:r>
          </a:p>
          <a:p>
            <a:pPr marL="0" indent="0" algn="just">
              <a:buNone/>
            </a:pPr>
            <a:r>
              <a:rPr lang="tr-TR" b="1" dirty="0" smtClean="0"/>
              <a:t>	P: </a:t>
            </a:r>
            <a:r>
              <a:rPr lang="tr-TR" dirty="0" smtClean="0"/>
              <a:t>Ara ilişki ismi,</a:t>
            </a:r>
          </a:p>
          <a:p>
            <a:pPr marL="0" indent="0" algn="just">
              <a:buNone/>
            </a:pPr>
            <a:r>
              <a:rPr lang="tr-TR" dirty="0" smtClean="0"/>
              <a:t>	</a:t>
            </a:r>
            <a:r>
              <a:rPr lang="tr-TR" b="1" dirty="0" smtClean="0"/>
              <a:t>yeni </a:t>
            </a:r>
            <a:r>
              <a:rPr lang="tr-TR" b="1" dirty="0"/>
              <a:t>nitelik </a:t>
            </a:r>
            <a:r>
              <a:rPr lang="tr-TR" b="1" dirty="0" smtClean="0"/>
              <a:t>isimleri: </a:t>
            </a:r>
            <a:r>
              <a:rPr lang="tr-TR" dirty="0" smtClean="0"/>
              <a:t>Ara ilişki nitelikleri </a:t>
            </a:r>
            <a:r>
              <a:rPr lang="tr-TR" dirty="0"/>
              <a:t>yeni </a:t>
            </a:r>
            <a:r>
              <a:rPr lang="tr-TR" dirty="0" smtClean="0"/>
              <a:t>isimleri</a:t>
            </a:r>
          </a:p>
          <a:p>
            <a:pPr marL="0" indent="0" algn="just">
              <a:buNone/>
            </a:pPr>
            <a:r>
              <a:rPr lang="tr-TR" dirty="0" smtClean="0"/>
              <a:t>	</a:t>
            </a:r>
            <a:r>
              <a:rPr lang="tr-TR" dirty="0" smtClean="0">
                <a:sym typeface="Wingdings" pitchFamily="2" charset="2"/>
              </a:rPr>
              <a:t> : </a:t>
            </a:r>
            <a:r>
              <a:rPr lang="tr-TR" dirty="0" smtClean="0"/>
              <a:t>Aktarma işareti</a:t>
            </a:r>
          </a:p>
          <a:p>
            <a:pPr marL="0" indent="0">
              <a:buNone/>
            </a:pPr>
            <a:r>
              <a:rPr lang="tr-TR" i="1" u="sng" dirty="0" smtClean="0"/>
              <a:t>Örnek: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 4. departmanda çalışanları isimlendirme;</a:t>
            </a:r>
          </a:p>
          <a:p>
            <a:pPr marL="0" indent="0">
              <a:buNone/>
            </a:pPr>
            <a:r>
              <a:rPr lang="tr-TR" dirty="0" smtClean="0"/>
              <a:t>	</a:t>
            </a:r>
          </a:p>
          <a:p>
            <a:pPr marL="0" indent="0">
              <a:buNone/>
            </a:pPr>
            <a:r>
              <a:rPr lang="tr-TR" dirty="0" smtClean="0"/>
              <a:t>	DEP4_Ç </a:t>
            </a:r>
            <a:r>
              <a:rPr lang="tr-TR" dirty="0" smtClean="0">
                <a:sym typeface="Wingdings" pitchFamily="2" charset="2"/>
              </a:rPr>
              <a:t> </a:t>
            </a:r>
            <a:r>
              <a:rPr lang="tr-TR" b="1" dirty="0" smtClean="0"/>
              <a:t>σ</a:t>
            </a:r>
            <a:r>
              <a:rPr lang="tr-TR" b="1" baseline="-25000" dirty="0" smtClean="0"/>
              <a:t>DNO=4 </a:t>
            </a:r>
            <a:r>
              <a:rPr lang="tr-TR" b="1" dirty="0" smtClean="0"/>
              <a:t> (ÇALIŞAN)</a:t>
            </a:r>
            <a:endParaRPr lang="tr-T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İLİŞKİSEL CEBİR İŞLEMLERİ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17145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u="sng" dirty="0" smtClean="0"/>
              <a:t>Birleşim </a:t>
            </a:r>
            <a:r>
              <a:rPr lang="tr-TR" u="sng" dirty="0"/>
              <a:t>İşlemi: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İki ilişkinin/tablonun </a:t>
            </a:r>
            <a:r>
              <a:rPr lang="tr-TR" u="sng" dirty="0"/>
              <a:t>küme </a:t>
            </a:r>
            <a:r>
              <a:rPr lang="tr-TR" u="sng" dirty="0" smtClean="0"/>
              <a:t>birleşiminin </a:t>
            </a:r>
            <a:r>
              <a:rPr lang="tr-TR" dirty="0"/>
              <a:t>alınması işlemidir. </a:t>
            </a:r>
            <a:endParaRPr lang="tr-TR" dirty="0" smtClean="0"/>
          </a:p>
          <a:p>
            <a:pPr marL="400050" lvl="1" indent="0"/>
            <a:r>
              <a:rPr lang="tr-TR" dirty="0" smtClean="0"/>
              <a:t> İki ilişkinin dereceleri (Nitelik sayıları) aynı olmalı</a:t>
            </a:r>
          </a:p>
          <a:p>
            <a:pPr marL="400050" lvl="1" indent="0"/>
            <a:r>
              <a:rPr lang="tr-TR" dirty="0" smtClean="0"/>
              <a:t>Aynı </a:t>
            </a:r>
            <a:r>
              <a:rPr lang="tr-TR" dirty="0"/>
              <a:t>sıradaki </a:t>
            </a:r>
            <a:r>
              <a:rPr lang="tr-TR" dirty="0" smtClean="0"/>
              <a:t>nitelikler </a:t>
            </a:r>
            <a:r>
              <a:rPr lang="tr-TR" dirty="0"/>
              <a:t>benzer yapıda veri </a:t>
            </a:r>
            <a:r>
              <a:rPr lang="tr-TR" dirty="0" smtClean="0"/>
              <a:t>içermeli</a:t>
            </a:r>
          </a:p>
          <a:p>
            <a:pPr marL="400050" lvl="1" indent="0">
              <a:buNone/>
            </a:pPr>
            <a:r>
              <a:rPr lang="tr-TR" dirty="0" smtClean="0"/>
              <a:t>   (tarih</a:t>
            </a:r>
            <a:r>
              <a:rPr lang="tr-TR" dirty="0"/>
              <a:t>, </a:t>
            </a:r>
            <a:r>
              <a:rPr lang="tr-TR" dirty="0" err="1"/>
              <a:t>string</a:t>
            </a:r>
            <a:r>
              <a:rPr lang="tr-TR" dirty="0"/>
              <a:t>, vb</a:t>
            </a:r>
            <a:r>
              <a:rPr lang="tr-TR" dirty="0" smtClean="0"/>
              <a:t>.)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R1 U </a:t>
            </a:r>
            <a:r>
              <a:rPr lang="tr-TR" dirty="0"/>
              <a:t>R2  biçiminde yazılır.</a:t>
            </a:r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4" name="3 İçerik Yer Tutucusu"/>
          <p:cNvGraphicFramePr>
            <a:graphicFrameLocks/>
          </p:cNvGraphicFramePr>
          <p:nvPr/>
        </p:nvGraphicFramePr>
        <p:xfrm>
          <a:off x="500034" y="2714620"/>
          <a:ext cx="3571900" cy="1962912"/>
        </p:xfrm>
        <a:graphic>
          <a:graphicData uri="http://schemas.openxmlformats.org/drawingml/2006/table">
            <a:tbl>
              <a:tblPr/>
              <a:tblGrid>
                <a:gridCol w="128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ÖĞ</a:t>
                      </a: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tr-TR" sz="16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EN</a:t>
                      </a: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Cİ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ı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tr-TR" sz="1600" spc="-20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ı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43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16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ef</a:t>
                      </a:r>
                      <a:r>
                        <a:rPr lang="tr-TR" sz="1600" spc="5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al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02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Serç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Me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2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Ġ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oğ</a:t>
                      </a:r>
                      <a:r>
                        <a:rPr lang="tr-TR" sz="1600" spc="-1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ö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43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tr-TR" sz="1600" spc="-1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02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ev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Sez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02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tr-TR" sz="1600" spc="5" dirty="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tr-TR" sz="1600" spc="5" dirty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 spc="-10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4857752" y="2714620"/>
          <a:ext cx="3961765" cy="2275332"/>
        </p:xfrm>
        <a:graphic>
          <a:graphicData uri="http://schemas.openxmlformats.org/drawingml/2006/table">
            <a:tbl>
              <a:tblPr/>
              <a:tblGrid>
                <a:gridCol w="1979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tr-TR" sz="14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ÖĞ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tr-TR" sz="14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EN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Cİ</a:t>
                      </a: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lang="tr-TR" sz="14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SİS</a:t>
                      </a:r>
                      <a:r>
                        <a:rPr lang="tr-TR" sz="14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TA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ı</a:t>
                      </a:r>
                      <a:endParaRPr lang="tr-T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tr-TR" sz="1400" spc="-20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ı</a:t>
                      </a:r>
                      <a:endParaRPr lang="tr-T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185">
                <a:tc rowSpan="8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ef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tr-T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al</a:t>
                      </a:r>
                      <a:endParaRPr lang="tr-T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09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Ser</a:t>
                      </a:r>
                      <a:r>
                        <a:rPr lang="tr-TR" sz="1400" spc="5" dirty="0">
                          <a:latin typeface="Times New Roman"/>
                          <a:ea typeface="Times New Roman"/>
                          <a:cs typeface="Times New Roman"/>
                        </a:rPr>
                        <a:t>ç</a:t>
                      </a:r>
                      <a:r>
                        <a:rPr lang="tr-TR" sz="1400" spc="-5" dirty="0">
                          <a:latin typeface="Times New Roman"/>
                          <a:ea typeface="Times New Roman"/>
                          <a:cs typeface="Times New Roman"/>
                        </a:rPr>
                        <a:t>in</a:t>
                      </a:r>
                      <a:endParaRPr lang="tr-T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Me</a:t>
                      </a: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82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spc="5" dirty="0" smtClean="0">
                          <a:latin typeface="Times New Roman"/>
                          <a:ea typeface="Times New Roman"/>
                          <a:cs typeface="Times New Roman"/>
                        </a:rPr>
                        <a:t>İl</a:t>
                      </a:r>
                      <a:r>
                        <a:rPr lang="tr-TR" sz="14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tr-T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oğ</a:t>
                      </a:r>
                      <a:r>
                        <a:rPr lang="tr-TR" sz="1400" spc="-1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ö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tr-T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1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tr-TR" sz="1400" spc="5" dirty="0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tr-TR" sz="1400" spc="-10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tr-T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spc="-5" dirty="0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tr-TR" sz="1400" spc="5" dirty="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tr-TR" sz="1400" spc="-5" dirty="0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endParaRPr lang="tr-T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09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ev</a:t>
                      </a:r>
                      <a:endParaRPr lang="tr-T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Sez</a:t>
                      </a:r>
                      <a:r>
                        <a:rPr lang="tr-TR" sz="1400" spc="-5" dirty="0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tr-TR" sz="1400" spc="5" dirty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1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endParaRPr lang="tr-T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spc="-5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tr-TR" sz="1400" spc="5" dirty="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tr-TR" sz="1400" spc="-5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tr-TR" sz="1400" spc="5" dirty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400" spc="-10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endParaRPr lang="tr-T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18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erem</a:t>
                      </a:r>
                      <a:endParaRPr lang="tr-T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spc="-5" dirty="0">
                          <a:latin typeface="Times New Roman"/>
                          <a:ea typeface="Times New Roman"/>
                          <a:cs typeface="Times New Roman"/>
                        </a:rPr>
                        <a:t>Ö</a:t>
                      </a: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tr-TR" sz="1400" spc="5" dirty="0">
                          <a:latin typeface="Times New Roman"/>
                          <a:ea typeface="Times New Roman"/>
                          <a:cs typeface="Times New Roman"/>
                        </a:rPr>
                        <a:t>gü</a:t>
                      </a: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endParaRPr lang="tr-T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09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tr-T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spc="-5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tr-TR" sz="1400" spc="5" dirty="0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tr-TR" sz="1400" spc="5" dirty="0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tr-TR" sz="1400" spc="-10" dirty="0">
                          <a:latin typeface="Times New Roman"/>
                          <a:ea typeface="Times New Roman"/>
                          <a:cs typeface="Times New Roman"/>
                        </a:rPr>
                        <a:t>ç</a:t>
                      </a: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tr-T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5 Tablo"/>
          <p:cNvGraphicFramePr>
            <a:graphicFrameLocks noGrp="1"/>
          </p:cNvGraphicFramePr>
          <p:nvPr/>
        </p:nvGraphicFramePr>
        <p:xfrm>
          <a:off x="571472" y="5072074"/>
          <a:ext cx="3000395" cy="1285883"/>
        </p:xfrm>
        <a:graphic>
          <a:graphicData uri="http://schemas.openxmlformats.org/drawingml/2006/table">
            <a:tbl>
              <a:tblPr/>
              <a:tblGrid>
                <a:gridCol w="1047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867">
                <a:tc>
                  <a:txBody>
                    <a:bodyPr/>
                    <a:lstStyle/>
                    <a:p>
                      <a:pPr marL="60325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4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TA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tr-TR" sz="1400" spc="5" dirty="0" smtClean="0">
                          <a:latin typeface="Times New Roman"/>
                          <a:ea typeface="Times New Roman"/>
                          <a:cs typeface="Times New Roman"/>
                        </a:rPr>
                        <a:t>İ</a:t>
                      </a:r>
                      <a:r>
                        <a:rPr lang="en-US" sz="1400" spc="5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si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400" spc="5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400" spc="-20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1400" spc="5">
                          <a:latin typeface="Times New Roman"/>
                          <a:ea typeface="Times New Roman"/>
                          <a:cs typeface="Times New Roman"/>
                        </a:rPr>
                        <a:t>isi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15"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spc="-5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erem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spc="-5">
                          <a:latin typeface="Times New Roman"/>
                          <a:ea typeface="Times New Roman"/>
                          <a:cs typeface="Times New Roman"/>
                        </a:rPr>
                        <a:t>Ö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en-US" sz="1400" spc="5">
                          <a:latin typeface="Times New Roman"/>
                          <a:ea typeface="Times New Roman"/>
                          <a:cs typeface="Times New Roman"/>
                        </a:rPr>
                        <a:t>gü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93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spc="-5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1400" spc="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400" spc="-5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400" spc="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spc="-5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400" spc="5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400" spc="5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US" sz="1400" spc="-10">
                          <a:latin typeface="Times New Roman"/>
                          <a:ea typeface="Times New Roman"/>
                          <a:cs typeface="Times New Roman"/>
                        </a:rPr>
                        <a:t>ç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93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Serç</a:t>
                      </a:r>
                      <a:r>
                        <a:rPr lang="en-US" sz="1400" spc="-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Me</a:t>
                      </a:r>
                      <a:r>
                        <a:rPr lang="en-US" sz="1400" spc="-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400" spc="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415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spc="-5" dirty="0" err="1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400" spc="5" dirty="0" err="1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ev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Sez</a:t>
                      </a:r>
                      <a:r>
                        <a:rPr lang="en-US" sz="1400" spc="-5" dirty="0" err="1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en-US" sz="1400" spc="5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7 Düz Ok Bağlayıcısı"/>
          <p:cNvCxnSpPr/>
          <p:nvPr/>
        </p:nvCxnSpPr>
        <p:spPr>
          <a:xfrm flipV="1">
            <a:off x="4071934" y="3071810"/>
            <a:ext cx="78581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Düz Ok Bağlayıcısı"/>
          <p:cNvCxnSpPr/>
          <p:nvPr/>
        </p:nvCxnSpPr>
        <p:spPr>
          <a:xfrm rot="5400000" flipH="1" flipV="1">
            <a:off x="2893207" y="3679033"/>
            <a:ext cx="264320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İLİŞKİSEL CEBİR İŞLEMLERİ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1857387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tr-TR" u="sng" dirty="0" smtClean="0"/>
              <a:t>Kesişim </a:t>
            </a:r>
            <a:r>
              <a:rPr lang="tr-TR" u="sng" dirty="0"/>
              <a:t>İşlemi:</a:t>
            </a:r>
            <a:endParaRPr lang="tr-TR" dirty="0"/>
          </a:p>
          <a:p>
            <a:pPr marL="0" indent="0" algn="just">
              <a:buNone/>
            </a:pPr>
            <a:r>
              <a:rPr lang="tr-TR" dirty="0" smtClean="0"/>
              <a:t>İki ilişkinin/tablonun </a:t>
            </a:r>
            <a:r>
              <a:rPr lang="tr-TR" dirty="0"/>
              <a:t>küme </a:t>
            </a:r>
            <a:r>
              <a:rPr lang="tr-TR" dirty="0" err="1" smtClean="0"/>
              <a:t>kesişiminin</a:t>
            </a:r>
            <a:r>
              <a:rPr lang="tr-TR" dirty="0" smtClean="0"/>
              <a:t> </a:t>
            </a:r>
            <a:r>
              <a:rPr lang="tr-TR" dirty="0"/>
              <a:t>alınması işlemidir. </a:t>
            </a:r>
            <a:endParaRPr lang="tr-TR" dirty="0" smtClean="0"/>
          </a:p>
          <a:p>
            <a:pPr marL="400050" lvl="1" indent="0"/>
            <a:r>
              <a:rPr lang="tr-TR" dirty="0" smtClean="0"/>
              <a:t> İki ilişkinin dereceleri (Nitelik sayıları) aynı olmalı</a:t>
            </a:r>
          </a:p>
          <a:p>
            <a:pPr marL="400050" lvl="1" indent="0"/>
            <a:r>
              <a:rPr lang="tr-TR" dirty="0" smtClean="0"/>
              <a:t>Aynı sıradaki nitelikler benzer yapıda veri içermeli</a:t>
            </a:r>
          </a:p>
          <a:p>
            <a:pPr marL="400050" lvl="1" indent="0">
              <a:buNone/>
            </a:pPr>
            <a:r>
              <a:rPr lang="tr-TR" dirty="0" smtClean="0"/>
              <a:t>   (tarih, </a:t>
            </a:r>
            <a:r>
              <a:rPr lang="tr-TR" dirty="0" err="1" smtClean="0"/>
              <a:t>string</a:t>
            </a:r>
            <a:r>
              <a:rPr lang="tr-TR" dirty="0" smtClean="0"/>
              <a:t>, vb.)</a:t>
            </a:r>
          </a:p>
          <a:p>
            <a:pPr marL="0" indent="0" algn="just">
              <a:buNone/>
            </a:pPr>
            <a:r>
              <a:rPr lang="tr-TR" dirty="0" smtClean="0"/>
              <a:t>R1 </a:t>
            </a:r>
            <a:r>
              <a:rPr lang="tr-TR" sz="4400" dirty="0"/>
              <a:t>∩</a:t>
            </a:r>
            <a:r>
              <a:rPr lang="tr-TR" dirty="0" smtClean="0"/>
              <a:t> </a:t>
            </a:r>
            <a:r>
              <a:rPr lang="tr-TR" dirty="0"/>
              <a:t>R2  biçiminde yazılır.</a:t>
            </a:r>
          </a:p>
          <a:p>
            <a:pPr marL="0" indent="0" algn="just">
              <a:buNone/>
            </a:pPr>
            <a:endParaRPr lang="tr-TR" dirty="0"/>
          </a:p>
        </p:txBody>
      </p:sp>
      <p:graphicFrame>
        <p:nvGraphicFramePr>
          <p:cNvPr id="4" name="3 İçerik Yer Tutucusu"/>
          <p:cNvGraphicFramePr>
            <a:graphicFrameLocks/>
          </p:cNvGraphicFramePr>
          <p:nvPr/>
        </p:nvGraphicFramePr>
        <p:xfrm>
          <a:off x="500035" y="3357562"/>
          <a:ext cx="3357586" cy="1719632"/>
        </p:xfrm>
        <a:graphic>
          <a:graphicData uri="http://schemas.openxmlformats.org/drawingml/2006/table">
            <a:tbl>
              <a:tblPr/>
              <a:tblGrid>
                <a:gridCol w="120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3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ÖĞ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tr-TR" sz="14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EN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Cİ</a:t>
                      </a:r>
                      <a:endParaRPr lang="tr-T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spc="-5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400" spc="5" dirty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ı</a:t>
                      </a:r>
                      <a:endParaRPr lang="tr-T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tr-TR" sz="1400" spc="5" dirty="0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tr-TR" sz="1400" spc="-20" dirty="0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400" spc="5" dirty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ı</a:t>
                      </a:r>
                      <a:endParaRPr lang="tr-T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406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spc="-5" dirty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ef</a:t>
                      </a:r>
                      <a:r>
                        <a:rPr lang="tr-TR" sz="1400" spc="5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tr-T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al</a:t>
                      </a:r>
                      <a:endParaRPr lang="tr-T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34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Serç</a:t>
                      </a: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Me</a:t>
                      </a: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34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Ġ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tr-T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oğ</a:t>
                      </a:r>
                      <a:r>
                        <a:rPr lang="tr-TR" sz="1400" spc="-1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ö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tr-T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406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tr-TR" sz="1400" spc="-1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tr-T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endParaRPr lang="tr-T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34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ev</a:t>
                      </a:r>
                      <a:endParaRPr lang="tr-T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Sez</a:t>
                      </a: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34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endParaRPr lang="tr-TR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spc="-5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tr-TR" sz="1400" spc="5" dirty="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tr-TR" sz="1400" spc="-5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tr-TR" sz="1400" spc="5" dirty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400" spc="-10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endParaRPr lang="tr-TR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4786314" y="3429000"/>
          <a:ext cx="4143372" cy="1234888"/>
        </p:xfrm>
        <a:graphic>
          <a:graphicData uri="http://schemas.openxmlformats.org/drawingml/2006/table">
            <a:tbl>
              <a:tblPr/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0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143000" algn="l"/>
                        </a:tabLst>
                      </a:pPr>
                      <a:r>
                        <a:rPr lang="tr-TR" sz="14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ÖĞ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tr-TR" sz="14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EN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Cİ</a:t>
                      </a: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	</a:t>
                      </a:r>
                      <a:r>
                        <a:rPr lang="tr-TR" sz="14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SİS</a:t>
                      </a:r>
                      <a:r>
                        <a:rPr lang="tr-TR" sz="14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TA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spc="-5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400" spc="5" dirty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ı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tr-TR" sz="1400" spc="-20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ı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43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Serç</a:t>
                      </a: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Me</a:t>
                      </a: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423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spc="-5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400" spc="5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400">
                          <a:latin typeface="Times New Roman"/>
                          <a:ea typeface="Times New Roman"/>
                          <a:cs typeface="Times New Roman"/>
                        </a:rPr>
                        <a:t>ev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Sez</a:t>
                      </a:r>
                      <a:r>
                        <a:rPr lang="tr-TR" sz="1400" spc="-5" dirty="0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tr-TR" sz="1400" spc="5" dirty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400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5 Tablo"/>
          <p:cNvGraphicFramePr>
            <a:graphicFrameLocks noGrp="1"/>
          </p:cNvGraphicFramePr>
          <p:nvPr/>
        </p:nvGraphicFramePr>
        <p:xfrm>
          <a:off x="571472" y="5214950"/>
          <a:ext cx="3286148" cy="1428760"/>
        </p:xfrm>
        <a:graphic>
          <a:graphicData uri="http://schemas.openxmlformats.org/drawingml/2006/table">
            <a:tbl>
              <a:tblPr/>
              <a:tblGrid>
                <a:gridCol w="1147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720">
                <a:tc>
                  <a:txBody>
                    <a:bodyPr/>
                    <a:lstStyle/>
                    <a:p>
                      <a:pPr marL="60325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tr-TR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İ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4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TA</a:t>
                      </a:r>
                      <a:r>
                        <a:rPr lang="en-US" sz="1400" dirty="0" smtClean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tr-TR" sz="1400" spc="5" dirty="0" smtClean="0">
                          <a:latin typeface="Times New Roman"/>
                          <a:ea typeface="Times New Roman"/>
                          <a:cs typeface="Times New Roman"/>
                        </a:rPr>
                        <a:t>İ</a:t>
                      </a:r>
                      <a:r>
                        <a:rPr lang="en-US" sz="1400" spc="5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si</a:t>
                      </a:r>
                      <a:r>
                        <a:rPr lang="en-US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400" spc="5" dirty="0" err="1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400" spc="-20" dirty="0" err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1400" spc="5" dirty="0" err="1">
                          <a:latin typeface="Times New Roman"/>
                          <a:ea typeface="Times New Roman"/>
                          <a:cs typeface="Times New Roman"/>
                        </a:rPr>
                        <a:t>isi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00"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80"/>
                        </a:lnSpc>
                        <a:spcAft>
                          <a:spcPts val="0"/>
                        </a:spcAft>
                      </a:pPr>
                      <a:r>
                        <a:rPr lang="en-US" sz="1400" spc="-5" dirty="0" err="1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erem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580"/>
                        </a:lnSpc>
                        <a:spcAft>
                          <a:spcPts val="0"/>
                        </a:spcAft>
                      </a:pPr>
                      <a:r>
                        <a:rPr lang="en-US" sz="1400" spc="-5" dirty="0" err="1">
                          <a:latin typeface="Times New Roman"/>
                          <a:ea typeface="Times New Roman"/>
                          <a:cs typeface="Times New Roman"/>
                        </a:rPr>
                        <a:t>Ö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en-US" sz="1400" spc="5" dirty="0" err="1">
                          <a:latin typeface="Times New Roman"/>
                          <a:ea typeface="Times New Roman"/>
                          <a:cs typeface="Times New Roman"/>
                        </a:rPr>
                        <a:t>gü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2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spc="-5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1400" spc="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400" spc="-5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400" spc="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 spc="-5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400" spc="5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400" spc="5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US" sz="1400" spc="-10">
                          <a:latin typeface="Times New Roman"/>
                          <a:ea typeface="Times New Roman"/>
                          <a:cs typeface="Times New Roman"/>
                        </a:rPr>
                        <a:t>ç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58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Serç</a:t>
                      </a:r>
                      <a:r>
                        <a:rPr lang="en-US" sz="1400" spc="-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1"/>
                    </a:solidFill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Me</a:t>
                      </a:r>
                      <a:r>
                        <a:rPr lang="en-US" sz="1400" spc="-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400" spc="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4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80"/>
                        </a:lnSpc>
                        <a:spcAft>
                          <a:spcPts val="0"/>
                        </a:spcAft>
                      </a:pPr>
                      <a:r>
                        <a:rPr lang="en-US" sz="1400" spc="-5" dirty="0" err="1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400" spc="5" dirty="0" err="1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ev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1"/>
                    </a:solidFill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58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Sez</a:t>
                      </a:r>
                      <a:r>
                        <a:rPr lang="en-US" sz="1400" spc="-5" dirty="0" err="1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en-US" sz="1400" spc="5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28596" y="3000372"/>
            <a:ext cx="8018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b="0" i="1" u="sng" strike="noStrike" cap="none" normalizeH="0" baseline="0" dirty="0" smtClean="0">
                <a:ln>
                  <a:noFill/>
                </a:ln>
                <a:solidFill>
                  <a:srgbClr val="1F487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Örnek:</a:t>
            </a: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8 Düz Ok Bağlayıcısı"/>
          <p:cNvCxnSpPr/>
          <p:nvPr/>
        </p:nvCxnSpPr>
        <p:spPr>
          <a:xfrm flipV="1">
            <a:off x="3857620" y="3643314"/>
            <a:ext cx="92869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Düz Ok Bağlayıcısı"/>
          <p:cNvCxnSpPr/>
          <p:nvPr/>
        </p:nvCxnSpPr>
        <p:spPr>
          <a:xfrm rot="5400000" flipH="1" flipV="1">
            <a:off x="3393273" y="4464851"/>
            <a:ext cx="1857388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İLİŞKİSEL CEBİR İŞLEMLERİ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14423"/>
            <a:ext cx="8329642" cy="1571635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tr-TR" u="sng" dirty="0"/>
              <a:t>Fark </a:t>
            </a:r>
            <a:r>
              <a:rPr lang="tr-TR" u="sng" dirty="0" smtClean="0"/>
              <a:t>işlemi:</a:t>
            </a:r>
            <a:endParaRPr lang="tr-TR" dirty="0"/>
          </a:p>
          <a:p>
            <a:pPr marL="0" indent="0" algn="just">
              <a:buNone/>
            </a:pPr>
            <a:r>
              <a:rPr lang="tr-TR" dirty="0" smtClean="0"/>
              <a:t>İki ilişkinin/tablonun </a:t>
            </a:r>
            <a:r>
              <a:rPr lang="tr-TR" dirty="0"/>
              <a:t>küme farkının alınması işlemidir</a:t>
            </a:r>
            <a:r>
              <a:rPr lang="tr-TR" dirty="0" smtClean="0"/>
              <a:t>.</a:t>
            </a:r>
          </a:p>
          <a:p>
            <a:pPr marL="400050" lvl="1" indent="0"/>
            <a:r>
              <a:rPr lang="tr-TR" dirty="0" smtClean="0"/>
              <a:t> İki ilişkinin dereceleri (Nitelik sayıları) aynı olmalı</a:t>
            </a:r>
          </a:p>
          <a:p>
            <a:pPr marL="400050" lvl="1" indent="0"/>
            <a:r>
              <a:rPr lang="tr-TR" dirty="0" smtClean="0"/>
              <a:t>Aynı sıradaki nitelikler benzer yapıda veri içermeli   (tarih, </a:t>
            </a:r>
            <a:r>
              <a:rPr lang="tr-TR" dirty="0" err="1" smtClean="0"/>
              <a:t>string</a:t>
            </a:r>
            <a:r>
              <a:rPr lang="tr-TR" dirty="0" smtClean="0"/>
              <a:t>, vb.)</a:t>
            </a:r>
          </a:p>
          <a:p>
            <a:pPr marL="0" indent="0" algn="just">
              <a:buNone/>
            </a:pPr>
            <a:r>
              <a:rPr lang="tr-TR" dirty="0"/>
              <a:t> </a:t>
            </a:r>
            <a:r>
              <a:rPr lang="tr-TR" dirty="0" smtClean="0"/>
              <a:t>R1 </a:t>
            </a:r>
            <a:r>
              <a:rPr lang="tr-TR" dirty="0"/>
              <a:t>- R2  biçiminde yazılır.  (R1 - </a:t>
            </a:r>
            <a:r>
              <a:rPr lang="tr-TR" dirty="0" smtClean="0"/>
              <a:t>R2 ≠ R2 </a:t>
            </a:r>
            <a:r>
              <a:rPr lang="tr-TR" dirty="0"/>
              <a:t>- R1 )</a:t>
            </a:r>
          </a:p>
          <a:p>
            <a:pPr marL="0" indent="0" algn="just">
              <a:buNone/>
            </a:pPr>
            <a:endParaRPr lang="tr-TR" dirty="0"/>
          </a:p>
        </p:txBody>
      </p:sp>
      <p:graphicFrame>
        <p:nvGraphicFramePr>
          <p:cNvPr id="4" name="3 İçerik Yer Tutucusu"/>
          <p:cNvGraphicFramePr>
            <a:graphicFrameLocks/>
          </p:cNvGraphicFramePr>
          <p:nvPr/>
        </p:nvGraphicFramePr>
        <p:xfrm>
          <a:off x="1142976" y="2928934"/>
          <a:ext cx="3357585" cy="1962912"/>
        </p:xfrm>
        <a:graphic>
          <a:graphicData uri="http://schemas.openxmlformats.org/drawingml/2006/table">
            <a:tbl>
              <a:tblPr/>
              <a:tblGrid>
                <a:gridCol w="1209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4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ÖĞ</a:t>
                      </a: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tr-TR" sz="16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EN</a:t>
                      </a: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Cİ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spc="5" dirty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ı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tr-TR" sz="1600" spc="-20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ı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431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ef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al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3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Serç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Me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3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İ</a:t>
                      </a:r>
                      <a:r>
                        <a:rPr lang="tr-TR" sz="1600" spc="5" dirty="0" smtClean="0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6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oğ</a:t>
                      </a:r>
                      <a:r>
                        <a:rPr lang="tr-TR" sz="1600" spc="-1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ö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3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tr-TR" sz="1600" spc="-1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43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ev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Sez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3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tr-TR" sz="1600" spc="5" dirty="0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tr-TR" sz="1600" spc="5" dirty="0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tr-TR" sz="1600" spc="5" dirty="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tr-TR" sz="1600" spc="5" dirty="0"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r>
                        <a:rPr lang="tr-TR" sz="1600" spc="-10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5 Tablo"/>
          <p:cNvGraphicFramePr>
            <a:graphicFrameLocks noGrp="1"/>
          </p:cNvGraphicFramePr>
          <p:nvPr/>
        </p:nvGraphicFramePr>
        <p:xfrm>
          <a:off x="1000100" y="5072074"/>
          <a:ext cx="3500462" cy="1500198"/>
        </p:xfrm>
        <a:graphic>
          <a:graphicData uri="http://schemas.openxmlformats.org/drawingml/2006/table">
            <a:tbl>
              <a:tblPr/>
              <a:tblGrid>
                <a:gridCol w="1222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9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956">
                <a:tc>
                  <a:txBody>
                    <a:bodyPr/>
                    <a:lstStyle/>
                    <a:p>
                      <a:pPr marL="60325"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6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İ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TA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tr-TR" sz="1600" spc="5" dirty="0" smtClean="0">
                          <a:latin typeface="Times New Roman"/>
                          <a:ea typeface="Times New Roman"/>
                          <a:cs typeface="Times New Roman"/>
                        </a:rPr>
                        <a:t>İ</a:t>
                      </a:r>
                      <a:r>
                        <a:rPr lang="en-US" sz="1600" spc="5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si</a:t>
                      </a:r>
                      <a:r>
                        <a:rPr lang="en-US" sz="16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5" dirty="0" err="1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en-US" sz="1600" spc="-20" dirty="0" err="1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1600" spc="5" dirty="0" err="1">
                          <a:latin typeface="Times New Roman"/>
                          <a:ea typeface="Times New Roman"/>
                          <a:cs typeface="Times New Roman"/>
                        </a:rPr>
                        <a:t>isi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65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580"/>
                        </a:lnSpc>
                        <a:spcAft>
                          <a:spcPts val="0"/>
                        </a:spcAft>
                      </a:pPr>
                      <a:r>
                        <a:rPr lang="en-US" sz="1600" spc="-5" dirty="0" err="1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erem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ts val="1580"/>
                        </a:lnSpc>
                        <a:spcAft>
                          <a:spcPts val="0"/>
                        </a:spcAft>
                      </a:pPr>
                      <a:r>
                        <a:rPr lang="en-US" sz="1600" spc="-5">
                          <a:latin typeface="Times New Roman"/>
                          <a:ea typeface="Times New Roman"/>
                          <a:cs typeface="Times New Roman"/>
                        </a:rPr>
                        <a:t>Ö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en-US" sz="1600" spc="5">
                          <a:latin typeface="Times New Roman"/>
                          <a:ea typeface="Times New Roman"/>
                          <a:cs typeface="Times New Roman"/>
                        </a:rPr>
                        <a:t>gü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6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600" spc="-5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en-US" sz="1600" spc="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 spc="-5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600" spc="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600" spc="-5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spc="5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en-US" sz="1600" spc="5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en-US" sz="1600" spc="-10">
                          <a:latin typeface="Times New Roman"/>
                          <a:ea typeface="Times New Roman"/>
                          <a:cs typeface="Times New Roman"/>
                        </a:rPr>
                        <a:t>ç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59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Serç</a:t>
                      </a:r>
                      <a:r>
                        <a:rPr lang="en-US" sz="1600" spc="-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1"/>
                    </a:solidFill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ts val="157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Me</a:t>
                      </a:r>
                      <a:r>
                        <a:rPr lang="en-US" sz="1600" spc="-5"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r>
                        <a:rPr lang="en-US" sz="1600" spc="5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762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6675" algn="ctr">
                        <a:lnSpc>
                          <a:spcPts val="1580"/>
                        </a:lnSpc>
                        <a:spcAft>
                          <a:spcPts val="0"/>
                        </a:spcAft>
                      </a:pPr>
                      <a:r>
                        <a:rPr lang="en-US" sz="1600" spc="-5" dirty="0" err="1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spc="5" dirty="0" err="1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ev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1"/>
                    </a:solidFill>
                  </a:tcPr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ts val="158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Sez</a:t>
                      </a:r>
                      <a:r>
                        <a:rPr lang="en-US" sz="1600" spc="-5" dirty="0" err="1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en-US" sz="1600" spc="5" dirty="0" err="1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endParaRPr lang="tr-T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2844" y="2857496"/>
            <a:ext cx="721672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400" b="0" i="1" u="sng" strike="noStrike" cap="none" normalizeH="0" baseline="0" dirty="0" smtClean="0">
                <a:ln>
                  <a:noFill/>
                </a:ln>
                <a:solidFill>
                  <a:srgbClr val="1F487C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Örnek:</a:t>
            </a:r>
            <a:endParaRPr kumimoji="0" lang="tr-T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7 Tablo"/>
          <p:cNvGraphicFramePr>
            <a:graphicFrameLocks noGrp="1"/>
          </p:cNvGraphicFramePr>
          <p:nvPr/>
        </p:nvGraphicFramePr>
        <p:xfrm>
          <a:off x="4857752" y="3357562"/>
          <a:ext cx="3929090" cy="1071571"/>
        </p:xfrm>
        <a:graphic>
          <a:graphicData uri="http://schemas.openxmlformats.org/drawingml/2006/table">
            <a:tbl>
              <a:tblPr/>
              <a:tblGrid>
                <a:gridCol w="1998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1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SİS</a:t>
                      </a:r>
                      <a:r>
                        <a:rPr lang="tr-TR" sz="16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TA</a:t>
                      </a: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tr-TR" sz="1600" spc="6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–</a:t>
                      </a:r>
                      <a:r>
                        <a:rPr lang="tr-TR" sz="1600" spc="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16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ÖĞ</a:t>
                      </a: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tr-TR" sz="1600" spc="-5" dirty="0" smtClean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tr-TR" sz="1600" spc="5" dirty="0" smtClean="0">
                          <a:latin typeface="Times New Roman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Cİ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5" dirty="0" smtClean="0">
                          <a:latin typeface="Times New Roman"/>
                          <a:ea typeface="Times New Roman"/>
                          <a:cs typeface="Times New Roman"/>
                        </a:rPr>
                        <a:t>İsi</a:t>
                      </a:r>
                      <a:r>
                        <a:rPr lang="tr-TR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tr-TR" sz="1600" spc="-20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isi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197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tr-TR" sz="16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erem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Ö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z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gü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187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tr-TR" sz="1600" spc="-5"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tr-TR" sz="1600" spc="5">
                          <a:latin typeface="Times New Roman"/>
                          <a:ea typeface="Times New Roman"/>
                          <a:cs typeface="Times New Roman"/>
                        </a:rPr>
                        <a:t>u</a:t>
                      </a:r>
                      <a:r>
                        <a:rPr lang="tr-TR" sz="160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tr-TR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spc="-5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tr-TR" sz="1600" spc="5" dirty="0">
                          <a:latin typeface="Times New Roman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r>
                        <a:rPr lang="tr-TR" sz="1600" spc="5" dirty="0">
                          <a:latin typeface="Times New Roman"/>
                          <a:ea typeface="Times New Roman"/>
                          <a:cs typeface="Times New Roman"/>
                        </a:rPr>
                        <a:t>k</a:t>
                      </a:r>
                      <a:r>
                        <a:rPr lang="tr-TR" sz="1600" spc="-10" dirty="0">
                          <a:latin typeface="Times New Roman"/>
                          <a:ea typeface="Times New Roman"/>
                          <a:cs typeface="Times New Roman"/>
                        </a:rPr>
                        <a:t>ç</a:t>
                      </a:r>
                      <a:r>
                        <a:rPr lang="tr-TR" sz="1600" dirty="0"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tr-TR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11 Düz Ok Bağlayıcısı"/>
          <p:cNvCxnSpPr/>
          <p:nvPr/>
        </p:nvCxnSpPr>
        <p:spPr>
          <a:xfrm flipV="1">
            <a:off x="4214810" y="5429264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İLİŞKİSEL CEBİR İŞLEMLERİ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tr-TR" u="sng" dirty="0"/>
              <a:t>Kartezyen Çarpım İşlemi</a:t>
            </a:r>
            <a:r>
              <a:rPr lang="tr-TR" dirty="0"/>
              <a:t> </a:t>
            </a:r>
            <a:r>
              <a:rPr lang="tr-TR" u="sng" dirty="0"/>
              <a:t>:</a:t>
            </a:r>
            <a:endParaRPr lang="tr-TR" dirty="0"/>
          </a:p>
          <a:p>
            <a:pPr marL="0" indent="0" algn="just">
              <a:buNone/>
            </a:pPr>
            <a:r>
              <a:rPr lang="tr-TR" dirty="0" smtClean="0"/>
              <a:t>İki ilişkinin/tablonun </a:t>
            </a:r>
            <a:r>
              <a:rPr lang="tr-TR" dirty="0"/>
              <a:t>küme çarpımının bulunması işlemidir. </a:t>
            </a:r>
            <a:endParaRPr lang="tr-TR" dirty="0" smtClean="0"/>
          </a:p>
          <a:p>
            <a:pPr marL="0" indent="0" algn="just">
              <a:buNone/>
            </a:pPr>
            <a:r>
              <a:rPr lang="tr-TR" dirty="0" smtClean="0"/>
              <a:t>Sonuçta </a:t>
            </a:r>
            <a:r>
              <a:rPr lang="tr-TR" dirty="0"/>
              <a:t>elde edilen </a:t>
            </a:r>
            <a:r>
              <a:rPr lang="tr-TR" dirty="0" smtClean="0"/>
              <a:t>ilişki/tablo</a:t>
            </a:r>
            <a:r>
              <a:rPr lang="tr-TR" dirty="0"/>
              <a:t>, işleme  giren ilişkilerdeki  kayıtların </a:t>
            </a:r>
            <a:r>
              <a:rPr lang="tr-TR" dirty="0" smtClean="0"/>
              <a:t>art arda </a:t>
            </a:r>
            <a:r>
              <a:rPr lang="tr-TR" dirty="0"/>
              <a:t>eklenmesiyle </a:t>
            </a:r>
            <a:r>
              <a:rPr lang="tr-TR" dirty="0" smtClean="0"/>
              <a:t>oluşan </a:t>
            </a:r>
            <a:r>
              <a:rPr lang="tr-TR" dirty="0"/>
              <a:t>tüm kayıtları içerir.</a:t>
            </a:r>
          </a:p>
          <a:p>
            <a:pPr marL="0" indent="0" algn="just">
              <a:buNone/>
            </a:pPr>
            <a:r>
              <a:rPr lang="tr-TR" dirty="0"/>
              <a:t> </a:t>
            </a:r>
          </a:p>
          <a:p>
            <a:pPr marL="0" indent="0" algn="just">
              <a:buNone/>
            </a:pPr>
            <a:r>
              <a:rPr lang="tr-TR" dirty="0"/>
              <a:t>R1 ve R2 ilişkilerinin dereceleri sırasıyla n1 ve n2, kayıt sayıları ise k1 ve k2 ise </a:t>
            </a:r>
            <a:r>
              <a:rPr lang="tr-TR" dirty="0" smtClean="0"/>
              <a:t>Kartezyen </a:t>
            </a:r>
            <a:r>
              <a:rPr lang="tr-TR" dirty="0"/>
              <a:t>çarpım işleminin sonucunda elde edilen ilişkinin derecesi n1 + n2, kayıt sayısı ise k1 </a:t>
            </a:r>
            <a:r>
              <a:rPr lang="tr-TR" dirty="0" smtClean="0"/>
              <a:t>x  </a:t>
            </a:r>
            <a:r>
              <a:rPr lang="tr-TR" dirty="0"/>
              <a:t>k2 olarak bulunur.</a:t>
            </a:r>
          </a:p>
          <a:p>
            <a:pPr marL="0" indent="0" algn="just">
              <a:buNone/>
            </a:pPr>
            <a:endParaRPr lang="tr-TR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472" y="4000504"/>
            <a:ext cx="4627234" cy="3571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915</Words>
  <Application>Microsoft Office PowerPoint</Application>
  <PresentationFormat>Ekran Gösterisi (4:3)</PresentationFormat>
  <Paragraphs>464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Ofis Teması</vt:lpstr>
      <vt:lpstr>İLİŞKİSEL CEBİR VE İLİŞKİSEL HESAPLAMA</vt:lpstr>
      <vt:lpstr>İLİŞKİSEL CEBİR İŞLEMLERİ</vt:lpstr>
      <vt:lpstr>İLİŞKİSEL CEBİR İŞLEMLERİ</vt:lpstr>
      <vt:lpstr>İLİŞKİSEL CEBİR İŞLEMLERİ</vt:lpstr>
      <vt:lpstr>İLİŞKİSEL CEBİR İŞLEMLERİ</vt:lpstr>
      <vt:lpstr>İLİŞKİSEL CEBİR İŞLEMLERİ</vt:lpstr>
      <vt:lpstr>İLİŞKİSEL CEBİR İŞLEMLERİ</vt:lpstr>
      <vt:lpstr>İLİŞKİSEL CEBİR İŞLEMLERİ</vt:lpstr>
      <vt:lpstr>İLİŞKİSEL CEBİR İŞLEMLERİ</vt:lpstr>
      <vt:lpstr>İLİŞKİSEL CEBİR İŞLEMLERİ</vt:lpstr>
      <vt:lpstr>İLİŞKİSEL CEBİR İŞLEMLERİ</vt:lpstr>
      <vt:lpstr>İLİŞKİSEL CEBİR İŞLEMLERİ</vt:lpstr>
      <vt:lpstr>İLİŞKİSEL CEBİR İŞLEMLERİ</vt:lpstr>
      <vt:lpstr>İLİŞKİSEL CEBİR İŞLEMLERİ</vt:lpstr>
      <vt:lpstr>İLİŞKİSEL HESAPLAMA İŞLEMLERİ</vt:lpstr>
      <vt:lpstr>İLİŞKİSEL HESAPLAMA İŞLEMLERİ</vt:lpstr>
      <vt:lpstr>İLİŞKİSEL HESAPLAMA İŞLEMLERİ</vt:lpstr>
      <vt:lpstr>İLİŞKİSEL HESAPLAMA İŞLEMLERİ</vt:lpstr>
      <vt:lpstr>İLİŞKİSEL HESAPLAMA İŞLEMLERİ</vt:lpstr>
      <vt:lpstr>İLİŞKİSEL HESAPLAMA İŞLEMLERİ</vt:lpstr>
      <vt:lpstr>İLİŞKİSEL HESAPLAMA İŞLEMLERİ</vt:lpstr>
      <vt:lpstr>İLİŞKİSEL HESAPLAMA İŞLEMLERİ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İLİŞKİSEL CEBİR VE İLİŞKİSEL HESAPLAMA</dc:title>
  <dc:creator>Burhan</dc:creator>
  <cp:lastModifiedBy>ergenburhan@hotmail.com</cp:lastModifiedBy>
  <cp:revision>128</cp:revision>
  <dcterms:created xsi:type="dcterms:W3CDTF">2016-11-01T08:59:52Z</dcterms:created>
  <dcterms:modified xsi:type="dcterms:W3CDTF">2020-10-24T08:43:53Z</dcterms:modified>
</cp:coreProperties>
</file>