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5"/>
  </p:notesMasterIdLst>
  <p:sldIdLst>
    <p:sldId id="256" r:id="rId2"/>
    <p:sldId id="653" r:id="rId3"/>
    <p:sldId id="403" r:id="rId4"/>
    <p:sldId id="411" r:id="rId5"/>
    <p:sldId id="406" r:id="rId6"/>
    <p:sldId id="408" r:id="rId7"/>
    <p:sldId id="414" r:id="rId8"/>
    <p:sldId id="416" r:id="rId9"/>
    <p:sldId id="418" r:id="rId10"/>
    <p:sldId id="419" r:id="rId11"/>
    <p:sldId id="268" r:id="rId12"/>
    <p:sldId id="421" r:id="rId13"/>
    <p:sldId id="422" r:id="rId14"/>
    <p:sldId id="423" r:id="rId15"/>
    <p:sldId id="426" r:id="rId16"/>
    <p:sldId id="429" r:id="rId17"/>
    <p:sldId id="430" r:id="rId18"/>
    <p:sldId id="434" r:id="rId19"/>
    <p:sldId id="436" r:id="rId20"/>
    <p:sldId id="438" r:id="rId21"/>
    <p:sldId id="443" r:id="rId22"/>
    <p:sldId id="285" r:id="rId23"/>
    <p:sldId id="286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Orta Stil 2 - Vurgu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24" autoAdjust="0"/>
  </p:normalViewPr>
  <p:slideViewPr>
    <p:cSldViewPr>
      <p:cViewPr varScale="1">
        <p:scale>
          <a:sx n="83" d="100"/>
          <a:sy n="83" d="100"/>
        </p:scale>
        <p:origin x="146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4E518-D4E6-4FAC-A6A2-F1F3DD8105F1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998BB-2214-4FD6-97E9-906EC093C243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895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Başlık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7" name="16 Alt Başlık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19" name="1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ek Köşesi Kesik ve Yuvarlatılmış Dikdörtgen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Dik Üçgen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10" name="9 Serbest Form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Serbest Form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Serbest Form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Serbest Form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Başlık Yer Tutucusu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0" name="29 Metin Yer Tutucusu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0" name="9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96D593D-DFA9-4A44-9BA7-5FBDC70AABAF}" type="datetimeFigureOut">
              <a:rPr lang="tr-TR" smtClean="0"/>
              <a:pPr/>
              <a:t>27.11.2020</a:t>
            </a:fld>
            <a:endParaRPr lang="tr-TR"/>
          </a:p>
        </p:txBody>
      </p:sp>
      <p:sp>
        <p:nvSpPr>
          <p:cNvPr id="22" name="21 Altbilgi Yer Tutucusu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3F01A4-1D27-487E-BB64-4C82F012F43B}" type="slidenum">
              <a:rPr lang="tr-TR" smtClean="0"/>
              <a:pPr/>
              <a:t>‹#›</a:t>
            </a:fld>
            <a:endParaRPr lang="tr-TR"/>
          </a:p>
        </p:txBody>
      </p:sp>
      <p:grpSp>
        <p:nvGrpSpPr>
          <p:cNvPr id="2" name="1 Grup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Serbest Form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Serbest Form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428596" y="1643050"/>
            <a:ext cx="7851648" cy="1828800"/>
          </a:xfrm>
        </p:spPr>
        <p:txBody>
          <a:bodyPr/>
          <a:lstStyle/>
          <a:p>
            <a:pPr algn="ctr"/>
            <a:r>
              <a:rPr lang="tr-TR" dirty="0" smtClean="0"/>
              <a:t>Veri Tabanı Yönetim Sistemleri</a:t>
            </a:r>
            <a:endParaRPr lang="tr-TR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533400" y="3643314"/>
            <a:ext cx="7854696" cy="1337822"/>
          </a:xfrm>
        </p:spPr>
        <p:txBody>
          <a:bodyPr/>
          <a:lstStyle/>
          <a:p>
            <a:pPr algn="ctr"/>
            <a:r>
              <a:rPr lang="tr-TR" sz="36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 Bütünlük Kısıtlamaları ve İlişkisel Tasarım</a:t>
            </a:r>
            <a:endParaRPr lang="tr-T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8863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SÜKODU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niteliği,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ÜRÜN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birincil anahtarını 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 göstermektedir.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SÜKODU: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yabancı anahtardır.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niteliği,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birincil anahtarını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(MNO)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 göstermektedir.</a:t>
            </a: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SMNO: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ilişkisinde yabancı anahtardır.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3.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PERSONEL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ÇALMNO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niteliği,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birincil anahtarını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(MNO)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referans göstermektedir.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ÇALMNO:  PERSONEL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yabancı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anahtardır.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İçerik Yer Tutucus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615989"/>
              </p:ext>
            </p:extLst>
          </p:nvPr>
        </p:nvGraphicFramePr>
        <p:xfrm>
          <a:off x="683568" y="1916832"/>
          <a:ext cx="822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 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ADI SOYADI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GÖREVİ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ÇALMNO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4 Tablo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741864"/>
              </p:ext>
            </p:extLst>
          </p:nvPr>
        </p:nvGraphicFramePr>
        <p:xfrm>
          <a:off x="611560" y="1473820"/>
          <a:ext cx="17859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PERSONEL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5 Tablo"/>
          <p:cNvGraphicFramePr>
            <a:graphicFrameLocks noGrp="1"/>
          </p:cNvGraphicFramePr>
          <p:nvPr/>
        </p:nvGraphicFramePr>
        <p:xfrm>
          <a:off x="785786" y="2700970"/>
          <a:ext cx="16668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MAĞAZA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6 Tablo"/>
          <p:cNvGraphicFramePr>
            <a:graphicFrameLocks noGrp="1"/>
          </p:cNvGraphicFramePr>
          <p:nvPr/>
        </p:nvGraphicFramePr>
        <p:xfrm>
          <a:off x="771556" y="3085460"/>
          <a:ext cx="814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KENT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ADRES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TELNO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7 Tablo"/>
          <p:cNvGraphicFramePr>
            <a:graphicFrameLocks noGrp="1"/>
          </p:cNvGraphicFramePr>
          <p:nvPr/>
        </p:nvGraphicFramePr>
        <p:xfrm>
          <a:off x="771556" y="4286256"/>
          <a:ext cx="1643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ÜRÜN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8 Tablo"/>
          <p:cNvGraphicFramePr>
            <a:graphicFrameLocks noGrp="1"/>
          </p:cNvGraphicFramePr>
          <p:nvPr/>
        </p:nvGraphicFramePr>
        <p:xfrm>
          <a:off x="771556" y="4643446"/>
          <a:ext cx="814393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8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ÜKODU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ÜADI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ÜTÜRÜ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BİRİMİ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FİYATI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9 Tablo"/>
          <p:cNvGraphicFramePr>
            <a:graphicFrameLocks noGrp="1"/>
          </p:cNvGraphicFramePr>
          <p:nvPr/>
        </p:nvGraphicFramePr>
        <p:xfrm>
          <a:off x="842994" y="5929330"/>
          <a:ext cx="15716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SATIŞ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10 Tablo"/>
          <p:cNvGraphicFramePr>
            <a:graphicFrameLocks noGrp="1"/>
          </p:cNvGraphicFramePr>
          <p:nvPr/>
        </p:nvGraphicFramePr>
        <p:xfrm>
          <a:off x="842994" y="6286520"/>
          <a:ext cx="8072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SÜKODU</a:t>
                      </a:r>
                      <a:endParaRPr kumimoji="0" lang="tr-TR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SMNO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SMİKTARI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tr-TR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SFİYATI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26" name="AutoShape 2"/>
          <p:cNvCxnSpPr>
            <a:cxnSpLocks noChangeShapeType="1"/>
          </p:cNvCxnSpPr>
          <p:nvPr/>
        </p:nvCxnSpPr>
        <p:spPr bwMode="auto">
          <a:xfrm flipH="1">
            <a:off x="2200316" y="2204864"/>
            <a:ext cx="5467358" cy="102347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7" name="AutoShape 3"/>
          <p:cNvCxnSpPr>
            <a:cxnSpLocks noChangeShapeType="1"/>
          </p:cNvCxnSpPr>
          <p:nvPr/>
        </p:nvCxnSpPr>
        <p:spPr bwMode="auto">
          <a:xfrm rot="16200000" flipV="1">
            <a:off x="1247030" y="3761597"/>
            <a:ext cx="3073417" cy="22621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cxnSp>
        <p:nvCxnSpPr>
          <p:cNvPr id="1028" name="AutoShape 4"/>
          <p:cNvCxnSpPr>
            <a:cxnSpLocks noChangeShapeType="1"/>
          </p:cNvCxnSpPr>
          <p:nvPr/>
        </p:nvCxnSpPr>
        <p:spPr bwMode="auto">
          <a:xfrm rot="5400000" flipH="1" flipV="1">
            <a:off x="1026363" y="5603087"/>
            <a:ext cx="1500197" cy="1524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</p:cxnSp>
      <p:sp>
        <p:nvSpPr>
          <p:cNvPr id="2" name="Dikdörtgen 1"/>
          <p:cNvSpPr/>
          <p:nvPr/>
        </p:nvSpPr>
        <p:spPr>
          <a:xfrm>
            <a:off x="827584" y="332656"/>
            <a:ext cx="78488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Referanslar Çizimi:</a:t>
            </a:r>
            <a:endParaRPr lang="tr-TR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714776"/>
          </a:xfrm>
        </p:spPr>
        <p:txBody>
          <a:bodyPr/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Referans kısıtlamasının biçimsel tanımı: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İlişki şemaları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olan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ilişkilerini düşünelim.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anahtarlarından biri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olsun (birincil anahtar olması zorunlu değildir).</a:t>
            </a:r>
          </a:p>
          <a:p>
            <a:pPr>
              <a:buFont typeface="Wingdings" pitchFamily="2" charset="2"/>
              <a:buChar char="Ø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ilişkisinin niteliklerinin bir altkümesini gösterelim.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3857652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Eğer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çoklusunun varlığı,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 anahtar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değeri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'deki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değerine eşit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çoklusunun varlığına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Ǝ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: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[A] 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 ise,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için bir yabancı anahtardır 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ilişkisinin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anahtarını referans gösterir denir.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durumda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baseline="-25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üzerinde yapılacak her ekleme, silme ve günleme işleminde referans kısıtlamasının sağlanması gerekir.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52704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 smtClean="0"/>
              <a:t>Nitelikler Arası Bağımlılıklar</a:t>
            </a:r>
            <a:endParaRPr lang="tr-TR" sz="4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Bazı niteliklerin birbirinden bağımsız olmayabilir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Niteliklerin değerlerinin birbirinden bağımsız olarak belirlenemeyebilir.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4.2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SATICI (ÜKODU, FNO, FADI, FADRESİ, SFİYATI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ÜKODU: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Ürün Kodu,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FNO: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No</a:t>
            </a: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FADI: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Adı,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FADRESİ: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Adresi,</a:t>
            </a:r>
          </a:p>
          <a:p>
            <a:pPr>
              <a:buNone/>
            </a:pP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SFİYATI: </a:t>
            </a:r>
            <a:r>
              <a:rPr lang="tr-T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Satış fiyatı.</a:t>
            </a:r>
            <a:endParaRPr lang="tr-TR" sz="2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616624"/>
          </a:xfrm>
        </p:spPr>
        <p:txBody>
          <a:bodyPr>
            <a:normAutofit/>
          </a:bodyPr>
          <a:lstStyle/>
          <a:p>
            <a:pPr marL="514350" indent="-514350">
              <a:buAutoNum type="alphaL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Veri yinelemesi: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FNO ve FADI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ürün için yinelenmektedir. Gereksiz bellek kullanımına ve tutarsızlığa  yol açabilir.</a:t>
            </a:r>
          </a:p>
          <a:p>
            <a:pPr marL="514350" indent="-514350">
              <a:buFont typeface="Wingdings 2"/>
              <a:buAutoNum type="alphaL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Günleme 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aykırılığı: </a:t>
            </a:r>
            <a:r>
              <a:rPr lang="tr-TR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FNO ve FADI </a:t>
            </a:r>
            <a:r>
              <a:rPr lang="tr-T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değişikliği bir her çoklu (kayıt) için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yapılmalı ve aynı olmalıdır. Tutarsızlık oluşturabilir. (Her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firmanın bir adı, bir adresi vardır ilkesi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bozulabilir.) </a:t>
            </a:r>
          </a:p>
          <a:p>
            <a:pPr marL="514350" indent="-514350">
              <a:buFont typeface="Wingdings 2"/>
              <a:buAutoNum type="alphaLcPeriod"/>
            </a:pP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Ekleme </a:t>
            </a:r>
            <a:r>
              <a:rPr lang="tr-TR" sz="24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Aykırılığı</a:t>
            </a:r>
            <a:r>
              <a:rPr lang="tr-TR" sz="2400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tr-TR" sz="24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 için </a:t>
            </a:r>
            <a:r>
              <a:rPr lang="tr-TR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FNO ve FADI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bilgilerinin saklanabilmesi </a:t>
            </a:r>
            <a:r>
              <a:rPr lang="tr-TR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için, firmanın pazarladığı bir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ürünün (ÜKODU) bulunmalıdır.</a:t>
            </a:r>
          </a:p>
          <a:p>
            <a:pPr marL="514350" indent="-514350">
              <a:buFont typeface="Wingdings 2"/>
              <a:buAutoNum type="alphaLcPeriod"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514350" indent="-514350">
              <a:buAutoNum type="alphaLcPeriod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000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</a:t>
            </a:r>
          </a:p>
          <a:p>
            <a:pPr marL="0" indent="0">
              <a:buNone/>
            </a:pPr>
            <a:r>
              <a:rPr lang="tr-TR" sz="28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SATICI</a:t>
            </a:r>
            <a:r>
              <a:rPr lang="tr-T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‘ya ekleme;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İlk çoklu ekleniyorsa, veri tabanındaki firmalar arasına </a:t>
            </a:r>
            <a:r>
              <a:rPr lang="tr-TR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yenisinin eklenmesi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Firmanın pazarladığı ürünlere </a:t>
            </a:r>
            <a:r>
              <a:rPr lang="tr-TR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yenisinin eklenmesi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Firma bilgisi ekleme ve firmanın pazarladığı ürün bilgisi ekleme olarak adlandırılabilecek bu iki işlemin tek bir ekleme işlemiyle gerçekleştirilmesi bir aykırılıktır.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iki işlemin değişik zamanlarda değişik kişiler tarafından yapılması daha uygun olabilir. </a:t>
            </a:r>
          </a:p>
          <a:p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82453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d.Silme aykırılığı: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tabanında bir firmaya ilişkin tek bir çoklu varsa, bu çoklunun silinmesi de iki işleme (firma bilgisi silme ve firmanın pazarladığı ürün bilgisi silme) karşı gelir. 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Bu işlemlerin de değişik zamanlarda, değişik kişiler tarafından yapılması daha uygun olabilir.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Çözüm: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4.3:</a:t>
            </a: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FİRMA (</a:t>
            </a:r>
            <a:r>
              <a:rPr lang="tr-TR" b="1" i="1" u="sng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FNO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FADI, FADRESİ)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SÜRÜN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i="1" u="sng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FNO,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SFİYAT)</a:t>
            </a:r>
            <a:endParaRPr lang="tr-TR" i="1" dirty="0"/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3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Bağımlılık: Temel Kavramlar</a:t>
            </a:r>
            <a:endParaRPr lang="tr-TR" sz="32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R=(A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3,…,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;  R: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 şeması,</a:t>
            </a:r>
            <a:r>
              <a:rPr lang="tr-TR" b="1" i="1" baseline="-25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⊆ R ,  Y ⊆  R 	; X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İki nitelik altkümesi.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Eğer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nitelik değerleri 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aynı</a:t>
            </a: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olan tüm çoklularda, </a:t>
            </a: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nitelik değerlerinin de 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aynı olması gerekiyorsa</a:t>
            </a: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Y’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err="1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yi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işlevsel belirler.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Y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X</a:t>
            </a:r>
            <a:r>
              <a:rPr lang="tr-TR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’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 işlevsel bağımlıdır </a:t>
            </a:r>
            <a:r>
              <a:rPr lang="tr-TR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tr-TR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X </a:t>
            </a: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Y )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her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olgusunda: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[X] = 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[X]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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[Y]= t</a:t>
            </a:r>
            <a:r>
              <a:rPr lang="tr-TR" b="1" i="1" baseline="-25000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[Y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]</a:t>
            </a: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Kavramsal ve Olgu düzeyi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işlevsel bağımlılığı.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328592"/>
          </a:xfrm>
        </p:spPr>
        <p:txBody>
          <a:bodyPr/>
          <a:lstStyle/>
          <a:p>
            <a:pPr marL="0" indent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1. Kavramsal düzeyde: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Gerçek dünyanın bir yansıması olarak,.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FADI, FADRESİ</a:t>
            </a: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ÜKODU, FNO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SFİYATI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Ayrıca  eğer gerçek dünyada, veri tabanının kullanıldığı ortamda, firma adları tek ise (firma adlarının birbirlerinden farklı olması gerekiyorsa; bunu zorlayan bir kural varsa), ilişki şemasında tanımlı işlevsel bağımlılıklar arasında aşağıdaki de bulunur.</a:t>
            </a:r>
          </a:p>
          <a:p>
            <a:pPr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FADI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FNO, FADRESİ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Ø"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1.Bütünlük Kısıtlamaları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tabanı, "tutarlı bir bütün" olmalı;	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Yanlış veri olmamalı, 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Eksik veri olmamalı,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Birbiriyle çelişen veri olmamalı, </a:t>
            </a:r>
          </a:p>
          <a:p>
            <a:pPr marL="0" indent="0"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Tutarsız veri içermemeli.</a:t>
            </a:r>
          </a:p>
          <a:p>
            <a:pPr marL="0" indent="0">
              <a:buNone/>
            </a:pPr>
            <a:r>
              <a:rPr lang="tr-TR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Kısıtlaması: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Yukarıdakileri sağlamak için tanımlanan her türlü kısıtlamadır.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Ekleme, Günleme ve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Silme;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kısıtlamalarına uymalı,</a:t>
            </a: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Bütünlüğü ve tutarlılığını bozmamalı.</a:t>
            </a:r>
            <a:endParaRPr lang="tr-TR" dirty="0"/>
          </a:p>
          <a:p>
            <a:pPr marL="0" indent="0"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Olgu (örnek) düzeyinde: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olgusu, ilişkide o anda mevcut çoklulara göre, belirli işlevsel bağımlılıkları sağlar. 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4.2’de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olgusunda, işlevsel bağımlılıklar sağlanabilir.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FNO  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FADI, FADRESİ 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Kavramsal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FADI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FNO, FADRESİ 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Kavramsal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ÜKODU, FNO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SFİYATI 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Kavramsal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FADRESİ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FNO, FADI 		</a:t>
            </a:r>
            <a:r>
              <a:rPr lang="tr-T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Olgu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886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Bir ilişki olgusunun sağladığı işlevsel bağımlılıktan söz edilirse de bu mutlaka belirtilecektir.</a:t>
            </a: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4.4. 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TAŞIT(PLAKANO, MARKA, MODEL, YIL, AĞIRLIK, RENK)</a:t>
            </a:r>
          </a:p>
          <a:p>
            <a:pPr>
              <a:buNone/>
            </a:pPr>
            <a:endParaRPr lang="tr-TR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Bu örnekteki işlevsel bağımlılıklar şunlardır:</a:t>
            </a: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PLAKANO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MARKA, MODEL, YIL,      AĞIRLIK,RENK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MARKA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MODEL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AĞIRLIK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3842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Anlaşılırlığı arttırmak için işlevsel bağımlılıklar bir çizimle gösterilebilir. </a:t>
            </a: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Çizim 4.2.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4.4’deki İlişki Şeması için İşlevsel Bağımlılık Çizeneği</a:t>
            </a: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Yuvarlatılmış Dikdörtgen"/>
          <p:cNvSpPr/>
          <p:nvPr/>
        </p:nvSpPr>
        <p:spPr>
          <a:xfrm>
            <a:off x="3571868" y="242886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PLKNO</a:t>
            </a:r>
            <a:endParaRPr lang="tr-TR" dirty="0"/>
          </a:p>
        </p:txBody>
      </p:sp>
      <p:sp>
        <p:nvSpPr>
          <p:cNvPr id="6" name="5 Yuvarlatılmış Dikdörtgen"/>
          <p:cNvSpPr/>
          <p:nvPr/>
        </p:nvSpPr>
        <p:spPr>
          <a:xfrm>
            <a:off x="1071538" y="3714752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RENK</a:t>
            </a:r>
            <a:endParaRPr lang="tr-TR" dirty="0"/>
          </a:p>
        </p:txBody>
      </p:sp>
      <p:sp>
        <p:nvSpPr>
          <p:cNvPr id="7" name="6 Yuvarlatılmış Dikdörtgen"/>
          <p:cNvSpPr/>
          <p:nvPr/>
        </p:nvSpPr>
        <p:spPr>
          <a:xfrm>
            <a:off x="857224" y="1535893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YIL </a:t>
            </a:r>
            <a:endParaRPr lang="tr-TR" dirty="0"/>
          </a:p>
        </p:txBody>
      </p:sp>
      <p:sp>
        <p:nvSpPr>
          <p:cNvPr id="8" name="7 Yuvarlatılmış Dikdörtgen"/>
          <p:cNvSpPr/>
          <p:nvPr/>
        </p:nvSpPr>
        <p:spPr>
          <a:xfrm>
            <a:off x="5857884" y="4286256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AĞIRLIK</a:t>
            </a:r>
            <a:endParaRPr lang="tr-TR" dirty="0"/>
          </a:p>
        </p:txBody>
      </p:sp>
      <p:sp>
        <p:nvSpPr>
          <p:cNvPr id="9" name="8 Yuvarlatılmış Dikdörtgen"/>
          <p:cNvSpPr/>
          <p:nvPr/>
        </p:nvSpPr>
        <p:spPr>
          <a:xfrm>
            <a:off x="6572264" y="2857496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MODEL</a:t>
            </a:r>
            <a:endParaRPr lang="tr-TR" dirty="0"/>
          </a:p>
        </p:txBody>
      </p:sp>
      <p:sp>
        <p:nvSpPr>
          <p:cNvPr id="10" name="9 Yuvarlatılmış Dikdörtgen"/>
          <p:cNvSpPr/>
          <p:nvPr/>
        </p:nvSpPr>
        <p:spPr>
          <a:xfrm>
            <a:off x="6572264" y="100010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MARKA</a:t>
            </a:r>
            <a:endParaRPr lang="tr-TR" dirty="0"/>
          </a:p>
        </p:txBody>
      </p:sp>
      <p:cxnSp>
        <p:nvCxnSpPr>
          <p:cNvPr id="12" name="11 Düz Ok Bağlayıcısı"/>
          <p:cNvCxnSpPr/>
          <p:nvPr/>
        </p:nvCxnSpPr>
        <p:spPr>
          <a:xfrm flipV="1">
            <a:off x="4932040" y="1383514"/>
            <a:ext cx="2229867" cy="120817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Düz Ok Bağlayıcısı"/>
          <p:cNvCxnSpPr/>
          <p:nvPr/>
        </p:nvCxnSpPr>
        <p:spPr>
          <a:xfrm>
            <a:off x="5227857" y="2857496"/>
            <a:ext cx="1500198" cy="42862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Düz Ok Bağlayıcısı"/>
          <p:cNvCxnSpPr/>
          <p:nvPr/>
        </p:nvCxnSpPr>
        <p:spPr>
          <a:xfrm>
            <a:off x="4572000" y="3071810"/>
            <a:ext cx="1785951" cy="135732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Düz Ok Bağlayıcısı"/>
          <p:cNvCxnSpPr/>
          <p:nvPr/>
        </p:nvCxnSpPr>
        <p:spPr>
          <a:xfrm flipH="1" flipV="1">
            <a:off x="2051720" y="1964521"/>
            <a:ext cx="1872208" cy="62716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Düz Ok Bağlayıcısı"/>
          <p:cNvCxnSpPr/>
          <p:nvPr/>
        </p:nvCxnSpPr>
        <p:spPr>
          <a:xfrm flipH="1">
            <a:off x="2500299" y="3071810"/>
            <a:ext cx="1567645" cy="121444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Yuvarlatılmış Dikdörtgen"/>
          <p:cNvSpPr/>
          <p:nvPr/>
        </p:nvSpPr>
        <p:spPr>
          <a:xfrm>
            <a:off x="642910" y="1785926"/>
            <a:ext cx="2643206" cy="32861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642910" y="764704"/>
            <a:ext cx="8072494" cy="56102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tr-TR" sz="24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Örnek 4.5. R(A, B, C, D)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şemasına göre oluşturulmuş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aşağıdaki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 olgusu</a:t>
            </a:r>
            <a:r>
              <a:rPr lang="tr-T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veriliyor.</a:t>
            </a:r>
          </a:p>
          <a:p>
            <a:pPr>
              <a:buNone/>
            </a:pPr>
            <a:endParaRPr lang="tr-TR" sz="1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   </a:t>
            </a: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  :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   B    C    D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1    a    x    e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   a    y    b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2    b    x    c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3    c    x    c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4    a    x    e</a:t>
            </a:r>
            <a:endParaRPr lang="tr-TR" sz="2400" dirty="0" smtClean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</a:p>
          <a:p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3707904" y="1785926"/>
            <a:ext cx="49685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İşlevsel bağımlılıklar:.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C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A,B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C,D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A,C 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B,D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A,D 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B,C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B,C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D</a:t>
            </a:r>
            <a:endParaRPr lang="tr-TR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b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Kısaca: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A,B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C,D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yerine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AB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/>
              </a:rPr>
              <a:t>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CD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500174"/>
            <a:ext cx="8229600" cy="480914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kısıtlaması çeşitleri: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Veri tabanının yapısında yer alanlar.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Kural olarak tanımlanıp denetimleri işletim aşamasında yapılanlar.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3. Veri tabanı yapısında ve kurallarda olmayanlar.</a:t>
            </a:r>
          </a:p>
          <a:p>
            <a:pPr marL="880110" lvl="1" indent="-514350">
              <a:buAutoNum type="alphaLcParenR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Uygulama programları içinde yer alır;</a:t>
            </a:r>
          </a:p>
          <a:p>
            <a:pPr marL="880110" lvl="1" indent="-514350">
              <a:buAutoNum type="alphaLcParenR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Kullanıcılar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tarafından bilindiği varsayılır ve kullanıcıların bu kurallara uyması beklenir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Tamamen uyum beklenemez. 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5760" lvl="1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Uygulama programına bağlı olarak kısıtlamalar değişebilir. Kullanıcılar bu kısıtlamalara uymayabilir.</a:t>
            </a:r>
          </a:p>
          <a:p>
            <a:pPr marL="365760" lvl="1" indent="0"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kısıtlamaları;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Olabildiğince veri </a:t>
            </a:r>
            <a:r>
              <a:rPr lang="tr-TR" u="sng" dirty="0">
                <a:latin typeface="Verdana" pitchFamily="34" charset="0"/>
                <a:ea typeface="Verdana" pitchFamily="34" charset="0"/>
                <a:cs typeface="Verdana" pitchFamily="34" charset="0"/>
              </a:rPr>
              <a:t>tabanı tanımında yer </a:t>
            </a:r>
            <a:r>
              <a:rPr lang="tr-TR" u="sng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almalı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marL="0" indent="0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Veri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Tabanı Yönetim Sistemi tarafından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uygulanmalı.</a:t>
            </a:r>
          </a:p>
          <a:p>
            <a:pPr marL="365760" lvl="1" indent="0"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47260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kısıtlamalarının tümünün veri tabanı tanımında yer alması mümkün değildir.</a:t>
            </a:r>
          </a:p>
          <a:p>
            <a:pPr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tabanı bütünlüğünün sağlanması, tasarımı ve  uygulamaları ilgilendirir.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Bütünlük ve tutarlılık için veri tabanı iyi tasarlanmalıdır. Ancak yeterli değildir.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Çok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çeşitli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 olabilir.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Temel bütünlük kısıtlamaları:</a:t>
            </a:r>
          </a:p>
          <a:p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Referans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kısıtlamaları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Kurallar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 nitelikler arası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bağımlılıklar,</a:t>
            </a: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9552" y="260648"/>
            <a:ext cx="8229600" cy="792088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smtClean="0"/>
              <a:t> Alan Kısıtlamaları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 kısıtlamaları her niteliğe bir alan eşlenmesi ve niteliğin alabileceği değerlerin bu alandaki değerlerle sınırlanması ile ilgilidir.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Veri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Tabanı Yönetim Sistemleri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genellikle kullanıcıların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alan tanımlamasına izin vermezler.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Alan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kısıtlaması tür tanımı ve değerlerle ilgili kimi kısıtlamalarla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gerçekleştirilir.</a:t>
            </a:r>
          </a:p>
          <a:p>
            <a:pPr>
              <a:buFont typeface="Wingdings" pitchFamily="2" charset="2"/>
              <a:buChar char="Ø"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Alan türleri: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Tamsayı, kesirli sayı, karakter, değişken uzunluklu karakter, tarih, parasal değer, …vb.</a:t>
            </a:r>
          </a:p>
          <a:p>
            <a:pPr>
              <a:buFont typeface="Wingdings" pitchFamily="2" charset="2"/>
              <a:buChar char="Ø"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Değer sınırları: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Alt sınır değeri, üst sınır değeri, … vb.</a:t>
            </a:r>
          </a:p>
          <a:p>
            <a:pPr>
              <a:buFont typeface="Wingdings" pitchFamily="2" charset="2"/>
              <a:buChar char="Ø"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Boş (</a:t>
            </a:r>
            <a:r>
              <a:rPr lang="tr-TR" b="1" i="1" dirty="0" err="1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null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değer:</a:t>
            </a:r>
            <a:r>
              <a:rPr lang="tr-TR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Nitelik değerinin eksik olup olamayacağı.</a:t>
            </a:r>
          </a:p>
          <a:p>
            <a:pPr>
              <a:buNone/>
            </a:pPr>
            <a:endParaRPr lang="tr-TR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b="1" dirty="0" smtClean="0">
                <a:ea typeface="Verdana" pitchFamily="34" charset="0"/>
                <a:cs typeface="Verdana" pitchFamily="34" charset="0"/>
              </a:rPr>
              <a:t>Referans Kısıtlaması </a:t>
            </a:r>
            <a:endParaRPr lang="tr-TR" sz="44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/>
          <a:lstStyle/>
          <a:p>
            <a:pPr marL="0" indent="0" algn="just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İlişkisinin bazı niteliklerin alabileceği değerlerin,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(B)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ilişkisindeki niteliklerin var olan değerleri ile sınırlanmasıdır.</a:t>
            </a:r>
          </a:p>
          <a:p>
            <a:pPr marL="0" indent="0" algn="just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Bir ilişkideki çokluların varlığının, bir başka ilişkideki belirli çokluların varlığına bağımlı olmasıdır.</a:t>
            </a:r>
          </a:p>
          <a:p>
            <a:pPr marL="0" indent="0" algn="just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Referans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gösteren ilişki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: Referans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gösterilen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ilişki.</a:t>
            </a:r>
          </a:p>
          <a:p>
            <a:pPr marL="0" indent="0" algn="just">
              <a:buNone/>
            </a:pPr>
            <a:endParaRPr lang="tr-TR" b="1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 algn="just">
              <a:buNone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ve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ilişkileri aynı ilişki de olabilir.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7348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  </a:t>
            </a:r>
            <a:r>
              <a:rPr lang="tr-T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 4.1.</a:t>
            </a: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ÜRÜN (ÜKODU, ÜADI, ÜTÜRÜ, BİRİMİ, FİYATI)</a:t>
            </a:r>
            <a:endParaRPr lang="tr-TR" sz="20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MAĞAZA (MNO, MADI, KENT, ADRES, TELNO)</a:t>
            </a:r>
            <a:endParaRPr lang="tr-TR" sz="20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SATIŞ (</a:t>
            </a:r>
            <a:r>
              <a:rPr lang="tr-TR" sz="20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SÜKODU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 </a:t>
            </a:r>
            <a:r>
              <a:rPr lang="tr-TR" sz="20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STARİHİ, SMİKTARI) </a:t>
            </a:r>
            <a:endParaRPr lang="tr-TR" sz="2000" i="1" dirty="0" smtClean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PERSONEL (PERNO, ADISOYADI, GÖREVİ, </a:t>
            </a:r>
            <a:r>
              <a:rPr lang="tr-TR" sz="2000" b="1" i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ÇALMNO</a:t>
            </a: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None/>
            </a:pPr>
            <a:endParaRPr lang="tr-TR" sz="2000" b="1" i="1" dirty="0">
              <a:solidFill>
                <a:schemeClr val="accent2">
                  <a:lumMod val="75000"/>
                </a:schemeClr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Dört ilişki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birbirinden bağımsız 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değildir.</a:t>
            </a:r>
          </a:p>
          <a:p>
            <a:pPr>
              <a:buNone/>
            </a:pP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Örnek:</a:t>
            </a: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ilişkisine </a:t>
            </a:r>
            <a:r>
              <a:rPr lang="tr-TR" sz="2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birçoklu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ekleme,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ÜRÜN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ve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 ilişkilerinden bağımsız </a:t>
            </a:r>
            <a:r>
              <a:rPr lang="tr-T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değildir.</a:t>
            </a:r>
          </a:p>
          <a:p>
            <a:pPr>
              <a:buNone/>
            </a:pPr>
            <a:r>
              <a:rPr lang="tr-TR" sz="2000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sz="2000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satışı yapılan ürünün kodu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(SÜKODU)</a:t>
            </a:r>
            <a:r>
              <a:rPr lang="tr-TR" sz="20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ve satışı yapan mağazanın numarası </a:t>
            </a:r>
            <a:r>
              <a:rPr lang="tr-TR" sz="2000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(SMNO)</a:t>
            </a:r>
            <a:r>
              <a:rPr lang="tr-TR" sz="2000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sz="2000" dirty="0">
                <a:latin typeface="Verdana" pitchFamily="34" charset="0"/>
                <a:ea typeface="Verdana" pitchFamily="34" charset="0"/>
                <a:cs typeface="Verdana" pitchFamily="34" charset="0"/>
              </a:rPr>
              <a:t>nitelikleri yer almaktadır. </a:t>
            </a:r>
            <a:endParaRPr lang="tr-TR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6166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Ancak var olan bir mağaza var olan bir ürünü satabilir. </a:t>
            </a:r>
          </a:p>
          <a:p>
            <a:pPr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Bütünlüğünün korunabilmesi için,</a:t>
            </a:r>
          </a:p>
          <a:p>
            <a:pPr>
              <a:buFont typeface="Wingdings" pitchFamily="2" charset="2"/>
              <a:buChar char="q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SATIŞ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ilişkisine bir çoklu eklenirken: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Eklenecek çokludaki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SÜKODU</a:t>
            </a:r>
            <a:r>
              <a:rPr lang="tr-TR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değerinin, var olan bir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ÜRÜN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çoklusundaki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ÜKODU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değerine eşit olması (deyişle böyle bir ürünün var olması),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Eklenecek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çokludaki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SMNO</a:t>
            </a:r>
            <a:r>
              <a:rPr lang="tr-TR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değerinin, var olan bir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 çoklusundaki </a:t>
            </a:r>
            <a:r>
              <a:rPr lang="tr-TR" b="1" i="1" dirty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MNO</a:t>
            </a: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değerine eşit olması (başka bir deyişle satışı yapan mağazanın var olması) gerekir.</a:t>
            </a:r>
          </a:p>
          <a:p>
            <a:pPr lvl="1">
              <a:buNone/>
            </a:pPr>
            <a:r>
              <a:rPr lang="tr-TR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Bütünlük kısıtlaması ;</a:t>
            </a:r>
          </a:p>
          <a:p>
            <a:pPr lvl="1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“Ancak </a:t>
            </a:r>
            <a:r>
              <a:rPr lang="tr-TR" dirty="0">
                <a:latin typeface="Verdana" pitchFamily="34" charset="0"/>
                <a:ea typeface="Verdana" pitchFamily="34" charset="0"/>
                <a:cs typeface="Verdana" pitchFamily="34" charset="0"/>
              </a:rPr>
              <a:t>var olan bir ürün, var olan bir mağaza tarafından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satılabilir.”</a:t>
            </a:r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88014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PERSONEL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ilişkisinde, personelin çalıştığı mağazayı gösteren bir nitelik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(ÇALMNO)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yer almaktadır.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lvl="1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Her personel çoklusunda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(ÇALMNO)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niteliğinin değerinin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MAĞAZA</a:t>
            </a: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ilişkisinde var olan bir çokludaki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b="1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MNO</a:t>
            </a:r>
            <a:r>
              <a:rPr lang="tr-TR" i="1" dirty="0" smtClean="0">
                <a:solidFill>
                  <a:schemeClr val="accent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değerine eşit olması gerekir. </a:t>
            </a:r>
          </a:p>
          <a:p>
            <a:pPr lvl="1">
              <a:buNone/>
            </a:pPr>
            <a:r>
              <a:rPr lang="tr-T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Bütünlük kısıtlaması:</a:t>
            </a:r>
          </a:p>
          <a:p>
            <a:pPr lvl="1">
              <a:buNone/>
            </a:pPr>
            <a:r>
              <a:rPr lang="tr-TR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“Her personel ancak var olan bir mağazada çalışabilir” </a:t>
            </a:r>
          </a:p>
          <a:p>
            <a:pPr lvl="1">
              <a:buNone/>
            </a:pPr>
            <a:endParaRPr lang="tr-TR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kış">
  <a:themeElements>
    <a:clrScheme name="Akış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Akış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kı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1969</TotalTime>
  <Words>1277</Words>
  <Application>Microsoft Office PowerPoint</Application>
  <PresentationFormat>Ekran Gösterisi (4:3)</PresentationFormat>
  <Paragraphs>212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30" baseType="lpstr">
      <vt:lpstr>Calibri</vt:lpstr>
      <vt:lpstr>Constantia</vt:lpstr>
      <vt:lpstr>Times New Roman</vt:lpstr>
      <vt:lpstr>Verdana</vt:lpstr>
      <vt:lpstr>Wingdings</vt:lpstr>
      <vt:lpstr>Wingdings 2</vt:lpstr>
      <vt:lpstr>Akış</vt:lpstr>
      <vt:lpstr>Veri Tabanı Yönetim Sistemleri</vt:lpstr>
      <vt:lpstr>1.Bütünlük Kısıtlamaları</vt:lpstr>
      <vt:lpstr>PowerPoint Sunusu</vt:lpstr>
      <vt:lpstr>PowerPoint Sunusu</vt:lpstr>
      <vt:lpstr> Alan Kısıtlamaları</vt:lpstr>
      <vt:lpstr>Referans Kısıtlaması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Nitelikler Arası Bağımlılıklar</vt:lpstr>
      <vt:lpstr>PowerPoint Sunusu</vt:lpstr>
      <vt:lpstr>PowerPoint Sunusu</vt:lpstr>
      <vt:lpstr>PowerPoint Sunusu</vt:lpstr>
      <vt:lpstr>İşlevsel Bağımlılık: Temel Kavramlar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Tabanı Yönetim Sistemleri</dc:title>
  <dc:creator>REYHAN</dc:creator>
  <cp:lastModifiedBy>ergenburhan@hotmail.com</cp:lastModifiedBy>
  <cp:revision>262</cp:revision>
  <dcterms:created xsi:type="dcterms:W3CDTF">2010-03-24T18:22:40Z</dcterms:created>
  <dcterms:modified xsi:type="dcterms:W3CDTF">2020-11-27T07:30:10Z</dcterms:modified>
</cp:coreProperties>
</file>