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472" r:id="rId3"/>
    <p:sldId id="446" r:id="rId4"/>
    <p:sldId id="450" r:id="rId5"/>
    <p:sldId id="453" r:id="rId6"/>
    <p:sldId id="454" r:id="rId7"/>
    <p:sldId id="456" r:id="rId8"/>
    <p:sldId id="460" r:id="rId9"/>
    <p:sldId id="295" r:id="rId10"/>
    <p:sldId id="462" r:id="rId11"/>
    <p:sldId id="463" r:id="rId12"/>
    <p:sldId id="466" r:id="rId13"/>
    <p:sldId id="471" r:id="rId14"/>
    <p:sldId id="302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22.11.2018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000" b="1" dirty="0" smtClean="0"/>
              <a:t>İşlevsel Bağımlılıklarla İlgili Kimi Tanım, Önerme ve Algoritmalar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 Bir İşlevsel Bağımlılık Kümesinin Kapanışı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: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Nitelik kümesi,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 :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İ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şlevsel bağımlılık kümesi ise,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kapanışı (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closure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 olarak: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Tüm  önemsiz işlevsel bağımlıklar,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den türetilebilecek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tüm kısmi ve geçişli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</a:t>
            </a: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606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4.7.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R(A,B,C,D)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 {A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 , BC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D}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verildiğinde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aşağıdaki gibi bulunur. 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	AB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		ABC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		ABD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BD 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	AD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ABD		ACD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ABCD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	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BCD		BCD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ABCD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ABCD	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 yalnız 2 işlevsel bağımlılık,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15 işlevsel bağımlılık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daki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her işlevsel bağımlılık yerine birçok işlevsel bağımlılık yazılabilir.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AB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 büyük çoğunluğunun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önemsizdir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Autofit/>
          </a:bodyPr>
          <a:lstStyle/>
          <a:p>
            <a:r>
              <a:rPr lang="tr-TR" sz="3600" b="1" dirty="0" smtClean="0"/>
              <a:t>İşlevsel Bağımlılıkları Türetme Kuralları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3285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bulmak için 6 </a:t>
            </a: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Armstrong aksiyomu: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İlk üçü temel kurallardır.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1.Dönüşlülük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reflexitivity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⊆  X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</a:t>
            </a:r>
          </a:p>
          <a:p>
            <a:pPr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2.Artırma(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augmentation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 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XZ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 </a:t>
            </a:r>
          </a:p>
          <a:p>
            <a:pPr>
              <a:buNone/>
            </a:pPr>
            <a:endParaRPr lang="tr-TR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3.Geçişlilik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)kuralı: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Y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Z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Birleşim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Z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YZ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5. Ayrışma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decomposition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kuralı: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YZ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 ve   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</a:p>
          <a:p>
            <a:pPr>
              <a:buNone/>
            </a:pPr>
            <a:endParaRPr lang="tr-T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6.Sözde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geçişlilik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pseudo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transitivity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kuralı:</a:t>
            </a: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Y  ve  YZ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W   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XZ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/>
              <a:t>Örnek 4.8</a:t>
            </a:r>
            <a:r>
              <a:rPr lang="tr-TR" b="1" dirty="0" smtClean="0"/>
              <a:t>.</a:t>
            </a:r>
          </a:p>
          <a:p>
            <a:pPr>
              <a:buNone/>
            </a:pPr>
            <a:r>
              <a:rPr lang="tr-TR" b="1" dirty="0" smtClean="0"/>
              <a:t>R(A,B,C,D,E,G</a:t>
            </a:r>
            <a:r>
              <a:rPr lang="tr-TR" b="1" dirty="0"/>
              <a:t>)</a:t>
            </a:r>
            <a:endParaRPr lang="tr-TR" dirty="0"/>
          </a:p>
          <a:p>
            <a:pPr>
              <a:buNone/>
            </a:pPr>
            <a:r>
              <a:rPr lang="tr-TR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tr-TR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: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BD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BC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EG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E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Bazı türetilmiş işlevsel bağımlılıklar: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DG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(artırma kuralına göre)          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ve geçişlilik kurallarına göre)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ABD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(dönüşlülük ve birleştirme kurallarına göre)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 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kuralına göre),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EG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(ayrıştırma ve sözde geçişlilik kurallarına göre)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62028"/>
            <a:ext cx="8229600" cy="5610244"/>
          </a:xfrm>
        </p:spPr>
        <p:txBody>
          <a:bodyPr>
            <a:normAutofit lnSpcReduction="10000"/>
          </a:bodyPr>
          <a:lstStyle/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4.4.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4.8’ deki İlişki Şeması İçin İşlevsel Bağımlılık Çizeneği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857224" y="1643050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5" name="4 Yuvarlatılmış Dikdörtgen"/>
          <p:cNvSpPr/>
          <p:nvPr/>
        </p:nvSpPr>
        <p:spPr>
          <a:xfrm>
            <a:off x="857224" y="3000372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</a:p>
          <a:p>
            <a:pPr algn="ctr"/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3643306" y="1000108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</a:t>
            </a:r>
          </a:p>
          <a:p>
            <a:pPr algn="ctr"/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3714744" y="2500306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</a:t>
            </a:r>
          </a:p>
        </p:txBody>
      </p:sp>
      <p:sp>
        <p:nvSpPr>
          <p:cNvPr id="8" name="7 Yuvarlatılmış Dikdörtgen"/>
          <p:cNvSpPr/>
          <p:nvPr/>
        </p:nvSpPr>
        <p:spPr>
          <a:xfrm>
            <a:off x="3714744" y="3857628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6429388" y="2571744"/>
            <a:ext cx="1785950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</a:p>
        </p:txBody>
      </p:sp>
      <p:sp>
        <p:nvSpPr>
          <p:cNvPr id="10" name="9 Yuvarlatılmış Dikdörtgen"/>
          <p:cNvSpPr/>
          <p:nvPr/>
        </p:nvSpPr>
        <p:spPr>
          <a:xfrm>
            <a:off x="571472" y="1285860"/>
            <a:ext cx="2571768" cy="307183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15 Düz Ok Bağlayıcısı"/>
          <p:cNvCxnSpPr>
            <a:endCxn id="4" idx="3"/>
          </p:cNvCxnSpPr>
          <p:nvPr/>
        </p:nvCxnSpPr>
        <p:spPr>
          <a:xfrm rot="10800000" flipV="1">
            <a:off x="2643174" y="1357298"/>
            <a:ext cx="1000132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>
            <a:stCxn id="10" idx="3"/>
          </p:cNvCxnSpPr>
          <p:nvPr/>
        </p:nvCxnSpPr>
        <p:spPr>
          <a:xfrm>
            <a:off x="3143240" y="2821777"/>
            <a:ext cx="571504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>
            <a:endCxn id="8" idx="1"/>
          </p:cNvCxnSpPr>
          <p:nvPr/>
        </p:nvCxnSpPr>
        <p:spPr>
          <a:xfrm rot="16200000" flipH="1">
            <a:off x="3143240" y="3786190"/>
            <a:ext cx="571504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/>
          <p:nvPr/>
        </p:nvCxnSpPr>
        <p:spPr>
          <a:xfrm rot="16200000" flipH="1">
            <a:off x="5322099" y="1750207"/>
            <a:ext cx="1143008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Ok Bağlayıcısı"/>
          <p:cNvCxnSpPr>
            <a:stCxn id="9" idx="1"/>
          </p:cNvCxnSpPr>
          <p:nvPr/>
        </p:nvCxnSpPr>
        <p:spPr>
          <a:xfrm rot="10800000">
            <a:off x="5572132" y="3071810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İşlevsel Bağımlılık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Kısmi İşlevsel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Bağımlılık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Tam İşlevsel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Bağımlılık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Önemsiz İşlevsel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Bağımlılık</a:t>
            </a: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Önemli İşlevsel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Bağımlılık 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Geçişli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İşlevsel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Bağımlılık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57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İçerik Yer Tutucusu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Kısmi İşlevsel Bağımlılık: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Eğer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X,</a:t>
                </a:r>
                <a:r>
                  <a:rPr lang="tr-TR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 ve </a:t>
                </a:r>
                <a:r>
                  <a:rPr lang="tr-TR" b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X’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 en az bir öz altkümesi de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yi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belirliyorsa;</a:t>
                </a:r>
              </a:p>
              <a:p>
                <a:pPr>
                  <a:buNone/>
                </a:pP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(X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ve ƎZ⊂ X : Z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A)  X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</a:t>
                </a:r>
                <a:r>
                  <a:rPr lang="tr-TR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işlevsel</a:t>
                </a:r>
              </a:p>
              <a:p>
                <a:pPr>
                  <a:buNone/>
                </a:pPr>
                <a:endParaRPr lang="tr-TR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buNone/>
                </a:pP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Tam İşlevsel Bağımlılık:</a:t>
                </a:r>
                <a:r>
                  <a:rPr lang="tr-TR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Eğer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X,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</a:t>
                </a:r>
                <a:r>
                  <a:rPr lang="tr-TR" b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belirliyorsa ve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X’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 hiçbir öz altkümesi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A’ </a:t>
                </a:r>
                <a:r>
                  <a:rPr lang="tr-TR" dirty="0" err="1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yı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tr-TR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belirlemiyorsa;</a:t>
                </a:r>
              </a:p>
              <a:p>
                <a:pPr>
                  <a:buNone/>
                </a:pPr>
                <a:r>
                  <a:rPr lang="tr-TR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(X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</a:t>
                </a:r>
                <a:r>
                  <a:rPr lang="tr-TR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ve</a:t>
                </a:r>
                <a:r>
                  <a:rPr lang="tr-TR" b="1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b="1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Verdana" pitchFamily="34" charset="0"/>
                      </a:rPr>
                      <m:t>∄</m:t>
                    </m:r>
                  </m:oMath>
                </a14:m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Z  </a:t>
                </a:r>
                <a:r>
                  <a:rPr lang="tr-TR" b="1" i="1" dirty="0" smtClean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⊂  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X  :  Z 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 A)   X 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  <a:sym typeface="Wingdings"/>
                  </a:rPr>
                  <a:t></a:t>
                </a:r>
                <a:r>
                  <a:rPr lang="tr-TR" b="1" i="1" dirty="0">
                    <a:solidFill>
                      <a:schemeClr val="accent2">
                        <a:lumMod val="75000"/>
                      </a:schemeClr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A </a:t>
                </a:r>
                <a:endParaRPr lang="tr-TR" dirty="0"/>
              </a:p>
            </p:txBody>
          </p:sp>
        </mc:Choice>
        <mc:Fallback xmlns="">
          <p:sp>
            <p:nvSpPr>
              <p:cNvPr id="3" name="2 İçerik Yer Tutucusu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371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Önemsiz İşlevsel Bağımlılık: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X, 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belirliyorsa ve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X’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bir altkümesi ise;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ve A  ⊆  X ) 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Önemli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 A’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belirliyorsa ve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 X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in bir altkümesi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değilse;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dirty="0" smtClean="0">
                <a:solidFill>
                  <a:schemeClr val="accent1"/>
                </a:solidFill>
              </a:rPr>
              <a:t>⊄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)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Geçişli İşlevsel Bağımlılık: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Y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’yi,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belirliyorsa;</a:t>
            </a:r>
          </a:p>
          <a:p>
            <a:pPr>
              <a:buNone/>
            </a:pP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</a:t>
            </a:r>
            <a:r>
              <a:rPr lang="tr-TR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Z)  X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95373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Not: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Kısmi/tam ve önemli/önemsiz işlevsel bağımlılık tanımlarında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gösterimi kullanılmış, sağ tarafta tek bir niteliğe yer verilmiştir. 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işlevsel bağımlılığın sağında (örneğin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gibi) birden çok nitelik varsa, tam/kısmi ve önemli/önemsiz olduğu her zaman söylenemez.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’den,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 ikisi de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X’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 tam işlevsel bağımlı ise;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 : T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am işlevsel bağımlılık,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Sadece biri (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veya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), 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 tam işlevsel bağımlı ise;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 :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 ya da kısmi olduğu söylenemez.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4.6.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R(ÖNO,ÖADI,BNO,BADI,FAKNO,DKODU,DADI,KRD,NOTU)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Öğrenci No,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ÖADI: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Öğrenci Adı,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BNO: </a:t>
            </a:r>
            <a:r>
              <a:rPr lang="tr-TR" sz="24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BölümNo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BADI: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Bölüm Adı,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FAKNO: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Fakülte No,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DKODU: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Kodu,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DADI: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Adı,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KRD: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Kredi,</a:t>
            </a:r>
          </a:p>
          <a:p>
            <a:pPr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NOTU: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Ders Notu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Önemsiz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DKODU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BNO, BADI, FAKNO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BNO, FAKNO</a:t>
            </a:r>
            <a:endParaRPr lang="tr-T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Önemli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ÖADI, 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KRD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NOTU</a:t>
            </a: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Kısmi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ÖADI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KRD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DKODU, DADI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NOTU</a:t>
            </a:r>
            <a:endParaRPr lang="tr-TR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ÖADI, BNO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FAKNO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ÖNO, DKODU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NOTU</a:t>
            </a:r>
          </a:p>
          <a:p>
            <a:pPr marL="571500" indent="-571500">
              <a:buFont typeface="+mj-lt"/>
              <a:buAutoNum type="romanU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Geçişli işlevsel bağımlılık örnekleri:</a:t>
            </a:r>
          </a:p>
          <a:p>
            <a:pPr lvl="1"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FAKNO   (ÖNO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FAKNO)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BADI    (ÖNO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BNO,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BADI)   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Değersiz: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Kısmi ve geçişli işlevsel bağımlılıklar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Değerli: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Önemli, tam ve geçişli olmayan (bu üç özelliği birlikte taşıyan)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işlevsel bağımlılıklar.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/>
              <a:t> </a:t>
            </a:r>
            <a:r>
              <a:rPr lang="tr-TR" b="1" dirty="0" smtClean="0"/>
              <a:t> 	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</a:rPr>
              <a:t>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ÖADI, BNO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BNO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BADI, FAKNO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DKODU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DADI, KRD</a:t>
            </a: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   DKODU, ÖNO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NOTU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4.3.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4.6’daki İlişki Şeması İçin Bağımlılık Çizeneği</a:t>
            </a:r>
          </a:p>
          <a:p>
            <a:endParaRPr lang="tr-TR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1142976" y="1071546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ÖNO</a:t>
            </a:r>
            <a:endParaRPr lang="tr-TR" dirty="0"/>
          </a:p>
        </p:txBody>
      </p:sp>
      <p:sp>
        <p:nvSpPr>
          <p:cNvPr id="5" name="4 Yuvarlatılmış Dikdörtgen"/>
          <p:cNvSpPr/>
          <p:nvPr/>
        </p:nvSpPr>
        <p:spPr>
          <a:xfrm>
            <a:off x="1071538" y="242886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DKODU</a:t>
            </a:r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3857620" y="450057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KRD</a:t>
            </a:r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3857620" y="3286124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DADI</a:t>
            </a:r>
            <a:endParaRPr lang="tr-TR" dirty="0"/>
          </a:p>
        </p:txBody>
      </p:sp>
      <p:sp>
        <p:nvSpPr>
          <p:cNvPr id="8" name="7 Yuvarlatılmış Dikdörtgen"/>
          <p:cNvSpPr/>
          <p:nvPr/>
        </p:nvSpPr>
        <p:spPr>
          <a:xfrm>
            <a:off x="3857620" y="207167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ÖADI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3786182" y="85723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BNO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6643702" y="3286124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FAKNO</a:t>
            </a:r>
            <a:endParaRPr lang="tr-TR" dirty="0"/>
          </a:p>
        </p:txBody>
      </p:sp>
      <p:sp>
        <p:nvSpPr>
          <p:cNvPr id="11" name="10 Yuvarlatılmış Dikdörtgen"/>
          <p:cNvSpPr/>
          <p:nvPr/>
        </p:nvSpPr>
        <p:spPr>
          <a:xfrm>
            <a:off x="6643702" y="157161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BADI</a:t>
            </a:r>
            <a:endParaRPr lang="tr-TR" dirty="0"/>
          </a:p>
        </p:txBody>
      </p:sp>
      <p:sp>
        <p:nvSpPr>
          <p:cNvPr id="12" name="11 Yuvarlatılmış Dikdörtgen"/>
          <p:cNvSpPr/>
          <p:nvPr/>
        </p:nvSpPr>
        <p:spPr>
          <a:xfrm>
            <a:off x="1142976" y="4429132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NOTU</a:t>
            </a:r>
            <a:endParaRPr lang="tr-TR" dirty="0"/>
          </a:p>
        </p:txBody>
      </p:sp>
      <p:sp>
        <p:nvSpPr>
          <p:cNvPr id="15" name="14 Yuvarlatılmış Dikdörtgen"/>
          <p:cNvSpPr/>
          <p:nvPr/>
        </p:nvSpPr>
        <p:spPr>
          <a:xfrm>
            <a:off x="714348" y="785794"/>
            <a:ext cx="2643206" cy="31432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16 Düz Ok Bağlayıcısı"/>
          <p:cNvCxnSpPr/>
          <p:nvPr/>
        </p:nvCxnSpPr>
        <p:spPr>
          <a:xfrm flipV="1">
            <a:off x="2786050" y="1357298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Düz Ok Bağlayıcısı"/>
          <p:cNvCxnSpPr>
            <a:endCxn id="8" idx="1"/>
          </p:cNvCxnSpPr>
          <p:nvPr/>
        </p:nvCxnSpPr>
        <p:spPr>
          <a:xfrm>
            <a:off x="2786050" y="1714488"/>
            <a:ext cx="107157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>
            <a:off x="2714612" y="2857496"/>
            <a:ext cx="1143008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Ok Bağlayıcısı"/>
          <p:cNvCxnSpPr/>
          <p:nvPr/>
        </p:nvCxnSpPr>
        <p:spPr>
          <a:xfrm rot="16200000" flipH="1">
            <a:off x="2393141" y="3607595"/>
            <a:ext cx="1785950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>
            <a:stCxn id="5" idx="2"/>
            <a:endCxn id="12" idx="0"/>
          </p:cNvCxnSpPr>
          <p:nvPr/>
        </p:nvCxnSpPr>
        <p:spPr>
          <a:xfrm rot="16200000" flipH="1">
            <a:off x="1428728" y="3893347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Ok Bağlayıcısı"/>
          <p:cNvCxnSpPr/>
          <p:nvPr/>
        </p:nvCxnSpPr>
        <p:spPr>
          <a:xfrm>
            <a:off x="5429256" y="1428736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Düz Ok Bağlayıcısı"/>
          <p:cNvCxnSpPr/>
          <p:nvPr/>
        </p:nvCxnSpPr>
        <p:spPr>
          <a:xfrm rot="16200000" flipH="1">
            <a:off x="5072066" y="2071678"/>
            <a:ext cx="1928826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1868</TotalTime>
  <Words>635</Words>
  <Application>Microsoft Office PowerPoint</Application>
  <PresentationFormat>Ekran Gösterisi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Constantia</vt:lpstr>
      <vt:lpstr>Times New Roman</vt:lpstr>
      <vt:lpstr>Verdana</vt:lpstr>
      <vt:lpstr>Wingdings</vt:lpstr>
      <vt:lpstr>Wingdings 2</vt:lpstr>
      <vt:lpstr>Akış</vt:lpstr>
      <vt:lpstr>Veri Tabanı Yönetim Sistemleri</vt:lpstr>
      <vt:lpstr>İşlevsel Bağımlılık Türleri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İşlevsel Bağımlılıklarla İlgili Kimi Tanım, Önerme ve Algoritmalar</vt:lpstr>
      <vt:lpstr>PowerPoint Sunusu</vt:lpstr>
      <vt:lpstr>İşlevsel Bağımlılıkları Türetme Kuralları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237</cp:revision>
  <dcterms:created xsi:type="dcterms:W3CDTF">2010-03-24T18:22:40Z</dcterms:created>
  <dcterms:modified xsi:type="dcterms:W3CDTF">2018-11-22T14:49:01Z</dcterms:modified>
</cp:coreProperties>
</file>