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70" r:id="rId9"/>
    <p:sldId id="272" r:id="rId10"/>
    <p:sldId id="273" r:id="rId11"/>
    <p:sldId id="274" r:id="rId12"/>
    <p:sldId id="275" r:id="rId13"/>
    <p:sldId id="276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Temel Konular ve ARM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Hafta-2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110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60" y="196369"/>
            <a:ext cx="11227369" cy="65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9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2" y="95788"/>
            <a:ext cx="10392696" cy="67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3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218767"/>
            <a:ext cx="11326761" cy="61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5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/>
          <p:cNvGraphicFramePr>
            <a:graphicFrameLocks noGrp="1"/>
          </p:cNvGraphicFramePr>
          <p:nvPr>
            <p:extLst/>
          </p:nvPr>
        </p:nvGraphicFramePr>
        <p:xfrm>
          <a:off x="1556835" y="267001"/>
          <a:ext cx="10104222" cy="6074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675">
                  <a:extLst>
                    <a:ext uri="{9D8B030D-6E8A-4147-A177-3AD203B41FA5}">
                      <a16:colId xmlns:a16="http://schemas.microsoft.com/office/drawing/2014/main" val="3980152171"/>
                    </a:ext>
                  </a:extLst>
                </a:gridCol>
                <a:gridCol w="2332672">
                  <a:extLst>
                    <a:ext uri="{9D8B030D-6E8A-4147-A177-3AD203B41FA5}">
                      <a16:colId xmlns:a16="http://schemas.microsoft.com/office/drawing/2014/main" val="3107522695"/>
                    </a:ext>
                  </a:extLst>
                </a:gridCol>
                <a:gridCol w="2997582">
                  <a:extLst>
                    <a:ext uri="{9D8B030D-6E8A-4147-A177-3AD203B41FA5}">
                      <a16:colId xmlns:a16="http://schemas.microsoft.com/office/drawing/2014/main" val="2911528601"/>
                    </a:ext>
                  </a:extLst>
                </a:gridCol>
                <a:gridCol w="1202544">
                  <a:extLst>
                    <a:ext uri="{9D8B030D-6E8A-4147-A177-3AD203B41FA5}">
                      <a16:colId xmlns:a16="http://schemas.microsoft.com/office/drawing/2014/main" val="1779989551"/>
                    </a:ext>
                  </a:extLst>
                </a:gridCol>
                <a:gridCol w="1554749">
                  <a:extLst>
                    <a:ext uri="{9D8B030D-6E8A-4147-A177-3AD203B41FA5}">
                      <a16:colId xmlns:a16="http://schemas.microsoft.com/office/drawing/2014/main" val="2524955742"/>
                    </a:ext>
                  </a:extLst>
                </a:gridCol>
              </a:tblGrid>
              <a:tr h="313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Ürün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Mimari (ISA)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smtClean="0">
                          <a:effectLst/>
                        </a:rPr>
                        <a:t>Bazı İşlemciler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Özellik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Yıl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0930020"/>
                  </a:ext>
                </a:extLst>
              </a:tr>
              <a:tr h="6437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ARM1 - … ARM11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ARMv1 … Armv6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ARM600,ARM1156 </a:t>
                      </a:r>
                      <a:r>
                        <a:rPr lang="tr-TR" sz="1800" dirty="0" smtClean="0">
                          <a:effectLst/>
                        </a:rPr>
                        <a:t> vb</a:t>
                      </a:r>
                      <a:r>
                        <a:rPr lang="tr-TR" sz="1800" dirty="0">
                          <a:effectLst/>
                        </a:rPr>
                        <a:t>.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 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1985-2005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371733"/>
                  </a:ext>
                </a:extLst>
              </a:tr>
              <a:tr h="313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SecurCore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ARMv6-ARMv7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SC100 – SC300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 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1998-2005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225981"/>
                  </a:ext>
                </a:extLst>
              </a:tr>
              <a:tr h="313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Cortex-M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ARMv7-M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Cortex-M3- M4 – M7 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MCU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2003-2014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910410"/>
                  </a:ext>
                </a:extLst>
              </a:tr>
              <a:tr h="313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Cortex-M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ARMv8-M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err="1">
                          <a:effectLst/>
                        </a:rPr>
                        <a:t>Cortex</a:t>
                      </a:r>
                      <a:r>
                        <a:rPr lang="tr-TR" sz="1800" dirty="0">
                          <a:effectLst/>
                        </a:rPr>
                        <a:t> –M23-M33-M85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MCU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2016-2022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2727784"/>
                  </a:ext>
                </a:extLst>
              </a:tr>
              <a:tr h="64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Cortex-R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ARMv7-R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Cortex-R5 – R7 –R8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Real-time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2011-2016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0981754"/>
                  </a:ext>
                </a:extLst>
              </a:tr>
              <a:tr h="64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Cortex-R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ARMv8-R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Cortex-R82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Real-time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2020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68316"/>
                  </a:ext>
                </a:extLst>
              </a:tr>
              <a:tr h="64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Cortex-A (32bit)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ARMv7-A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Cortex-A5-A7-A8-A12-A17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MPU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2009-2014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556456"/>
                  </a:ext>
                </a:extLst>
              </a:tr>
              <a:tr h="64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Cortex-A (64bit)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ARMv8-A </a:t>
                      </a:r>
                      <a:r>
                        <a:rPr lang="tr-TR" sz="1600" dirty="0">
                          <a:effectLst/>
                        </a:rPr>
                        <a:t>(AArch64)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Cortex-A34-A55-A65-A76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</a:rPr>
                        <a:t>MPU-Mobil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2016-2018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067392"/>
                  </a:ext>
                </a:extLst>
              </a:tr>
              <a:tr h="64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Cortex-A (64bit)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ARMv9-A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Cortex-A510-A710-A715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</a:rPr>
                        <a:t>MPU-Mobil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2021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34358"/>
                  </a:ext>
                </a:extLst>
              </a:tr>
              <a:tr h="313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Cortex-X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ARMv8 – ARMv9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Cortex-X1-X2-X3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</a:rPr>
                        <a:t>MPU-Mobil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2020-2022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593199"/>
                  </a:ext>
                </a:extLst>
              </a:tr>
              <a:tr h="64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Neoverse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ARMv8.2 –ARMv9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err="1">
                          <a:effectLst/>
                        </a:rPr>
                        <a:t>Neoverse</a:t>
                      </a: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tr-TR" sz="1800" dirty="0" smtClean="0">
                          <a:effectLst/>
                        </a:rPr>
                        <a:t>V2- E2 </a:t>
                      </a:r>
                      <a:r>
                        <a:rPr lang="tr-TR" sz="1800" dirty="0">
                          <a:effectLst/>
                        </a:rPr>
                        <a:t>– Neoverse-N2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</a:rPr>
                        <a:t>MPU-Server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2021-2022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880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813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20315" y="295563"/>
            <a:ext cx="8596668" cy="45258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Cortex-M4 / </a:t>
            </a:r>
            <a:r>
              <a:rPr lang="tr-TR" dirty="0"/>
              <a:t>STM32F4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7638" y="867414"/>
            <a:ext cx="4848823" cy="5140215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 smtClean="0"/>
              <a:t>Core</a:t>
            </a:r>
            <a:r>
              <a:rPr lang="tr-TR" dirty="0" smtClean="0"/>
              <a:t>: 32-bit</a:t>
            </a:r>
          </a:p>
          <a:p>
            <a:r>
              <a:rPr lang="tr-TR" dirty="0" smtClean="0"/>
              <a:t>FPU desteği (IEEE-754 </a:t>
            </a: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precision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84MHz’e kadar frekans desteği</a:t>
            </a:r>
          </a:p>
          <a:p>
            <a:r>
              <a:rPr lang="tr-TR" dirty="0" smtClean="0"/>
              <a:t>512KB’a kadar Flash</a:t>
            </a:r>
          </a:p>
          <a:p>
            <a:r>
              <a:rPr lang="tr-TR" dirty="0" smtClean="0"/>
              <a:t>96KB’a kadar SRAM</a:t>
            </a:r>
          </a:p>
          <a:p>
            <a:r>
              <a:rPr lang="tr-TR" dirty="0" smtClean="0"/>
              <a:t>1.7V ile 3.6V besleme ve I/O </a:t>
            </a:r>
            <a:r>
              <a:rPr lang="tr-TR" dirty="0" err="1" smtClean="0"/>
              <a:t>işelmleri</a:t>
            </a:r>
            <a:endParaRPr lang="tr-TR" dirty="0" smtClean="0"/>
          </a:p>
          <a:p>
            <a:r>
              <a:rPr lang="tr-TR" dirty="0" smtClean="0"/>
              <a:t>POR/BOR desteği</a:t>
            </a:r>
          </a:p>
          <a:p>
            <a:r>
              <a:rPr lang="tr-TR" dirty="0" smtClean="0"/>
              <a:t>Dahili </a:t>
            </a:r>
            <a:r>
              <a:rPr lang="tr-TR" dirty="0" err="1" smtClean="0"/>
              <a:t>ossilatör</a:t>
            </a:r>
            <a:r>
              <a:rPr lang="tr-TR" dirty="0" smtClean="0"/>
              <a:t> desteği</a:t>
            </a:r>
          </a:p>
          <a:p>
            <a:r>
              <a:rPr lang="tr-TR" dirty="0" smtClean="0"/>
              <a:t>16 kanal 12 bit ADC</a:t>
            </a:r>
          </a:p>
          <a:p>
            <a:r>
              <a:rPr lang="tr-TR" dirty="0" smtClean="0"/>
              <a:t>16-stream DMA</a:t>
            </a:r>
          </a:p>
          <a:p>
            <a:r>
              <a:rPr lang="tr-TR" dirty="0" smtClean="0"/>
              <a:t>11 adet </a:t>
            </a:r>
            <a:r>
              <a:rPr lang="tr-TR" dirty="0" err="1" smtClean="0"/>
              <a:t>Timer</a:t>
            </a:r>
            <a:endParaRPr lang="tr-TR" dirty="0" smtClean="0"/>
          </a:p>
          <a:p>
            <a:r>
              <a:rPr lang="tr-TR" dirty="0" smtClean="0"/>
              <a:t>81 I/O port</a:t>
            </a:r>
            <a:endParaRPr lang="tr-TR" dirty="0" smtClean="0"/>
          </a:p>
          <a:p>
            <a:r>
              <a:rPr lang="tr-TR" dirty="0" smtClean="0"/>
              <a:t>NVIC </a:t>
            </a:r>
            <a:r>
              <a:rPr lang="tr-TR" dirty="0" err="1" smtClean="0"/>
              <a:t>intterrupt</a:t>
            </a:r>
            <a:r>
              <a:rPr lang="tr-TR" dirty="0" smtClean="0"/>
              <a:t> </a:t>
            </a:r>
            <a:r>
              <a:rPr lang="tr-TR" dirty="0" err="1" smtClean="0"/>
              <a:t>kontrölör</a:t>
            </a:r>
            <a:endParaRPr lang="tr-TR" dirty="0" smtClean="0"/>
          </a:p>
          <a:p>
            <a:r>
              <a:rPr lang="tr-TR" dirty="0" smtClean="0"/>
              <a:t>I2C  SPI ve USART desteği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373" y="748145"/>
            <a:ext cx="5280479" cy="482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3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6500" b="6720"/>
          <a:stretch/>
        </p:blipFill>
        <p:spPr>
          <a:xfrm>
            <a:off x="2688677" y="92363"/>
            <a:ext cx="6529213" cy="67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8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8" y="361661"/>
            <a:ext cx="8953500" cy="58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7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Geliştirme Ortamları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8788" y="1495390"/>
            <a:ext cx="4744411" cy="1303047"/>
          </a:xfrm>
        </p:spPr>
        <p:txBody>
          <a:bodyPr/>
          <a:lstStyle/>
          <a:p>
            <a:r>
              <a:rPr lang="tr-TR" dirty="0" err="1" smtClean="0"/>
              <a:t>Keil</a:t>
            </a:r>
            <a:endParaRPr lang="tr-TR" dirty="0" smtClean="0"/>
          </a:p>
          <a:p>
            <a:r>
              <a:rPr lang="tr-TR" dirty="0" err="1"/>
              <a:t>Atollic</a:t>
            </a:r>
            <a:r>
              <a:rPr lang="tr-TR" dirty="0"/>
              <a:t> </a:t>
            </a:r>
            <a:r>
              <a:rPr lang="tr-TR" dirty="0" err="1" smtClean="0"/>
              <a:t>Truestudio</a:t>
            </a:r>
            <a:endParaRPr lang="tr-TR" dirty="0" smtClean="0"/>
          </a:p>
          <a:p>
            <a:r>
              <a:rPr lang="tr-TR" dirty="0" smtClean="0"/>
              <a:t>IAR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02" y="1370878"/>
            <a:ext cx="3617623" cy="18433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45" y="3666476"/>
            <a:ext cx="4521200" cy="274725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46" y="4166466"/>
            <a:ext cx="2742334" cy="15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9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54" y="-113145"/>
            <a:ext cx="3426836" cy="341160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946" y="380854"/>
            <a:ext cx="3408363" cy="340836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82" y="3059401"/>
            <a:ext cx="3630036" cy="363003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766" y="3745343"/>
            <a:ext cx="3302016" cy="2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7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Ders sonu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524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927"/>
          </a:xfrm>
        </p:spPr>
        <p:txBody>
          <a:bodyPr/>
          <a:lstStyle/>
          <a:p>
            <a:r>
              <a:rPr lang="tr-TR" dirty="0" smtClean="0"/>
              <a:t>Bu Derste neler öğrenilecek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644073"/>
            <a:ext cx="8596668" cy="4397289"/>
          </a:xfrm>
        </p:spPr>
        <p:txBody>
          <a:bodyPr>
            <a:normAutofit/>
          </a:bodyPr>
          <a:lstStyle/>
          <a:p>
            <a:r>
              <a:rPr lang="tr-TR" sz="2800" dirty="0" smtClean="0"/>
              <a:t>Mikroişlemci ve </a:t>
            </a:r>
            <a:r>
              <a:rPr lang="tr-TR" sz="2800" dirty="0" err="1" smtClean="0"/>
              <a:t>MCU’lar</a:t>
            </a:r>
            <a:r>
              <a:rPr lang="tr-TR" sz="2800" dirty="0" smtClean="0"/>
              <a:t> için bazı temel bilgileri </a:t>
            </a:r>
            <a:r>
              <a:rPr lang="tr-TR" sz="2800" dirty="0" smtClean="0"/>
              <a:t>hatırlayalım</a:t>
            </a:r>
          </a:p>
          <a:p>
            <a:endParaRPr lang="tr-TR" sz="2800" dirty="0" smtClean="0"/>
          </a:p>
          <a:p>
            <a:r>
              <a:rPr lang="tr-TR" sz="2800" dirty="0" smtClean="0"/>
              <a:t>Cortex-M4</a:t>
            </a:r>
          </a:p>
          <a:p>
            <a:endParaRPr lang="tr-TR" sz="2800" dirty="0"/>
          </a:p>
          <a:p>
            <a:r>
              <a:rPr lang="tr-TR" sz="2800" dirty="0" smtClean="0"/>
              <a:t>Gerekli </a:t>
            </a:r>
            <a:r>
              <a:rPr lang="tr-TR" sz="2800" dirty="0" smtClean="0"/>
              <a:t>yazılım ve geliştirme ortamlarını tanıyalım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75456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Frekans – </a:t>
            </a:r>
            <a:r>
              <a:rPr lang="tr-TR" dirty="0" err="1" smtClean="0"/>
              <a:t>Cycle</a:t>
            </a:r>
            <a:r>
              <a:rPr lang="tr-TR" dirty="0" smtClean="0"/>
              <a:t> Kavramları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7" y="2589001"/>
            <a:ext cx="6460460" cy="166347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934" y="1427806"/>
            <a:ext cx="2495550" cy="18288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018" y="447862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9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265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Pipeline’ı</a:t>
            </a:r>
            <a:r>
              <a:rPr lang="tr-TR" dirty="0" smtClean="0"/>
              <a:t> hatırlayalım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86" y="1528950"/>
            <a:ext cx="8299816" cy="42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 Sistemleri ve Dönüşümler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94" y="1616364"/>
            <a:ext cx="5102662" cy="190804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891" y="3745853"/>
            <a:ext cx="3568777" cy="284364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868" y="1881908"/>
            <a:ext cx="5450659" cy="45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7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53189" y="128442"/>
            <a:ext cx="8596668" cy="48952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Mantık Kapıları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7" y="1020184"/>
            <a:ext cx="9525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9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33479" y="83127"/>
            <a:ext cx="8596668" cy="34174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Kombinasyonel</a:t>
            </a:r>
            <a:r>
              <a:rPr lang="tr-TR" dirty="0" smtClean="0"/>
              <a:t> ve </a:t>
            </a:r>
            <a:r>
              <a:rPr lang="tr-TR" dirty="0" err="1" smtClean="0"/>
              <a:t>Ardışıl</a:t>
            </a:r>
            <a:r>
              <a:rPr lang="tr-TR" dirty="0" smtClean="0"/>
              <a:t> Devreler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75" y="4684242"/>
            <a:ext cx="9760542" cy="166435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39" y="686348"/>
            <a:ext cx="4678252" cy="36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2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73161" y="0"/>
            <a:ext cx="9872457" cy="1280890"/>
          </a:xfrm>
        </p:spPr>
        <p:txBody>
          <a:bodyPr/>
          <a:lstStyle/>
          <a:p>
            <a:r>
              <a:rPr lang="tr-TR" dirty="0" smtClean="0"/>
              <a:t>ASCII tablo niçin kullanılırdı? Daha gelişmiş kodlama teknolojisi neydi?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33" y="1120877"/>
            <a:ext cx="7783154" cy="51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2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175919" y="132498"/>
            <a:ext cx="4820598" cy="46727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ARM mimari profilleri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8" y="698090"/>
            <a:ext cx="11374814" cy="5771535"/>
          </a:xfrm>
        </p:spPr>
      </p:pic>
    </p:spTree>
    <p:extLst>
      <p:ext uri="{BB962C8B-B14F-4D97-AF65-F5344CB8AC3E}">
        <p14:creationId xmlns:p14="http://schemas.microsoft.com/office/powerpoint/2010/main" val="1470890519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218</Words>
  <Application>Microsoft Office PowerPoint</Application>
  <PresentationFormat>Geniş ekran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Yüzeyler</vt:lpstr>
      <vt:lpstr>Temel Konular ve ARM</vt:lpstr>
      <vt:lpstr>Bu Derste neler öğrenilecek</vt:lpstr>
      <vt:lpstr>Frekans – Cycle Kavramları</vt:lpstr>
      <vt:lpstr>Pipeline’ı hatırlayalım</vt:lpstr>
      <vt:lpstr>Sayı Sistemleri ve Dönüşümler</vt:lpstr>
      <vt:lpstr>Mantık Kapıları</vt:lpstr>
      <vt:lpstr>Kombinasyonel ve Ardışıl Devreler</vt:lpstr>
      <vt:lpstr>ASCII tablo niçin kullanılırdı? Daha gelişmiş kodlama teknolojisi neydi?</vt:lpstr>
      <vt:lpstr>ARM mimari profilleri</vt:lpstr>
      <vt:lpstr>PowerPoint Sunusu</vt:lpstr>
      <vt:lpstr>PowerPoint Sunusu</vt:lpstr>
      <vt:lpstr>PowerPoint Sunusu</vt:lpstr>
      <vt:lpstr>PowerPoint Sunusu</vt:lpstr>
      <vt:lpstr>Cortex-M4 / STM32F4</vt:lpstr>
      <vt:lpstr>PowerPoint Sunusu</vt:lpstr>
      <vt:lpstr>PowerPoint Sunusu</vt:lpstr>
      <vt:lpstr>Geliştirme Ortamları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Temel Konular ve ARM</dc:title>
  <dc:creator>AsusSY</dc:creator>
  <cp:lastModifiedBy>AsusSY</cp:lastModifiedBy>
  <cp:revision>17</cp:revision>
  <dcterms:created xsi:type="dcterms:W3CDTF">2022-10-03T22:06:22Z</dcterms:created>
  <dcterms:modified xsi:type="dcterms:W3CDTF">2022-10-10T20:34:37Z</dcterms:modified>
</cp:coreProperties>
</file>