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8" r:id="rId1"/>
  </p:sldMasterIdLst>
  <p:notesMasterIdLst>
    <p:notesMasterId r:id="rId48"/>
  </p:notesMasterIdLst>
  <p:handoutMasterIdLst>
    <p:handoutMasterId r:id="rId49"/>
  </p:handoutMasterIdLst>
  <p:sldIdLst>
    <p:sldId id="256" r:id="rId2"/>
    <p:sldId id="570" r:id="rId3"/>
    <p:sldId id="520" r:id="rId4"/>
    <p:sldId id="444" r:id="rId5"/>
    <p:sldId id="514" r:id="rId6"/>
    <p:sldId id="515" r:id="rId7"/>
    <p:sldId id="516" r:id="rId8"/>
    <p:sldId id="469" r:id="rId9"/>
    <p:sldId id="450" r:id="rId10"/>
    <p:sldId id="577" r:id="rId11"/>
    <p:sldId id="578" r:id="rId12"/>
    <p:sldId id="576" r:id="rId13"/>
    <p:sldId id="451" r:id="rId14"/>
    <p:sldId id="499" r:id="rId15"/>
    <p:sldId id="447" r:id="rId16"/>
    <p:sldId id="517" r:id="rId17"/>
    <p:sldId id="445" r:id="rId18"/>
    <p:sldId id="449" r:id="rId19"/>
    <p:sldId id="497" r:id="rId20"/>
    <p:sldId id="534" r:id="rId21"/>
    <p:sldId id="535" r:id="rId22"/>
    <p:sldId id="545" r:id="rId23"/>
    <p:sldId id="546" r:id="rId24"/>
    <p:sldId id="547" r:id="rId25"/>
    <p:sldId id="548" r:id="rId26"/>
    <p:sldId id="549" r:id="rId27"/>
    <p:sldId id="452" r:id="rId28"/>
    <p:sldId id="525" r:id="rId29"/>
    <p:sldId id="533" r:id="rId30"/>
    <p:sldId id="531" r:id="rId31"/>
    <p:sldId id="527" r:id="rId32"/>
    <p:sldId id="448" r:id="rId33"/>
    <p:sldId id="470" r:id="rId34"/>
    <p:sldId id="471" r:id="rId35"/>
    <p:sldId id="512" r:id="rId36"/>
    <p:sldId id="541" r:id="rId37"/>
    <p:sldId id="542" r:id="rId38"/>
    <p:sldId id="543" r:id="rId39"/>
    <p:sldId id="473" r:id="rId40"/>
    <p:sldId id="474" r:id="rId41"/>
    <p:sldId id="457" r:id="rId42"/>
    <p:sldId id="453" r:id="rId43"/>
    <p:sldId id="513" r:id="rId44"/>
    <p:sldId id="532" r:id="rId45"/>
    <p:sldId id="507" r:id="rId46"/>
    <p:sldId id="468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061" autoAdjust="0"/>
    <p:restoredTop sz="98496" autoAdjust="0"/>
  </p:normalViewPr>
  <p:slideViewPr>
    <p:cSldViewPr>
      <p:cViewPr varScale="1">
        <p:scale>
          <a:sx n="69" d="100"/>
          <a:sy n="69" d="100"/>
        </p:scale>
        <p:origin x="516" y="92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404" y="-78"/>
      </p:cViewPr>
      <p:guideLst>
        <p:guide orient="horz" pos="2160"/>
        <p:guide pos="288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fld id="{61E9DAA4-DF0C-4F59-A555-213A74399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080BAC-CDDC-4447-B7AD-B5890B9E35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37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Arial" panose="020B0604020202020204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  <p:extLst>
      <p:ext uri="{BB962C8B-B14F-4D97-AF65-F5344CB8AC3E}">
        <p14:creationId xmlns:p14="http://schemas.microsoft.com/office/powerpoint/2010/main" val="203521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BD972A-0320-45DB-A2AE-1B602C0DF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270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E11DCE-30D1-4B1A-8EF1-2F91D1CCA8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4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6A803-25EC-435A-9F31-321766C29C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78B4E6-4F71-4CF1-9972-DC4ADD027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0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523BBC-BC83-40FF-81C3-DBAD255504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1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61649-1253-40AF-901D-480EE2BBE3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5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3B9C3-A877-4C6C-AB7D-7E4FE6A245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11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C90B1-F33F-4E36-908E-2421888408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4DAD4F-84B2-4855-B67B-5AA519ADB7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C430F-7835-431D-90A2-21A86F8ECE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BD972A-0320-45DB-A2AE-1B602C0DF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Arial" panose="020B0604020202020204" pitchFamily="34" charset="0"/>
              </a:rPr>
              <a:t>Liang, Introduction to Java Programming, Eighth Edition, (c) 2011 Pearson Education, Inc. All rights reserved. 0132130807</a:t>
            </a:r>
          </a:p>
        </p:txBody>
      </p:sp>
    </p:spTree>
    <p:extLst>
      <p:ext uri="{BB962C8B-B14F-4D97-AF65-F5344CB8AC3E}">
        <p14:creationId xmlns:p14="http://schemas.microsoft.com/office/powerpoint/2010/main" val="348448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2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CircleWithConstructor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ml/TestCircle2.html" TargetMode="External"/><Relationship Id="rId2" Type="http://schemas.openxmlformats.org/officeDocument/2006/relationships/hyperlink" Target="winword%20TestInstanceAndClassVariable.jav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ml/Circle2.html" TargetMode="External"/><Relationship Id="rId4" Type="http://schemas.openxmlformats.org/officeDocument/2006/relationships/hyperlink" Target="html/TestSimpleCircle1.bat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8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ml/Circle3.html" TargetMode="Externa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2.bin"/><Relationship Id="rId5" Type="http://schemas.openxmlformats.org/officeDocument/2006/relationships/hyperlink" Target="html/TestCircle3.html" TargetMode="External"/><Relationship Id="rId4" Type="http://schemas.openxmlformats.org/officeDocument/2006/relationships/hyperlink" Target="html/TestCircle3.b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7849" y="1700213"/>
            <a:ext cx="8333915" cy="76200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 smtClean="0"/>
              <a:t>BMÜ-112 Algoritma ve Programlama-II</a:t>
            </a:r>
            <a:br>
              <a:rPr lang="tr-TR" dirty="0" smtClean="0"/>
            </a:br>
            <a:r>
              <a:rPr lang="tr-TR" dirty="0" smtClean="0"/>
              <a:t>Nesneler </a:t>
            </a:r>
            <a:r>
              <a:rPr lang="tr-TR" dirty="0" smtClean="0"/>
              <a:t>ve Sınıflar</a:t>
            </a:r>
            <a:endParaRPr lang="en-US" sz="4800" dirty="0"/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9D58E-5C2C-4F98-9542-127882EBF6FD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484" name="Rectangle 10"/>
          <p:cNvSpPr>
            <a:spLocks noChangeArrowheads="1"/>
          </p:cNvSpPr>
          <p:nvPr/>
        </p:nvSpPr>
        <p:spPr bwMode="auto">
          <a:xfrm>
            <a:off x="2090738" y="219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0485" name="Rectangle 12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0486" name="Rectangle 14"/>
          <p:cNvSpPr>
            <a:spLocks noChangeArrowheads="1"/>
          </p:cNvSpPr>
          <p:nvPr/>
        </p:nvSpPr>
        <p:spPr bwMode="auto">
          <a:xfrm>
            <a:off x="2090738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0487" name="Rectangle 16"/>
          <p:cNvSpPr>
            <a:spLocks noChangeArrowheads="1"/>
          </p:cNvSpPr>
          <p:nvPr/>
        </p:nvSpPr>
        <p:spPr bwMode="auto">
          <a:xfrm>
            <a:off x="0" y="19510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698784" y="3080544"/>
            <a:ext cx="7804150" cy="762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FF0000"/>
                </a:solidFill>
              </a:rPr>
              <a:t>Doç</a:t>
            </a:r>
            <a:r>
              <a:rPr lang="tr-TR" dirty="0" smtClean="0">
                <a:solidFill>
                  <a:srgbClr val="FF0000"/>
                </a:solidFill>
              </a:rPr>
              <a:t>. Dr. İlhan AYDIN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C4E80-672E-40DE-9E89-57861E03D7E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ikdörtgen 4"/>
          <p:cNvSpPr/>
          <p:nvPr/>
        </p:nvSpPr>
        <p:spPr>
          <a:xfrm>
            <a:off x="231775" y="630238"/>
            <a:ext cx="8664575" cy="6110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public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class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</a:rPr>
              <a:t>TestCircle1 {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tr-TR" sz="2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/** Main method */ </a:t>
            </a:r>
            <a:endParaRPr lang="tr-TR" sz="2300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public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static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void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</a:rPr>
              <a:t>main(String[] </a:t>
            </a:r>
            <a:r>
              <a:rPr lang="en-US" sz="2300" dirty="0" err="1">
                <a:latin typeface="Courier New" panose="02070309020205020404" pitchFamily="49" charset="0"/>
              </a:rPr>
              <a:t>args</a:t>
            </a:r>
            <a:r>
              <a:rPr lang="en-US" sz="2300" dirty="0">
                <a:latin typeface="Courier New" panose="02070309020205020404" pitchFamily="49" charset="0"/>
              </a:rPr>
              <a:t>) { </a:t>
            </a:r>
            <a:endParaRPr lang="tr-TR" sz="23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// Create a circle with radius 5.0 </a:t>
            </a:r>
            <a:endParaRPr lang="tr-TR" sz="2300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tr-TR" sz="2300" dirty="0">
                <a:latin typeface="Courier New" panose="02070309020205020404" pitchFamily="49" charset="0"/>
              </a:rPr>
              <a:t>Cember1</a:t>
            </a:r>
            <a:r>
              <a:rPr lang="en-US" sz="2300" dirty="0">
                <a:latin typeface="Courier New" panose="02070309020205020404" pitchFamily="49" charset="0"/>
              </a:rPr>
              <a:t> </a:t>
            </a:r>
            <a:r>
              <a:rPr lang="tr-TR" sz="2300" dirty="0">
                <a:latin typeface="Courier New" panose="02070309020205020404" pitchFamily="49" charset="0"/>
              </a:rPr>
              <a:t>c1</a:t>
            </a:r>
            <a:r>
              <a:rPr lang="en-US" sz="2300" dirty="0">
                <a:latin typeface="Courier New" panose="02070309020205020404" pitchFamily="49" charset="0"/>
              </a:rPr>
              <a:t> = </a:t>
            </a: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2300" dirty="0">
                <a:latin typeface="Courier New" panose="02070309020205020404" pitchFamily="49" charset="0"/>
              </a:rPr>
              <a:t>Cember1</a:t>
            </a:r>
            <a:r>
              <a:rPr lang="en-US" sz="2300" dirty="0"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5.0</a:t>
            </a:r>
            <a:r>
              <a:rPr lang="en-US" sz="2300" dirty="0">
                <a:latin typeface="Courier New" panose="02070309020205020404" pitchFamily="49" charset="0"/>
              </a:rPr>
              <a:t>);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 err="1">
                <a:latin typeface="Courier New" panose="02070309020205020404" pitchFamily="49" charset="0"/>
              </a:rPr>
              <a:t>System.out.println</a:t>
            </a:r>
            <a:r>
              <a:rPr lang="en-US" sz="2300" dirty="0">
                <a:latin typeface="Courier New" panose="02070309020205020404" pitchFamily="49" charset="0"/>
              </a:rPr>
              <a:t>(«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yaricapi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c1.yaricap</a:t>
            </a:r>
            <a:r>
              <a:rPr lang="en-US" sz="2300" dirty="0">
                <a:latin typeface="Courier New" panose="02070309020205020404" pitchFamily="49" charset="0"/>
              </a:rPr>
              <a:t> + </a:t>
            </a:r>
            <a:endParaRPr lang="tr-TR" sz="23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"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olan çemberin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alani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"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c1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>
                <a:latin typeface="Courier New" panose="02070309020205020404" pitchFamily="49" charset="0"/>
              </a:rPr>
              <a:t>alan</a:t>
            </a:r>
            <a:r>
              <a:rPr lang="en-US" sz="2300" dirty="0">
                <a:latin typeface="Courier New" panose="02070309020205020404" pitchFamily="49" charset="0"/>
              </a:rPr>
              <a:t>()); </a:t>
            </a:r>
            <a:endParaRPr lang="tr-TR" sz="23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//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Yaricapi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1 olan çember nesnesi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olusturma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endParaRPr lang="tr-TR" sz="2300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latin typeface="Courier New" panose="02070309020205020404" pitchFamily="49" charset="0"/>
              </a:rPr>
              <a:t>C</a:t>
            </a:r>
            <a:r>
              <a:rPr lang="tr-TR" sz="2300" dirty="0">
                <a:latin typeface="Courier New" panose="02070309020205020404" pitchFamily="49" charset="0"/>
              </a:rPr>
              <a:t>ember1</a:t>
            </a:r>
            <a:r>
              <a:rPr lang="en-US" sz="2300" dirty="0">
                <a:latin typeface="Courier New" panose="02070309020205020404" pitchFamily="49" charset="0"/>
              </a:rPr>
              <a:t> </a:t>
            </a: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 = </a:t>
            </a:r>
            <a:r>
              <a:rPr lang="en-US" sz="2300" b="1" dirty="0">
                <a:solidFill>
                  <a:schemeClr val="accent6"/>
                </a:solidFill>
                <a:latin typeface="Courier New" panose="020703090202050204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tr-TR" sz="2300" dirty="0" err="1">
                <a:latin typeface="Courier New" panose="02070309020205020404" pitchFamily="49" charset="0"/>
              </a:rPr>
              <a:t>Cember</a:t>
            </a:r>
            <a:r>
              <a:rPr lang="en-US" sz="2300" dirty="0">
                <a:latin typeface="Courier New" panose="02070309020205020404" pitchFamily="49" charset="0"/>
              </a:rPr>
              <a:t>1(); </a:t>
            </a:r>
            <a:r>
              <a:rPr lang="en-US" sz="2300" dirty="0" err="1">
                <a:latin typeface="Courier New" panose="02070309020205020404" pitchFamily="49" charset="0"/>
              </a:rPr>
              <a:t>System.out.println</a:t>
            </a:r>
            <a:r>
              <a:rPr lang="en-US" sz="2300" dirty="0">
                <a:latin typeface="Courier New" panose="02070309020205020404" pitchFamily="49" charset="0"/>
              </a:rPr>
              <a:t>(«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yaricapi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"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 err="1">
                <a:latin typeface="Courier New" panose="02070309020205020404" pitchFamily="49" charset="0"/>
              </a:rPr>
              <a:t>yaricap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endParaRPr lang="tr-TR" sz="23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" 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olan çemberin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alani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: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"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>
                <a:latin typeface="Courier New" panose="02070309020205020404" pitchFamily="49" charset="0"/>
              </a:rPr>
              <a:t>alan</a:t>
            </a:r>
            <a:r>
              <a:rPr lang="en-US" sz="2300" dirty="0">
                <a:latin typeface="Courier New" panose="02070309020205020404" pitchFamily="49" charset="0"/>
              </a:rPr>
              <a:t>());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tr-TR" sz="2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//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yaricapi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degistir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endParaRPr lang="tr-TR" sz="2300" dirty="0">
              <a:solidFill>
                <a:schemeClr val="accent6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 err="1">
                <a:latin typeface="Courier New" panose="02070309020205020404" pitchFamily="49" charset="0"/>
              </a:rPr>
              <a:t>yaricap</a:t>
            </a:r>
            <a:r>
              <a:rPr lang="en-US" sz="2300" dirty="0">
                <a:latin typeface="Courier New" panose="02070309020205020404" pitchFamily="49" charset="0"/>
              </a:rPr>
              <a:t> = 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100</a:t>
            </a:r>
            <a:r>
              <a:rPr lang="en-US" sz="2300" dirty="0">
                <a:latin typeface="Courier New" panose="02070309020205020404" pitchFamily="49" charset="0"/>
              </a:rPr>
              <a:t>;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tr-TR" sz="2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sz="2300" dirty="0" err="1">
                <a:latin typeface="Courier New" panose="02070309020205020404" pitchFamily="49" charset="0"/>
              </a:rPr>
              <a:t>System.out.println</a:t>
            </a:r>
            <a:r>
              <a:rPr lang="en-US" sz="2300" dirty="0">
                <a:latin typeface="Courier New" panose="02070309020205020404" pitchFamily="49" charset="0"/>
              </a:rPr>
              <a:t>(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«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yaricapi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 "</a:t>
            </a:r>
            <a:r>
              <a:rPr lang="en-US" sz="2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 err="1">
                <a:latin typeface="Courier New" panose="02070309020205020404" pitchFamily="49" charset="0"/>
              </a:rPr>
              <a:t>yaricap</a:t>
            </a:r>
            <a:r>
              <a:rPr lang="en-US" sz="2300" dirty="0">
                <a:latin typeface="Courier New" panose="02070309020205020404" pitchFamily="49" charset="0"/>
              </a:rPr>
              <a:t> + 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"</a:t>
            </a:r>
            <a:r>
              <a:rPr lang="en-US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olan çemberin </a:t>
            </a:r>
            <a:r>
              <a:rPr lang="tr-TR" sz="23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alani</a:t>
            </a:r>
            <a:r>
              <a:rPr lang="tr-TR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:</a:t>
            </a:r>
            <a:r>
              <a:rPr lang="en-US" sz="2300" dirty="0">
                <a:solidFill>
                  <a:schemeClr val="accent6"/>
                </a:solidFill>
                <a:latin typeface="Courier New" panose="02070309020205020404" pitchFamily="49" charset="0"/>
              </a:rPr>
              <a:t>" </a:t>
            </a:r>
            <a:r>
              <a:rPr lang="en-US" sz="2300" dirty="0">
                <a:latin typeface="Courier New" panose="02070309020205020404" pitchFamily="49" charset="0"/>
              </a:rPr>
              <a:t>+ </a:t>
            </a:r>
            <a:r>
              <a:rPr lang="tr-TR" sz="2300" dirty="0">
                <a:latin typeface="Courier New" panose="02070309020205020404" pitchFamily="49" charset="0"/>
              </a:rPr>
              <a:t>c2</a:t>
            </a:r>
            <a:r>
              <a:rPr lang="en-US" sz="2300" dirty="0">
                <a:latin typeface="Courier New" panose="02070309020205020404" pitchFamily="49" charset="0"/>
              </a:rPr>
              <a:t>.</a:t>
            </a:r>
            <a:r>
              <a:rPr lang="tr-TR" sz="2300" dirty="0">
                <a:latin typeface="Courier New" panose="02070309020205020404" pitchFamily="49" charset="0"/>
              </a:rPr>
              <a:t>alan</a:t>
            </a:r>
            <a:r>
              <a:rPr lang="en-US" sz="2300" dirty="0">
                <a:latin typeface="Courier New" panose="02070309020205020404" pitchFamily="49" charset="0"/>
              </a:rPr>
              <a:t>()); </a:t>
            </a:r>
            <a:endParaRPr lang="tr-TR" sz="2300" dirty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tr-TR" sz="2300" dirty="0">
                <a:latin typeface="Courier New" panose="02070309020205020404" pitchFamily="49" charset="0"/>
              </a:rPr>
              <a:t>  </a:t>
            </a:r>
            <a:r>
              <a:rPr lang="en-US" sz="2300" dirty="0">
                <a:latin typeface="Courier New" panose="02070309020205020404" pitchFamily="49" charset="0"/>
              </a:rPr>
              <a:t>} </a:t>
            </a:r>
            <a:endParaRPr lang="tr-TR" sz="2300" dirty="0">
              <a:latin typeface="Courier New" panose="02070309020205020404" pitchFamily="49" charset="0"/>
            </a:endParaRPr>
          </a:p>
          <a:p>
            <a:pPr>
              <a:defRPr/>
            </a:pPr>
            <a:r>
              <a:rPr lang="en-US" sz="2300" dirty="0">
                <a:latin typeface="Courier New" panose="02070309020205020404" pitchFamily="49" charset="0"/>
              </a:rPr>
              <a:t>}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59575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Örnek: 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09045" y="1124700"/>
            <a:ext cx="8449099" cy="50522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TestTV</a:t>
            </a:r>
            <a:r>
              <a:rPr lang="tr-TR" dirty="0" smtClean="0"/>
              <a:t>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tr-TR" dirty="0"/>
              <a:t> 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main(</a:t>
            </a:r>
            <a:r>
              <a:rPr lang="tr-TR" dirty="0" err="1" smtClean="0"/>
              <a:t>String</a:t>
            </a:r>
            <a:r>
              <a:rPr lang="tr-TR" dirty="0" smtClean="0"/>
              <a:t>[] </a:t>
            </a:r>
            <a:r>
              <a:rPr lang="tr-TR" dirty="0" err="1" smtClean="0"/>
              <a:t>args</a:t>
            </a:r>
            <a:r>
              <a:rPr lang="tr-TR" dirty="0" smtClean="0"/>
              <a:t>) {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/>
              <a:t> </a:t>
            </a:r>
            <a:r>
              <a:rPr lang="tr-TR" dirty="0" smtClean="0"/>
              <a:t>TV tv1=</a:t>
            </a:r>
            <a:r>
              <a:rPr lang="tr-TR" dirty="0" err="1" smtClean="0"/>
              <a:t>new</a:t>
            </a:r>
            <a:r>
              <a:rPr lang="tr-TR" dirty="0" smtClean="0"/>
              <a:t> TV();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Tv1.ac();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tv1.kanalayarla(30);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tv1.sesAyarla(3);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 tv2=</a:t>
            </a:r>
            <a:r>
              <a:rPr lang="tr-TR" dirty="0" err="1" smtClean="0"/>
              <a:t>new</a:t>
            </a:r>
            <a:r>
              <a:rPr lang="tr-TR" dirty="0" smtClean="0"/>
              <a:t> TV();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Tv2.ac();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tv2.kanalArtim();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tv2.kanalArtim();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err="1" smtClean="0"/>
              <a:t>System.out.Println</a:t>
            </a:r>
            <a:r>
              <a:rPr lang="tr-TR" dirty="0" smtClean="0"/>
              <a:t>(«</a:t>
            </a:r>
            <a:r>
              <a:rPr lang="tr-TR" dirty="0" err="1" smtClean="0"/>
              <a:t>Tv</a:t>
            </a:r>
            <a:r>
              <a:rPr lang="tr-TR" dirty="0" smtClean="0"/>
              <a:t> 1’in </a:t>
            </a:r>
            <a:r>
              <a:rPr lang="tr-TR" dirty="0" err="1" smtClean="0"/>
              <a:t>kanali</a:t>
            </a:r>
            <a:r>
              <a:rPr lang="tr-TR" dirty="0" smtClean="0"/>
              <a:t>:»+tv1.kanal + «ve ses seviyesi:»+tv1.sesSeviyesi);</a:t>
            </a:r>
          </a:p>
          <a:p>
            <a:pPr marL="342900" lvl="1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err="1" smtClean="0"/>
              <a:t>System.out.Println</a:t>
            </a:r>
            <a:r>
              <a:rPr lang="tr-TR" dirty="0" smtClean="0"/>
              <a:t>(«</a:t>
            </a:r>
            <a:r>
              <a:rPr lang="tr-TR" dirty="0" err="1" smtClean="0"/>
              <a:t>Tv</a:t>
            </a:r>
            <a:r>
              <a:rPr lang="tr-TR" dirty="0" smtClean="0"/>
              <a:t> 2’in </a:t>
            </a:r>
            <a:r>
              <a:rPr lang="tr-TR" dirty="0" err="1" smtClean="0"/>
              <a:t>kanali</a:t>
            </a:r>
            <a:r>
              <a:rPr lang="tr-TR" dirty="0" smtClean="0"/>
              <a:t>:»+tv2.kanal + «ve ses seviyesi:»+tv2.sesSeviyesi);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tr-TR" dirty="0" smtClean="0"/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tr-TR" dirty="0"/>
              <a:t>}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D0CC9-3D91-4A8C-80FE-31CD643D047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457950" y="175417"/>
            <a:ext cx="1815520" cy="178135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Book Antiqua" panose="02040602050305030304" pitchFamily="18" charset="0"/>
              </a:rPr>
              <a:t>Örnek: sınıfların tanımlanması ve nesnelerin oluşturulması</a:t>
            </a:r>
            <a:endParaRPr lang="en-US" sz="2000" u="sng" dirty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9D8134-0277-4312-857F-EBF62ED33834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31748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9688"/>
            <a:ext cx="6076950" cy="668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Kurucular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772400" cy="4953000"/>
          </a:xfrm>
        </p:spPr>
        <p:txBody>
          <a:bodyPr/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</a:rPr>
              <a:t>Cember</a:t>
            </a:r>
            <a:r>
              <a:rPr lang="en-US" dirty="0" smtClean="0">
                <a:latin typeface="Courier New" panose="02070309020205020404" pitchFamily="49" charset="0"/>
              </a:rPr>
              <a:t>() </a:t>
            </a:r>
            <a:r>
              <a:rPr lang="en-US" dirty="0">
                <a:latin typeface="Courier New" panose="02070309020205020404" pitchFamily="49" charset="0"/>
              </a:rPr>
              <a:t>{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>
              <a:latin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 err="1" smtClean="0">
                <a:latin typeface="Courier New" panose="02070309020205020404" pitchFamily="49" charset="0"/>
              </a:rPr>
              <a:t>Cember</a:t>
            </a:r>
            <a:r>
              <a:rPr lang="en-US" dirty="0" smtClean="0">
                <a:latin typeface="Courier New" panose="02070309020205020404" pitchFamily="49" charset="0"/>
              </a:rPr>
              <a:t>(double </a:t>
            </a:r>
            <a:r>
              <a:rPr lang="tr-TR" dirty="0" err="1" smtClean="0">
                <a:latin typeface="Courier New" panose="02070309020205020404" pitchFamily="49" charset="0"/>
              </a:rPr>
              <a:t>yeniY</a:t>
            </a:r>
            <a:r>
              <a:rPr lang="en-US" dirty="0" err="1" smtClean="0">
                <a:latin typeface="Courier New" panose="02070309020205020404" pitchFamily="49" charset="0"/>
              </a:rPr>
              <a:t>aricap</a:t>
            </a:r>
            <a:r>
              <a:rPr lang="en-US" dirty="0" smtClean="0">
                <a:latin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</a:rPr>
              <a:t>{  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</a:rPr>
              <a:t>yaricap</a:t>
            </a:r>
            <a:r>
              <a:rPr lang="en-US" dirty="0" smtClean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</a:rPr>
              <a:t>= </a:t>
            </a:r>
            <a:r>
              <a:rPr lang="tr-TR" dirty="0" err="1" smtClean="0">
                <a:latin typeface="Courier New" panose="02070309020205020404" pitchFamily="49" charset="0"/>
              </a:rPr>
              <a:t>yeniY</a:t>
            </a:r>
            <a:r>
              <a:rPr lang="en-US" dirty="0" err="1" smtClean="0">
                <a:latin typeface="Courier New" panose="02070309020205020404" pitchFamily="49" charset="0"/>
              </a:rPr>
              <a:t>aricap</a:t>
            </a:r>
            <a:r>
              <a:rPr lang="en-US" dirty="0" smtClean="0">
                <a:latin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10C588-C9FE-42BC-9DF0-A411649A726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487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3200" dirty="0" smtClean="0"/>
              <a:t>Kurucular </a:t>
            </a:r>
            <a:r>
              <a:rPr lang="tr-TR" altLang="tr-TR" sz="3200" dirty="0"/>
              <a:t>nesneleri oluşturmak için çağrılan özel bir metot türüdür.</a:t>
            </a:r>
            <a:endParaRPr lang="en-US" alt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Kurucular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E071B-F9FC-4306-A910-C5BC57698907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304800" y="987425"/>
            <a:ext cx="853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3200" dirty="0">
                <a:cs typeface="Times New Roman" panose="02020603050405020304" pitchFamily="18" charset="0"/>
              </a:rPr>
              <a:t>Parametresi olmayan </a:t>
            </a:r>
            <a:r>
              <a:rPr lang="tr-TR" altLang="tr-TR" sz="3200" dirty="0" smtClean="0">
                <a:cs typeface="Times New Roman" panose="02020603050405020304" pitchFamily="18" charset="0"/>
              </a:rPr>
              <a:t>Kurucu </a:t>
            </a:r>
            <a:r>
              <a:rPr lang="tr-TR" altLang="tr-TR" sz="3200" dirty="0">
                <a:cs typeface="Times New Roman" panose="02020603050405020304" pitchFamily="18" charset="0"/>
              </a:rPr>
              <a:t>argümana sahip olmayan </a:t>
            </a:r>
            <a:r>
              <a:rPr lang="tr-TR" altLang="tr-TR" sz="3200" dirty="0" smtClean="0">
                <a:cs typeface="Times New Roman" panose="02020603050405020304" pitchFamily="18" charset="0"/>
              </a:rPr>
              <a:t>Kurucu </a:t>
            </a:r>
            <a:r>
              <a:rPr lang="tr-TR" altLang="tr-TR" sz="3200" dirty="0">
                <a:cs typeface="Times New Roman" panose="02020603050405020304" pitchFamily="18" charset="0"/>
              </a:rPr>
              <a:t>olarak başvurulur.</a:t>
            </a:r>
            <a:endParaRPr lang="en-US" altLang="tr-TR" sz="3200" dirty="0"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sz="2800" dirty="0" smtClean="0">
                <a:cs typeface="Times New Roman" panose="02020603050405020304" pitchFamily="18" charset="0"/>
              </a:rPr>
              <a:t>Kurucular </a:t>
            </a:r>
            <a:r>
              <a:rPr lang="tr-TR" altLang="tr-TR" sz="2800" dirty="0">
                <a:cs typeface="Times New Roman" panose="02020603050405020304" pitchFamily="18" charset="0"/>
              </a:rPr>
              <a:t>kendi sınıfın ismi ile aynı isme sahiptir.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sz="2800" dirty="0" smtClean="0">
                <a:cs typeface="Times New Roman" panose="02020603050405020304" pitchFamily="18" charset="0"/>
              </a:rPr>
              <a:t>Kurucular </a:t>
            </a:r>
            <a:r>
              <a:rPr lang="tr-TR" altLang="tr-TR" sz="2800" dirty="0">
                <a:cs typeface="Times New Roman" panose="02020603050405020304" pitchFamily="18" charset="0"/>
              </a:rPr>
              <a:t>herhangi bir geri dönüş türüne  sahip değildir</a:t>
            </a:r>
            <a:r>
              <a:rPr lang="en-US" altLang="tr-TR" sz="2800" dirty="0">
                <a:cs typeface="Times New Roman" panose="02020603050405020304" pitchFamily="18" charset="0"/>
              </a:rPr>
              <a:t>—</a:t>
            </a:r>
            <a:r>
              <a:rPr lang="tr-TR" altLang="tr-TR" sz="2800" dirty="0" err="1">
                <a:cs typeface="Times New Roman" panose="02020603050405020304" pitchFamily="18" charset="0"/>
              </a:rPr>
              <a:t>void</a:t>
            </a:r>
            <a:r>
              <a:rPr lang="tr-TR" altLang="tr-TR" sz="2800" dirty="0">
                <a:cs typeface="Times New Roman" panose="02020603050405020304" pitchFamily="18" charset="0"/>
              </a:rPr>
              <a:t> </a:t>
            </a:r>
            <a:r>
              <a:rPr lang="tr-TR" altLang="tr-TR" sz="2800" dirty="0" smtClean="0">
                <a:cs typeface="Times New Roman" panose="02020603050405020304" pitchFamily="18" charset="0"/>
              </a:rPr>
              <a:t>bile olmaz</a:t>
            </a:r>
            <a:r>
              <a:rPr lang="en-US" altLang="tr-TR" sz="2800" dirty="0" smtClean="0">
                <a:cs typeface="Times New Roman" panose="02020603050405020304" pitchFamily="18" charset="0"/>
              </a:rPr>
              <a:t>. </a:t>
            </a:r>
            <a:endParaRPr lang="en-US" altLang="tr-TR" sz="2800" dirty="0"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sz="2800" dirty="0" smtClean="0">
                <a:cs typeface="Times New Roman" panose="02020603050405020304" pitchFamily="18" charset="0"/>
              </a:rPr>
              <a:t>Kurucular </a:t>
            </a:r>
            <a:r>
              <a:rPr lang="tr-TR" altLang="tr-TR" sz="2800" dirty="0">
                <a:cs typeface="Times New Roman" panose="02020603050405020304" pitchFamily="18" charset="0"/>
              </a:rPr>
              <a:t>nesne oluşturulduğunda </a:t>
            </a:r>
            <a:r>
              <a:rPr lang="tr-TR" altLang="tr-TR" sz="2800" dirty="0" err="1">
                <a:cs typeface="Times New Roman" panose="02020603050405020304" pitchFamily="18" charset="0"/>
              </a:rPr>
              <a:t>new</a:t>
            </a:r>
            <a:r>
              <a:rPr lang="tr-TR" altLang="tr-TR" sz="2800" dirty="0">
                <a:cs typeface="Times New Roman" panose="02020603050405020304" pitchFamily="18" charset="0"/>
              </a:rPr>
              <a:t> operatörü ile çağrılır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sz="2800" dirty="0" smtClean="0">
                <a:cs typeface="Times New Roman" panose="02020603050405020304" pitchFamily="18" charset="0"/>
              </a:rPr>
              <a:t>Kurucular </a:t>
            </a:r>
            <a:r>
              <a:rPr lang="tr-TR" altLang="tr-TR" sz="2800" dirty="0">
                <a:cs typeface="Times New Roman" panose="02020603050405020304" pitchFamily="18" charset="0"/>
              </a:rPr>
              <a:t>nesnelerin başlatılmasında rol oynar</a:t>
            </a:r>
            <a:endParaRPr lang="en-US" altLang="tr-TR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Kurucu </a:t>
            </a:r>
            <a:r>
              <a:rPr lang="tr-TR" dirty="0" smtClean="0"/>
              <a:t>kullanarak nesne oluşturma</a:t>
            </a:r>
            <a:endParaRPr lang="en-US" dirty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3000" dirty="0">
                <a:latin typeface="Courier New" panose="02070309020205020404" pitchFamily="49" charset="0"/>
              </a:rPr>
              <a:t>new </a:t>
            </a:r>
            <a:r>
              <a:rPr lang="tr-TR" sz="3000" dirty="0" err="1" smtClean="0">
                <a:latin typeface="Courier New" panose="02070309020205020404" pitchFamily="49" charset="0"/>
              </a:rPr>
              <a:t>sinifAdi</a:t>
            </a:r>
            <a:r>
              <a:rPr lang="en-US" sz="3000" dirty="0" smtClean="0">
                <a:latin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dirty="0">
                <a:latin typeface="Courier New" panose="02070309020205020404" pitchFamily="49" charset="0"/>
              </a:rPr>
              <a:t>new </a:t>
            </a:r>
            <a:r>
              <a:rPr lang="en-US" sz="2800" dirty="0" err="1" smtClean="0">
                <a:latin typeface="Courier New" panose="02070309020205020404" pitchFamily="49" charset="0"/>
              </a:rPr>
              <a:t>Cember</a:t>
            </a:r>
            <a:r>
              <a:rPr lang="en-US" sz="2800" dirty="0" smtClean="0">
                <a:latin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800" dirty="0">
              <a:latin typeface="Courier New" panose="02070309020205020404" pitchFamily="49" charset="0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dirty="0">
                <a:latin typeface="Courier New" panose="02070309020205020404" pitchFamily="49" charset="0"/>
              </a:rPr>
              <a:t>new </a:t>
            </a:r>
            <a:r>
              <a:rPr lang="en-US" dirty="0" err="1" smtClean="0">
                <a:latin typeface="Courier New" panose="02070309020205020404" pitchFamily="49" charset="0"/>
              </a:rPr>
              <a:t>Cember</a:t>
            </a:r>
            <a:r>
              <a:rPr lang="en-US" dirty="0" smtClean="0">
                <a:latin typeface="Courier New" panose="02070309020205020404" pitchFamily="49" charset="0"/>
              </a:rPr>
              <a:t>(5.0</a:t>
            </a:r>
            <a:r>
              <a:rPr lang="en-US" dirty="0">
                <a:latin typeface="Courier New" panose="02070309020205020404" pitchFamily="49" charset="0"/>
              </a:rPr>
              <a:t>);</a:t>
            </a:r>
            <a:r>
              <a:rPr lang="en-US" sz="3600" dirty="0">
                <a:latin typeface="Book Antiqua" panose="02040602050305030304" pitchFamily="18" charset="0"/>
              </a:rPr>
              <a:t> 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/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3E4B77-E06B-462D-B15C-6F3E5D079A2B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Varsayılan </a:t>
            </a:r>
            <a:r>
              <a:rPr lang="tr-TR" dirty="0" smtClean="0"/>
              <a:t>Kurucu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4B380-3AA4-44B3-BD1A-9B25AC6FCAE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5344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3200" dirty="0" smtClean="0">
                <a:cs typeface="Courier New" panose="02070309020205020404" pitchFamily="49" charset="0"/>
              </a:rPr>
              <a:t>Kurucu </a:t>
            </a:r>
            <a:r>
              <a:rPr lang="tr-TR" altLang="tr-TR" sz="3200" dirty="0">
                <a:cs typeface="Courier New" panose="02070309020205020404" pitchFamily="49" charset="0"/>
              </a:rPr>
              <a:t>tanımlamadan bir sınıf tanımlanabilir. Bu durumda argümanı olmayan bir </a:t>
            </a:r>
            <a:r>
              <a:rPr lang="tr-TR" altLang="tr-TR" sz="3200" dirty="0" smtClean="0">
                <a:cs typeface="Courier New" panose="02070309020205020404" pitchFamily="49" charset="0"/>
              </a:rPr>
              <a:t>Kurucu </a:t>
            </a:r>
            <a:r>
              <a:rPr lang="tr-TR" altLang="tr-TR" sz="3200" dirty="0">
                <a:cs typeface="Courier New" panose="02070309020205020404" pitchFamily="49" charset="0"/>
              </a:rPr>
              <a:t>dolaylı olarak tanımlanır.</a:t>
            </a:r>
          </a:p>
          <a:p>
            <a:pPr>
              <a:spcBef>
                <a:spcPct val="50000"/>
              </a:spcBef>
            </a:pPr>
            <a:r>
              <a:rPr lang="tr-TR" altLang="tr-TR" sz="3200" dirty="0">
                <a:cs typeface="Courier New" panose="02070309020205020404" pitchFamily="49" charset="0"/>
              </a:rPr>
              <a:t>Bu </a:t>
            </a:r>
            <a:r>
              <a:rPr lang="tr-TR" altLang="tr-TR" sz="3200" dirty="0" smtClean="0">
                <a:cs typeface="Courier New" panose="02070309020205020404" pitchFamily="49" charset="0"/>
              </a:rPr>
              <a:t>Kurucu </a:t>
            </a:r>
            <a:r>
              <a:rPr lang="tr-TR" altLang="tr-TR" sz="3200" dirty="0">
                <a:cs typeface="Courier New" panose="02070309020205020404" pitchFamily="49" charset="0"/>
              </a:rPr>
              <a:t>varsayılan </a:t>
            </a:r>
            <a:r>
              <a:rPr lang="tr-TR" altLang="tr-TR" sz="3200" dirty="0" smtClean="0">
                <a:cs typeface="Courier New" panose="02070309020205020404" pitchFamily="49" charset="0"/>
              </a:rPr>
              <a:t>Kurucudur</a:t>
            </a:r>
            <a:r>
              <a:rPr lang="tr-TR" altLang="tr-TR" sz="3200" dirty="0">
                <a:cs typeface="Courier New" panose="02070309020205020404" pitchFamily="49" charset="0"/>
              </a:rPr>
              <a:t>. </a:t>
            </a:r>
            <a:endParaRPr lang="en-US" altLang="tr-TR" sz="32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838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/>
              <a:t>Nesne referans değişkenlerini tanımlama</a:t>
            </a:r>
            <a:endParaRPr lang="en-US" sz="4000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7244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000" dirty="0" smtClean="0"/>
              <a:t>Bir nesneyi referans göstermek için bir referans değişkene nesne atanır.</a:t>
            </a:r>
            <a:endParaRPr lang="en-US" sz="3000" dirty="0"/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3000" dirty="0"/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000" dirty="0" err="1" smtClean="0">
                <a:latin typeface="Courier New" panose="02070309020205020404" pitchFamily="49" charset="0"/>
              </a:rPr>
              <a:t>sinifAdi</a:t>
            </a:r>
            <a:r>
              <a:rPr lang="en-US" sz="3000" dirty="0" smtClean="0">
                <a:latin typeface="Courier New" panose="02070309020205020404" pitchFamily="49" charset="0"/>
              </a:rPr>
              <a:t> </a:t>
            </a:r>
            <a:r>
              <a:rPr lang="tr-TR" sz="3000" dirty="0" err="1" smtClean="0">
                <a:latin typeface="Courier New" panose="02070309020205020404" pitchFamily="49" charset="0"/>
              </a:rPr>
              <a:t>NesneRefDeg</a:t>
            </a:r>
            <a:r>
              <a:rPr lang="en-US" sz="3000" dirty="0" smtClean="0">
                <a:latin typeface="Courier New" panose="02070309020205020404" pitchFamily="49" charset="0"/>
              </a:rPr>
              <a:t>;</a:t>
            </a: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 smtClean="0"/>
              <a:t>Örnek</a:t>
            </a:r>
            <a:r>
              <a:rPr lang="en-US" dirty="0" smtClean="0"/>
              <a:t>: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dirty="0" err="1" smtClean="0">
                <a:latin typeface="Courier New" panose="02070309020205020404" pitchFamily="49" charset="0"/>
              </a:rPr>
              <a:t>Cember</a:t>
            </a:r>
            <a:r>
              <a:rPr lang="en-US" sz="2800" dirty="0" smtClean="0">
                <a:latin typeface="Courier New" panose="02070309020205020404" pitchFamily="49" charset="0"/>
              </a:rPr>
              <a:t> </a:t>
            </a:r>
            <a:r>
              <a:rPr lang="en-US" sz="2800" dirty="0" err="1" smtClean="0">
                <a:latin typeface="Courier New" panose="02070309020205020404" pitchFamily="49" charset="0"/>
              </a:rPr>
              <a:t>Cember</a:t>
            </a:r>
            <a:r>
              <a:rPr lang="tr-TR" sz="2800" dirty="0" smtClean="0">
                <a:latin typeface="Courier New" panose="02070309020205020404" pitchFamily="49" charset="0"/>
              </a:rPr>
              <a:t>im</a:t>
            </a:r>
            <a:r>
              <a:rPr lang="en-US" sz="2800" dirty="0" smtClean="0">
                <a:latin typeface="Courier New" panose="02070309020205020404" pitchFamily="49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020D-ACCA-47E5-AF38-0CE2537942A6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Tek adımda Nesnelerin oluşturulması ve tanımlanması</a:t>
            </a:r>
            <a:endParaRPr lang="en-US" dirty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>
          <a:xfrm>
            <a:off x="0" y="2133600"/>
            <a:ext cx="9906000" cy="2590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err="1" smtClean="0">
                <a:latin typeface="Courier New" panose="02070309020205020404" pitchFamily="49" charset="0"/>
              </a:rPr>
              <a:t>sinifAdi</a:t>
            </a:r>
            <a:r>
              <a:rPr lang="tr-TR" sz="2800" dirty="0" smtClean="0">
                <a:latin typeface="Courier New" panose="02070309020205020404" pitchFamily="49" charset="0"/>
              </a:rPr>
              <a:t> </a:t>
            </a:r>
            <a:r>
              <a:rPr lang="tr-TR" sz="2600" dirty="0" err="1" smtClean="0">
                <a:latin typeface="Courier New" panose="02070309020205020404" pitchFamily="49" charset="0"/>
              </a:rPr>
              <a:t>nesneRefDeg</a:t>
            </a:r>
            <a:r>
              <a:rPr lang="en-US" sz="2800" dirty="0" smtClean="0">
                <a:latin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</a:rPr>
              <a:t>= new </a:t>
            </a:r>
            <a:r>
              <a:rPr lang="tr-TR" sz="2800" dirty="0" err="1" smtClean="0">
                <a:latin typeface="Courier New" panose="02070309020205020404" pitchFamily="49" charset="0"/>
              </a:rPr>
              <a:t>sinifAdi</a:t>
            </a:r>
            <a:r>
              <a:rPr lang="en-US" sz="2800" dirty="0" smtClean="0">
                <a:latin typeface="Courier New" panose="02070309020205020404" pitchFamily="49" charset="0"/>
              </a:rPr>
              <a:t>();</a:t>
            </a:r>
            <a:endParaRPr lang="en-US" sz="2800" dirty="0">
              <a:latin typeface="Courier New" panose="02070309020205020404" pitchFamily="49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000" dirty="0" smtClean="0"/>
              <a:t>Örnek</a:t>
            </a:r>
            <a:r>
              <a:rPr lang="en-US" sz="3000" dirty="0" smtClean="0"/>
              <a:t>:</a:t>
            </a:r>
            <a:endParaRPr lang="en-US" sz="3000" dirty="0"/>
          </a:p>
          <a:p>
            <a:pPr algn="just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600" dirty="0" err="1" smtClean="0">
                <a:latin typeface="Courier New" panose="02070309020205020404" pitchFamily="49" charset="0"/>
              </a:rPr>
              <a:t>Cember</a:t>
            </a:r>
            <a:r>
              <a:rPr lang="en-US" sz="2600" dirty="0" smtClean="0">
                <a:latin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</a:rPr>
              <a:t>myCember</a:t>
            </a:r>
            <a:r>
              <a:rPr lang="en-US" sz="2600" dirty="0" smtClean="0">
                <a:latin typeface="Courier New" panose="02070309020205020404" pitchFamily="49" charset="0"/>
              </a:rPr>
              <a:t> </a:t>
            </a:r>
            <a:r>
              <a:rPr lang="en-US" sz="2600" dirty="0">
                <a:latin typeface="Courier New" panose="02070309020205020404" pitchFamily="49" charset="0"/>
              </a:rPr>
              <a:t>= new </a:t>
            </a:r>
            <a:r>
              <a:rPr lang="en-US" sz="2600" dirty="0" err="1" smtClean="0">
                <a:latin typeface="Courier New" panose="02070309020205020404" pitchFamily="49" charset="0"/>
              </a:rPr>
              <a:t>Cember</a:t>
            </a:r>
            <a:r>
              <a:rPr lang="en-US" sz="2600" dirty="0" smtClean="0">
                <a:latin typeface="Courier New" panose="02070309020205020404" pitchFamily="49" charset="0"/>
              </a:rPr>
              <a:t>();</a:t>
            </a:r>
            <a:endParaRPr lang="en-US" sz="2600" dirty="0">
              <a:latin typeface="Courier New" panose="02070309020205020404" pitchFamily="49" charset="0"/>
            </a:endParaRPr>
          </a:p>
        </p:txBody>
      </p:sp>
      <p:sp>
        <p:nvSpPr>
          <p:cNvPr id="10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75BB2A-3FBE-4985-9B7A-482DA0F565C4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3657600" y="3582988"/>
            <a:ext cx="2590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>
            <a:off x="4953000" y="33528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4876800" y="2968625"/>
            <a:ext cx="17430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sz="1800"/>
              <a:t>Nesne oluşturma</a:t>
            </a:r>
            <a:endParaRPr lang="en-US" altLang="tr-TR" sz="1800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H="1" flipV="1">
            <a:off x="3276600" y="35052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H="1">
            <a:off x="2667000" y="3505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37898" name="Text Box 9"/>
          <p:cNvSpPr txBox="1">
            <a:spLocks noChangeArrowheads="1"/>
          </p:cNvSpPr>
          <p:nvPr/>
        </p:nvSpPr>
        <p:spPr bwMode="auto">
          <a:xfrm>
            <a:off x="2133600" y="2971800"/>
            <a:ext cx="22082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sz="1600"/>
              <a:t>Nesne referansına atama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Accessing Objects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Referencing the object’s data: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dirty="0"/>
              <a:t>        </a:t>
            </a:r>
            <a:r>
              <a:rPr lang="en-US" sz="2600" dirty="0" err="1">
                <a:latin typeface="Courier New" panose="02070309020205020404" pitchFamily="49" charset="0"/>
              </a:rPr>
              <a:t>objectRefVar.data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i="1" dirty="0">
                <a:latin typeface="Book Antiqua" panose="02040602050305030304" pitchFamily="18" charset="0"/>
              </a:rPr>
              <a:t>        e.g., </a:t>
            </a:r>
            <a:r>
              <a:rPr lang="en-US" dirty="0" err="1" smtClean="0">
                <a:latin typeface="Courier New" panose="02070309020205020404" pitchFamily="49" charset="0"/>
              </a:rPr>
              <a:t>myCember.yaricap</a:t>
            </a:r>
            <a:endParaRPr lang="en-US" sz="2800" i="1" dirty="0">
              <a:latin typeface="Book Antiqua" panose="0204060205030503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Invoking the object’s method:</a:t>
            </a:r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dirty="0"/>
              <a:t>       </a:t>
            </a:r>
            <a:r>
              <a:rPr lang="en-US" sz="2600" dirty="0" err="1">
                <a:latin typeface="Courier New" panose="02070309020205020404" pitchFamily="49" charset="0"/>
              </a:rPr>
              <a:t>objectRefVar.methodName</a:t>
            </a:r>
            <a:r>
              <a:rPr lang="en-US" sz="2600" dirty="0">
                <a:latin typeface="Courier New" panose="02070309020205020404" pitchFamily="49" charset="0"/>
              </a:rPr>
              <a:t>(arguments)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800" i="1" dirty="0">
                <a:latin typeface="Book Antiqua" panose="02040602050305030304" pitchFamily="18" charset="0"/>
              </a:rPr>
              <a:t>       e.g., </a:t>
            </a:r>
            <a:r>
              <a:rPr lang="en-US" dirty="0" err="1" smtClean="0">
                <a:latin typeface="Courier New" panose="02070309020205020404" pitchFamily="49" charset="0"/>
              </a:rPr>
              <a:t>myCember.getArea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E68B8-866F-42D0-A577-D4C65A657F1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4730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/>
              <a:t>Giriş</a:t>
            </a:r>
            <a:endParaRPr lang="en-US" sz="4000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>
          <a:xfrm>
            <a:off x="231775" y="893763"/>
            <a:ext cx="8642350" cy="30734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smtClean="0"/>
              <a:t>Şu ana kadar döngüler, diziler, seçim komutları ve metotlar anlatıldı.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smtClean="0"/>
              <a:t>Bu komutlar ile birçok program yapılabilir.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smtClean="0"/>
              <a:t>Fakat şu ana kadar görülenler ile grafiksel kullanıcı arabirimi gibi büyük ölçekli yazılım sistemleri geliştirilemez.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smtClean="0"/>
              <a:t>Aşağıdaki </a:t>
            </a:r>
            <a:r>
              <a:rPr lang="en-US" sz="2800" dirty="0" smtClean="0"/>
              <a:t> </a:t>
            </a:r>
            <a:r>
              <a:rPr lang="tr-TR" sz="2800" dirty="0" smtClean="0"/>
              <a:t>gibi bir kullanıcı ara yüzü nasıl geliştirilebilir?</a:t>
            </a:r>
            <a:endParaRPr lang="en-US" sz="28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B082F2-AE94-47FF-BD84-5F8A0132EA0B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694238"/>
            <a:ext cx="8564563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48" y="533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İzleme</a:t>
            </a:r>
            <a:endParaRPr lang="en-US" dirty="0"/>
          </a:p>
        </p:txBody>
      </p:sp>
      <p:sp>
        <p:nvSpPr>
          <p:cNvPr id="11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FA0364-1FA4-4A49-BC56-8F60AD2021EF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39941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 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" y="1981200"/>
            <a:ext cx="1808163" cy="2190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39944" name="AutoShape 9"/>
          <p:cNvSpPr>
            <a:spLocks noChangeArrowheads="1"/>
          </p:cNvSpPr>
          <p:nvPr/>
        </p:nvSpPr>
        <p:spPr bwMode="auto">
          <a:xfrm>
            <a:off x="5838825" y="1009650"/>
            <a:ext cx="2265363" cy="344488"/>
          </a:xfrm>
          <a:prstGeom prst="wedgeRoundRectCallout">
            <a:avLst>
              <a:gd name="adj1" fmla="val -25824"/>
              <a:gd name="adj2" fmla="val 245852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/>
              <a:t>Cemberim i tanimla</a:t>
            </a:r>
            <a:endParaRPr lang="en-US" altLang="tr-TR" sz="1800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Değer yok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5570538" y="2020888"/>
            <a:ext cx="12874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Cember</a:t>
            </a:r>
            <a:r>
              <a:rPr lang="tr-TR" altLang="tr-TR" sz="1800"/>
              <a:t>im</a:t>
            </a:r>
            <a:endParaRPr lang="en-US" altLang="tr-TR" sz="1800"/>
          </a:p>
        </p:txBody>
      </p:sp>
      <p:sp>
        <p:nvSpPr>
          <p:cNvPr id="39947" name="Rectangle 12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endParaRPr lang="en-US" sz="4000" dirty="0"/>
          </a:p>
        </p:txBody>
      </p:sp>
      <p:graphicFrame>
        <p:nvGraphicFramePr>
          <p:cNvPr id="40963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852738"/>
          <a:ext cx="2681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852738"/>
                        <a:ext cx="2681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60CBB-E270-4FA7-98B6-6C720F0A58A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096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 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tr-TR" altLang="tr-TR" sz="1800">
                <a:solidFill>
                  <a:schemeClr val="bg2"/>
                </a:solidFill>
              </a:rPr>
              <a:t>Cember2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2141538" y="1966913"/>
            <a:ext cx="1809750" cy="26193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0969" name="Rectangle 11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Değer yok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5454650" y="2020888"/>
            <a:ext cx="14033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Cember</a:t>
            </a:r>
            <a:r>
              <a:rPr lang="tr-TR" altLang="tr-TR" sz="1800"/>
              <a:t>im</a:t>
            </a:r>
            <a:endParaRPr lang="en-US" altLang="tr-TR" sz="1800"/>
          </a:p>
        </p:txBody>
      </p:sp>
      <p:sp>
        <p:nvSpPr>
          <p:cNvPr id="40971" name="AutoShape 7"/>
          <p:cNvSpPr>
            <a:spLocks noChangeArrowheads="1"/>
          </p:cNvSpPr>
          <p:nvPr/>
        </p:nvSpPr>
        <p:spPr bwMode="auto">
          <a:xfrm>
            <a:off x="3592513" y="4627563"/>
            <a:ext cx="1997075" cy="422275"/>
          </a:xfrm>
          <a:prstGeom prst="wedgeRoundRectCallout">
            <a:avLst>
              <a:gd name="adj1" fmla="val 77162"/>
              <a:gd name="adj2" fmla="val -4071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/>
              <a:t>Cember</a:t>
            </a:r>
            <a:r>
              <a:rPr lang="tr-TR" altLang="tr-TR" sz="1800"/>
              <a:t> oluşturma</a:t>
            </a:r>
            <a:endParaRPr lang="en-US" altLang="tr-TR" sz="1800"/>
          </a:p>
        </p:txBody>
      </p:sp>
      <p:sp>
        <p:nvSpPr>
          <p:cNvPr id="40972" name="Rectangle 1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endParaRPr lang="en-US" sz="4000" dirty="0"/>
          </a:p>
        </p:txBody>
      </p:sp>
      <p:graphicFrame>
        <p:nvGraphicFramePr>
          <p:cNvPr id="4198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852738"/>
          <a:ext cx="2681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5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852738"/>
                        <a:ext cx="2681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B695B-2AD5-4334-9CD9-50E6E069FB70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152400" y="190500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 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41992" name="Rectangle 6"/>
          <p:cNvSpPr>
            <a:spLocks noChangeArrowheads="1"/>
          </p:cNvSpPr>
          <p:nvPr/>
        </p:nvSpPr>
        <p:spPr bwMode="auto">
          <a:xfrm>
            <a:off x="1730375" y="1970088"/>
            <a:ext cx="1920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1994" name="Text Box 9"/>
          <p:cNvSpPr txBox="1">
            <a:spLocks noChangeArrowheads="1"/>
          </p:cNvSpPr>
          <p:nvPr/>
        </p:nvSpPr>
        <p:spPr bwMode="auto">
          <a:xfrm>
            <a:off x="5570538" y="2020888"/>
            <a:ext cx="12874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Cember</a:t>
            </a:r>
            <a:r>
              <a:rPr lang="tr-TR" altLang="tr-TR" sz="1800"/>
              <a:t>im</a:t>
            </a:r>
            <a:endParaRPr lang="en-US" altLang="tr-TR" sz="1800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 flipH="1">
            <a:off x="6991350" y="223837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3151188" y="2928938"/>
            <a:ext cx="2497137" cy="730250"/>
          </a:xfrm>
          <a:prstGeom prst="wedgeRoundRectCallout">
            <a:avLst>
              <a:gd name="adj1" fmla="val 113509"/>
              <a:gd name="adj2" fmla="val -7760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/>
              <a:t>Cemberim’e referans nesnesini ata</a:t>
            </a:r>
            <a:endParaRPr lang="en-US" altLang="tr-TR" sz="1800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endParaRPr lang="en-US" sz="4000" dirty="0"/>
          </a:p>
        </p:txBody>
      </p:sp>
      <p:graphicFrame>
        <p:nvGraphicFramePr>
          <p:cNvPr id="4301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033588"/>
          <a:ext cx="2681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033588"/>
                        <a:ext cx="2681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D380-C49D-4FB8-9506-ACA360F48014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</a:t>
            </a:r>
            <a:r>
              <a:rPr lang="tr-TR" altLang="tr-TR" sz="1800">
                <a:solidFill>
                  <a:schemeClr val="bg2"/>
                </a:solidFill>
              </a:rPr>
              <a:t>Cember2</a:t>
            </a:r>
            <a:r>
              <a:rPr lang="en-US" altLang="tr-TR" sz="1800">
                <a:solidFill>
                  <a:schemeClr val="bg2"/>
                </a:solidFill>
              </a:rPr>
              <a:t> 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tr-TR" altLang="tr-TR" sz="1800">
                <a:solidFill>
                  <a:schemeClr val="bg2"/>
                </a:solidFill>
              </a:rPr>
              <a:t>Cember2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570538" y="1201738"/>
            <a:ext cx="12874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Cemberim</a:t>
            </a:r>
            <a:endParaRPr lang="en-US" altLang="tr-TR" sz="1800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019" name="Rectangle 12"/>
          <p:cNvSpPr>
            <a:spLocks noChangeArrowheads="1"/>
          </p:cNvSpPr>
          <p:nvPr/>
        </p:nvSpPr>
        <p:spPr bwMode="auto">
          <a:xfrm>
            <a:off x="193675" y="1700213"/>
            <a:ext cx="1689100" cy="333375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3020" name="Rectangle 13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Değer yok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3021" name="Text Box 14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Cember2	</a:t>
            </a:r>
            <a:endParaRPr lang="en-US" altLang="tr-TR" sz="1800"/>
          </a:p>
        </p:txBody>
      </p:sp>
      <p:sp>
        <p:nvSpPr>
          <p:cNvPr id="43022" name="AutoShape 11"/>
          <p:cNvSpPr>
            <a:spLocks noChangeArrowheads="1"/>
          </p:cNvSpPr>
          <p:nvPr/>
        </p:nvSpPr>
        <p:spPr bwMode="auto">
          <a:xfrm>
            <a:off x="5646738" y="4887913"/>
            <a:ext cx="2843212" cy="500062"/>
          </a:xfrm>
          <a:prstGeom prst="wedgeRoundRectCallout">
            <a:avLst>
              <a:gd name="adj1" fmla="val -5444"/>
              <a:gd name="adj2" fmla="val -26143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/>
              <a:t>Cember2 yi tanımla</a:t>
            </a:r>
            <a:endParaRPr lang="en-US" altLang="tr-TR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endParaRPr lang="en-US" sz="4000" dirty="0"/>
          </a:p>
        </p:txBody>
      </p:sp>
      <p:graphicFrame>
        <p:nvGraphicFramePr>
          <p:cNvPr id="44035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611813" y="2032000"/>
          <a:ext cx="268128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2032000"/>
                        <a:ext cx="2681287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891396-DF7F-424E-B10B-908C934F7389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4041" name="Text Box 8"/>
          <p:cNvSpPr txBox="1">
            <a:spLocks noChangeArrowheads="1"/>
          </p:cNvSpPr>
          <p:nvPr/>
        </p:nvSpPr>
        <p:spPr bwMode="auto">
          <a:xfrm>
            <a:off x="5457825" y="1201738"/>
            <a:ext cx="14001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Cember</a:t>
            </a:r>
            <a:r>
              <a:rPr lang="tr-TR" altLang="tr-TR" sz="1800"/>
              <a:t>im</a:t>
            </a:r>
            <a:endParaRPr lang="en-US" altLang="tr-TR" sz="1800"/>
          </a:p>
        </p:txBody>
      </p:sp>
      <p:sp>
        <p:nvSpPr>
          <p:cNvPr id="44042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Değer yok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Cember2</a:t>
            </a:r>
            <a:endParaRPr lang="en-US" altLang="tr-TR" sz="1800"/>
          </a:p>
        </p:txBody>
      </p:sp>
      <p:sp>
        <p:nvSpPr>
          <p:cNvPr id="44045" name="Rectangle 14"/>
          <p:cNvSpPr>
            <a:spLocks noChangeArrowheads="1"/>
          </p:cNvSpPr>
          <p:nvPr/>
        </p:nvSpPr>
        <p:spPr bwMode="auto">
          <a:xfrm>
            <a:off x="1998663" y="1628775"/>
            <a:ext cx="1574800" cy="38893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44046" name="Object 15"/>
          <p:cNvGraphicFramePr>
            <a:graphicFrameLocks noChangeAspect="1"/>
          </p:cNvGraphicFramePr>
          <p:nvPr/>
        </p:nvGraphicFramePr>
        <p:xfrm>
          <a:off x="5799138" y="4351338"/>
          <a:ext cx="26908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4" name="Picture" r:id="rId5" imgW="1026988" imgH="457961" progId="Word.Picture.8">
                  <p:embed/>
                </p:oleObj>
              </mc:Choice>
              <mc:Fallback>
                <p:oleObj name="Picture" r:id="rId5" imgW="1026988" imgH="457961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351338"/>
                        <a:ext cx="269081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7" name="AutoShape 16"/>
          <p:cNvSpPr>
            <a:spLocks noChangeArrowheads="1"/>
          </p:cNvSpPr>
          <p:nvPr/>
        </p:nvSpPr>
        <p:spPr bwMode="auto">
          <a:xfrm>
            <a:off x="3557588" y="4910138"/>
            <a:ext cx="1804987" cy="652462"/>
          </a:xfrm>
          <a:prstGeom prst="wedgeRoundRectCallout">
            <a:avLst>
              <a:gd name="adj1" fmla="val 89227"/>
              <a:gd name="adj2" fmla="val -87227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/>
              <a:t>Yeni Cember nesnesi olustur</a:t>
            </a:r>
            <a:endParaRPr lang="en-US" altLang="tr-TR" sz="1800"/>
          </a:p>
        </p:txBody>
      </p:sp>
      <p:sp>
        <p:nvSpPr>
          <p:cNvPr id="44048" name="Rectangle 1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r>
              <a:rPr lang="en-US" sz="4000" dirty="0" smtClean="0"/>
              <a:t>, </a:t>
            </a:r>
            <a:r>
              <a:rPr lang="en-US" sz="4000" dirty="0"/>
              <a:t>cont.</a:t>
            </a:r>
          </a:p>
        </p:txBody>
      </p:sp>
      <p:graphicFrame>
        <p:nvGraphicFramePr>
          <p:cNvPr id="45059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033588"/>
          <a:ext cx="2681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033588"/>
                        <a:ext cx="2681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54D31-0477-482C-BB17-7C3B26B87A98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5061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</a:t>
            </a:r>
            <a:r>
              <a:rPr lang="tr-TR" altLang="tr-TR" sz="1800">
                <a:solidFill>
                  <a:schemeClr val="bg2"/>
                </a:solidFill>
              </a:rPr>
              <a:t>Cemberim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</a:t>
            </a:r>
            <a:r>
              <a:rPr lang="tr-TR" altLang="tr-TR" sz="1800">
                <a:solidFill>
                  <a:schemeClr val="bg2"/>
                </a:solidFill>
              </a:rPr>
              <a:t>Cember2</a:t>
            </a:r>
            <a:r>
              <a:rPr lang="en-US" altLang="tr-TR" sz="1800">
                <a:solidFill>
                  <a:schemeClr val="bg2"/>
                </a:solidFill>
              </a:rPr>
              <a:t>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tr-TR" altLang="tr-TR" sz="1800">
                <a:solidFill>
                  <a:schemeClr val="bg2"/>
                </a:solidFill>
              </a:rPr>
              <a:t>Cember2.</a:t>
            </a:r>
            <a:r>
              <a:rPr lang="en-US" altLang="tr-TR" sz="1800">
                <a:solidFill>
                  <a:schemeClr val="bg2"/>
                </a:solidFill>
              </a:rPr>
              <a:t>yaricap = 100;</a:t>
            </a: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5570538" y="1201738"/>
            <a:ext cx="12874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Cemberim</a:t>
            </a:r>
            <a:endParaRPr lang="en-US" altLang="tr-TR" sz="1800"/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67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5773738" y="3559175"/>
            <a:ext cx="1228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tr-TR" sz="1800"/>
              <a:t>Cember</a:t>
            </a:r>
            <a:r>
              <a:rPr lang="tr-TR" altLang="tr-TR" sz="1800"/>
              <a:t>2</a:t>
            </a:r>
            <a:endParaRPr lang="en-US" altLang="tr-TR" sz="1800"/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>
            <a:off x="1844675" y="1700213"/>
            <a:ext cx="23018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45070" name="Object 13"/>
          <p:cNvGraphicFramePr>
            <a:graphicFrameLocks noChangeAspect="1"/>
          </p:cNvGraphicFramePr>
          <p:nvPr/>
        </p:nvGraphicFramePr>
        <p:xfrm>
          <a:off x="5800725" y="4351338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Picture" r:id="rId5" imgW="1026988" imgH="457961" progId="Word.Picture.8">
                  <p:embed/>
                </p:oleObj>
              </mc:Choice>
              <mc:Fallback>
                <p:oleObj name="Picture" r:id="rId5" imgW="1026988" imgH="457961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4351338"/>
                        <a:ext cx="268763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3343275" y="4119563"/>
            <a:ext cx="2495550" cy="692150"/>
          </a:xfrm>
          <a:prstGeom prst="wedgeRoundRectCallout">
            <a:avLst>
              <a:gd name="adj1" fmla="val 98028"/>
              <a:gd name="adj2" fmla="val -52523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/>
              <a:t>Cember2’ye nesne referansını ata</a:t>
            </a:r>
            <a:endParaRPr lang="en-US" altLang="tr-TR" sz="1800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5318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 err="1" smtClean="0"/>
              <a:t>Kod</a:t>
            </a:r>
            <a:r>
              <a:rPr lang="en-US" sz="4000" dirty="0" smtClean="0"/>
              <a:t> </a:t>
            </a:r>
            <a:r>
              <a:rPr lang="en-US" sz="4000" dirty="0" err="1" smtClean="0"/>
              <a:t>İzleme</a:t>
            </a:r>
            <a:endParaRPr lang="en-US" sz="4000" dirty="0"/>
          </a:p>
        </p:txBody>
      </p:sp>
      <p:graphicFrame>
        <p:nvGraphicFramePr>
          <p:cNvPr id="46083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5572125" y="2046288"/>
          <a:ext cx="268128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2" name="Picture" r:id="rId3" imgW="1026988" imgH="457961" progId="Word.Picture.8">
                  <p:embed/>
                </p:oleObj>
              </mc:Choice>
              <mc:Fallback>
                <p:oleObj name="Picture" r:id="rId3" imgW="1026988" imgH="457961" progId="Word.Picture.8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046288"/>
                        <a:ext cx="2681288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F41F1-8BC1-42A2-A458-E094F25FF73F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152400" y="1085850"/>
            <a:ext cx="4800600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im</a:t>
            </a:r>
            <a:r>
              <a:rPr lang="en-US" altLang="tr-TR" sz="1800">
                <a:solidFill>
                  <a:schemeClr val="bg2"/>
                </a:solidFill>
              </a:rPr>
              <a:t> = new Cember(5.0);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 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 = new Cember();</a:t>
            </a:r>
          </a:p>
          <a:p>
            <a:endParaRPr lang="en-US" altLang="tr-TR" sz="1800">
              <a:solidFill>
                <a:schemeClr val="bg2"/>
              </a:solidFill>
            </a:endParaRPr>
          </a:p>
          <a:p>
            <a:r>
              <a:rPr lang="en-US" altLang="tr-TR" sz="1800">
                <a:solidFill>
                  <a:schemeClr val="bg2"/>
                </a:solidFill>
              </a:rPr>
              <a:t>Cember</a:t>
            </a:r>
            <a:r>
              <a:rPr lang="tr-TR" altLang="tr-TR" sz="1800">
                <a:solidFill>
                  <a:schemeClr val="bg2"/>
                </a:solidFill>
              </a:rPr>
              <a:t>2</a:t>
            </a:r>
            <a:r>
              <a:rPr lang="en-US" altLang="tr-TR" sz="1800">
                <a:solidFill>
                  <a:schemeClr val="bg2"/>
                </a:solidFill>
              </a:rPr>
              <a:t>.yaricap = 100;</a:t>
            </a:r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6837363" y="122713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5570538" y="1201738"/>
            <a:ext cx="12874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Cemberim</a:t>
            </a:r>
            <a:endParaRPr lang="en-US" altLang="tr-TR" sz="1800"/>
          </a:p>
        </p:txBody>
      </p:sp>
      <p:sp>
        <p:nvSpPr>
          <p:cNvPr id="46090" name="Line 9"/>
          <p:cNvSpPr>
            <a:spLocks noChangeShapeType="1"/>
          </p:cNvSpPr>
          <p:nvPr/>
        </p:nvSpPr>
        <p:spPr bwMode="auto">
          <a:xfrm flipH="1">
            <a:off x="6991350" y="1419225"/>
            <a:ext cx="652463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1" name="Rectangle 10"/>
          <p:cNvSpPr>
            <a:spLocks noChangeArrowheads="1"/>
          </p:cNvSpPr>
          <p:nvPr/>
        </p:nvSpPr>
        <p:spPr bwMode="auto">
          <a:xfrm>
            <a:off x="6837363" y="3582988"/>
            <a:ext cx="1524000" cy="306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" tIns="9144" rIns="9144" bIns="9144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 sz="1800">
                <a:solidFill>
                  <a:schemeClr val="accent2"/>
                </a:solidFill>
              </a:rPr>
              <a:t>Referans değer</a:t>
            </a:r>
            <a:endParaRPr lang="en-US" altLang="tr-TR" sz="1800">
              <a:solidFill>
                <a:schemeClr val="accent2"/>
              </a:solidFill>
            </a:endParaRPr>
          </a:p>
        </p:txBody>
      </p:sp>
      <p:sp>
        <p:nvSpPr>
          <p:cNvPr id="46092" name="Text Box 11"/>
          <p:cNvSpPr txBox="1">
            <a:spLocks noChangeArrowheads="1"/>
          </p:cNvSpPr>
          <p:nvPr/>
        </p:nvSpPr>
        <p:spPr bwMode="auto">
          <a:xfrm>
            <a:off x="5724525" y="3557588"/>
            <a:ext cx="12287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Cember2</a:t>
            </a:r>
            <a:endParaRPr lang="en-US" altLang="tr-TR" sz="1800"/>
          </a:p>
        </p:txBody>
      </p:sp>
      <p:sp>
        <p:nvSpPr>
          <p:cNvPr id="46093" name="Rectangle 12"/>
          <p:cNvSpPr>
            <a:spLocks noChangeArrowheads="1"/>
          </p:cNvSpPr>
          <p:nvPr/>
        </p:nvSpPr>
        <p:spPr bwMode="auto">
          <a:xfrm>
            <a:off x="193675" y="2238375"/>
            <a:ext cx="4456113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46094" name="Object 13"/>
          <p:cNvGraphicFramePr>
            <a:graphicFrameLocks noChangeAspect="1"/>
          </p:cNvGraphicFramePr>
          <p:nvPr/>
        </p:nvGraphicFramePr>
        <p:xfrm>
          <a:off x="5799138" y="4351338"/>
          <a:ext cx="26908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3" name="Picture" r:id="rId5" imgW="1026988" imgH="457961" progId="Word.Picture.8">
                  <p:embed/>
                </p:oleObj>
              </mc:Choice>
              <mc:Fallback>
                <p:oleObj name="Picture" r:id="rId5" imgW="1026988" imgH="457961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351338"/>
                        <a:ext cx="2690812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5" name="AutoShape 14"/>
          <p:cNvSpPr>
            <a:spLocks noChangeArrowheads="1"/>
          </p:cNvSpPr>
          <p:nvPr/>
        </p:nvSpPr>
        <p:spPr bwMode="auto">
          <a:xfrm>
            <a:off x="3035300" y="4849813"/>
            <a:ext cx="2497138" cy="806450"/>
          </a:xfrm>
          <a:prstGeom prst="wedgeRoundRectCallout">
            <a:avLst>
              <a:gd name="adj1" fmla="val 73269"/>
              <a:gd name="adj2" fmla="val -7875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tr-TR" altLang="tr-TR"/>
              <a:t>Cember2’deki yarıçapı değiştir</a:t>
            </a:r>
            <a:endParaRPr lang="en-US" altLang="tr-TR" sz="1800"/>
          </a:p>
        </p:txBody>
      </p:sp>
      <p:sp>
        <p:nvSpPr>
          <p:cNvPr id="46096" name="Line 15"/>
          <p:cNvSpPr>
            <a:spLocks noChangeShapeType="1"/>
          </p:cNvSpPr>
          <p:nvPr/>
        </p:nvSpPr>
        <p:spPr bwMode="auto">
          <a:xfrm flipH="1">
            <a:off x="7107238" y="3813175"/>
            <a:ext cx="652462" cy="80645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stealth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6097" name="Rectangle 16"/>
          <p:cNvSpPr>
            <a:spLocks noChangeArrowheads="1"/>
          </p:cNvSpPr>
          <p:nvPr/>
        </p:nvSpPr>
        <p:spPr bwMode="auto"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 sz="1800">
                <a:solidFill>
                  <a:schemeClr val="bg2"/>
                </a:solidFill>
                <a:latin typeface="Forte" pitchFamily="66" charset="0"/>
              </a:rPr>
              <a:t>animasyon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9916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Dikkat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991600" cy="502920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Math sınıfında bir metodu çağırmak için </a:t>
            </a:r>
            <a:endParaRPr lang="en-US" dirty="0">
              <a:cs typeface="Times New Roman" panose="02020603050405020304" pitchFamily="18" charset="0"/>
            </a:endParaRPr>
          </a:p>
          <a:p>
            <a:pPr marL="979488" lvl="1" eaLnBrk="1" fontAlgn="auto" hangingPunct="1">
              <a:spcAft>
                <a:spcPts val="0"/>
              </a:spcAft>
              <a:buFontTx/>
              <a:buNone/>
              <a:tabLst>
                <a:tab pos="0" algn="l"/>
              </a:tabLst>
              <a:defRPr/>
            </a:pPr>
            <a:r>
              <a:rPr lang="en-US" u="sng" dirty="0" err="1" smtClean="0">
                <a:cs typeface="Times New Roman" panose="02020603050405020304" pitchFamily="18" charset="0"/>
              </a:rPr>
              <a:t>Math.method</a:t>
            </a:r>
            <a:r>
              <a:rPr lang="tr-TR" u="sng" dirty="0" smtClean="0">
                <a:cs typeface="Times New Roman" panose="02020603050405020304" pitchFamily="18" charset="0"/>
              </a:rPr>
              <a:t>adı</a:t>
            </a:r>
            <a:r>
              <a:rPr lang="en-US" u="sng" dirty="0" smtClean="0">
                <a:cs typeface="Times New Roman" panose="02020603050405020304" pitchFamily="18" charset="0"/>
              </a:rPr>
              <a:t>(</a:t>
            </a:r>
            <a:r>
              <a:rPr lang="tr-TR" u="sng" dirty="0" smtClean="0">
                <a:cs typeface="Times New Roman" panose="02020603050405020304" pitchFamily="18" charset="0"/>
              </a:rPr>
              <a:t>argümanlar</a:t>
            </a:r>
            <a:r>
              <a:rPr lang="en-US" u="sng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 (</a:t>
            </a:r>
            <a:r>
              <a:rPr lang="tr-TR" dirty="0" smtClean="0">
                <a:cs typeface="Times New Roman" panose="02020603050405020304" pitchFamily="18" charset="0"/>
              </a:rPr>
              <a:t>Örneğin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u="sng" dirty="0" err="1">
                <a:cs typeface="Times New Roman" panose="02020603050405020304" pitchFamily="18" charset="0"/>
              </a:rPr>
              <a:t>Math.pow</a:t>
            </a:r>
            <a:r>
              <a:rPr lang="en-US" u="sng" dirty="0">
                <a:cs typeface="Times New Roman" panose="02020603050405020304" pitchFamily="18" charset="0"/>
              </a:rPr>
              <a:t>(3, 2.5)</a:t>
            </a:r>
            <a:r>
              <a:rPr lang="en-US" dirty="0">
                <a:cs typeface="Times New Roman" panose="02020603050405020304" pitchFamily="18" charset="0"/>
              </a:rPr>
              <a:t>)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Formatı kullanılır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u="sng" dirty="0" err="1" smtClean="0">
                <a:cs typeface="Times New Roman" panose="02020603050405020304" pitchFamily="18" charset="0"/>
              </a:rPr>
              <a:t>Cember</a:t>
            </a:r>
            <a:r>
              <a:rPr lang="en-US" u="sng" dirty="0" smtClean="0">
                <a:cs typeface="Times New Roman" panose="02020603050405020304" pitchFamily="18" charset="0"/>
              </a:rPr>
              <a:t>.</a:t>
            </a:r>
            <a:r>
              <a:rPr lang="tr-TR" u="sng" dirty="0" smtClean="0">
                <a:cs typeface="Times New Roman" panose="02020603050405020304" pitchFamily="18" charset="0"/>
              </a:rPr>
              <a:t>alan()’ı </a:t>
            </a:r>
            <a:r>
              <a:rPr lang="tr-TR" dirty="0" smtClean="0">
                <a:cs typeface="Times New Roman" panose="02020603050405020304" pitchFamily="18" charset="0"/>
              </a:rPr>
              <a:t>kullanarak alan() metodunu çağırabilir miyiz</a:t>
            </a:r>
            <a:r>
              <a:rPr lang="en-US" dirty="0" smtClean="0">
                <a:cs typeface="Times New Roman" panose="02020603050405020304" pitchFamily="18" charset="0"/>
              </a:rPr>
              <a:t>?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Cevap HAYIR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Bu bölüme kadar anlatılan bütün metotlar </a:t>
            </a:r>
            <a:r>
              <a:rPr lang="tr-TR" dirty="0" err="1" smtClean="0">
                <a:cs typeface="Times New Roman" panose="02020603050405020304" pitchFamily="18" charset="0"/>
              </a:rPr>
              <a:t>static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tr-TR" dirty="0" smtClean="0">
                <a:cs typeface="Times New Roman" panose="02020603050405020304" pitchFamily="18" charset="0"/>
              </a:rPr>
              <a:t>tanımlayıcısı ile tanımlanan statik metotlardır.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Bununla birlikte alan() statik olmayan bir metottur.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Dolayısıyla alan() metodu bir nesne değişkeni ile aşağıdaki gibi çağrılır.</a:t>
            </a:r>
            <a:endParaRPr lang="en-US" dirty="0">
              <a:cs typeface="Times New Roman" panose="02020603050405020304" pitchFamily="18" charset="0"/>
            </a:endParaRPr>
          </a:p>
          <a:p>
            <a:pPr marL="979488" lvl="1" eaLnBrk="1" fontAlgn="auto" hangingPunct="1">
              <a:spcAft>
                <a:spcPts val="0"/>
              </a:spcAft>
              <a:buFontTx/>
              <a:buNone/>
              <a:tabLst>
                <a:tab pos="0" algn="l"/>
              </a:tabLst>
              <a:defRPr/>
            </a:pPr>
            <a:r>
              <a:rPr lang="tr-TR" u="sng" dirty="0" smtClean="0">
                <a:cs typeface="Times New Roman" panose="02020603050405020304" pitchFamily="18" charset="0"/>
              </a:rPr>
              <a:t>nesne</a:t>
            </a:r>
            <a:r>
              <a:rPr lang="en-US" u="sng" dirty="0" smtClean="0">
                <a:cs typeface="Times New Roman" panose="02020603050405020304" pitchFamily="18" charset="0"/>
              </a:rPr>
              <a:t>Ref</a:t>
            </a:r>
            <a:r>
              <a:rPr lang="tr-TR" u="sng" dirty="0" err="1" smtClean="0">
                <a:cs typeface="Times New Roman" panose="02020603050405020304" pitchFamily="18" charset="0"/>
              </a:rPr>
              <a:t>Deg</a:t>
            </a:r>
            <a:r>
              <a:rPr lang="en-US" u="sng" dirty="0" smtClean="0">
                <a:cs typeface="Times New Roman" panose="02020603050405020304" pitchFamily="18" charset="0"/>
              </a:rPr>
              <a:t>.met</a:t>
            </a:r>
            <a:r>
              <a:rPr lang="tr-TR" u="sng" dirty="0" err="1" smtClean="0">
                <a:cs typeface="Times New Roman" panose="02020603050405020304" pitchFamily="18" charset="0"/>
              </a:rPr>
              <a:t>otAdi</a:t>
            </a:r>
            <a:r>
              <a:rPr lang="en-US" u="sng" dirty="0" smtClean="0">
                <a:cs typeface="Times New Roman" panose="02020603050405020304" pitchFamily="18" charset="0"/>
              </a:rPr>
              <a:t>(</a:t>
            </a:r>
            <a:r>
              <a:rPr lang="tr-TR" u="sng" dirty="0" smtClean="0">
                <a:cs typeface="Times New Roman" panose="02020603050405020304" pitchFamily="18" charset="0"/>
              </a:rPr>
              <a:t>argümanlar</a:t>
            </a:r>
            <a:r>
              <a:rPr lang="en-US" u="sng" dirty="0" smtClean="0"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 (</a:t>
            </a:r>
            <a:r>
              <a:rPr lang="tr-TR" dirty="0" smtClean="0">
                <a:cs typeface="Times New Roman" panose="02020603050405020304" pitchFamily="18" charset="0"/>
              </a:rPr>
              <a:t>Örneğin</a:t>
            </a:r>
            <a:r>
              <a:rPr lang="en-US" dirty="0" smtClean="0">
                <a:cs typeface="Times New Roman" panose="02020603050405020304" pitchFamily="18" charset="0"/>
              </a:rPr>
              <a:t>, </a:t>
            </a:r>
            <a:r>
              <a:rPr lang="en-US" u="sng" dirty="0" err="1" smtClean="0">
                <a:cs typeface="Times New Roman" panose="02020603050405020304" pitchFamily="18" charset="0"/>
              </a:rPr>
              <a:t>Cember</a:t>
            </a:r>
            <a:r>
              <a:rPr lang="tr-TR" u="sng" dirty="0" smtClean="0">
                <a:cs typeface="Times New Roman" panose="02020603050405020304" pitchFamily="18" charset="0"/>
              </a:rPr>
              <a:t>im</a:t>
            </a:r>
            <a:r>
              <a:rPr lang="en-US" u="sng" dirty="0" smtClean="0">
                <a:cs typeface="Times New Roman" panose="02020603050405020304" pitchFamily="18" charset="0"/>
              </a:rPr>
              <a:t>.</a:t>
            </a:r>
            <a:r>
              <a:rPr lang="tr-TR" u="sng" dirty="0" smtClean="0">
                <a:cs typeface="Times New Roman" panose="02020603050405020304" pitchFamily="18" charset="0"/>
              </a:rPr>
              <a:t>alan</a:t>
            </a:r>
            <a:r>
              <a:rPr lang="en-US" u="sng" dirty="0" smtClean="0">
                <a:cs typeface="Times New Roman" panose="02020603050405020304" pitchFamily="18" charset="0"/>
              </a:rPr>
              <a:t>()</a:t>
            </a:r>
            <a:r>
              <a:rPr lang="en-US" dirty="0" smtClean="0">
                <a:cs typeface="Times New Roman" panose="02020603050405020304" pitchFamily="18" charset="0"/>
              </a:rPr>
              <a:t>). </a:t>
            </a:r>
            <a:endParaRPr lang="en-US" dirty="0"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21388-B4FA-4879-BD2F-F6938BF8712A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Referans veri alanları</a:t>
            </a:r>
            <a:endParaRPr lang="en-US" dirty="0"/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58200" cy="12954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2800" dirty="0" smtClean="0"/>
              <a:t>Veri alanları referans tipleri olabilir. Örneğin aşağıdaki </a:t>
            </a:r>
            <a:r>
              <a:rPr lang="tr-TR" sz="2800" dirty="0" err="1" smtClean="0"/>
              <a:t>Ogrenci</a:t>
            </a:r>
            <a:r>
              <a:rPr lang="tr-TR" sz="2800" dirty="0" smtClean="0"/>
              <a:t> sınıfı </a:t>
            </a:r>
            <a:r>
              <a:rPr lang="tr-TR" sz="2800" dirty="0" err="1" smtClean="0"/>
              <a:t>String</a:t>
            </a:r>
            <a:r>
              <a:rPr lang="tr-TR" sz="2800" dirty="0" smtClean="0"/>
              <a:t> türünden bir veri alan adına sahiptir.</a:t>
            </a:r>
            <a:r>
              <a:rPr lang="en-US" sz="2800" dirty="0" smtClean="0"/>
              <a:t>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4BF3F-BE8B-47DD-9D66-A41BB6EFDECB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304800" y="2667000"/>
            <a:ext cx="8610600" cy="1828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Ogrenci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tr-TR" sz="16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isim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Varsayılan değeri null</a:t>
            </a:r>
            <a:endParaRPr lang="en-US" altLang="tr-TR" sz="16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yas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Varsayılan değer 0</a:t>
            </a:r>
            <a:endParaRPr lang="en-US" altLang="tr-TR" sz="16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boolean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mezunMu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Varsayılan değer false</a:t>
            </a:r>
            <a:endParaRPr lang="en-US" altLang="tr-TR" sz="16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cinsiyet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Varsayılan değer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'\u0000'</a:t>
            </a:r>
            <a:endParaRPr lang="en-US" altLang="tr-TR" sz="160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16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Null</a:t>
            </a:r>
            <a:r>
              <a:rPr lang="tr-TR" dirty="0" smtClean="0"/>
              <a:t> Değeri</a:t>
            </a:r>
            <a:endParaRPr lang="en-US" dirty="0"/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600" dirty="0" smtClean="0">
                <a:cs typeface="Times New Roman" panose="02020603050405020304" pitchFamily="18" charset="0"/>
              </a:rPr>
              <a:t>Eğer referans tipin veri alanı herhangi bir nesneye referans göstermiyorsa veri alanı </a:t>
            </a:r>
            <a:r>
              <a:rPr lang="tr-TR" sz="3600" dirty="0" err="1" smtClean="0">
                <a:cs typeface="Times New Roman" panose="02020603050405020304" pitchFamily="18" charset="0"/>
              </a:rPr>
              <a:t>null</a:t>
            </a:r>
            <a:r>
              <a:rPr lang="tr-TR" sz="3600" dirty="0" smtClean="0">
                <a:cs typeface="Times New Roman" panose="02020603050405020304" pitchFamily="18" charset="0"/>
              </a:rPr>
              <a:t> değer alır.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281EB-A88E-4E2C-BC48-D43F09644865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/>
              <a:t>Amaçlar</a:t>
            </a:r>
            <a:endParaRPr lang="en-US" sz="4000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134937" y="803276"/>
            <a:ext cx="8738423" cy="5735637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Nesne  ve sınıfları tanımlamak ve kullanmak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Nesne ve sınıfları tanımlamak için UML diyagramlarını kullanmak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Kurucular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Nesne referans değişkenleri ile nesnelere erişmek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Bir referans tip kullanarak referans değişken  tanımlama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Erişim operatörleri ile nesnelerin veri ve metotlarına erişim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err="1" smtClean="0"/>
              <a:t>Referens</a:t>
            </a:r>
            <a:r>
              <a:rPr lang="tr-TR" dirty="0" smtClean="0"/>
              <a:t> türünden veri alanlarının tanımlanması 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Nesne değişkenleri ile ilkel değişkenlerin karşılaştırılması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Java kütüphanesinde bulunan </a:t>
            </a:r>
            <a:r>
              <a:rPr lang="en-US" u="sng" dirty="0" smtClean="0"/>
              <a:t>Date</a:t>
            </a:r>
            <a:r>
              <a:rPr lang="en-US" dirty="0"/>
              <a:t>, </a:t>
            </a:r>
            <a:r>
              <a:rPr lang="en-US" u="sng" dirty="0"/>
              <a:t>Random</a:t>
            </a:r>
            <a:r>
              <a:rPr lang="en-US" dirty="0"/>
              <a:t>, </a:t>
            </a:r>
            <a:r>
              <a:rPr lang="tr-TR" dirty="0" smtClean="0"/>
              <a:t>ve </a:t>
            </a:r>
            <a:r>
              <a:rPr lang="en-US" dirty="0" smtClean="0"/>
              <a:t> </a:t>
            </a:r>
            <a:r>
              <a:rPr lang="en-US" u="sng" dirty="0" err="1"/>
              <a:t>JFrame</a:t>
            </a:r>
            <a:r>
              <a:rPr lang="en-US" dirty="0"/>
              <a:t> </a:t>
            </a:r>
            <a:r>
              <a:rPr lang="tr-TR" dirty="0" smtClean="0"/>
              <a:t> sınıflarının kullanımı</a:t>
            </a:r>
            <a:r>
              <a:rPr lang="en-US" dirty="0" smtClean="0"/>
              <a:t>.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smtClean="0"/>
              <a:t>Statik değişken ve metotlar</a:t>
            </a:r>
            <a:endParaRPr lang="en-US" dirty="0"/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tr-TR" dirty="0" err="1" smtClean="0"/>
              <a:t>Get</a:t>
            </a:r>
            <a:r>
              <a:rPr lang="tr-TR" dirty="0" smtClean="0"/>
              <a:t> ve set metotları</a:t>
            </a:r>
            <a:endParaRPr lang="en-US" dirty="0"/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6E00F8-FF3F-44B6-89ED-94CBDAA4BDC3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Bir veri Alanı için Varsayılan Değer</a:t>
            </a:r>
            <a:endParaRPr lang="en-US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2057400"/>
          </a:xfrm>
        </p:spPr>
        <p:txBody>
          <a:bodyPr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 smtClean="0">
                <a:cs typeface="Times New Roman" panose="02020603050405020304" pitchFamily="18" charset="0"/>
              </a:rPr>
              <a:t>Bir  referans için veri alanının varsayılan değeri </a:t>
            </a:r>
            <a:r>
              <a:rPr lang="tr-TR" dirty="0" err="1" smtClean="0">
                <a:cs typeface="Times New Roman" panose="02020603050405020304" pitchFamily="18" charset="0"/>
              </a:rPr>
              <a:t>null</a:t>
            </a:r>
            <a:r>
              <a:rPr lang="tr-TR" dirty="0" smtClean="0">
                <a:cs typeface="Times New Roman" panose="02020603050405020304" pitchFamily="18" charset="0"/>
              </a:rPr>
              <a:t>, nümerik tür için 0, </a:t>
            </a:r>
            <a:r>
              <a:rPr lang="tr-TR" dirty="0" err="1" smtClean="0">
                <a:cs typeface="Times New Roman" panose="02020603050405020304" pitchFamily="18" charset="0"/>
              </a:rPr>
              <a:t>boolen</a:t>
            </a:r>
            <a:r>
              <a:rPr lang="tr-TR" dirty="0" smtClean="0">
                <a:cs typeface="Times New Roman" panose="02020603050405020304" pitchFamily="18" charset="0"/>
              </a:rPr>
              <a:t> türü için </a:t>
            </a:r>
            <a:r>
              <a:rPr lang="tr-TR" dirty="0" err="1" smtClean="0">
                <a:cs typeface="Times New Roman" panose="02020603050405020304" pitchFamily="18" charset="0"/>
              </a:rPr>
              <a:t>false</a:t>
            </a:r>
            <a:r>
              <a:rPr lang="tr-TR" dirty="0" smtClean="0">
                <a:cs typeface="Times New Roman" panose="02020603050405020304" pitchFamily="18" charset="0"/>
              </a:rPr>
              <a:t>, ve </a:t>
            </a:r>
            <a:r>
              <a:rPr lang="tr-TR" dirty="0" err="1" smtClean="0">
                <a:cs typeface="Times New Roman" panose="02020603050405020304" pitchFamily="18" charset="0"/>
              </a:rPr>
              <a:t>char</a:t>
            </a:r>
            <a:r>
              <a:rPr lang="tr-TR" dirty="0" smtClean="0">
                <a:cs typeface="Times New Roman" panose="02020603050405020304" pitchFamily="18" charset="0"/>
              </a:rPr>
              <a:t>  için </a:t>
            </a:r>
            <a:r>
              <a:rPr lang="en-US" dirty="0" smtClean="0">
                <a:cs typeface="Times New Roman" panose="02020603050405020304" pitchFamily="18" charset="0"/>
              </a:rPr>
              <a:t>'\</a:t>
            </a:r>
            <a:r>
              <a:rPr lang="en-US" dirty="0">
                <a:cs typeface="Times New Roman" panose="02020603050405020304" pitchFamily="18" charset="0"/>
              </a:rPr>
              <a:t>u0000' </a:t>
            </a:r>
            <a:r>
              <a:rPr lang="tr-TR" dirty="0">
                <a:cs typeface="Times New Roman" panose="02020603050405020304" pitchFamily="18" charset="0"/>
              </a:rPr>
              <a:t> </a:t>
            </a:r>
            <a:r>
              <a:rPr lang="tr-TR" dirty="0" smtClean="0">
                <a:cs typeface="Times New Roman" panose="02020603050405020304" pitchFamily="18" charset="0"/>
              </a:rPr>
              <a:t>şeklindedir</a:t>
            </a:r>
            <a:r>
              <a:rPr lang="en-US" dirty="0" smtClean="0">
                <a:cs typeface="Times New Roman" panose="02020603050405020304" pitchFamily="18" charset="0"/>
              </a:rPr>
              <a:t>. </a:t>
            </a:r>
            <a:endParaRPr lang="tr-TR" dirty="0" smtClean="0">
              <a:cs typeface="Times New Roman" panose="02020603050405020304" pitchFamily="18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dirty="0" smtClean="0">
                <a:cs typeface="Times New Roman" panose="02020603050405020304" pitchFamily="18" charset="0"/>
              </a:rPr>
              <a:t>Bununla birlikte Java bir metottaki lokal değişkenlere değer atamaz.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DF77C-AF1F-4D34-BD54-70091024544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228600" y="3276600"/>
            <a:ext cx="8763000" cy="2743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public class Test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public static void main(String[] args) {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 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Ogrenci o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= new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Ogrenci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  System.out.println("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isim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? " +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o.isim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  System.out.println("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yaş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? " +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o.yas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  System.out.println("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Mezun mu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? " +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o.mezunMu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  System.out.println("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cinsiyet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? " + </a:t>
            </a:r>
            <a:r>
              <a:rPr lang="tr-TR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o.cinsiyet</a:t>
            </a: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60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66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Örnek:</a:t>
            </a:r>
            <a:endParaRPr lang="en-US" dirty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438400"/>
            <a:ext cx="8610600" cy="2667000"/>
          </a:xfrm>
          <a:noFill/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 // x has no default value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y; // y has no default value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is " + x); 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("y is " + y); 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dirty="0">
              <a:solidFill>
                <a:srgbClr val="FF0000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72B892-41E5-4883-B61D-21A0D0E123B8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1205" name="Line 4"/>
          <p:cNvSpPr>
            <a:spLocks noChangeShapeType="1"/>
          </p:cNvSpPr>
          <p:nvPr/>
        </p:nvSpPr>
        <p:spPr bwMode="auto">
          <a:xfrm flipH="1">
            <a:off x="2819400" y="3886200"/>
            <a:ext cx="2133600" cy="1676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 flipH="1">
            <a:off x="3048000" y="4267200"/>
            <a:ext cx="190500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stealth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2438400" y="5638800"/>
            <a:ext cx="34290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1800"/>
              <a:t>Derleme hatası</a:t>
            </a:r>
            <a:r>
              <a:rPr lang="en-US" altLang="tr-TR" sz="1800"/>
              <a:t>: </a:t>
            </a:r>
            <a:r>
              <a:rPr lang="tr-TR" altLang="tr-TR" sz="1800"/>
              <a:t>Değişkenler başlatılmaz</a:t>
            </a:r>
            <a:endParaRPr lang="en-US" altLang="tr-TR" sz="1800"/>
          </a:p>
        </p:txBody>
      </p:sp>
      <p:sp>
        <p:nvSpPr>
          <p:cNvPr id="51208" name="Rectangle 7"/>
          <p:cNvSpPr>
            <a:spLocks noChangeArrowheads="1"/>
          </p:cNvSpPr>
          <p:nvPr/>
        </p:nvSpPr>
        <p:spPr bwMode="auto">
          <a:xfrm>
            <a:off x="381000" y="1219200"/>
            <a:ext cx="8610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Java bir metottaki lokal değişkenlere değer atamaz.</a:t>
            </a:r>
            <a:endParaRPr lang="en-US" altLang="tr-TR" sz="32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047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/>
              <a:t>Nesne türleri ile ilkel veri türleri arasındaki farklar</a:t>
            </a:r>
            <a:endParaRPr lang="en-US" b="1" dirty="0">
              <a:latin typeface="Courier" charset="0"/>
            </a:endParaRPr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BCC59A-B266-41DB-8462-63C0BD4ABFF7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2228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52229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5223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31681"/>
              </p:ext>
            </p:extLst>
          </p:nvPr>
        </p:nvGraphicFramePr>
        <p:xfrm>
          <a:off x="304800" y="1752600"/>
          <a:ext cx="86106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Picture" r:id="rId3" imgW="4396740" imgH="1086612" progId="Word.Picture.8">
                  <p:embed/>
                </p:oleObj>
              </mc:Choice>
              <mc:Fallback>
                <p:oleObj name="Picture" r:id="rId3" imgW="4396740" imgH="1086612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52600"/>
                        <a:ext cx="86106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İlkel veri tipinin ve nesne türlerinin değişkenlerini kopyalama</a:t>
            </a:r>
            <a:endParaRPr lang="en-US" dirty="0"/>
          </a:p>
        </p:txBody>
      </p:sp>
      <p:sp>
        <p:nvSpPr>
          <p:cNvPr id="8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4808F-5D88-4967-8493-02CBFEF4E028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53253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532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849546"/>
              </p:ext>
            </p:extLst>
          </p:nvPr>
        </p:nvGraphicFramePr>
        <p:xfrm>
          <a:off x="155575" y="1663700"/>
          <a:ext cx="37639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Picture" r:id="rId3" imgW="2153880" imgH="1198800" progId="Word.Picture.8">
                  <p:embed/>
                </p:oleObj>
              </mc:Choice>
              <mc:Fallback>
                <p:oleObj name="Picture" r:id="rId3" imgW="2153880" imgH="119880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1663700"/>
                        <a:ext cx="3763963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5325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982529"/>
              </p:ext>
            </p:extLst>
          </p:nvPr>
        </p:nvGraphicFramePr>
        <p:xfrm>
          <a:off x="3686175" y="3619500"/>
          <a:ext cx="5348288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Picture" r:id="rId5" imgW="3441192" imgH="1740408" progId="Word.Picture.8">
                  <p:embed/>
                </p:oleObj>
              </mc:Choice>
              <mc:Fallback>
                <p:oleObj name="Picture" r:id="rId5" imgW="3441192" imgH="1740408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619500"/>
                        <a:ext cx="5348288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Çöp Toplayıcısı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462665" y="1201510"/>
            <a:ext cx="8224135" cy="5123090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200" dirty="0" smtClean="0">
                <a:cs typeface="Times New Roman" panose="02020603050405020304" pitchFamily="18" charset="0"/>
              </a:rPr>
              <a:t>Önceki şekilde gösterildiği c1=c2 atamasından sonra c1 ve c2 aynı yeri gösterir. 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200" dirty="0" smtClean="0">
                <a:cs typeface="Times New Roman" panose="02020603050405020304" pitchFamily="18" charset="0"/>
              </a:rPr>
              <a:t>Daha önce c1 ile referans gösterilen nesne </a:t>
            </a:r>
            <a:r>
              <a:rPr lang="tr-TR" sz="3200" dirty="0" err="1" smtClean="0">
                <a:cs typeface="Times New Roman" panose="02020603050405020304" pitchFamily="18" charset="0"/>
              </a:rPr>
              <a:t>rtık</a:t>
            </a:r>
            <a:r>
              <a:rPr lang="tr-TR" sz="3200" dirty="0" smtClean="0">
                <a:cs typeface="Times New Roman" panose="02020603050405020304" pitchFamily="18" charset="0"/>
              </a:rPr>
              <a:t> referans gösterilmemektedir.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tr-TR" sz="3200" dirty="0" smtClean="0">
                <a:cs typeface="Times New Roman" panose="02020603050405020304" pitchFamily="18" charset="0"/>
              </a:rPr>
              <a:t>Bu nesne çöp olarak bilinir ve JVM tarafından otomatik olarak toplanır.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3200" dirty="0" smtClean="0">
                <a:cs typeface="Times New Roman" panose="02020603050405020304" pitchFamily="18" charset="0"/>
              </a:rPr>
              <a:t>Eğer bir nesneye artık ihtiyaç duyulmayacağını biliyorsanız nesne için </a:t>
            </a:r>
            <a:r>
              <a:rPr lang="tr-TR" sz="3200" dirty="0" err="1" smtClean="0">
                <a:cs typeface="Times New Roman" panose="02020603050405020304" pitchFamily="18" charset="0"/>
              </a:rPr>
              <a:t>null</a:t>
            </a:r>
            <a:r>
              <a:rPr lang="tr-TR" sz="3200" dirty="0" smtClean="0">
                <a:cs typeface="Times New Roman" panose="02020603050405020304" pitchFamily="18" charset="0"/>
              </a:rPr>
              <a:t> referans değeri atamanız gerekir.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3200" dirty="0" smtClean="0">
                <a:cs typeface="Times New Roman" panose="02020603050405020304" pitchFamily="18" charset="0"/>
              </a:rPr>
              <a:t>Eğer bir nesne herhangi bir değişken ile referans gösterilmiyorsa JVM otomatik olarak boş olanı toplar.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42E4FF-E166-486E-A121-0B8947E956C7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Date</a:t>
            </a:r>
            <a:r>
              <a:rPr lang="tr-TR" dirty="0" smtClean="0"/>
              <a:t> Sınıfı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91600" cy="1747838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sz="2800" dirty="0">
                <a:cs typeface="Times New Roman" panose="02020603050405020304" pitchFamily="18" charset="0"/>
              </a:rPr>
              <a:t>Java </a:t>
            </a:r>
            <a:r>
              <a:rPr lang="tr-TR" sz="2800" dirty="0" smtClean="0">
                <a:cs typeface="Times New Roman" panose="02020603050405020304" pitchFamily="18" charset="0"/>
              </a:rPr>
              <a:t>Java. </a:t>
            </a:r>
            <a:r>
              <a:rPr lang="tr-TR" sz="2800" dirty="0" err="1" smtClean="0">
                <a:cs typeface="Times New Roman" panose="02020603050405020304" pitchFamily="18" charset="0"/>
              </a:rPr>
              <a:t>Util.Date</a:t>
            </a:r>
            <a:r>
              <a:rPr lang="tr-TR" sz="2800" dirty="0" smtClean="0">
                <a:cs typeface="Times New Roman" panose="02020603050405020304" pitchFamily="18" charset="0"/>
              </a:rPr>
              <a:t> sınıfında zaman ver tarih bilgisini verir. Zaman ve tarih bilgisini elde etmek için </a:t>
            </a:r>
            <a:r>
              <a:rPr lang="tr-TR" sz="2800" dirty="0" err="1" smtClean="0">
                <a:cs typeface="Times New Roman" panose="02020603050405020304" pitchFamily="18" charset="0"/>
              </a:rPr>
              <a:t>Date</a:t>
            </a:r>
            <a:r>
              <a:rPr lang="tr-TR" sz="2800" dirty="0" smtClean="0">
                <a:cs typeface="Times New Roman" panose="02020603050405020304" pitchFamily="18" charset="0"/>
              </a:rPr>
              <a:t> sınıfından bir nesne oluşturmalı ve </a:t>
            </a:r>
            <a:r>
              <a:rPr lang="tr-TR" sz="2800" dirty="0" err="1" smtClean="0">
                <a:cs typeface="Times New Roman" panose="02020603050405020304" pitchFamily="18" charset="0"/>
              </a:rPr>
              <a:t>toString</a:t>
            </a:r>
            <a:r>
              <a:rPr lang="tr-TR" sz="2800" dirty="0" smtClean="0">
                <a:cs typeface="Times New Roman" panose="02020603050405020304" pitchFamily="18" charset="0"/>
              </a:rPr>
              <a:t> ile </a:t>
            </a:r>
            <a:r>
              <a:rPr lang="tr-TR" sz="2800" dirty="0" err="1" smtClean="0">
                <a:cs typeface="Times New Roman" panose="02020603050405020304" pitchFamily="18" charset="0"/>
              </a:rPr>
              <a:t>stringe</a:t>
            </a:r>
            <a:r>
              <a:rPr lang="tr-TR" sz="2800" dirty="0" smtClean="0">
                <a:cs typeface="Times New Roman" panose="02020603050405020304" pitchFamily="18" charset="0"/>
              </a:rPr>
              <a:t> dönüştürüp </a:t>
            </a:r>
            <a:r>
              <a:rPr lang="tr-TR" sz="2800" dirty="0" err="1" smtClean="0">
                <a:cs typeface="Times New Roman" panose="02020603050405020304" pitchFamily="18" charset="0"/>
              </a:rPr>
              <a:t>String</a:t>
            </a:r>
            <a:r>
              <a:rPr lang="tr-TR" sz="2800" dirty="0" smtClean="0">
                <a:cs typeface="Times New Roman" panose="02020603050405020304" pitchFamily="18" charset="0"/>
              </a:rPr>
              <a:t> olarak kullanabilirsiniz.</a:t>
            </a:r>
            <a:endParaRPr lang="en-US" sz="28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6C538-C540-440E-984E-1C1AB92FDD89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702475"/>
              </p:ext>
            </p:extLst>
          </p:nvPr>
        </p:nvGraphicFramePr>
        <p:xfrm>
          <a:off x="84138" y="2970213"/>
          <a:ext cx="9051925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Picture" r:id="rId4" imgW="4940808" imgH="1350264" progId="Word.Picture.8">
                  <p:embed/>
                </p:oleObj>
              </mc:Choice>
              <mc:Fallback>
                <p:oleObj name="Picture" r:id="rId4" imgW="4940808" imgH="1350264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2970213"/>
                        <a:ext cx="9051925" cy="2470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Date</a:t>
            </a:r>
            <a:r>
              <a:rPr lang="tr-TR" dirty="0" smtClean="0"/>
              <a:t> sınıfı örnek: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91600" cy="5181600"/>
          </a:xfrm>
        </p:spPr>
        <p:txBody>
          <a:bodyPr/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dirty="0" smtClean="0">
                <a:cs typeface="Times New Roman" panose="02020603050405020304" pitchFamily="18" charset="0"/>
              </a:rPr>
              <a:t>Örneğin aşağıdaki kod</a:t>
            </a:r>
            <a:endParaRPr lang="en-US" dirty="0"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dirty="0">
                <a:latin typeface="Courier" charset="0"/>
                <a:cs typeface="Times New Roman" panose="02020603050405020304" pitchFamily="18" charset="0"/>
              </a:rPr>
              <a:t> </a:t>
            </a:r>
          </a:p>
          <a:p>
            <a:pPr marL="979488" lvl="1" eaLnBrk="1" fontAlgn="auto" hangingPunct="1">
              <a:spcAft>
                <a:spcPts val="0"/>
              </a:spcAft>
              <a:buFontTx/>
              <a:buNone/>
              <a:tabLst>
                <a:tab pos="0" algn="l"/>
              </a:tabLst>
              <a:defRPr/>
            </a:pPr>
            <a:r>
              <a:rPr lang="tr-TR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tr-TR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tarih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= new </a:t>
            </a:r>
            <a:r>
              <a:rPr lang="tr-TR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Date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  <a:endParaRPr 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79488" lvl="1" eaLnBrk="1" fontAlgn="auto" hangingPunct="1">
              <a:spcAft>
                <a:spcPts val="0"/>
              </a:spcAft>
              <a:buFontTx/>
              <a:buNone/>
              <a:tabLst>
                <a:tab pos="0" algn="l"/>
              </a:tabLst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tr-TR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tarih</a:t>
            </a:r>
            <a:r>
              <a:rPr lang="en-US" sz="2400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 err="1" smtClean="0">
                <a:latin typeface="Courier New" panose="02070309020205020404" pitchFamily="49" charset="0"/>
                <a:cs typeface="Times New Roman" panose="02020603050405020304" pitchFamily="18" charset="0"/>
              </a:rPr>
              <a:t>toString</a:t>
            </a:r>
            <a:r>
              <a:rPr lang="en-US" sz="2400" dirty="0">
                <a:latin typeface="Courier New" panose="02070309020205020404" pitchFamily="49" charset="0"/>
                <a:cs typeface="Times New Roman" panose="02020603050405020304" pitchFamily="18" charset="0"/>
              </a:rPr>
              <a:t>());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sz="2800" dirty="0">
              <a:latin typeface="Courier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u="sng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Sun </a:t>
            </a:r>
            <a:r>
              <a:rPr lang="en-US" u="sng" dirty="0">
                <a:latin typeface="Courier New" panose="02070309020205020404" pitchFamily="49" charset="0"/>
                <a:cs typeface="Times New Roman" panose="02020603050405020304" pitchFamily="18" charset="0"/>
              </a:rPr>
              <a:t>Mar 09 13:50:19 EST </a:t>
            </a:r>
            <a:r>
              <a:rPr lang="en-US" u="sng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20</a:t>
            </a:r>
            <a:r>
              <a:rPr lang="tr-TR" u="sng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1</a:t>
            </a:r>
            <a:r>
              <a:rPr lang="en-US" u="sng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3</a:t>
            </a:r>
            <a:r>
              <a:rPr lang="tr-TR" u="sng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gibi bir mesaj verir</a:t>
            </a:r>
            <a:r>
              <a:rPr lang="en-US" dirty="0" smtClean="0">
                <a:latin typeface="Courier New" panose="02070309020205020404" pitchFamily="49" charset="0"/>
                <a:cs typeface="Times New Roman" panose="02020603050405020304" pitchFamily="18" charset="0"/>
              </a:rPr>
              <a:t>.</a:t>
            </a:r>
            <a:endParaRPr 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2DB4D0-EE5C-4A0A-B1B3-7981B133ECDA}" type="slidenum">
              <a:rPr lang="en-US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Random </a:t>
            </a:r>
            <a:r>
              <a:rPr lang="tr-TR" dirty="0" smtClean="0"/>
              <a:t>Sınıfı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3" action="ppaction://program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91600" cy="1747838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sz="2800" dirty="0" smtClean="0"/>
              <a:t>0.0 ile 1.0 aralığında rastgele değer  üretmek için </a:t>
            </a:r>
            <a:r>
              <a:rPr lang="tr-TR" sz="2800" dirty="0" err="1" smtClean="0"/>
              <a:t>Math.random</a:t>
            </a:r>
            <a:r>
              <a:rPr lang="tr-TR" sz="2800" dirty="0" smtClean="0"/>
              <a:t>() kullanılır</a:t>
            </a:r>
          </a:p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tr-TR" sz="2800" dirty="0" smtClean="0"/>
              <a:t>Daha kullanışlı bir rastgele değişken üretme metodu </a:t>
            </a:r>
            <a:r>
              <a:rPr lang="en-US" sz="2800" u="sng" dirty="0" err="1" smtClean="0"/>
              <a:t>java.util.Random</a:t>
            </a:r>
            <a:r>
              <a:rPr lang="en-US" sz="2800" dirty="0" smtClean="0"/>
              <a:t> </a:t>
            </a:r>
            <a:r>
              <a:rPr lang="tr-TR" sz="2800" dirty="0" smtClean="0"/>
              <a:t>sınıfıdır</a:t>
            </a:r>
            <a:r>
              <a:rPr lang="en-US" sz="2800" dirty="0" smtClean="0"/>
              <a:t>. </a:t>
            </a:r>
            <a:endParaRPr lang="en-US" sz="2800" dirty="0"/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B19FBC-6FC8-440C-9BEA-6A3C9E2F7C9D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5735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122380"/>
              </p:ext>
            </p:extLst>
          </p:nvPr>
        </p:nvGraphicFramePr>
        <p:xfrm>
          <a:off x="312738" y="2814638"/>
          <a:ext cx="8558212" cy="336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Picture" r:id="rId4" imgW="4000500" imgH="1571244" progId="Word.Picture.8">
                  <p:embed/>
                </p:oleObj>
              </mc:Choice>
              <mc:Fallback>
                <p:oleObj name="Picture" r:id="rId4" imgW="4000500" imgH="1571244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8" y="2814638"/>
                        <a:ext cx="8558212" cy="3360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Random Class </a:t>
            </a:r>
            <a:r>
              <a:rPr lang="tr-TR" dirty="0" smtClean="0"/>
              <a:t>Örnek: 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66800"/>
            <a:ext cx="8991600" cy="1133475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sz="2800" dirty="0"/>
              <a:t>If two </a:t>
            </a:r>
            <a:r>
              <a:rPr lang="en-US" sz="2800" u="sng" dirty="0"/>
              <a:t>Random</a:t>
            </a:r>
            <a:r>
              <a:rPr lang="en-US" sz="2800" dirty="0"/>
              <a:t> objects have the same seed, they will generate identical sequences of numbers. For example, the following code creates two </a:t>
            </a:r>
            <a:r>
              <a:rPr lang="en-US" sz="2800" u="sng" dirty="0"/>
              <a:t>Random</a:t>
            </a:r>
            <a:r>
              <a:rPr lang="en-US" sz="2800" dirty="0"/>
              <a:t> objects with the same seed 3. </a:t>
            </a:r>
          </a:p>
        </p:txBody>
      </p:sp>
      <p:sp>
        <p:nvSpPr>
          <p:cNvPr id="8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50FAA-7C0E-434D-B729-F2727AFE468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152400" y="2392363"/>
            <a:ext cx="7069138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9488" indent="-28575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2388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5288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Random random1 = 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System.out.print("From random1: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for (int i = 0; i &lt; 10; i++)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System.out.print(random1.nextInt(1000) + "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Random random2 = new Random(3);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System.out.print("\nFrom random2: ");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for (int i = 0; i &lt; 10; i++)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1800">
                <a:latin typeface="Courier New" panose="02070309020205020404" pitchFamily="49" charset="0"/>
              </a:rPr>
              <a:t>  System.out.print(random2.nextInt(1000) + " ");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1806575" y="5387975"/>
            <a:ext cx="7069138" cy="768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79488" indent="-28575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22388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65288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2000">
                <a:solidFill>
                  <a:schemeClr val="bg2"/>
                </a:solidFill>
              </a:rPr>
              <a:t>From random1: 734 660 210 581 128 202 549 564 459 961 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tr-TR" sz="2000">
                <a:solidFill>
                  <a:schemeClr val="bg2"/>
                </a:solidFill>
              </a:rPr>
              <a:t>From random2: 734 660 210 581 128 202 549 564 459 961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Static </a:t>
            </a:r>
            <a:r>
              <a:rPr lang="tr-TR" dirty="0" smtClean="0"/>
              <a:t>Değişkenler, sabitler ve metotlar</a:t>
            </a:r>
            <a:endParaRPr lang="en-US" b="1" dirty="0">
              <a:latin typeface="Courier" charset="0"/>
            </a:endParaRPr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CEAEC-3953-4580-B157-1A5578E94F6A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59396" name="Text Box 6"/>
          <p:cNvSpPr txBox="1">
            <a:spLocks noChangeArrowheads="1"/>
          </p:cNvSpPr>
          <p:nvPr/>
        </p:nvSpPr>
        <p:spPr bwMode="auto">
          <a:xfrm>
            <a:off x="381000" y="1828800"/>
            <a:ext cx="8382000" cy="378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3000"/>
              <a:t>Statik değişkenler sınıfın bütün örnekleri tarafından paylaşılır.</a:t>
            </a:r>
            <a:r>
              <a:rPr lang="en-US" altLang="tr-TR" sz="3000"/>
              <a:t/>
            </a:r>
            <a:br>
              <a:rPr lang="en-US" altLang="tr-TR" sz="3000"/>
            </a:br>
            <a:r>
              <a:rPr lang="tr-TR" altLang="tr-TR" sz="3000"/>
              <a:t>Statik metotlar belirli bir nesneye bağlı değildir</a:t>
            </a:r>
            <a:r>
              <a:rPr lang="en-US" altLang="tr-TR" sz="3000"/>
              <a:t>. </a:t>
            </a:r>
          </a:p>
          <a:p>
            <a:pPr>
              <a:spcBef>
                <a:spcPct val="50000"/>
              </a:spcBef>
            </a:pPr>
            <a:r>
              <a:rPr lang="tr-TR" altLang="tr-TR" sz="3000"/>
              <a:t>Statik sabitler sınıfın bütün örnekleri tarafından paylaşılan son değerlerdir.</a:t>
            </a:r>
          </a:p>
          <a:p>
            <a:pPr>
              <a:spcBef>
                <a:spcPct val="50000"/>
              </a:spcBef>
            </a:pPr>
            <a:r>
              <a:rPr lang="tr-TR" altLang="tr-TR" sz="3000"/>
              <a:t>Statik değişken, metot veya sabiti tanımlamak için static belirleyicisi kullanılır.</a:t>
            </a:r>
            <a:endParaRPr lang="en-US" altLang="tr-TR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Nesne Tabanlı Programlama</a:t>
            </a:r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4046B-B397-4A77-979E-E80080ABA8A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3556" name="Rectangle 16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3557" name="Text Box 17"/>
          <p:cNvSpPr txBox="1">
            <a:spLocks noChangeArrowheads="1"/>
          </p:cNvSpPr>
          <p:nvPr/>
        </p:nvSpPr>
        <p:spPr bwMode="auto">
          <a:xfrm>
            <a:off x="304800" y="917575"/>
            <a:ext cx="86106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14350" indent="-51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solidFill>
                  <a:srgbClr val="FFC000"/>
                </a:solidFill>
                <a:cs typeface="Courier New" panose="02070309020205020404" pitchFamily="49" charset="0"/>
              </a:rPr>
              <a:t>Nesne tabanlı programlama </a:t>
            </a:r>
            <a:r>
              <a:rPr lang="tr-TR" altLang="tr-TR" dirty="0">
                <a:cs typeface="Courier New" panose="02070309020205020404" pitchFamily="49" charset="0"/>
              </a:rPr>
              <a:t>nesneleri kullanan programlamayı içerir.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solidFill>
                  <a:srgbClr val="FFC000"/>
                </a:solidFill>
                <a:cs typeface="Courier New" panose="02070309020205020404" pitchFamily="49" charset="0"/>
              </a:rPr>
              <a:t>Bir nesne </a:t>
            </a:r>
            <a:r>
              <a:rPr lang="tr-TR" altLang="tr-TR" dirty="0">
                <a:cs typeface="Courier New" panose="02070309020205020404" pitchFamily="49" charset="0"/>
              </a:rPr>
              <a:t>farklı olarak tanımlanabilen gerçek dünyadaki bir varlıktır.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cs typeface="Courier New" panose="02070309020205020404" pitchFamily="49" charset="0"/>
              </a:rPr>
              <a:t>Örneğin; bir öğrenci, sıra, çember, bir buton birer nesnedir.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cs typeface="Courier New" panose="02070309020205020404" pitchFamily="49" charset="0"/>
              </a:rPr>
              <a:t>Bir nesne tek kimlik, durum ve davranışlara sahiptir.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solidFill>
                  <a:srgbClr val="FFC000"/>
                </a:solidFill>
                <a:cs typeface="Courier New" panose="02070309020205020404" pitchFamily="49" charset="0"/>
              </a:rPr>
              <a:t>Bir nesnenin durumu </a:t>
            </a:r>
            <a:r>
              <a:rPr lang="tr-TR" altLang="tr-TR" dirty="0">
                <a:cs typeface="Courier New" panose="02070309020205020404" pitchFamily="49" charset="0"/>
              </a:rPr>
              <a:t>özellikleri olarak bilinen veri alanlarıdır.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tr-TR" altLang="tr-TR" dirty="0">
                <a:solidFill>
                  <a:srgbClr val="FFC000"/>
                </a:solidFill>
                <a:cs typeface="Courier New" panose="02070309020205020404" pitchFamily="49" charset="0"/>
              </a:rPr>
              <a:t>Bir nesnenin davranışı </a:t>
            </a:r>
            <a:r>
              <a:rPr lang="tr-TR" altLang="tr-TR" dirty="0">
                <a:cs typeface="Courier New" panose="02070309020205020404" pitchFamily="49" charset="0"/>
              </a:rPr>
              <a:t>metotlar kümesi ile tanımlanır.</a:t>
            </a:r>
            <a:endParaRPr lang="en-US" altLang="tr-TR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Statik Değişkenler, sabitler ve metotlar</a:t>
            </a:r>
            <a:endParaRPr lang="en-US" b="1" dirty="0">
              <a:latin typeface="Courier" charset="0"/>
            </a:endParaRPr>
          </a:p>
        </p:txBody>
      </p:sp>
      <p:sp>
        <p:nvSpPr>
          <p:cNvPr id="9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6B7BB-F01C-49D2-A0EA-15BFF91BF8B9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0421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0422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0423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0424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604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4423"/>
              </p:ext>
            </p:extLst>
          </p:nvPr>
        </p:nvGraphicFramePr>
        <p:xfrm>
          <a:off x="3175" y="1624013"/>
          <a:ext cx="9136063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3" name="Picture" r:id="rId3" imgW="5558028" imgH="1905000" progId="Word.Picture.8">
                  <p:embed/>
                </p:oleObj>
              </mc:Choice>
              <mc:Fallback>
                <p:oleObj name="Picture" r:id="rId3" imgW="5558028" imgH="1905000" progId="Word.Picture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" y="1624013"/>
                        <a:ext cx="9136063" cy="3133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 of</a:t>
            </a:r>
            <a:br>
              <a:rPr lang="en-US"/>
            </a:br>
            <a:r>
              <a:rPr lang="en-US"/>
              <a:t>Using Instance and Class Variables and Method</a:t>
            </a:r>
            <a:endParaRPr lang="en-US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077200" cy="2743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3600" dirty="0"/>
              <a:t>   Objective: Demonstrate the roles of instance and class variables and their uses. This example adds a class variable </a:t>
            </a:r>
            <a:r>
              <a:rPr lang="en-US" sz="3600" dirty="0" err="1"/>
              <a:t>numberOfObjects</a:t>
            </a:r>
            <a:r>
              <a:rPr lang="en-US" sz="3600" dirty="0"/>
              <a:t> to track the number of </a:t>
            </a:r>
            <a:r>
              <a:rPr lang="en-US" sz="3600" dirty="0" err="1" smtClean="0"/>
              <a:t>Cember</a:t>
            </a:r>
            <a:r>
              <a:rPr lang="en-US" sz="3600" dirty="0" smtClean="0"/>
              <a:t> </a:t>
            </a:r>
            <a:r>
              <a:rPr lang="en-US" sz="3600" dirty="0"/>
              <a:t>objects created.</a:t>
            </a:r>
            <a:r>
              <a:rPr lang="en-US" sz="3000" dirty="0"/>
              <a:t> </a:t>
            </a:r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2C0F1-DB25-4662-A712-E216295353C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06858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95400" y="5791200"/>
            <a:ext cx="27432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TestCember2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446" name="AutoShape 12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4343400" y="5791200"/>
            <a:ext cx="15240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>
                <a:latin typeface="Book Antiqua" panose="02040602050305030304" pitchFamily="18" charset="0"/>
              </a:rPr>
              <a:t>Run</a:t>
            </a:r>
            <a:endParaRPr lang="en-US" altLang="tr-TR"/>
          </a:p>
        </p:txBody>
      </p:sp>
      <p:sp>
        <p:nvSpPr>
          <p:cNvPr id="206861" name="AutoShape 1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95400" y="5105400"/>
            <a:ext cx="27432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5" action="ppaction://program"/>
              </a:rPr>
              <a:t>Cember2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Tanımlayıcıların görünürlüğü</a:t>
            </a:r>
            <a:endParaRPr lang="en-US" dirty="0"/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848600" cy="1143000"/>
          </a:xfrm>
        </p:spPr>
        <p:txBody>
          <a:bodyPr/>
          <a:lstStyle/>
          <a:p>
            <a:pPr marL="0" indent="0" eaLnBrk="1" fontAlgn="auto" hangingPunct="1">
              <a:spcBef>
                <a:spcPct val="10000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tr-TR" sz="3000" dirty="0" smtClean="0"/>
              <a:t>Varsayılan olarak bir sınıf, değişken veya </a:t>
            </a:r>
            <a:r>
              <a:rPr lang="tr-TR" sz="3000" dirty="0" err="1" smtClean="0"/>
              <a:t>metota</a:t>
            </a:r>
            <a:r>
              <a:rPr lang="tr-TR" sz="3000" dirty="0" smtClean="0"/>
              <a:t> yanı paketteki herhangi bir sınıftan erişilebilir.</a:t>
            </a:r>
            <a:endParaRPr lang="en-US" sz="26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4ECEA-D19C-4D69-A452-41ED464EA2EA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62469" name="Rectangle 9"/>
          <p:cNvSpPr>
            <a:spLocks noChangeArrowheads="1"/>
          </p:cNvSpPr>
          <p:nvPr/>
        </p:nvSpPr>
        <p:spPr bwMode="auto">
          <a:xfrm>
            <a:off x="304800" y="25146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449263" indent="-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20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636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655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altLang="tr-TR" sz="2800">
                <a:latin typeface="Courier New" panose="02070309020205020404" pitchFamily="49" charset="0"/>
              </a:rPr>
              <a:t>public</a:t>
            </a:r>
            <a:endParaRPr lang="en-US" altLang="tr-TR" sz="300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tr-TR" sz="2600"/>
              <a:t>	</a:t>
            </a:r>
            <a:r>
              <a:rPr lang="tr-TR" altLang="tr-TR" sz="2600"/>
              <a:t>Sınıf, metot veya veri herhangi bir paketteki herhangi bir sınıfa görülebilirdir.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tr-TR" sz="2600"/>
              <a:t> </a:t>
            </a:r>
            <a:r>
              <a:rPr lang="en-US" altLang="tr-TR" sz="2800">
                <a:latin typeface="Courier New" panose="02070309020205020404" pitchFamily="49" charset="0"/>
              </a:rPr>
              <a:t>private</a:t>
            </a:r>
            <a:r>
              <a:rPr lang="en-US" altLang="tr-TR" sz="3200"/>
              <a:t> </a:t>
            </a:r>
            <a:endParaRPr lang="en-US" altLang="tr-TR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en-US" altLang="tr-TR"/>
              <a:t>	</a:t>
            </a:r>
            <a:r>
              <a:rPr lang="tr-TR" altLang="tr-TR"/>
              <a:t>Veri veya metotlara  sadece tanımlanan sınıftan erişilebilir</a:t>
            </a:r>
            <a:r>
              <a:rPr lang="en-US" altLang="tr-TR" sz="2600"/>
              <a:t>.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</a:pPr>
            <a:r>
              <a:rPr lang="tr-TR" altLang="tr-TR" sz="2600"/>
              <a:t>Get ve set metotları private özellikleri değiştirmek veya okumak için kullanılır. </a:t>
            </a:r>
            <a:endParaRPr lang="en-US" altLang="tr-TR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E6354-AC6E-458D-8322-952DA54B3D71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3492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63493" name="Text Box 10"/>
          <p:cNvSpPr txBox="1">
            <a:spLocks noChangeArrowheads="1"/>
          </p:cNvSpPr>
          <p:nvPr/>
        </p:nvSpPr>
        <p:spPr bwMode="auto">
          <a:xfrm>
            <a:off x="461963" y="5233988"/>
            <a:ext cx="84153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 err="1">
                <a:cs typeface="Courier New" panose="02070309020205020404" pitchFamily="49" charset="0"/>
              </a:rPr>
              <a:t>Private</a:t>
            </a:r>
            <a:r>
              <a:rPr lang="tr-TR" altLang="tr-TR" dirty="0">
                <a:cs typeface="Courier New" panose="02070309020205020404" pitchFamily="49" charset="0"/>
              </a:rPr>
              <a:t> tanımlayıcısı bir sınıf içinde erişimi sınırlar. Varsayılan tanımlayıcı bir paket içinde erişimi sınırlar.</a:t>
            </a:r>
            <a:r>
              <a:rPr lang="en-US" altLang="tr-TR" dirty="0">
                <a:cs typeface="Courier New" panose="02070309020205020404" pitchFamily="49" charset="0"/>
              </a:rPr>
              <a:t> public </a:t>
            </a:r>
            <a:r>
              <a:rPr lang="tr-TR" altLang="tr-TR" dirty="0">
                <a:cs typeface="Courier New" panose="02070309020205020404" pitchFamily="49" charset="0"/>
              </a:rPr>
              <a:t> tanımlayıcı ise </a:t>
            </a:r>
            <a:r>
              <a:rPr lang="tr-TR" altLang="tr-TR" dirty="0" err="1">
                <a:cs typeface="Courier New" panose="02070309020205020404" pitchFamily="49" charset="0"/>
              </a:rPr>
              <a:t>sınırlayıcısız</a:t>
            </a:r>
            <a:r>
              <a:rPr lang="tr-TR" altLang="tr-TR" dirty="0">
                <a:cs typeface="Courier New" panose="02070309020205020404" pitchFamily="49" charset="0"/>
              </a:rPr>
              <a:t> erişimi aktifleştirir.</a:t>
            </a:r>
            <a:endParaRPr lang="en-US" altLang="tr-TR" dirty="0"/>
          </a:p>
        </p:txBody>
      </p:sp>
      <p:sp>
        <p:nvSpPr>
          <p:cNvPr id="63494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6349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128646"/>
              </p:ext>
            </p:extLst>
          </p:nvPr>
        </p:nvGraphicFramePr>
        <p:xfrm>
          <a:off x="152400" y="228600"/>
          <a:ext cx="8839200" cy="317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Picture" r:id="rId3" imgW="5260848" imgH="1883664" progId="Word.Picture.8">
                  <p:embed/>
                </p:oleObj>
              </mc:Choice>
              <mc:Fallback>
                <p:oleObj name="Picture" r:id="rId3" imgW="5260848" imgH="1883664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8839200" cy="3170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6349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214894"/>
              </p:ext>
            </p:extLst>
          </p:nvPr>
        </p:nvGraphicFramePr>
        <p:xfrm>
          <a:off x="193675" y="3505200"/>
          <a:ext cx="8832850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Picture" r:id="rId5" imgW="4288536" imgH="800100" progId="Word.Picture.8">
                  <p:embed/>
                </p:oleObj>
              </mc:Choice>
              <mc:Fallback>
                <p:oleObj name="Picture" r:id="rId5" imgW="4288536" imgH="80010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3505200"/>
                        <a:ext cx="8832850" cy="1649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NOT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459F68-24B9-43E3-917A-49AFB654AB3B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304800" y="1066800"/>
            <a:ext cx="85344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tr-TR" sz="2600">
                <a:cs typeface="Courier New" panose="02070309020205020404" pitchFamily="49" charset="0"/>
              </a:rPr>
              <a:t>Bir nesne kendi private üyelerine erişemez. (b)</a:t>
            </a:r>
          </a:p>
          <a:p>
            <a:r>
              <a:rPr lang="tr-TR" altLang="tr-TR" sz="2600">
                <a:cs typeface="Courier New" panose="02070309020205020404" pitchFamily="49" charset="0"/>
              </a:rPr>
              <a:t> Fakat</a:t>
            </a:r>
            <a:r>
              <a:rPr lang="en-US" altLang="tr-TR" sz="2600">
                <a:cs typeface="Courier New" panose="02070309020205020404" pitchFamily="49" charset="0"/>
              </a:rPr>
              <a:t>, </a:t>
            </a:r>
            <a:r>
              <a:rPr lang="tr-TR" altLang="tr-TR" sz="2600">
                <a:cs typeface="Courier New" panose="02070309020205020404" pitchFamily="49" charset="0"/>
              </a:rPr>
              <a:t>eğer nesne kendi sınıfında tanımlanmış ise, erişilebilir. (a)</a:t>
            </a:r>
            <a:r>
              <a:rPr lang="en-US" altLang="tr-TR" sz="440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645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637283"/>
              </p:ext>
            </p:extLst>
          </p:nvPr>
        </p:nvGraphicFramePr>
        <p:xfrm>
          <a:off x="234950" y="3043238"/>
          <a:ext cx="8755063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6" name="Picture" r:id="rId3" imgW="5669280" imgH="1856232" progId="Word.Picture.8">
                  <p:embed/>
                </p:oleObj>
              </mc:Choice>
              <mc:Fallback>
                <p:oleObj name="Picture" r:id="rId3" imgW="5669280" imgH="1856232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3043238"/>
                        <a:ext cx="8755063" cy="287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Veri alanı niçin </a:t>
            </a:r>
            <a:r>
              <a:rPr lang="tr-TR" dirty="0" err="1" smtClean="0"/>
              <a:t>private</a:t>
            </a:r>
            <a:r>
              <a:rPr lang="tr-TR" dirty="0" smtClean="0"/>
              <a:t> olması gerekir?</a:t>
            </a:r>
            <a:endParaRPr lang="en-US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848600" cy="1600200"/>
          </a:xfrm>
        </p:spPr>
        <p:txBody>
          <a:bodyPr/>
          <a:lstStyle/>
          <a:p>
            <a:pPr marL="0" indent="0" eaLnBrk="1" fontAlgn="auto" hangingPunct="1">
              <a:spcBef>
                <a:spcPct val="10000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tr-TR" sz="3400" dirty="0" smtClean="0"/>
              <a:t>Veriyi korumak</a:t>
            </a:r>
          </a:p>
          <a:p>
            <a:pPr marL="0" indent="0" eaLnBrk="1" fontAlgn="auto" hangingPunct="1">
              <a:spcBef>
                <a:spcPct val="100000"/>
              </a:spcBef>
              <a:spcAft>
                <a:spcPts val="0"/>
              </a:spcAft>
              <a:buFont typeface="Symbol" panose="05050102010706020507" pitchFamily="18" charset="2"/>
              <a:buNone/>
              <a:defRPr/>
            </a:pPr>
            <a:r>
              <a:rPr lang="tr-TR" sz="3400" dirty="0" smtClean="0"/>
              <a:t>Sınıfı korumayı kolaylaştırmak için</a:t>
            </a:r>
            <a:endParaRPr lang="en-US" sz="3000" dirty="0"/>
          </a:p>
        </p:txBody>
      </p:sp>
      <p:sp>
        <p:nvSpPr>
          <p:cNvPr id="4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41FA1-B4A7-4941-B205-23BF83253702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5950" y="165100"/>
            <a:ext cx="7950200" cy="1190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Örnek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8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2EAAF-86B1-427F-BCE8-E803E4CF86D1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251909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77850" y="577215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3" action="ppaction://program"/>
              </a:rPr>
              <a:t>Cember3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5" name="AutoShape 6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715000" y="5791200"/>
            <a:ext cx="22098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tr-TR">
                <a:latin typeface="Book Antiqua" panose="02040602050305030304" pitchFamily="18" charset="0"/>
              </a:rPr>
              <a:t>Run</a:t>
            </a:r>
            <a:endParaRPr lang="en-US" altLang="tr-TR"/>
          </a:p>
        </p:txBody>
      </p:sp>
      <p:sp>
        <p:nvSpPr>
          <p:cNvPr id="251913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124200" y="579120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accent1"/>
                </a:solidFill>
                <a:latin typeface="Book Antiqua" panose="02040602050305030304" pitchFamily="18" charset="0"/>
                <a:hlinkClick r:id="rId5" action="ppaction://program"/>
              </a:rPr>
              <a:t>TestCember3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567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665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945167"/>
              </p:ext>
            </p:extLst>
          </p:nvPr>
        </p:nvGraphicFramePr>
        <p:xfrm>
          <a:off x="11113" y="1893888"/>
          <a:ext cx="892492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6" name="Picture" r:id="rId6" imgW="4870704" imgH="1731264" progId="Word.Picture.8">
                  <p:embed/>
                </p:oleObj>
              </mc:Choice>
              <mc:Fallback>
                <p:oleObj name="Picture" r:id="rId6" imgW="4870704" imgH="1731264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1893888"/>
                        <a:ext cx="8924925" cy="3171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Nesneler</a:t>
            </a:r>
            <a:endParaRPr lang="en-US" dirty="0"/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146E53-20A6-4915-AE54-C30B87FE8BC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868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3200" dirty="0">
                <a:cs typeface="Times New Roman" panose="02020603050405020304" pitchFamily="18" charset="0"/>
              </a:rPr>
              <a:t>Bir nesne hem durum hem davranışa sahiptir. </a:t>
            </a:r>
          </a:p>
          <a:p>
            <a:pPr>
              <a:spcBef>
                <a:spcPct val="50000"/>
              </a:spcBef>
            </a:pPr>
            <a:r>
              <a:rPr lang="tr-TR" altLang="tr-TR" sz="3200" dirty="0">
                <a:cs typeface="Times New Roman" panose="02020603050405020304" pitchFamily="18" charset="0"/>
              </a:rPr>
              <a:t>Durum nesneyi, davranış ise nesnenin ne yaptığını tanımlar.</a:t>
            </a:r>
            <a:endParaRPr lang="en-US" altLang="tr-TR" sz="3200" dirty="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245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287277"/>
              </p:ext>
            </p:extLst>
          </p:nvPr>
        </p:nvGraphicFramePr>
        <p:xfrm>
          <a:off x="382588" y="1047750"/>
          <a:ext cx="8307387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Picture" r:id="rId3" imgW="4952880" imgH="1752480" progId="Word.Picture.8">
                  <p:embed/>
                </p:oleObj>
              </mc:Choice>
              <mc:Fallback>
                <p:oleObj name="Picture" r:id="rId3" imgW="4952880" imgH="17524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047750"/>
                        <a:ext cx="8307387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Sınıflar</a:t>
            </a:r>
            <a:endParaRPr lang="en-US" dirty="0"/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CE61ED-17F7-4BE2-933C-DE71838D2D7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31775" y="893763"/>
            <a:ext cx="868362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i="1" dirty="0">
                <a:cs typeface="Times New Roman" panose="02020603050405020304" pitchFamily="18" charset="0"/>
              </a:rPr>
              <a:t>Sınıflar aynı tipten nesneleri tanımlayan yapılardır.</a:t>
            </a:r>
          </a:p>
          <a:p>
            <a:pPr>
              <a:spcBef>
                <a:spcPct val="50000"/>
              </a:spcBef>
            </a:pPr>
            <a:r>
              <a:rPr lang="tr-TR" altLang="tr-TR" i="1" dirty="0">
                <a:cs typeface="Times New Roman" panose="02020603050405020304" pitchFamily="18" charset="0"/>
              </a:rPr>
              <a:t>Bir </a:t>
            </a:r>
            <a:r>
              <a:rPr lang="tr-TR" altLang="tr-TR" i="1" dirty="0" err="1">
                <a:cs typeface="Times New Roman" panose="02020603050405020304" pitchFamily="18" charset="0"/>
              </a:rPr>
              <a:t>java</a:t>
            </a:r>
            <a:r>
              <a:rPr lang="tr-TR" altLang="tr-TR" i="1" dirty="0">
                <a:cs typeface="Times New Roman" panose="02020603050405020304" pitchFamily="18" charset="0"/>
              </a:rPr>
              <a:t> sınıfı veri alanları tanımlamak için </a:t>
            </a:r>
            <a:r>
              <a:rPr lang="tr-TR" altLang="tr-TR" i="1" dirty="0">
                <a:solidFill>
                  <a:srgbClr val="FFC000"/>
                </a:solidFill>
                <a:cs typeface="Times New Roman" panose="02020603050405020304" pitchFamily="18" charset="0"/>
              </a:rPr>
              <a:t>değişkenleri</a:t>
            </a:r>
            <a:r>
              <a:rPr lang="tr-TR" altLang="tr-TR" i="1" dirty="0">
                <a:cs typeface="Times New Roman" panose="02020603050405020304" pitchFamily="18" charset="0"/>
              </a:rPr>
              <a:t> ve davranışları tanımlamak için </a:t>
            </a:r>
            <a:r>
              <a:rPr lang="tr-TR" altLang="tr-TR" i="1" dirty="0">
                <a:solidFill>
                  <a:srgbClr val="FFC000"/>
                </a:solidFill>
                <a:cs typeface="Times New Roman" panose="02020603050405020304" pitchFamily="18" charset="0"/>
              </a:rPr>
              <a:t>metotları</a:t>
            </a:r>
            <a:r>
              <a:rPr lang="tr-TR" altLang="tr-TR" i="1" dirty="0">
                <a:cs typeface="Times New Roman" panose="02020603050405020304" pitchFamily="18" charset="0"/>
              </a:rPr>
              <a:t> kullanır.</a:t>
            </a:r>
          </a:p>
          <a:p>
            <a:pPr>
              <a:spcBef>
                <a:spcPct val="50000"/>
              </a:spcBef>
            </a:pPr>
            <a:r>
              <a:rPr lang="tr-TR" altLang="tr-TR" i="1" dirty="0">
                <a:cs typeface="Times New Roman" panose="02020603050405020304" pitchFamily="18" charset="0"/>
              </a:rPr>
              <a:t>Ek olarak, bir sınıf </a:t>
            </a:r>
            <a:r>
              <a:rPr lang="tr-TR" altLang="tr-TR" i="1" dirty="0" smtClean="0">
                <a:cs typeface="Times New Roman" panose="02020603050405020304" pitchFamily="18" charset="0"/>
              </a:rPr>
              <a:t>kurucu </a:t>
            </a:r>
            <a:r>
              <a:rPr lang="tr-TR" altLang="tr-TR" i="1" dirty="0">
                <a:cs typeface="Times New Roman" panose="02020603050405020304" pitchFamily="18" charset="0"/>
              </a:rPr>
              <a:t>olarak bilinen özel metotları tanımlar. </a:t>
            </a:r>
            <a:endParaRPr lang="tr-TR" altLang="tr-TR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tr-TR" altLang="tr-TR" dirty="0" smtClean="0">
                <a:cs typeface="Times New Roman" panose="02020603050405020304" pitchFamily="18" charset="0"/>
              </a:rPr>
              <a:t>Kurucular sınıfın nesnelerini oluşturmak için çağrılır</a:t>
            </a:r>
            <a:r>
              <a:rPr lang="en-US" altLang="tr-TR" dirty="0" smtClean="0">
                <a:cs typeface="Times New Roman" panose="02020603050405020304" pitchFamily="18" charset="0"/>
              </a:rPr>
              <a:t>. </a:t>
            </a:r>
            <a:endParaRPr lang="en-US" altLang="tr-TR" dirty="0">
              <a:cs typeface="Times New Roman" panose="02020603050405020304" pitchFamily="18" charset="0"/>
            </a:endParaRP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" name="Metin kutusu 1"/>
          <p:cNvSpPr txBox="1"/>
          <p:nvPr/>
        </p:nvSpPr>
        <p:spPr>
          <a:xfrm>
            <a:off x="478144" y="3532724"/>
            <a:ext cx="221567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smtClean="0"/>
              <a:t>Sınıf adı çember</a:t>
            </a:r>
          </a:p>
          <a:p>
            <a:r>
              <a:rPr lang="tr-TR" b="1" dirty="0" smtClean="0"/>
              <a:t>Veri alanları:</a:t>
            </a:r>
          </a:p>
          <a:p>
            <a:r>
              <a:rPr lang="tr-TR" dirty="0" err="1" smtClean="0"/>
              <a:t>Yarıcap</a:t>
            </a:r>
            <a:endParaRPr lang="tr-TR" dirty="0" smtClean="0"/>
          </a:p>
          <a:p>
            <a:r>
              <a:rPr lang="tr-TR" b="1" dirty="0" smtClean="0"/>
              <a:t>Metotlar:</a:t>
            </a:r>
          </a:p>
          <a:p>
            <a:r>
              <a:rPr lang="tr-TR" dirty="0" err="1" smtClean="0"/>
              <a:t>alanHesap</a:t>
            </a:r>
            <a:endParaRPr lang="tr-TR" dirty="0" smtClean="0"/>
          </a:p>
          <a:p>
            <a:r>
              <a:rPr lang="tr-TR" dirty="0" err="1" smtClean="0"/>
              <a:t>cevreHesap</a:t>
            </a:r>
            <a:endParaRPr lang="tr-TR" dirty="0" smtClean="0"/>
          </a:p>
          <a:p>
            <a:r>
              <a:rPr lang="tr-TR" dirty="0" err="1" smtClean="0"/>
              <a:t>setYaricap</a:t>
            </a:r>
            <a:endParaRPr lang="tr-TR" dirty="0" smtClean="0"/>
          </a:p>
        </p:txBody>
      </p:sp>
      <p:sp>
        <p:nvSpPr>
          <p:cNvPr id="8" name="Metin kutusu 7"/>
          <p:cNvSpPr txBox="1"/>
          <p:nvPr/>
        </p:nvSpPr>
        <p:spPr>
          <a:xfrm>
            <a:off x="3765495" y="3678695"/>
            <a:ext cx="15247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 smtClean="0"/>
              <a:t>Cember</a:t>
            </a:r>
            <a:r>
              <a:rPr lang="tr-TR" dirty="0" smtClean="0"/>
              <a:t> c1</a:t>
            </a:r>
          </a:p>
          <a:p>
            <a:r>
              <a:rPr lang="tr-TR" dirty="0" smtClean="0"/>
              <a:t>Veri </a:t>
            </a:r>
            <a:r>
              <a:rPr lang="tr-TR" dirty="0" err="1" smtClean="0"/>
              <a:t>alani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Yaricap</a:t>
            </a:r>
            <a:r>
              <a:rPr lang="tr-TR" dirty="0" smtClean="0"/>
              <a:t>=1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5695562" y="3695163"/>
            <a:ext cx="161909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 smtClean="0"/>
              <a:t>Cember</a:t>
            </a:r>
            <a:r>
              <a:rPr lang="tr-TR" dirty="0" smtClean="0"/>
              <a:t> c2</a:t>
            </a:r>
          </a:p>
          <a:p>
            <a:r>
              <a:rPr lang="tr-TR" dirty="0" smtClean="0"/>
              <a:t>Veri </a:t>
            </a:r>
            <a:r>
              <a:rPr lang="tr-TR" dirty="0" err="1" smtClean="0"/>
              <a:t>alani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Yaricap</a:t>
            </a:r>
            <a:r>
              <a:rPr lang="tr-TR" dirty="0" smtClean="0"/>
              <a:t>=3.8</a:t>
            </a:r>
          </a:p>
        </p:txBody>
      </p:sp>
      <p:sp>
        <p:nvSpPr>
          <p:cNvPr id="10" name="Metin kutusu 9"/>
          <p:cNvSpPr txBox="1"/>
          <p:nvPr/>
        </p:nvSpPr>
        <p:spPr>
          <a:xfrm>
            <a:off x="3748580" y="5338584"/>
            <a:ext cx="152477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tr-TR" dirty="0" err="1" smtClean="0"/>
              <a:t>Cember</a:t>
            </a:r>
            <a:r>
              <a:rPr lang="tr-TR" dirty="0" smtClean="0"/>
              <a:t> c3</a:t>
            </a:r>
          </a:p>
          <a:p>
            <a:r>
              <a:rPr lang="tr-TR" dirty="0" smtClean="0"/>
              <a:t>Veri </a:t>
            </a:r>
            <a:r>
              <a:rPr lang="tr-TR" dirty="0" err="1" smtClean="0"/>
              <a:t>alani</a:t>
            </a:r>
            <a:r>
              <a:rPr lang="tr-TR" dirty="0" smtClean="0"/>
              <a:t>:</a:t>
            </a:r>
          </a:p>
          <a:p>
            <a:r>
              <a:rPr lang="tr-TR" dirty="0" err="1" smtClean="0"/>
              <a:t>Yaricap</a:t>
            </a:r>
            <a:r>
              <a:rPr lang="tr-TR" dirty="0" smtClean="0"/>
              <a:t>=9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Sınıflar</a:t>
            </a:r>
            <a:endParaRPr lang="en-US" dirty="0"/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EFCFB-A8ED-4C63-A52D-C3922EF0E4F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28600" y="838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Picture" r:id="rId3" imgW="3541776" imgH="2284476" progId="Word.Picture.8">
                  <p:embed/>
                </p:oleObj>
              </mc:Choice>
              <mc:Fallback>
                <p:oleObj name="Picture" r:id="rId3" imgW="3541776" imgH="2284476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UML Sınıf Diyagramı</a:t>
            </a:r>
            <a:endParaRPr lang="en-US" dirty="0"/>
          </a:p>
        </p:txBody>
      </p:sp>
      <p:sp>
        <p:nvSpPr>
          <p:cNvPr id="7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1E79E-C2CD-4304-9649-37583FA3D2A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tr-TR"/>
          </a:p>
        </p:txBody>
      </p:sp>
      <p:graphicFrame>
        <p:nvGraphicFramePr>
          <p:cNvPr id="276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961481"/>
              </p:ext>
            </p:extLst>
          </p:nvPr>
        </p:nvGraphicFramePr>
        <p:xfrm>
          <a:off x="309563" y="1619250"/>
          <a:ext cx="8640762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Picture" r:id="rId3" imgW="4872228" imgH="1600200" progId="Word.Picture.8">
                  <p:embed/>
                </p:oleObj>
              </mc:Choice>
              <mc:Fallback>
                <p:oleObj name="Picture" r:id="rId3" imgW="4872228" imgH="1600200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619250"/>
                        <a:ext cx="8640762" cy="293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0640" y="164575"/>
            <a:ext cx="7772400" cy="59069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000" dirty="0" smtClean="0">
                <a:latin typeface="Book Antiqua" panose="02040602050305030304" pitchFamily="18" charset="0"/>
              </a:rPr>
              <a:t>Örnek: Sınıfların tanımlanması ve nesne oluşturma</a:t>
            </a:r>
            <a:endParaRPr lang="en-US" sz="2000" u="sng" dirty="0"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6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87F2-8DA0-4D4D-8521-AE21325D648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8677" name="Dikdörtgen 3"/>
          <p:cNvSpPr>
            <a:spLocks noChangeArrowheads="1"/>
          </p:cNvSpPr>
          <p:nvPr/>
        </p:nvSpPr>
        <p:spPr bwMode="auto">
          <a:xfrm>
            <a:off x="411163" y="755650"/>
            <a:ext cx="835977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dirty="0">
                <a:latin typeface="Courier New" panose="02070309020205020404" pitchFamily="49" charset="0"/>
              </a:rPr>
              <a:t>// </a:t>
            </a:r>
            <a:r>
              <a:rPr lang="tr-TR" altLang="tr-TR" dirty="0">
                <a:latin typeface="Courier New" panose="02070309020205020404" pitchFamily="49" charset="0"/>
              </a:rPr>
              <a:t>İki </a:t>
            </a:r>
            <a:r>
              <a:rPr lang="tr-TR" altLang="tr-TR" dirty="0" err="1">
                <a:latin typeface="Courier New" panose="02070309020205020404" pitchFamily="49" charset="0"/>
              </a:rPr>
              <a:t>yapilandirici</a:t>
            </a:r>
            <a:r>
              <a:rPr lang="tr-TR" altLang="tr-TR" dirty="0">
                <a:latin typeface="Courier New" panose="02070309020205020404" pitchFamily="49" charset="0"/>
              </a:rPr>
              <a:t> ile </a:t>
            </a:r>
            <a:r>
              <a:rPr lang="tr-TR" altLang="tr-TR" dirty="0" err="1">
                <a:latin typeface="Courier New" panose="02070309020205020404" pitchFamily="49" charset="0"/>
              </a:rPr>
              <a:t>sinif</a:t>
            </a:r>
            <a:r>
              <a:rPr lang="tr-TR" altLang="tr-TR" dirty="0">
                <a:latin typeface="Courier New" panose="02070309020205020404" pitchFamily="49" charset="0"/>
              </a:rPr>
              <a:t> </a:t>
            </a:r>
            <a:r>
              <a:rPr lang="tr-TR" altLang="tr-TR" dirty="0" err="1">
                <a:latin typeface="Courier New" panose="02070309020205020404" pitchFamily="49" charset="0"/>
              </a:rPr>
              <a:t>tanimi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b="1" dirty="0">
                <a:latin typeface="Courier New" panose="02070309020205020404" pitchFamily="49" charset="0"/>
              </a:rPr>
              <a:t>class</a:t>
            </a:r>
            <a:r>
              <a:rPr lang="en-US" altLang="tr-TR" dirty="0">
                <a:latin typeface="Courier New" panose="02070309020205020404" pitchFamily="49" charset="0"/>
              </a:rPr>
              <a:t> Cember1 {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b="1" dirty="0">
                <a:latin typeface="Courier New" panose="02070309020205020404" pitchFamily="49" charset="0"/>
              </a:rPr>
              <a:t>double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;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 /</a:t>
            </a:r>
            <a:r>
              <a:rPr lang="tr-TR" altLang="tr-TR" dirty="0" err="1">
                <a:latin typeface="Courier New" panose="02070309020205020404" pitchFamily="49" charset="0"/>
              </a:rPr>
              <a:t>yaricapi</a:t>
            </a:r>
            <a:r>
              <a:rPr lang="tr-TR" altLang="tr-TR" dirty="0">
                <a:latin typeface="Courier New" panose="02070309020205020404" pitchFamily="49" charset="0"/>
              </a:rPr>
              <a:t> 1 olan çember nesnesi </a:t>
            </a:r>
          </a:p>
          <a:p>
            <a:r>
              <a:rPr lang="en-US" altLang="tr-TR" dirty="0">
                <a:latin typeface="Courier New" panose="02070309020205020404" pitchFamily="49" charset="0"/>
              </a:rPr>
              <a:t> Cember1() {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tr-TR" altLang="tr-TR" dirty="0">
                <a:latin typeface="Courier New" panose="02070309020205020404" pitchFamily="49" charset="0"/>
              </a:rPr>
              <a:t>			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 = 1.0;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tr-TR" altLang="tr-TR" dirty="0">
                <a:latin typeface="Courier New" panose="02070309020205020404" pitchFamily="49" charset="0"/>
              </a:rPr>
              <a:t>		</a:t>
            </a:r>
            <a:r>
              <a:rPr lang="en-US" altLang="tr-TR" dirty="0">
                <a:latin typeface="Courier New" panose="02070309020205020404" pitchFamily="49" charset="0"/>
              </a:rPr>
              <a:t>}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/</a:t>
            </a:r>
            <a:r>
              <a:rPr lang="tr-TR" altLang="tr-TR" dirty="0">
                <a:latin typeface="Courier New" panose="02070309020205020404" pitchFamily="49" charset="0"/>
              </a:rPr>
              <a:t>/ Belirlenen </a:t>
            </a:r>
            <a:r>
              <a:rPr lang="tr-TR" altLang="tr-TR" dirty="0" err="1">
                <a:latin typeface="Courier New" panose="02070309020205020404" pitchFamily="49" charset="0"/>
              </a:rPr>
              <a:t>yaricap</a:t>
            </a:r>
            <a:r>
              <a:rPr lang="tr-TR" altLang="tr-TR" dirty="0">
                <a:latin typeface="Courier New" panose="02070309020205020404" pitchFamily="49" charset="0"/>
              </a:rPr>
              <a:t> ile çember </a:t>
            </a:r>
            <a:r>
              <a:rPr lang="tr-TR" altLang="tr-TR" dirty="0" err="1">
                <a:latin typeface="Courier New" panose="02070309020205020404" pitchFamily="49" charset="0"/>
              </a:rPr>
              <a:t>tanimlama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Cember1(</a:t>
            </a:r>
            <a:r>
              <a:rPr lang="en-US" altLang="tr-TR" b="1" dirty="0">
                <a:latin typeface="Courier New" panose="02070309020205020404" pitchFamily="49" charset="0"/>
              </a:rPr>
              <a:t>double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tr-TR" altLang="tr-TR" dirty="0">
                <a:latin typeface="Courier New" panose="02070309020205020404" pitchFamily="49" charset="0"/>
              </a:rPr>
              <a:t>yeni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) {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tr-TR" altLang="tr-TR" dirty="0">
                <a:latin typeface="Courier New" panose="02070309020205020404" pitchFamily="49" charset="0"/>
              </a:rPr>
              <a:t>			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 = </a:t>
            </a:r>
            <a:r>
              <a:rPr lang="tr-TR" altLang="tr-TR" dirty="0">
                <a:latin typeface="Courier New" panose="02070309020205020404" pitchFamily="49" charset="0"/>
              </a:rPr>
              <a:t>yeni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;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}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/** Return the area of this </a:t>
            </a:r>
            <a:r>
              <a:rPr lang="en-US" altLang="tr-TR" dirty="0" err="1">
                <a:latin typeface="Courier New" panose="02070309020205020404" pitchFamily="49" charset="0"/>
              </a:rPr>
              <a:t>Cember</a:t>
            </a:r>
            <a:r>
              <a:rPr lang="en-US" altLang="tr-TR" dirty="0">
                <a:latin typeface="Courier New" panose="02070309020205020404" pitchFamily="49" charset="0"/>
              </a:rPr>
              <a:t> */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b="1" dirty="0">
                <a:latin typeface="Courier New" panose="02070309020205020404" pitchFamily="49" charset="0"/>
              </a:rPr>
              <a:t>double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en-US" altLang="tr-TR" dirty="0" err="1">
                <a:latin typeface="Courier New" panose="02070309020205020404" pitchFamily="49" charset="0"/>
              </a:rPr>
              <a:t>getArea</a:t>
            </a:r>
            <a:r>
              <a:rPr lang="en-US" altLang="tr-TR" dirty="0">
                <a:latin typeface="Courier New" panose="02070309020205020404" pitchFamily="49" charset="0"/>
              </a:rPr>
              <a:t>()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{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b="1" dirty="0">
                <a:latin typeface="Courier New" panose="02070309020205020404" pitchFamily="49" charset="0"/>
              </a:rPr>
              <a:t>return</a:t>
            </a:r>
            <a:r>
              <a:rPr lang="en-US" altLang="tr-TR" dirty="0">
                <a:latin typeface="Courier New" panose="02070309020205020404" pitchFamily="49" charset="0"/>
              </a:rPr>
              <a:t> 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 * </a:t>
            </a:r>
            <a:r>
              <a:rPr lang="en-US" altLang="tr-TR" dirty="0" err="1">
                <a:latin typeface="Courier New" panose="02070309020205020404" pitchFamily="49" charset="0"/>
              </a:rPr>
              <a:t>yaricap</a:t>
            </a:r>
            <a:r>
              <a:rPr lang="en-US" altLang="tr-TR" dirty="0">
                <a:latin typeface="Courier New" panose="02070309020205020404" pitchFamily="49" charset="0"/>
              </a:rPr>
              <a:t> * </a:t>
            </a:r>
            <a:r>
              <a:rPr lang="en-US" altLang="tr-TR" dirty="0" err="1">
                <a:latin typeface="Courier New" panose="02070309020205020404" pitchFamily="49" charset="0"/>
              </a:rPr>
              <a:t>Math.PI</a:t>
            </a:r>
            <a:r>
              <a:rPr lang="en-US" altLang="tr-TR" dirty="0">
                <a:latin typeface="Courier New" panose="02070309020205020404" pitchFamily="49" charset="0"/>
              </a:rPr>
              <a:t>; } </a:t>
            </a:r>
            <a:endParaRPr lang="tr-TR" altLang="tr-TR" dirty="0">
              <a:latin typeface="Courier New" panose="02070309020205020404" pitchFamily="49" charset="0"/>
            </a:endParaRPr>
          </a:p>
          <a:p>
            <a:r>
              <a:rPr lang="en-US" altLang="tr-TR" dirty="0">
                <a:latin typeface="Courier New" panose="02070309020205020404" pitchFamily="49" charset="0"/>
              </a:rPr>
              <a:t>} 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20101</TotalTime>
  <Words>1700</Words>
  <Application>Microsoft Office PowerPoint</Application>
  <PresentationFormat>Ekran Gösterisi (4:3)</PresentationFormat>
  <Paragraphs>373</Paragraphs>
  <Slides>46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46</vt:i4>
      </vt:variant>
    </vt:vector>
  </HeadingPairs>
  <TitlesOfParts>
    <vt:vector size="59" baseType="lpstr">
      <vt:lpstr>Arial</vt:lpstr>
      <vt:lpstr>Book Antiqua</vt:lpstr>
      <vt:lpstr>Calibri</vt:lpstr>
      <vt:lpstr>Calibri Light</vt:lpstr>
      <vt:lpstr>Courier</vt:lpstr>
      <vt:lpstr>Courier New</vt:lpstr>
      <vt:lpstr>Forte</vt:lpstr>
      <vt:lpstr>Monotype Sorts</vt:lpstr>
      <vt:lpstr>Symbol</vt:lpstr>
      <vt:lpstr>Times New Roman</vt:lpstr>
      <vt:lpstr>Office Theme</vt:lpstr>
      <vt:lpstr>Picture</vt:lpstr>
      <vt:lpstr>Microsoft Word Picture</vt:lpstr>
      <vt:lpstr>BMÜ-112 Algoritma ve Programlama-II Nesneler ve Sınıflar</vt:lpstr>
      <vt:lpstr>Giriş</vt:lpstr>
      <vt:lpstr>Amaçlar</vt:lpstr>
      <vt:lpstr>Nesne Tabanlı Programlama</vt:lpstr>
      <vt:lpstr>Nesneler</vt:lpstr>
      <vt:lpstr>Sınıflar</vt:lpstr>
      <vt:lpstr>Sınıflar</vt:lpstr>
      <vt:lpstr>UML Sınıf Diyagramı</vt:lpstr>
      <vt:lpstr>Örnek: Sınıfların tanımlanması ve nesne oluşturma</vt:lpstr>
      <vt:lpstr>PowerPoint Sunusu</vt:lpstr>
      <vt:lpstr>Örnek: </vt:lpstr>
      <vt:lpstr>Örnek: sınıfların tanımlanması ve nesnelerin oluşturulması</vt:lpstr>
      <vt:lpstr>Kurucular</vt:lpstr>
      <vt:lpstr>Kurucular</vt:lpstr>
      <vt:lpstr>Kurucu kullanarak nesne oluşturma</vt:lpstr>
      <vt:lpstr>Varsayılan Kurucu</vt:lpstr>
      <vt:lpstr>Nesne referans değişkenlerini tanımlama</vt:lpstr>
      <vt:lpstr>Tek adımda Nesnelerin oluşturulması ve tanımlanması</vt:lpstr>
      <vt:lpstr>Accessing Objects</vt:lpstr>
      <vt:lpstr>Kod İzleme</vt:lpstr>
      <vt:lpstr>Kod İzleme</vt:lpstr>
      <vt:lpstr>Kod İzleme</vt:lpstr>
      <vt:lpstr>Kod İzleme</vt:lpstr>
      <vt:lpstr>Kod İzleme</vt:lpstr>
      <vt:lpstr>Kod İzleme, cont.</vt:lpstr>
      <vt:lpstr>Kod İzleme</vt:lpstr>
      <vt:lpstr>Dikkat</vt:lpstr>
      <vt:lpstr>Referans veri alanları</vt:lpstr>
      <vt:lpstr>Null Değeri</vt:lpstr>
      <vt:lpstr>Bir veri Alanı için Varsayılan Değer</vt:lpstr>
      <vt:lpstr>Örnek:</vt:lpstr>
      <vt:lpstr>Nesne türleri ile ilkel veri türleri arasındaki farklar</vt:lpstr>
      <vt:lpstr>İlkel veri tipinin ve nesne türlerinin değişkenlerini kopyalama</vt:lpstr>
      <vt:lpstr>Çöp Toplayıcısı</vt:lpstr>
      <vt:lpstr>Date Sınıfı</vt:lpstr>
      <vt:lpstr>Date sınıfı örnek:</vt:lpstr>
      <vt:lpstr>Random Sınıfı</vt:lpstr>
      <vt:lpstr>The Random Class Örnek: </vt:lpstr>
      <vt:lpstr>Static Değişkenler, sabitler ve metotlar</vt:lpstr>
      <vt:lpstr>Statik Değişkenler, sabitler ve metotlar</vt:lpstr>
      <vt:lpstr>Example of Using Instance and Class Variables and Method</vt:lpstr>
      <vt:lpstr>Tanımlayıcıların görünürlüğü</vt:lpstr>
      <vt:lpstr>PowerPoint Sunusu</vt:lpstr>
      <vt:lpstr>NOT</vt:lpstr>
      <vt:lpstr>Veri alanı niçin private olması gerekir?</vt:lpstr>
      <vt:lpstr>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Ilhan AYDIN</cp:lastModifiedBy>
  <cp:revision>284</cp:revision>
  <dcterms:created xsi:type="dcterms:W3CDTF">1995-06-10T17:31:50Z</dcterms:created>
  <dcterms:modified xsi:type="dcterms:W3CDTF">2020-03-19T20:19:14Z</dcterms:modified>
</cp:coreProperties>
</file>