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81" r:id="rId4"/>
    <p:sldId id="258" r:id="rId5"/>
    <p:sldId id="259" r:id="rId6"/>
    <p:sldId id="275" r:id="rId7"/>
    <p:sldId id="273" r:id="rId8"/>
    <p:sldId id="272" r:id="rId9"/>
    <p:sldId id="260" r:id="rId10"/>
    <p:sldId id="261" r:id="rId11"/>
    <p:sldId id="262" r:id="rId12"/>
    <p:sldId id="263" r:id="rId13"/>
    <p:sldId id="264" r:id="rId14"/>
    <p:sldId id="265" r:id="rId15"/>
    <p:sldId id="266" r:id="rId16"/>
    <p:sldId id="267" r:id="rId17"/>
    <p:sldId id="268" r:id="rId18"/>
    <p:sldId id="269" r:id="rId19"/>
    <p:sldId id="282" r:id="rId20"/>
    <p:sldId id="283" r:id="rId21"/>
    <p:sldId id="284" r:id="rId22"/>
    <p:sldId id="285" r:id="rId23"/>
    <p:sldId id="286" r:id="rId24"/>
    <p:sldId id="287" r:id="rId25"/>
    <p:sldId id="288" r:id="rId26"/>
    <p:sldId id="276" r:id="rId27"/>
    <p:sldId id="270" r:id="rId28"/>
    <p:sldId id="277" r:id="rId29"/>
    <p:sldId id="274" r:id="rId30"/>
    <p:sldId id="271" r:id="rId3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94660"/>
  </p:normalViewPr>
  <p:slideViewPr>
    <p:cSldViewPr>
      <p:cViewPr>
        <p:scale>
          <a:sx n="80" d="100"/>
          <a:sy n="80" d="100"/>
        </p:scale>
        <p:origin x="-106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F3F21-C35E-42CA-852C-5C31BF238E12}" type="datetimeFigureOut">
              <a:rPr lang="tr-TR" smtClean="0"/>
              <a:t>20.11.2018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3DAE5F-18A9-4BC3-822B-867DA4C6A630}" type="slidenum">
              <a:rPr lang="tr-TR" smtClean="0"/>
              <a:t>‹#›</a:t>
            </a:fld>
            <a:endParaRPr lang="tr-TR"/>
          </a:p>
        </p:txBody>
      </p:sp>
    </p:spTree>
    <p:extLst>
      <p:ext uri="{BB962C8B-B14F-4D97-AF65-F5344CB8AC3E}">
        <p14:creationId xmlns:p14="http://schemas.microsoft.com/office/powerpoint/2010/main" val="1478886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1"/>
      </p:bgRef>
    </p:bg>
    <p:spTree>
      <p:nvGrpSpPr>
        <p:cNvPr id="1" name=""/>
        <p:cNvGrpSpPr/>
        <p:nvPr/>
      </p:nvGrpSpPr>
      <p:grpSpPr>
        <a:xfrm>
          <a:off x="0" y="0"/>
          <a:ext cx="0" cy="0"/>
          <a:chOff x="0" y="0"/>
          <a:chExt cx="0" cy="0"/>
        </a:xfrm>
      </p:grpSpPr>
      <p:sp>
        <p:nvSpPr>
          <p:cNvPr id="12" name="Dikdörtgen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Yuvarlatılmış Dikdörtgen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Alt Başlık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p:txBody>
          <a:bodyPr/>
          <a:lstStyle/>
          <a:p>
            <a:fld id="{5F8EE77D-7C06-4421-919D-E2A6CEACA6EB}" type="datetime1">
              <a:rPr lang="tr-TR" smtClean="0"/>
              <a:t>20.11.2018</a:t>
            </a:fld>
            <a:endParaRPr lang="tr-TR"/>
          </a:p>
        </p:txBody>
      </p:sp>
      <p:sp>
        <p:nvSpPr>
          <p:cNvPr id="17" name="Altbilgi Yer Tutucusu 16"/>
          <p:cNvSpPr>
            <a:spLocks noGrp="1"/>
          </p:cNvSpPr>
          <p:nvPr>
            <p:ph type="ftr" sz="quarter" idx="11"/>
          </p:nvPr>
        </p:nvSpPr>
        <p:spPr/>
        <p:txBody>
          <a:bodyPr/>
          <a:lstStyle/>
          <a:p>
            <a:r>
              <a:rPr lang="tr-TR" smtClean="0"/>
              <a:t>sunum yapılacak yer bilgisiı</a:t>
            </a:r>
            <a:endParaRPr lang="tr-TR"/>
          </a:p>
        </p:txBody>
      </p:sp>
      <p:sp>
        <p:nvSpPr>
          <p:cNvPr id="29" name="Slayt Numarası Yer Tutucusu 28"/>
          <p:cNvSpPr>
            <a:spLocks noGrp="1"/>
          </p:cNvSpPr>
          <p:nvPr>
            <p:ph type="sldNum" sz="quarter" idx="12"/>
          </p:nvPr>
        </p:nvSpPr>
        <p:spPr/>
        <p:txBody>
          <a:bodyPr lIns="0" tIns="0" rIns="0" bIns="0">
            <a:noAutofit/>
          </a:bodyPr>
          <a:lstStyle>
            <a:lvl1pPr>
              <a:defRPr sz="1400">
                <a:solidFill>
                  <a:srgbClr val="FFFFFF"/>
                </a:solidFill>
              </a:defRPr>
            </a:lvl1pPr>
          </a:lstStyle>
          <a:p>
            <a:fld id="{CC6A26E0-A79A-4C49-82CC-4DF608F834EE}" type="slidenum">
              <a:rPr lang="tr-TR" smtClean="0"/>
              <a:t>‹#›</a:t>
            </a:fld>
            <a:endParaRPr lang="tr-TR"/>
          </a:p>
        </p:txBody>
      </p:sp>
      <p:sp>
        <p:nvSpPr>
          <p:cNvPr id="7" name="Dikdörtgen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486CE4A-C700-42A5-A00A-1AA6583F75FC}" type="datetime1">
              <a:rPr lang="tr-TR" smtClean="0"/>
              <a:t>20.11.2018</a:t>
            </a:fld>
            <a:endParaRPr lang="tr-TR"/>
          </a:p>
        </p:txBody>
      </p:sp>
      <p:sp>
        <p:nvSpPr>
          <p:cNvPr id="5" name="Altbilgi Yer Tutucusu 4"/>
          <p:cNvSpPr>
            <a:spLocks noGrp="1"/>
          </p:cNvSpPr>
          <p:nvPr>
            <p:ph type="ftr" sz="quarter" idx="11"/>
          </p:nvPr>
        </p:nvSpPr>
        <p:spPr/>
        <p:txBody>
          <a:bodyPr/>
          <a:lstStyle/>
          <a:p>
            <a:r>
              <a:rPr lang="tr-TR" smtClean="0"/>
              <a:t>sunum yapılacak yer bilgisiı</a:t>
            </a:r>
            <a:endParaRPr lang="tr-TR"/>
          </a:p>
        </p:txBody>
      </p:sp>
      <p:sp>
        <p:nvSpPr>
          <p:cNvPr id="6" name="Slayt Numarası Yer Tutucusu 5"/>
          <p:cNvSpPr>
            <a:spLocks noGrp="1"/>
          </p:cNvSpPr>
          <p:nvPr>
            <p:ph type="sldNum" sz="quarter" idx="12"/>
          </p:nvPr>
        </p:nvSpPr>
        <p:spPr/>
        <p:txBody>
          <a:bodyPr/>
          <a:lstStyle/>
          <a:p>
            <a:fld id="{CC6A26E0-A79A-4C49-82CC-4DF608F834EE}"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41"/>
            <a:ext cx="201168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914400" y="274640"/>
            <a:ext cx="55626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6240B5A7-5E9C-4D34-89D1-D0B9D468B3A7}" type="datetime1">
              <a:rPr lang="tr-TR" smtClean="0"/>
              <a:t>20.11.2018</a:t>
            </a:fld>
            <a:endParaRPr lang="tr-TR"/>
          </a:p>
        </p:txBody>
      </p:sp>
      <p:sp>
        <p:nvSpPr>
          <p:cNvPr id="5" name="Altbilgi Yer Tutucusu 4"/>
          <p:cNvSpPr>
            <a:spLocks noGrp="1"/>
          </p:cNvSpPr>
          <p:nvPr>
            <p:ph type="ftr" sz="quarter" idx="11"/>
          </p:nvPr>
        </p:nvSpPr>
        <p:spPr/>
        <p:txBody>
          <a:bodyPr/>
          <a:lstStyle/>
          <a:p>
            <a:r>
              <a:rPr lang="tr-TR" smtClean="0"/>
              <a:t>sunum yapılacak yer bilgisiı</a:t>
            </a:r>
            <a:endParaRPr lang="tr-TR"/>
          </a:p>
        </p:txBody>
      </p:sp>
      <p:sp>
        <p:nvSpPr>
          <p:cNvPr id="6" name="Slayt Numarası Yer Tutucusu 5"/>
          <p:cNvSpPr>
            <a:spLocks noGrp="1"/>
          </p:cNvSpPr>
          <p:nvPr>
            <p:ph type="sldNum" sz="quarter" idx="12"/>
          </p:nvPr>
        </p:nvSpPr>
        <p:spPr/>
        <p:txBody>
          <a:bodyPr/>
          <a:lstStyle/>
          <a:p>
            <a:fld id="{CC6A26E0-A79A-4C49-82CC-4DF608F834EE}"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fld id="{5F016191-D138-4129-BF97-356739AD1355}" type="datetime1">
              <a:rPr lang="tr-TR" smtClean="0"/>
              <a:t>20.11.2018</a:t>
            </a:fld>
            <a:endParaRPr lang="tr-TR"/>
          </a:p>
        </p:txBody>
      </p:sp>
      <p:sp>
        <p:nvSpPr>
          <p:cNvPr id="5" name="Altbilgi Yer Tutucusu 4"/>
          <p:cNvSpPr>
            <a:spLocks noGrp="1"/>
          </p:cNvSpPr>
          <p:nvPr>
            <p:ph type="ftr" sz="quarter" idx="11"/>
          </p:nvPr>
        </p:nvSpPr>
        <p:spPr/>
        <p:txBody>
          <a:bodyPr/>
          <a:lstStyle/>
          <a:p>
            <a:r>
              <a:rPr lang="tr-TR" smtClean="0"/>
              <a:t>sunum yapılacak yer bilgisiı</a:t>
            </a:r>
            <a:endParaRPr lang="tr-TR"/>
          </a:p>
        </p:txBody>
      </p:sp>
      <p:sp>
        <p:nvSpPr>
          <p:cNvPr id="6" name="Slayt Numarası Yer Tutucusu 5"/>
          <p:cNvSpPr>
            <a:spLocks noGrp="1"/>
          </p:cNvSpPr>
          <p:nvPr>
            <p:ph type="sldNum" sz="quarter" idx="12"/>
          </p:nvPr>
        </p:nvSpPr>
        <p:spPr/>
        <p:txBody>
          <a:bodyPr/>
          <a:lstStyle/>
          <a:p>
            <a:fld id="{CC6A26E0-A79A-4C49-82CC-4DF608F834EE}" type="slidenum">
              <a:rPr lang="tr-TR" smtClean="0"/>
              <a:t>‹#›</a:t>
            </a:fld>
            <a:endParaRPr lang="tr-TR"/>
          </a:p>
        </p:txBody>
      </p:sp>
      <p:sp>
        <p:nvSpPr>
          <p:cNvPr id="8" name="İçerik Yer Tutucusu 7"/>
          <p:cNvSpPr>
            <a:spLocks noGrp="1"/>
          </p:cNvSpPr>
          <p:nvPr>
            <p:ph sz="quarter" idx="1"/>
          </p:nvPr>
        </p:nvSpPr>
        <p:spPr>
          <a:xfrm>
            <a:off x="914400" y="1447800"/>
            <a:ext cx="777240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11" name="Dikdörtgen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Yuvarlatılmış Dikdörtgen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722313" y="952500"/>
            <a:ext cx="7772400" cy="1362075"/>
          </a:xfrm>
        </p:spPr>
        <p:txBody>
          <a:bodyPr anchor="b" anchorCtr="0"/>
          <a:lstStyle>
            <a:lvl1pPr algn="l">
              <a:buNone/>
              <a:defRPr sz="4000" b="0" cap="none"/>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E42D576B-E33A-432C-A829-FC6401A9DAB1}" type="datetime1">
              <a:rPr lang="tr-TR" smtClean="0"/>
              <a:t>20.11.2018</a:t>
            </a:fld>
            <a:endParaRPr lang="tr-TR"/>
          </a:p>
        </p:txBody>
      </p:sp>
      <p:sp>
        <p:nvSpPr>
          <p:cNvPr id="5" name="Altbilgi Yer Tutucusu 4"/>
          <p:cNvSpPr>
            <a:spLocks noGrp="1"/>
          </p:cNvSpPr>
          <p:nvPr>
            <p:ph type="ftr" sz="quarter" idx="11"/>
          </p:nvPr>
        </p:nvSpPr>
        <p:spPr>
          <a:xfrm>
            <a:off x="800100" y="6172200"/>
            <a:ext cx="4000500" cy="457200"/>
          </a:xfrm>
        </p:spPr>
        <p:txBody>
          <a:bodyPr/>
          <a:lstStyle/>
          <a:p>
            <a:r>
              <a:rPr lang="tr-TR" smtClean="0"/>
              <a:t>sunum yapılacak yer bilgisiı</a:t>
            </a:r>
            <a:endParaRPr lang="tr-TR"/>
          </a:p>
        </p:txBody>
      </p:sp>
      <p:sp>
        <p:nvSpPr>
          <p:cNvPr id="7" name="Dikdörtgen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ayt Numarası Yer Tutucusu 5"/>
          <p:cNvSpPr>
            <a:spLocks noGrp="1"/>
          </p:cNvSpPr>
          <p:nvPr>
            <p:ph type="sldNum" sz="quarter" idx="12"/>
          </p:nvPr>
        </p:nvSpPr>
        <p:spPr>
          <a:xfrm>
            <a:off x="146304" y="6208776"/>
            <a:ext cx="457200" cy="457200"/>
          </a:xfrm>
        </p:spPr>
        <p:txBody>
          <a:bodyPr/>
          <a:lstStyle/>
          <a:p>
            <a:fld id="{CC6A26E0-A79A-4C49-82CC-4DF608F834EE}"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7D1A796F-4FE8-4F0C-B38B-E727FCD774E7}" type="datetime1">
              <a:rPr lang="tr-TR" smtClean="0"/>
              <a:t>20.11.2018</a:t>
            </a:fld>
            <a:endParaRPr lang="tr-TR"/>
          </a:p>
        </p:txBody>
      </p:sp>
      <p:sp>
        <p:nvSpPr>
          <p:cNvPr id="6" name="Altbilgi Yer Tutucusu 5"/>
          <p:cNvSpPr>
            <a:spLocks noGrp="1"/>
          </p:cNvSpPr>
          <p:nvPr>
            <p:ph type="ftr" sz="quarter" idx="11"/>
          </p:nvPr>
        </p:nvSpPr>
        <p:spPr/>
        <p:txBody>
          <a:bodyPr/>
          <a:lstStyle/>
          <a:p>
            <a:r>
              <a:rPr lang="tr-TR" smtClean="0"/>
              <a:t>sunum yapılacak yer bilgisiı</a:t>
            </a:r>
            <a:endParaRPr lang="tr-TR"/>
          </a:p>
        </p:txBody>
      </p:sp>
      <p:sp>
        <p:nvSpPr>
          <p:cNvPr id="7" name="Slayt Numarası Yer Tutucusu 6"/>
          <p:cNvSpPr>
            <a:spLocks noGrp="1"/>
          </p:cNvSpPr>
          <p:nvPr>
            <p:ph type="sldNum" sz="quarter" idx="12"/>
          </p:nvPr>
        </p:nvSpPr>
        <p:spPr/>
        <p:txBody>
          <a:bodyPr/>
          <a:lstStyle/>
          <a:p>
            <a:fld id="{CC6A26E0-A79A-4C49-82CC-4DF608F834EE}" type="slidenum">
              <a:rPr lang="tr-TR" smtClean="0"/>
              <a:t>‹#›</a:t>
            </a:fld>
            <a:endParaRPr lang="tr-TR"/>
          </a:p>
        </p:txBody>
      </p:sp>
      <p:sp>
        <p:nvSpPr>
          <p:cNvPr id="9" name="İçerik Yer Tutucusu 8"/>
          <p:cNvSpPr>
            <a:spLocks noGrp="1"/>
          </p:cNvSpPr>
          <p:nvPr>
            <p:ph sz="quarter" idx="1"/>
          </p:nvPr>
        </p:nvSpPr>
        <p:spPr>
          <a:xfrm>
            <a:off x="91440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93395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914400" y="273050"/>
            <a:ext cx="7772400" cy="1143000"/>
          </a:xfrm>
        </p:spPr>
        <p:txBody>
          <a:bodyPr anchor="b" anchorCtr="0"/>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Veri Yer Tutucusu 6"/>
          <p:cNvSpPr>
            <a:spLocks noGrp="1"/>
          </p:cNvSpPr>
          <p:nvPr>
            <p:ph type="dt" sz="half" idx="10"/>
          </p:nvPr>
        </p:nvSpPr>
        <p:spPr/>
        <p:txBody>
          <a:bodyPr/>
          <a:lstStyle/>
          <a:p>
            <a:fld id="{BB48626F-6895-433D-A15F-C42DD770A00B}" type="datetime1">
              <a:rPr lang="tr-TR" smtClean="0"/>
              <a:t>20.11.2018</a:t>
            </a:fld>
            <a:endParaRPr lang="tr-TR"/>
          </a:p>
        </p:txBody>
      </p:sp>
      <p:sp>
        <p:nvSpPr>
          <p:cNvPr id="8" name="Altbilgi Yer Tutucusu 7"/>
          <p:cNvSpPr>
            <a:spLocks noGrp="1"/>
          </p:cNvSpPr>
          <p:nvPr>
            <p:ph type="ftr" sz="quarter" idx="11"/>
          </p:nvPr>
        </p:nvSpPr>
        <p:spPr/>
        <p:txBody>
          <a:bodyPr/>
          <a:lstStyle/>
          <a:p>
            <a:r>
              <a:rPr lang="tr-TR" smtClean="0"/>
              <a:t>sunum yapılacak yer bilgisiı</a:t>
            </a:r>
            <a:endParaRPr lang="tr-TR"/>
          </a:p>
        </p:txBody>
      </p:sp>
      <p:sp>
        <p:nvSpPr>
          <p:cNvPr id="9" name="Slayt Numarası Yer Tutucusu 8"/>
          <p:cNvSpPr>
            <a:spLocks noGrp="1"/>
          </p:cNvSpPr>
          <p:nvPr>
            <p:ph type="sldNum" sz="quarter" idx="12"/>
          </p:nvPr>
        </p:nvSpPr>
        <p:spPr/>
        <p:txBody>
          <a:bodyPr/>
          <a:lstStyle/>
          <a:p>
            <a:fld id="{CC6A26E0-A79A-4C49-82CC-4DF608F834EE}" type="slidenum">
              <a:rPr lang="tr-TR" smtClean="0"/>
              <a:t>‹#›</a:t>
            </a:fld>
            <a:endParaRPr lang="tr-TR"/>
          </a:p>
        </p:txBody>
      </p:sp>
      <p:sp>
        <p:nvSpPr>
          <p:cNvPr id="11" name="İçerik Yer Tutucusu 10"/>
          <p:cNvSpPr>
            <a:spLocks noGrp="1"/>
          </p:cNvSpPr>
          <p:nvPr>
            <p:ph sz="half" idx="2"/>
          </p:nvPr>
        </p:nvSpPr>
        <p:spPr>
          <a:xfrm>
            <a:off x="9144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half" idx="4"/>
          </p:nvPr>
        </p:nvSpPr>
        <p:spPr>
          <a:xfrm>
            <a:off x="49530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BEAC4A8C-CEDD-4154-98CF-EA3A9855F200}" type="datetime1">
              <a:rPr lang="tr-TR" smtClean="0"/>
              <a:t>20.11.2018</a:t>
            </a:fld>
            <a:endParaRPr lang="tr-TR"/>
          </a:p>
        </p:txBody>
      </p:sp>
      <p:sp>
        <p:nvSpPr>
          <p:cNvPr id="4" name="Altbilgi Yer Tutucusu 3"/>
          <p:cNvSpPr>
            <a:spLocks noGrp="1"/>
          </p:cNvSpPr>
          <p:nvPr>
            <p:ph type="ftr" sz="quarter" idx="11"/>
          </p:nvPr>
        </p:nvSpPr>
        <p:spPr/>
        <p:txBody>
          <a:bodyPr/>
          <a:lstStyle/>
          <a:p>
            <a:r>
              <a:rPr lang="tr-TR" smtClean="0"/>
              <a:t>sunum yapılacak yer bilgisiı</a:t>
            </a:r>
            <a:endParaRPr lang="tr-TR"/>
          </a:p>
        </p:txBody>
      </p:sp>
      <p:sp>
        <p:nvSpPr>
          <p:cNvPr id="5" name="Slayt Numarası Yer Tutucusu 4"/>
          <p:cNvSpPr>
            <a:spLocks noGrp="1"/>
          </p:cNvSpPr>
          <p:nvPr>
            <p:ph type="sldNum" sz="quarter" idx="12"/>
          </p:nvPr>
        </p:nvSpPr>
        <p:spPr/>
        <p:txBody>
          <a:bodyPr/>
          <a:lstStyle/>
          <a:p>
            <a:fld id="{CC6A26E0-A79A-4C49-82CC-4DF608F834EE}"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D1D9455-6443-44F5-ACDE-7230298BB166}" type="datetime1">
              <a:rPr lang="tr-TR" smtClean="0"/>
              <a:t>20.11.2018</a:t>
            </a:fld>
            <a:endParaRPr lang="tr-TR"/>
          </a:p>
        </p:txBody>
      </p:sp>
      <p:sp>
        <p:nvSpPr>
          <p:cNvPr id="3" name="Altbilgi Yer Tutucusu 2"/>
          <p:cNvSpPr>
            <a:spLocks noGrp="1"/>
          </p:cNvSpPr>
          <p:nvPr>
            <p:ph type="ftr" sz="quarter" idx="11"/>
          </p:nvPr>
        </p:nvSpPr>
        <p:spPr/>
        <p:txBody>
          <a:bodyPr/>
          <a:lstStyle/>
          <a:p>
            <a:r>
              <a:rPr lang="tr-TR" smtClean="0"/>
              <a:t>sunum yapılacak yer bilgisiı</a:t>
            </a:r>
            <a:endParaRPr lang="tr-TR"/>
          </a:p>
        </p:txBody>
      </p:sp>
      <p:sp>
        <p:nvSpPr>
          <p:cNvPr id="4" name="Slayt Numarası Yer Tutucusu 3"/>
          <p:cNvSpPr>
            <a:spLocks noGrp="1"/>
          </p:cNvSpPr>
          <p:nvPr>
            <p:ph type="sldNum" sz="quarter" idx="12"/>
          </p:nvPr>
        </p:nvSpPr>
        <p:spPr/>
        <p:txBody>
          <a:bodyPr/>
          <a:lstStyle/>
          <a:p>
            <a:fld id="{CC6A26E0-A79A-4C49-82CC-4DF608F834EE}"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Dikdörtgen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Yuvarlatılmış Dikdörtgen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914400" y="273050"/>
            <a:ext cx="7772400" cy="1143000"/>
          </a:xfrm>
        </p:spPr>
        <p:txBody>
          <a:bodyPr anchor="b" anchorCtr="0"/>
          <a:lstStyle>
            <a:lvl1pPr algn="l">
              <a:buNone/>
              <a:defRPr sz="4000" b="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17ABF1D9-130A-4B7F-BFB1-36736DC8B07D}" type="datetime1">
              <a:rPr lang="tr-TR" smtClean="0"/>
              <a:t>20.11.2018</a:t>
            </a:fld>
            <a:endParaRPr lang="tr-TR"/>
          </a:p>
        </p:txBody>
      </p:sp>
      <p:sp>
        <p:nvSpPr>
          <p:cNvPr id="6" name="Altbilgi Yer Tutucusu 5"/>
          <p:cNvSpPr>
            <a:spLocks noGrp="1"/>
          </p:cNvSpPr>
          <p:nvPr>
            <p:ph type="ftr" sz="quarter" idx="11"/>
          </p:nvPr>
        </p:nvSpPr>
        <p:spPr/>
        <p:txBody>
          <a:bodyPr/>
          <a:lstStyle/>
          <a:p>
            <a:r>
              <a:rPr lang="tr-TR" smtClean="0"/>
              <a:t>sunum yapılacak yer bilgisiı</a:t>
            </a:r>
            <a:endParaRPr lang="tr-TR"/>
          </a:p>
        </p:txBody>
      </p:sp>
      <p:sp>
        <p:nvSpPr>
          <p:cNvPr id="7" name="Slayt Numarası Yer Tutucusu 6"/>
          <p:cNvSpPr>
            <a:spLocks noGrp="1"/>
          </p:cNvSpPr>
          <p:nvPr>
            <p:ph type="sldNum" sz="quarter" idx="12"/>
          </p:nvPr>
        </p:nvSpPr>
        <p:spPr/>
        <p:txBody>
          <a:bodyPr/>
          <a:lstStyle/>
          <a:p>
            <a:fld id="{CC6A26E0-A79A-4C49-82CC-4DF608F834EE}" type="slidenum">
              <a:rPr lang="tr-TR" smtClean="0"/>
              <a:t>‹#›</a:t>
            </a:fld>
            <a:endParaRPr lang="tr-TR"/>
          </a:p>
        </p:txBody>
      </p:sp>
      <p:sp>
        <p:nvSpPr>
          <p:cNvPr id="11" name="İçerik Yer Tutucusu 10"/>
          <p:cNvSpPr>
            <a:spLocks noGrp="1"/>
          </p:cNvSpPr>
          <p:nvPr>
            <p:ph sz="quarter" idx="1"/>
          </p:nvPr>
        </p:nvSpPr>
        <p:spPr>
          <a:xfrm>
            <a:off x="2971800" y="1600200"/>
            <a:ext cx="5715000" cy="44958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tr-TR" smtClean="0"/>
              <a:t>Asıl başlık stili için tıklatın</a:t>
            </a:r>
            <a:endParaRPr kumimoji="0" lang="en-US"/>
          </a:p>
        </p:txBody>
      </p:sp>
      <p:sp>
        <p:nvSpPr>
          <p:cNvPr id="4" name="Metin Yer Tutucusu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9C8E4662-8990-44FF-9422-A33B0BF4BEBC}" type="datetime1">
              <a:rPr lang="tr-TR" smtClean="0"/>
              <a:t>20.11.2018</a:t>
            </a:fld>
            <a:endParaRPr lang="tr-TR"/>
          </a:p>
        </p:txBody>
      </p:sp>
      <p:sp>
        <p:nvSpPr>
          <p:cNvPr id="6" name="Altbilgi Yer Tutucusu 5"/>
          <p:cNvSpPr>
            <a:spLocks noGrp="1"/>
          </p:cNvSpPr>
          <p:nvPr>
            <p:ph type="ftr" sz="quarter" idx="11"/>
          </p:nvPr>
        </p:nvSpPr>
        <p:spPr>
          <a:xfrm>
            <a:off x="914400" y="6172200"/>
            <a:ext cx="3886200" cy="457200"/>
          </a:xfrm>
        </p:spPr>
        <p:txBody>
          <a:bodyPr/>
          <a:lstStyle/>
          <a:p>
            <a:r>
              <a:rPr lang="tr-TR" smtClean="0"/>
              <a:t>sunum yapılacak yer bilgisiı</a:t>
            </a:r>
            <a:endParaRPr lang="tr-TR"/>
          </a:p>
        </p:txBody>
      </p:sp>
      <p:sp>
        <p:nvSpPr>
          <p:cNvPr id="7" name="Slayt Numarası Yer Tutucusu 6"/>
          <p:cNvSpPr>
            <a:spLocks noGrp="1"/>
          </p:cNvSpPr>
          <p:nvPr>
            <p:ph type="sldNum" sz="quarter" idx="12"/>
          </p:nvPr>
        </p:nvSpPr>
        <p:spPr>
          <a:xfrm>
            <a:off x="146304" y="6208776"/>
            <a:ext cx="457200" cy="457200"/>
          </a:xfrm>
        </p:spPr>
        <p:txBody>
          <a:bodyPr/>
          <a:lstStyle/>
          <a:p>
            <a:fld id="{CC6A26E0-A79A-4C49-82CC-4DF608F834EE}" type="slidenum">
              <a:rPr lang="tr-TR" smtClean="0"/>
              <a:t>‹#›</a:t>
            </a:fld>
            <a:endParaRPr lang="tr-TR"/>
          </a:p>
        </p:txBody>
      </p:sp>
      <p:sp>
        <p:nvSpPr>
          <p:cNvPr id="11" name="Dikdörtgen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ikdörtgen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Resim Yer Tutucusu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tr-TR" smtClean="0"/>
              <a:t>Resim eklemek için simgeyi tıklatın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Dikdörtgen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Yuvarlatılmış Dikdörtgen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Başlık Yer Tutucusu 21"/>
          <p:cNvSpPr>
            <a:spLocks noGrp="1"/>
          </p:cNvSpPr>
          <p:nvPr>
            <p:ph type="title"/>
          </p:nvPr>
        </p:nvSpPr>
        <p:spPr>
          <a:xfrm>
            <a:off x="914400" y="274638"/>
            <a:ext cx="7772400" cy="1143000"/>
          </a:xfrm>
          <a:prstGeom prst="rect">
            <a:avLst/>
          </a:prstGeom>
        </p:spPr>
        <p:txBody>
          <a:bodyPr bIns="91440" anchor="b" anchorCtr="0">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864EEE6-66FC-44C7-9728-795334443B57}" type="datetime1">
              <a:rPr lang="tr-TR" smtClean="0"/>
              <a:t>20.11.2018</a:t>
            </a:fld>
            <a:endParaRPr lang="tr-TR"/>
          </a:p>
        </p:txBody>
      </p:sp>
      <p:sp>
        <p:nvSpPr>
          <p:cNvPr id="3" name="Altbilgi Yer Tutucusu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tr-TR" smtClean="0"/>
              <a:t>sunum yapılacak yer bilgisiı</a:t>
            </a:r>
            <a:endParaRPr lang="tr-TR"/>
          </a:p>
        </p:txBody>
      </p:sp>
      <p:sp>
        <p:nvSpPr>
          <p:cNvPr id="23" name="Slayt Numarası Yer Tutucusu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C6A26E0-A79A-4C49-82CC-4DF608F834EE}"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slideplayer.biz.tr/slide/3077986/" TargetMode="External"/><Relationship Id="rId7" Type="http://schemas.openxmlformats.org/officeDocument/2006/relationships/hyperlink" Target="http://www.proddev.com/sg-benefits.shtml" TargetMode="External"/><Relationship Id="rId2" Type="http://schemas.openxmlformats.org/officeDocument/2006/relationships/hyperlink" Target="https://www.linkedin.com/pulse/20141120080210-276368851-what-is-stage-gate-or-phase-gate-model" TargetMode="External"/><Relationship Id="rId1" Type="http://schemas.openxmlformats.org/officeDocument/2006/relationships/slideLayout" Target="../slideLayouts/slideLayout2.xml"/><Relationship Id="rId6" Type="http://schemas.openxmlformats.org/officeDocument/2006/relationships/hyperlink" Target="http://www.innosupport.net/uploads/media/6_1_TR.pdf" TargetMode="External"/><Relationship Id="rId5" Type="http://schemas.openxmlformats.org/officeDocument/2006/relationships/hyperlink" Target="mailto:mikko.ramstedt@scotland.gsi.gov.uk" TargetMode="External"/><Relationship Id="rId4" Type="http://schemas.openxmlformats.org/officeDocument/2006/relationships/hyperlink" Target="https://www.stage-gate.com/stage-gate-model/#on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1411560" y="5661248"/>
            <a:ext cx="6400800" cy="720080"/>
          </a:xfrm>
        </p:spPr>
        <p:txBody>
          <a:bodyPr/>
          <a:lstStyle/>
          <a:p>
            <a:r>
              <a:rPr lang="tr-TR" dirty="0" smtClean="0"/>
              <a:t>Prof. Dr. Erhan AKIN</a:t>
            </a:r>
            <a:endParaRPr lang="tr-TR" dirty="0"/>
          </a:p>
        </p:txBody>
      </p:sp>
      <p:sp>
        <p:nvSpPr>
          <p:cNvPr id="4" name="Slayt Numarası Yer Tutucusu 3"/>
          <p:cNvSpPr>
            <a:spLocks noGrp="1"/>
          </p:cNvSpPr>
          <p:nvPr>
            <p:ph type="sldNum" sz="quarter" idx="12"/>
          </p:nvPr>
        </p:nvSpPr>
        <p:spPr/>
        <p:txBody>
          <a:bodyPr/>
          <a:lstStyle/>
          <a:p>
            <a:fld id="{CC6A26E0-A79A-4C49-82CC-4DF608F834EE}" type="slidenum">
              <a:rPr lang="tr-TR" smtClean="0"/>
              <a:t>1</a:t>
            </a:fld>
            <a:endParaRPr lang="tr-TR"/>
          </a:p>
        </p:txBody>
      </p:sp>
      <p:sp>
        <p:nvSpPr>
          <p:cNvPr id="2" name="Başlık 1"/>
          <p:cNvSpPr>
            <a:spLocks noGrp="1"/>
          </p:cNvSpPr>
          <p:nvPr>
            <p:ph type="ctrTitle"/>
          </p:nvPr>
        </p:nvSpPr>
        <p:spPr>
          <a:xfrm>
            <a:off x="755576" y="734839"/>
            <a:ext cx="7772400" cy="1470025"/>
          </a:xfrm>
        </p:spPr>
        <p:txBody>
          <a:bodyPr/>
          <a:lstStyle/>
          <a:p>
            <a:r>
              <a:rPr lang="tr-TR" b="1" dirty="0" smtClean="0">
                <a:solidFill>
                  <a:schemeClr val="tx1"/>
                </a:solidFill>
              </a:rPr>
              <a:t>«AŞAMA-GEÇİT  MODELİ»</a:t>
            </a:r>
            <a:br>
              <a:rPr lang="tr-TR" b="1" dirty="0" smtClean="0">
                <a:solidFill>
                  <a:schemeClr val="tx1"/>
                </a:solidFill>
              </a:rPr>
            </a:br>
            <a:r>
              <a:rPr lang="tr-TR" b="1" dirty="0" smtClean="0"/>
              <a:t>(STAGE GATE MODEL)</a:t>
            </a:r>
            <a:endParaRPr lang="tr-TR" b="1" dirty="0"/>
          </a:p>
        </p:txBody>
      </p:sp>
      <p:pic>
        <p:nvPicPr>
          <p:cNvPr id="3076" name="Picture 4" descr="Stage Gate model van Robert Cooper - ToolsH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32856"/>
            <a:ext cx="6341368" cy="3170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0761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16632"/>
            <a:ext cx="8291264" cy="864096"/>
          </a:xfrm>
        </p:spPr>
        <p:txBody>
          <a:bodyPr>
            <a:normAutofit/>
          </a:bodyPr>
          <a:lstStyle/>
          <a:p>
            <a:r>
              <a:rPr lang="tr-TR" b="1" dirty="0" smtClean="0"/>
              <a:t>AŞAMA-GEÇİT SÜRECİ AŞAMALARI</a:t>
            </a:r>
            <a:endParaRPr lang="tr-TR" b="1" dirty="0"/>
          </a:p>
        </p:txBody>
      </p:sp>
      <p:sp>
        <p:nvSpPr>
          <p:cNvPr id="4" name="Slayt Numarası Yer Tutucusu 3"/>
          <p:cNvSpPr>
            <a:spLocks noGrp="1"/>
          </p:cNvSpPr>
          <p:nvPr>
            <p:ph type="sldNum" sz="quarter" idx="12"/>
          </p:nvPr>
        </p:nvSpPr>
        <p:spPr/>
        <p:txBody>
          <a:bodyPr/>
          <a:lstStyle/>
          <a:p>
            <a:fld id="{CC6A26E0-A79A-4C49-82CC-4DF608F834EE}" type="slidenum">
              <a:rPr lang="tr-TR" smtClean="0"/>
              <a:t>10</a:t>
            </a:fld>
            <a:endParaRPr lang="tr-TR"/>
          </a:p>
        </p:txBody>
      </p:sp>
      <p:sp>
        <p:nvSpPr>
          <p:cNvPr id="3" name="İçerik Yer Tutucusu 2"/>
          <p:cNvSpPr>
            <a:spLocks noGrp="1"/>
          </p:cNvSpPr>
          <p:nvPr>
            <p:ph sz="quarter" idx="1"/>
          </p:nvPr>
        </p:nvSpPr>
        <p:spPr>
          <a:xfrm>
            <a:off x="467544" y="1196752"/>
            <a:ext cx="8280920" cy="2376264"/>
          </a:xfrm>
        </p:spPr>
        <p:txBody>
          <a:bodyPr numCol="2">
            <a:normAutofit/>
          </a:bodyPr>
          <a:lstStyle/>
          <a:p>
            <a:pPr marL="0" indent="0">
              <a:buNone/>
            </a:pPr>
            <a:r>
              <a:rPr lang="tr-TR" dirty="0"/>
              <a:t>Aşama 1: </a:t>
            </a:r>
            <a:r>
              <a:rPr lang="tr-TR" dirty="0" smtClean="0"/>
              <a:t>Oluşturma</a:t>
            </a:r>
          </a:p>
          <a:p>
            <a:pPr marL="0" indent="0">
              <a:buNone/>
            </a:pPr>
            <a:r>
              <a:rPr lang="tr-TR" dirty="0"/>
              <a:t>Aşama 2: Fikir </a:t>
            </a:r>
            <a:r>
              <a:rPr lang="tr-TR" dirty="0" smtClean="0"/>
              <a:t>Ekranı</a:t>
            </a:r>
          </a:p>
          <a:p>
            <a:pPr marL="0" indent="0">
              <a:buNone/>
            </a:pPr>
            <a:r>
              <a:rPr lang="tr-TR" dirty="0"/>
              <a:t>Aşama 3: Konsept Testi  </a:t>
            </a:r>
            <a:endParaRPr lang="tr-TR" dirty="0" smtClean="0"/>
          </a:p>
          <a:p>
            <a:pPr marL="0" indent="0">
              <a:buNone/>
            </a:pPr>
            <a:r>
              <a:rPr lang="it-IT" dirty="0"/>
              <a:t>Aşama 4: İş Vaka </a:t>
            </a:r>
            <a:r>
              <a:rPr lang="it-IT" dirty="0" smtClean="0"/>
              <a:t>Analizi</a:t>
            </a:r>
            <a:endParaRPr lang="tr-TR" dirty="0" smtClean="0"/>
          </a:p>
          <a:p>
            <a:pPr marL="0" indent="0">
              <a:buNone/>
            </a:pPr>
            <a:r>
              <a:rPr lang="tr-TR" dirty="0"/>
              <a:t>Aşama 5: Ürün </a:t>
            </a:r>
            <a:r>
              <a:rPr lang="tr-TR" dirty="0" smtClean="0"/>
              <a:t>Geliştirme</a:t>
            </a:r>
          </a:p>
          <a:p>
            <a:pPr marL="0" indent="0">
              <a:buNone/>
            </a:pPr>
            <a:r>
              <a:rPr lang="tr-TR" dirty="0"/>
              <a:t>Aşama6: Test </a:t>
            </a:r>
            <a:r>
              <a:rPr lang="tr-TR" dirty="0" smtClean="0"/>
              <a:t>Pazarı</a:t>
            </a:r>
          </a:p>
          <a:p>
            <a:pPr marL="0" indent="0">
              <a:buNone/>
            </a:pPr>
            <a:r>
              <a:rPr lang="tr-TR" dirty="0"/>
              <a:t>Aşama 7: </a:t>
            </a:r>
            <a:r>
              <a:rPr lang="tr-TR" dirty="0" smtClean="0"/>
              <a:t>Ticarileştirme</a:t>
            </a:r>
          </a:p>
          <a:p>
            <a:pPr marL="0" indent="0">
              <a:buNone/>
            </a:pPr>
            <a:r>
              <a:rPr lang="tr-TR" dirty="0"/>
              <a:t>Aşama8: Lansman</a:t>
            </a:r>
            <a:r>
              <a:rPr lang="tr-TR" dirty="0" smtClean="0"/>
              <a:t>!!!</a:t>
            </a:r>
          </a:p>
        </p:txBody>
      </p:sp>
      <p:pic>
        <p:nvPicPr>
          <p:cNvPr id="12295" name="Picture 7" descr="Stage gate alpha beta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068960"/>
            <a:ext cx="885698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2297" name="Picture 9" descr="Stage gate steps ile ilgili gÃ¶rsel sonuc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948794"/>
            <a:ext cx="6984776" cy="1720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05064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3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par>
                                <p:cTn id="27" presetID="45"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2000"/>
                                        <p:tgtEl>
                                          <p:spTgt spid="3">
                                            <p:txEl>
                                              <p:pRg st="2" end="2"/>
                                            </p:txEl>
                                          </p:spTgt>
                                        </p:tgtEl>
                                      </p:cBhvr>
                                    </p:animEffect>
                                    <p:anim calcmode="lin" valueType="num">
                                      <p:cBhvr>
                                        <p:cTn id="30"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31" dur="2000" fill="hold"/>
                                        <p:tgtEl>
                                          <p:spTgt spid="3">
                                            <p:txEl>
                                              <p:pRg st="2" end="2"/>
                                            </p:txEl>
                                          </p:spTgt>
                                        </p:tgtEl>
                                        <p:attrNameLst>
                                          <p:attrName>ppt_h</p:attrName>
                                        </p:attrNameLst>
                                      </p:cBhvr>
                                      <p:tavLst>
                                        <p:tav tm="0">
                                          <p:val>
                                            <p:strVal val="#ppt_h"/>
                                          </p:val>
                                        </p:tav>
                                        <p:tav tm="100000">
                                          <p:val>
                                            <p:strVal val="#ppt_h"/>
                                          </p:val>
                                        </p:tav>
                                      </p:tavLst>
                                    </p:anim>
                                  </p:childTnLst>
                                </p:cTn>
                              </p:par>
                              <p:par>
                                <p:cTn id="32" presetID="26" presetClass="entr" presetSubtype="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wipe(down)">
                                      <p:cBhvr>
                                        <p:cTn id="34" dur="580">
                                          <p:stCondLst>
                                            <p:cond delay="0"/>
                                          </p:stCondLst>
                                        </p:cTn>
                                        <p:tgtEl>
                                          <p:spTgt spid="3">
                                            <p:txEl>
                                              <p:pRg st="3" end="3"/>
                                            </p:txEl>
                                          </p:spTgt>
                                        </p:tgtEl>
                                      </p:cBhvr>
                                    </p:animEffect>
                                    <p:anim calcmode="lin" valueType="num">
                                      <p:cBhvr>
                                        <p:cTn id="35"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3">
                                            <p:txEl>
                                              <p:pRg st="3" end="3"/>
                                            </p:txEl>
                                          </p:spTgt>
                                        </p:tgtEl>
                                      </p:cBhvr>
                                      <p:to x="100000" y="60000"/>
                                    </p:animScale>
                                    <p:animScale>
                                      <p:cBhvr>
                                        <p:cTn id="41" dur="166" decel="50000">
                                          <p:stCondLst>
                                            <p:cond delay="676"/>
                                          </p:stCondLst>
                                        </p:cTn>
                                        <p:tgtEl>
                                          <p:spTgt spid="3">
                                            <p:txEl>
                                              <p:pRg st="3" end="3"/>
                                            </p:txEl>
                                          </p:spTgt>
                                        </p:tgtEl>
                                      </p:cBhvr>
                                      <p:to x="100000" y="100000"/>
                                    </p:animScale>
                                    <p:animScale>
                                      <p:cBhvr>
                                        <p:cTn id="42" dur="26">
                                          <p:stCondLst>
                                            <p:cond delay="1312"/>
                                          </p:stCondLst>
                                        </p:cTn>
                                        <p:tgtEl>
                                          <p:spTgt spid="3">
                                            <p:txEl>
                                              <p:pRg st="3" end="3"/>
                                            </p:txEl>
                                          </p:spTgt>
                                        </p:tgtEl>
                                      </p:cBhvr>
                                      <p:to x="100000" y="80000"/>
                                    </p:animScale>
                                    <p:animScale>
                                      <p:cBhvr>
                                        <p:cTn id="43" dur="166" decel="50000">
                                          <p:stCondLst>
                                            <p:cond delay="1338"/>
                                          </p:stCondLst>
                                        </p:cTn>
                                        <p:tgtEl>
                                          <p:spTgt spid="3">
                                            <p:txEl>
                                              <p:pRg st="3" end="3"/>
                                            </p:txEl>
                                          </p:spTgt>
                                        </p:tgtEl>
                                      </p:cBhvr>
                                      <p:to x="100000" y="100000"/>
                                    </p:animScale>
                                    <p:animScale>
                                      <p:cBhvr>
                                        <p:cTn id="44" dur="26">
                                          <p:stCondLst>
                                            <p:cond delay="1642"/>
                                          </p:stCondLst>
                                        </p:cTn>
                                        <p:tgtEl>
                                          <p:spTgt spid="3">
                                            <p:txEl>
                                              <p:pRg st="3" end="3"/>
                                            </p:txEl>
                                          </p:spTgt>
                                        </p:tgtEl>
                                      </p:cBhvr>
                                      <p:to x="100000" y="90000"/>
                                    </p:animScale>
                                    <p:animScale>
                                      <p:cBhvr>
                                        <p:cTn id="45" dur="166" decel="50000">
                                          <p:stCondLst>
                                            <p:cond delay="1668"/>
                                          </p:stCondLst>
                                        </p:cTn>
                                        <p:tgtEl>
                                          <p:spTgt spid="3">
                                            <p:txEl>
                                              <p:pRg st="3" end="3"/>
                                            </p:txEl>
                                          </p:spTgt>
                                        </p:tgtEl>
                                      </p:cBhvr>
                                      <p:to x="100000" y="100000"/>
                                    </p:animScale>
                                    <p:animScale>
                                      <p:cBhvr>
                                        <p:cTn id="46" dur="26">
                                          <p:stCondLst>
                                            <p:cond delay="1808"/>
                                          </p:stCondLst>
                                        </p:cTn>
                                        <p:tgtEl>
                                          <p:spTgt spid="3">
                                            <p:txEl>
                                              <p:pRg st="3" end="3"/>
                                            </p:txEl>
                                          </p:spTgt>
                                        </p:tgtEl>
                                      </p:cBhvr>
                                      <p:to x="100000" y="95000"/>
                                    </p:animScale>
                                    <p:animScale>
                                      <p:cBhvr>
                                        <p:cTn id="47" dur="166" decel="50000">
                                          <p:stCondLst>
                                            <p:cond delay="1834"/>
                                          </p:stCondLst>
                                        </p:cTn>
                                        <p:tgtEl>
                                          <p:spTgt spid="3">
                                            <p:txEl>
                                              <p:pRg st="3" end="3"/>
                                            </p:txEl>
                                          </p:spTgt>
                                        </p:tgtEl>
                                      </p:cBhvr>
                                      <p:to x="100000" y="100000"/>
                                    </p:animScale>
                                  </p:childTnLst>
                                </p:cTn>
                              </p:par>
                              <p:par>
                                <p:cTn id="48" presetID="21" presetClass="entr" presetSubtype="1" fill="hold" nodeType="with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wheel(1)">
                                      <p:cBhvr>
                                        <p:cTn id="50" dur="2000"/>
                                        <p:tgtEl>
                                          <p:spTgt spid="3">
                                            <p:txEl>
                                              <p:pRg st="4" end="4"/>
                                            </p:txEl>
                                          </p:spTgt>
                                        </p:tgtEl>
                                      </p:cBhvr>
                                    </p:animEffect>
                                  </p:childTnLst>
                                </p:cTn>
                              </p:par>
                              <p:par>
                                <p:cTn id="51" presetID="26" presetClass="entr" presetSubtype="0" fill="hold" nodeType="with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wipe(down)">
                                      <p:cBhvr>
                                        <p:cTn id="53" dur="580">
                                          <p:stCondLst>
                                            <p:cond delay="0"/>
                                          </p:stCondLst>
                                        </p:cTn>
                                        <p:tgtEl>
                                          <p:spTgt spid="3">
                                            <p:txEl>
                                              <p:pRg st="5" end="5"/>
                                            </p:txEl>
                                          </p:spTgt>
                                        </p:tgtEl>
                                      </p:cBhvr>
                                    </p:animEffect>
                                    <p:anim calcmode="lin" valueType="num">
                                      <p:cBhvr>
                                        <p:cTn id="5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3">
                                            <p:txEl>
                                              <p:pRg st="5" end="5"/>
                                            </p:txEl>
                                          </p:spTgt>
                                        </p:tgtEl>
                                      </p:cBhvr>
                                      <p:to x="100000" y="60000"/>
                                    </p:animScale>
                                    <p:animScale>
                                      <p:cBhvr>
                                        <p:cTn id="60" dur="166" decel="50000">
                                          <p:stCondLst>
                                            <p:cond delay="676"/>
                                          </p:stCondLst>
                                        </p:cTn>
                                        <p:tgtEl>
                                          <p:spTgt spid="3">
                                            <p:txEl>
                                              <p:pRg st="5" end="5"/>
                                            </p:txEl>
                                          </p:spTgt>
                                        </p:tgtEl>
                                      </p:cBhvr>
                                      <p:to x="100000" y="100000"/>
                                    </p:animScale>
                                    <p:animScale>
                                      <p:cBhvr>
                                        <p:cTn id="61" dur="26">
                                          <p:stCondLst>
                                            <p:cond delay="1312"/>
                                          </p:stCondLst>
                                        </p:cTn>
                                        <p:tgtEl>
                                          <p:spTgt spid="3">
                                            <p:txEl>
                                              <p:pRg st="5" end="5"/>
                                            </p:txEl>
                                          </p:spTgt>
                                        </p:tgtEl>
                                      </p:cBhvr>
                                      <p:to x="100000" y="80000"/>
                                    </p:animScale>
                                    <p:animScale>
                                      <p:cBhvr>
                                        <p:cTn id="62" dur="166" decel="50000">
                                          <p:stCondLst>
                                            <p:cond delay="1338"/>
                                          </p:stCondLst>
                                        </p:cTn>
                                        <p:tgtEl>
                                          <p:spTgt spid="3">
                                            <p:txEl>
                                              <p:pRg st="5" end="5"/>
                                            </p:txEl>
                                          </p:spTgt>
                                        </p:tgtEl>
                                      </p:cBhvr>
                                      <p:to x="100000" y="100000"/>
                                    </p:animScale>
                                    <p:animScale>
                                      <p:cBhvr>
                                        <p:cTn id="63" dur="26">
                                          <p:stCondLst>
                                            <p:cond delay="1642"/>
                                          </p:stCondLst>
                                        </p:cTn>
                                        <p:tgtEl>
                                          <p:spTgt spid="3">
                                            <p:txEl>
                                              <p:pRg st="5" end="5"/>
                                            </p:txEl>
                                          </p:spTgt>
                                        </p:tgtEl>
                                      </p:cBhvr>
                                      <p:to x="100000" y="90000"/>
                                    </p:animScale>
                                    <p:animScale>
                                      <p:cBhvr>
                                        <p:cTn id="64" dur="166" decel="50000">
                                          <p:stCondLst>
                                            <p:cond delay="1668"/>
                                          </p:stCondLst>
                                        </p:cTn>
                                        <p:tgtEl>
                                          <p:spTgt spid="3">
                                            <p:txEl>
                                              <p:pRg st="5" end="5"/>
                                            </p:txEl>
                                          </p:spTgt>
                                        </p:tgtEl>
                                      </p:cBhvr>
                                      <p:to x="100000" y="100000"/>
                                    </p:animScale>
                                    <p:animScale>
                                      <p:cBhvr>
                                        <p:cTn id="65" dur="26">
                                          <p:stCondLst>
                                            <p:cond delay="1808"/>
                                          </p:stCondLst>
                                        </p:cTn>
                                        <p:tgtEl>
                                          <p:spTgt spid="3">
                                            <p:txEl>
                                              <p:pRg st="5" end="5"/>
                                            </p:txEl>
                                          </p:spTgt>
                                        </p:tgtEl>
                                      </p:cBhvr>
                                      <p:to x="100000" y="95000"/>
                                    </p:animScale>
                                    <p:animScale>
                                      <p:cBhvr>
                                        <p:cTn id="66" dur="166" decel="50000">
                                          <p:stCondLst>
                                            <p:cond delay="1834"/>
                                          </p:stCondLst>
                                        </p:cTn>
                                        <p:tgtEl>
                                          <p:spTgt spid="3">
                                            <p:txEl>
                                              <p:pRg st="5" end="5"/>
                                            </p:txEl>
                                          </p:spTgt>
                                        </p:tgtEl>
                                      </p:cBhvr>
                                      <p:to x="100000" y="100000"/>
                                    </p:animScale>
                                  </p:childTnLst>
                                </p:cTn>
                              </p:par>
                              <p:par>
                                <p:cTn id="67" presetID="53" presetClass="entr" presetSubtype="16" fill="hold" nodeType="with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 calcmode="lin" valueType="num">
                                      <p:cBhvr>
                                        <p:cTn id="6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7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71" dur="500"/>
                                        <p:tgtEl>
                                          <p:spTgt spid="3">
                                            <p:txEl>
                                              <p:pRg st="6" end="6"/>
                                            </p:txEl>
                                          </p:spTgt>
                                        </p:tgtEl>
                                      </p:cBhvr>
                                    </p:animEffect>
                                  </p:childTnLst>
                                </p:cTn>
                              </p:par>
                              <p:par>
                                <p:cTn id="72" presetID="31" presetClass="entr" presetSubtype="0" fill="hold" nodeType="withEffect">
                                  <p:stCondLst>
                                    <p:cond delay="0"/>
                                  </p:stCondLst>
                                  <p:childTnLst>
                                    <p:set>
                                      <p:cBhvr>
                                        <p:cTn id="73" dur="1" fill="hold">
                                          <p:stCondLst>
                                            <p:cond delay="0"/>
                                          </p:stCondLst>
                                        </p:cTn>
                                        <p:tgtEl>
                                          <p:spTgt spid="3">
                                            <p:txEl>
                                              <p:pRg st="7" end="7"/>
                                            </p:txEl>
                                          </p:spTgt>
                                        </p:tgtEl>
                                        <p:attrNameLst>
                                          <p:attrName>style.visibility</p:attrName>
                                        </p:attrNameLst>
                                      </p:cBhvr>
                                      <p:to>
                                        <p:strVal val="visible"/>
                                      </p:to>
                                    </p:set>
                                    <p:anim calcmode="lin" valueType="num">
                                      <p:cBhvr>
                                        <p:cTn id="74"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75"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76"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7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Aşama 1:Oluşturma</a:t>
            </a:r>
            <a:endParaRPr lang="tr-TR" b="1" dirty="0"/>
          </a:p>
        </p:txBody>
      </p:sp>
      <p:sp>
        <p:nvSpPr>
          <p:cNvPr id="5" name="Slayt Numarası Yer Tutucusu 4"/>
          <p:cNvSpPr>
            <a:spLocks noGrp="1"/>
          </p:cNvSpPr>
          <p:nvPr>
            <p:ph type="sldNum" sz="quarter" idx="12"/>
          </p:nvPr>
        </p:nvSpPr>
        <p:spPr/>
        <p:txBody>
          <a:bodyPr/>
          <a:lstStyle/>
          <a:p>
            <a:fld id="{CC6A26E0-A79A-4C49-82CC-4DF608F834EE}" type="slidenum">
              <a:rPr lang="tr-TR" smtClean="0"/>
              <a:t>11</a:t>
            </a:fld>
            <a:endParaRPr lang="tr-TR"/>
          </a:p>
        </p:txBody>
      </p:sp>
      <p:sp>
        <p:nvSpPr>
          <p:cNvPr id="3" name="İçerik Yer Tutucusu 2"/>
          <p:cNvSpPr>
            <a:spLocks noGrp="1"/>
          </p:cNvSpPr>
          <p:nvPr>
            <p:ph sz="quarter" idx="1"/>
          </p:nvPr>
        </p:nvSpPr>
        <p:spPr/>
        <p:txBody>
          <a:bodyPr>
            <a:normAutofit lnSpcReduction="10000"/>
          </a:bodyPr>
          <a:lstStyle/>
          <a:p>
            <a:pPr marL="0" indent="0" algn="just">
              <a:buNone/>
            </a:pPr>
            <a:r>
              <a:rPr lang="tr-TR" dirty="0"/>
              <a:t>Şirketinizin bir ürün fikri vardır. İlk adım bir SWOT analizinin performansına </a:t>
            </a:r>
            <a:r>
              <a:rPr lang="tr-TR" dirty="0" smtClean="0"/>
              <a:t>güvenmekte</a:t>
            </a:r>
            <a:r>
              <a:rPr lang="tr-TR" dirty="0"/>
              <a:t> . SWOT matrisi olarak da bilinen SWOT analizinde, kuruluşunuzun Güçlü Yönleri, Zayıf Yönleri, Fırsatlar ve Tehditler hakkında temel bir tarama gerçekleştirirsiniz. Fırsatlar ve Tehditler dışsal iken, Güçlü Yönler ve Zayıflıklar şirketinize dahil edilir. SWOT analiziniz sırasında dikkat edilmesi gereken hususlar, mevcut pazarlama eğilimleri, yatırım getirisi (ROI) ve dağıtım gibi kayda değer maliyetlerdir. Bu adım, ürün için yol haritasını geliştirdiğiniz yerdir. Birçok uzman, farklı risk seviyelerine uyacak şekilde ölçeklendirilmiş birden fazla yol haritasının geliştirilmesini tavsiye etmektedir.</a:t>
            </a:r>
          </a:p>
        </p:txBody>
      </p:sp>
      <p:pic>
        <p:nvPicPr>
          <p:cNvPr id="4100" name="Picture 4" descr="Ä°lgili res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5448187"/>
            <a:ext cx="1944216" cy="126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558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
            </a:r>
            <a:br>
              <a:rPr lang="tr-TR" dirty="0"/>
            </a:br>
            <a:endParaRPr lang="tr-TR" dirty="0"/>
          </a:p>
        </p:txBody>
      </p:sp>
      <p:sp>
        <p:nvSpPr>
          <p:cNvPr id="5" name="Slayt Numarası Yer Tutucusu 4"/>
          <p:cNvSpPr>
            <a:spLocks noGrp="1"/>
          </p:cNvSpPr>
          <p:nvPr>
            <p:ph type="sldNum" sz="quarter" idx="12"/>
          </p:nvPr>
        </p:nvSpPr>
        <p:spPr/>
        <p:txBody>
          <a:bodyPr/>
          <a:lstStyle/>
          <a:p>
            <a:fld id="{CC6A26E0-A79A-4C49-82CC-4DF608F834EE}" type="slidenum">
              <a:rPr lang="tr-TR" smtClean="0"/>
              <a:t>12</a:t>
            </a:fld>
            <a:endParaRPr lang="tr-TR"/>
          </a:p>
        </p:txBody>
      </p:sp>
      <p:sp>
        <p:nvSpPr>
          <p:cNvPr id="3" name="İçerik Yer Tutucusu 2"/>
          <p:cNvSpPr>
            <a:spLocks noGrp="1"/>
          </p:cNvSpPr>
          <p:nvPr>
            <p:ph sz="quarter" idx="1"/>
          </p:nvPr>
        </p:nvSpPr>
        <p:spPr/>
        <p:txBody>
          <a:bodyPr/>
          <a:lstStyle/>
          <a:p>
            <a:pPr marL="0" indent="0" algn="just">
              <a:buNone/>
            </a:pPr>
            <a:r>
              <a:rPr lang="tr-TR" dirty="0"/>
              <a:t>Bu adımda, nesnel bir grup veya komite geliştirdiğiniz kriterleri gözden geçirir ve bir projeye devam etmeye ya da devam </a:t>
            </a:r>
            <a:r>
              <a:rPr lang="tr-TR" dirty="0" smtClean="0"/>
              <a:t>etmemeye </a:t>
            </a:r>
            <a:r>
              <a:rPr lang="tr-TR" dirty="0"/>
              <a:t>karar verir. Bu adım hızlı bir şekilde yapılır, böylece kesmeyi yapmayan herhangi bir fikri bırakabilirsiniz. Pazar potansiyeli, </a:t>
            </a:r>
            <a:r>
              <a:rPr lang="tr-TR" dirty="0" smtClean="0"/>
              <a:t>rekabet </a:t>
            </a:r>
            <a:r>
              <a:rPr lang="tr-TR" dirty="0"/>
              <a:t>ve gerçekçi üretim maliyetleri, kriterlerin bir parçası olmalıdır.</a:t>
            </a:r>
          </a:p>
        </p:txBody>
      </p:sp>
      <p:sp>
        <p:nvSpPr>
          <p:cNvPr id="6" name="Başlık 1"/>
          <p:cNvSpPr txBox="1">
            <a:spLocks/>
          </p:cNvSpPr>
          <p:nvPr/>
        </p:nvSpPr>
        <p:spPr>
          <a:xfrm>
            <a:off x="899592" y="260648"/>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tr-TR" b="1" dirty="0" smtClean="0"/>
              <a:t>Aşama 2:Fikir Beyanı</a:t>
            </a:r>
            <a:endParaRPr lang="tr-TR" b="1" dirty="0"/>
          </a:p>
        </p:txBody>
      </p:sp>
      <p:pic>
        <p:nvPicPr>
          <p:cNvPr id="5124" name="Picture 4" descr="Stage gate steps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343" y="3933055"/>
            <a:ext cx="3397841" cy="2383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36351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CC6A26E0-A79A-4C49-82CC-4DF608F834EE}" type="slidenum">
              <a:rPr lang="tr-TR" smtClean="0"/>
              <a:t>13</a:t>
            </a:fld>
            <a:endParaRPr lang="tr-TR"/>
          </a:p>
        </p:txBody>
      </p:sp>
      <p:sp>
        <p:nvSpPr>
          <p:cNvPr id="5" name="İçerik Yer Tutucusu 4"/>
          <p:cNvSpPr>
            <a:spLocks noGrp="1"/>
          </p:cNvSpPr>
          <p:nvPr>
            <p:ph sz="quarter" idx="1"/>
          </p:nvPr>
        </p:nvSpPr>
        <p:spPr/>
        <p:txBody>
          <a:bodyPr/>
          <a:lstStyle/>
          <a:p>
            <a:pPr marL="0" indent="0" algn="just">
              <a:buNone/>
            </a:pPr>
            <a:r>
              <a:rPr lang="tr-TR" dirty="0"/>
              <a:t>Bu adımda, konsepti müşterileriniz ile test ediyorsunuz. Bu iç tarama adımından sonra, resmin kendisi daha sağlam. Müşteriler, ürün hakkındaki anlayışlarını gösterebilmeli ve istedikleri veya ihtiyaç duyduklarını söyleyebilmelidir. Geri bildirimleri, şirketinize ürüne ilişkin bazı pazarlama fikirleri ve potansiyel </a:t>
            </a:r>
            <a:r>
              <a:rPr lang="tr-TR" dirty="0" smtClean="0"/>
              <a:t>ince ayarlar </a:t>
            </a:r>
            <a:r>
              <a:rPr lang="tr-TR" dirty="0"/>
              <a:t>verir.</a:t>
            </a:r>
          </a:p>
        </p:txBody>
      </p:sp>
      <p:sp>
        <p:nvSpPr>
          <p:cNvPr id="6" name="Başlık 1"/>
          <p:cNvSpPr>
            <a:spLocks noGrp="1"/>
          </p:cNvSpPr>
          <p:nvPr>
            <p:ph type="title"/>
          </p:nvPr>
        </p:nvSpPr>
        <p:spPr>
          <a:xfrm>
            <a:off x="914400" y="188640"/>
            <a:ext cx="7772400" cy="1143000"/>
          </a:xfrm>
        </p:spPr>
        <p:txBody>
          <a:bodyPr/>
          <a:lstStyle/>
          <a:p>
            <a:r>
              <a:rPr lang="tr-TR" b="1" dirty="0" smtClean="0"/>
              <a:t>Aşama 3:</a:t>
            </a:r>
            <a:r>
              <a:rPr lang="tr-TR" b="1" dirty="0"/>
              <a:t> Konsept Testi </a:t>
            </a:r>
          </a:p>
        </p:txBody>
      </p:sp>
      <p:pic>
        <p:nvPicPr>
          <p:cNvPr id="615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861048"/>
            <a:ext cx="3932578"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5612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wipe(down)">
                                      <p:cBhvr>
                                        <p:cTn id="7" dur="500"/>
                                        <p:tgtEl>
                                          <p:spTgt spid="615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smtClean="0"/>
              <a:t>Aşama 4:İş Vaka Analizi</a:t>
            </a:r>
            <a:endParaRPr lang="tr-TR" dirty="0"/>
          </a:p>
        </p:txBody>
      </p:sp>
      <p:sp>
        <p:nvSpPr>
          <p:cNvPr id="4" name="Slayt Numarası Yer Tutucusu 3"/>
          <p:cNvSpPr>
            <a:spLocks noGrp="1"/>
          </p:cNvSpPr>
          <p:nvPr>
            <p:ph type="sldNum" sz="quarter" idx="12"/>
          </p:nvPr>
        </p:nvSpPr>
        <p:spPr/>
        <p:txBody>
          <a:bodyPr/>
          <a:lstStyle/>
          <a:p>
            <a:fld id="{CC6A26E0-A79A-4C49-82CC-4DF608F834EE}" type="slidenum">
              <a:rPr lang="tr-TR" smtClean="0"/>
              <a:t>14</a:t>
            </a:fld>
            <a:endParaRPr lang="tr-TR"/>
          </a:p>
        </p:txBody>
      </p:sp>
      <p:sp>
        <p:nvSpPr>
          <p:cNvPr id="5" name="İçerik Yer Tutucusu 4"/>
          <p:cNvSpPr>
            <a:spLocks noGrp="1"/>
          </p:cNvSpPr>
          <p:nvPr>
            <p:ph sz="quarter" idx="1"/>
          </p:nvPr>
        </p:nvSpPr>
        <p:spPr>
          <a:xfrm>
            <a:off x="914400" y="1593304"/>
            <a:ext cx="7772400" cy="4572000"/>
          </a:xfrm>
        </p:spPr>
        <p:txBody>
          <a:bodyPr/>
          <a:lstStyle/>
          <a:p>
            <a:pPr marL="0" indent="0" algn="just">
              <a:buNone/>
            </a:pPr>
            <a:r>
              <a:rPr lang="tr-TR" dirty="0"/>
              <a:t>Bu adımda, tamamen oluşturulmuş bir ürününüz var; Kavram dahili ve harici olarak gözden geçirilmiştir. Şu anda bir dizi metrik ve bir iş durumu geliştirebilirsiniz. Metrikler, geliştirme süresini, başlatılan ürünlerin değerini, satış rakamlarını ve işleminizin faydasını gösteren diğer verileri içermelidir. İş davası, ürünün pazarlama stratejisinden beklenen gelire kadar tam bir resmini çizmelidir.</a:t>
            </a:r>
          </a:p>
        </p:txBody>
      </p:sp>
      <p:pic>
        <p:nvPicPr>
          <p:cNvPr id="7172" name="Picture 4" descr="Ä°lgili res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810" y="4365104"/>
            <a:ext cx="280035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1789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arn(inVertical)">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CC6A26E0-A79A-4C49-82CC-4DF608F834EE}" type="slidenum">
              <a:rPr lang="tr-TR" smtClean="0"/>
              <a:t>15</a:t>
            </a:fld>
            <a:endParaRPr lang="tr-TR"/>
          </a:p>
        </p:txBody>
      </p:sp>
      <p:sp>
        <p:nvSpPr>
          <p:cNvPr id="5" name="İçerik Yer Tutucusu 4"/>
          <p:cNvSpPr>
            <a:spLocks noGrp="1"/>
          </p:cNvSpPr>
          <p:nvPr>
            <p:ph sz="quarter" idx="1"/>
          </p:nvPr>
        </p:nvSpPr>
        <p:spPr>
          <a:xfrm>
            <a:off x="914400" y="1556792"/>
            <a:ext cx="7772400" cy="4463008"/>
          </a:xfrm>
        </p:spPr>
        <p:txBody>
          <a:bodyPr/>
          <a:lstStyle/>
          <a:p>
            <a:pPr marL="0" indent="0" algn="just">
              <a:buNone/>
            </a:pPr>
            <a:r>
              <a:rPr lang="tr-TR" dirty="0"/>
              <a:t>Bu, ürününüzün uçuş yaptığı adımdır. Tüketici testi için hazırlanıyorsunuz, bu yüzden teknik ekip tasarımınızı tamamlamalıdır. Bu adımda, beta sürümlerini tamamlamanız, üretim yöntemlerine yerleşmeniz ve paketlemeyi yapmanız gerekir</a:t>
            </a:r>
            <a:r>
              <a:rPr lang="tr-TR" dirty="0" smtClean="0"/>
              <a:t>.</a:t>
            </a:r>
          </a:p>
          <a:p>
            <a:pPr marL="0" indent="0" algn="just">
              <a:buNone/>
            </a:pPr>
            <a:endParaRPr lang="tr-TR" dirty="0"/>
          </a:p>
        </p:txBody>
      </p:sp>
      <p:sp>
        <p:nvSpPr>
          <p:cNvPr id="6" name="Başlık 1"/>
          <p:cNvSpPr>
            <a:spLocks noGrp="1"/>
          </p:cNvSpPr>
          <p:nvPr>
            <p:ph type="title"/>
          </p:nvPr>
        </p:nvSpPr>
        <p:spPr/>
        <p:txBody>
          <a:bodyPr>
            <a:normAutofit/>
          </a:bodyPr>
          <a:lstStyle/>
          <a:p>
            <a:r>
              <a:rPr lang="tr-TR" b="1" dirty="0" smtClean="0"/>
              <a:t>Aşama 5:Ürün Geliştirme</a:t>
            </a:r>
            <a:endParaRPr lang="tr-TR" dirty="0"/>
          </a:p>
        </p:txBody>
      </p:sp>
      <p:sp>
        <p:nvSpPr>
          <p:cNvPr id="7" name="AutoShape 6" descr="Ä°lgili resi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819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284984"/>
            <a:ext cx="4680520"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3271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wipe(down)">
                                      <p:cBhvr>
                                        <p:cTn id="7" dur="500"/>
                                        <p:tgtEl>
                                          <p:spTgt spid="819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CC6A26E0-A79A-4C49-82CC-4DF608F834EE}" type="slidenum">
              <a:rPr lang="tr-TR" smtClean="0"/>
              <a:t>16</a:t>
            </a:fld>
            <a:endParaRPr lang="tr-TR"/>
          </a:p>
        </p:txBody>
      </p:sp>
      <p:sp>
        <p:nvSpPr>
          <p:cNvPr id="5" name="İçerik Yer Tutucusu 4"/>
          <p:cNvSpPr>
            <a:spLocks noGrp="1"/>
          </p:cNvSpPr>
          <p:nvPr>
            <p:ph sz="quarter" idx="1"/>
          </p:nvPr>
        </p:nvSpPr>
        <p:spPr>
          <a:xfrm>
            <a:off x="914400" y="1556792"/>
            <a:ext cx="7772400" cy="4463008"/>
          </a:xfrm>
        </p:spPr>
        <p:txBody>
          <a:bodyPr/>
          <a:lstStyle/>
          <a:p>
            <a:pPr marL="0" indent="0">
              <a:buNone/>
            </a:pPr>
            <a:r>
              <a:rPr lang="tr-TR" dirty="0"/>
              <a:t>Bu adımda, tüm konsept birlikte beta testi olarak tüketici test grubunuza verilir. Bu şekilde, kavramınızı doğrularsınız. Şu anda, ürünle ilgili herhangi bir teknik sorunu çözmelisiniz.</a:t>
            </a:r>
          </a:p>
        </p:txBody>
      </p:sp>
      <p:sp>
        <p:nvSpPr>
          <p:cNvPr id="6" name="Başlık 1"/>
          <p:cNvSpPr>
            <a:spLocks noGrp="1"/>
          </p:cNvSpPr>
          <p:nvPr>
            <p:ph type="title"/>
          </p:nvPr>
        </p:nvSpPr>
        <p:spPr/>
        <p:txBody>
          <a:bodyPr>
            <a:normAutofit/>
          </a:bodyPr>
          <a:lstStyle/>
          <a:p>
            <a:r>
              <a:rPr lang="tr-TR" b="1" dirty="0" smtClean="0"/>
              <a:t>Aşama 6:</a:t>
            </a:r>
            <a:r>
              <a:rPr lang="tr-TR" b="1" dirty="0"/>
              <a:t>Test </a:t>
            </a:r>
            <a:r>
              <a:rPr lang="tr-TR" b="1" dirty="0" smtClean="0"/>
              <a:t>Pazarı</a:t>
            </a:r>
            <a:endParaRPr lang="tr-TR" b="1" dirty="0"/>
          </a:p>
        </p:txBody>
      </p:sp>
      <p:pic>
        <p:nvPicPr>
          <p:cNvPr id="9220" name="Picture 4" descr="test pazarlama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260" y="3284984"/>
            <a:ext cx="4103980"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459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circle(in)">
                                      <p:cBhvr>
                                        <p:cTn id="7" dur="20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CC6A26E0-A79A-4C49-82CC-4DF608F834EE}" type="slidenum">
              <a:rPr lang="tr-TR" smtClean="0"/>
              <a:t>17</a:t>
            </a:fld>
            <a:endParaRPr lang="tr-TR"/>
          </a:p>
        </p:txBody>
      </p:sp>
      <p:sp>
        <p:nvSpPr>
          <p:cNvPr id="5" name="İçerik Yer Tutucusu 4"/>
          <p:cNvSpPr>
            <a:spLocks noGrp="1"/>
          </p:cNvSpPr>
          <p:nvPr>
            <p:ph sz="quarter" idx="1"/>
          </p:nvPr>
        </p:nvSpPr>
        <p:spPr/>
        <p:txBody>
          <a:bodyPr/>
          <a:lstStyle/>
          <a:p>
            <a:pPr marL="0" indent="0">
              <a:buNone/>
            </a:pPr>
            <a:r>
              <a:rPr lang="tr-TR" dirty="0"/>
              <a:t>Bu, nihayetinde ürününüzü piyasaya sürülmesini sağlayan adımdır. Son pazarlama ve fiyatları tamamlayın ve şirketinizin geri kalan kısmına – özellikle satış ve dağıtım ekiplerine – sonlandırılmış detayları verin. Müşterinin ihtiyaçlarını izlemek için teknik destek oluşturun.</a:t>
            </a:r>
          </a:p>
        </p:txBody>
      </p:sp>
      <p:sp>
        <p:nvSpPr>
          <p:cNvPr id="6" name="Başlık 1"/>
          <p:cNvSpPr>
            <a:spLocks noGrp="1"/>
          </p:cNvSpPr>
          <p:nvPr>
            <p:ph type="title"/>
          </p:nvPr>
        </p:nvSpPr>
        <p:spPr/>
        <p:txBody>
          <a:bodyPr>
            <a:normAutofit/>
          </a:bodyPr>
          <a:lstStyle/>
          <a:p>
            <a:r>
              <a:rPr lang="tr-TR" b="1" dirty="0" smtClean="0"/>
              <a:t>Aşama 7:Ticarileştirme</a:t>
            </a:r>
            <a:endParaRPr lang="tr-TR" b="1" dirty="0"/>
          </a:p>
        </p:txBody>
      </p:sp>
      <p:pic>
        <p:nvPicPr>
          <p:cNvPr id="10244" name="Picture 4" descr="Ä°lgili res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301928"/>
            <a:ext cx="4608511" cy="3439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4889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2000"/>
                                        <p:tgtEl>
                                          <p:spTgt spid="10244"/>
                                        </p:tgtEl>
                                      </p:cBhvr>
                                    </p:animEffect>
                                    <p:anim calcmode="lin" valueType="num">
                                      <p:cBhvr>
                                        <p:cTn id="8" dur="2000" fill="hold"/>
                                        <p:tgtEl>
                                          <p:spTgt spid="10244"/>
                                        </p:tgtEl>
                                        <p:attrNameLst>
                                          <p:attrName>ppt_w</p:attrName>
                                        </p:attrNameLst>
                                      </p:cBhvr>
                                      <p:tavLst>
                                        <p:tav tm="0" fmla="#ppt_w*sin(2.5*pi*$)">
                                          <p:val>
                                            <p:fltVal val="0"/>
                                          </p:val>
                                        </p:tav>
                                        <p:tav tm="100000">
                                          <p:val>
                                            <p:fltVal val="1"/>
                                          </p:val>
                                        </p:tav>
                                      </p:tavLst>
                                    </p:anim>
                                    <p:anim calcmode="lin" valueType="num">
                                      <p:cBhvr>
                                        <p:cTn id="9" dur="2000" fill="hold"/>
                                        <p:tgtEl>
                                          <p:spTgt spid="1024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barn(inVertical)">
                                      <p:cBhvr>
                                        <p:cTn id="1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CC6A26E0-A79A-4C49-82CC-4DF608F834EE}" type="slidenum">
              <a:rPr lang="tr-TR" smtClean="0"/>
              <a:t>18</a:t>
            </a:fld>
            <a:endParaRPr lang="tr-TR"/>
          </a:p>
        </p:txBody>
      </p:sp>
      <p:sp>
        <p:nvSpPr>
          <p:cNvPr id="5" name="İçerik Yer Tutucusu 4"/>
          <p:cNvSpPr>
            <a:spLocks noGrp="1"/>
          </p:cNvSpPr>
          <p:nvPr>
            <p:ph sz="quarter" idx="1"/>
          </p:nvPr>
        </p:nvSpPr>
        <p:spPr>
          <a:xfrm>
            <a:off x="914400" y="1447800"/>
            <a:ext cx="7772400" cy="4357464"/>
          </a:xfrm>
        </p:spPr>
        <p:txBody>
          <a:bodyPr>
            <a:normAutofit fontScale="92500"/>
          </a:bodyPr>
          <a:lstStyle/>
          <a:p>
            <a:pPr marL="0" indent="0" algn="just" fontAlgn="b">
              <a:buNone/>
            </a:pPr>
            <a:r>
              <a:rPr lang="tr-TR" dirty="0"/>
              <a:t>Minimum olarak, lansman planınızda bu yedi şeyi ekleyin:</a:t>
            </a:r>
          </a:p>
          <a:p>
            <a:pPr algn="just" fontAlgn="b"/>
            <a:r>
              <a:rPr lang="tr-TR" dirty="0"/>
              <a:t>Ürününüzü kimin alacağı dahil olmak üzere pazar araştırması</a:t>
            </a:r>
          </a:p>
          <a:p>
            <a:pPr algn="just" fontAlgn="b"/>
            <a:r>
              <a:rPr lang="tr-TR" dirty="0"/>
              <a:t>Ürününüzün rekabete nasıl benzediğini ve neye benzediğini, müşterilerin neden başka bir yerden satın alabileceğini ve bunları ürününüze nasıl çekeceğinizi gösteren rekabetçi bir analiz</a:t>
            </a:r>
          </a:p>
          <a:p>
            <a:pPr algn="just" fontAlgn="b"/>
            <a:r>
              <a:rPr lang="tr-TR" dirty="0"/>
              <a:t>Bir pazarlama stratejisi ve odak grubunuzla stratejinin testi</a:t>
            </a:r>
          </a:p>
          <a:p>
            <a:pPr algn="just" fontAlgn="b"/>
            <a:r>
              <a:rPr lang="tr-TR" dirty="0"/>
              <a:t>Halkla ilişkiler programı</a:t>
            </a:r>
          </a:p>
          <a:p>
            <a:pPr algn="just" fontAlgn="b"/>
            <a:r>
              <a:rPr lang="tr-TR" dirty="0"/>
              <a:t>Komple bir ürün</a:t>
            </a:r>
          </a:p>
          <a:p>
            <a:pPr algn="just" fontAlgn="b"/>
            <a:r>
              <a:rPr lang="tr-TR" dirty="0"/>
              <a:t>Bir pazarlama planı zaman çizelgesi</a:t>
            </a:r>
          </a:p>
          <a:p>
            <a:pPr algn="just" fontAlgn="b"/>
            <a:r>
              <a:rPr lang="tr-TR" dirty="0"/>
              <a:t>Eğitimli ve hazır bir satış </a:t>
            </a:r>
            <a:r>
              <a:rPr lang="tr-TR" dirty="0" smtClean="0"/>
              <a:t>ekibi</a:t>
            </a:r>
            <a:endParaRPr lang="tr-TR" dirty="0"/>
          </a:p>
          <a:p>
            <a:endParaRPr lang="tr-TR" dirty="0"/>
          </a:p>
        </p:txBody>
      </p:sp>
      <p:sp>
        <p:nvSpPr>
          <p:cNvPr id="6" name="Başlık 1"/>
          <p:cNvSpPr>
            <a:spLocks noGrp="1"/>
          </p:cNvSpPr>
          <p:nvPr>
            <p:ph type="title"/>
          </p:nvPr>
        </p:nvSpPr>
        <p:spPr/>
        <p:txBody>
          <a:bodyPr>
            <a:normAutofit/>
          </a:bodyPr>
          <a:lstStyle/>
          <a:p>
            <a:r>
              <a:rPr lang="tr-TR" b="1" dirty="0" smtClean="0"/>
              <a:t>Aşama 8:Lansman</a:t>
            </a:r>
            <a:endParaRPr lang="tr-TR" b="1"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077072"/>
            <a:ext cx="3816424"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16991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circle(in)">
                                      <p:cBhvr>
                                        <p:cTn id="7" dur="20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circle(in)">
                                      <p:cBhvr>
                                        <p:cTn id="15" dur="2000"/>
                                        <p:tgtEl>
                                          <p:spTgt spid="5">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circle(in)">
                                      <p:cBhvr>
                                        <p:cTn id="18" dur="2000"/>
                                        <p:tgtEl>
                                          <p:spTgt spid="5">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circle(in)">
                                      <p:cBhvr>
                                        <p:cTn id="21" dur="2000"/>
                                        <p:tgtEl>
                                          <p:spTgt spid="5">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circle(in)">
                                      <p:cBhvr>
                                        <p:cTn id="24" dur="2000"/>
                                        <p:tgtEl>
                                          <p:spTgt spid="5">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circle(in)">
                                      <p:cBhvr>
                                        <p:cTn id="27" dur="2000"/>
                                        <p:tgtEl>
                                          <p:spTgt spid="5">
                                            <p:txEl>
                                              <p:pRg st="5" end="5"/>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circle(in)">
                                      <p:cBhvr>
                                        <p:cTn id="30" dur="2000"/>
                                        <p:tgtEl>
                                          <p:spTgt spid="5">
                                            <p:txEl>
                                              <p:pRg st="6" end="6"/>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circle(in)">
                                      <p:cBhvr>
                                        <p:cTn id="33"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11560" y="116632"/>
            <a:ext cx="8075240" cy="926976"/>
          </a:xfrm>
        </p:spPr>
        <p:txBody>
          <a:bodyPr/>
          <a:lstStyle/>
          <a:p>
            <a:r>
              <a:rPr lang="tr-TR" b="1" dirty="0" smtClean="0"/>
              <a:t>Aşama-Geçit Örneği-1</a:t>
            </a:r>
            <a:endParaRPr lang="tr-TR" b="1" dirty="0"/>
          </a:p>
        </p:txBody>
      </p:sp>
      <p:sp>
        <p:nvSpPr>
          <p:cNvPr id="3" name="Slayt Numarası Yer Tutucusu 2"/>
          <p:cNvSpPr>
            <a:spLocks noGrp="1"/>
          </p:cNvSpPr>
          <p:nvPr>
            <p:ph type="sldNum" sz="quarter" idx="12"/>
          </p:nvPr>
        </p:nvSpPr>
        <p:spPr/>
        <p:txBody>
          <a:bodyPr/>
          <a:lstStyle/>
          <a:p>
            <a:fld id="{CC6A26E0-A79A-4C49-82CC-4DF608F834EE}" type="slidenum">
              <a:rPr lang="tr-TR" smtClean="0"/>
              <a:t>19</a:t>
            </a:fld>
            <a:endParaRPr lang="tr-TR"/>
          </a:p>
        </p:txBody>
      </p:sp>
      <p:sp>
        <p:nvSpPr>
          <p:cNvPr id="4" name="İçerik Yer Tutucusu 3"/>
          <p:cNvSpPr>
            <a:spLocks noGrp="1"/>
          </p:cNvSpPr>
          <p:nvPr>
            <p:ph sz="quarter" idx="1"/>
          </p:nvPr>
        </p:nvSpPr>
        <p:spPr>
          <a:xfrm>
            <a:off x="251520" y="980728"/>
            <a:ext cx="8712968" cy="5544616"/>
          </a:xfrm>
        </p:spPr>
        <p:txBody>
          <a:bodyPr>
            <a:normAutofit/>
          </a:bodyPr>
          <a:lstStyle/>
          <a:p>
            <a:pPr marL="0" indent="0" algn="just">
              <a:buNone/>
            </a:pPr>
            <a:r>
              <a:rPr lang="tr-TR" dirty="0" smtClean="0"/>
              <a:t>Bir otomotiv atölyesinde üretim uygulamasındaki çalışma, </a:t>
            </a:r>
            <a:r>
              <a:rPr lang="tr-TR" dirty="0"/>
              <a:t>düzenlemesinde on tornalama, sekiz frezeleme ve iki dengeleme makinesi kullanılarak </a:t>
            </a:r>
            <a:r>
              <a:rPr lang="tr-TR" dirty="0" smtClean="0"/>
              <a:t>gerçekleştirilmektedir. </a:t>
            </a:r>
            <a:r>
              <a:rPr lang="tr-TR" dirty="0"/>
              <a:t>Üç ana süreç, müdahale etme şansı olmaksızın tamamen otomatik olarak </a:t>
            </a:r>
            <a:r>
              <a:rPr lang="tr-TR" dirty="0" smtClean="0"/>
              <a:t>yürütülmektedir. </a:t>
            </a:r>
            <a:r>
              <a:rPr lang="tr-TR" dirty="0"/>
              <a:t>Şirketin operasyonlarındaki mevcut bir problem, kusurlu parçaların, üretim sürecinin eski haline getirilmesinden sonra erken aşamada ortaya çıkmasına rağmen, kusurlu parçaların komple imalat programından geçirilmesidir </a:t>
            </a:r>
            <a:r>
              <a:rPr lang="tr-TR" dirty="0" smtClean="0"/>
              <a:t>(Şekil </a:t>
            </a:r>
            <a:r>
              <a:rPr lang="tr-TR" dirty="0"/>
              <a:t>1). Aynı zamanda, kusurların kaynakları ve gereklilikleri karşılamadaki başarısızlık nedenleri bilinmemektedir</a:t>
            </a:r>
            <a:r>
              <a:rPr lang="tr-TR" dirty="0" smtClean="0"/>
              <a:t>.</a:t>
            </a:r>
          </a:p>
          <a:p>
            <a:pPr marL="0" indent="0" algn="just">
              <a:buNone/>
            </a:pP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596" y="5085184"/>
            <a:ext cx="483870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Metin kutusu 4"/>
          <p:cNvSpPr txBox="1"/>
          <p:nvPr/>
        </p:nvSpPr>
        <p:spPr>
          <a:xfrm>
            <a:off x="4211960" y="6165304"/>
            <a:ext cx="1008112" cy="369332"/>
          </a:xfrm>
          <a:prstGeom prst="rect">
            <a:avLst/>
          </a:prstGeom>
          <a:noFill/>
        </p:spPr>
        <p:txBody>
          <a:bodyPr wrap="square" rtlCol="0">
            <a:spAutoFit/>
          </a:bodyPr>
          <a:lstStyle/>
          <a:p>
            <a:r>
              <a:rPr lang="tr-TR" dirty="0" smtClean="0"/>
              <a:t>Şekil 1</a:t>
            </a:r>
            <a:endParaRPr lang="tr-TR" dirty="0"/>
          </a:p>
        </p:txBody>
      </p:sp>
    </p:spTree>
    <p:extLst>
      <p:ext uri="{BB962C8B-B14F-4D97-AF65-F5344CB8AC3E}">
        <p14:creationId xmlns:p14="http://schemas.microsoft.com/office/powerpoint/2010/main" val="325649625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4624"/>
            <a:ext cx="8229600" cy="1008112"/>
          </a:xfrm>
        </p:spPr>
        <p:txBody>
          <a:bodyPr/>
          <a:lstStyle/>
          <a:p>
            <a:r>
              <a:rPr lang="tr-TR" b="1" dirty="0" smtClean="0"/>
              <a:t>İÇİNDEKİLER</a:t>
            </a:r>
            <a:endParaRPr lang="tr-TR" b="1" dirty="0"/>
          </a:p>
        </p:txBody>
      </p:sp>
      <p:sp>
        <p:nvSpPr>
          <p:cNvPr id="5" name="Slayt Numarası Yer Tutucusu 4"/>
          <p:cNvSpPr>
            <a:spLocks noGrp="1"/>
          </p:cNvSpPr>
          <p:nvPr>
            <p:ph type="sldNum" sz="quarter" idx="12"/>
          </p:nvPr>
        </p:nvSpPr>
        <p:spPr/>
        <p:txBody>
          <a:bodyPr/>
          <a:lstStyle/>
          <a:p>
            <a:fld id="{CC6A26E0-A79A-4C49-82CC-4DF608F834EE}" type="slidenum">
              <a:rPr lang="tr-TR" smtClean="0"/>
              <a:t>2</a:t>
            </a:fld>
            <a:endParaRPr lang="tr-TR"/>
          </a:p>
        </p:txBody>
      </p:sp>
      <p:sp>
        <p:nvSpPr>
          <p:cNvPr id="3" name="İçerik Yer Tutucusu 2"/>
          <p:cNvSpPr>
            <a:spLocks noGrp="1"/>
          </p:cNvSpPr>
          <p:nvPr>
            <p:ph sz="quarter" idx="1"/>
          </p:nvPr>
        </p:nvSpPr>
        <p:spPr>
          <a:xfrm>
            <a:off x="179512" y="1052736"/>
            <a:ext cx="8712968" cy="5616624"/>
          </a:xfrm>
        </p:spPr>
        <p:txBody>
          <a:bodyPr>
            <a:normAutofit fontScale="92500" lnSpcReduction="20000"/>
          </a:bodyPr>
          <a:lstStyle/>
          <a:p>
            <a:pPr marL="0" indent="0">
              <a:buNone/>
            </a:pPr>
            <a:r>
              <a:rPr lang="tr-TR" dirty="0" smtClean="0"/>
              <a:t>*Aşama-Geçit </a:t>
            </a:r>
            <a:r>
              <a:rPr lang="tr-TR" dirty="0"/>
              <a:t>M</a:t>
            </a:r>
            <a:r>
              <a:rPr lang="tr-TR" dirty="0" smtClean="0"/>
              <a:t>odeli </a:t>
            </a:r>
            <a:r>
              <a:rPr lang="tr-TR" dirty="0"/>
              <a:t>N</a:t>
            </a:r>
            <a:r>
              <a:rPr lang="tr-TR" dirty="0" smtClean="0"/>
              <a:t>edir?</a:t>
            </a:r>
          </a:p>
          <a:p>
            <a:pPr marL="0" indent="0">
              <a:buNone/>
            </a:pPr>
            <a:r>
              <a:rPr lang="tr-TR" dirty="0" smtClean="0"/>
              <a:t>*</a:t>
            </a:r>
            <a:r>
              <a:rPr lang="tr-TR" dirty="0"/>
              <a:t>Aşama-Geçit Modeli Kimler Tarafından Uygulanabilir</a:t>
            </a:r>
            <a:r>
              <a:rPr lang="tr-TR" dirty="0" smtClean="0"/>
              <a:t>?</a:t>
            </a:r>
          </a:p>
          <a:p>
            <a:pPr marL="0" indent="0">
              <a:buNone/>
            </a:pPr>
            <a:r>
              <a:rPr lang="tr-TR" dirty="0" smtClean="0"/>
              <a:t>*Aşama-Geçit Yaklaşımı Amaçları</a:t>
            </a:r>
          </a:p>
          <a:p>
            <a:pPr marL="0" indent="0">
              <a:buNone/>
            </a:pPr>
            <a:r>
              <a:rPr lang="tr-TR" dirty="0"/>
              <a:t>*Aşama-Geçit Süreci Nasıl Çalışır</a:t>
            </a:r>
            <a:r>
              <a:rPr lang="tr-TR" dirty="0" smtClean="0"/>
              <a:t>?</a:t>
            </a:r>
          </a:p>
          <a:p>
            <a:pPr marL="0" indent="0">
              <a:buNone/>
            </a:pPr>
            <a:r>
              <a:rPr lang="tr-TR" dirty="0" smtClean="0"/>
              <a:t>*Aşama-Geçit </a:t>
            </a:r>
            <a:r>
              <a:rPr lang="tr-TR" dirty="0"/>
              <a:t>S</a:t>
            </a:r>
            <a:r>
              <a:rPr lang="tr-TR" dirty="0" smtClean="0"/>
              <a:t>üreci Aşamaları</a:t>
            </a:r>
          </a:p>
          <a:p>
            <a:pPr marL="0" indent="0">
              <a:buNone/>
            </a:pPr>
            <a:r>
              <a:rPr lang="tr-TR" dirty="0" smtClean="0"/>
              <a:t>*</a:t>
            </a:r>
            <a:r>
              <a:rPr lang="tr-TR" dirty="0"/>
              <a:t>Aşama-Geçit Modeli Kimler Tarafından </a:t>
            </a:r>
            <a:r>
              <a:rPr lang="tr-TR" dirty="0" smtClean="0"/>
              <a:t>Uygulanabilir?</a:t>
            </a:r>
          </a:p>
          <a:p>
            <a:pPr marL="0" indent="0">
              <a:buNone/>
            </a:pPr>
            <a:r>
              <a:rPr lang="tr-TR" dirty="0" smtClean="0"/>
              <a:t> *</a:t>
            </a:r>
            <a:r>
              <a:rPr lang="tr-TR" dirty="0"/>
              <a:t>Aşama-Geçit Yaklaşımı </a:t>
            </a:r>
            <a:r>
              <a:rPr lang="tr-TR" dirty="0" smtClean="0"/>
              <a:t>Amaçları</a:t>
            </a:r>
          </a:p>
          <a:p>
            <a:pPr marL="0" indent="0">
              <a:buNone/>
            </a:pPr>
            <a:r>
              <a:rPr lang="tr-TR" dirty="0" smtClean="0"/>
              <a:t>*Aşama-Geçit Modeli Örneği</a:t>
            </a:r>
          </a:p>
          <a:p>
            <a:pPr marL="0" indent="0">
              <a:buNone/>
            </a:pPr>
            <a:r>
              <a:rPr lang="tr-TR" dirty="0" smtClean="0"/>
              <a:t>*Aşama-Geçit Araştırma Çalışması</a:t>
            </a:r>
            <a:endParaRPr lang="tr-TR" dirty="0"/>
          </a:p>
          <a:p>
            <a:pPr marL="0" indent="0">
              <a:buNone/>
            </a:pPr>
            <a:r>
              <a:rPr lang="tr-TR" dirty="0" smtClean="0"/>
              <a:t>*Aşama </a:t>
            </a:r>
            <a:r>
              <a:rPr lang="tr-TR" dirty="0" smtClean="0"/>
              <a:t>–Geçit Modeli </a:t>
            </a:r>
            <a:r>
              <a:rPr lang="tr-TR" dirty="0" smtClean="0"/>
              <a:t>Kullanıcıları</a:t>
            </a:r>
          </a:p>
          <a:p>
            <a:pPr marL="0" indent="0">
              <a:buNone/>
            </a:pPr>
            <a:r>
              <a:rPr lang="tr-TR" dirty="0" smtClean="0"/>
              <a:t>*</a:t>
            </a:r>
            <a:r>
              <a:rPr lang="tr-TR" dirty="0"/>
              <a:t>Yeni Ürün Geliştirme için Bir Aşama Geçit Modeli Kullanmanın </a:t>
            </a:r>
            <a:r>
              <a:rPr lang="tr-TR" dirty="0" smtClean="0"/>
              <a:t>Faydaları</a:t>
            </a:r>
            <a:endParaRPr lang="tr-TR" dirty="0" smtClean="0"/>
          </a:p>
          <a:p>
            <a:pPr marL="0" indent="0">
              <a:buNone/>
            </a:pPr>
            <a:r>
              <a:rPr lang="tr-TR" dirty="0" smtClean="0"/>
              <a:t>*Özet</a:t>
            </a:r>
          </a:p>
          <a:p>
            <a:pPr marL="0" indent="0">
              <a:buNone/>
            </a:pPr>
            <a:r>
              <a:rPr lang="tr-TR" dirty="0" smtClean="0"/>
              <a:t>*Kaynakça</a:t>
            </a:r>
          </a:p>
          <a:p>
            <a:pPr marL="0" indent="0">
              <a:buNone/>
            </a:pPr>
            <a:endParaRPr lang="tr-TR" dirty="0" smtClean="0"/>
          </a:p>
          <a:p>
            <a:pPr marL="0" indent="0">
              <a:buNone/>
            </a:pPr>
            <a:r>
              <a:rPr lang="tr-TR" dirty="0"/>
              <a:t> </a:t>
            </a:r>
            <a:r>
              <a:rPr lang="tr-TR" dirty="0" smtClean="0"/>
              <a:t>                                                                                                                                                                                 </a:t>
            </a:r>
          </a:p>
          <a:p>
            <a:pPr marL="0" indent="0">
              <a:buNone/>
            </a:pPr>
            <a:endParaRPr lang="tr-TR" dirty="0" smtClean="0"/>
          </a:p>
          <a:p>
            <a:pPr marL="0" indent="0">
              <a:buNone/>
            </a:pPr>
            <a:endParaRPr lang="tr-TR" dirty="0"/>
          </a:p>
          <a:p>
            <a:pPr marL="0" indent="0">
              <a:buNone/>
            </a:pPr>
            <a:endParaRPr lang="tr-TR" dirty="0" smtClean="0"/>
          </a:p>
          <a:p>
            <a:endParaRPr lang="tr-TR" dirty="0"/>
          </a:p>
        </p:txBody>
      </p:sp>
      <p:pic>
        <p:nvPicPr>
          <p:cNvPr id="1331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5229200"/>
            <a:ext cx="2336260" cy="1314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06448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Aşama-Geçit </a:t>
            </a:r>
            <a:r>
              <a:rPr lang="tr-TR" b="1" dirty="0" smtClean="0"/>
              <a:t>Örneği-1</a:t>
            </a:r>
            <a:endParaRPr lang="tr-TR" dirty="0"/>
          </a:p>
        </p:txBody>
      </p:sp>
      <p:sp>
        <p:nvSpPr>
          <p:cNvPr id="3" name="Slayt Numarası Yer Tutucusu 2"/>
          <p:cNvSpPr>
            <a:spLocks noGrp="1"/>
          </p:cNvSpPr>
          <p:nvPr>
            <p:ph type="sldNum" sz="quarter" idx="12"/>
          </p:nvPr>
        </p:nvSpPr>
        <p:spPr/>
        <p:txBody>
          <a:bodyPr/>
          <a:lstStyle/>
          <a:p>
            <a:fld id="{CC6A26E0-A79A-4C49-82CC-4DF608F834EE}" type="slidenum">
              <a:rPr lang="tr-TR" smtClean="0"/>
              <a:t>20</a:t>
            </a:fld>
            <a:endParaRPr lang="tr-TR"/>
          </a:p>
        </p:txBody>
      </p:sp>
      <p:sp>
        <p:nvSpPr>
          <p:cNvPr id="4" name="İçerik Yer Tutucusu 3"/>
          <p:cNvSpPr>
            <a:spLocks noGrp="1"/>
          </p:cNvSpPr>
          <p:nvPr>
            <p:ph sz="quarter" idx="1"/>
          </p:nvPr>
        </p:nvSpPr>
        <p:spPr>
          <a:xfrm>
            <a:off x="683568" y="1447800"/>
            <a:ext cx="8136904" cy="4933528"/>
          </a:xfrm>
        </p:spPr>
        <p:txBody>
          <a:bodyPr/>
          <a:lstStyle/>
          <a:p>
            <a:pPr marL="0" indent="0">
              <a:buNone/>
            </a:pPr>
            <a:r>
              <a:rPr lang="tr-TR" dirty="0"/>
              <a:t>Bu firmada </a:t>
            </a:r>
            <a:r>
              <a:rPr lang="tr-TR" dirty="0" smtClean="0"/>
              <a:t>aşama-geçit </a:t>
            </a:r>
            <a:r>
              <a:rPr lang="tr-TR" dirty="0"/>
              <a:t>modelinin uygulanmasındaki temel amaç, üretim programında başarısızlık nedenlerinin tanımlanmasıdır. Nedenler bilinir bilinmez, şirket süreçlerini adapte edebilir ve ideal olarak sebebi sona erdirebilir veya en azından yeniden ortaya çıkma </a:t>
            </a:r>
            <a:r>
              <a:rPr lang="tr-TR" dirty="0" smtClean="0"/>
              <a:t>olasılığı azaltılabilir. </a:t>
            </a:r>
            <a:r>
              <a:rPr lang="tr-TR" dirty="0"/>
              <a:t>Bu şirket, tüm ana süreçler arasında geçici depolamaya sahip bir iş dükkanı dizisinde üretildiği için, kalite </a:t>
            </a:r>
            <a:r>
              <a:rPr lang="tr-TR" dirty="0" smtClean="0"/>
              <a:t>geçit </a:t>
            </a:r>
            <a:r>
              <a:rPr lang="tr-TR" dirty="0"/>
              <a:t>konumlandırmasının belirlenmesi, </a:t>
            </a:r>
            <a:r>
              <a:rPr lang="tr-TR" dirty="0" smtClean="0"/>
              <a:t>geçitlerin </a:t>
            </a:r>
            <a:r>
              <a:rPr lang="tr-TR" dirty="0"/>
              <a:t>boşluklar içerisine konumlandırılmasıyla geçici depolama sırasında mevcut </a:t>
            </a:r>
            <a:r>
              <a:rPr lang="tr-TR" dirty="0" smtClean="0"/>
              <a:t>aşağıdaki süreçlerden </a:t>
            </a:r>
            <a:r>
              <a:rPr lang="tr-TR" dirty="0"/>
              <a:t>faydalanmaktadır (Şekil 2'ye bakınız).</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498" y="5197946"/>
            <a:ext cx="485775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Metin kutusu 5"/>
          <p:cNvSpPr txBox="1"/>
          <p:nvPr/>
        </p:nvSpPr>
        <p:spPr>
          <a:xfrm>
            <a:off x="3851920" y="6165304"/>
            <a:ext cx="1008112" cy="369332"/>
          </a:xfrm>
          <a:prstGeom prst="rect">
            <a:avLst/>
          </a:prstGeom>
          <a:noFill/>
        </p:spPr>
        <p:txBody>
          <a:bodyPr wrap="square" rtlCol="0">
            <a:spAutoFit/>
          </a:bodyPr>
          <a:lstStyle/>
          <a:p>
            <a:r>
              <a:rPr lang="tr-TR" dirty="0" smtClean="0"/>
              <a:t>Şekil 2</a:t>
            </a:r>
            <a:endParaRPr lang="tr-TR" dirty="0"/>
          </a:p>
        </p:txBody>
      </p:sp>
    </p:spTree>
    <p:extLst>
      <p:ext uri="{BB962C8B-B14F-4D97-AF65-F5344CB8AC3E}">
        <p14:creationId xmlns:p14="http://schemas.microsoft.com/office/powerpoint/2010/main" val="175476472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Aşama-Geçit </a:t>
            </a:r>
            <a:r>
              <a:rPr lang="tr-TR" b="1" dirty="0" smtClean="0"/>
              <a:t>Araştırma Çalışması</a:t>
            </a:r>
            <a:endParaRPr lang="tr-TR" dirty="0"/>
          </a:p>
        </p:txBody>
      </p:sp>
      <p:sp>
        <p:nvSpPr>
          <p:cNvPr id="3" name="Slayt Numarası Yer Tutucusu 2"/>
          <p:cNvSpPr>
            <a:spLocks noGrp="1"/>
          </p:cNvSpPr>
          <p:nvPr>
            <p:ph type="sldNum" sz="quarter" idx="12"/>
          </p:nvPr>
        </p:nvSpPr>
        <p:spPr/>
        <p:txBody>
          <a:bodyPr/>
          <a:lstStyle/>
          <a:p>
            <a:fld id="{CC6A26E0-A79A-4C49-82CC-4DF608F834EE}" type="slidenum">
              <a:rPr lang="tr-TR" smtClean="0"/>
              <a:t>21</a:t>
            </a:fld>
            <a:endParaRPr lang="tr-TR"/>
          </a:p>
        </p:txBody>
      </p:sp>
      <p:sp>
        <p:nvSpPr>
          <p:cNvPr id="4" name="İçerik Yer Tutucusu 3"/>
          <p:cNvSpPr>
            <a:spLocks noGrp="1"/>
          </p:cNvSpPr>
          <p:nvPr>
            <p:ph sz="quarter" idx="1"/>
          </p:nvPr>
        </p:nvSpPr>
        <p:spPr/>
        <p:txBody>
          <a:bodyPr/>
          <a:lstStyle/>
          <a:p>
            <a:r>
              <a:rPr lang="tr-TR" dirty="0" smtClean="0"/>
              <a:t>Amaç, </a:t>
            </a:r>
            <a:r>
              <a:rPr lang="tr-TR" dirty="0"/>
              <a:t>Türkiye’de yeni ürün geliştirme sürecinin her aşamasında kullanılan performans değerleme kriterlerini aşama eşiği yöntemini kullanarak tespit edip, yenilikçi anlayışa sahip olan firmalara bu anlamda yol göstermektir</a:t>
            </a:r>
            <a:r>
              <a:rPr lang="tr-TR" dirty="0" smtClean="0"/>
              <a:t>.</a:t>
            </a:r>
          </a:p>
          <a:p>
            <a:r>
              <a:rPr lang="tr-TR" dirty="0"/>
              <a:t>Türkiye’deki 250 firma yöneticisine anket sorularını içeren mailler gönderilmiş ve bu maillerin 62’sine cevap alınmıştır. Firmaları seçerken internet üzerinden yenilikçiliğiyle tanınmış firmalar araştırılmış ve mailler bu firmalara gönderilmiştir. </a:t>
            </a:r>
          </a:p>
        </p:txBody>
      </p:sp>
      <p:pic>
        <p:nvPicPr>
          <p:cNvPr id="4098" name="Picture 2" descr="araÅtÄ±rma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4659596"/>
            <a:ext cx="2986731" cy="2192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282786"/>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39552" y="188640"/>
            <a:ext cx="7772400" cy="1143000"/>
          </a:xfrm>
        </p:spPr>
        <p:txBody>
          <a:bodyPr/>
          <a:lstStyle/>
          <a:p>
            <a:r>
              <a:rPr lang="tr-TR" b="1" dirty="0"/>
              <a:t>Aşama-Geçit </a:t>
            </a:r>
            <a:r>
              <a:rPr lang="tr-TR" b="1" dirty="0" smtClean="0"/>
              <a:t>Araştırma Çalışması</a:t>
            </a:r>
            <a:endParaRPr lang="tr-TR" dirty="0"/>
          </a:p>
        </p:txBody>
      </p:sp>
      <p:sp>
        <p:nvSpPr>
          <p:cNvPr id="3" name="Slayt Numarası Yer Tutucusu 2"/>
          <p:cNvSpPr>
            <a:spLocks noGrp="1"/>
          </p:cNvSpPr>
          <p:nvPr>
            <p:ph type="sldNum" sz="quarter" idx="12"/>
          </p:nvPr>
        </p:nvSpPr>
        <p:spPr/>
        <p:txBody>
          <a:bodyPr/>
          <a:lstStyle/>
          <a:p>
            <a:fld id="{CC6A26E0-A79A-4C49-82CC-4DF608F834EE}" type="slidenum">
              <a:rPr lang="tr-TR" smtClean="0"/>
              <a:t>22</a:t>
            </a:fld>
            <a:endParaRPr lang="tr-TR"/>
          </a:p>
        </p:txBody>
      </p:sp>
      <p:sp>
        <p:nvSpPr>
          <p:cNvPr id="4" name="İçerik Yer Tutucusu 3"/>
          <p:cNvSpPr>
            <a:spLocks noGrp="1"/>
          </p:cNvSpPr>
          <p:nvPr>
            <p:ph sz="quarter" idx="1"/>
          </p:nvPr>
        </p:nvSpPr>
        <p:spPr>
          <a:xfrm>
            <a:off x="323528" y="1447800"/>
            <a:ext cx="8568952" cy="5149552"/>
          </a:xfrm>
        </p:spPr>
        <p:txBody>
          <a:bodyPr>
            <a:normAutofit fontScale="92500" lnSpcReduction="20000"/>
          </a:bodyPr>
          <a:lstStyle/>
          <a:p>
            <a:r>
              <a:rPr lang="tr-TR" dirty="0"/>
              <a:t>Gönderilen anketin birinci kısmında aşama eşiğindeki safhalar isim olarak verilmiş ve yöneticilerden yeni ürün geliştirmede bu safhaları önem derecesine göre (5’li </a:t>
            </a:r>
            <a:r>
              <a:rPr lang="tr-TR" dirty="0" err="1"/>
              <a:t>Liker</a:t>
            </a:r>
            <a:r>
              <a:rPr lang="tr-TR" dirty="0"/>
              <a:t> ölçeği: 1; Hiç Önemli Değil - 5; Çok Önemli) işaretlemeleri istenmiştir. Anketin ikinci kısmında, aşama eşiği değerlendirme boyutları ve bunların alt kriterleri tablo halinde verilmiş ve yöneticilerden her aşamadaki kriterlerin karşısındaki boşluğa firmalarının yeni ürün geliştirirken bu kriterleri kullanıp kullanmadıklarını (Hayır=0, Kısmen=1, ve Evet=2 şeklinde) işaretlemeleri istenmiştir. Elde edilen bu ifadelerin karşısındaki rakamsal değerler toplanarak çıkan sonuç tablo halinde verilmiş ve bu tablodan elde edilen ağırlıklı toplamlar vasıtasıyla performans değerlendirme boyutlarının eşiklerdeki durumu şekil yardımıyla da gösterilmiştir. Dolayısıyla tablodaki en büyük değer 62×2=124, en küçük değer de 62×0=0 şeklinde bulunmuştur. Ayrıca anketin başlangıç kısmında firmaların genel özellikleriyle ilgili bazı sorular da maddeler halinde sorulmuştur. </a:t>
            </a:r>
          </a:p>
        </p:txBody>
      </p:sp>
    </p:spTree>
    <p:extLst>
      <p:ext uri="{BB962C8B-B14F-4D97-AF65-F5344CB8AC3E}">
        <p14:creationId xmlns:p14="http://schemas.microsoft.com/office/powerpoint/2010/main" val="267762112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Aşama-Geçit </a:t>
            </a:r>
            <a:r>
              <a:rPr lang="tr-TR" b="1" dirty="0" smtClean="0"/>
              <a:t>Araştırma Çalışması</a:t>
            </a:r>
            <a:endParaRPr lang="tr-TR" dirty="0"/>
          </a:p>
        </p:txBody>
      </p:sp>
      <p:sp>
        <p:nvSpPr>
          <p:cNvPr id="3" name="Slayt Numarası Yer Tutucusu 2"/>
          <p:cNvSpPr>
            <a:spLocks noGrp="1"/>
          </p:cNvSpPr>
          <p:nvPr>
            <p:ph type="sldNum" sz="quarter" idx="12"/>
          </p:nvPr>
        </p:nvSpPr>
        <p:spPr/>
        <p:txBody>
          <a:bodyPr/>
          <a:lstStyle/>
          <a:p>
            <a:fld id="{CC6A26E0-A79A-4C49-82CC-4DF608F834EE}" type="slidenum">
              <a:rPr lang="tr-TR" smtClean="0"/>
              <a:t>23</a:t>
            </a:fld>
            <a:endParaRPr lang="tr-T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43608" y="1872804"/>
            <a:ext cx="7325636" cy="3860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Metin kutusu 4"/>
          <p:cNvSpPr txBox="1"/>
          <p:nvPr/>
        </p:nvSpPr>
        <p:spPr>
          <a:xfrm>
            <a:off x="1115616" y="1475492"/>
            <a:ext cx="4680520" cy="369332"/>
          </a:xfrm>
          <a:prstGeom prst="rect">
            <a:avLst/>
          </a:prstGeom>
          <a:noFill/>
        </p:spPr>
        <p:txBody>
          <a:bodyPr wrap="square" rtlCol="0">
            <a:spAutoFit/>
          </a:bodyPr>
          <a:lstStyle/>
          <a:p>
            <a:r>
              <a:rPr lang="tr-TR" dirty="0" smtClean="0"/>
              <a:t> Tablo 1:Firmaların </a:t>
            </a:r>
            <a:r>
              <a:rPr lang="tr-TR" dirty="0"/>
              <a:t>Genel Profilleri </a:t>
            </a:r>
          </a:p>
        </p:txBody>
      </p:sp>
    </p:spTree>
    <p:extLst>
      <p:ext uri="{BB962C8B-B14F-4D97-AF65-F5344CB8AC3E}">
        <p14:creationId xmlns:p14="http://schemas.microsoft.com/office/powerpoint/2010/main" val="144146792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Aşama-Geçit Araştırma Çalışması</a:t>
            </a:r>
            <a:endParaRPr lang="tr-TR" dirty="0"/>
          </a:p>
        </p:txBody>
      </p:sp>
      <p:sp>
        <p:nvSpPr>
          <p:cNvPr id="3" name="Slayt Numarası Yer Tutucusu 2"/>
          <p:cNvSpPr>
            <a:spLocks noGrp="1"/>
          </p:cNvSpPr>
          <p:nvPr>
            <p:ph type="sldNum" sz="quarter" idx="12"/>
          </p:nvPr>
        </p:nvSpPr>
        <p:spPr/>
        <p:txBody>
          <a:bodyPr/>
          <a:lstStyle/>
          <a:p>
            <a:fld id="{CC6A26E0-A79A-4C49-82CC-4DF608F834EE}" type="slidenum">
              <a:rPr lang="tr-TR" smtClean="0"/>
              <a:t>24</a:t>
            </a:fld>
            <a:endParaRPr lang="tr-TR"/>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3568" y="2420888"/>
            <a:ext cx="7765272" cy="2203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Metin kutusu 5"/>
          <p:cNvSpPr txBox="1"/>
          <p:nvPr/>
        </p:nvSpPr>
        <p:spPr>
          <a:xfrm>
            <a:off x="683568" y="1844824"/>
            <a:ext cx="6480720" cy="369332"/>
          </a:xfrm>
          <a:prstGeom prst="rect">
            <a:avLst/>
          </a:prstGeom>
          <a:noFill/>
        </p:spPr>
        <p:txBody>
          <a:bodyPr wrap="square" rtlCol="0">
            <a:spAutoFit/>
          </a:bodyPr>
          <a:lstStyle/>
          <a:p>
            <a:r>
              <a:rPr lang="tr-TR" dirty="0" smtClean="0"/>
              <a:t> Tablo 2:Aşama Eşiği Safhalarına Verilen Önem Dereceleri</a:t>
            </a:r>
            <a:endParaRPr lang="tr-TR" dirty="0"/>
          </a:p>
        </p:txBody>
      </p:sp>
    </p:spTree>
    <p:extLst>
      <p:ext uri="{BB962C8B-B14F-4D97-AF65-F5344CB8AC3E}">
        <p14:creationId xmlns:p14="http://schemas.microsoft.com/office/powerpoint/2010/main" val="343601387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14400" y="188640"/>
            <a:ext cx="7772400" cy="1143000"/>
          </a:xfrm>
        </p:spPr>
        <p:txBody>
          <a:bodyPr/>
          <a:lstStyle/>
          <a:p>
            <a:r>
              <a:rPr lang="tr-TR" b="1" dirty="0"/>
              <a:t>Aşama-Geçit </a:t>
            </a:r>
            <a:r>
              <a:rPr lang="tr-TR" b="1" dirty="0" smtClean="0"/>
              <a:t>Araştırma Çalışması</a:t>
            </a:r>
            <a:endParaRPr lang="tr-TR" dirty="0"/>
          </a:p>
        </p:txBody>
      </p:sp>
      <p:sp>
        <p:nvSpPr>
          <p:cNvPr id="3" name="Slayt Numarası Yer Tutucusu 2"/>
          <p:cNvSpPr>
            <a:spLocks noGrp="1"/>
          </p:cNvSpPr>
          <p:nvPr>
            <p:ph type="sldNum" sz="quarter" idx="12"/>
          </p:nvPr>
        </p:nvSpPr>
        <p:spPr/>
        <p:txBody>
          <a:bodyPr/>
          <a:lstStyle/>
          <a:p>
            <a:fld id="{CC6A26E0-A79A-4C49-82CC-4DF608F834EE}" type="slidenum">
              <a:rPr lang="tr-TR" smtClean="0"/>
              <a:t>25</a:t>
            </a:fld>
            <a:endParaRPr lang="tr-TR"/>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8980" y="1484784"/>
            <a:ext cx="8297820" cy="4708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020942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14400" y="116632"/>
            <a:ext cx="7906072" cy="1282154"/>
          </a:xfrm>
        </p:spPr>
        <p:txBody>
          <a:bodyPr/>
          <a:lstStyle/>
          <a:p>
            <a:r>
              <a:rPr lang="tr-TR" b="1" dirty="0" smtClean="0"/>
              <a:t>AŞAMA-GEÇİT KULLANICILARI</a:t>
            </a:r>
            <a:endParaRPr lang="tr-TR" b="1" dirty="0"/>
          </a:p>
        </p:txBody>
      </p:sp>
      <p:sp>
        <p:nvSpPr>
          <p:cNvPr id="3" name="Slayt Numarası Yer Tutucusu 2"/>
          <p:cNvSpPr>
            <a:spLocks noGrp="1"/>
          </p:cNvSpPr>
          <p:nvPr>
            <p:ph type="sldNum" sz="quarter" idx="12"/>
          </p:nvPr>
        </p:nvSpPr>
        <p:spPr/>
        <p:txBody>
          <a:bodyPr/>
          <a:lstStyle/>
          <a:p>
            <a:fld id="{CC6A26E0-A79A-4C49-82CC-4DF608F834EE}" type="slidenum">
              <a:rPr lang="tr-TR" smtClean="0"/>
              <a:t>26</a:t>
            </a:fld>
            <a:endParaRPr lang="tr-TR"/>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23728" y="1700808"/>
            <a:ext cx="6552728"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ArÃ§elik ile ilgili gÃ¶rsel sonuc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871" y="4869160"/>
            <a:ext cx="1368153"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mw amblem ile ilgili gÃ¶rsel sonuc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1772816"/>
            <a:ext cx="1296144" cy="12961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udi amblemi ile ilgili gÃ¶rsel sonuc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951" y="3861048"/>
            <a:ext cx="1458777" cy="12539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imler amblemi ile ilgili gÃ¶rsel sonuc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579" y="2996952"/>
            <a:ext cx="1280141" cy="86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2842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t>Yeni Ürün Geliştirme için Bir </a:t>
            </a:r>
            <a:r>
              <a:rPr lang="tr-TR" b="1" dirty="0" smtClean="0"/>
              <a:t>Aşama Geçit </a:t>
            </a:r>
            <a:r>
              <a:rPr lang="tr-TR" b="1" dirty="0"/>
              <a:t>Modeli Kullanmanın Faydaları</a:t>
            </a:r>
          </a:p>
        </p:txBody>
      </p:sp>
      <p:sp>
        <p:nvSpPr>
          <p:cNvPr id="4" name="Slayt Numarası Yer Tutucusu 3"/>
          <p:cNvSpPr>
            <a:spLocks noGrp="1"/>
          </p:cNvSpPr>
          <p:nvPr>
            <p:ph type="sldNum" sz="quarter" idx="12"/>
          </p:nvPr>
        </p:nvSpPr>
        <p:spPr/>
        <p:txBody>
          <a:bodyPr/>
          <a:lstStyle/>
          <a:p>
            <a:fld id="{CC6A26E0-A79A-4C49-82CC-4DF608F834EE}" type="slidenum">
              <a:rPr lang="tr-TR" smtClean="0"/>
              <a:t>27</a:t>
            </a:fld>
            <a:endParaRPr lang="tr-TR"/>
          </a:p>
        </p:txBody>
      </p:sp>
      <p:sp>
        <p:nvSpPr>
          <p:cNvPr id="5" name="İçerik Yer Tutucusu 4"/>
          <p:cNvSpPr>
            <a:spLocks noGrp="1"/>
          </p:cNvSpPr>
          <p:nvPr>
            <p:ph sz="quarter" idx="1"/>
          </p:nvPr>
        </p:nvSpPr>
        <p:spPr>
          <a:xfrm>
            <a:off x="914400" y="1556792"/>
            <a:ext cx="7772400" cy="4463008"/>
          </a:xfrm>
        </p:spPr>
        <p:txBody>
          <a:bodyPr>
            <a:normAutofit/>
          </a:bodyPr>
          <a:lstStyle/>
          <a:p>
            <a:r>
              <a:rPr lang="tr-TR" dirty="0" smtClean="0"/>
              <a:t>Daha iyi Pazar başarısı sağlar(yeni </a:t>
            </a:r>
            <a:r>
              <a:rPr lang="tr-TR" dirty="0"/>
              <a:t>ürün satışları ve karları</a:t>
            </a:r>
            <a:r>
              <a:rPr lang="tr-TR" dirty="0" smtClean="0"/>
              <a:t>).</a:t>
            </a:r>
            <a:endParaRPr lang="tr-TR" dirty="0"/>
          </a:p>
          <a:p>
            <a:r>
              <a:rPr lang="tr-TR" dirty="0"/>
              <a:t>Şirket içi proje </a:t>
            </a:r>
            <a:r>
              <a:rPr lang="tr-TR" dirty="0" smtClean="0"/>
              <a:t>başarısını </a:t>
            </a:r>
            <a:r>
              <a:rPr lang="tr-TR" dirty="0"/>
              <a:t>daha </a:t>
            </a:r>
            <a:r>
              <a:rPr lang="tr-TR" dirty="0" smtClean="0"/>
              <a:t>iyi hale getirir(proje </a:t>
            </a:r>
            <a:r>
              <a:rPr lang="tr-TR" dirty="0"/>
              <a:t>hızı, kapsam belirleme ve bütçe</a:t>
            </a:r>
            <a:r>
              <a:rPr lang="tr-TR" dirty="0" smtClean="0"/>
              <a:t>).</a:t>
            </a:r>
            <a:endParaRPr lang="tr-TR" dirty="0"/>
          </a:p>
          <a:p>
            <a:r>
              <a:rPr lang="tr-TR" dirty="0"/>
              <a:t>Daha iyi yönetişim çevikliği sağlayan daha geniş portföy </a:t>
            </a:r>
            <a:r>
              <a:rPr lang="tr-TR" dirty="0" smtClean="0"/>
              <a:t>görünürlüğü sunar.</a:t>
            </a:r>
            <a:endParaRPr lang="tr-TR" dirty="0"/>
          </a:p>
          <a:p>
            <a:r>
              <a:rPr lang="tr-TR" dirty="0"/>
              <a:t>Geliştirilmiş şirket içi çapraz fonksiyonlu ekip </a:t>
            </a:r>
            <a:r>
              <a:rPr lang="tr-TR" dirty="0" smtClean="0"/>
              <a:t>işbirliği ve</a:t>
            </a:r>
            <a:endParaRPr lang="tr-TR" dirty="0"/>
          </a:p>
          <a:p>
            <a:r>
              <a:rPr lang="tr-TR" dirty="0"/>
              <a:t>Harici geliştirme ortaklarıyla geliştirilmiş </a:t>
            </a:r>
            <a:r>
              <a:rPr lang="tr-TR" dirty="0" smtClean="0"/>
              <a:t>işbirliği ile yeni ürün geliştirmeye faydalı olmaktadır.</a:t>
            </a:r>
          </a:p>
        </p:txBody>
      </p:sp>
      <p:pic>
        <p:nvPicPr>
          <p:cNvPr id="15362" name="Picture 2" descr="Ä°lgili res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080" y="5445224"/>
            <a:ext cx="1534376" cy="1234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803218"/>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t>Yeni Ürün Geliştirme için Bir Aşama Geçit Modeli Kullanmanın Faydaları</a:t>
            </a:r>
            <a:endParaRPr lang="tr-TR" dirty="0"/>
          </a:p>
        </p:txBody>
      </p:sp>
      <p:sp>
        <p:nvSpPr>
          <p:cNvPr id="3" name="Slayt Numarası Yer Tutucusu 2"/>
          <p:cNvSpPr>
            <a:spLocks noGrp="1"/>
          </p:cNvSpPr>
          <p:nvPr>
            <p:ph type="sldNum" sz="quarter" idx="12"/>
          </p:nvPr>
        </p:nvSpPr>
        <p:spPr/>
        <p:txBody>
          <a:bodyPr/>
          <a:lstStyle/>
          <a:p>
            <a:fld id="{CC6A26E0-A79A-4C49-82CC-4DF608F834EE}" type="slidenum">
              <a:rPr lang="tr-TR" smtClean="0"/>
              <a:t>28</a:t>
            </a:fld>
            <a:endParaRPr lang="tr-TR"/>
          </a:p>
        </p:txBody>
      </p:sp>
      <p:sp>
        <p:nvSpPr>
          <p:cNvPr id="4" name="İçerik Yer Tutucusu 3"/>
          <p:cNvSpPr>
            <a:spLocks noGrp="1"/>
          </p:cNvSpPr>
          <p:nvPr>
            <p:ph sz="quarter" idx="1"/>
          </p:nvPr>
        </p:nvSpPr>
        <p:spPr/>
        <p:txBody>
          <a:bodyPr>
            <a:normAutofit fontScale="92500" lnSpcReduction="10000"/>
          </a:bodyPr>
          <a:lstStyle/>
          <a:p>
            <a:r>
              <a:rPr lang="tr-TR" dirty="0" smtClean="0"/>
              <a:t> </a:t>
            </a:r>
            <a:r>
              <a:rPr lang="tr-TR" dirty="0"/>
              <a:t>Karışık bir yapısı olan yeni ürün geliştirme süreci disipline edilir, </a:t>
            </a:r>
            <a:endParaRPr lang="tr-TR" dirty="0" smtClean="0"/>
          </a:p>
          <a:p>
            <a:r>
              <a:rPr lang="tr-TR" dirty="0" smtClean="0"/>
              <a:t> </a:t>
            </a:r>
            <a:r>
              <a:rPr lang="tr-TR" dirty="0"/>
              <a:t>Yaşama şansı olmayan yeni ürün fikirleri ve sürecin olumsuz olabilecek sonraki safhaları firmaya daha fazla yük olmadan elimine edilebilir, </a:t>
            </a:r>
            <a:endParaRPr lang="tr-TR" dirty="0" smtClean="0"/>
          </a:p>
          <a:p>
            <a:r>
              <a:rPr lang="tr-TR" dirty="0" smtClean="0"/>
              <a:t>Sürecin </a:t>
            </a:r>
            <a:r>
              <a:rPr lang="tr-TR" dirty="0"/>
              <a:t>tamamının, herhangi bir hata veya kritik bir noktayı atlama olasılığı olmadan gerçekleştirilmesi sağlanır</a:t>
            </a:r>
            <a:r>
              <a:rPr lang="tr-TR" dirty="0" smtClean="0"/>
              <a:t>,</a:t>
            </a:r>
          </a:p>
          <a:p>
            <a:r>
              <a:rPr lang="tr-TR" dirty="0" smtClean="0"/>
              <a:t> </a:t>
            </a:r>
            <a:r>
              <a:rPr lang="tr-TR" dirty="0"/>
              <a:t>Yeni ürün geliştirme sürecine müşteri de dahil edilir, </a:t>
            </a:r>
          </a:p>
          <a:p>
            <a:r>
              <a:rPr lang="tr-TR" dirty="0" smtClean="0"/>
              <a:t> </a:t>
            </a:r>
            <a:r>
              <a:rPr lang="tr-TR" dirty="0"/>
              <a:t>Bu sayede yeni ürün geliştirme süreci gözle görülebilir, anlaşılması ve iletişimi kolay bir hal alır, </a:t>
            </a:r>
            <a:endParaRPr lang="tr-TR" dirty="0" smtClean="0"/>
          </a:p>
          <a:p>
            <a:r>
              <a:rPr lang="tr-TR" dirty="0" smtClean="0"/>
              <a:t> </a:t>
            </a:r>
            <a:r>
              <a:rPr lang="tr-TR" dirty="0"/>
              <a:t>Çapraz fonksiyonel ekip çalışmasının artılarından </a:t>
            </a:r>
            <a:r>
              <a:rPr lang="tr-TR" dirty="0" smtClean="0"/>
              <a:t>faydalanılır,</a:t>
            </a:r>
          </a:p>
          <a:p>
            <a:r>
              <a:rPr lang="tr-TR" dirty="0" smtClean="0"/>
              <a:t>Önceden </a:t>
            </a:r>
            <a:r>
              <a:rPr lang="tr-TR" dirty="0"/>
              <a:t>belirlenmiş aşama eşik kriterleri vasıtasıyla sürecin karar verme safhasının hızlı ve etkin olması temin edilir. </a:t>
            </a:r>
          </a:p>
        </p:txBody>
      </p:sp>
      <p:pic>
        <p:nvPicPr>
          <p:cNvPr id="6" name="Picture 2" descr="Ä°lgili res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5517232"/>
            <a:ext cx="1523440" cy="122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360597"/>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ÖZET</a:t>
            </a:r>
            <a:endParaRPr lang="tr-TR" b="1" dirty="0"/>
          </a:p>
        </p:txBody>
      </p:sp>
      <p:sp>
        <p:nvSpPr>
          <p:cNvPr id="4" name="Slayt Numarası Yer Tutucusu 3"/>
          <p:cNvSpPr>
            <a:spLocks noGrp="1"/>
          </p:cNvSpPr>
          <p:nvPr>
            <p:ph type="sldNum" sz="quarter" idx="12"/>
          </p:nvPr>
        </p:nvSpPr>
        <p:spPr/>
        <p:txBody>
          <a:bodyPr/>
          <a:lstStyle/>
          <a:p>
            <a:fld id="{CC6A26E0-A79A-4C49-82CC-4DF608F834EE}" type="slidenum">
              <a:rPr lang="tr-TR" smtClean="0"/>
              <a:t>29</a:t>
            </a:fld>
            <a:endParaRPr lang="tr-TR"/>
          </a:p>
        </p:txBody>
      </p:sp>
      <p:sp>
        <p:nvSpPr>
          <p:cNvPr id="5" name="İçerik Yer Tutucusu 4"/>
          <p:cNvSpPr>
            <a:spLocks noGrp="1"/>
          </p:cNvSpPr>
          <p:nvPr>
            <p:ph sz="quarter" idx="1"/>
          </p:nvPr>
        </p:nvSpPr>
        <p:spPr>
          <a:xfrm>
            <a:off x="899592" y="1447800"/>
            <a:ext cx="7787208" cy="4572000"/>
          </a:xfrm>
        </p:spPr>
        <p:txBody>
          <a:bodyPr/>
          <a:lstStyle/>
          <a:p>
            <a:pPr algn="just"/>
            <a:r>
              <a:rPr lang="tr-TR" dirty="0"/>
              <a:t>Çok iyi yapılandırılmış bir </a:t>
            </a:r>
            <a:r>
              <a:rPr lang="tr-TR" dirty="0" smtClean="0"/>
              <a:t>Aşama-Geçit(</a:t>
            </a:r>
            <a:r>
              <a:rPr lang="tr-TR" dirty="0" err="1" smtClean="0"/>
              <a:t>Stage-Gate</a:t>
            </a:r>
            <a:r>
              <a:rPr lang="tr-TR" dirty="0" smtClean="0"/>
              <a:t>) değerlendirme </a:t>
            </a:r>
            <a:r>
              <a:rPr lang="tr-TR" dirty="0"/>
              <a:t>süreci, paha biçilmez bir proje yönetimi ve izleme </a:t>
            </a:r>
            <a:r>
              <a:rPr lang="tr-TR" dirty="0" smtClean="0"/>
              <a:t>sürecidir. </a:t>
            </a:r>
          </a:p>
          <a:p>
            <a:pPr algn="just"/>
            <a:r>
              <a:rPr lang="tr-TR" dirty="0" smtClean="0"/>
              <a:t> Pazar </a:t>
            </a:r>
            <a:r>
              <a:rPr lang="tr-TR" dirty="0"/>
              <a:t>oluşturulmasında </a:t>
            </a:r>
            <a:r>
              <a:rPr lang="tr-TR" dirty="0" smtClean="0"/>
              <a:t>, Ar- Ge merkezlerine aşamalarının gerekilen şekilde uygulanması ile yardımcı </a:t>
            </a:r>
            <a:r>
              <a:rPr lang="tr-TR" dirty="0"/>
              <a:t>olabilir.</a:t>
            </a:r>
          </a:p>
          <a:p>
            <a:pPr algn="just"/>
            <a:r>
              <a:rPr lang="tr-TR" dirty="0"/>
              <a:t>Başarılı sonuçlar elde etmek için tüm </a:t>
            </a:r>
            <a:r>
              <a:rPr lang="tr-TR" dirty="0" smtClean="0"/>
              <a:t>Ar-Ge </a:t>
            </a:r>
            <a:r>
              <a:rPr lang="tr-TR" dirty="0"/>
              <a:t>projeleri, proje geliştirmeden geri dönüşe kadar olan dönemi kapsayan bir kaynak yönetim planı hazırlamalıdır.</a:t>
            </a:r>
          </a:p>
        </p:txBody>
      </p:sp>
      <p:pic>
        <p:nvPicPr>
          <p:cNvPr id="17410" name="Picture 2" descr="Ã¶zet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028" y="4531940"/>
            <a:ext cx="2065412" cy="2065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157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2"/>
          <p:cNvSpPr>
            <a:spLocks noGrp="1"/>
          </p:cNvSpPr>
          <p:nvPr>
            <p:ph type="sldNum" sz="quarter" idx="12"/>
          </p:nvPr>
        </p:nvSpPr>
        <p:spPr/>
        <p:txBody>
          <a:bodyPr/>
          <a:lstStyle/>
          <a:p>
            <a:fld id="{CC6A26E0-A79A-4C49-82CC-4DF608F834EE}" type="slidenum">
              <a:rPr lang="tr-TR" smtClean="0"/>
              <a:t>3</a:t>
            </a:fld>
            <a:endParaRPr lang="tr-T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3568" y="548680"/>
            <a:ext cx="7848872" cy="5673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Metin kutusu 4"/>
          <p:cNvSpPr txBox="1"/>
          <p:nvPr/>
        </p:nvSpPr>
        <p:spPr>
          <a:xfrm>
            <a:off x="3275856" y="764704"/>
            <a:ext cx="3096344" cy="369332"/>
          </a:xfrm>
          <a:prstGeom prst="rect">
            <a:avLst/>
          </a:prstGeom>
          <a:noFill/>
        </p:spPr>
        <p:txBody>
          <a:bodyPr wrap="square" rtlCol="0">
            <a:spAutoFit/>
          </a:bodyPr>
          <a:lstStyle/>
          <a:p>
            <a:r>
              <a:rPr lang="tr-TR" dirty="0" smtClean="0"/>
              <a:t>STAGE GATE-AŞAMA GEÇİT</a:t>
            </a:r>
            <a:endParaRPr lang="tr-TR" dirty="0"/>
          </a:p>
        </p:txBody>
      </p:sp>
    </p:spTree>
    <p:extLst>
      <p:ext uri="{BB962C8B-B14F-4D97-AF65-F5344CB8AC3E}">
        <p14:creationId xmlns:p14="http://schemas.microsoft.com/office/powerpoint/2010/main" val="312693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Kaynakça</a:t>
            </a:r>
            <a:endParaRPr lang="tr-TR" b="1" dirty="0"/>
          </a:p>
        </p:txBody>
      </p:sp>
      <p:sp>
        <p:nvSpPr>
          <p:cNvPr id="4" name="Slayt Numarası Yer Tutucusu 3"/>
          <p:cNvSpPr>
            <a:spLocks noGrp="1"/>
          </p:cNvSpPr>
          <p:nvPr>
            <p:ph type="sldNum" sz="quarter" idx="12"/>
          </p:nvPr>
        </p:nvSpPr>
        <p:spPr/>
        <p:txBody>
          <a:bodyPr/>
          <a:lstStyle/>
          <a:p>
            <a:fld id="{CC6A26E0-A79A-4C49-82CC-4DF608F834EE}" type="slidenum">
              <a:rPr lang="tr-TR" smtClean="0"/>
              <a:t>30</a:t>
            </a:fld>
            <a:endParaRPr lang="tr-TR"/>
          </a:p>
        </p:txBody>
      </p:sp>
      <p:sp>
        <p:nvSpPr>
          <p:cNvPr id="5" name="İçerik Yer Tutucusu 4"/>
          <p:cNvSpPr>
            <a:spLocks noGrp="1"/>
          </p:cNvSpPr>
          <p:nvPr>
            <p:ph sz="quarter" idx="1"/>
          </p:nvPr>
        </p:nvSpPr>
        <p:spPr/>
        <p:txBody>
          <a:bodyPr/>
          <a:lstStyle/>
          <a:p>
            <a:r>
              <a:rPr lang="tr-TR" dirty="0">
                <a:hlinkClick r:id="rId2"/>
              </a:rPr>
              <a:t>https://</a:t>
            </a:r>
            <a:r>
              <a:rPr lang="tr-TR" dirty="0" smtClean="0">
                <a:hlinkClick r:id="rId2"/>
              </a:rPr>
              <a:t>www.linkedin.com/pulse/20141120080210-276368851-what-is-stage-gate-or-phase-gate-model</a:t>
            </a:r>
            <a:endParaRPr lang="tr-TR" dirty="0" smtClean="0"/>
          </a:p>
          <a:p>
            <a:r>
              <a:rPr lang="tr-TR" dirty="0">
                <a:hlinkClick r:id="rId3"/>
              </a:rPr>
              <a:t>https://slideplayer.biz.tr/slide/3077986</a:t>
            </a:r>
            <a:r>
              <a:rPr lang="tr-TR" dirty="0" smtClean="0">
                <a:hlinkClick r:id="rId3"/>
              </a:rPr>
              <a:t>/</a:t>
            </a:r>
            <a:endParaRPr lang="tr-TR" dirty="0" smtClean="0"/>
          </a:p>
          <a:p>
            <a:r>
              <a:rPr lang="tr-TR" dirty="0">
                <a:hlinkClick r:id="rId4"/>
              </a:rPr>
              <a:t>https://www.stage-gate.com/stage-gate-model/#</a:t>
            </a:r>
            <a:r>
              <a:rPr lang="tr-TR" dirty="0" smtClean="0">
                <a:hlinkClick r:id="rId4"/>
              </a:rPr>
              <a:t>one</a:t>
            </a:r>
            <a:endParaRPr lang="tr-TR" dirty="0" smtClean="0"/>
          </a:p>
          <a:p>
            <a:r>
              <a:rPr lang="en-GB" altLang="tr-TR" dirty="0" smtClean="0">
                <a:hlinkClick r:id="rId5"/>
              </a:rPr>
              <a:t>mikko.ramstedt@scotland.gsi.gov.uk</a:t>
            </a:r>
            <a:endParaRPr lang="tr-TR" altLang="tr-TR" dirty="0" smtClean="0"/>
          </a:p>
          <a:p>
            <a:r>
              <a:rPr lang="en-GB" altLang="tr-TR" dirty="0">
                <a:hlinkClick r:id="rId6"/>
              </a:rPr>
              <a:t>http://</a:t>
            </a:r>
            <a:r>
              <a:rPr lang="en-GB" altLang="tr-TR" dirty="0" smtClean="0">
                <a:hlinkClick r:id="rId6"/>
              </a:rPr>
              <a:t>www.innosupport.net/uploads/media/6_1_TR.pdf</a:t>
            </a:r>
            <a:endParaRPr lang="tr-TR" altLang="tr-TR" dirty="0" smtClean="0"/>
          </a:p>
          <a:p>
            <a:r>
              <a:rPr lang="tr-TR" dirty="0" smtClean="0">
                <a:hlinkClick r:id="rId7"/>
              </a:rPr>
              <a:t>www.proddev.com/sg-benefits.shtml</a:t>
            </a:r>
            <a:endParaRPr lang="tr-TR" dirty="0"/>
          </a:p>
          <a:p>
            <a:pPr marL="0" indent="0">
              <a:buNone/>
            </a:pPr>
            <a:endParaRPr lang="tr-TR" dirty="0" smtClean="0"/>
          </a:p>
          <a:p>
            <a:pPr marL="0" indent="0">
              <a:buNone/>
            </a:pPr>
            <a:endParaRPr lang="en-GB" altLang="tr-TR" dirty="0"/>
          </a:p>
          <a:p>
            <a:endParaRPr lang="tr-TR" dirty="0" smtClean="0"/>
          </a:p>
        </p:txBody>
      </p:sp>
    </p:spTree>
    <p:extLst>
      <p:ext uri="{BB962C8B-B14F-4D97-AF65-F5344CB8AC3E}">
        <p14:creationId xmlns:p14="http://schemas.microsoft.com/office/powerpoint/2010/main" val="226051641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3752"/>
            <a:ext cx="8229600" cy="1143000"/>
          </a:xfrm>
        </p:spPr>
        <p:txBody>
          <a:bodyPr/>
          <a:lstStyle/>
          <a:p>
            <a:r>
              <a:rPr lang="tr-TR" b="1" dirty="0" smtClean="0"/>
              <a:t>«AŞAMA-GEÇİT MODELİ» NEDİR?</a:t>
            </a:r>
            <a:endParaRPr lang="tr-TR" b="1" dirty="0"/>
          </a:p>
        </p:txBody>
      </p:sp>
      <p:sp>
        <p:nvSpPr>
          <p:cNvPr id="4" name="Slayt Numarası Yer Tutucusu 3"/>
          <p:cNvSpPr>
            <a:spLocks noGrp="1"/>
          </p:cNvSpPr>
          <p:nvPr>
            <p:ph type="sldNum" sz="quarter" idx="12"/>
          </p:nvPr>
        </p:nvSpPr>
        <p:spPr/>
        <p:txBody>
          <a:bodyPr/>
          <a:lstStyle/>
          <a:p>
            <a:fld id="{CC6A26E0-A79A-4C49-82CC-4DF608F834EE}" type="slidenum">
              <a:rPr lang="tr-TR" smtClean="0"/>
              <a:t>4</a:t>
            </a:fld>
            <a:endParaRPr lang="tr-TR"/>
          </a:p>
        </p:txBody>
      </p:sp>
      <p:sp>
        <p:nvSpPr>
          <p:cNvPr id="3" name="İçerik Yer Tutucusu 2"/>
          <p:cNvSpPr>
            <a:spLocks noGrp="1"/>
          </p:cNvSpPr>
          <p:nvPr>
            <p:ph sz="quarter" idx="1"/>
          </p:nvPr>
        </p:nvSpPr>
        <p:spPr>
          <a:xfrm>
            <a:off x="457200" y="1124744"/>
            <a:ext cx="8229600" cy="5256584"/>
          </a:xfrm>
        </p:spPr>
        <p:txBody>
          <a:bodyPr>
            <a:normAutofit/>
          </a:bodyPr>
          <a:lstStyle/>
          <a:p>
            <a:pPr algn="just"/>
            <a:r>
              <a:rPr lang="tr-TR" dirty="0" smtClean="0"/>
              <a:t>Rekabetin artması ve tüketicilerden gelen talep, yeni ürünlerin geliştirilmesi için yüksek talebe yol açmıştır.</a:t>
            </a:r>
          </a:p>
          <a:p>
            <a:pPr algn="just"/>
            <a:r>
              <a:rPr lang="tr-TR" dirty="0" smtClean="0"/>
              <a:t>Bir ürünün piyasadaki ömrü çok sınırlıdır ve bu, mevcut ürünlerini geliştirmeye devam etmeleri ve yarışta kalmak için yenilerini yaratmaları gereken şirketler için çok zor hale gelmiştir.</a:t>
            </a:r>
          </a:p>
          <a:p>
            <a:pPr algn="just"/>
            <a:r>
              <a:rPr lang="tr-TR" dirty="0" smtClean="0"/>
              <a:t>Bu kolay bir iş değildir ve firmaların yeni ürün geliştirme için uygun bir rehberlik sağlayan ve aşamalara ayrılan ve yönetimin her bir aşamadaki verimliliğe ilişkin kararları aldığı kapılar tarafından ayrılan faz kapısı modelini dahil etmelerine yol açmıştır.</a:t>
            </a:r>
          </a:p>
          <a:p>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5229200"/>
            <a:ext cx="3202770" cy="1440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04276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16632"/>
            <a:ext cx="8229600" cy="1143000"/>
          </a:xfrm>
        </p:spPr>
        <p:txBody>
          <a:bodyPr/>
          <a:lstStyle/>
          <a:p>
            <a:r>
              <a:rPr lang="tr-TR" b="1" dirty="0" smtClean="0"/>
              <a:t>«AŞAMA-GEÇİT MODELİ» NEDİR?</a:t>
            </a:r>
            <a:endParaRPr lang="tr-TR" b="1" dirty="0"/>
          </a:p>
        </p:txBody>
      </p:sp>
      <p:sp>
        <p:nvSpPr>
          <p:cNvPr id="4" name="Slayt Numarası Yer Tutucusu 3"/>
          <p:cNvSpPr>
            <a:spLocks noGrp="1"/>
          </p:cNvSpPr>
          <p:nvPr>
            <p:ph type="sldNum" sz="quarter" idx="12"/>
          </p:nvPr>
        </p:nvSpPr>
        <p:spPr/>
        <p:txBody>
          <a:bodyPr/>
          <a:lstStyle/>
          <a:p>
            <a:fld id="{CC6A26E0-A79A-4C49-82CC-4DF608F834EE}" type="slidenum">
              <a:rPr lang="tr-TR" smtClean="0"/>
              <a:t>5</a:t>
            </a:fld>
            <a:endParaRPr lang="tr-TR"/>
          </a:p>
        </p:txBody>
      </p:sp>
      <p:sp>
        <p:nvSpPr>
          <p:cNvPr id="3" name="İçerik Yer Tutucusu 2"/>
          <p:cNvSpPr>
            <a:spLocks noGrp="1"/>
          </p:cNvSpPr>
          <p:nvPr>
            <p:ph sz="quarter" idx="1"/>
          </p:nvPr>
        </p:nvSpPr>
        <p:spPr>
          <a:xfrm>
            <a:off x="457200" y="1351309"/>
            <a:ext cx="8229600" cy="4525963"/>
          </a:xfrm>
        </p:spPr>
        <p:txBody>
          <a:bodyPr>
            <a:normAutofit/>
          </a:bodyPr>
          <a:lstStyle/>
          <a:p>
            <a:pPr algn="just"/>
            <a:r>
              <a:rPr lang="tr-TR" dirty="0" smtClean="0"/>
              <a:t>Faaliyetlerin </a:t>
            </a:r>
            <a:r>
              <a:rPr lang="tr-TR" dirty="0"/>
              <a:t>gerçekleştirildiği zaman dilimlerinin </a:t>
            </a:r>
            <a:r>
              <a:rPr lang="tr-TR" dirty="0" smtClean="0"/>
              <a:t>aşamalar </a:t>
            </a:r>
            <a:r>
              <a:rPr lang="tr-TR" dirty="0"/>
              <a:t>ile ifade edildiği, bir önceki aşamada yapılması gereken işlerin tamamlanıp tamamlanmadığının kontrol edildiği ve bir sonraki aşamada hangi işlerin yapılması gerektiğinin görüşüldüğü karar noktalarının eşikler ile ifade edildiği, yeni ürün geliştirme sürecini betimleyen kavramsal </a:t>
            </a:r>
            <a:r>
              <a:rPr lang="tr-TR" dirty="0" smtClean="0"/>
              <a:t>modeldir.</a:t>
            </a:r>
            <a:endParaRPr lang="tr-TR" dirty="0"/>
          </a:p>
          <a:p>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745836"/>
            <a:ext cx="4464496" cy="2419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3427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Aşama-Geçit Modeli </a:t>
            </a:r>
            <a:r>
              <a:rPr lang="tr-TR" dirty="0"/>
              <a:t>K</a:t>
            </a:r>
            <a:r>
              <a:rPr lang="tr-TR" dirty="0" smtClean="0"/>
              <a:t>imler </a:t>
            </a:r>
            <a:r>
              <a:rPr lang="tr-TR" dirty="0"/>
              <a:t>T</a:t>
            </a:r>
            <a:r>
              <a:rPr lang="tr-TR" dirty="0" smtClean="0"/>
              <a:t>arafından </a:t>
            </a:r>
            <a:r>
              <a:rPr lang="tr-TR" dirty="0"/>
              <a:t>U</a:t>
            </a:r>
            <a:r>
              <a:rPr lang="tr-TR" dirty="0" smtClean="0"/>
              <a:t>ygulanabilir?</a:t>
            </a:r>
            <a:endParaRPr lang="tr-TR" dirty="0"/>
          </a:p>
        </p:txBody>
      </p:sp>
      <p:sp>
        <p:nvSpPr>
          <p:cNvPr id="4" name="Slayt Numarası Yer Tutucusu 3"/>
          <p:cNvSpPr>
            <a:spLocks noGrp="1"/>
          </p:cNvSpPr>
          <p:nvPr>
            <p:ph type="sldNum" sz="quarter" idx="12"/>
          </p:nvPr>
        </p:nvSpPr>
        <p:spPr/>
        <p:txBody>
          <a:bodyPr/>
          <a:lstStyle/>
          <a:p>
            <a:fld id="{CC6A26E0-A79A-4C49-82CC-4DF608F834EE}" type="slidenum">
              <a:rPr lang="tr-TR" smtClean="0"/>
              <a:t>6</a:t>
            </a:fld>
            <a:endParaRPr lang="tr-TR"/>
          </a:p>
        </p:txBody>
      </p:sp>
      <p:sp>
        <p:nvSpPr>
          <p:cNvPr id="5" name="İçerik Yer Tutucusu 4"/>
          <p:cNvSpPr>
            <a:spLocks noGrp="1"/>
          </p:cNvSpPr>
          <p:nvPr>
            <p:ph sz="quarter" idx="1"/>
          </p:nvPr>
        </p:nvSpPr>
        <p:spPr/>
        <p:txBody>
          <a:bodyPr>
            <a:normAutofit fontScale="92500" lnSpcReduction="20000"/>
          </a:bodyPr>
          <a:lstStyle/>
          <a:p>
            <a:pPr marL="0" indent="0">
              <a:buNone/>
            </a:pPr>
            <a:r>
              <a:rPr lang="tr-TR" dirty="0" smtClean="0"/>
              <a:t>Aşama-Geçit Modeli yöntemleri;</a:t>
            </a:r>
          </a:p>
          <a:p>
            <a:r>
              <a:rPr lang="tr-TR" dirty="0" smtClean="0"/>
              <a:t> </a:t>
            </a:r>
            <a:r>
              <a:rPr lang="tr-TR" dirty="0"/>
              <a:t>genel müdürler, </a:t>
            </a:r>
            <a:endParaRPr lang="tr-TR" dirty="0" smtClean="0"/>
          </a:p>
          <a:p>
            <a:r>
              <a:rPr lang="tr-TR" dirty="0" smtClean="0"/>
              <a:t>pazarlama </a:t>
            </a:r>
            <a:r>
              <a:rPr lang="tr-TR" dirty="0"/>
              <a:t>müdürleri</a:t>
            </a:r>
            <a:r>
              <a:rPr lang="tr-TR" dirty="0" smtClean="0"/>
              <a:t>,</a:t>
            </a:r>
          </a:p>
          <a:p>
            <a:r>
              <a:rPr lang="tr-TR" dirty="0" smtClean="0"/>
              <a:t> </a:t>
            </a:r>
            <a:r>
              <a:rPr lang="tr-TR" dirty="0"/>
              <a:t>iş geliştirme müdürleri </a:t>
            </a:r>
          </a:p>
          <a:p>
            <a:r>
              <a:rPr lang="tr-TR" dirty="0" smtClean="0"/>
              <a:t> </a:t>
            </a:r>
            <a:r>
              <a:rPr lang="tr-TR" dirty="0"/>
              <a:t>ARGE müdürleri</a:t>
            </a:r>
            <a:r>
              <a:rPr lang="tr-TR" dirty="0" smtClean="0"/>
              <a:t>,</a:t>
            </a:r>
          </a:p>
          <a:p>
            <a:r>
              <a:rPr lang="tr-TR" dirty="0" smtClean="0"/>
              <a:t> </a:t>
            </a:r>
            <a:r>
              <a:rPr lang="tr-TR" dirty="0"/>
              <a:t>imalat mühendisleri, </a:t>
            </a:r>
            <a:endParaRPr lang="tr-TR" dirty="0" smtClean="0"/>
          </a:p>
          <a:p>
            <a:r>
              <a:rPr lang="tr-TR" dirty="0" smtClean="0"/>
              <a:t>yeni </a:t>
            </a:r>
            <a:r>
              <a:rPr lang="tr-TR" dirty="0"/>
              <a:t>iş kurma direktörleri, </a:t>
            </a:r>
            <a:endParaRPr lang="tr-TR" dirty="0" smtClean="0"/>
          </a:p>
          <a:p>
            <a:r>
              <a:rPr lang="tr-TR" dirty="0" smtClean="0"/>
              <a:t>geliştirme </a:t>
            </a:r>
            <a:r>
              <a:rPr lang="tr-TR" dirty="0"/>
              <a:t>mühendisleri, </a:t>
            </a:r>
            <a:endParaRPr lang="tr-TR" dirty="0" smtClean="0"/>
          </a:p>
          <a:p>
            <a:r>
              <a:rPr lang="tr-TR" dirty="0" smtClean="0"/>
              <a:t>kalite </a:t>
            </a:r>
            <a:r>
              <a:rPr lang="tr-TR" dirty="0"/>
              <a:t>yöneticileri, </a:t>
            </a:r>
            <a:endParaRPr lang="tr-TR" dirty="0" smtClean="0"/>
          </a:p>
          <a:p>
            <a:r>
              <a:rPr lang="tr-TR" dirty="0" smtClean="0"/>
              <a:t>müşteri </a:t>
            </a:r>
            <a:r>
              <a:rPr lang="tr-TR" dirty="0"/>
              <a:t>hizmetleri ve destek personeli ve satın alma müdürleri dahil olmak üzere yeni ürün geliştirme sürecinde yer alan herhangi bir kişi tarafından uygulanabilir.</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484784"/>
            <a:ext cx="3384144"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471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arn(inVertical)">
                                      <p:cBhvr>
                                        <p:cTn id="16" dur="500"/>
                                        <p:tgtEl>
                                          <p:spTgt spid="5">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arn(inVertical)">
                                      <p:cBhvr>
                                        <p:cTn id="25" dur="500"/>
                                        <p:tgtEl>
                                          <p:spTgt spid="5">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arn(inVertical)">
                                      <p:cBhvr>
                                        <p:cTn id="28" dur="500"/>
                                        <p:tgtEl>
                                          <p:spTgt spid="5">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barn(inVertical)">
                                      <p:cBhvr>
                                        <p:cTn id="31" dur="500"/>
                                        <p:tgtEl>
                                          <p:spTgt spid="5">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barn(inVertical)">
                                      <p:cBhvr>
                                        <p:cTn id="34" dur="500"/>
                                        <p:tgtEl>
                                          <p:spTgt spid="5">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434"/>
                                        </p:tgtEl>
                                        <p:attrNameLst>
                                          <p:attrName>style.visibility</p:attrName>
                                        </p:attrNameLst>
                                      </p:cBhvr>
                                      <p:to>
                                        <p:strVal val="visible"/>
                                      </p:to>
                                    </p:set>
                                    <p:animEffect transition="in" filter="fade">
                                      <p:cBhvr>
                                        <p:cTn id="39"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Aşama-Geçit Yaklaşımı Amaçları</a:t>
            </a:r>
            <a:endParaRPr lang="tr-TR" b="1" dirty="0"/>
          </a:p>
        </p:txBody>
      </p:sp>
      <p:sp>
        <p:nvSpPr>
          <p:cNvPr id="4" name="Slayt Numarası Yer Tutucusu 3"/>
          <p:cNvSpPr>
            <a:spLocks noGrp="1"/>
          </p:cNvSpPr>
          <p:nvPr>
            <p:ph type="sldNum" sz="quarter" idx="12"/>
          </p:nvPr>
        </p:nvSpPr>
        <p:spPr/>
        <p:txBody>
          <a:bodyPr/>
          <a:lstStyle/>
          <a:p>
            <a:fld id="{CC6A26E0-A79A-4C49-82CC-4DF608F834EE}" type="slidenum">
              <a:rPr lang="tr-TR" smtClean="0"/>
              <a:t>7</a:t>
            </a:fld>
            <a:endParaRPr lang="tr-TR"/>
          </a:p>
        </p:txBody>
      </p:sp>
      <p:sp>
        <p:nvSpPr>
          <p:cNvPr id="5" name="İçerik Yer Tutucusu 4"/>
          <p:cNvSpPr>
            <a:spLocks noGrp="1"/>
          </p:cNvSpPr>
          <p:nvPr>
            <p:ph sz="quarter" idx="1"/>
          </p:nvPr>
        </p:nvSpPr>
        <p:spPr/>
        <p:txBody>
          <a:bodyPr/>
          <a:lstStyle/>
          <a:p>
            <a:r>
              <a:rPr lang="tr-TR" dirty="0"/>
              <a:t>Proje değerlendirmesi için net ve şeffaf kriterler </a:t>
            </a:r>
            <a:r>
              <a:rPr lang="tr-TR" dirty="0" smtClean="0"/>
              <a:t>oluşturma</a:t>
            </a:r>
            <a:endParaRPr lang="tr-TR" dirty="0"/>
          </a:p>
          <a:p>
            <a:r>
              <a:rPr lang="tr-TR" dirty="0"/>
              <a:t>Önemli aşamalarda denetim </a:t>
            </a:r>
            <a:r>
              <a:rPr lang="tr-TR" dirty="0" smtClean="0"/>
              <a:t>projeleri yapma</a:t>
            </a:r>
            <a:endParaRPr lang="tr-TR" dirty="0"/>
          </a:p>
          <a:p>
            <a:r>
              <a:rPr lang="tr-TR" dirty="0"/>
              <a:t>Gözden geçirmenin / kontrolün </a:t>
            </a:r>
            <a:r>
              <a:rPr lang="tr-TR" dirty="0" smtClean="0"/>
              <a:t>tutarlılığını sağlama</a:t>
            </a:r>
            <a:endParaRPr lang="tr-TR" dirty="0"/>
          </a:p>
          <a:p>
            <a:r>
              <a:rPr lang="tr-TR" dirty="0"/>
              <a:t>Kamu sponsorlarına </a:t>
            </a:r>
            <a:r>
              <a:rPr lang="tr-TR" dirty="0" smtClean="0"/>
              <a:t>güvence verme</a:t>
            </a:r>
            <a:endParaRPr lang="tr-TR" dirty="0"/>
          </a:p>
          <a:p>
            <a:r>
              <a:rPr lang="tr-TR" dirty="0"/>
              <a:t>Piyasaya </a:t>
            </a:r>
            <a:r>
              <a:rPr lang="tr-TR" dirty="0" smtClean="0"/>
              <a:t>güvence verme: </a:t>
            </a:r>
            <a:r>
              <a:rPr lang="tr-TR" dirty="0"/>
              <a:t>asgari standartlar</a:t>
            </a:r>
          </a:p>
          <a:p>
            <a:r>
              <a:rPr lang="tr-TR" dirty="0"/>
              <a:t>En iyi uygulamaları </a:t>
            </a:r>
            <a:r>
              <a:rPr lang="tr-TR" dirty="0" smtClean="0"/>
              <a:t>geliştirme</a:t>
            </a:r>
            <a:endParaRPr lang="tr-TR" dirty="0"/>
          </a:p>
          <a:p>
            <a:r>
              <a:rPr lang="tr-TR" dirty="0" smtClean="0"/>
              <a:t>Öğrenilenleri paylaşma</a:t>
            </a:r>
            <a:endParaRPr lang="tr-TR" dirty="0"/>
          </a:p>
          <a:p>
            <a:r>
              <a:rPr lang="tr-TR" dirty="0"/>
              <a:t>Kalite </a:t>
            </a:r>
            <a:r>
              <a:rPr lang="tr-TR" dirty="0" smtClean="0"/>
              <a:t>güvencesini garantileme</a:t>
            </a:r>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4213820"/>
            <a:ext cx="238125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376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down)">
                                      <p:cBhvr>
                                        <p:cTn id="25" dur="500"/>
                                        <p:tgtEl>
                                          <p:spTgt spid="5">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down)">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26"/>
                                        </p:tgtEl>
                                        <p:attrNameLst>
                                          <p:attrName>style.visibility</p:attrName>
                                        </p:attrNameLst>
                                      </p:cBhvr>
                                      <p:to>
                                        <p:strVal val="visible"/>
                                      </p:to>
                                    </p:set>
                                    <p:anim calcmode="lin" valueType="num">
                                      <p:cBhvr additive="base">
                                        <p:cTn id="33" dur="500" fill="hold"/>
                                        <p:tgtEl>
                                          <p:spTgt spid="1026"/>
                                        </p:tgtEl>
                                        <p:attrNameLst>
                                          <p:attrName>ppt_x</p:attrName>
                                        </p:attrNameLst>
                                      </p:cBhvr>
                                      <p:tavLst>
                                        <p:tav tm="0">
                                          <p:val>
                                            <p:strVal val="#ppt_x"/>
                                          </p:val>
                                        </p:tav>
                                        <p:tav tm="100000">
                                          <p:val>
                                            <p:strVal val="#ppt_x"/>
                                          </p:val>
                                        </p:tav>
                                      </p:tavLst>
                                    </p:anim>
                                    <p:anim calcmode="lin" valueType="num">
                                      <p:cBhvr additive="base">
                                        <p:cTn id="3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Aşama-Geçit Yöntemi Yol Haritası</a:t>
            </a:r>
            <a:endParaRPr lang="tr-TR" b="1" dirty="0"/>
          </a:p>
        </p:txBody>
      </p:sp>
      <p:sp>
        <p:nvSpPr>
          <p:cNvPr id="4" name="Slayt Numarası Yer Tutucusu 3"/>
          <p:cNvSpPr>
            <a:spLocks noGrp="1"/>
          </p:cNvSpPr>
          <p:nvPr>
            <p:ph type="sldNum" sz="quarter" idx="12"/>
          </p:nvPr>
        </p:nvSpPr>
        <p:spPr/>
        <p:txBody>
          <a:bodyPr/>
          <a:lstStyle/>
          <a:p>
            <a:fld id="{CC6A26E0-A79A-4C49-82CC-4DF608F834EE}" type="slidenum">
              <a:rPr lang="tr-TR" smtClean="0"/>
              <a:t>8</a:t>
            </a:fld>
            <a:endParaRPr lang="tr-T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16832"/>
            <a:ext cx="8928992"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621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circle(in)">
                                      <p:cBhvr>
                                        <p:cTn id="7" dur="20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t>AŞAMA-GEÇİT SÜRECİ NASIL ÇALIŞIR?</a:t>
            </a:r>
            <a:endParaRPr lang="tr-TR" b="1" dirty="0"/>
          </a:p>
        </p:txBody>
      </p:sp>
      <p:sp>
        <p:nvSpPr>
          <p:cNvPr id="4" name="Slayt Numarası Yer Tutucusu 3"/>
          <p:cNvSpPr>
            <a:spLocks noGrp="1"/>
          </p:cNvSpPr>
          <p:nvPr>
            <p:ph type="sldNum" sz="quarter" idx="12"/>
          </p:nvPr>
        </p:nvSpPr>
        <p:spPr/>
        <p:txBody>
          <a:bodyPr/>
          <a:lstStyle/>
          <a:p>
            <a:fld id="{CC6A26E0-A79A-4C49-82CC-4DF608F834EE}" type="slidenum">
              <a:rPr lang="tr-TR" smtClean="0"/>
              <a:t>9</a:t>
            </a:fld>
            <a:endParaRPr lang="tr-TR"/>
          </a:p>
        </p:txBody>
      </p:sp>
      <p:sp>
        <p:nvSpPr>
          <p:cNvPr id="3" name="İçerik Yer Tutucusu 2"/>
          <p:cNvSpPr>
            <a:spLocks noGrp="1"/>
          </p:cNvSpPr>
          <p:nvPr>
            <p:ph sz="quarter" idx="1"/>
          </p:nvPr>
        </p:nvSpPr>
        <p:spPr>
          <a:xfrm>
            <a:off x="914400" y="1628800"/>
            <a:ext cx="7772400" cy="4572000"/>
          </a:xfrm>
        </p:spPr>
        <p:txBody>
          <a:bodyPr>
            <a:normAutofit/>
          </a:bodyPr>
          <a:lstStyle/>
          <a:p>
            <a:pPr algn="just"/>
            <a:r>
              <a:rPr lang="tr-TR" dirty="0" smtClean="0"/>
              <a:t>Aşama-geçit sürecinin çalışması, bir aşamanın ilk aşama olması ve yeni ürünün son aşaması olarak lanse edilmesiyle bir dizi aşamaya bölünmüştür. Tüm diğer aşamalar, bütün sürecin dinamiklerini içerir.</a:t>
            </a:r>
          </a:p>
          <a:p>
            <a:pPr algn="just"/>
            <a:r>
              <a:rPr lang="tr-TR" dirty="0" smtClean="0"/>
              <a:t>Bir aşamanın bitiminden sonra ve bir sonraki aşamadan önce, önceki aşamada ne kadar etkili bir çalışma yapıldığına karar veren bir kapıyla karşılaşılır.</a:t>
            </a:r>
          </a:p>
          <a:p>
            <a:pPr marL="0" indent="0" algn="just">
              <a:buNone/>
            </a:pPr>
            <a:endParaRPr lang="tr-TR" dirty="0"/>
          </a:p>
        </p:txBody>
      </p:sp>
      <p:pic>
        <p:nvPicPr>
          <p:cNvPr id="14338" name="Picture 2" descr="ÃrÃ¼n geliÅtirme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540394"/>
            <a:ext cx="2088232" cy="220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032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arn(inVertic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sse Senedi">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isse Senedi">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isse Senedi">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813</TotalTime>
  <Words>1248</Words>
  <Application>Microsoft Office PowerPoint</Application>
  <PresentationFormat>Ekran Gösterisi (4:3)</PresentationFormat>
  <Paragraphs>157</Paragraphs>
  <Slides>30</Slides>
  <Notes>0</Notes>
  <HiddenSlides>0</HiddenSlides>
  <MMClips>0</MMClips>
  <ScaleCrop>false</ScaleCrop>
  <HeadingPairs>
    <vt:vector size="4" baseType="variant">
      <vt:variant>
        <vt:lpstr>Tema</vt:lpstr>
      </vt:variant>
      <vt:variant>
        <vt:i4>1</vt:i4>
      </vt:variant>
      <vt:variant>
        <vt:lpstr>Slayt Başlıkları</vt:lpstr>
      </vt:variant>
      <vt:variant>
        <vt:i4>30</vt:i4>
      </vt:variant>
    </vt:vector>
  </HeadingPairs>
  <TitlesOfParts>
    <vt:vector size="31" baseType="lpstr">
      <vt:lpstr>Hisse Senedi</vt:lpstr>
      <vt:lpstr>«AŞAMA-GEÇİT  MODELİ» (STAGE GATE MODEL)</vt:lpstr>
      <vt:lpstr>İÇİNDEKİLER</vt:lpstr>
      <vt:lpstr>PowerPoint Sunusu</vt:lpstr>
      <vt:lpstr>«AŞAMA-GEÇİT MODELİ» NEDİR?</vt:lpstr>
      <vt:lpstr>«AŞAMA-GEÇİT MODELİ» NEDİR?</vt:lpstr>
      <vt:lpstr>Aşama-Geçit Modeli Kimler Tarafından Uygulanabilir?</vt:lpstr>
      <vt:lpstr>Aşama-Geçit Yaklaşımı Amaçları</vt:lpstr>
      <vt:lpstr>Aşama-Geçit Yöntemi Yol Haritası</vt:lpstr>
      <vt:lpstr>AŞAMA-GEÇİT SÜRECİ NASIL ÇALIŞIR?</vt:lpstr>
      <vt:lpstr>AŞAMA-GEÇİT SÜRECİ AŞAMALARI</vt:lpstr>
      <vt:lpstr>Aşama 1:Oluşturma</vt:lpstr>
      <vt:lpstr> </vt:lpstr>
      <vt:lpstr>Aşama 3: Konsept Testi </vt:lpstr>
      <vt:lpstr>Aşama 4:İş Vaka Analizi</vt:lpstr>
      <vt:lpstr>Aşama 5:Ürün Geliştirme</vt:lpstr>
      <vt:lpstr>Aşama 6:Test Pazarı</vt:lpstr>
      <vt:lpstr>Aşama 7:Ticarileştirme</vt:lpstr>
      <vt:lpstr>Aşama 8:Lansman</vt:lpstr>
      <vt:lpstr>Aşama-Geçit Örneği-1</vt:lpstr>
      <vt:lpstr>Aşama-Geçit Örneği-1</vt:lpstr>
      <vt:lpstr>Aşama-Geçit Araştırma Çalışması</vt:lpstr>
      <vt:lpstr>Aşama-Geçit Araştırma Çalışması</vt:lpstr>
      <vt:lpstr>Aşama-Geçit Araştırma Çalışması</vt:lpstr>
      <vt:lpstr>Aşama-Geçit Araştırma Çalışması</vt:lpstr>
      <vt:lpstr>Aşama-Geçit Araştırma Çalışması</vt:lpstr>
      <vt:lpstr>AŞAMA-GEÇİT KULLANICILARI</vt:lpstr>
      <vt:lpstr>Yeni Ürün Geliştirme için Bir Aşama Geçit Modeli Kullanmanın Faydaları</vt:lpstr>
      <vt:lpstr>Yeni Ürün Geliştirme için Bir Aşama Geçit Modeli Kullanmanın Faydaları</vt:lpstr>
      <vt:lpstr>ÖZET</vt:lpstr>
      <vt:lpstr>Kaynakça</vt:lpstr>
    </vt:vector>
  </TitlesOfParts>
  <Company>~ By M.Baran ™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GATE MODEL»</dc:title>
  <dc:creator>hp</dc:creator>
  <cp:lastModifiedBy>hp</cp:lastModifiedBy>
  <cp:revision>65</cp:revision>
  <dcterms:created xsi:type="dcterms:W3CDTF">2018-11-05T07:31:17Z</dcterms:created>
  <dcterms:modified xsi:type="dcterms:W3CDTF">2018-11-20T07:58:36Z</dcterms:modified>
</cp:coreProperties>
</file>