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266" r:id="rId3"/>
    <p:sldId id="267" r:id="rId4"/>
    <p:sldId id="268" r:id="rId5"/>
    <p:sldId id="269" r:id="rId6"/>
    <p:sldId id="270" r:id="rId7"/>
    <p:sldId id="305" r:id="rId8"/>
    <p:sldId id="272" r:id="rId9"/>
    <p:sldId id="273" r:id="rId10"/>
    <p:sldId id="306" r:id="rId11"/>
    <p:sldId id="279" r:id="rId12"/>
    <p:sldId id="280" r:id="rId13"/>
    <p:sldId id="281" r:id="rId14"/>
    <p:sldId id="282" r:id="rId15"/>
    <p:sldId id="283" r:id="rId16"/>
    <p:sldId id="284" r:id="rId17"/>
    <p:sldId id="287" r:id="rId18"/>
    <p:sldId id="285" r:id="rId19"/>
    <p:sldId id="286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7" r:id="rId35"/>
  </p:sldIdLst>
  <p:sldSz cx="9144000" cy="6858000" type="screen4x3"/>
  <p:notesSz cx="6858000" cy="91440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7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D684A-F18D-457C-A4A5-A4151D311101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4224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E5AAE-2B7C-4A83-9E07-6E3AA8EB493C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271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B9F0FF-2F80-451A-805C-CE82F8855D61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7206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Başlık ve Tab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Tablo Yer Tutucusu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tr-TR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F45D33-0F36-4155-A42A-977F12F6282C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3190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8490F4-C311-4A36-B6A0-D15B96434920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1225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0AE47E-3852-41C2-8867-1CF1E25736D9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692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724153-61CC-4FD7-9B91-A8F760CBED6A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8321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4E524-4DDC-42AC-A53F-5CA74BB0D684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8090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D959B0-5CC9-403B-841C-070C06E6792D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8943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237FDE-5FF4-4AA8-82C9-B74F83D8880A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8215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EC47A-577C-4DA3-B418-D523778FD970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0600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4C635-D010-4044-BB17-05CABCFD50BE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267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tr-TR" smtClean="0"/>
              <a:t>Asıl başlık stili için tıklatın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tr-TR" smtClean="0"/>
              <a:t>Asıl metin stillerini düzenlemek için tıklatın</a:t>
            </a:r>
          </a:p>
          <a:p>
            <a:pPr lvl="1"/>
            <a:r>
              <a:rPr lang="tr-TR" altLang="tr-TR" smtClean="0"/>
              <a:t>İkinci düzey</a:t>
            </a:r>
          </a:p>
          <a:p>
            <a:pPr lvl="2"/>
            <a:r>
              <a:rPr lang="tr-TR" altLang="tr-TR" smtClean="0"/>
              <a:t>Üçüncü düzey</a:t>
            </a:r>
          </a:p>
          <a:p>
            <a:pPr lvl="3"/>
            <a:r>
              <a:rPr lang="tr-TR" altLang="tr-TR" smtClean="0"/>
              <a:t>Dördüncü düzey</a:t>
            </a:r>
          </a:p>
          <a:p>
            <a:pPr lvl="4"/>
            <a:r>
              <a:rPr lang="tr-TR" altLang="tr-TR" smtClean="0"/>
              <a:t>Beşinci düzey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E691DD5-088D-40E9-AEB7-A4517308F12C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http://exonous.typepad.com/michael/internet.gif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557338"/>
            <a:ext cx="8229600" cy="4525962"/>
          </a:xfrm>
        </p:spPr>
        <p:txBody>
          <a:bodyPr/>
          <a:lstStyle/>
          <a:p>
            <a:pPr eaLnBrk="1" hangingPunct="1">
              <a:buFontTx/>
              <a:buNone/>
            </a:pPr>
            <a:endParaRPr lang="tr-TR" altLang="tr-TR" sz="4800" smtClean="0"/>
          </a:p>
          <a:p>
            <a:pPr algn="ctr" eaLnBrk="1" hangingPunct="1">
              <a:buFontTx/>
              <a:buNone/>
            </a:pPr>
            <a:r>
              <a:rPr lang="tr-TR" altLang="tr-TR" sz="4800" smtClean="0"/>
              <a:t>	  AĞ TOPOLOJİLERİ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539750" y="0"/>
            <a:ext cx="8229600" cy="1143000"/>
          </a:xfrm>
        </p:spPr>
        <p:txBody>
          <a:bodyPr/>
          <a:lstStyle/>
          <a:p>
            <a:pPr eaLnBrk="1" hangingPunct="1"/>
            <a:r>
              <a:rPr lang="tr-TR" altLang="tr-TR" smtClean="0"/>
              <a:t>Halka Topolojisi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68313" y="1268413"/>
            <a:ext cx="8229600" cy="1512887"/>
          </a:xfrm>
        </p:spPr>
        <p:txBody>
          <a:bodyPr/>
          <a:lstStyle/>
          <a:p>
            <a:pPr eaLnBrk="1" hangingPunct="1"/>
            <a:r>
              <a:rPr lang="tr-TR" altLang="tr-TR" sz="2400" smtClean="0"/>
              <a:t>Doğrusal (bus) ağa benzer. Tüm aygıtlar ortak bir omurga kabloya bağlı. Ama kablo ağdaki son bilgisayardan ilk bilgisayara devam ettiği için kapalı bir döngü oluşturur. IBM tarafından geliştirilmiştir</a:t>
            </a:r>
          </a:p>
          <a:p>
            <a:pPr eaLnBrk="1" hangingPunct="1"/>
            <a:endParaRPr lang="tr-TR" altLang="tr-TR" smtClean="0"/>
          </a:p>
        </p:txBody>
      </p:sp>
      <p:pic>
        <p:nvPicPr>
          <p:cNvPr id="11268" name="Picture 2" descr="C:\Users\AYGUN\Pictures\clip_image001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3141663"/>
            <a:ext cx="323850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69225" cy="733425"/>
          </a:xfrm>
        </p:spPr>
        <p:txBody>
          <a:bodyPr/>
          <a:lstStyle/>
          <a:p>
            <a:pPr eaLnBrk="1" hangingPunct="1"/>
            <a:r>
              <a:rPr lang="tr-TR" altLang="tr-TR" sz="4000" smtClean="0"/>
              <a:t>Halka(Token Ring) Topoloji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052513"/>
            <a:ext cx="7769225" cy="12969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tr-TR" sz="3100" smtClean="0"/>
              <a:t>Mantıksal olarak bir daire şeklinde tüm düğümlerin birbirine bağlanması. </a:t>
            </a:r>
          </a:p>
        </p:txBody>
      </p:sp>
      <p:pic>
        <p:nvPicPr>
          <p:cNvPr id="12292" name="Picture 4" descr="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060575"/>
            <a:ext cx="3538538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4" descr="C:\Users\AYGUN\Pictures\clip_image001-1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3644900"/>
            <a:ext cx="4578350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69225" cy="733425"/>
          </a:xfrm>
        </p:spPr>
        <p:txBody>
          <a:bodyPr/>
          <a:lstStyle/>
          <a:p>
            <a:pPr eaLnBrk="1" hangingPunct="1"/>
            <a:r>
              <a:rPr lang="tr-TR" altLang="tr-TR" sz="4000" smtClean="0"/>
              <a:t>Halka(Token Ring) Topoloji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052513"/>
            <a:ext cx="7769225" cy="2808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tr-TR" sz="3100" smtClean="0"/>
              <a:t>Token (Jeton) (3 byte’lık) bu düğümler arasında dolaşan bilgidir.</a:t>
            </a:r>
          </a:p>
        </p:txBody>
      </p:sp>
      <p:pic>
        <p:nvPicPr>
          <p:cNvPr id="13316" name="Picture 4" descr="tr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205038"/>
            <a:ext cx="5472113" cy="337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0"/>
            <a:ext cx="5670550" cy="663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71438"/>
            <a:ext cx="7769225" cy="765175"/>
          </a:xfrm>
        </p:spPr>
        <p:txBody>
          <a:bodyPr/>
          <a:lstStyle/>
          <a:p>
            <a:pPr eaLnBrk="1" hangingPunct="1"/>
            <a:r>
              <a:rPr lang="tr-TR" altLang="tr-TR" sz="3600" smtClean="0"/>
              <a:t>Halka Topoloji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84313"/>
            <a:ext cx="8569325" cy="49688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tr-TR" sz="2000" b="1" dirty="0" smtClean="0">
                <a:solidFill>
                  <a:srgbClr val="C00000"/>
                </a:solidFill>
              </a:rPr>
              <a:t>Halka içersindeki bir bilgisayar bozulursa tüm ağ bağlantısı kesilir.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tr-TR" sz="2000" b="1" dirty="0" smtClean="0">
                <a:solidFill>
                  <a:srgbClr val="C00000"/>
                </a:solidFill>
              </a:rPr>
              <a:t>Çarpışma olasılığı düşüktür.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tr-TR" sz="2000" b="1" dirty="0" smtClean="0">
                <a:solidFill>
                  <a:srgbClr val="C00000"/>
                </a:solidFill>
              </a:rPr>
              <a:t>Şu anda halka topolojilerde UTP, STP kablo kullanılmaktadır.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tr-TR" sz="2000" b="1" dirty="0" smtClean="0">
                <a:solidFill>
                  <a:srgbClr val="C00000"/>
                </a:solidFill>
              </a:rPr>
              <a:t>İlk halka topolojiler; 4 </a:t>
            </a:r>
            <a:r>
              <a:rPr lang="tr-TR" sz="2000" b="1" dirty="0" err="1" smtClean="0">
                <a:solidFill>
                  <a:srgbClr val="C00000"/>
                </a:solidFill>
              </a:rPr>
              <a:t>Mbps</a:t>
            </a:r>
            <a:r>
              <a:rPr lang="tr-TR" sz="2000" b="1" dirty="0" smtClean="0">
                <a:solidFill>
                  <a:srgbClr val="C00000"/>
                </a:solidFill>
              </a:rPr>
              <a:t> (CAT3 UTP), daha sonra 16 </a:t>
            </a:r>
            <a:r>
              <a:rPr lang="tr-TR" sz="2000" b="1" dirty="0" err="1" smtClean="0">
                <a:solidFill>
                  <a:srgbClr val="C00000"/>
                </a:solidFill>
              </a:rPr>
              <a:t>Mbps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tr-TR" sz="2000" b="1" dirty="0" smtClean="0">
                <a:solidFill>
                  <a:srgbClr val="C00000"/>
                </a:solidFill>
              </a:rPr>
              <a:t>(CAT4 ve üstü veya STP Tip 4) çalışmaktadır.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tr-TR" sz="2000" b="1" dirty="0" smtClean="0">
                <a:solidFill>
                  <a:srgbClr val="C00000"/>
                </a:solidFill>
              </a:rPr>
              <a:t>Halka topolojiye uygun </a:t>
            </a:r>
            <a:r>
              <a:rPr lang="tr-TR" sz="2000" b="1" dirty="0" err="1" smtClean="0">
                <a:solidFill>
                  <a:srgbClr val="C00000"/>
                </a:solidFill>
              </a:rPr>
              <a:t>ethernet</a:t>
            </a:r>
            <a:r>
              <a:rPr lang="tr-TR" sz="2000" b="1" dirty="0" smtClean="0">
                <a:solidFill>
                  <a:srgbClr val="C00000"/>
                </a:solidFill>
              </a:rPr>
              <a:t> kartları; 4 veya 16 </a:t>
            </a:r>
            <a:r>
              <a:rPr lang="tr-TR" sz="2000" b="1" dirty="0" err="1" smtClean="0">
                <a:solidFill>
                  <a:srgbClr val="C00000"/>
                </a:solidFill>
              </a:rPr>
              <a:t>Mbps’da</a:t>
            </a:r>
            <a:r>
              <a:rPr lang="tr-TR" sz="2000" b="1" dirty="0" smtClean="0">
                <a:solidFill>
                  <a:srgbClr val="C00000"/>
                </a:solidFill>
              </a:rPr>
              <a:t> çalışır</a:t>
            </a:r>
            <a:r>
              <a:rPr lang="tr-TR" sz="2000" dirty="0" smtClean="0"/>
              <a:t>.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tr-TR" sz="2400" dirty="0" smtClean="0"/>
              <a:t>Çarpışma olasılığı düşüktür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tr-TR" sz="2400" dirty="0" smtClean="0"/>
              <a:t>Merkezi bir aygıta bağımlılık söz konusu değil(</a:t>
            </a:r>
            <a:r>
              <a:rPr lang="tr-TR" sz="2400" dirty="0" err="1" smtClean="0"/>
              <a:t>hub</a:t>
            </a:r>
            <a:r>
              <a:rPr lang="tr-TR" sz="2400" dirty="0" smtClean="0"/>
              <a:t>..)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tr-TR" sz="2400" dirty="0" smtClean="0"/>
              <a:t>Hata yaratan kısımlar kolayca belirlenebilir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tr-TR" sz="2400" dirty="0" smtClean="0"/>
              <a:t>Halka çok yüklü olduğu zaman bile erişim garantisi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tr-TR" sz="2400" dirty="0" smtClean="0"/>
              <a:t>Yüksek iletim oranlarına ulaşmak mümkün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tr-TR" sz="2400" dirty="0" smtClean="0"/>
              <a:t>Her  noktada sinyal kuvvetlendirilir</a:t>
            </a:r>
            <a:endParaRPr lang="en-US" sz="2400" dirty="0" smtClean="0"/>
          </a:p>
          <a:p>
            <a:pPr marL="85725" lvl="1" indent="371475"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sz="2000" dirty="0" smtClean="0"/>
          </a:p>
        </p:txBody>
      </p:sp>
      <p:pic>
        <p:nvPicPr>
          <p:cNvPr id="15364" name="Picture 4" descr="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24075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  <p:bldP spid="3379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71438"/>
            <a:ext cx="7769225" cy="765175"/>
          </a:xfrm>
        </p:spPr>
        <p:txBody>
          <a:bodyPr/>
          <a:lstStyle/>
          <a:p>
            <a:pPr eaLnBrk="1" hangingPunct="1"/>
            <a:r>
              <a:rPr lang="tr-TR" altLang="tr-TR" sz="3300" smtClean="0"/>
              <a:t>Halka Topoloji</a:t>
            </a:r>
            <a:r>
              <a:rPr lang="tr-TR" altLang="tr-TR" sz="2800" smtClean="0"/>
              <a:t> </a:t>
            </a:r>
            <a:r>
              <a:rPr lang="tr-TR" altLang="tr-TR" sz="3300" smtClean="0">
                <a:sym typeface="Wingdings" pitchFamily="2" charset="2"/>
              </a:rPr>
              <a:t> Star-Wired Ring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80400" cy="54721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tr-TR" sz="2600" smtClean="0"/>
              <a:t>Star-wired ring’de denilebilir. 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tr-TR" sz="2400" smtClean="0"/>
              <a:t>Yerleşim fiziksel olarak yıldız olarak görünür ancak mantıksal olarak jetonlar dairesel olarak ağda ilerler.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tr-TR" altLang="tr-TR" sz="2400" smtClean="0"/>
          </a:p>
          <a:p>
            <a:pPr lvl="1" eaLnBrk="1" hangingPunct="1">
              <a:lnSpc>
                <a:spcPct val="90000"/>
              </a:lnSpc>
            </a:pPr>
            <a:r>
              <a:rPr lang="tr-TR" altLang="tr-TR" sz="2400" smtClean="0"/>
              <a:t>Yıldız topolojisindeki Hub yerine burada MAU (Multistation Access Unit) veya MSAU (Multistation Access Unit) kullanılır.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tr-TR" altLang="tr-TR" sz="2400" smtClean="0"/>
          </a:p>
          <a:p>
            <a:pPr lvl="1" eaLnBrk="1" hangingPunct="1">
              <a:lnSpc>
                <a:spcPct val="90000"/>
              </a:lnSpc>
            </a:pPr>
            <a:r>
              <a:rPr lang="tr-TR" altLang="tr-TR" sz="2400" smtClean="0"/>
              <a:t>Bu MAU’da veriler dairesel olarak gider. </a:t>
            </a:r>
          </a:p>
          <a:p>
            <a:pPr lvl="2" eaLnBrk="1" hangingPunct="1">
              <a:lnSpc>
                <a:spcPct val="90000"/>
              </a:lnSpc>
            </a:pPr>
            <a:r>
              <a:rPr lang="tr-TR" altLang="tr-TR" smtClean="0"/>
              <a:t>Hub kendisine gelen bütün sinyalleri tüm düğümlere iletirken MAU gelen sinyali bir halka şeklinde sadece bir yönde iletir. </a:t>
            </a:r>
          </a:p>
          <a:p>
            <a:pPr lvl="2" eaLnBrk="1" hangingPunct="1">
              <a:lnSpc>
                <a:spcPct val="90000"/>
              </a:lnSpc>
            </a:pPr>
            <a:r>
              <a:rPr lang="tr-TR" altLang="tr-TR" smtClean="0"/>
              <a:t>Böylece ağdaki tüm düğümler jetonu alır.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71438"/>
            <a:ext cx="7769225" cy="765175"/>
          </a:xfrm>
        </p:spPr>
        <p:txBody>
          <a:bodyPr/>
          <a:lstStyle/>
          <a:p>
            <a:pPr eaLnBrk="1" hangingPunct="1"/>
            <a:r>
              <a:rPr lang="tr-TR" altLang="tr-TR" sz="3300" smtClean="0"/>
              <a:t>Halka Topoloji</a:t>
            </a:r>
            <a:r>
              <a:rPr lang="tr-TR" altLang="tr-TR" sz="2800" smtClean="0"/>
              <a:t> </a:t>
            </a:r>
            <a:r>
              <a:rPr lang="tr-TR" altLang="tr-TR" sz="3300" smtClean="0">
                <a:sym typeface="Wingdings" pitchFamily="2" charset="2"/>
              </a:rPr>
              <a:t> Star-Wired Ring</a:t>
            </a:r>
          </a:p>
        </p:txBody>
      </p:sp>
      <p:pic>
        <p:nvPicPr>
          <p:cNvPr id="17411" name="Picture 3" descr="[star-wired ring topology image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052513"/>
            <a:ext cx="496887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549275"/>
            <a:ext cx="7337425" cy="765175"/>
          </a:xfrm>
        </p:spPr>
        <p:txBody>
          <a:bodyPr/>
          <a:lstStyle/>
          <a:p>
            <a:pPr eaLnBrk="1" hangingPunct="1"/>
            <a:r>
              <a:rPr lang="tr-TR" altLang="tr-TR" sz="4000" b="1" smtClean="0">
                <a:solidFill>
                  <a:schemeClr val="tx1"/>
                </a:solidFill>
              </a:rPr>
              <a:t>MAU</a:t>
            </a:r>
            <a:br>
              <a:rPr lang="tr-TR" altLang="tr-TR" sz="4000" b="1" smtClean="0">
                <a:solidFill>
                  <a:schemeClr val="tx1"/>
                </a:solidFill>
              </a:rPr>
            </a:br>
            <a:endParaRPr lang="tr-TR" altLang="tr-TR" sz="3300" smtClean="0">
              <a:sym typeface="Wingdings" pitchFamily="2" charset="2"/>
            </a:endParaRPr>
          </a:p>
        </p:txBody>
      </p:sp>
      <p:pic>
        <p:nvPicPr>
          <p:cNvPr id="18435" name="Picture 3" descr="FIG7-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87" t="27142" r="5313" b="27142"/>
          <a:stretch>
            <a:fillRect/>
          </a:stretch>
        </p:blipFill>
        <p:spPr bwMode="auto">
          <a:xfrm>
            <a:off x="457200" y="1752600"/>
            <a:ext cx="7924800" cy="352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6" name="Picture 4" descr="MAU with Station Bypass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628775"/>
            <a:ext cx="7561263" cy="438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71438"/>
            <a:ext cx="7769225" cy="765175"/>
          </a:xfrm>
        </p:spPr>
        <p:txBody>
          <a:bodyPr/>
          <a:lstStyle/>
          <a:p>
            <a:pPr eaLnBrk="1" hangingPunct="1"/>
            <a:r>
              <a:rPr lang="tr-TR" altLang="tr-TR" sz="3300" smtClean="0"/>
              <a:t>Halka Topoloji</a:t>
            </a:r>
            <a:r>
              <a:rPr lang="tr-TR" altLang="tr-TR" sz="2800" smtClean="0"/>
              <a:t> </a:t>
            </a:r>
            <a:r>
              <a:rPr lang="tr-TR" altLang="tr-TR" sz="3300" smtClean="0">
                <a:sym typeface="Wingdings" pitchFamily="2" charset="2"/>
              </a:rPr>
              <a:t> Star-Wired Ring</a:t>
            </a:r>
          </a:p>
        </p:txBody>
      </p:sp>
      <p:pic>
        <p:nvPicPr>
          <p:cNvPr id="19459" name="Picture 3" descr="FIG7-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2" t="21127" b="22536"/>
          <a:stretch>
            <a:fillRect/>
          </a:stretch>
        </p:blipFill>
        <p:spPr bwMode="auto">
          <a:xfrm>
            <a:off x="609600" y="1862138"/>
            <a:ext cx="7899400" cy="377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2339975" y="1052513"/>
            <a:ext cx="5111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tr-TR" altLang="tr-TR" sz="2400" b="1"/>
              <a:t>Klasik Halka topolojisi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71438"/>
            <a:ext cx="7769225" cy="765175"/>
          </a:xfrm>
        </p:spPr>
        <p:txBody>
          <a:bodyPr/>
          <a:lstStyle/>
          <a:p>
            <a:pPr eaLnBrk="1" hangingPunct="1"/>
            <a:r>
              <a:rPr lang="tr-TR" altLang="tr-TR" sz="3300" smtClean="0"/>
              <a:t>Halka Topoloji</a:t>
            </a:r>
            <a:r>
              <a:rPr lang="tr-TR" altLang="tr-TR" sz="2800" smtClean="0"/>
              <a:t> </a:t>
            </a:r>
            <a:r>
              <a:rPr lang="tr-TR" altLang="tr-TR" sz="3300" smtClean="0">
                <a:sym typeface="Wingdings" pitchFamily="2" charset="2"/>
              </a:rPr>
              <a:t> Star-Wired Ring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339975" y="1052513"/>
            <a:ext cx="5111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tr-TR" altLang="tr-TR" sz="2400" b="1"/>
              <a:t>Star-Wired Ring topoloji</a:t>
            </a:r>
          </a:p>
        </p:txBody>
      </p:sp>
      <p:pic>
        <p:nvPicPr>
          <p:cNvPr id="20484" name="Picture 4" descr="FIG7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3" t="30986" r="6250" b="30986"/>
          <a:stretch>
            <a:fillRect/>
          </a:stretch>
        </p:blipFill>
        <p:spPr bwMode="auto">
          <a:xfrm>
            <a:off x="304800" y="2133600"/>
            <a:ext cx="8610600" cy="318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Ağ Türleri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63938" y="2133600"/>
            <a:ext cx="5400675" cy="4103688"/>
          </a:xfrm>
        </p:spPr>
        <p:txBody>
          <a:bodyPr/>
          <a:lstStyle/>
          <a:p>
            <a:pPr eaLnBrk="1" hangingPunct="1"/>
            <a:r>
              <a:rPr lang="tr-TR" altLang="tr-TR" smtClean="0"/>
              <a:t>LAN (Local Area Network)</a:t>
            </a:r>
          </a:p>
          <a:p>
            <a:pPr lvl="1" eaLnBrk="1" hangingPunct="1"/>
            <a:r>
              <a:rPr lang="tr-TR" altLang="tr-TR" smtClean="0"/>
              <a:t>Oda, bina veya binalar arası</a:t>
            </a:r>
          </a:p>
          <a:p>
            <a:pPr eaLnBrk="1" hangingPunct="1"/>
            <a:r>
              <a:rPr lang="tr-TR" altLang="tr-TR" smtClean="0"/>
              <a:t>MAN (Metropolitan Area Network)</a:t>
            </a:r>
          </a:p>
          <a:p>
            <a:pPr lvl="1" eaLnBrk="1" hangingPunct="1"/>
            <a:r>
              <a:rPr lang="tr-TR" altLang="tr-TR" smtClean="0"/>
              <a:t>3-30 mil, bir şehirde</a:t>
            </a:r>
          </a:p>
          <a:p>
            <a:pPr eaLnBrk="1" hangingPunct="1"/>
            <a:r>
              <a:rPr lang="tr-TR" altLang="tr-TR" smtClean="0"/>
              <a:t>WAN (Wide Area Network)</a:t>
            </a:r>
          </a:p>
          <a:p>
            <a:pPr lvl="1" eaLnBrk="1" hangingPunct="1"/>
            <a:r>
              <a:rPr lang="tr-TR" altLang="tr-TR" smtClean="0"/>
              <a:t>Tüm dünyada</a:t>
            </a:r>
          </a:p>
        </p:txBody>
      </p:sp>
      <p:pic>
        <p:nvPicPr>
          <p:cNvPr id="15364" name="Picture 4" descr="Tutorial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1700213"/>
            <a:ext cx="5934075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724525" y="115888"/>
            <a:ext cx="3095625" cy="2305050"/>
          </a:xfrm>
        </p:spPr>
        <p:txBody>
          <a:bodyPr/>
          <a:lstStyle/>
          <a:p>
            <a:pPr eaLnBrk="1" hangingPunct="1"/>
            <a:r>
              <a:rPr lang="tr-TR" altLang="tr-TR" sz="2700" smtClean="0"/>
              <a:t>İki MAU bağlanması için MAU’daki RI (Ring In) ve RO (Ring Out portları kullanılır.</a:t>
            </a:r>
          </a:p>
        </p:txBody>
      </p:sp>
      <p:pic>
        <p:nvPicPr>
          <p:cNvPr id="21507" name="Picture 3" descr="Token Ring Expanded Using Two MA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492375"/>
            <a:ext cx="8137525" cy="360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 descr="Main Ring Pat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8913"/>
            <a:ext cx="4897437" cy="165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69225" cy="733425"/>
          </a:xfrm>
        </p:spPr>
        <p:txBody>
          <a:bodyPr/>
          <a:lstStyle/>
          <a:p>
            <a:pPr eaLnBrk="1" hangingPunct="1"/>
            <a:r>
              <a:rPr lang="tr-TR" altLang="tr-TR" sz="4000" smtClean="0"/>
              <a:t>Yıldız (Star) Topoloji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268413"/>
            <a:ext cx="7769225" cy="4551362"/>
          </a:xfrm>
        </p:spPr>
        <p:txBody>
          <a:bodyPr/>
          <a:lstStyle/>
          <a:p>
            <a:pPr eaLnBrk="1" hangingPunct="1"/>
            <a:r>
              <a:rPr lang="tr-TR" altLang="tr-TR" smtClean="0"/>
              <a:t>Tüm düğümlerin ortak bir merkeze (örneğin, hub, switch) bağlanmasıdır.</a:t>
            </a:r>
          </a:p>
        </p:txBody>
      </p:sp>
      <p:sp>
        <p:nvSpPr>
          <p:cNvPr id="22532" name="AutoShape 4" descr="star"/>
          <p:cNvSpPr>
            <a:spLocks noChangeAspect="1" noChangeArrowheads="1"/>
          </p:cNvSpPr>
          <p:nvPr/>
        </p:nvSpPr>
        <p:spPr bwMode="auto">
          <a:xfrm>
            <a:off x="3143250" y="2176463"/>
            <a:ext cx="285750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/>
          </a:p>
        </p:txBody>
      </p:sp>
      <p:sp>
        <p:nvSpPr>
          <p:cNvPr id="22533" name="AutoShape 5" descr="star"/>
          <p:cNvSpPr>
            <a:spLocks noChangeAspect="1" noChangeArrowheads="1"/>
          </p:cNvSpPr>
          <p:nvPr/>
        </p:nvSpPr>
        <p:spPr bwMode="auto">
          <a:xfrm>
            <a:off x="3143250" y="2176463"/>
            <a:ext cx="285750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/>
          </a:p>
        </p:txBody>
      </p:sp>
      <p:pic>
        <p:nvPicPr>
          <p:cNvPr id="22534" name="Picture 6" descr="st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592388"/>
            <a:ext cx="4103688" cy="359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69225" cy="733425"/>
          </a:xfrm>
        </p:spPr>
        <p:txBody>
          <a:bodyPr/>
          <a:lstStyle/>
          <a:p>
            <a:pPr eaLnBrk="1" hangingPunct="1"/>
            <a:r>
              <a:rPr lang="tr-TR" altLang="tr-TR" sz="4000" smtClean="0"/>
              <a:t>Yıldız (Star) Topoloji</a:t>
            </a:r>
          </a:p>
        </p:txBody>
      </p:sp>
      <p:sp>
        <p:nvSpPr>
          <p:cNvPr id="23555" name="AutoShape 3" descr="star"/>
          <p:cNvSpPr>
            <a:spLocks noChangeAspect="1" noChangeArrowheads="1"/>
          </p:cNvSpPr>
          <p:nvPr/>
        </p:nvSpPr>
        <p:spPr bwMode="auto">
          <a:xfrm>
            <a:off x="3143250" y="2176463"/>
            <a:ext cx="285750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/>
          </a:p>
        </p:txBody>
      </p:sp>
      <p:sp>
        <p:nvSpPr>
          <p:cNvPr id="23556" name="AutoShape 4" descr="star"/>
          <p:cNvSpPr>
            <a:spLocks noChangeAspect="1" noChangeArrowheads="1"/>
          </p:cNvSpPr>
          <p:nvPr/>
        </p:nvSpPr>
        <p:spPr bwMode="auto">
          <a:xfrm>
            <a:off x="3143250" y="2176463"/>
            <a:ext cx="285750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/>
          </a:p>
        </p:txBody>
      </p:sp>
      <p:pic>
        <p:nvPicPr>
          <p:cNvPr id="23557" name="Picture 5" descr="st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592388"/>
            <a:ext cx="4103688" cy="359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6" descr="FIG7-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45" t="30986" r="7216" b="30986"/>
          <a:stretch>
            <a:fillRect/>
          </a:stretch>
        </p:blipFill>
        <p:spPr bwMode="auto">
          <a:xfrm>
            <a:off x="228600" y="1905000"/>
            <a:ext cx="8686800" cy="341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28600" y="479425"/>
            <a:ext cx="50911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800" b="1">
                <a:solidFill>
                  <a:schemeClr val="tx2"/>
                </a:solidFill>
                <a:latin typeface="Times New Roman" pitchFamily="18" charset="0"/>
              </a:rPr>
              <a:t>S</a:t>
            </a:r>
            <a:r>
              <a:rPr lang="en-US" altLang="tr-TR" sz="2800" b="1">
                <a:solidFill>
                  <a:schemeClr val="tx2"/>
                </a:solidFill>
                <a:latin typeface="Times New Roman" pitchFamily="18" charset="0"/>
              </a:rPr>
              <a:t>tar-wired bus</a:t>
            </a:r>
            <a:r>
              <a:rPr lang="tr-TR" altLang="tr-TR" sz="2800" b="1">
                <a:solidFill>
                  <a:schemeClr val="tx2"/>
                </a:solidFill>
                <a:latin typeface="Times New Roman" pitchFamily="18" charset="0"/>
              </a:rPr>
              <a:t> ~ Yıldız Topoloji</a:t>
            </a:r>
            <a:endParaRPr lang="en-US" altLang="tr-TR" sz="3600" b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457200" y="1524000"/>
            <a:ext cx="8305800" cy="286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altLang="tr-TR" sz="4000" b="1">
              <a:solidFill>
                <a:srgbClr val="76027C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altLang="tr-TR" sz="4000" b="1">
              <a:solidFill>
                <a:srgbClr val="76027C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altLang="tr-TR" sz="4000" b="1">
              <a:solidFill>
                <a:srgbClr val="76027C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altLang="tr-TR" sz="2200" b="1">
              <a:latin typeface="Times New Roman" pitchFamily="18" charset="0"/>
            </a:endParaRP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685800" y="17526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tr-TR" altLang="tr-TR" sz="2400">
              <a:latin typeface="Times New Roman" pitchFamily="18" charset="0"/>
            </a:endParaRPr>
          </a:p>
        </p:txBody>
      </p:sp>
      <p:pic>
        <p:nvPicPr>
          <p:cNvPr id="24581" name="Picture 5" descr="FIG7-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2" t="16902" b="16901"/>
          <a:stretch>
            <a:fillRect/>
          </a:stretch>
        </p:blipFill>
        <p:spPr bwMode="auto">
          <a:xfrm>
            <a:off x="457200" y="1377950"/>
            <a:ext cx="845820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7388" y="115888"/>
            <a:ext cx="7769225" cy="719137"/>
          </a:xfrm>
        </p:spPr>
        <p:txBody>
          <a:bodyPr/>
          <a:lstStyle/>
          <a:p>
            <a:pPr eaLnBrk="1" hangingPunct="1"/>
            <a:r>
              <a:rPr lang="tr-TR" altLang="tr-TR" sz="3300" smtClean="0"/>
              <a:t>Yıldız Topoloji </a:t>
            </a:r>
            <a:br>
              <a:rPr lang="tr-TR" altLang="tr-TR" sz="3300" smtClean="0"/>
            </a:br>
            <a:r>
              <a:rPr lang="tr-TR" altLang="tr-TR" sz="3300" smtClean="0"/>
              <a:t>(Avantaj ve Dezavantajları)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43438" y="1125538"/>
            <a:ext cx="4249737" cy="5111750"/>
          </a:xfrm>
        </p:spPr>
        <p:txBody>
          <a:bodyPr/>
          <a:lstStyle/>
          <a:p>
            <a:pPr eaLnBrk="1" hangingPunct="1"/>
            <a:r>
              <a:rPr lang="tr-TR" altLang="tr-TR" sz="2000" smtClean="0"/>
              <a:t>Avantajları:</a:t>
            </a:r>
          </a:p>
          <a:p>
            <a:pPr lvl="1" eaLnBrk="1" hangingPunct="1"/>
            <a:r>
              <a:rPr lang="tr-TR" altLang="tr-TR" sz="1700" smtClean="0"/>
              <a:t>Ağı kurmak kolaydır</a:t>
            </a:r>
          </a:p>
          <a:p>
            <a:pPr lvl="1" eaLnBrk="1" hangingPunct="1"/>
            <a:r>
              <a:rPr lang="tr-TR" altLang="tr-TR" sz="1700" smtClean="0"/>
              <a:t>Bir bilgisayara bağlı kablo bozulduğunda ağın çalışması etkilenmez.</a:t>
            </a:r>
          </a:p>
          <a:p>
            <a:pPr lvl="1" eaLnBrk="1" hangingPunct="1"/>
            <a:r>
              <a:rPr lang="tr-TR" altLang="tr-TR" sz="1700" smtClean="0"/>
              <a:t>Ağdaki sorunları tespit etmek kolaydır.</a:t>
            </a:r>
          </a:p>
          <a:p>
            <a:pPr eaLnBrk="1" hangingPunct="1"/>
            <a:r>
              <a:rPr lang="tr-TR" altLang="tr-TR" sz="2000" smtClean="0"/>
              <a:t>Dezavantajları </a:t>
            </a:r>
          </a:p>
          <a:p>
            <a:pPr lvl="1" eaLnBrk="1" hangingPunct="1"/>
            <a:r>
              <a:rPr lang="tr-TR" altLang="tr-TR" sz="1700" smtClean="0"/>
              <a:t>Hub kullanıldığında ağ trafiği artar.</a:t>
            </a:r>
          </a:p>
          <a:p>
            <a:pPr lvl="1" eaLnBrk="1" hangingPunct="1"/>
            <a:r>
              <a:rPr lang="tr-TR" altLang="tr-TR" sz="1700" smtClean="0"/>
              <a:t>Doğrusala göre daha fazla uzunlukta kablo gerektirir.</a:t>
            </a:r>
          </a:p>
          <a:p>
            <a:pPr lvl="1" eaLnBrk="1" hangingPunct="1"/>
            <a:r>
              <a:rPr lang="tr-TR" altLang="tr-TR" sz="1700" smtClean="0"/>
              <a:t>Hub veya Switch bozulduğunda tüm ağ çalışmaz hale gelir.</a:t>
            </a:r>
          </a:p>
          <a:p>
            <a:pPr lvl="1" eaLnBrk="1" hangingPunct="1"/>
            <a:r>
              <a:rPr lang="tr-TR" altLang="tr-TR" sz="1700" smtClean="0"/>
              <a:t>Hub ve Switch gibi cihazlar nedeniyle doğrusala göre kurulumu daha pahalıdır.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25538"/>
            <a:ext cx="446405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1143000"/>
          </a:xfrm>
        </p:spPr>
        <p:txBody>
          <a:bodyPr/>
          <a:lstStyle/>
          <a:p>
            <a:pPr eaLnBrk="1" hangingPunct="1"/>
            <a:r>
              <a:rPr lang="tr-TR" altLang="tr-TR" smtClean="0"/>
              <a:t>Doğrusal -Halka -Yıldız</a:t>
            </a:r>
          </a:p>
        </p:txBody>
      </p:sp>
      <p:pic>
        <p:nvPicPr>
          <p:cNvPr id="26627" name="Picture 3" descr="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1341438"/>
            <a:ext cx="5040313" cy="485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69225" cy="733425"/>
          </a:xfrm>
        </p:spPr>
        <p:txBody>
          <a:bodyPr/>
          <a:lstStyle/>
          <a:p>
            <a:pPr eaLnBrk="1" hangingPunct="1"/>
            <a:r>
              <a:rPr lang="tr-TR" altLang="tr-TR" sz="4000" smtClean="0"/>
              <a:t>Ağaç (Tree) Topoloji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052513"/>
            <a:ext cx="7769225" cy="4551362"/>
          </a:xfrm>
        </p:spPr>
        <p:txBody>
          <a:bodyPr/>
          <a:lstStyle/>
          <a:p>
            <a:pPr eaLnBrk="1" hangingPunct="1"/>
            <a:r>
              <a:rPr lang="tr-TR" altLang="tr-TR" sz="2900" smtClean="0"/>
              <a:t>Genellikle yıldız topolojisindeki ağları birbirine bağlamak için kullanılır. Böylece ağlar büyütülebilir.</a:t>
            </a:r>
          </a:p>
          <a:p>
            <a:pPr eaLnBrk="1" hangingPunct="1"/>
            <a:r>
              <a:rPr lang="tr-TR" altLang="tr-TR" sz="2900" smtClean="0"/>
              <a:t>Bir ağacın dalları farklı topolojilerdeki ağları temsil eder, ağacın gövdesi ile de bunlar birbirine bağlanabilir.</a:t>
            </a:r>
          </a:p>
        </p:txBody>
      </p:sp>
      <p:sp>
        <p:nvSpPr>
          <p:cNvPr id="27652" name="AutoShape 4" descr="star"/>
          <p:cNvSpPr>
            <a:spLocks noChangeAspect="1" noChangeArrowheads="1"/>
          </p:cNvSpPr>
          <p:nvPr/>
        </p:nvSpPr>
        <p:spPr bwMode="auto">
          <a:xfrm>
            <a:off x="3143250" y="2176463"/>
            <a:ext cx="285750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/>
          </a:p>
        </p:txBody>
      </p:sp>
      <p:sp>
        <p:nvSpPr>
          <p:cNvPr id="27653" name="AutoShape 5" descr="star"/>
          <p:cNvSpPr>
            <a:spLocks noChangeAspect="1" noChangeArrowheads="1"/>
          </p:cNvSpPr>
          <p:nvPr/>
        </p:nvSpPr>
        <p:spPr bwMode="auto">
          <a:xfrm>
            <a:off x="3143250" y="2176463"/>
            <a:ext cx="285750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/>
          </a:p>
        </p:txBody>
      </p:sp>
      <p:pic>
        <p:nvPicPr>
          <p:cNvPr id="27654" name="Picture 6" descr="tree-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3716338"/>
            <a:ext cx="4608513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27025"/>
            <a:ext cx="6838950" cy="549275"/>
          </a:xfrm>
        </p:spPr>
        <p:txBody>
          <a:bodyPr/>
          <a:lstStyle/>
          <a:p>
            <a:pPr eaLnBrk="1" hangingPunct="1"/>
            <a:r>
              <a:rPr lang="tr-TR" altLang="tr-TR" sz="4000" smtClean="0"/>
              <a:t>Ağaç (Tree) Topoloji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9475" y="1341438"/>
            <a:ext cx="4389438" cy="1081087"/>
          </a:xfrm>
        </p:spPr>
        <p:txBody>
          <a:bodyPr/>
          <a:lstStyle/>
          <a:p>
            <a:pPr eaLnBrk="1" hangingPunct="1"/>
            <a:r>
              <a:rPr lang="tr-TR" altLang="tr-TR" sz="2900" smtClean="0"/>
              <a:t>Hiyerarşik yapıdaki ağlar için kullanılır. </a:t>
            </a:r>
          </a:p>
        </p:txBody>
      </p:sp>
      <p:sp>
        <p:nvSpPr>
          <p:cNvPr id="28676" name="AutoShape 4" descr="star"/>
          <p:cNvSpPr>
            <a:spLocks noChangeAspect="1" noChangeArrowheads="1"/>
          </p:cNvSpPr>
          <p:nvPr/>
        </p:nvSpPr>
        <p:spPr bwMode="auto">
          <a:xfrm>
            <a:off x="3143250" y="2176463"/>
            <a:ext cx="285750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/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36525"/>
            <a:ext cx="2085975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6" descr="prim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3068638"/>
            <a:ext cx="4181475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17475"/>
            <a:ext cx="8640763" cy="647700"/>
          </a:xfrm>
        </p:spPr>
        <p:txBody>
          <a:bodyPr/>
          <a:lstStyle/>
          <a:p>
            <a:pPr eaLnBrk="1" hangingPunct="1"/>
            <a:r>
              <a:rPr lang="tr-TR" altLang="tr-TR" sz="3300" smtClean="0"/>
              <a:t>Ağaç Topoloji - (Avantaj ve Dezavantajları)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9338" y="1052513"/>
            <a:ext cx="4105275" cy="53292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tr-TR" sz="2400" smtClean="0"/>
              <a:t>Avantajları: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tr-TR" sz="2000" smtClean="0"/>
              <a:t>Her bir bölüme (segment) ulaşmak kolaydır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tr-TR" sz="2000" smtClean="0"/>
              <a:t>Bir çok çalışma grubu bir araya getirilebilir.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tr-TR" altLang="tr-TR" sz="2400" smtClean="0"/>
          </a:p>
          <a:p>
            <a:pPr eaLnBrk="1" hangingPunct="1">
              <a:lnSpc>
                <a:spcPct val="90000"/>
              </a:lnSpc>
            </a:pPr>
            <a:r>
              <a:rPr lang="tr-TR" altLang="tr-TR" sz="2400" smtClean="0"/>
              <a:t>Dezavantajları 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tr-TR" sz="2000" smtClean="0"/>
              <a:t>Her bir bölümün uzunluğu kullanılan kablo ile sınırlıdır.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tr-TR" sz="2000" smtClean="0"/>
              <a:t>Omurga kablosu bozulduğunda bölümlerdeki ağ trafiği etkilenir.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tr-TR" sz="2000" smtClean="0"/>
              <a:t>Kurulumu ve düzenlenmesi daha zordur.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981075"/>
            <a:ext cx="4649788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5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3975"/>
            <a:ext cx="9144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pPr eaLnBrk="1" hangingPunct="1"/>
            <a:r>
              <a:rPr lang="tr-TR" altLang="tr-TR" smtClean="0"/>
              <a:t>Diğer Ağ Kavramları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8351838" cy="1439862"/>
          </a:xfrm>
        </p:spPr>
        <p:txBody>
          <a:bodyPr/>
          <a:lstStyle/>
          <a:p>
            <a:pPr eaLnBrk="1" hangingPunct="1"/>
            <a:r>
              <a:rPr lang="tr-TR" altLang="tr-TR" sz="2000" smtClean="0"/>
              <a:t>Intranet</a:t>
            </a:r>
          </a:p>
          <a:p>
            <a:pPr lvl="1" eaLnBrk="1" hangingPunct="1"/>
            <a:r>
              <a:rPr lang="tr-TR" altLang="tr-TR" sz="2000" smtClean="0"/>
              <a:t>TCP/IP’ye dayalı ağ. İnternetten farklı olarak bu ağ sadece bir kuruma aittir, sadece o kurumun çalışanları bu ağa bağlanabilir. İnternete çıkmak için firewall kullanılarak saldırılara karşı korunur.</a:t>
            </a:r>
          </a:p>
        </p:txBody>
      </p:sp>
      <p:pic>
        <p:nvPicPr>
          <p:cNvPr id="4101" name="Picture 5" descr="C:\Documents and Settings\XP\Belgelerim\Resimlerim\clip_image007_thum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263" y="2636838"/>
            <a:ext cx="4418012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69225" cy="733425"/>
          </a:xfrm>
        </p:spPr>
        <p:txBody>
          <a:bodyPr/>
          <a:lstStyle/>
          <a:p>
            <a:pPr eaLnBrk="1" hangingPunct="1"/>
            <a:r>
              <a:rPr lang="tr-TR" altLang="tr-TR" sz="4000" smtClean="0"/>
              <a:t>Karmaşık (Mesh) Topoloji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981075"/>
            <a:ext cx="8208962" cy="22320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tr-TR" sz="2900" smtClean="0"/>
              <a:t>Gerçek Mesh topolojide tüm düğümler ağ içerisinde birbirine bağlıdır. </a:t>
            </a:r>
          </a:p>
          <a:p>
            <a:pPr eaLnBrk="1" hangingPunct="1">
              <a:lnSpc>
                <a:spcPct val="90000"/>
              </a:lnSpc>
            </a:pPr>
            <a:r>
              <a:rPr lang="tr-TR" altLang="tr-TR" sz="2900" smtClean="0"/>
              <a:t>Daha çok WAN’da kullanılır. </a:t>
            </a:r>
          </a:p>
          <a:p>
            <a:pPr eaLnBrk="1" hangingPunct="1">
              <a:lnSpc>
                <a:spcPct val="90000"/>
              </a:lnSpc>
            </a:pPr>
            <a:r>
              <a:rPr lang="tr-TR" altLang="tr-TR" sz="2900" smtClean="0"/>
              <a:t>LAN’da kullanıldığında tüm düğümlerin birbirine mutlaka bağlı olması gerekmez.</a:t>
            </a:r>
          </a:p>
        </p:txBody>
      </p:sp>
      <p:sp>
        <p:nvSpPr>
          <p:cNvPr id="31748" name="AutoShape 4" descr="star"/>
          <p:cNvSpPr>
            <a:spLocks noChangeAspect="1" noChangeArrowheads="1"/>
          </p:cNvSpPr>
          <p:nvPr/>
        </p:nvSpPr>
        <p:spPr bwMode="auto">
          <a:xfrm>
            <a:off x="3143250" y="2176463"/>
            <a:ext cx="285750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/>
          </a:p>
        </p:txBody>
      </p:sp>
      <p:sp>
        <p:nvSpPr>
          <p:cNvPr id="31749" name="AutoShape 5" descr="star"/>
          <p:cNvSpPr>
            <a:spLocks noChangeAspect="1" noChangeArrowheads="1"/>
          </p:cNvSpPr>
          <p:nvPr/>
        </p:nvSpPr>
        <p:spPr bwMode="auto">
          <a:xfrm>
            <a:off x="3143250" y="2176463"/>
            <a:ext cx="285750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/>
          </a:p>
        </p:txBody>
      </p:sp>
      <p:pic>
        <p:nvPicPr>
          <p:cNvPr id="31750" name="Picture 6" descr="mes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0" y="3284538"/>
            <a:ext cx="4967288" cy="341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0" y="4508500"/>
            <a:ext cx="2330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800"/>
              <a:t>Gerçek Mesh topoloji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15888"/>
            <a:ext cx="7769225" cy="733425"/>
          </a:xfrm>
        </p:spPr>
        <p:txBody>
          <a:bodyPr/>
          <a:lstStyle/>
          <a:p>
            <a:pPr eaLnBrk="1" hangingPunct="1"/>
            <a:r>
              <a:rPr lang="tr-TR" altLang="tr-TR" sz="4000" smtClean="0"/>
              <a:t>Karmaşık (Mesh) Topoloji</a:t>
            </a:r>
          </a:p>
        </p:txBody>
      </p:sp>
      <p:sp>
        <p:nvSpPr>
          <p:cNvPr id="32771" name="AutoShape 3" descr="star"/>
          <p:cNvSpPr>
            <a:spLocks noChangeAspect="1" noChangeArrowheads="1"/>
          </p:cNvSpPr>
          <p:nvPr/>
        </p:nvSpPr>
        <p:spPr bwMode="auto">
          <a:xfrm>
            <a:off x="3143250" y="2176463"/>
            <a:ext cx="285750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/>
          </a:p>
        </p:txBody>
      </p:sp>
      <p:sp>
        <p:nvSpPr>
          <p:cNvPr id="32772" name="AutoShape 4" descr="star"/>
          <p:cNvSpPr>
            <a:spLocks noChangeAspect="1" noChangeArrowheads="1"/>
          </p:cNvSpPr>
          <p:nvPr/>
        </p:nvSpPr>
        <p:spPr bwMode="auto">
          <a:xfrm>
            <a:off x="3143250" y="2176463"/>
            <a:ext cx="285750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/>
          </a:p>
        </p:txBody>
      </p:sp>
      <p:pic>
        <p:nvPicPr>
          <p:cNvPr id="32773" name="Picture 5" descr="A hierarchical network.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1196975"/>
            <a:ext cx="4176713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4937125"/>
            <a:ext cx="8229600" cy="11890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tr-TR" sz="2600" smtClean="0"/>
              <a:t>Hybrid mesh topoloji, karmaşık ağlarda (veritabanı sunucularının uzak mesafeler arası bağlantıları vb.) kullanılır.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b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341438"/>
            <a:ext cx="261937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3" descr="st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1125538"/>
            <a:ext cx="132397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Picture 4" descr="r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429000"/>
            <a:ext cx="13335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5" descr="tre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3429000"/>
            <a:ext cx="3209925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6" descr="mesh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1341438"/>
            <a:ext cx="132397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395288" y="404813"/>
            <a:ext cx="45624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800"/>
              <a:t>Doğrusal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800"/>
              <a:t>(Bus)</a:t>
            </a: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539750" y="2636838"/>
            <a:ext cx="45624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800"/>
              <a:t>Halka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800"/>
              <a:t>(Ring)</a:t>
            </a:r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4140200" y="333375"/>
            <a:ext cx="1800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800"/>
              <a:t>Yıldız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800"/>
              <a:t>(Star)</a:t>
            </a: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4140200" y="2708275"/>
            <a:ext cx="1584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800"/>
              <a:t>Ağaç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800"/>
              <a:t>(Tree)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6443663" y="404813"/>
            <a:ext cx="23764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800"/>
              <a:t>Karmaşık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800"/>
              <a:t>(Mesh)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0" name="Group 2"/>
          <p:cNvGraphicFramePr>
            <a:graphicFrameLocks noGrp="1"/>
          </p:cNvGraphicFramePr>
          <p:nvPr>
            <p:ph type="tbl" idx="4294967295"/>
          </p:nvPr>
        </p:nvGraphicFramePr>
        <p:xfrm>
          <a:off x="468313" y="476250"/>
          <a:ext cx="8496300" cy="5773738"/>
        </p:xfrm>
        <a:graphic>
          <a:graphicData uri="http://schemas.openxmlformats.org/drawingml/2006/table">
            <a:tbl>
              <a:tblPr/>
              <a:tblGrid>
                <a:gridCol w="1295400"/>
                <a:gridCol w="1152525"/>
                <a:gridCol w="1511300"/>
                <a:gridCol w="936625"/>
                <a:gridCol w="3600450"/>
              </a:tblGrid>
              <a:tr h="9048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Topoloji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Kurulum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Düzenleme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Sorun çözme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Veri aktarımında problem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48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Doğrusal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Çok kolay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Kısmen zor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Zor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 bir kablo, kabloda problem veri aktarımını etkiler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48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Halka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Kısmen Kolay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Kısmen zor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Kolay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Halkadaki bozukluk veri aktarımını etkiler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496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Yıldız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Kolay, ancak zaman alıcı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Kolay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Kolay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 bir kablodaki bozukluk bir pc’yi etkiler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48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Ağaç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Zor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Zor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Kolay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Oldukça az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48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Karmaşık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Zor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Zor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Kolay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Oldukça az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3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3" y="549275"/>
            <a:ext cx="7539037" cy="583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Ağ Topolojileri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58812"/>
          </a:xfrm>
        </p:spPr>
        <p:txBody>
          <a:bodyPr/>
          <a:lstStyle/>
          <a:p>
            <a:pPr eaLnBrk="1" hangingPunct="1"/>
            <a:r>
              <a:rPr lang="tr-TR" altLang="tr-TR" sz="4000" smtClean="0"/>
              <a:t>Topoloji nedir?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8964612" cy="5256213"/>
          </a:xfrm>
        </p:spPr>
        <p:txBody>
          <a:bodyPr/>
          <a:lstStyle/>
          <a:p>
            <a:pPr marL="176213" indent="-176213" eaLnBrk="1" hangingPunct="1"/>
            <a:r>
              <a:rPr lang="tr-TR" altLang="tr-TR" sz="2400" smtClean="0"/>
              <a:t>Topoloji , bir ağın fiziksel ve mantıksal yapısını ifade eder. Ağı oluşturan bileşenlerin birbirlerine bağlanış şekilleri , kullanılacak aygıtlar</a:t>
            </a:r>
            <a:r>
              <a:rPr lang="en-US" altLang="tr-TR" sz="2400" smtClean="0"/>
              <a:t> </a:t>
            </a:r>
            <a:r>
              <a:rPr lang="tr-TR" altLang="tr-TR" sz="2400" smtClean="0"/>
              <a:t>(hub,switch), kablolama standartları, iletişim protokolü</a:t>
            </a:r>
            <a:r>
              <a:rPr lang="en-US" altLang="tr-TR" sz="2400" smtClean="0"/>
              <a:t> </a:t>
            </a:r>
            <a:r>
              <a:rPr lang="tr-TR" altLang="tr-TR" sz="2400" smtClean="0"/>
              <a:t>ve bu protokollerin ağ</a:t>
            </a:r>
            <a:r>
              <a:rPr lang="en-US" altLang="tr-TR" sz="2400" smtClean="0"/>
              <a:t> </a:t>
            </a:r>
            <a:r>
              <a:rPr lang="tr-TR" altLang="tr-TR" sz="2400" smtClean="0"/>
              <a:t>yapısına  uygulanabilirliği de yine topolojinin kapsamı içerisindedir.</a:t>
            </a:r>
          </a:p>
          <a:p>
            <a:pPr marL="176213" indent="-176213" eaLnBrk="1" hangingPunct="1"/>
            <a:r>
              <a:rPr lang="tr-TR" altLang="tr-TR" u="sng" smtClean="0">
                <a:solidFill>
                  <a:srgbClr val="FF0000"/>
                </a:solidFill>
              </a:rPr>
              <a:t>Fiziksel topoloji: </a:t>
            </a:r>
            <a:r>
              <a:rPr lang="tr-TR" altLang="tr-TR" smtClean="0"/>
              <a:t>Ağın fiziksel olarak nasıl görüneceğini belirler (Fiziksel katman).</a:t>
            </a:r>
          </a:p>
          <a:p>
            <a:pPr marL="176213" indent="-176213" eaLnBrk="1" hangingPunct="1"/>
            <a:r>
              <a:rPr lang="tr-TR" altLang="tr-TR" u="sng" smtClean="0">
                <a:solidFill>
                  <a:srgbClr val="FF0000"/>
                </a:solidFill>
              </a:rPr>
              <a:t>Mantıksal topoloji: </a:t>
            </a:r>
            <a:r>
              <a:rPr lang="tr-TR" altLang="tr-TR" smtClean="0"/>
              <a:t>Bir ağdaki veri akışının nasıl olacağını belirler (Veri iletim katmanı).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Ağ topoloji türleri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Doğrusal (Bus Topology)</a:t>
            </a:r>
          </a:p>
          <a:p>
            <a:pPr eaLnBrk="1" hangingPunct="1"/>
            <a:r>
              <a:rPr lang="tr-TR" altLang="tr-TR" smtClean="0">
                <a:solidFill>
                  <a:srgbClr val="FF0000"/>
                </a:solidFill>
              </a:rPr>
              <a:t>Halka (Ring Topology)</a:t>
            </a:r>
          </a:p>
          <a:p>
            <a:pPr lvl="1" eaLnBrk="1" hangingPunct="1"/>
            <a:r>
              <a:rPr lang="tr-TR" altLang="tr-TR" smtClean="0">
                <a:solidFill>
                  <a:srgbClr val="FF0000"/>
                </a:solidFill>
              </a:rPr>
              <a:t>Star-wired ring</a:t>
            </a:r>
          </a:p>
          <a:p>
            <a:pPr eaLnBrk="1" hangingPunct="1"/>
            <a:r>
              <a:rPr lang="tr-TR" altLang="tr-TR" smtClean="0"/>
              <a:t>Yıldız (Star Topology)</a:t>
            </a:r>
          </a:p>
          <a:p>
            <a:pPr lvl="1" eaLnBrk="1" hangingPunct="1"/>
            <a:r>
              <a:rPr lang="tr-TR" altLang="tr-TR" smtClean="0"/>
              <a:t>Star-wired bus</a:t>
            </a:r>
          </a:p>
          <a:p>
            <a:pPr eaLnBrk="1" hangingPunct="1"/>
            <a:r>
              <a:rPr lang="tr-TR" altLang="tr-TR" smtClean="0">
                <a:solidFill>
                  <a:srgbClr val="FF0000"/>
                </a:solidFill>
              </a:rPr>
              <a:t>Ağaç (Tree Topology)</a:t>
            </a:r>
          </a:p>
          <a:p>
            <a:pPr eaLnBrk="1" hangingPunct="1"/>
            <a:r>
              <a:rPr lang="tr-TR" altLang="tr-TR" smtClean="0"/>
              <a:t>Karmaşık (Mesh Topology)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95288" y="333375"/>
            <a:ext cx="8229600" cy="647700"/>
          </a:xfrm>
        </p:spPr>
        <p:txBody>
          <a:bodyPr/>
          <a:lstStyle/>
          <a:p>
            <a:pPr eaLnBrk="1" hangingPunct="1"/>
            <a:r>
              <a:rPr lang="tr-TR" altLang="tr-TR" smtClean="0"/>
              <a:t>Doğrusal(BUS) Topoloji</a:t>
            </a:r>
          </a:p>
        </p:txBody>
      </p:sp>
      <p:pic>
        <p:nvPicPr>
          <p:cNvPr id="8195" name="Picture 4" descr="http://i615.photobucket.com/albums/tt237/By_Hope/whchgw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908050"/>
            <a:ext cx="5667375" cy="255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50825" y="3213100"/>
            <a:ext cx="8497888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tr-TR" sz="2000" kern="0" dirty="0">
                <a:latin typeface="+mn-lt"/>
              </a:rPr>
              <a:t>Bir kablo yol olarak düşünülürse, bu yol üzerindeki her bir durak ağda bir düğümü (</a:t>
            </a:r>
            <a:r>
              <a:rPr lang="tr-TR" sz="2000" kern="0" dirty="0" err="1">
                <a:latin typeface="+mn-lt"/>
              </a:rPr>
              <a:t>node</a:t>
            </a:r>
            <a:r>
              <a:rPr lang="tr-TR" sz="2000" kern="0" dirty="0">
                <a:latin typeface="+mn-lt"/>
              </a:rPr>
              <a:t>-terminali/cihazı) temsil etmektedir.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tr-TR" sz="2000" kern="0" dirty="0">
                <a:latin typeface="+mn-lt"/>
              </a:rPr>
              <a:t>Bu tek kabloya; bölüm (</a:t>
            </a:r>
            <a:r>
              <a:rPr lang="tr-TR" sz="2000" kern="0" dirty="0" err="1">
                <a:latin typeface="+mn-lt"/>
              </a:rPr>
              <a:t>segment</a:t>
            </a:r>
            <a:r>
              <a:rPr lang="tr-TR" sz="2000" kern="0" dirty="0">
                <a:latin typeface="+mn-lt"/>
              </a:rPr>
              <a:t>), omurga (</a:t>
            </a:r>
            <a:r>
              <a:rPr lang="tr-TR" sz="2000" kern="0" dirty="0" err="1">
                <a:latin typeface="+mn-lt"/>
              </a:rPr>
              <a:t>backbone</a:t>
            </a:r>
            <a:r>
              <a:rPr lang="tr-TR" sz="2000" kern="0" dirty="0">
                <a:latin typeface="+mn-lt"/>
              </a:rPr>
              <a:t>), </a:t>
            </a:r>
            <a:r>
              <a:rPr lang="tr-TR" sz="2000" kern="0" dirty="0" err="1">
                <a:latin typeface="+mn-lt"/>
              </a:rPr>
              <a:t>trunk</a:t>
            </a:r>
            <a:r>
              <a:rPr lang="tr-TR" sz="2000" kern="0" dirty="0">
                <a:latin typeface="+mn-lt"/>
              </a:rPr>
              <a:t> denilebilir.</a:t>
            </a:r>
          </a:p>
        </p:txBody>
      </p:sp>
      <p:pic>
        <p:nvPicPr>
          <p:cNvPr id="819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652963"/>
            <a:ext cx="6769100" cy="202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3" y="-26988"/>
            <a:ext cx="6126162" cy="675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71438"/>
            <a:ext cx="7769225" cy="765175"/>
          </a:xfrm>
        </p:spPr>
        <p:txBody>
          <a:bodyPr/>
          <a:lstStyle/>
          <a:p>
            <a:pPr eaLnBrk="1" hangingPunct="1"/>
            <a:r>
              <a:rPr lang="tr-TR" altLang="tr-TR" sz="2800" smtClean="0"/>
              <a:t>Doğrusal Topoloji  - (Avantaj ve Dezavantajları)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924175"/>
            <a:ext cx="8496300" cy="36734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tr-TR" sz="2000" dirty="0" smtClean="0"/>
              <a:t>Avantajları: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tr-TR" sz="1900" dirty="0" smtClean="0"/>
              <a:t>Ağa bir bilgisayarı bağlamak oldukça kolaydır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tr-TR" sz="1900" dirty="0" smtClean="0"/>
              <a:t>Daha az uzunlukta kablo gerektirir.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tr-TR" sz="2000" dirty="0" smtClean="0"/>
              <a:t>Dezavantajları </a:t>
            </a:r>
          </a:p>
          <a:p>
            <a:pPr marL="0" lvl="1" indent="176213" eaLnBrk="1" hangingPunct="1">
              <a:lnSpc>
                <a:spcPct val="90000"/>
              </a:lnSpc>
              <a:defRPr/>
            </a:pPr>
            <a:r>
              <a:rPr lang="tr-TR" sz="1900" dirty="0" smtClean="0"/>
              <a:t>Omurga kabloda bir bozulma veya kesilme olursa tüm ağ bağlantısı kesilir.</a:t>
            </a:r>
          </a:p>
          <a:p>
            <a:pPr marL="0" lvl="1" indent="176213" eaLnBrk="1" hangingPunct="1">
              <a:lnSpc>
                <a:spcPct val="90000"/>
              </a:lnSpc>
              <a:defRPr/>
            </a:pPr>
            <a:r>
              <a:rPr lang="tr-TR" sz="1900" dirty="0" smtClean="0"/>
              <a:t>Kablonun sonunda sonlandırıcı (</a:t>
            </a:r>
            <a:r>
              <a:rPr lang="tr-TR" sz="1900" dirty="0" err="1" smtClean="0"/>
              <a:t>Terminator</a:t>
            </a:r>
            <a:r>
              <a:rPr lang="tr-TR" sz="1900" dirty="0" smtClean="0"/>
              <a:t>) olmalıdır.</a:t>
            </a:r>
          </a:p>
          <a:p>
            <a:pPr marL="0" lvl="1" indent="176213" eaLnBrk="1" hangingPunct="1">
              <a:lnSpc>
                <a:spcPct val="90000"/>
              </a:lnSpc>
              <a:defRPr/>
            </a:pPr>
            <a:r>
              <a:rPr lang="tr-TR" sz="1900" dirty="0" smtClean="0"/>
              <a:t>Ağda sorun olduğunda sorunun nerden kaynaklandığını bulmak zaman alıcı olabilir.</a:t>
            </a:r>
          </a:p>
          <a:p>
            <a:pPr marL="0" lvl="1" indent="176213" eaLnBrk="1" hangingPunct="1">
              <a:lnSpc>
                <a:spcPct val="90000"/>
              </a:lnSpc>
              <a:defRPr/>
            </a:pPr>
            <a:r>
              <a:rPr lang="tr-TR" sz="1900" dirty="0" smtClean="0"/>
              <a:t>Tek başına tüm bir binanın ağ çözümü için genellikle kullanılmamaktadır.</a:t>
            </a:r>
          </a:p>
          <a:p>
            <a:pPr marL="0" lvl="1" indent="176213" eaLnBrk="1" hangingPunct="1">
              <a:lnSpc>
                <a:spcPct val="90000"/>
              </a:lnSpc>
              <a:defRPr/>
            </a:pPr>
            <a:r>
              <a:rPr lang="tr-TR" sz="1900" dirty="0" smtClean="0"/>
              <a:t>Çarpışma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692150"/>
            <a:ext cx="6337300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rsayılan Tasarım">
  <a:themeElements>
    <a:clrScheme name="Varsayılan Tasarı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arsayılan Tasarı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arsayılan Tasarı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849</Words>
  <Application>Microsoft Office PowerPoint</Application>
  <PresentationFormat>Ekran Gösterisi (4:3)</PresentationFormat>
  <Paragraphs>150</Paragraphs>
  <Slides>34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34</vt:i4>
      </vt:variant>
    </vt:vector>
  </HeadingPairs>
  <TitlesOfParts>
    <vt:vector size="39" baseType="lpstr">
      <vt:lpstr>Arial</vt:lpstr>
      <vt:lpstr>Calibri</vt:lpstr>
      <vt:lpstr>Wingdings</vt:lpstr>
      <vt:lpstr>Times New Roman</vt:lpstr>
      <vt:lpstr>Varsayılan Tasarım</vt:lpstr>
      <vt:lpstr>PowerPoint Sunusu</vt:lpstr>
      <vt:lpstr>Ağ Türleri</vt:lpstr>
      <vt:lpstr>Diğer Ağ Kavramları</vt:lpstr>
      <vt:lpstr>Ağ Topolojileri</vt:lpstr>
      <vt:lpstr>Topoloji nedir?</vt:lpstr>
      <vt:lpstr>Ağ topoloji türleri</vt:lpstr>
      <vt:lpstr>Doğrusal(BUS) Topoloji</vt:lpstr>
      <vt:lpstr>PowerPoint Sunusu</vt:lpstr>
      <vt:lpstr>Doğrusal Topoloji  - (Avantaj ve Dezavantajları)</vt:lpstr>
      <vt:lpstr>Halka Topolojisi</vt:lpstr>
      <vt:lpstr>Halka(Token Ring) Topoloji</vt:lpstr>
      <vt:lpstr>Halka(Token Ring) Topoloji</vt:lpstr>
      <vt:lpstr>PowerPoint Sunusu</vt:lpstr>
      <vt:lpstr>Halka Topoloji </vt:lpstr>
      <vt:lpstr>Halka Topoloji  Star-Wired Ring</vt:lpstr>
      <vt:lpstr>Halka Topoloji  Star-Wired Ring</vt:lpstr>
      <vt:lpstr>MAU </vt:lpstr>
      <vt:lpstr>Halka Topoloji  Star-Wired Ring</vt:lpstr>
      <vt:lpstr>Halka Topoloji  Star-Wired Ring</vt:lpstr>
      <vt:lpstr>İki MAU bağlanması için MAU’daki RI (Ring In) ve RO (Ring Out portları kullanılır.</vt:lpstr>
      <vt:lpstr>Yıldız (Star) Topoloji</vt:lpstr>
      <vt:lpstr>Yıldız (Star) Topoloji</vt:lpstr>
      <vt:lpstr>PowerPoint Sunusu</vt:lpstr>
      <vt:lpstr>Yıldız Topoloji  (Avantaj ve Dezavantajları)</vt:lpstr>
      <vt:lpstr>Doğrusal -Halka -Yıldız</vt:lpstr>
      <vt:lpstr>Ağaç (Tree) Topoloji</vt:lpstr>
      <vt:lpstr>Ağaç (Tree) Topoloji</vt:lpstr>
      <vt:lpstr>Ağaç Topoloji - (Avantaj ve Dezavantajları)</vt:lpstr>
      <vt:lpstr>PowerPoint Sunusu</vt:lpstr>
      <vt:lpstr>Karmaşık (Mesh) Topoloji</vt:lpstr>
      <vt:lpstr>Karmaşık (Mesh) Topoloji</vt:lpstr>
      <vt:lpstr>PowerPoint Sunusu</vt:lpstr>
      <vt:lpstr>PowerPoint Sunusu</vt:lpstr>
      <vt:lpstr>PowerPoint Sunusu</vt:lpstr>
    </vt:vector>
  </TitlesOfParts>
  <Company>fü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Tarihsel Gelişim</dc:title>
  <dc:creator>yetkin tatar</dc:creator>
  <cp:lastModifiedBy>ytatar</cp:lastModifiedBy>
  <cp:revision>24</cp:revision>
  <dcterms:created xsi:type="dcterms:W3CDTF">2007-03-30T06:15:49Z</dcterms:created>
  <dcterms:modified xsi:type="dcterms:W3CDTF">2018-04-09T11:26:11Z</dcterms:modified>
</cp:coreProperties>
</file>