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37"/>
  </p:notesMasterIdLst>
  <p:sldIdLst>
    <p:sldId id="262" r:id="rId3"/>
    <p:sldId id="279" r:id="rId4"/>
    <p:sldId id="339" r:id="rId5"/>
    <p:sldId id="340" r:id="rId6"/>
    <p:sldId id="320" r:id="rId7"/>
    <p:sldId id="341" r:id="rId8"/>
    <p:sldId id="323" r:id="rId9"/>
    <p:sldId id="325" r:id="rId10"/>
    <p:sldId id="326" r:id="rId11"/>
    <p:sldId id="263" r:id="rId12"/>
    <p:sldId id="327" r:id="rId13"/>
    <p:sldId id="275" r:id="rId14"/>
    <p:sldId id="264" r:id="rId15"/>
    <p:sldId id="288" r:id="rId16"/>
    <p:sldId id="259" r:id="rId17"/>
    <p:sldId id="291" r:id="rId18"/>
    <p:sldId id="292" r:id="rId19"/>
    <p:sldId id="332" r:id="rId20"/>
    <p:sldId id="333" r:id="rId21"/>
    <p:sldId id="335" r:id="rId22"/>
    <p:sldId id="336" r:id="rId23"/>
    <p:sldId id="342" r:id="rId24"/>
    <p:sldId id="287" r:id="rId25"/>
    <p:sldId id="260" r:id="rId26"/>
    <p:sldId id="265" r:id="rId27"/>
    <p:sldId id="266" r:id="rId28"/>
    <p:sldId id="343" r:id="rId29"/>
    <p:sldId id="267" r:id="rId30"/>
    <p:sldId id="268" r:id="rId31"/>
    <p:sldId id="273" r:id="rId32"/>
    <p:sldId id="274" r:id="rId33"/>
    <p:sldId id="276" r:id="rId34"/>
    <p:sldId id="277" r:id="rId35"/>
    <p:sldId id="278" r:id="rId3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07" autoAdjust="0"/>
  </p:normalViewPr>
  <p:slideViewPr>
    <p:cSldViewPr>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 Id="rId4"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48176D9-CE35-4C83-B870-38CDAD1B27CC}" type="datetimeFigureOut">
              <a:rPr lang="tr-TR"/>
              <a:pPr>
                <a:defRPr/>
              </a:pPr>
              <a:t>10.03.2020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F5C3F7-56EA-426D-B5B3-2AAF88C4099B}" type="slidenum">
              <a:rPr lang="tr-TR" altLang="tr-TR"/>
              <a:pPr/>
              <a:t>‹#›</a:t>
            </a:fld>
            <a:endParaRPr lang="tr-TR"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4915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5F24804-2D13-40E6-A240-13CA7707FAD7}" type="slidenum">
              <a:rPr lang="tr-TR" altLang="tr-TR">
                <a:latin typeface="Arial" panose="020B0604020202020204" pitchFamily="34" charset="0"/>
              </a:rPr>
              <a:pPr eaLnBrk="1" hangingPunct="1">
                <a:spcBef>
                  <a:spcPct val="0"/>
                </a:spcBef>
              </a:pPr>
              <a:t>2</a:t>
            </a:fld>
            <a:endParaRPr lang="tr-TR" altLang="tr-T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5018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9248DA3-DC83-45A6-9019-830497AEE12F}" type="slidenum">
              <a:rPr lang="tr-TR" altLang="tr-TR">
                <a:latin typeface="Arial" panose="020B0604020202020204" pitchFamily="34" charset="0"/>
              </a:rPr>
              <a:pPr eaLnBrk="1" hangingPunct="1">
                <a:spcBef>
                  <a:spcPct val="0"/>
                </a:spcBef>
              </a:pPr>
              <a:t>3</a:t>
            </a:fld>
            <a:endParaRPr lang="tr-TR" altLang="tr-T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5120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3B63AD5-45D4-42EB-ACBB-7377822FB8F6}" type="slidenum">
              <a:rPr lang="tr-TR" altLang="tr-TR">
                <a:latin typeface="Arial" panose="020B0604020202020204" pitchFamily="34" charset="0"/>
              </a:rPr>
              <a:pPr eaLnBrk="1" hangingPunct="1">
                <a:spcBef>
                  <a:spcPct val="0"/>
                </a:spcBef>
              </a:pPr>
              <a:t>16</a:t>
            </a:fld>
            <a:endParaRPr lang="tr-TR" altLang="tr-T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2755242A-18AE-4378-A70A-1D73C12245FF}" type="slidenum">
              <a:rPr lang="tr-TR" altLang="tr-TR"/>
              <a:pPr/>
              <a:t>‹#›</a:t>
            </a:fld>
            <a:endParaRPr lang="tr-TR" altLang="tr-TR"/>
          </a:p>
        </p:txBody>
      </p:sp>
    </p:spTree>
    <p:extLst>
      <p:ext uri="{BB962C8B-B14F-4D97-AF65-F5344CB8AC3E}">
        <p14:creationId xmlns:p14="http://schemas.microsoft.com/office/powerpoint/2010/main" val="73124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30CA45A4-E9A0-486C-AC0E-98708354640B}" type="slidenum">
              <a:rPr lang="tr-TR" altLang="tr-TR"/>
              <a:pPr/>
              <a:t>‹#›</a:t>
            </a:fld>
            <a:endParaRPr lang="tr-TR" altLang="tr-TR"/>
          </a:p>
        </p:txBody>
      </p:sp>
    </p:spTree>
    <p:extLst>
      <p:ext uri="{BB962C8B-B14F-4D97-AF65-F5344CB8AC3E}">
        <p14:creationId xmlns:p14="http://schemas.microsoft.com/office/powerpoint/2010/main" val="207661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967E3F1E-CB96-4004-90C7-863CB7CD1D99}" type="slidenum">
              <a:rPr lang="tr-TR" altLang="tr-TR"/>
              <a:pPr/>
              <a:t>‹#›</a:t>
            </a:fld>
            <a:endParaRPr lang="tr-TR" altLang="tr-TR"/>
          </a:p>
        </p:txBody>
      </p:sp>
    </p:spTree>
    <p:extLst>
      <p:ext uri="{BB962C8B-B14F-4D97-AF65-F5344CB8AC3E}">
        <p14:creationId xmlns:p14="http://schemas.microsoft.com/office/powerpoint/2010/main" val="25639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0FB77519-630F-4CD0-A7CC-C3B98B7895F0}" type="slidenum">
              <a:rPr lang="tr-TR" altLang="tr-TR"/>
              <a:pPr/>
              <a:t>‹#›</a:t>
            </a:fld>
            <a:endParaRPr lang="tr-TR" altLang="tr-TR"/>
          </a:p>
        </p:txBody>
      </p:sp>
    </p:spTree>
    <p:extLst>
      <p:ext uri="{BB962C8B-B14F-4D97-AF65-F5344CB8AC3E}">
        <p14:creationId xmlns:p14="http://schemas.microsoft.com/office/powerpoint/2010/main" val="1898947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0308CE13-E93E-4E90-A016-10447E1BC4C1}" type="datetimeFigureOut">
              <a:rPr lang="tr-TR"/>
              <a:pPr>
                <a:defRPr/>
              </a:pPr>
              <a:t>10.03.2020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C5565804-E0E7-4D05-B08C-A6ACC49193A0}" type="slidenum">
              <a:rPr lang="tr-TR" altLang="tr-TR"/>
              <a:pPr/>
              <a:t>‹#›</a:t>
            </a:fld>
            <a:endParaRPr lang="tr-TR" altLang="tr-TR"/>
          </a:p>
        </p:txBody>
      </p:sp>
    </p:spTree>
    <p:extLst>
      <p:ext uri="{BB962C8B-B14F-4D97-AF65-F5344CB8AC3E}">
        <p14:creationId xmlns:p14="http://schemas.microsoft.com/office/powerpoint/2010/main" val="4207204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0E1164B-D89A-4E96-91EC-B1D96759D077}" type="datetimeFigureOut">
              <a:rPr lang="tr-TR"/>
              <a:pPr>
                <a:defRPr/>
              </a:pPr>
              <a:t>10.03.2020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31801B90-3275-4A8F-A384-317D4B48AC68}" type="slidenum">
              <a:rPr lang="tr-TR" altLang="tr-TR"/>
              <a:pPr/>
              <a:t>‹#›</a:t>
            </a:fld>
            <a:endParaRPr lang="tr-TR" altLang="tr-TR"/>
          </a:p>
        </p:txBody>
      </p:sp>
    </p:spTree>
    <p:extLst>
      <p:ext uri="{BB962C8B-B14F-4D97-AF65-F5344CB8AC3E}">
        <p14:creationId xmlns:p14="http://schemas.microsoft.com/office/powerpoint/2010/main" val="226179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96488972-34DB-4C55-97D3-4CE91C97CF15}" type="datetimeFigureOut">
              <a:rPr lang="tr-TR"/>
              <a:pPr>
                <a:defRPr/>
              </a:pPr>
              <a:t>10.03.2020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9006F99D-2FC5-46BA-BAEA-EA1B04AD1FBB}" type="slidenum">
              <a:rPr lang="tr-TR" altLang="tr-TR"/>
              <a:pPr/>
              <a:t>‹#›</a:t>
            </a:fld>
            <a:endParaRPr lang="tr-TR" altLang="tr-TR"/>
          </a:p>
        </p:txBody>
      </p:sp>
    </p:spTree>
    <p:extLst>
      <p:ext uri="{BB962C8B-B14F-4D97-AF65-F5344CB8AC3E}">
        <p14:creationId xmlns:p14="http://schemas.microsoft.com/office/powerpoint/2010/main" val="3879370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DAE23C46-8104-4878-B9D0-5928FDF4AB93}" type="datetimeFigureOut">
              <a:rPr lang="tr-TR"/>
              <a:pPr>
                <a:defRPr/>
              </a:pPr>
              <a:t>10.03.2020</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fld id="{6B3D9B0A-958B-49B0-B801-5A5A1A5AB5D9}" type="slidenum">
              <a:rPr lang="tr-TR" altLang="tr-TR"/>
              <a:pPr/>
              <a:t>‹#›</a:t>
            </a:fld>
            <a:endParaRPr lang="tr-TR" altLang="tr-TR"/>
          </a:p>
        </p:txBody>
      </p:sp>
    </p:spTree>
    <p:extLst>
      <p:ext uri="{BB962C8B-B14F-4D97-AF65-F5344CB8AC3E}">
        <p14:creationId xmlns:p14="http://schemas.microsoft.com/office/powerpoint/2010/main" val="3172578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959EA2F7-5C12-4DEF-BA95-0F5CA5FBB5C3}" type="datetimeFigureOut">
              <a:rPr lang="tr-TR"/>
              <a:pPr>
                <a:defRPr/>
              </a:pPr>
              <a:t>10.03.2020</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fld id="{54DC3231-4D9A-44DE-8B12-4F0469DB27FF}" type="slidenum">
              <a:rPr lang="tr-TR" altLang="tr-TR"/>
              <a:pPr/>
              <a:t>‹#›</a:t>
            </a:fld>
            <a:endParaRPr lang="tr-TR" altLang="tr-TR"/>
          </a:p>
        </p:txBody>
      </p:sp>
    </p:spTree>
    <p:extLst>
      <p:ext uri="{BB962C8B-B14F-4D97-AF65-F5344CB8AC3E}">
        <p14:creationId xmlns:p14="http://schemas.microsoft.com/office/powerpoint/2010/main" val="1676777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D6A13D36-F510-4DAD-81AC-D5C12560F094}" type="datetimeFigureOut">
              <a:rPr lang="tr-TR"/>
              <a:pPr>
                <a:defRPr/>
              </a:pPr>
              <a:t>10.03.2020</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fld id="{8F90FE4B-866B-4154-8E81-EFC7EB2E6D6F}" type="slidenum">
              <a:rPr lang="tr-TR" altLang="tr-TR"/>
              <a:pPr/>
              <a:t>‹#›</a:t>
            </a:fld>
            <a:endParaRPr lang="tr-TR" altLang="tr-TR"/>
          </a:p>
        </p:txBody>
      </p:sp>
    </p:spTree>
    <p:extLst>
      <p:ext uri="{BB962C8B-B14F-4D97-AF65-F5344CB8AC3E}">
        <p14:creationId xmlns:p14="http://schemas.microsoft.com/office/powerpoint/2010/main" val="3897658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A1A1EFEE-2DFC-434C-93A2-AAFEBE11BF88}" type="datetimeFigureOut">
              <a:rPr lang="tr-TR"/>
              <a:pPr>
                <a:defRPr/>
              </a:pPr>
              <a:t>10.03.2020</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fld id="{3981E21C-6872-47C6-AB75-ED1317517D29}" type="slidenum">
              <a:rPr lang="tr-TR" altLang="tr-TR"/>
              <a:pPr/>
              <a:t>‹#›</a:t>
            </a:fld>
            <a:endParaRPr lang="tr-TR" altLang="tr-TR"/>
          </a:p>
        </p:txBody>
      </p:sp>
    </p:spTree>
    <p:extLst>
      <p:ext uri="{BB962C8B-B14F-4D97-AF65-F5344CB8AC3E}">
        <p14:creationId xmlns:p14="http://schemas.microsoft.com/office/powerpoint/2010/main" val="213796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8D3E1976-E80A-4AAF-8A24-07C41BBF7A87}" type="slidenum">
              <a:rPr lang="tr-TR" altLang="tr-TR"/>
              <a:pPr/>
              <a:t>‹#›</a:t>
            </a:fld>
            <a:endParaRPr lang="tr-TR" altLang="tr-TR"/>
          </a:p>
        </p:txBody>
      </p:sp>
    </p:spTree>
    <p:extLst>
      <p:ext uri="{BB962C8B-B14F-4D97-AF65-F5344CB8AC3E}">
        <p14:creationId xmlns:p14="http://schemas.microsoft.com/office/powerpoint/2010/main" val="2420057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8B81D954-8617-43FF-9BDD-672D63620245}" type="datetimeFigureOut">
              <a:rPr lang="tr-TR"/>
              <a:pPr>
                <a:defRPr/>
              </a:pPr>
              <a:t>10.03.2020</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fld id="{CE7569E1-9B3A-4D77-A5E2-D08FB1502FB7}" type="slidenum">
              <a:rPr lang="tr-TR" altLang="tr-TR"/>
              <a:pPr/>
              <a:t>‹#›</a:t>
            </a:fld>
            <a:endParaRPr lang="tr-TR" altLang="tr-TR"/>
          </a:p>
        </p:txBody>
      </p:sp>
    </p:spTree>
    <p:extLst>
      <p:ext uri="{BB962C8B-B14F-4D97-AF65-F5344CB8AC3E}">
        <p14:creationId xmlns:p14="http://schemas.microsoft.com/office/powerpoint/2010/main" val="836544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271A0FCC-D527-49E8-98A9-B9C9C529CECD}" type="datetimeFigureOut">
              <a:rPr lang="tr-TR"/>
              <a:pPr>
                <a:defRPr/>
              </a:pPr>
              <a:t>10.03.2020</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fld id="{460B9C0C-4E98-4D25-B652-2EAD0573BBF1}" type="slidenum">
              <a:rPr lang="tr-TR" altLang="tr-TR"/>
              <a:pPr/>
              <a:t>‹#›</a:t>
            </a:fld>
            <a:endParaRPr lang="tr-TR" altLang="tr-TR"/>
          </a:p>
        </p:txBody>
      </p:sp>
    </p:spTree>
    <p:extLst>
      <p:ext uri="{BB962C8B-B14F-4D97-AF65-F5344CB8AC3E}">
        <p14:creationId xmlns:p14="http://schemas.microsoft.com/office/powerpoint/2010/main" val="445118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00FE176-8607-45F1-BC74-073DDE926472}" type="datetimeFigureOut">
              <a:rPr lang="tr-TR"/>
              <a:pPr>
                <a:defRPr/>
              </a:pPr>
              <a:t>10.03.2020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6ACB9AEA-F0B4-4AA2-A060-AC085F0CD1AA}" type="slidenum">
              <a:rPr lang="tr-TR" altLang="tr-TR"/>
              <a:pPr/>
              <a:t>‹#›</a:t>
            </a:fld>
            <a:endParaRPr lang="tr-TR" altLang="tr-TR"/>
          </a:p>
        </p:txBody>
      </p:sp>
    </p:spTree>
    <p:extLst>
      <p:ext uri="{BB962C8B-B14F-4D97-AF65-F5344CB8AC3E}">
        <p14:creationId xmlns:p14="http://schemas.microsoft.com/office/powerpoint/2010/main" val="3180119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585551D-E7D4-49BA-9EE9-22E2A918E34F}" type="datetimeFigureOut">
              <a:rPr lang="tr-TR"/>
              <a:pPr>
                <a:defRPr/>
              </a:pPr>
              <a:t>10.03.2020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fld id="{B67D27AE-C48F-4545-A7C1-7F6C0CF0E61D}" type="slidenum">
              <a:rPr lang="tr-TR" altLang="tr-TR"/>
              <a:pPr/>
              <a:t>‹#›</a:t>
            </a:fld>
            <a:endParaRPr lang="tr-TR" altLang="tr-TR"/>
          </a:p>
        </p:txBody>
      </p:sp>
    </p:spTree>
    <p:extLst>
      <p:ext uri="{BB962C8B-B14F-4D97-AF65-F5344CB8AC3E}">
        <p14:creationId xmlns:p14="http://schemas.microsoft.com/office/powerpoint/2010/main" val="140017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p>
        </p:txBody>
      </p:sp>
      <p:sp>
        <p:nvSpPr>
          <p:cNvPr id="6" name="Rectangle 5"/>
          <p:cNvSpPr>
            <a:spLocks noGrp="1" noChangeArrowheads="1"/>
          </p:cNvSpPr>
          <p:nvPr>
            <p:ph type="ftr" sz="quarter" idx="11"/>
          </p:nvPr>
        </p:nvSpPr>
        <p:spPr/>
        <p:txBody>
          <a:bodyPr/>
          <a:lstStyle>
            <a:lvl1pPr>
              <a:defRPr/>
            </a:lvl1pPr>
          </a:lstStyle>
          <a:p>
            <a:pPr>
              <a:defRPr/>
            </a:pPr>
            <a:endParaRPr lang="tr-TR"/>
          </a:p>
        </p:txBody>
      </p:sp>
      <p:sp>
        <p:nvSpPr>
          <p:cNvPr id="7" name="Rectangle 6"/>
          <p:cNvSpPr>
            <a:spLocks noGrp="1" noChangeArrowheads="1"/>
          </p:cNvSpPr>
          <p:nvPr>
            <p:ph type="sldNum" sz="quarter" idx="12"/>
          </p:nvPr>
        </p:nvSpPr>
        <p:spPr/>
        <p:txBody>
          <a:bodyPr/>
          <a:lstStyle>
            <a:lvl1pPr>
              <a:defRPr/>
            </a:lvl1pPr>
          </a:lstStyle>
          <a:p>
            <a:fld id="{53847C0A-6DFB-4FB3-8DF6-FCC4164C5E53}" type="slidenum">
              <a:rPr lang="tr-TR" altLang="tr-TR"/>
              <a:pPr/>
              <a:t>‹#›</a:t>
            </a:fld>
            <a:endParaRPr lang="tr-TR" altLang="tr-TR"/>
          </a:p>
        </p:txBody>
      </p:sp>
    </p:spTree>
    <p:extLst>
      <p:ext uri="{BB962C8B-B14F-4D97-AF65-F5344CB8AC3E}">
        <p14:creationId xmlns:p14="http://schemas.microsoft.com/office/powerpoint/2010/main" val="3856911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cSld name="Başlık ve İçerik Üzerind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8229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p>
        </p:txBody>
      </p:sp>
      <p:sp>
        <p:nvSpPr>
          <p:cNvPr id="6" name="Rectangle 5"/>
          <p:cNvSpPr>
            <a:spLocks noGrp="1" noChangeArrowheads="1"/>
          </p:cNvSpPr>
          <p:nvPr>
            <p:ph type="ftr" sz="quarter" idx="11"/>
          </p:nvPr>
        </p:nvSpPr>
        <p:spPr/>
        <p:txBody>
          <a:bodyPr/>
          <a:lstStyle>
            <a:lvl1pPr>
              <a:defRPr/>
            </a:lvl1pPr>
          </a:lstStyle>
          <a:p>
            <a:pPr>
              <a:defRPr/>
            </a:pPr>
            <a:endParaRPr lang="tr-TR"/>
          </a:p>
        </p:txBody>
      </p:sp>
      <p:sp>
        <p:nvSpPr>
          <p:cNvPr id="7" name="Rectangle 6"/>
          <p:cNvSpPr>
            <a:spLocks noGrp="1" noChangeArrowheads="1"/>
          </p:cNvSpPr>
          <p:nvPr>
            <p:ph type="sldNum" sz="quarter" idx="12"/>
          </p:nvPr>
        </p:nvSpPr>
        <p:spPr/>
        <p:txBody>
          <a:bodyPr/>
          <a:lstStyle>
            <a:lvl1pPr>
              <a:defRPr/>
            </a:lvl1pPr>
          </a:lstStyle>
          <a:p>
            <a:fld id="{469C2A1B-0B1F-4292-AB84-23DD3D411E18}" type="slidenum">
              <a:rPr lang="tr-TR" altLang="tr-TR"/>
              <a:pPr/>
              <a:t>‹#›</a:t>
            </a:fld>
            <a:endParaRPr lang="tr-TR" altLang="tr-TR"/>
          </a:p>
        </p:txBody>
      </p:sp>
    </p:spTree>
    <p:extLst>
      <p:ext uri="{BB962C8B-B14F-4D97-AF65-F5344CB8AC3E}">
        <p14:creationId xmlns:p14="http://schemas.microsoft.com/office/powerpoint/2010/main" val="1045623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457200" y="274638"/>
            <a:ext cx="8229600" cy="5851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p:txBody>
          <a:bodyPr/>
          <a:lstStyle>
            <a:lvl1pPr>
              <a:defRPr/>
            </a:lvl1pPr>
          </a:lstStyle>
          <a:p>
            <a:pPr>
              <a:defRPr/>
            </a:pPr>
            <a:endParaRPr lang="tr-TR"/>
          </a:p>
        </p:txBody>
      </p:sp>
      <p:sp>
        <p:nvSpPr>
          <p:cNvPr id="4" name="Rectangle 5"/>
          <p:cNvSpPr>
            <a:spLocks noGrp="1" noChangeArrowheads="1"/>
          </p:cNvSpPr>
          <p:nvPr>
            <p:ph type="ftr" sz="quarter" idx="11"/>
          </p:nvPr>
        </p:nvSpPr>
        <p:spPr/>
        <p:txBody>
          <a:bodyPr/>
          <a:lstStyle>
            <a:lvl1pPr>
              <a:defRPr/>
            </a:lvl1pPr>
          </a:lstStyle>
          <a:p>
            <a:pPr>
              <a:defRPr/>
            </a:pPr>
            <a:endParaRPr lang="tr-TR"/>
          </a:p>
        </p:txBody>
      </p:sp>
      <p:sp>
        <p:nvSpPr>
          <p:cNvPr id="5" name="Rectangle 6"/>
          <p:cNvSpPr>
            <a:spLocks noGrp="1" noChangeArrowheads="1"/>
          </p:cNvSpPr>
          <p:nvPr>
            <p:ph type="sldNum" sz="quarter" idx="12"/>
          </p:nvPr>
        </p:nvSpPr>
        <p:spPr/>
        <p:txBody>
          <a:bodyPr/>
          <a:lstStyle>
            <a:lvl1pPr>
              <a:defRPr/>
            </a:lvl1pPr>
          </a:lstStyle>
          <a:p>
            <a:fld id="{F18B46D6-A2F0-478D-A4F6-CC170F3DF2C8}" type="slidenum">
              <a:rPr lang="tr-TR" altLang="tr-TR"/>
              <a:pPr/>
              <a:t>‹#›</a:t>
            </a:fld>
            <a:endParaRPr lang="tr-TR" altLang="tr-TR"/>
          </a:p>
        </p:txBody>
      </p:sp>
    </p:spTree>
    <p:extLst>
      <p:ext uri="{BB962C8B-B14F-4D97-AF65-F5344CB8AC3E}">
        <p14:creationId xmlns:p14="http://schemas.microsoft.com/office/powerpoint/2010/main" val="3953151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8200" y="3938588"/>
            <a:ext cx="4038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p:txBody>
          <a:bodyPr/>
          <a:lstStyle>
            <a:lvl1pPr>
              <a:defRPr/>
            </a:lvl1pPr>
          </a:lstStyle>
          <a:p>
            <a:pPr>
              <a:defRPr/>
            </a:pPr>
            <a:endParaRPr lang="tr-TR"/>
          </a:p>
        </p:txBody>
      </p:sp>
      <p:sp>
        <p:nvSpPr>
          <p:cNvPr id="7" name="Rectangle 5"/>
          <p:cNvSpPr>
            <a:spLocks noGrp="1" noChangeArrowheads="1"/>
          </p:cNvSpPr>
          <p:nvPr>
            <p:ph type="ftr" sz="quarter" idx="11"/>
          </p:nvPr>
        </p:nvSpPr>
        <p:spPr/>
        <p:txBody>
          <a:bodyPr/>
          <a:lstStyle>
            <a:lvl1pPr>
              <a:defRPr/>
            </a:lvl1pPr>
          </a:lstStyle>
          <a:p>
            <a:pPr>
              <a:defRPr/>
            </a:pPr>
            <a:endParaRPr lang="tr-TR"/>
          </a:p>
        </p:txBody>
      </p:sp>
      <p:sp>
        <p:nvSpPr>
          <p:cNvPr id="8" name="Rectangle 6"/>
          <p:cNvSpPr>
            <a:spLocks noGrp="1" noChangeArrowheads="1"/>
          </p:cNvSpPr>
          <p:nvPr>
            <p:ph type="sldNum" sz="quarter" idx="12"/>
          </p:nvPr>
        </p:nvSpPr>
        <p:spPr/>
        <p:txBody>
          <a:bodyPr/>
          <a:lstStyle>
            <a:lvl1pPr>
              <a:defRPr/>
            </a:lvl1pPr>
          </a:lstStyle>
          <a:p>
            <a:fld id="{F3461FB5-B407-47E7-A85F-89F7659FCE68}" type="slidenum">
              <a:rPr lang="tr-TR" altLang="tr-TR"/>
              <a:pPr/>
              <a:t>‹#›</a:t>
            </a:fld>
            <a:endParaRPr lang="tr-TR" altLang="tr-TR"/>
          </a:p>
        </p:txBody>
      </p:sp>
    </p:spTree>
    <p:extLst>
      <p:ext uri="{BB962C8B-B14F-4D97-AF65-F5344CB8AC3E}">
        <p14:creationId xmlns:p14="http://schemas.microsoft.com/office/powerpoint/2010/main" val="119544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48A48291-B596-49B9-82C9-FB7A9E297DE7}" type="slidenum">
              <a:rPr lang="tr-TR" altLang="tr-TR"/>
              <a:pPr/>
              <a:t>‹#›</a:t>
            </a:fld>
            <a:endParaRPr lang="tr-TR" altLang="tr-TR"/>
          </a:p>
        </p:txBody>
      </p:sp>
    </p:spTree>
    <p:extLst>
      <p:ext uri="{BB962C8B-B14F-4D97-AF65-F5344CB8AC3E}">
        <p14:creationId xmlns:p14="http://schemas.microsoft.com/office/powerpoint/2010/main" val="1975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CD86AA8E-D21A-4553-BC03-2E9438C518FF}" type="slidenum">
              <a:rPr lang="tr-TR" altLang="tr-TR"/>
              <a:pPr/>
              <a:t>‹#›</a:t>
            </a:fld>
            <a:endParaRPr lang="tr-TR" altLang="tr-TR"/>
          </a:p>
        </p:txBody>
      </p:sp>
    </p:spTree>
    <p:extLst>
      <p:ext uri="{BB962C8B-B14F-4D97-AF65-F5344CB8AC3E}">
        <p14:creationId xmlns:p14="http://schemas.microsoft.com/office/powerpoint/2010/main" val="384645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fld id="{792B7EE0-4EDE-459F-9232-5F18FE727BC6}" type="slidenum">
              <a:rPr lang="tr-TR" altLang="tr-TR"/>
              <a:pPr/>
              <a:t>‹#›</a:t>
            </a:fld>
            <a:endParaRPr lang="tr-TR" altLang="tr-TR"/>
          </a:p>
        </p:txBody>
      </p:sp>
    </p:spTree>
    <p:extLst>
      <p:ext uri="{BB962C8B-B14F-4D97-AF65-F5344CB8AC3E}">
        <p14:creationId xmlns:p14="http://schemas.microsoft.com/office/powerpoint/2010/main" val="174396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fld id="{F34901C5-9E54-4D09-8993-5006E12E6C1B}" type="slidenum">
              <a:rPr lang="tr-TR" altLang="tr-TR"/>
              <a:pPr/>
              <a:t>‹#›</a:t>
            </a:fld>
            <a:endParaRPr lang="tr-TR" altLang="tr-TR"/>
          </a:p>
        </p:txBody>
      </p:sp>
    </p:spTree>
    <p:extLst>
      <p:ext uri="{BB962C8B-B14F-4D97-AF65-F5344CB8AC3E}">
        <p14:creationId xmlns:p14="http://schemas.microsoft.com/office/powerpoint/2010/main" val="240031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fld id="{F80722E6-6B0F-49F5-AA6C-5E45895A3D32}" type="slidenum">
              <a:rPr lang="tr-TR" altLang="tr-TR"/>
              <a:pPr/>
              <a:t>‹#›</a:t>
            </a:fld>
            <a:endParaRPr lang="tr-TR" altLang="tr-TR"/>
          </a:p>
        </p:txBody>
      </p:sp>
    </p:spTree>
    <p:extLst>
      <p:ext uri="{BB962C8B-B14F-4D97-AF65-F5344CB8AC3E}">
        <p14:creationId xmlns:p14="http://schemas.microsoft.com/office/powerpoint/2010/main" val="2284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5386F640-09F0-48CC-8A35-DBC92022ADE9}" type="slidenum">
              <a:rPr lang="tr-TR" altLang="tr-TR"/>
              <a:pPr/>
              <a:t>‹#›</a:t>
            </a:fld>
            <a:endParaRPr lang="tr-TR" altLang="tr-TR"/>
          </a:p>
        </p:txBody>
      </p:sp>
    </p:spTree>
    <p:extLst>
      <p:ext uri="{BB962C8B-B14F-4D97-AF65-F5344CB8AC3E}">
        <p14:creationId xmlns:p14="http://schemas.microsoft.com/office/powerpoint/2010/main" val="1270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2E29BA21-4EA8-4851-BFA9-D2E6A612EE9D}" type="slidenum">
              <a:rPr lang="tr-TR" altLang="tr-TR"/>
              <a:pPr/>
              <a:t>‹#›</a:t>
            </a:fld>
            <a:endParaRPr lang="tr-TR" altLang="tr-TR"/>
          </a:p>
        </p:txBody>
      </p:sp>
    </p:spTree>
    <p:extLst>
      <p:ext uri="{BB962C8B-B14F-4D97-AF65-F5344CB8AC3E}">
        <p14:creationId xmlns:p14="http://schemas.microsoft.com/office/powerpoint/2010/main" val="244771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317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tr-TR"/>
          </a:p>
        </p:txBody>
      </p:sp>
      <p:sp>
        <p:nvSpPr>
          <p:cNvPr id="317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tr-TR"/>
          </a:p>
        </p:txBody>
      </p:sp>
      <p:sp>
        <p:nvSpPr>
          <p:cNvPr id="317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32320A9-253F-4C85-9B3C-E687E4D599E9}"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2051"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defRPr>
            </a:lvl1pPr>
          </a:lstStyle>
          <a:p>
            <a:pPr>
              <a:defRPr/>
            </a:pPr>
            <a:fld id="{BF9A18EA-C9C5-44FF-A009-694E3202883C}" type="datetimeFigureOut">
              <a:rPr lang="tr-TR"/>
              <a:pPr>
                <a:defRPr/>
              </a:pPr>
              <a:t>10.03.2020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50D8BCF-2158-4F17-A223-A8100878F58C}"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oleObject" Target="../embeddings/oleObject3.bin"/><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18" Type="http://schemas.openxmlformats.org/officeDocument/2006/relationships/oleObject" Target="../embeddings/oleObject17.bin"/><Relationship Id="rId3" Type="http://schemas.openxmlformats.org/officeDocument/2006/relationships/oleObject" Target="../embeddings/oleObject6.bin"/><Relationship Id="rId21" Type="http://schemas.openxmlformats.org/officeDocument/2006/relationships/oleObject" Target="../embeddings/oleObject19.bin"/><Relationship Id="rId7" Type="http://schemas.openxmlformats.org/officeDocument/2006/relationships/oleObject" Target="../embeddings/oleObject8.bin"/><Relationship Id="rId12" Type="http://schemas.openxmlformats.org/officeDocument/2006/relationships/oleObject" Target="../embeddings/oleObject13.bin"/><Relationship Id="rId17"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12.bin"/><Relationship Id="rId5" Type="http://schemas.openxmlformats.org/officeDocument/2006/relationships/oleObject" Target="../embeddings/oleObject7.bin"/><Relationship Id="rId15" Type="http://schemas.openxmlformats.org/officeDocument/2006/relationships/oleObject" Target="../embeddings/oleObject15.bin"/><Relationship Id="rId10" Type="http://schemas.openxmlformats.org/officeDocument/2006/relationships/oleObject" Target="../embeddings/oleObject11.bin"/><Relationship Id="rId19" Type="http://schemas.openxmlformats.org/officeDocument/2006/relationships/image" Target="../media/image28.wmf"/><Relationship Id="rId4" Type="http://schemas.openxmlformats.org/officeDocument/2006/relationships/image" Target="../media/image24.wmf"/><Relationship Id="rId9" Type="http://schemas.openxmlformats.org/officeDocument/2006/relationships/oleObject" Target="../embeddings/oleObject10.bin"/><Relationship Id="rId14" Type="http://schemas.openxmlformats.org/officeDocument/2006/relationships/image" Target="../media/image26.wmf"/><Relationship Id="rId22"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1052513"/>
            <a:ext cx="8229600" cy="1143000"/>
          </a:xfrm>
        </p:spPr>
        <p:txBody>
          <a:bodyPr/>
          <a:lstStyle/>
          <a:p>
            <a:pPr eaLnBrk="1" hangingPunct="1"/>
            <a:r>
              <a:rPr lang="tr-TR" altLang="tr-TR" sz="4000" smtClean="0">
                <a:solidFill>
                  <a:srgbClr val="FF3300"/>
                </a:solidFill>
              </a:rPr>
              <a:t>BMÜ 332-BİLGİSAYAR AĞLARI</a:t>
            </a:r>
          </a:p>
        </p:txBody>
      </p:sp>
      <p:sp>
        <p:nvSpPr>
          <p:cNvPr id="7171" name="Rectangle 3"/>
          <p:cNvSpPr>
            <a:spLocks noGrp="1" noChangeArrowheads="1"/>
          </p:cNvSpPr>
          <p:nvPr>
            <p:ph type="body" idx="1"/>
          </p:nvPr>
        </p:nvSpPr>
        <p:spPr>
          <a:xfrm>
            <a:off x="827088" y="2276475"/>
            <a:ext cx="7283450" cy="3560763"/>
          </a:xfrm>
        </p:spPr>
        <p:txBody>
          <a:bodyPr/>
          <a:lstStyle/>
          <a:p>
            <a:pPr algn="ctr" eaLnBrk="1" hangingPunct="1">
              <a:buFontTx/>
              <a:buNone/>
            </a:pPr>
            <a:endParaRPr lang="tr-TR" altLang="tr-TR" smtClean="0"/>
          </a:p>
          <a:p>
            <a:pPr algn="ctr" eaLnBrk="1" hangingPunct="1">
              <a:buFontTx/>
              <a:buNone/>
            </a:pPr>
            <a:r>
              <a:rPr lang="tr-TR" altLang="tr-TR" smtClean="0"/>
              <a:t>BÖLÜM 1</a:t>
            </a:r>
          </a:p>
          <a:p>
            <a:pPr algn="ctr" eaLnBrk="1" hangingPunct="1">
              <a:buFontTx/>
              <a:buNone/>
            </a:pPr>
            <a:r>
              <a:rPr lang="tr-TR" altLang="tr-TR" smtClean="0"/>
              <a:t>GİRİŞ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43808" y="851372"/>
            <a:ext cx="4680520" cy="633412"/>
          </a:xfrm>
        </p:spPr>
        <p:txBody>
          <a:bodyPr/>
          <a:lstStyle/>
          <a:p>
            <a:pPr eaLnBrk="1" hangingPunct="1"/>
            <a:r>
              <a:rPr lang="tr-TR" altLang="tr-TR" sz="2800" dirty="0" smtClean="0">
                <a:solidFill>
                  <a:srgbClr val="FF3300"/>
                </a:solidFill>
              </a:rPr>
              <a:t>Bir Ağ Ne Yapar?</a:t>
            </a:r>
          </a:p>
        </p:txBody>
      </p:sp>
      <p:sp>
        <p:nvSpPr>
          <p:cNvPr id="16387" name="Rectangle 3"/>
          <p:cNvSpPr>
            <a:spLocks noGrp="1" noChangeArrowheads="1"/>
          </p:cNvSpPr>
          <p:nvPr>
            <p:ph type="body" idx="1"/>
          </p:nvPr>
        </p:nvSpPr>
        <p:spPr>
          <a:xfrm>
            <a:off x="1062916" y="1484784"/>
            <a:ext cx="7050808" cy="4680519"/>
          </a:xfrm>
        </p:spPr>
        <p:txBody>
          <a:bodyPr/>
          <a:lstStyle/>
          <a:p>
            <a:pPr eaLnBrk="1" hangingPunct="1">
              <a:lnSpc>
                <a:spcPct val="80000"/>
              </a:lnSpc>
              <a:defRPr/>
            </a:pPr>
            <a:r>
              <a:rPr lang="tr-TR" sz="2200" dirty="0" smtClean="0">
                <a:solidFill>
                  <a:srgbClr val="FF3300"/>
                </a:solidFill>
              </a:rPr>
              <a:t>Veri İletişimi sağlar</a:t>
            </a:r>
            <a:endParaRPr lang="en-US" sz="2200" dirty="0" smtClean="0">
              <a:solidFill>
                <a:srgbClr val="FF3300"/>
              </a:solidFill>
            </a:endParaRPr>
          </a:p>
          <a:p>
            <a:pPr lvl="1" eaLnBrk="1" hangingPunct="1">
              <a:lnSpc>
                <a:spcPct val="80000"/>
              </a:lnSpc>
              <a:defRPr/>
            </a:pPr>
            <a:r>
              <a:rPr lang="tr-TR" sz="2200" dirty="0" smtClean="0"/>
              <a:t>Güvenilir</a:t>
            </a:r>
            <a:endParaRPr lang="en-US" sz="2200" dirty="0" smtClean="0"/>
          </a:p>
          <a:p>
            <a:pPr lvl="1" eaLnBrk="1" hangingPunct="1">
              <a:lnSpc>
                <a:spcPct val="80000"/>
              </a:lnSpc>
              <a:defRPr/>
            </a:pPr>
            <a:r>
              <a:rPr lang="tr-TR" sz="2200" dirty="0" smtClean="0"/>
              <a:t>Doğru</a:t>
            </a:r>
            <a:endParaRPr lang="en-US" sz="2200" dirty="0" smtClean="0"/>
          </a:p>
          <a:p>
            <a:pPr lvl="1" eaLnBrk="1" hangingPunct="1">
              <a:lnSpc>
                <a:spcPct val="80000"/>
              </a:lnSpc>
              <a:defRPr/>
            </a:pPr>
            <a:r>
              <a:rPr lang="tr-TR" sz="2200" dirty="0" smtClean="0"/>
              <a:t>Etkili</a:t>
            </a:r>
            <a:endParaRPr lang="en-US" sz="2200" dirty="0" smtClean="0"/>
          </a:p>
          <a:p>
            <a:pPr lvl="1" eaLnBrk="1" hangingPunct="1">
              <a:lnSpc>
                <a:spcPct val="80000"/>
              </a:lnSpc>
              <a:defRPr/>
            </a:pPr>
            <a:r>
              <a:rPr lang="tr-TR" sz="2200" dirty="0" smtClean="0"/>
              <a:t>Bir uygulamadan diğerine</a:t>
            </a:r>
            <a:endParaRPr lang="en-US" sz="2200" dirty="0" smtClean="0"/>
          </a:p>
          <a:p>
            <a:pPr eaLnBrk="1" hangingPunct="1">
              <a:lnSpc>
                <a:spcPct val="80000"/>
              </a:lnSpc>
              <a:defRPr/>
            </a:pPr>
            <a:r>
              <a:rPr lang="tr-TR" sz="2200" dirty="0" smtClean="0">
                <a:solidFill>
                  <a:srgbClr val="FF3300"/>
                </a:solidFill>
              </a:rPr>
              <a:t>Otomatik olarak hata sezme ve düzeltme yapar</a:t>
            </a:r>
            <a:endParaRPr lang="en-US" sz="2200" dirty="0" smtClean="0">
              <a:solidFill>
                <a:srgbClr val="FF3300"/>
              </a:solidFill>
            </a:endParaRPr>
          </a:p>
          <a:p>
            <a:pPr lvl="1" eaLnBrk="1" hangingPunct="1">
              <a:lnSpc>
                <a:spcPct val="80000"/>
              </a:lnSpc>
              <a:defRPr/>
            </a:pPr>
            <a:r>
              <a:rPr lang="tr-TR" sz="2200" dirty="0" smtClean="0"/>
              <a:t>Veri bozulması</a:t>
            </a:r>
            <a:endParaRPr lang="en-US" sz="2200" dirty="0" smtClean="0"/>
          </a:p>
          <a:p>
            <a:pPr lvl="1" eaLnBrk="1" hangingPunct="1">
              <a:lnSpc>
                <a:spcPct val="80000"/>
              </a:lnSpc>
              <a:defRPr/>
            </a:pPr>
            <a:r>
              <a:rPr lang="tr-TR" sz="2200" dirty="0" smtClean="0"/>
              <a:t>Veri kaybı</a:t>
            </a:r>
            <a:endParaRPr lang="en-US" sz="2200" dirty="0" smtClean="0"/>
          </a:p>
          <a:p>
            <a:pPr lvl="1" eaLnBrk="1" hangingPunct="1">
              <a:lnSpc>
                <a:spcPct val="80000"/>
              </a:lnSpc>
              <a:defRPr/>
            </a:pPr>
            <a:r>
              <a:rPr lang="tr-TR" sz="2200" dirty="0" smtClean="0"/>
              <a:t>Kopyalama</a:t>
            </a:r>
            <a:endParaRPr lang="en-US" sz="2200" dirty="0" smtClean="0"/>
          </a:p>
          <a:p>
            <a:pPr lvl="1" eaLnBrk="1" hangingPunct="1">
              <a:lnSpc>
                <a:spcPct val="80000"/>
              </a:lnSpc>
              <a:defRPr/>
            </a:pPr>
            <a:r>
              <a:rPr lang="tr-TR" sz="2200" dirty="0" smtClean="0"/>
              <a:t>Arızalı dağıtım</a:t>
            </a:r>
            <a:endParaRPr lang="en-US" sz="2200" dirty="0" smtClean="0"/>
          </a:p>
          <a:p>
            <a:pPr eaLnBrk="1" hangingPunct="1">
              <a:lnSpc>
                <a:spcPct val="80000"/>
              </a:lnSpc>
              <a:defRPr/>
            </a:pPr>
            <a:r>
              <a:rPr lang="tr-TR" sz="2200" dirty="0" smtClean="0">
                <a:solidFill>
                  <a:srgbClr val="FF3300"/>
                </a:solidFill>
              </a:rPr>
              <a:t>Otomatik olarak kaynaktan hedefe olan en uygun yolu bulma işlemini başarır..</a:t>
            </a:r>
          </a:p>
          <a:p>
            <a:pPr marL="449263" indent="-449263" eaLnBrk="1" hangingPunct="1">
              <a:lnSpc>
                <a:spcPct val="80000"/>
              </a:lnSpc>
              <a:buFontTx/>
              <a:buNone/>
              <a:defRPr/>
            </a:pPr>
            <a:r>
              <a:rPr lang="tr-TR" sz="2200" dirty="0" smtClean="0">
                <a:solidFill>
                  <a:srgbClr val="FF3300"/>
                </a:solidFill>
              </a:rPr>
              <a:t>	</a:t>
            </a:r>
            <a:r>
              <a:rPr lang="tr-TR" sz="2200" dirty="0" smtClean="0"/>
              <a:t>-  Bağlantılı, Bağlantısız iletişim ve yönlendirme   </a:t>
            </a:r>
            <a:r>
              <a:rPr lang="tr-TR" sz="2200" dirty="0" err="1" smtClean="0"/>
              <a:t>protokolları</a:t>
            </a:r>
            <a:r>
              <a:rPr lang="tr-TR" sz="22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a:xfrm>
            <a:off x="2555776" y="510025"/>
            <a:ext cx="3384376" cy="590550"/>
          </a:xfrm>
        </p:spPr>
        <p:txBody>
          <a:bodyPr>
            <a:normAutofit/>
          </a:bodyPr>
          <a:lstStyle/>
          <a:p>
            <a:pPr eaLnBrk="1" fontAlgn="auto" hangingPunct="1">
              <a:spcAft>
                <a:spcPts val="0"/>
              </a:spcAft>
              <a:defRPr/>
            </a:pPr>
            <a:r>
              <a:rPr lang="tr-TR" sz="3200" dirty="0" smtClean="0"/>
              <a:t>SORULAR?</a:t>
            </a:r>
          </a:p>
        </p:txBody>
      </p:sp>
      <p:sp>
        <p:nvSpPr>
          <p:cNvPr id="20483" name="4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1DF25DF-E0F5-4FE3-8B2D-8C6108853A47}" type="slidenum">
              <a:rPr lang="tr-TR" altLang="tr-TR" sz="1400"/>
              <a:pPr eaLnBrk="1" hangingPunct="1">
                <a:spcBef>
                  <a:spcPct val="0"/>
                </a:spcBef>
                <a:buFontTx/>
                <a:buNone/>
              </a:pPr>
              <a:t>11</a:t>
            </a:fld>
            <a:endParaRPr lang="tr-TR" altLang="tr-TR" sz="1400"/>
          </a:p>
        </p:txBody>
      </p:sp>
      <p:sp>
        <p:nvSpPr>
          <p:cNvPr id="20484" name="5 Metin kutusu"/>
          <p:cNvSpPr txBox="1">
            <a:spLocks noChangeArrowheads="1"/>
          </p:cNvSpPr>
          <p:nvPr/>
        </p:nvSpPr>
        <p:spPr bwMode="auto">
          <a:xfrm>
            <a:off x="827584" y="3242708"/>
            <a:ext cx="756084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lphaUcParenR"/>
            </a:pPr>
            <a:r>
              <a:rPr lang="tr-TR" altLang="tr-TR" sz="1600" dirty="0" smtClean="0"/>
              <a:t>Veriler </a:t>
            </a:r>
            <a:r>
              <a:rPr lang="tr-TR" altLang="tr-TR" sz="1600" dirty="0"/>
              <a:t>nasıl kodlanacak? Örneğin bir “A” harfi nasıl bir elektriksel işarete dönüştürülebilecek?</a:t>
            </a:r>
          </a:p>
          <a:p>
            <a:pPr eaLnBrk="1" hangingPunct="1">
              <a:spcBef>
                <a:spcPct val="0"/>
              </a:spcBef>
              <a:buFontTx/>
              <a:buAutoNum type="alphaUcParenR"/>
            </a:pPr>
            <a:r>
              <a:rPr lang="tr-TR" altLang="tr-TR" sz="1600" dirty="0">
                <a:solidFill>
                  <a:srgbClr val="0070C0"/>
                </a:solidFill>
              </a:rPr>
              <a:t>Bir bilgisayar, başka bir bilgisayarın kendisine veri göndermek istediğini nasıl anlayacak?</a:t>
            </a:r>
          </a:p>
          <a:p>
            <a:pPr eaLnBrk="1" hangingPunct="1">
              <a:spcBef>
                <a:spcPct val="0"/>
              </a:spcBef>
              <a:buFontTx/>
              <a:buAutoNum type="alphaUcParenR"/>
            </a:pPr>
            <a:r>
              <a:rPr lang="tr-TR" altLang="tr-TR" sz="1600" dirty="0"/>
              <a:t> Bir bilgisayar öteki bilgisayarın kendisine ne kadar veri gönderdiğini nasıl bilecek?</a:t>
            </a:r>
          </a:p>
          <a:p>
            <a:pPr eaLnBrk="1" hangingPunct="1">
              <a:spcBef>
                <a:spcPct val="0"/>
              </a:spcBef>
              <a:buFontTx/>
              <a:buAutoNum type="alphaUcParenR"/>
            </a:pPr>
            <a:r>
              <a:rPr lang="tr-TR" altLang="tr-TR" sz="1600" dirty="0"/>
              <a:t> </a:t>
            </a:r>
            <a:r>
              <a:rPr lang="tr-TR" altLang="tr-TR" sz="1600" dirty="0">
                <a:solidFill>
                  <a:srgbClr val="0070C0"/>
                </a:solidFill>
              </a:rPr>
              <a:t>Verilerin iletilirken bozulma ihtimaline karşı ne yapılabilir?</a:t>
            </a:r>
          </a:p>
          <a:p>
            <a:pPr eaLnBrk="1" hangingPunct="1">
              <a:spcBef>
                <a:spcPct val="0"/>
              </a:spcBef>
              <a:buFontTx/>
              <a:buAutoNum type="alphaUcParenR"/>
            </a:pPr>
            <a:r>
              <a:rPr lang="tr-TR" altLang="tr-TR" sz="1600" dirty="0"/>
              <a:t> Veri iletiminin denetimi nasıl olacak?</a:t>
            </a:r>
          </a:p>
          <a:p>
            <a:pPr eaLnBrk="1" hangingPunct="1">
              <a:spcBef>
                <a:spcPct val="0"/>
              </a:spcBef>
              <a:buFontTx/>
              <a:buAutoNum type="alphaUcParenR"/>
            </a:pPr>
            <a:r>
              <a:rPr lang="tr-TR" altLang="tr-TR" sz="1600" dirty="0"/>
              <a:t> </a:t>
            </a:r>
            <a:r>
              <a:rPr lang="tr-TR" altLang="tr-TR" sz="1600" dirty="0">
                <a:solidFill>
                  <a:srgbClr val="0070C0"/>
                </a:solidFill>
              </a:rPr>
              <a:t>Çok bilgisayarın olduğu bir ağda veriler doğru bilgisayarı nasıl bulacak</a:t>
            </a:r>
            <a:r>
              <a:rPr lang="tr-TR" altLang="tr-TR" sz="1600" dirty="0" smtClean="0">
                <a:solidFill>
                  <a:srgbClr val="0070C0"/>
                </a:solidFill>
              </a:rPr>
              <a:t>?</a:t>
            </a:r>
          </a:p>
          <a:p>
            <a:pPr eaLnBrk="1" hangingPunct="1">
              <a:spcBef>
                <a:spcPct val="0"/>
              </a:spcBef>
              <a:buFontTx/>
              <a:buAutoNum type="alphaUcParenR"/>
            </a:pPr>
            <a:r>
              <a:rPr lang="tr-TR" altLang="tr-TR" sz="1600" dirty="0" smtClean="0"/>
              <a:t>Herhangi bir anda medyayı hangi bilgisayar kullanacak?</a:t>
            </a:r>
            <a:endParaRPr lang="tr-TR" altLang="tr-TR" sz="1600" dirty="0"/>
          </a:p>
          <a:p>
            <a:pPr eaLnBrk="1" hangingPunct="1">
              <a:spcBef>
                <a:spcPct val="0"/>
              </a:spcBef>
              <a:buFontTx/>
              <a:buAutoNum type="alphaUcParenR"/>
            </a:pPr>
            <a:r>
              <a:rPr lang="tr-TR" altLang="tr-TR" sz="1600" dirty="0"/>
              <a:t> </a:t>
            </a:r>
            <a:r>
              <a:rPr lang="tr-TR" altLang="tr-TR" sz="1600" dirty="0">
                <a:solidFill>
                  <a:srgbClr val="0070C0"/>
                </a:solidFill>
              </a:rPr>
              <a:t>Aynı </a:t>
            </a:r>
            <a:r>
              <a:rPr lang="tr-TR" altLang="tr-TR" sz="1600" dirty="0" smtClean="0">
                <a:solidFill>
                  <a:srgbClr val="0070C0"/>
                </a:solidFill>
              </a:rPr>
              <a:t>medyadan nasıl </a:t>
            </a:r>
            <a:r>
              <a:rPr lang="tr-TR" altLang="tr-TR" sz="1600" dirty="0">
                <a:solidFill>
                  <a:srgbClr val="0070C0"/>
                </a:solidFill>
              </a:rPr>
              <a:t>daha fazla </a:t>
            </a:r>
            <a:r>
              <a:rPr lang="tr-TR" altLang="tr-TR" sz="1600" dirty="0" smtClean="0">
                <a:solidFill>
                  <a:srgbClr val="0070C0"/>
                </a:solidFill>
              </a:rPr>
              <a:t>bilgisayar </a:t>
            </a:r>
            <a:r>
              <a:rPr lang="tr-TR" altLang="tr-TR" sz="1600" dirty="0">
                <a:solidFill>
                  <a:srgbClr val="0070C0"/>
                </a:solidFill>
              </a:rPr>
              <a:t>haberleşebilir</a:t>
            </a:r>
            <a:r>
              <a:rPr lang="tr-TR" altLang="tr-TR" sz="1600" dirty="0" smtClean="0">
                <a:solidFill>
                  <a:srgbClr val="0070C0"/>
                </a:solidFill>
              </a:rPr>
              <a:t>? Fiziksel topoloji ?</a:t>
            </a:r>
            <a:endParaRPr lang="tr-TR" altLang="tr-TR" sz="1600" dirty="0">
              <a:solidFill>
                <a:srgbClr val="0070C0"/>
              </a:solidFill>
            </a:endParaRPr>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10336"/>
            <a:ext cx="6120338" cy="126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Metin kutusu 1"/>
          <p:cNvSpPr txBox="1">
            <a:spLocks noChangeArrowheads="1"/>
          </p:cNvSpPr>
          <p:nvPr/>
        </p:nvSpPr>
        <p:spPr bwMode="auto">
          <a:xfrm>
            <a:off x="899468" y="1100575"/>
            <a:ext cx="74170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sz="1600" dirty="0" smtClean="0">
                <a:solidFill>
                  <a:srgbClr val="FF0000"/>
                </a:solidFill>
              </a:rPr>
              <a:t>Tek </a:t>
            </a:r>
            <a:r>
              <a:rPr lang="tr-TR" altLang="tr-TR" sz="1600" dirty="0">
                <a:solidFill>
                  <a:srgbClr val="FF0000"/>
                </a:solidFill>
              </a:rPr>
              <a:t>bir </a:t>
            </a:r>
            <a:r>
              <a:rPr lang="tr-TR" altLang="tr-TR" sz="1600" dirty="0" err="1">
                <a:solidFill>
                  <a:srgbClr val="FF0000"/>
                </a:solidFill>
              </a:rPr>
              <a:t>medya’yı</a:t>
            </a:r>
            <a:r>
              <a:rPr lang="tr-TR" altLang="tr-TR" sz="1600" dirty="0">
                <a:solidFill>
                  <a:srgbClr val="FF0000"/>
                </a:solidFill>
              </a:rPr>
              <a:t> kullanan onlarca </a:t>
            </a:r>
            <a:r>
              <a:rPr lang="tr-TR" altLang="tr-TR" sz="1600" dirty="0" smtClean="0">
                <a:solidFill>
                  <a:srgbClr val="FF0000"/>
                </a:solidFill>
              </a:rPr>
              <a:t>bilgisayardan oluşan bir Bilgisayar ağı olsun</a:t>
            </a:r>
            <a:endParaRPr lang="tr-TR" altLang="tr-TR" sz="1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1" end="1"/>
                                            </p:txEl>
                                          </p:spTgt>
                                        </p:tgtEl>
                                        <p:attrNameLst>
                                          <p:attrName>style.visibility</p:attrName>
                                        </p:attrNameLst>
                                      </p:cBhvr>
                                      <p:to>
                                        <p:strVal val="visible"/>
                                      </p:to>
                                    </p:set>
                                    <p:anim calcmode="lin" valueType="num">
                                      <p:cBhvr additive="base">
                                        <p:cTn id="13"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anim calcmode="lin" valueType="num">
                                      <p:cBhvr additive="base">
                                        <p:cTn id="19"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xEl>
                                              <p:pRg st="3" end="3"/>
                                            </p:txEl>
                                          </p:spTgt>
                                        </p:tgtEl>
                                        <p:attrNameLst>
                                          <p:attrName>style.visibility</p:attrName>
                                        </p:attrNameLst>
                                      </p:cBhvr>
                                      <p:to>
                                        <p:strVal val="visible"/>
                                      </p:to>
                                    </p:set>
                                    <p:anim calcmode="lin" valueType="num">
                                      <p:cBhvr additive="base">
                                        <p:cTn id="25"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4">
                                            <p:txEl>
                                              <p:pRg st="4" end="4"/>
                                            </p:txEl>
                                          </p:spTgt>
                                        </p:tgtEl>
                                        <p:attrNameLst>
                                          <p:attrName>style.visibility</p:attrName>
                                        </p:attrNameLst>
                                      </p:cBhvr>
                                      <p:to>
                                        <p:strVal val="visible"/>
                                      </p:to>
                                    </p:set>
                                    <p:anim calcmode="lin" valueType="num">
                                      <p:cBhvr additive="base">
                                        <p:cTn id="31" dur="5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4">
                                            <p:txEl>
                                              <p:pRg st="5" end="5"/>
                                            </p:txEl>
                                          </p:spTgt>
                                        </p:tgtEl>
                                        <p:attrNameLst>
                                          <p:attrName>style.visibility</p:attrName>
                                        </p:attrNameLst>
                                      </p:cBhvr>
                                      <p:to>
                                        <p:strVal val="visible"/>
                                      </p:to>
                                    </p:set>
                                    <p:anim calcmode="lin" valueType="num">
                                      <p:cBhvr additive="base">
                                        <p:cTn id="37" dur="500" fill="hold"/>
                                        <p:tgtEl>
                                          <p:spTgt spid="2048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484">
                                            <p:txEl>
                                              <p:pRg st="6" end="6"/>
                                            </p:txEl>
                                          </p:spTgt>
                                        </p:tgtEl>
                                        <p:attrNameLst>
                                          <p:attrName>style.visibility</p:attrName>
                                        </p:attrNameLst>
                                      </p:cBhvr>
                                      <p:to>
                                        <p:strVal val="visible"/>
                                      </p:to>
                                    </p:set>
                                    <p:anim calcmode="lin" valueType="num">
                                      <p:cBhvr additive="base">
                                        <p:cTn id="43" dur="500" fill="hold"/>
                                        <p:tgtEl>
                                          <p:spTgt spid="2048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484">
                                            <p:txEl>
                                              <p:pRg st="7" end="7"/>
                                            </p:txEl>
                                          </p:spTgt>
                                        </p:tgtEl>
                                        <p:attrNameLst>
                                          <p:attrName>style.visibility</p:attrName>
                                        </p:attrNameLst>
                                      </p:cBhvr>
                                      <p:to>
                                        <p:strVal val="visible"/>
                                      </p:to>
                                    </p:set>
                                    <p:anim calcmode="lin" valueType="num">
                                      <p:cBhvr additive="base">
                                        <p:cTn id="49" dur="500" fill="hold"/>
                                        <p:tgtEl>
                                          <p:spTgt spid="2048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48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1052736"/>
            <a:ext cx="8229600" cy="619542"/>
          </a:xfrm>
        </p:spPr>
        <p:txBody>
          <a:bodyPr/>
          <a:lstStyle/>
          <a:p>
            <a:pPr eaLnBrk="1" hangingPunct="1"/>
            <a:r>
              <a:rPr lang="tr-TR" altLang="tr-TR" sz="3600" dirty="0" err="1" smtClean="0">
                <a:solidFill>
                  <a:srgbClr val="FF3300"/>
                </a:solidFill>
              </a:rPr>
              <a:t>Bil.Ağı</a:t>
            </a:r>
            <a:r>
              <a:rPr lang="tr-TR" altLang="tr-TR" sz="3600" dirty="0" smtClean="0">
                <a:solidFill>
                  <a:srgbClr val="FF3300"/>
                </a:solidFill>
              </a:rPr>
              <a:t> bu işlemleri nasıl yapar?</a:t>
            </a:r>
          </a:p>
        </p:txBody>
      </p:sp>
      <p:sp>
        <p:nvSpPr>
          <p:cNvPr id="21507" name="Rectangle 3"/>
          <p:cNvSpPr>
            <a:spLocks noGrp="1" noChangeArrowheads="1"/>
          </p:cNvSpPr>
          <p:nvPr>
            <p:ph type="body" idx="1"/>
          </p:nvPr>
        </p:nvSpPr>
        <p:spPr>
          <a:xfrm>
            <a:off x="755576" y="1700808"/>
            <a:ext cx="7355160" cy="4320480"/>
          </a:xfrm>
        </p:spPr>
        <p:txBody>
          <a:bodyPr/>
          <a:lstStyle/>
          <a:p>
            <a:pPr algn="just" eaLnBrk="1" hangingPunct="1">
              <a:defRPr/>
            </a:pPr>
            <a:r>
              <a:rPr lang="tr-TR" altLang="tr-TR" sz="2000" dirty="0" smtClean="0"/>
              <a:t>Ağ üzerinden bilgisayarlar arasındaki bu haberleşme süreci oldukça karmaşık işlemleri gerektirir. Bunun için Bilgisayar ağları katmanlı (</a:t>
            </a:r>
            <a:r>
              <a:rPr lang="tr-TR" altLang="tr-TR" sz="2000" dirty="0" err="1" smtClean="0"/>
              <a:t>layers</a:t>
            </a:r>
            <a:r>
              <a:rPr lang="tr-TR" altLang="tr-TR" sz="2000" dirty="0" smtClean="0"/>
              <a:t>) bir yapı şeklinde modellenir ve her katman, </a:t>
            </a:r>
            <a:r>
              <a:rPr lang="tr-TR" altLang="tr-TR" sz="2000" u="sng" dirty="0" smtClean="0"/>
              <a:t>karmaşık işlemlerin belirlenmiş kısımlarını gerçekleştirir. </a:t>
            </a:r>
            <a:r>
              <a:rPr lang="tr-TR" altLang="tr-TR" sz="2000" dirty="0" smtClean="0"/>
              <a:t>Katmanlar arası iletişim ise </a:t>
            </a:r>
            <a:r>
              <a:rPr lang="tr-TR" altLang="tr-TR" sz="2000" dirty="0" err="1" smtClean="0"/>
              <a:t>primitive</a:t>
            </a:r>
            <a:r>
              <a:rPr lang="tr-TR" altLang="tr-TR" sz="2000" dirty="0" smtClean="0"/>
              <a:t> (İlkeller)’</a:t>
            </a:r>
            <a:r>
              <a:rPr lang="tr-TR" altLang="tr-TR" sz="2000" dirty="0" err="1" smtClean="0"/>
              <a:t>lerle</a:t>
            </a:r>
            <a:r>
              <a:rPr lang="tr-TR" altLang="tr-TR" sz="2000" dirty="0" smtClean="0"/>
              <a:t> olur. </a:t>
            </a:r>
          </a:p>
          <a:p>
            <a:pPr algn="just" eaLnBrk="1" hangingPunct="1">
              <a:defRPr/>
            </a:pPr>
            <a:r>
              <a:rPr lang="tr-TR" altLang="tr-TR" sz="2000" dirty="0" smtClean="0"/>
              <a:t>Bilgisayar ağları için çok kullanılan katmanlı model, 7 katmanlı OSI (Open </a:t>
            </a:r>
            <a:r>
              <a:rPr lang="tr-TR" altLang="tr-TR" sz="2000" dirty="0" err="1" smtClean="0"/>
              <a:t>systems</a:t>
            </a:r>
            <a:r>
              <a:rPr lang="tr-TR" altLang="tr-TR" sz="2000" dirty="0" smtClean="0"/>
              <a:t> </a:t>
            </a:r>
            <a:r>
              <a:rPr lang="tr-TR" altLang="tr-TR" sz="2000" dirty="0" err="1" smtClean="0"/>
              <a:t>interconnections</a:t>
            </a:r>
            <a:r>
              <a:rPr lang="tr-TR" altLang="tr-TR" sz="2000" dirty="0" smtClean="0"/>
              <a:t>) modelidir. Ayrıca 5 katmanlı TCP/IP modeli de kullanılır.</a:t>
            </a:r>
          </a:p>
          <a:p>
            <a:pPr algn="just" eaLnBrk="1" hangingPunct="1">
              <a:defRPr/>
            </a:pPr>
            <a:r>
              <a:rPr lang="tr-TR" altLang="tr-TR" sz="2000" dirty="0" smtClean="0"/>
              <a:t>Bu modellerde her katmanda verilecek hizmet (servis) -  protokol ilişkileri nasıl belirlenir? Protokoller nasıl çalışır?  Katmanlar arası iletişim için kullanılan primitifler (ilkeller) nelerdir?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59632" y="764704"/>
            <a:ext cx="6840760" cy="633412"/>
          </a:xfrm>
        </p:spPr>
        <p:txBody>
          <a:bodyPr/>
          <a:lstStyle/>
          <a:p>
            <a:pPr eaLnBrk="1" hangingPunct="1"/>
            <a:r>
              <a:rPr lang="tr-TR" altLang="tr-TR" sz="3200" dirty="0" smtClean="0">
                <a:solidFill>
                  <a:srgbClr val="FF3300"/>
                </a:solidFill>
              </a:rPr>
              <a:t>Bir Ağ neleri içerir ?</a:t>
            </a:r>
          </a:p>
        </p:txBody>
      </p:sp>
      <p:sp>
        <p:nvSpPr>
          <p:cNvPr id="19459" name="Rectangle 3"/>
          <p:cNvSpPr>
            <a:spLocks noGrp="1" noChangeArrowheads="1"/>
          </p:cNvSpPr>
          <p:nvPr>
            <p:ph type="body" idx="1"/>
          </p:nvPr>
        </p:nvSpPr>
        <p:spPr>
          <a:xfrm>
            <a:off x="1115616" y="1556792"/>
            <a:ext cx="6840760" cy="4247678"/>
          </a:xfrm>
        </p:spPr>
        <p:txBody>
          <a:bodyPr/>
          <a:lstStyle/>
          <a:p>
            <a:pPr eaLnBrk="1" hangingPunct="1">
              <a:defRPr/>
            </a:pPr>
            <a:r>
              <a:rPr lang="tr-TR" altLang="tr-TR" sz="2400" dirty="0" smtClean="0">
                <a:solidFill>
                  <a:srgbClr val="FF3300"/>
                </a:solidFill>
              </a:rPr>
              <a:t>Fiziksel-Donanımsal yapı</a:t>
            </a:r>
          </a:p>
          <a:p>
            <a:pPr lvl="1" eaLnBrk="1" hangingPunct="1">
              <a:defRPr/>
            </a:pPr>
            <a:r>
              <a:rPr lang="tr-TR" altLang="tr-TR" sz="2000" dirty="0" smtClean="0"/>
              <a:t>Ağ fiziksel topolojisi ve İletim ortamı çeşidi</a:t>
            </a:r>
          </a:p>
          <a:p>
            <a:pPr lvl="1" eaLnBrk="1" hangingPunct="1">
              <a:defRPr/>
            </a:pPr>
            <a:r>
              <a:rPr lang="tr-TR" altLang="tr-TR" sz="2000" dirty="0" smtClean="0"/>
              <a:t>iletim ortamına bağlantı</a:t>
            </a:r>
            <a:endParaRPr lang="en-US" altLang="tr-TR" sz="2000" dirty="0" smtClean="0"/>
          </a:p>
          <a:p>
            <a:pPr lvl="1" eaLnBrk="1" hangingPunct="1">
              <a:defRPr/>
            </a:pPr>
            <a:r>
              <a:rPr lang="tr-TR" altLang="tr-TR" sz="2000" dirty="0" smtClean="0"/>
              <a:t>iletim kontrolü</a:t>
            </a:r>
            <a:endParaRPr lang="en-US" altLang="tr-TR" sz="2000" dirty="0" smtClean="0"/>
          </a:p>
          <a:p>
            <a:pPr lvl="1" eaLnBrk="1" hangingPunct="1">
              <a:defRPr/>
            </a:pPr>
            <a:r>
              <a:rPr lang="tr-TR" altLang="tr-TR" sz="2000" dirty="0" smtClean="0"/>
              <a:t>protokol yazılımlarının çalıştığı donanımsal devreler</a:t>
            </a:r>
            <a:endParaRPr lang="en-US" altLang="tr-TR" sz="2000" dirty="0" smtClean="0"/>
          </a:p>
          <a:p>
            <a:pPr eaLnBrk="1" hangingPunct="1">
              <a:defRPr/>
            </a:pPr>
            <a:r>
              <a:rPr lang="tr-TR" altLang="tr-TR" sz="2400" dirty="0" smtClean="0">
                <a:solidFill>
                  <a:srgbClr val="FF3300"/>
                </a:solidFill>
              </a:rPr>
              <a:t>Katmanlar için Protokol ve primitif yazılımları</a:t>
            </a:r>
          </a:p>
          <a:p>
            <a:pPr lvl="1" eaLnBrk="1" hangingPunct="1">
              <a:defRPr/>
            </a:pPr>
            <a:r>
              <a:rPr lang="tr-TR" altLang="tr-TR" sz="2000" dirty="0">
                <a:solidFill>
                  <a:srgbClr val="00B050"/>
                </a:solidFill>
              </a:rPr>
              <a:t>PDU </a:t>
            </a:r>
            <a:r>
              <a:rPr lang="tr-TR" altLang="tr-TR" sz="2000" dirty="0" smtClean="0">
                <a:solidFill>
                  <a:srgbClr val="00B050"/>
                </a:solidFill>
              </a:rPr>
              <a:t>üretimi, veri yönlendirme, adrese teslimat..</a:t>
            </a:r>
          </a:p>
          <a:p>
            <a:pPr lvl="1" eaLnBrk="1" hangingPunct="1">
              <a:defRPr/>
            </a:pPr>
            <a:r>
              <a:rPr lang="tr-TR" altLang="tr-TR" sz="2000" dirty="0" smtClean="0">
                <a:solidFill>
                  <a:srgbClr val="00B050"/>
                </a:solidFill>
              </a:rPr>
              <a:t>Uygulamalar arası iletişim… </a:t>
            </a:r>
            <a:endParaRPr lang="en-US" altLang="tr-TR" sz="2000" dirty="0" smtClean="0">
              <a:solidFill>
                <a:srgbClr val="00B050"/>
              </a:solidFill>
            </a:endParaRPr>
          </a:p>
          <a:p>
            <a:pPr lvl="1" eaLnBrk="1" hangingPunct="1">
              <a:defRPr/>
            </a:pPr>
            <a:r>
              <a:rPr lang="tr-TR" altLang="tr-TR" sz="2000" dirty="0" smtClean="0">
                <a:solidFill>
                  <a:srgbClr val="00B050"/>
                </a:solidFill>
              </a:rPr>
              <a:t>veri şifreleme ve formatlama…</a:t>
            </a:r>
            <a:endParaRPr lang="en-US" altLang="tr-TR" sz="2000" dirty="0" smtClean="0">
              <a:solidFill>
                <a:srgbClr val="00B050"/>
              </a:solidFill>
            </a:endParaRPr>
          </a:p>
          <a:p>
            <a:pPr lvl="1" eaLnBrk="1" hangingPunct="1">
              <a:defRPr/>
            </a:pPr>
            <a:r>
              <a:rPr lang="tr-TR" altLang="tr-TR" sz="2000" dirty="0" smtClean="0">
                <a:solidFill>
                  <a:srgbClr val="00B050"/>
                </a:solidFill>
              </a:rPr>
              <a:t>hata bulma ve düzeltme…</a:t>
            </a:r>
          </a:p>
          <a:p>
            <a:pPr lvl="1" eaLnBrk="1" hangingPunct="1">
              <a:defRPr/>
            </a:pPr>
            <a:r>
              <a:rPr lang="tr-TR" altLang="tr-TR" sz="2000" dirty="0" smtClean="0"/>
              <a:t>Katmanlar arası iletişim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Başlık"/>
          <p:cNvSpPr>
            <a:spLocks noGrp="1"/>
          </p:cNvSpPr>
          <p:nvPr>
            <p:ph type="title"/>
          </p:nvPr>
        </p:nvSpPr>
        <p:spPr>
          <a:xfrm>
            <a:off x="264820" y="736565"/>
            <a:ext cx="8229600" cy="647849"/>
          </a:xfrm>
        </p:spPr>
        <p:txBody>
          <a:bodyPr/>
          <a:lstStyle/>
          <a:p>
            <a:r>
              <a:rPr lang="tr-TR" altLang="tr-TR" sz="3200" dirty="0" smtClean="0"/>
              <a:t/>
            </a:r>
            <a:br>
              <a:rPr lang="tr-TR" altLang="tr-TR" sz="3200" dirty="0" smtClean="0"/>
            </a:br>
            <a:r>
              <a:rPr lang="tr-TR" altLang="tr-TR" sz="2800" dirty="0" smtClean="0">
                <a:solidFill>
                  <a:srgbClr val="FF3300"/>
                </a:solidFill>
              </a:rPr>
              <a:t>Bilgisayar Ağlarının Sınıflandırılması</a:t>
            </a:r>
            <a:br>
              <a:rPr lang="tr-TR" altLang="tr-TR" sz="2800" dirty="0" smtClean="0">
                <a:solidFill>
                  <a:srgbClr val="FF3300"/>
                </a:solidFill>
              </a:rPr>
            </a:br>
            <a:endParaRPr lang="tr-TR" altLang="tr-TR" sz="2800" dirty="0" smtClean="0">
              <a:solidFill>
                <a:srgbClr val="FF3300"/>
              </a:solidFill>
            </a:endParaRPr>
          </a:p>
        </p:txBody>
      </p:sp>
      <p:sp>
        <p:nvSpPr>
          <p:cNvPr id="17411" name="4 Dikdörtgen"/>
          <p:cNvSpPr>
            <a:spLocks noChangeArrowheads="1"/>
          </p:cNvSpPr>
          <p:nvPr/>
        </p:nvSpPr>
        <p:spPr bwMode="auto">
          <a:xfrm>
            <a:off x="1041244" y="2393410"/>
            <a:ext cx="7453176" cy="3170099"/>
          </a:xfrm>
          <a:prstGeom prst="rect">
            <a:avLst/>
          </a:prstGeom>
          <a:noFill/>
          <a:ln w="9525">
            <a:noFill/>
            <a:miter lim="800000"/>
            <a:headEnd/>
            <a:tailEnd/>
          </a:ln>
        </p:spPr>
        <p:txBody>
          <a:bodyPr wrap="square">
            <a:spAutoFit/>
          </a:bodyPr>
          <a:lstStyle/>
          <a:p>
            <a:pPr>
              <a:defRPr/>
            </a:pPr>
            <a:r>
              <a:rPr lang="tr-TR" b="1" dirty="0">
                <a:solidFill>
                  <a:srgbClr val="FF0000"/>
                </a:solidFill>
                <a:latin typeface="Arial" charset="0"/>
              </a:rPr>
              <a:t>1- Veri iletimi için  kullanılan  teknolojiye </a:t>
            </a:r>
            <a:r>
              <a:rPr lang="tr-TR" sz="1600" b="1" dirty="0" smtClean="0">
                <a:solidFill>
                  <a:srgbClr val="FF0000"/>
                </a:solidFill>
                <a:latin typeface="Arial" charset="0"/>
              </a:rPr>
              <a:t>(</a:t>
            </a:r>
            <a:r>
              <a:rPr lang="tr-TR" sz="1600" b="1" dirty="0">
                <a:solidFill>
                  <a:srgbClr val="FF0000"/>
                </a:solidFill>
                <a:latin typeface="Arial" charset="0"/>
              </a:rPr>
              <a:t>İletişim Teknolojisine) göre </a:t>
            </a:r>
          </a:p>
          <a:p>
            <a:pPr>
              <a:defRPr/>
            </a:pPr>
            <a:r>
              <a:rPr lang="tr-TR" sz="2000" dirty="0" smtClean="0">
                <a:latin typeface="Arial" charset="0"/>
              </a:rPr>
              <a:t>a)Yayın </a:t>
            </a:r>
            <a:r>
              <a:rPr lang="tr-TR" sz="2000" dirty="0">
                <a:latin typeface="Arial" charset="0"/>
              </a:rPr>
              <a:t>ağları (Broadcast </a:t>
            </a:r>
            <a:r>
              <a:rPr lang="tr-TR" sz="2000" dirty="0" err="1">
                <a:latin typeface="Arial" charset="0"/>
              </a:rPr>
              <a:t>networks</a:t>
            </a:r>
            <a:r>
              <a:rPr lang="tr-TR" sz="2000" dirty="0">
                <a:latin typeface="Arial" charset="0"/>
              </a:rPr>
              <a:t>)</a:t>
            </a:r>
          </a:p>
          <a:p>
            <a:pPr>
              <a:defRPr/>
            </a:pPr>
            <a:r>
              <a:rPr lang="tr-TR" sz="2000" dirty="0" smtClean="0">
                <a:latin typeface="Arial" charset="0"/>
              </a:rPr>
              <a:t>b</a:t>
            </a:r>
            <a:r>
              <a:rPr lang="tr-TR" sz="2000" dirty="0">
                <a:latin typeface="Arial" charset="0"/>
              </a:rPr>
              <a:t>) Anahtarlamalı ağlar </a:t>
            </a:r>
            <a:r>
              <a:rPr lang="tr-TR" sz="2000" dirty="0" smtClean="0">
                <a:latin typeface="Arial" charset="0"/>
              </a:rPr>
              <a:t>(</a:t>
            </a:r>
            <a:r>
              <a:rPr lang="tr-TR" sz="1600" dirty="0" smtClean="0">
                <a:latin typeface="Arial" charset="0"/>
              </a:rPr>
              <a:t>Point </a:t>
            </a:r>
            <a:r>
              <a:rPr lang="tr-TR" sz="1600" dirty="0" err="1" smtClean="0">
                <a:latin typeface="Arial" charset="0"/>
              </a:rPr>
              <a:t>to</a:t>
            </a:r>
            <a:r>
              <a:rPr lang="tr-TR" sz="1600" dirty="0" smtClean="0">
                <a:latin typeface="Arial" charset="0"/>
              </a:rPr>
              <a:t> </a:t>
            </a:r>
            <a:r>
              <a:rPr lang="tr-TR" sz="1600" dirty="0" err="1" smtClean="0">
                <a:latin typeface="Arial" charset="0"/>
              </a:rPr>
              <a:t>point</a:t>
            </a:r>
            <a:r>
              <a:rPr lang="tr-TR" sz="1600" dirty="0" smtClean="0">
                <a:latin typeface="Arial" charset="0"/>
              </a:rPr>
              <a:t> </a:t>
            </a:r>
            <a:r>
              <a:rPr lang="tr-TR" sz="1600" dirty="0" err="1" smtClean="0">
                <a:latin typeface="Arial" charset="0"/>
              </a:rPr>
              <a:t>networks</a:t>
            </a:r>
            <a:r>
              <a:rPr lang="tr-TR" sz="1600" dirty="0" smtClean="0">
                <a:latin typeface="Arial" charset="0"/>
              </a:rPr>
              <a:t> – </a:t>
            </a:r>
            <a:r>
              <a:rPr lang="tr-TR" sz="1600" dirty="0" err="1" smtClean="0">
                <a:latin typeface="Arial" charset="0"/>
              </a:rPr>
              <a:t>switched</a:t>
            </a:r>
            <a:r>
              <a:rPr lang="tr-TR" sz="1600" dirty="0" smtClean="0">
                <a:latin typeface="Arial" charset="0"/>
              </a:rPr>
              <a:t> </a:t>
            </a:r>
            <a:r>
              <a:rPr lang="tr-TR" sz="1600" dirty="0" err="1" smtClean="0">
                <a:latin typeface="Arial" charset="0"/>
              </a:rPr>
              <a:t>networks</a:t>
            </a:r>
            <a:r>
              <a:rPr lang="tr-TR" sz="2000" dirty="0" smtClean="0">
                <a:latin typeface="Arial" charset="0"/>
              </a:rPr>
              <a:t>) </a:t>
            </a:r>
            <a:endParaRPr lang="tr-TR" sz="2000" dirty="0">
              <a:latin typeface="Arial" charset="0"/>
            </a:endParaRPr>
          </a:p>
          <a:p>
            <a:pPr>
              <a:defRPr/>
            </a:pPr>
            <a:endParaRPr lang="tr-TR" sz="2000" dirty="0">
              <a:latin typeface="Arial" charset="0"/>
            </a:endParaRPr>
          </a:p>
          <a:p>
            <a:pPr>
              <a:defRPr/>
            </a:pPr>
            <a:r>
              <a:rPr lang="tr-TR" b="1" dirty="0">
                <a:solidFill>
                  <a:srgbClr val="FF3300"/>
                </a:solidFill>
                <a:latin typeface="Arial" charset="0"/>
              </a:rPr>
              <a:t>2-Fiziksel boyuta </a:t>
            </a:r>
            <a:r>
              <a:rPr lang="tr-TR" b="1" dirty="0" smtClean="0">
                <a:solidFill>
                  <a:srgbClr val="FF3300"/>
                </a:solidFill>
                <a:latin typeface="Arial" charset="0"/>
              </a:rPr>
              <a:t>göre (Kapsadığı alana göre)</a:t>
            </a:r>
          </a:p>
          <a:p>
            <a:pPr>
              <a:defRPr/>
            </a:pPr>
            <a:r>
              <a:rPr lang="tr-TR" sz="2000" dirty="0" smtClean="0">
                <a:solidFill>
                  <a:schemeClr val="accent1">
                    <a:lumMod val="50000"/>
                  </a:schemeClr>
                </a:solidFill>
                <a:latin typeface="Arial" charset="0"/>
              </a:rPr>
              <a:t>a</a:t>
            </a:r>
            <a:r>
              <a:rPr lang="tr-TR" sz="2000" dirty="0">
                <a:solidFill>
                  <a:schemeClr val="accent1">
                    <a:lumMod val="50000"/>
                  </a:schemeClr>
                </a:solidFill>
                <a:latin typeface="Arial" charset="0"/>
              </a:rPr>
              <a:t>) Kişisel Alan Ağları  (</a:t>
            </a:r>
            <a:r>
              <a:rPr lang="tr-TR" sz="2000" dirty="0" err="1">
                <a:solidFill>
                  <a:schemeClr val="accent1">
                    <a:lumMod val="50000"/>
                  </a:schemeClr>
                </a:solidFill>
                <a:latin typeface="Arial" charset="0"/>
              </a:rPr>
              <a:t>Personal</a:t>
            </a:r>
            <a:r>
              <a:rPr lang="tr-TR" sz="2000" dirty="0">
                <a:solidFill>
                  <a:schemeClr val="accent1">
                    <a:lumMod val="50000"/>
                  </a:schemeClr>
                </a:solidFill>
                <a:latin typeface="Arial" charset="0"/>
              </a:rPr>
              <a:t> </a:t>
            </a:r>
            <a:r>
              <a:rPr lang="tr-TR" sz="2000" dirty="0" err="1">
                <a:solidFill>
                  <a:schemeClr val="accent1">
                    <a:lumMod val="50000"/>
                  </a:schemeClr>
                </a:solidFill>
                <a:latin typeface="Arial" charset="0"/>
              </a:rPr>
              <a:t>Area</a:t>
            </a:r>
            <a:r>
              <a:rPr lang="tr-TR" sz="2000" dirty="0">
                <a:solidFill>
                  <a:schemeClr val="accent1">
                    <a:lumMod val="50000"/>
                  </a:schemeClr>
                </a:solidFill>
                <a:latin typeface="Arial" charset="0"/>
              </a:rPr>
              <a:t> Networks  - PAN)</a:t>
            </a:r>
          </a:p>
          <a:p>
            <a:pPr>
              <a:defRPr/>
            </a:pPr>
            <a:r>
              <a:rPr lang="tr-TR" sz="2000" dirty="0">
                <a:latin typeface="Arial" charset="0"/>
              </a:rPr>
              <a:t>b) Yerel alan ağları  ( </a:t>
            </a:r>
            <a:r>
              <a:rPr lang="tr-TR" sz="2000" dirty="0" err="1">
                <a:latin typeface="Arial" charset="0"/>
              </a:rPr>
              <a:t>Local</a:t>
            </a:r>
            <a:r>
              <a:rPr lang="tr-TR" sz="2000" dirty="0">
                <a:latin typeface="Arial" charset="0"/>
              </a:rPr>
              <a:t> </a:t>
            </a:r>
            <a:r>
              <a:rPr lang="tr-TR" sz="2000" dirty="0" err="1">
                <a:latin typeface="Arial" charset="0"/>
              </a:rPr>
              <a:t>Area</a:t>
            </a:r>
            <a:r>
              <a:rPr lang="tr-TR" sz="2000" dirty="0">
                <a:latin typeface="Arial" charset="0"/>
              </a:rPr>
              <a:t> Networks – LAN)</a:t>
            </a:r>
          </a:p>
          <a:p>
            <a:pPr>
              <a:defRPr/>
            </a:pPr>
            <a:r>
              <a:rPr lang="tr-TR" sz="2000" dirty="0">
                <a:latin typeface="Arial" charset="0"/>
              </a:rPr>
              <a:t>c) Kentsel alan ağları (</a:t>
            </a:r>
            <a:r>
              <a:rPr lang="tr-TR" sz="2000" dirty="0" err="1">
                <a:latin typeface="Arial" charset="0"/>
              </a:rPr>
              <a:t>Metropolitan</a:t>
            </a:r>
            <a:r>
              <a:rPr lang="tr-TR" sz="2000" dirty="0">
                <a:latin typeface="Arial" charset="0"/>
              </a:rPr>
              <a:t> </a:t>
            </a:r>
            <a:r>
              <a:rPr lang="tr-TR" sz="2000" dirty="0" err="1">
                <a:latin typeface="Arial" charset="0"/>
              </a:rPr>
              <a:t>Area</a:t>
            </a:r>
            <a:r>
              <a:rPr lang="tr-TR" sz="2000" dirty="0">
                <a:latin typeface="Arial" charset="0"/>
              </a:rPr>
              <a:t> </a:t>
            </a:r>
            <a:r>
              <a:rPr lang="tr-TR" sz="2000" dirty="0" err="1">
                <a:latin typeface="Arial" charset="0"/>
              </a:rPr>
              <a:t>networks</a:t>
            </a:r>
            <a:r>
              <a:rPr lang="tr-TR" sz="2000" dirty="0">
                <a:latin typeface="Arial" charset="0"/>
              </a:rPr>
              <a:t> – MAN)</a:t>
            </a:r>
          </a:p>
          <a:p>
            <a:pPr>
              <a:defRPr/>
            </a:pPr>
            <a:r>
              <a:rPr lang="tr-TR" sz="2000" dirty="0">
                <a:latin typeface="Arial" charset="0"/>
              </a:rPr>
              <a:t>d) Geniş alan ağları (</a:t>
            </a:r>
            <a:r>
              <a:rPr lang="tr-TR" sz="2000" dirty="0" err="1">
                <a:latin typeface="Arial" charset="0"/>
              </a:rPr>
              <a:t>Wide</a:t>
            </a:r>
            <a:r>
              <a:rPr lang="tr-TR" sz="2000" dirty="0">
                <a:latin typeface="Arial" charset="0"/>
              </a:rPr>
              <a:t> </a:t>
            </a:r>
            <a:r>
              <a:rPr lang="tr-TR" sz="2000" dirty="0" err="1">
                <a:latin typeface="Arial" charset="0"/>
              </a:rPr>
              <a:t>Area</a:t>
            </a:r>
            <a:r>
              <a:rPr lang="tr-TR" sz="2000" dirty="0">
                <a:latin typeface="Arial" charset="0"/>
              </a:rPr>
              <a:t> Networks – WAN )</a:t>
            </a:r>
          </a:p>
          <a:p>
            <a:pPr>
              <a:defRPr/>
            </a:pPr>
            <a:endParaRPr lang="tr-TR" sz="2400" dirty="0">
              <a:latin typeface="Arial" charset="0"/>
            </a:endParaRPr>
          </a:p>
        </p:txBody>
      </p:sp>
      <p:sp>
        <p:nvSpPr>
          <p:cNvPr id="24580" name="7 Dikdörtgen"/>
          <p:cNvSpPr>
            <a:spLocks noChangeArrowheads="1"/>
          </p:cNvSpPr>
          <p:nvPr/>
        </p:nvSpPr>
        <p:spPr bwMode="auto">
          <a:xfrm>
            <a:off x="1005910" y="1484784"/>
            <a:ext cx="7488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2000" dirty="0" smtClean="0"/>
              <a:t>Ağlar, </a:t>
            </a:r>
            <a:r>
              <a:rPr lang="tr-TR" altLang="tr-TR" sz="2000" dirty="0"/>
              <a:t>kullanılan iletişim teknolojisine göre ve fiziksel boyutlarına göre sınıflandırılabilir.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body" sz="half" idx="1"/>
          </p:nvPr>
        </p:nvSpPr>
        <p:spPr>
          <a:xfrm>
            <a:off x="1260256" y="666974"/>
            <a:ext cx="6696743" cy="5616624"/>
          </a:xfrm>
        </p:spPr>
        <p:txBody>
          <a:bodyPr/>
          <a:lstStyle/>
          <a:p>
            <a:pPr eaLnBrk="1" hangingPunct="1">
              <a:buFontTx/>
              <a:buNone/>
            </a:pPr>
            <a:endParaRPr lang="tr-TR" altLang="tr-TR" sz="2400" dirty="0" smtClean="0">
              <a:solidFill>
                <a:srgbClr val="FF3300"/>
              </a:solidFill>
            </a:endParaRPr>
          </a:p>
          <a:p>
            <a:pPr eaLnBrk="1" hangingPunct="1">
              <a:buFontTx/>
              <a:buNone/>
            </a:pPr>
            <a:r>
              <a:rPr lang="tr-TR" altLang="tr-TR" sz="2400" dirty="0" smtClean="0">
                <a:solidFill>
                  <a:srgbClr val="FF3300"/>
                </a:solidFill>
              </a:rPr>
              <a:t>1-İletim </a:t>
            </a:r>
            <a:r>
              <a:rPr lang="tr-TR" altLang="tr-TR" sz="2400" dirty="0">
                <a:solidFill>
                  <a:srgbClr val="FF3300"/>
                </a:solidFill>
              </a:rPr>
              <a:t>T</a:t>
            </a:r>
            <a:r>
              <a:rPr lang="tr-TR" altLang="tr-TR" sz="2400" dirty="0" smtClean="0">
                <a:solidFill>
                  <a:srgbClr val="FF3300"/>
                </a:solidFill>
              </a:rPr>
              <a:t>eknolojisine Göre</a:t>
            </a:r>
          </a:p>
          <a:p>
            <a:pPr algn="just" eaLnBrk="1" hangingPunct="1">
              <a:buFontTx/>
              <a:buNone/>
            </a:pPr>
            <a:r>
              <a:rPr lang="tr-TR" altLang="tr-TR" sz="1600" b="1" dirty="0" smtClean="0"/>
              <a:t>a) </a:t>
            </a:r>
            <a:r>
              <a:rPr lang="tr-TR" altLang="tr-TR" sz="1600" b="1" u="sng" dirty="0" smtClean="0"/>
              <a:t>-Yayın Ağları (Broadcast </a:t>
            </a:r>
            <a:r>
              <a:rPr lang="tr-TR" altLang="tr-TR" sz="1600" b="1" u="sng" dirty="0" err="1" smtClean="0"/>
              <a:t>networks</a:t>
            </a:r>
            <a:r>
              <a:rPr lang="tr-TR" altLang="tr-TR" sz="1600" b="1" u="sng" dirty="0" smtClean="0"/>
              <a:t>): </a:t>
            </a:r>
            <a:r>
              <a:rPr lang="tr-TR" altLang="tr-TR" sz="1600" dirty="0" smtClean="0"/>
              <a:t>Ağa bağlı bilgisayarlar sadece tekbir iletişim ortamını kullanırlar. Bir bilgisayarın yaptığı yayın, diğer tüm bilgisayarlar tarafından dinlenir. İletişim ortamına bırakılan her bir veri paketinde, alıcı bilgisayar (</a:t>
            </a:r>
            <a:r>
              <a:rPr lang="tr-TR" altLang="tr-TR" sz="1600" dirty="0" err="1" smtClean="0"/>
              <a:t>ların</a:t>
            </a:r>
            <a:r>
              <a:rPr lang="tr-TR" altLang="tr-TR" sz="1600" dirty="0" smtClean="0"/>
              <a:t>) adresleri vardır. </a:t>
            </a:r>
          </a:p>
          <a:p>
            <a:pPr algn="just"/>
            <a:r>
              <a:rPr lang="tr-TR" altLang="tr-TR" sz="1600" dirty="0" smtClean="0"/>
              <a:t>İlgili bilgisayarlar, iletişim ortamından kendilerine gelen paketi alırlarken, diğer bilgisayarlar paketin adres kısmından paketin kendilerine gelmediğini anlayarak paketi almazlar. </a:t>
            </a:r>
          </a:p>
          <a:p>
            <a:pPr algn="just"/>
            <a:r>
              <a:rPr lang="tr-TR" altLang="tr-TR" sz="1600" dirty="0" smtClean="0"/>
              <a:t>Yayın ağlarına örnek olarak paket radyo ağları ve uydu ağları verilebilir. BUS veya Yıldız topoloji bilgisayar ağları da buna örnek verilebilir.</a:t>
            </a:r>
          </a:p>
          <a:p>
            <a:pPr marL="0" indent="0" algn="just">
              <a:buNone/>
            </a:pPr>
            <a:endParaRPr lang="tr-TR" altLang="tr-TR" sz="2000" dirty="0" smtClean="0"/>
          </a:p>
        </p:txBody>
      </p:sp>
      <p:pic>
        <p:nvPicPr>
          <p:cNvPr id="256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703" y="4077072"/>
            <a:ext cx="2855670" cy="2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Resim 1"/>
          <p:cNvPicPr>
            <a:picLocks noChangeAspect="1"/>
          </p:cNvPicPr>
          <p:nvPr/>
        </p:nvPicPr>
        <p:blipFill>
          <a:blip r:embed="rId3"/>
          <a:stretch>
            <a:fillRect/>
          </a:stretch>
        </p:blipFill>
        <p:spPr>
          <a:xfrm>
            <a:off x="5117531" y="3933056"/>
            <a:ext cx="2264273" cy="18486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etin kutusu"/>
          <p:cNvSpPr txBox="1">
            <a:spLocks noChangeArrowheads="1"/>
          </p:cNvSpPr>
          <p:nvPr/>
        </p:nvSpPr>
        <p:spPr bwMode="auto">
          <a:xfrm>
            <a:off x="1187624" y="764704"/>
            <a:ext cx="70567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600" b="1" dirty="0"/>
              <a:t>b-) </a:t>
            </a:r>
            <a:r>
              <a:rPr lang="tr-TR" altLang="tr-TR" sz="1600" b="1" u="sng" dirty="0"/>
              <a:t>Anahtarlamalı ağlar (Noktadan Noktaya </a:t>
            </a:r>
            <a:r>
              <a:rPr lang="tr-TR" altLang="tr-TR" sz="1600" b="1" u="sng" dirty="0" smtClean="0"/>
              <a:t>Ağlar-</a:t>
            </a:r>
            <a:r>
              <a:rPr lang="tr-TR" altLang="tr-TR" sz="1600" b="1" u="sng" dirty="0" err="1" smtClean="0"/>
              <a:t>Switched</a:t>
            </a:r>
            <a:r>
              <a:rPr lang="tr-TR" altLang="tr-TR" sz="1600" b="1" u="sng" dirty="0" smtClean="0"/>
              <a:t> Networks) </a:t>
            </a:r>
            <a:r>
              <a:rPr lang="tr-TR" altLang="tr-TR" sz="1600" b="1" u="sng" dirty="0"/>
              <a:t>: </a:t>
            </a:r>
            <a:endParaRPr lang="tr-TR" altLang="tr-TR" sz="1600" b="1" u="sng" dirty="0" smtClean="0"/>
          </a:p>
          <a:p>
            <a:pPr eaLnBrk="1" hangingPunct="1">
              <a:spcBef>
                <a:spcPct val="0"/>
              </a:spcBef>
              <a:buFontTx/>
              <a:buNone/>
            </a:pPr>
            <a:endParaRPr lang="tr-TR" altLang="tr-TR" sz="1600" b="1" u="sng" dirty="0"/>
          </a:p>
          <a:p>
            <a:pPr algn="just" eaLnBrk="1" hangingPunct="1">
              <a:spcBef>
                <a:spcPct val="0"/>
              </a:spcBef>
              <a:buFontTx/>
              <a:buNone/>
            </a:pPr>
            <a:r>
              <a:rPr lang="tr-TR" altLang="tr-TR" sz="1600" dirty="0"/>
              <a:t> </a:t>
            </a:r>
            <a:r>
              <a:rPr lang="tr-TR" altLang="tr-TR" sz="1600" dirty="0" smtClean="0"/>
              <a:t>   Bilgisayarlar </a:t>
            </a:r>
            <a:r>
              <a:rPr lang="tr-TR" altLang="tr-TR" sz="1600" dirty="0"/>
              <a:t>arasında birden çok iletişim yolu bulunur. Genelde anahtarlamalı ağ olarak ta </a:t>
            </a:r>
            <a:r>
              <a:rPr lang="tr-TR" altLang="tr-TR" sz="1600" dirty="0" smtClean="0"/>
              <a:t>bilinen bu ağlarda iki </a:t>
            </a:r>
            <a:r>
              <a:rPr lang="tr-TR" altLang="tr-TR" sz="1600" dirty="0"/>
              <a:t>nokta arasında bir şekilde belirlenmiş bir iletişim yolu üzerinden haberleşme sağlanır. Başka bir değişle veri, alıcı-verici bilgisayarlar arasında bir dizi düğüm üzerinden  iletilir. </a:t>
            </a:r>
          </a:p>
          <a:p>
            <a:pPr algn="just" eaLnBrk="1" hangingPunct="1">
              <a:spcBef>
                <a:spcPct val="0"/>
              </a:spcBef>
            </a:pPr>
            <a:r>
              <a:rPr lang="tr-TR" altLang="tr-TR" sz="1600" dirty="0"/>
              <a:t>Alıcı ve verici dışındaki diğer düğümler verinin içeriği ile ilgilenmez. Amaç, iki nokta arasında veriyi hedefe varana kadar bir düğümden diğerine aktararak taşımaktır</a:t>
            </a:r>
            <a:r>
              <a:rPr lang="tr-TR" altLang="tr-TR" sz="1600" dirty="0" smtClean="0"/>
              <a:t>.</a:t>
            </a:r>
            <a:endParaRPr lang="tr-TR" altLang="tr-TR" sz="1600" dirty="0"/>
          </a:p>
          <a:p>
            <a:pPr eaLnBrk="1" hangingPunct="1">
              <a:spcBef>
                <a:spcPct val="0"/>
              </a:spcBef>
            </a:pPr>
            <a:endParaRPr lang="tr-TR" altLang="tr-TR" sz="1600" u="sng" dirty="0"/>
          </a:p>
        </p:txBody>
      </p:sp>
      <p:pic>
        <p:nvPicPr>
          <p:cNvPr id="2" name="Resim 1"/>
          <p:cNvPicPr>
            <a:picLocks noChangeAspect="1"/>
          </p:cNvPicPr>
          <p:nvPr/>
        </p:nvPicPr>
        <p:blipFill>
          <a:blip r:embed="rId3"/>
          <a:stretch>
            <a:fillRect/>
          </a:stretch>
        </p:blipFill>
        <p:spPr>
          <a:xfrm>
            <a:off x="807016" y="3105016"/>
            <a:ext cx="3672408" cy="2550586"/>
          </a:xfrm>
          <a:prstGeom prst="rect">
            <a:avLst/>
          </a:prstGeom>
        </p:spPr>
      </p:pic>
      <p:sp>
        <p:nvSpPr>
          <p:cNvPr id="3" name="Dikdörtgen 2"/>
          <p:cNvSpPr/>
          <p:nvPr/>
        </p:nvSpPr>
        <p:spPr>
          <a:xfrm>
            <a:off x="4479424" y="3474730"/>
            <a:ext cx="3909000" cy="2062103"/>
          </a:xfrm>
          <a:prstGeom prst="rect">
            <a:avLst/>
          </a:prstGeom>
        </p:spPr>
        <p:txBody>
          <a:bodyPr wrap="square">
            <a:spAutoFit/>
          </a:bodyPr>
          <a:lstStyle/>
          <a:p>
            <a:pPr lvl="0" algn="just"/>
            <a:r>
              <a:rPr lang="tr-TR" altLang="tr-TR" sz="1600" dirty="0">
                <a:solidFill>
                  <a:srgbClr val="000000"/>
                </a:solidFill>
              </a:rPr>
              <a:t>Rotada, kullanılan düğümler arasında bir bağlantı kurulur. </a:t>
            </a:r>
            <a:endParaRPr lang="tr-TR" altLang="tr-TR" sz="1600" dirty="0" smtClean="0">
              <a:solidFill>
                <a:srgbClr val="000000"/>
              </a:solidFill>
            </a:endParaRPr>
          </a:p>
          <a:p>
            <a:pPr lvl="0" algn="just"/>
            <a:r>
              <a:rPr lang="tr-TR" altLang="tr-TR" sz="1600" u="sng" dirty="0" smtClean="0">
                <a:solidFill>
                  <a:srgbClr val="FF0000"/>
                </a:solidFill>
              </a:rPr>
              <a:t>Kurulan </a:t>
            </a:r>
            <a:r>
              <a:rPr lang="tr-TR" altLang="tr-TR" sz="1600" u="sng" dirty="0">
                <a:solidFill>
                  <a:srgbClr val="FF0000"/>
                </a:solidFill>
              </a:rPr>
              <a:t>bağlantının niteliğine göre anahtarlamalı ağlar, Devre Anahtarlamalı Ağlar ve Paket Anahtarlamalı Ağlar olmak üzere ikiye ayrılır. </a:t>
            </a:r>
            <a:r>
              <a:rPr lang="tr-TR" altLang="tr-TR" sz="1600" u="sng" dirty="0">
                <a:solidFill>
                  <a:srgbClr val="000000"/>
                </a:solidFill>
              </a:rPr>
              <a:t>Anahtarlamalı ağların kullanıldığı, bilinen bir örnek Geniş Alan Ağları( WAN)’</a:t>
            </a:r>
            <a:r>
              <a:rPr lang="tr-TR" altLang="tr-TR" sz="1600" u="sng" dirty="0" err="1">
                <a:solidFill>
                  <a:srgbClr val="000000"/>
                </a:solidFill>
              </a:rPr>
              <a:t>dır</a:t>
            </a:r>
            <a:r>
              <a:rPr lang="tr-TR" altLang="tr-TR" sz="1600" u="sng" dirty="0">
                <a:solidFill>
                  <a:srgbClr val="000000"/>
                </a:solidFill>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Dikdörtgen"/>
          <p:cNvSpPr>
            <a:spLocks noChangeArrowheads="1"/>
          </p:cNvSpPr>
          <p:nvPr/>
        </p:nvSpPr>
        <p:spPr bwMode="auto">
          <a:xfrm>
            <a:off x="971601" y="1124744"/>
            <a:ext cx="7056784" cy="5078313"/>
          </a:xfrm>
          <a:prstGeom prst="rect">
            <a:avLst/>
          </a:prstGeom>
          <a:noFill/>
          <a:ln w="9525">
            <a:noFill/>
            <a:miter lim="800000"/>
            <a:headEnd/>
            <a:tailEnd/>
          </a:ln>
        </p:spPr>
        <p:txBody>
          <a:bodyPr wrap="square">
            <a:spAutoFit/>
          </a:bodyPr>
          <a:lstStyle/>
          <a:p>
            <a:pPr>
              <a:defRPr/>
            </a:pPr>
            <a:r>
              <a:rPr lang="tr-TR" dirty="0">
                <a:latin typeface="Arial" charset="0"/>
              </a:rPr>
              <a:t>Bilgisayar ağlarını genel olarak 4 sınıfa ayırmak mümkündür:</a:t>
            </a:r>
          </a:p>
          <a:p>
            <a:pPr>
              <a:spcAft>
                <a:spcPts val="0"/>
              </a:spcAft>
              <a:defRPr/>
            </a:pPr>
            <a:r>
              <a:rPr lang="tr-TR" dirty="0" smtClean="0">
                <a:solidFill>
                  <a:srgbClr val="FF0000"/>
                </a:solidFill>
                <a:effectLst>
                  <a:outerShdw blurRad="38100" dist="38100" dir="2700000" algn="tl">
                    <a:srgbClr val="000000">
                      <a:alpha val="43137"/>
                    </a:srgbClr>
                  </a:outerShdw>
                </a:effectLst>
                <a:latin typeface="Arial" charset="0"/>
              </a:rPr>
              <a:t>a- </a:t>
            </a:r>
            <a:r>
              <a:rPr lang="tr-TR" dirty="0">
                <a:solidFill>
                  <a:srgbClr val="FF0000"/>
                </a:solidFill>
                <a:effectLst>
                  <a:outerShdw blurRad="38100" dist="38100" dir="2700000" algn="tl">
                    <a:srgbClr val="000000">
                      <a:alpha val="43137"/>
                    </a:srgbClr>
                  </a:outerShdw>
                </a:effectLst>
                <a:latin typeface="Arial" charset="0"/>
              </a:rPr>
              <a:t>Kişisel Alan Ağları  -  </a:t>
            </a:r>
            <a:r>
              <a:rPr lang="tr-TR" dirty="0">
                <a:solidFill>
                  <a:srgbClr val="FF0000"/>
                </a:solidFill>
                <a:latin typeface="Arial" charset="0"/>
              </a:rPr>
              <a:t>(</a:t>
            </a:r>
            <a:r>
              <a:rPr lang="tr-TR" b="1" dirty="0">
                <a:solidFill>
                  <a:srgbClr val="FF0000"/>
                </a:solidFill>
                <a:latin typeface="Arial" charset="0"/>
              </a:rPr>
              <a:t>PAN</a:t>
            </a:r>
            <a:r>
              <a:rPr lang="tr-TR" dirty="0">
                <a:solidFill>
                  <a:srgbClr val="FF0000"/>
                </a:solidFill>
                <a:latin typeface="Arial" charset="0"/>
              </a:rPr>
              <a:t>)</a:t>
            </a:r>
          </a:p>
          <a:p>
            <a:pPr>
              <a:spcAft>
                <a:spcPts val="0"/>
              </a:spcAft>
              <a:defRPr/>
            </a:pPr>
            <a:r>
              <a:rPr lang="tr-TR" dirty="0">
                <a:solidFill>
                  <a:schemeClr val="bg2">
                    <a:lumMod val="10000"/>
                  </a:schemeClr>
                </a:solidFill>
                <a:latin typeface="Arial" charset="0"/>
              </a:rPr>
              <a:t>Kişisel sayısal cihazların kablosuz olarak birbirlerini görmesiyle oluşmuş bir kavramdır.  Amaç, kısa mesafede,  aygıtların birbirleriyle kolayca etkileşimde bulunmasını sağlamaktır.</a:t>
            </a:r>
            <a:endParaRPr lang="tr-TR" dirty="0">
              <a:latin typeface="Arial" charset="0"/>
            </a:endParaRPr>
          </a:p>
          <a:p>
            <a:pPr>
              <a:defRPr/>
            </a:pPr>
            <a:endParaRPr lang="tr-TR" b="1" dirty="0">
              <a:latin typeface="Arial" charset="0"/>
            </a:endParaRPr>
          </a:p>
          <a:p>
            <a:pPr>
              <a:defRPr/>
            </a:pPr>
            <a:endParaRPr lang="tr-TR" b="1" dirty="0">
              <a:latin typeface="Arial" charset="0"/>
            </a:endParaRPr>
          </a:p>
          <a:p>
            <a:pPr>
              <a:defRPr/>
            </a:pPr>
            <a:endParaRPr lang="tr-TR" b="1" dirty="0">
              <a:latin typeface="Arial" charset="0"/>
            </a:endParaRPr>
          </a:p>
          <a:p>
            <a:pPr>
              <a:defRPr/>
            </a:pPr>
            <a:endParaRPr lang="tr-TR" b="1" dirty="0">
              <a:latin typeface="Arial" charset="0"/>
            </a:endParaRPr>
          </a:p>
          <a:p>
            <a:pPr>
              <a:defRPr/>
            </a:pPr>
            <a:r>
              <a:rPr lang="tr-TR" b="1" dirty="0" smtClean="0">
                <a:solidFill>
                  <a:srgbClr val="FF0000"/>
                </a:solidFill>
                <a:latin typeface="Arial" charset="0"/>
              </a:rPr>
              <a:t>b</a:t>
            </a:r>
            <a:r>
              <a:rPr lang="en-US" b="1" dirty="0">
                <a:solidFill>
                  <a:srgbClr val="FF0000"/>
                </a:solidFill>
                <a:latin typeface="Arial" charset="0"/>
              </a:rPr>
              <a:t>)</a:t>
            </a:r>
            <a:r>
              <a:rPr lang="en-US" b="1" dirty="0" err="1">
                <a:solidFill>
                  <a:srgbClr val="FF0000"/>
                </a:solidFill>
                <a:latin typeface="Arial" charset="0"/>
              </a:rPr>
              <a:t>Yerel</a:t>
            </a:r>
            <a:r>
              <a:rPr lang="en-US" b="1" dirty="0">
                <a:solidFill>
                  <a:srgbClr val="FF0000"/>
                </a:solidFill>
                <a:latin typeface="Arial" charset="0"/>
              </a:rPr>
              <a:t> Alan </a:t>
            </a:r>
            <a:r>
              <a:rPr lang="en-US" b="1" dirty="0" err="1">
                <a:solidFill>
                  <a:srgbClr val="FF0000"/>
                </a:solidFill>
                <a:latin typeface="Arial" charset="0"/>
              </a:rPr>
              <a:t>Ağları</a:t>
            </a:r>
            <a:r>
              <a:rPr lang="en-US" b="1" dirty="0">
                <a:solidFill>
                  <a:srgbClr val="FF0000"/>
                </a:solidFill>
                <a:latin typeface="Arial" charset="0"/>
              </a:rPr>
              <a:t>(Local Area Networks-LAN)</a:t>
            </a:r>
            <a:r>
              <a:rPr lang="tr-TR" b="1" dirty="0">
                <a:solidFill>
                  <a:srgbClr val="FF0000"/>
                </a:solidFill>
                <a:latin typeface="Arial" charset="0"/>
              </a:rPr>
              <a:t> :</a:t>
            </a:r>
          </a:p>
          <a:p>
            <a:pPr>
              <a:defRPr/>
            </a:pPr>
            <a:r>
              <a:rPr lang="tr-TR" dirty="0">
                <a:latin typeface="Arial" charset="0"/>
              </a:rPr>
              <a:t>Genelde tek bir bina yada yerleşke içerisinde kurulan ağları tanımlar</a:t>
            </a:r>
            <a:endParaRPr lang="en-US" dirty="0">
              <a:latin typeface="Arial" charset="0"/>
            </a:endParaRPr>
          </a:p>
          <a:p>
            <a:pPr>
              <a:defRPr/>
            </a:pPr>
            <a:endParaRPr lang="tr-TR" dirty="0">
              <a:latin typeface="Arial" charset="0"/>
            </a:endParaRPr>
          </a:p>
          <a:p>
            <a:pPr>
              <a:defRPr/>
            </a:pPr>
            <a:endParaRPr lang="tr-TR" dirty="0">
              <a:latin typeface="Arial" charset="0"/>
            </a:endParaRPr>
          </a:p>
          <a:p>
            <a:pPr>
              <a:defRPr/>
            </a:pPr>
            <a:endParaRPr lang="tr-TR" dirty="0">
              <a:latin typeface="Arial" charset="0"/>
            </a:endParaRPr>
          </a:p>
          <a:p>
            <a:pPr>
              <a:defRPr/>
            </a:pPr>
            <a:endParaRPr lang="tr-TR" dirty="0">
              <a:latin typeface="Arial" charset="0"/>
            </a:endParaRPr>
          </a:p>
          <a:p>
            <a:pPr>
              <a:defRPr/>
            </a:pPr>
            <a:endParaRPr lang="tr-TR" b="1" dirty="0">
              <a:latin typeface="Arial" charset="0"/>
            </a:endParaRPr>
          </a:p>
          <a:p>
            <a:pPr>
              <a:defRPr/>
            </a:pPr>
            <a:r>
              <a:rPr lang="tr-TR" dirty="0">
                <a:latin typeface="Arial" charset="0"/>
              </a:rPr>
              <a:t>.</a:t>
            </a:r>
          </a:p>
        </p:txBody>
      </p:sp>
      <p:sp>
        <p:nvSpPr>
          <p:cNvPr id="28675" name="2 Başlık"/>
          <p:cNvSpPr>
            <a:spLocks noGrp="1"/>
          </p:cNvSpPr>
          <p:nvPr>
            <p:ph type="title"/>
          </p:nvPr>
        </p:nvSpPr>
        <p:spPr>
          <a:xfrm>
            <a:off x="395536" y="669975"/>
            <a:ext cx="8362950" cy="346075"/>
          </a:xfrm>
        </p:spPr>
        <p:txBody>
          <a:bodyPr/>
          <a:lstStyle/>
          <a:p>
            <a:r>
              <a:rPr lang="tr-TR" altLang="tr-TR" sz="2000" dirty="0" smtClean="0">
                <a:solidFill>
                  <a:srgbClr val="FF0000"/>
                </a:solidFill>
              </a:rPr>
              <a:t/>
            </a:r>
            <a:br>
              <a:rPr lang="tr-TR" altLang="tr-TR" sz="2000" dirty="0" smtClean="0">
                <a:solidFill>
                  <a:srgbClr val="FF0000"/>
                </a:solidFill>
              </a:rPr>
            </a:br>
            <a:r>
              <a:rPr lang="tr-TR" altLang="tr-TR" sz="2000" dirty="0" smtClean="0">
                <a:solidFill>
                  <a:srgbClr val="FF0000"/>
                </a:solidFill>
              </a:rPr>
              <a:t>2-Kapsadığı Alana Göre Ağların Sınıflandırılması</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569519"/>
            <a:ext cx="5761037"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564904"/>
            <a:ext cx="25812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43608" y="980728"/>
            <a:ext cx="6984776" cy="1184275"/>
          </a:xfrm>
        </p:spPr>
        <p:txBody>
          <a:bodyPr/>
          <a:lstStyle/>
          <a:p>
            <a:pPr marL="0" indent="0" eaLnBrk="1" hangingPunct="1">
              <a:spcBef>
                <a:spcPct val="0"/>
              </a:spcBef>
              <a:buFontTx/>
              <a:buNone/>
              <a:defRPr/>
            </a:pPr>
            <a:r>
              <a:rPr lang="tr-TR" altLang="tr-TR" sz="1800" b="1" kern="1200" dirty="0" smtClean="0">
                <a:solidFill>
                  <a:srgbClr val="FF0000"/>
                </a:solidFill>
              </a:rPr>
              <a:t>c) </a:t>
            </a:r>
            <a:r>
              <a:rPr lang="en-US" altLang="tr-TR" sz="1800" b="1" kern="1200" dirty="0" smtClean="0">
                <a:solidFill>
                  <a:srgbClr val="FF0000"/>
                </a:solidFill>
              </a:rPr>
              <a:t>Metropolitan </a:t>
            </a:r>
            <a:r>
              <a:rPr lang="en-US" altLang="tr-TR" sz="1800" b="1" kern="1200" dirty="0">
                <a:solidFill>
                  <a:srgbClr val="FF0000"/>
                </a:solidFill>
              </a:rPr>
              <a:t>Alan </a:t>
            </a:r>
            <a:r>
              <a:rPr lang="en-US" altLang="tr-TR" sz="1800" b="1" kern="1200" dirty="0" err="1" smtClean="0">
                <a:solidFill>
                  <a:srgbClr val="FF0000"/>
                </a:solidFill>
              </a:rPr>
              <a:t>Ağları</a:t>
            </a:r>
            <a:r>
              <a:rPr lang="tr-TR" altLang="tr-TR" sz="1800" b="1" kern="1200" dirty="0" smtClean="0">
                <a:solidFill>
                  <a:srgbClr val="FF0000"/>
                </a:solidFill>
              </a:rPr>
              <a:t> </a:t>
            </a:r>
            <a:r>
              <a:rPr lang="en-US" altLang="tr-TR" sz="1800" b="1" kern="1200" dirty="0" smtClean="0">
                <a:solidFill>
                  <a:srgbClr val="FF0000"/>
                </a:solidFill>
              </a:rPr>
              <a:t>(</a:t>
            </a:r>
            <a:r>
              <a:rPr lang="en-US" altLang="tr-TR" sz="1800" b="1" kern="1200" dirty="0">
                <a:solidFill>
                  <a:srgbClr val="FF0000"/>
                </a:solidFill>
              </a:rPr>
              <a:t>Metropolitan Area </a:t>
            </a:r>
            <a:r>
              <a:rPr lang="en-US" altLang="tr-TR" sz="1800" b="1" kern="1200" dirty="0" smtClean="0">
                <a:solidFill>
                  <a:srgbClr val="FF0000"/>
                </a:solidFill>
              </a:rPr>
              <a:t>Networks</a:t>
            </a:r>
            <a:r>
              <a:rPr lang="tr-TR" altLang="tr-TR" sz="1800" b="1" kern="1200" dirty="0" smtClean="0">
                <a:solidFill>
                  <a:srgbClr val="FF0000"/>
                </a:solidFill>
              </a:rPr>
              <a:t> </a:t>
            </a:r>
            <a:r>
              <a:rPr lang="en-US" altLang="tr-TR" sz="1800" b="1" kern="1200" dirty="0" smtClean="0">
                <a:solidFill>
                  <a:srgbClr val="FF0000"/>
                </a:solidFill>
              </a:rPr>
              <a:t>MAN</a:t>
            </a:r>
            <a:r>
              <a:rPr lang="en-US" altLang="tr-TR" sz="1800" b="1" kern="1200" dirty="0">
                <a:solidFill>
                  <a:srgbClr val="FF0000"/>
                </a:solidFill>
              </a:rPr>
              <a:t>)</a:t>
            </a:r>
            <a:r>
              <a:rPr lang="tr-TR" altLang="tr-TR" sz="1800" b="1" kern="1200" dirty="0" smtClean="0">
                <a:solidFill>
                  <a:srgbClr val="FF0000"/>
                </a:solidFill>
              </a:rPr>
              <a:t>:</a:t>
            </a:r>
          </a:p>
          <a:p>
            <a:pPr marL="0" indent="0" eaLnBrk="1" hangingPunct="1">
              <a:spcBef>
                <a:spcPct val="0"/>
              </a:spcBef>
              <a:buFontTx/>
              <a:buNone/>
              <a:defRPr/>
            </a:pPr>
            <a:endParaRPr lang="tr-TR" altLang="tr-TR" sz="1800" b="1" kern="1200" dirty="0">
              <a:solidFill>
                <a:srgbClr val="FF0000"/>
              </a:solidFill>
            </a:endParaRPr>
          </a:p>
          <a:p>
            <a:pPr marL="0" indent="0" eaLnBrk="1" hangingPunct="1">
              <a:spcBef>
                <a:spcPct val="0"/>
              </a:spcBef>
              <a:buFontTx/>
              <a:buNone/>
              <a:defRPr/>
            </a:pPr>
            <a:r>
              <a:rPr lang="tr-TR" altLang="tr-TR" sz="1800" b="1" kern="1200" dirty="0" smtClean="0">
                <a:solidFill>
                  <a:srgbClr val="FF0000"/>
                </a:solidFill>
              </a:rPr>
              <a:t> </a:t>
            </a:r>
            <a:r>
              <a:rPr lang="tr-TR" altLang="tr-TR" sz="1800" kern="1200" dirty="0">
                <a:solidFill>
                  <a:srgbClr val="000000"/>
                </a:solidFill>
              </a:rPr>
              <a:t>Daha geniş bir bilgisayar ağ grubunu kapsar. </a:t>
            </a:r>
            <a:r>
              <a:rPr lang="tr-TR" altLang="tr-TR" sz="1800" kern="1200" dirty="0" err="1">
                <a:solidFill>
                  <a:srgbClr val="000000"/>
                </a:solidFill>
              </a:rPr>
              <a:t>Metropolitan</a:t>
            </a:r>
            <a:r>
              <a:rPr lang="tr-TR" altLang="tr-TR" sz="1800" kern="1200" dirty="0">
                <a:solidFill>
                  <a:srgbClr val="000000"/>
                </a:solidFill>
              </a:rPr>
              <a:t> adıyla anılmasının sebebi, bu tür ağların genelde bir şehrin tümünü veya büyük bir kısmını kapsıyor olmasıdır</a:t>
            </a:r>
          </a:p>
        </p:txBody>
      </p:sp>
      <p:pic>
        <p:nvPicPr>
          <p:cNvPr id="29700" name="Picture 4" descr="1-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636912"/>
            <a:ext cx="5768251" cy="318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718513" y="980728"/>
            <a:ext cx="7160374" cy="1728192"/>
          </a:xfrm>
        </p:spPr>
        <p:txBody>
          <a:bodyPr/>
          <a:lstStyle/>
          <a:p>
            <a:pPr marL="0" indent="0" algn="just" eaLnBrk="1" hangingPunct="1">
              <a:spcBef>
                <a:spcPct val="0"/>
              </a:spcBef>
              <a:buFontTx/>
              <a:buNone/>
              <a:defRPr/>
            </a:pPr>
            <a:r>
              <a:rPr lang="tr-TR" altLang="tr-TR" sz="1800" b="1" kern="1200" dirty="0" smtClean="0">
                <a:solidFill>
                  <a:srgbClr val="FF0000"/>
                </a:solidFill>
              </a:rPr>
              <a:t>d) Geniş </a:t>
            </a:r>
            <a:r>
              <a:rPr lang="tr-TR" altLang="tr-TR" sz="1800" b="1" kern="1200" dirty="0">
                <a:solidFill>
                  <a:srgbClr val="FF0000"/>
                </a:solidFill>
              </a:rPr>
              <a:t>Alan Ağları(</a:t>
            </a:r>
            <a:r>
              <a:rPr lang="tr-TR" altLang="tr-TR" sz="1800" b="1" kern="1200" dirty="0" err="1">
                <a:solidFill>
                  <a:srgbClr val="FF0000"/>
                </a:solidFill>
              </a:rPr>
              <a:t>Wide</a:t>
            </a:r>
            <a:r>
              <a:rPr lang="tr-TR" altLang="tr-TR" sz="1800" b="1" kern="1200" dirty="0">
                <a:solidFill>
                  <a:srgbClr val="FF0000"/>
                </a:solidFill>
              </a:rPr>
              <a:t> </a:t>
            </a:r>
            <a:r>
              <a:rPr lang="tr-TR" altLang="tr-TR" sz="1800" b="1" kern="1200" dirty="0" err="1">
                <a:solidFill>
                  <a:srgbClr val="FF0000"/>
                </a:solidFill>
              </a:rPr>
              <a:t>Area</a:t>
            </a:r>
            <a:r>
              <a:rPr lang="tr-TR" altLang="tr-TR" sz="1800" b="1" kern="1200" dirty="0">
                <a:solidFill>
                  <a:srgbClr val="FF0000"/>
                </a:solidFill>
              </a:rPr>
              <a:t> Networks-WAN</a:t>
            </a:r>
            <a:r>
              <a:rPr lang="tr-TR" altLang="tr-TR" sz="1800" b="1" kern="1200" dirty="0" smtClean="0">
                <a:solidFill>
                  <a:srgbClr val="FF0000"/>
                </a:solidFill>
              </a:rPr>
              <a:t>):</a:t>
            </a:r>
          </a:p>
          <a:p>
            <a:pPr marL="0" indent="0" algn="just" eaLnBrk="1" hangingPunct="1">
              <a:spcBef>
                <a:spcPct val="0"/>
              </a:spcBef>
              <a:buFontTx/>
              <a:buNone/>
              <a:defRPr/>
            </a:pPr>
            <a:r>
              <a:rPr lang="tr-TR" altLang="tr-TR" sz="1800" kern="1200" dirty="0" err="1" smtClean="0">
                <a:solidFill>
                  <a:srgbClr val="000000"/>
                </a:solidFill>
              </a:rPr>
              <a:t>GenişAlan</a:t>
            </a:r>
            <a:r>
              <a:rPr lang="tr-TR" altLang="tr-TR" sz="1800" kern="1200" dirty="0" smtClean="0">
                <a:solidFill>
                  <a:srgbClr val="000000"/>
                </a:solidFill>
              </a:rPr>
              <a:t> </a:t>
            </a:r>
            <a:r>
              <a:rPr lang="tr-TR" altLang="tr-TR" sz="1800" kern="1200" dirty="0">
                <a:solidFill>
                  <a:srgbClr val="000000"/>
                </a:solidFill>
              </a:rPr>
              <a:t>Ağları (</a:t>
            </a:r>
            <a:r>
              <a:rPr lang="tr-TR" altLang="tr-TR" sz="1800" kern="1200" dirty="0" err="1">
                <a:solidFill>
                  <a:srgbClr val="000000"/>
                </a:solidFill>
              </a:rPr>
              <a:t>Wide</a:t>
            </a:r>
            <a:r>
              <a:rPr lang="tr-TR" altLang="tr-TR" sz="1800" kern="1200" dirty="0">
                <a:solidFill>
                  <a:srgbClr val="000000"/>
                </a:solidFill>
              </a:rPr>
              <a:t> </a:t>
            </a:r>
            <a:r>
              <a:rPr lang="tr-TR" altLang="tr-TR" sz="1800" kern="1200" dirty="0" err="1">
                <a:solidFill>
                  <a:srgbClr val="000000"/>
                </a:solidFill>
              </a:rPr>
              <a:t>Area</a:t>
            </a:r>
            <a:r>
              <a:rPr lang="tr-TR" altLang="tr-TR" sz="1800" kern="1200" dirty="0">
                <a:solidFill>
                  <a:srgbClr val="000000"/>
                </a:solidFill>
              </a:rPr>
              <a:t> Network -WAN) </a:t>
            </a:r>
            <a:r>
              <a:rPr lang="tr-TR" altLang="tr-TR" sz="1800" kern="1200" dirty="0" err="1">
                <a:solidFill>
                  <a:srgbClr val="000000"/>
                </a:solidFill>
              </a:rPr>
              <a:t>metropolitan</a:t>
            </a:r>
            <a:r>
              <a:rPr lang="tr-TR" altLang="tr-TR" sz="1800" kern="1200" dirty="0">
                <a:solidFill>
                  <a:srgbClr val="000000"/>
                </a:solidFill>
              </a:rPr>
              <a:t> ağlardan daha geniş bilgisayar ağlarına denir. </a:t>
            </a:r>
            <a:r>
              <a:rPr lang="tr-TR" altLang="tr-TR" sz="1800" kern="1200" dirty="0" smtClean="0">
                <a:solidFill>
                  <a:srgbClr val="000000"/>
                </a:solidFill>
              </a:rPr>
              <a:t>Geniş alan ağları ülkenin </a:t>
            </a:r>
            <a:r>
              <a:rPr lang="tr-TR" altLang="tr-TR" sz="1800" kern="1200" dirty="0">
                <a:solidFill>
                  <a:srgbClr val="000000"/>
                </a:solidFill>
              </a:rPr>
              <a:t>veya dünyanın çeşitli yerlerine dağılmış yerel alan ağlarını yada </a:t>
            </a:r>
            <a:r>
              <a:rPr lang="tr-TR" altLang="tr-TR" sz="1800" kern="1200" dirty="0" err="1">
                <a:solidFill>
                  <a:srgbClr val="000000"/>
                </a:solidFill>
              </a:rPr>
              <a:t>metropolitan</a:t>
            </a:r>
            <a:r>
              <a:rPr lang="tr-TR" altLang="tr-TR" sz="1800" kern="1200" dirty="0">
                <a:solidFill>
                  <a:srgbClr val="000000"/>
                </a:solidFill>
              </a:rPr>
              <a:t> alan </a:t>
            </a:r>
            <a:r>
              <a:rPr lang="tr-TR" altLang="tr-TR" sz="1800" kern="1200" dirty="0" smtClean="0">
                <a:solidFill>
                  <a:srgbClr val="000000"/>
                </a:solidFill>
              </a:rPr>
              <a:t>ağlarını birbirlerine </a:t>
            </a:r>
            <a:r>
              <a:rPr lang="tr-TR" altLang="tr-TR" sz="1800" kern="1200" dirty="0">
                <a:solidFill>
                  <a:srgbClr val="000000"/>
                </a:solidFill>
              </a:rPr>
              <a:t>bağlar</a:t>
            </a:r>
            <a:r>
              <a:rPr lang="tr-TR" altLang="tr-TR" sz="1800" kern="1200" dirty="0" smtClean="0">
                <a:solidFill>
                  <a:srgbClr val="000000"/>
                </a:solidFill>
              </a:rPr>
              <a:t>. Ağlar arası veri iletişimi genellikle anahtarlamalı ağ teknolojisi iledir.</a:t>
            </a:r>
            <a:endParaRPr lang="tr-TR" altLang="tr-TR" sz="1800" b="1" kern="1200" dirty="0">
              <a:solidFill>
                <a:srgbClr val="000000"/>
              </a:solidFill>
            </a:endParaRPr>
          </a:p>
        </p:txBody>
      </p:sp>
      <p:pic>
        <p:nvPicPr>
          <p:cNvPr id="30724" name="Picture 4" descr="1-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356992"/>
            <a:ext cx="3752814" cy="187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924944"/>
            <a:ext cx="30908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77"/>
          <p:cNvGraphicFramePr>
            <a:graphicFrameLocks/>
          </p:cNvGraphicFramePr>
          <p:nvPr/>
        </p:nvGraphicFramePr>
        <p:xfrm>
          <a:off x="0" y="0"/>
          <a:ext cx="9080500" cy="6794500"/>
        </p:xfrm>
        <a:graphic>
          <a:graphicData uri="http://schemas.openxmlformats.org/presentationml/2006/ole">
            <mc:AlternateContent xmlns:mc="http://schemas.openxmlformats.org/markup-compatibility/2006">
              <mc:Choice xmlns:v="urn:schemas-microsoft-com:vml" Requires="v">
                <p:oleObj spid="_x0000_s8404" name="Clip" r:id="rId4" imgW="9080500" imgH="6794500" progId="MS_ClipArt_Gallery.2">
                  <p:embed/>
                </p:oleObj>
              </mc:Choice>
              <mc:Fallback>
                <p:oleObj name="Clip" r:id="rId4" imgW="9080500" imgH="6794500" progId="MS_ClipArt_Gallery.2">
                  <p:embed/>
                  <p:pic>
                    <p:nvPicPr>
                      <p:cNvPr id="0" name="Object 7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080500" cy="679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Oval 78"/>
          <p:cNvSpPr>
            <a:spLocks noChangeArrowheads="1"/>
          </p:cNvSpPr>
          <p:nvPr/>
        </p:nvSpPr>
        <p:spPr bwMode="auto">
          <a:xfrm>
            <a:off x="2825750" y="1987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6" name="Oval 79"/>
          <p:cNvSpPr>
            <a:spLocks noChangeArrowheads="1"/>
          </p:cNvSpPr>
          <p:nvPr/>
        </p:nvSpPr>
        <p:spPr bwMode="auto">
          <a:xfrm>
            <a:off x="2444750" y="2063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7" name="Oval 80"/>
          <p:cNvSpPr>
            <a:spLocks noChangeArrowheads="1"/>
          </p:cNvSpPr>
          <p:nvPr/>
        </p:nvSpPr>
        <p:spPr bwMode="auto">
          <a:xfrm>
            <a:off x="6940550" y="3054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8" name="Oval 81"/>
          <p:cNvSpPr>
            <a:spLocks noChangeArrowheads="1"/>
          </p:cNvSpPr>
          <p:nvPr/>
        </p:nvSpPr>
        <p:spPr bwMode="auto">
          <a:xfrm>
            <a:off x="3282950" y="2444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199" name="Oval 82"/>
          <p:cNvSpPr>
            <a:spLocks noChangeArrowheads="1"/>
          </p:cNvSpPr>
          <p:nvPr/>
        </p:nvSpPr>
        <p:spPr bwMode="auto">
          <a:xfrm>
            <a:off x="3359150" y="6102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0" name="Oval 83"/>
          <p:cNvSpPr>
            <a:spLocks noChangeArrowheads="1"/>
          </p:cNvSpPr>
          <p:nvPr/>
        </p:nvSpPr>
        <p:spPr bwMode="auto">
          <a:xfrm>
            <a:off x="61023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1" name="Oval 84"/>
          <p:cNvSpPr>
            <a:spLocks noChangeArrowheads="1"/>
          </p:cNvSpPr>
          <p:nvPr/>
        </p:nvSpPr>
        <p:spPr bwMode="auto">
          <a:xfrm>
            <a:off x="7931150" y="5187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2" name="Oval 85"/>
          <p:cNvSpPr>
            <a:spLocks noChangeArrowheads="1"/>
          </p:cNvSpPr>
          <p:nvPr/>
        </p:nvSpPr>
        <p:spPr bwMode="auto">
          <a:xfrm>
            <a:off x="1911350" y="2292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3" name="Oval 86"/>
          <p:cNvSpPr>
            <a:spLocks noChangeArrowheads="1"/>
          </p:cNvSpPr>
          <p:nvPr/>
        </p:nvSpPr>
        <p:spPr bwMode="auto">
          <a:xfrm>
            <a:off x="2368550" y="2520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4" name="Oval 87"/>
          <p:cNvSpPr>
            <a:spLocks noChangeArrowheads="1"/>
          </p:cNvSpPr>
          <p:nvPr/>
        </p:nvSpPr>
        <p:spPr bwMode="auto">
          <a:xfrm>
            <a:off x="5568950" y="1682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5" name="Oval 88"/>
          <p:cNvSpPr>
            <a:spLocks noChangeArrowheads="1"/>
          </p:cNvSpPr>
          <p:nvPr/>
        </p:nvSpPr>
        <p:spPr bwMode="auto">
          <a:xfrm>
            <a:off x="2901950" y="3054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6" name="Oval 89"/>
          <p:cNvSpPr>
            <a:spLocks noChangeArrowheads="1"/>
          </p:cNvSpPr>
          <p:nvPr/>
        </p:nvSpPr>
        <p:spPr bwMode="auto">
          <a:xfrm>
            <a:off x="2673350" y="2368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7" name="Oval 90"/>
          <p:cNvSpPr>
            <a:spLocks noChangeArrowheads="1"/>
          </p:cNvSpPr>
          <p:nvPr/>
        </p:nvSpPr>
        <p:spPr bwMode="auto">
          <a:xfrm>
            <a:off x="19113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8" name="Oval 91"/>
          <p:cNvSpPr>
            <a:spLocks noChangeArrowheads="1"/>
          </p:cNvSpPr>
          <p:nvPr/>
        </p:nvSpPr>
        <p:spPr bwMode="auto">
          <a:xfrm>
            <a:off x="5873750" y="1377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09" name="Oval 92"/>
          <p:cNvSpPr>
            <a:spLocks noChangeArrowheads="1"/>
          </p:cNvSpPr>
          <p:nvPr/>
        </p:nvSpPr>
        <p:spPr bwMode="auto">
          <a:xfrm>
            <a:off x="23685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0" name="Oval 93"/>
          <p:cNvSpPr>
            <a:spLocks noChangeArrowheads="1"/>
          </p:cNvSpPr>
          <p:nvPr/>
        </p:nvSpPr>
        <p:spPr bwMode="auto">
          <a:xfrm>
            <a:off x="6407150" y="1911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1" name="Oval 94"/>
          <p:cNvSpPr>
            <a:spLocks noChangeArrowheads="1"/>
          </p:cNvSpPr>
          <p:nvPr/>
        </p:nvSpPr>
        <p:spPr bwMode="auto">
          <a:xfrm>
            <a:off x="32829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2" name="Oval 95"/>
          <p:cNvSpPr>
            <a:spLocks noChangeArrowheads="1"/>
          </p:cNvSpPr>
          <p:nvPr/>
        </p:nvSpPr>
        <p:spPr bwMode="auto">
          <a:xfrm>
            <a:off x="6178550" y="1530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3" name="Oval 96"/>
          <p:cNvSpPr>
            <a:spLocks noChangeArrowheads="1"/>
          </p:cNvSpPr>
          <p:nvPr/>
        </p:nvSpPr>
        <p:spPr bwMode="auto">
          <a:xfrm>
            <a:off x="4578350" y="4883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4" name="Oval 97"/>
          <p:cNvSpPr>
            <a:spLocks noChangeArrowheads="1"/>
          </p:cNvSpPr>
          <p:nvPr/>
        </p:nvSpPr>
        <p:spPr bwMode="auto">
          <a:xfrm>
            <a:off x="6407150" y="1606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5" name="Oval 98"/>
          <p:cNvSpPr>
            <a:spLocks noChangeArrowheads="1"/>
          </p:cNvSpPr>
          <p:nvPr/>
        </p:nvSpPr>
        <p:spPr bwMode="auto">
          <a:xfrm>
            <a:off x="4806950" y="311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6" name="Oval 99"/>
          <p:cNvSpPr>
            <a:spLocks noChangeArrowheads="1"/>
          </p:cNvSpPr>
          <p:nvPr/>
        </p:nvSpPr>
        <p:spPr bwMode="auto">
          <a:xfrm>
            <a:off x="5492750" y="1454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7" name="Oval 100"/>
          <p:cNvSpPr>
            <a:spLocks noChangeArrowheads="1"/>
          </p:cNvSpPr>
          <p:nvPr/>
        </p:nvSpPr>
        <p:spPr bwMode="auto">
          <a:xfrm>
            <a:off x="2627313" y="1341438"/>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8" name="Oval 101"/>
          <p:cNvSpPr>
            <a:spLocks noChangeArrowheads="1"/>
          </p:cNvSpPr>
          <p:nvPr/>
        </p:nvSpPr>
        <p:spPr bwMode="auto">
          <a:xfrm>
            <a:off x="7380288" y="234950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19" name="Oval 102"/>
          <p:cNvSpPr>
            <a:spLocks noChangeArrowheads="1"/>
          </p:cNvSpPr>
          <p:nvPr/>
        </p:nvSpPr>
        <p:spPr bwMode="auto">
          <a:xfrm>
            <a:off x="29781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0" name="Oval 103"/>
          <p:cNvSpPr>
            <a:spLocks noChangeArrowheads="1"/>
          </p:cNvSpPr>
          <p:nvPr/>
        </p:nvSpPr>
        <p:spPr bwMode="auto">
          <a:xfrm>
            <a:off x="2124075" y="2492375"/>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1" name="Oval 104"/>
          <p:cNvSpPr>
            <a:spLocks noChangeArrowheads="1"/>
          </p:cNvSpPr>
          <p:nvPr/>
        </p:nvSpPr>
        <p:spPr bwMode="auto">
          <a:xfrm>
            <a:off x="2627313" y="1700213"/>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2" name="Oval 105"/>
          <p:cNvSpPr>
            <a:spLocks noChangeArrowheads="1"/>
          </p:cNvSpPr>
          <p:nvPr/>
        </p:nvSpPr>
        <p:spPr bwMode="auto">
          <a:xfrm>
            <a:off x="4349750" y="1758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3" name="Oval 106"/>
          <p:cNvSpPr>
            <a:spLocks noChangeArrowheads="1"/>
          </p:cNvSpPr>
          <p:nvPr/>
        </p:nvSpPr>
        <p:spPr bwMode="auto">
          <a:xfrm>
            <a:off x="30543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4" name="Oval 107"/>
          <p:cNvSpPr>
            <a:spLocks noChangeArrowheads="1"/>
          </p:cNvSpPr>
          <p:nvPr/>
        </p:nvSpPr>
        <p:spPr bwMode="auto">
          <a:xfrm>
            <a:off x="2292350" y="2749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5" name="Oval 108"/>
          <p:cNvSpPr>
            <a:spLocks noChangeArrowheads="1"/>
          </p:cNvSpPr>
          <p:nvPr/>
        </p:nvSpPr>
        <p:spPr bwMode="auto">
          <a:xfrm>
            <a:off x="75501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6" name="Oval 109"/>
          <p:cNvSpPr>
            <a:spLocks noChangeArrowheads="1"/>
          </p:cNvSpPr>
          <p:nvPr/>
        </p:nvSpPr>
        <p:spPr bwMode="auto">
          <a:xfrm>
            <a:off x="7885113" y="4941888"/>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7" name="Oval 110"/>
          <p:cNvSpPr>
            <a:spLocks noChangeArrowheads="1"/>
          </p:cNvSpPr>
          <p:nvPr/>
        </p:nvSpPr>
        <p:spPr bwMode="auto">
          <a:xfrm>
            <a:off x="5949950" y="3511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8" name="Oval 111"/>
          <p:cNvSpPr>
            <a:spLocks noChangeArrowheads="1"/>
          </p:cNvSpPr>
          <p:nvPr/>
        </p:nvSpPr>
        <p:spPr bwMode="auto">
          <a:xfrm>
            <a:off x="3435350" y="4959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29" name="Oval 112"/>
          <p:cNvSpPr>
            <a:spLocks noChangeArrowheads="1"/>
          </p:cNvSpPr>
          <p:nvPr/>
        </p:nvSpPr>
        <p:spPr bwMode="auto">
          <a:xfrm>
            <a:off x="3892550" y="4806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0" name="Oval 113"/>
          <p:cNvSpPr>
            <a:spLocks noChangeArrowheads="1"/>
          </p:cNvSpPr>
          <p:nvPr/>
        </p:nvSpPr>
        <p:spPr bwMode="auto">
          <a:xfrm>
            <a:off x="3206750" y="4121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1" name="Oval 114"/>
          <p:cNvSpPr>
            <a:spLocks noChangeArrowheads="1"/>
          </p:cNvSpPr>
          <p:nvPr/>
        </p:nvSpPr>
        <p:spPr bwMode="auto">
          <a:xfrm>
            <a:off x="2673350" y="2825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2" name="Oval 115"/>
          <p:cNvSpPr>
            <a:spLocks noChangeArrowheads="1"/>
          </p:cNvSpPr>
          <p:nvPr/>
        </p:nvSpPr>
        <p:spPr bwMode="auto">
          <a:xfrm>
            <a:off x="6864350" y="1758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8233" name="Line 116"/>
          <p:cNvSpPr>
            <a:spLocks noChangeShapeType="1"/>
          </p:cNvSpPr>
          <p:nvPr/>
        </p:nvSpPr>
        <p:spPr bwMode="auto">
          <a:xfrm flipV="1">
            <a:off x="2058988" y="2211388"/>
            <a:ext cx="3794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4" name="Line 117"/>
          <p:cNvSpPr>
            <a:spLocks noChangeShapeType="1"/>
          </p:cNvSpPr>
          <p:nvPr/>
        </p:nvSpPr>
        <p:spPr bwMode="auto">
          <a:xfrm>
            <a:off x="2592388" y="2133600"/>
            <a:ext cx="2270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5" name="Line 118"/>
          <p:cNvSpPr>
            <a:spLocks noChangeShapeType="1"/>
          </p:cNvSpPr>
          <p:nvPr/>
        </p:nvSpPr>
        <p:spPr bwMode="auto">
          <a:xfrm>
            <a:off x="3125788" y="2287588"/>
            <a:ext cx="227012"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6" name="Line 119"/>
          <p:cNvSpPr>
            <a:spLocks noChangeShapeType="1"/>
          </p:cNvSpPr>
          <p:nvPr/>
        </p:nvSpPr>
        <p:spPr bwMode="auto">
          <a:xfrm flipV="1">
            <a:off x="3430588" y="1677988"/>
            <a:ext cx="2284412" cy="912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7" name="Line 120"/>
          <p:cNvSpPr>
            <a:spLocks noChangeShapeType="1"/>
          </p:cNvSpPr>
          <p:nvPr/>
        </p:nvSpPr>
        <p:spPr bwMode="auto">
          <a:xfrm flipV="1">
            <a:off x="3201988" y="2287588"/>
            <a:ext cx="2970212" cy="684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8" name="Line 121"/>
          <p:cNvSpPr>
            <a:spLocks noChangeShapeType="1"/>
          </p:cNvSpPr>
          <p:nvPr/>
        </p:nvSpPr>
        <p:spPr bwMode="auto">
          <a:xfrm>
            <a:off x="2058988" y="2973388"/>
            <a:ext cx="3960812" cy="684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39" name="Line 122"/>
          <p:cNvSpPr>
            <a:spLocks noChangeShapeType="1"/>
          </p:cNvSpPr>
          <p:nvPr/>
        </p:nvSpPr>
        <p:spPr bwMode="auto">
          <a:xfrm flipH="1">
            <a:off x="3995738" y="476250"/>
            <a:ext cx="836612" cy="43418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0" name="Line 123"/>
          <p:cNvSpPr>
            <a:spLocks noChangeShapeType="1"/>
          </p:cNvSpPr>
          <p:nvPr/>
        </p:nvSpPr>
        <p:spPr bwMode="auto">
          <a:xfrm flipV="1">
            <a:off x="4649788" y="3582988"/>
            <a:ext cx="1370012" cy="1293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1" name="Line 124"/>
          <p:cNvSpPr>
            <a:spLocks noChangeShapeType="1"/>
          </p:cNvSpPr>
          <p:nvPr/>
        </p:nvSpPr>
        <p:spPr bwMode="auto">
          <a:xfrm flipH="1" flipV="1">
            <a:off x="3049588" y="3125788"/>
            <a:ext cx="1598612" cy="1827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2" name="Line 125"/>
          <p:cNvSpPr>
            <a:spLocks noChangeShapeType="1"/>
          </p:cNvSpPr>
          <p:nvPr/>
        </p:nvSpPr>
        <p:spPr bwMode="auto">
          <a:xfrm flipH="1" flipV="1">
            <a:off x="2668588" y="2439988"/>
            <a:ext cx="455612" cy="531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3" name="Line 126"/>
          <p:cNvSpPr>
            <a:spLocks noChangeShapeType="1"/>
          </p:cNvSpPr>
          <p:nvPr/>
        </p:nvSpPr>
        <p:spPr bwMode="auto">
          <a:xfrm flipH="1" flipV="1">
            <a:off x="2668588" y="2439988"/>
            <a:ext cx="150812" cy="455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4" name="Line 127"/>
          <p:cNvSpPr>
            <a:spLocks noChangeShapeType="1"/>
          </p:cNvSpPr>
          <p:nvPr/>
        </p:nvSpPr>
        <p:spPr bwMode="auto">
          <a:xfrm flipH="1" flipV="1">
            <a:off x="6249988" y="1677988"/>
            <a:ext cx="2270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5" name="Line 128"/>
          <p:cNvSpPr>
            <a:spLocks noChangeShapeType="1"/>
          </p:cNvSpPr>
          <p:nvPr/>
        </p:nvSpPr>
        <p:spPr bwMode="auto">
          <a:xfrm>
            <a:off x="6554788" y="1677988"/>
            <a:ext cx="3032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6" name="Line 129"/>
          <p:cNvSpPr>
            <a:spLocks noChangeShapeType="1"/>
          </p:cNvSpPr>
          <p:nvPr/>
        </p:nvSpPr>
        <p:spPr bwMode="auto">
          <a:xfrm>
            <a:off x="6249988" y="2287588"/>
            <a:ext cx="760412" cy="760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7" name="Line 130"/>
          <p:cNvSpPr>
            <a:spLocks noChangeShapeType="1"/>
          </p:cNvSpPr>
          <p:nvPr/>
        </p:nvSpPr>
        <p:spPr bwMode="auto">
          <a:xfrm>
            <a:off x="5640388" y="1524000"/>
            <a:ext cx="3032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8" name="Line 131"/>
          <p:cNvSpPr>
            <a:spLocks noChangeShapeType="1"/>
          </p:cNvSpPr>
          <p:nvPr/>
        </p:nvSpPr>
        <p:spPr bwMode="auto">
          <a:xfrm>
            <a:off x="4954588" y="458788"/>
            <a:ext cx="1065212" cy="989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49" name="Line 132"/>
          <p:cNvSpPr>
            <a:spLocks noChangeShapeType="1"/>
          </p:cNvSpPr>
          <p:nvPr/>
        </p:nvSpPr>
        <p:spPr bwMode="auto">
          <a:xfrm>
            <a:off x="6477000" y="17541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0" name="Line 133"/>
          <p:cNvSpPr>
            <a:spLocks noChangeShapeType="1"/>
          </p:cNvSpPr>
          <p:nvPr/>
        </p:nvSpPr>
        <p:spPr bwMode="auto">
          <a:xfrm>
            <a:off x="6935788" y="1906588"/>
            <a:ext cx="379412" cy="684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1" name="Line 134"/>
          <p:cNvSpPr>
            <a:spLocks noChangeShapeType="1"/>
          </p:cNvSpPr>
          <p:nvPr/>
        </p:nvSpPr>
        <p:spPr bwMode="auto">
          <a:xfrm flipV="1">
            <a:off x="7308850" y="2276475"/>
            <a:ext cx="227013" cy="3032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2" name="Line 135"/>
          <p:cNvSpPr>
            <a:spLocks noChangeShapeType="1"/>
          </p:cNvSpPr>
          <p:nvPr/>
        </p:nvSpPr>
        <p:spPr bwMode="auto">
          <a:xfrm>
            <a:off x="7596188" y="2276475"/>
            <a:ext cx="431800" cy="2736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3" name="Line 136"/>
          <p:cNvSpPr>
            <a:spLocks noChangeShapeType="1"/>
          </p:cNvSpPr>
          <p:nvPr/>
        </p:nvSpPr>
        <p:spPr bwMode="auto">
          <a:xfrm>
            <a:off x="2700338" y="1412875"/>
            <a:ext cx="5256212" cy="35798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4" name="Line 137"/>
          <p:cNvSpPr>
            <a:spLocks noChangeShapeType="1"/>
          </p:cNvSpPr>
          <p:nvPr/>
        </p:nvSpPr>
        <p:spPr bwMode="auto">
          <a:xfrm>
            <a:off x="2700338" y="1773238"/>
            <a:ext cx="608012" cy="2436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5" name="Line 138"/>
          <p:cNvSpPr>
            <a:spLocks noChangeShapeType="1"/>
          </p:cNvSpPr>
          <p:nvPr/>
        </p:nvSpPr>
        <p:spPr bwMode="auto">
          <a:xfrm flipH="1">
            <a:off x="1982788" y="1754188"/>
            <a:ext cx="684212" cy="531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6" name="Line 139"/>
          <p:cNvSpPr>
            <a:spLocks noChangeShapeType="1"/>
          </p:cNvSpPr>
          <p:nvPr/>
        </p:nvSpPr>
        <p:spPr bwMode="auto">
          <a:xfrm flipV="1">
            <a:off x="2516188" y="2287588"/>
            <a:ext cx="455612"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7" name="Line 140"/>
          <p:cNvSpPr>
            <a:spLocks noChangeShapeType="1"/>
          </p:cNvSpPr>
          <p:nvPr/>
        </p:nvSpPr>
        <p:spPr bwMode="auto">
          <a:xfrm flipH="1">
            <a:off x="1906588" y="2897188"/>
            <a:ext cx="4556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8" name="Line 141"/>
          <p:cNvSpPr>
            <a:spLocks noChangeShapeType="1"/>
          </p:cNvSpPr>
          <p:nvPr/>
        </p:nvSpPr>
        <p:spPr bwMode="auto">
          <a:xfrm>
            <a:off x="1982788" y="2439988"/>
            <a:ext cx="455612"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59" name="Line 142"/>
          <p:cNvSpPr>
            <a:spLocks noChangeShapeType="1"/>
          </p:cNvSpPr>
          <p:nvPr/>
        </p:nvSpPr>
        <p:spPr bwMode="auto">
          <a:xfrm>
            <a:off x="1982788" y="2439988"/>
            <a:ext cx="1293812" cy="2208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0" name="Line 143"/>
          <p:cNvSpPr>
            <a:spLocks noChangeShapeType="1"/>
          </p:cNvSpPr>
          <p:nvPr/>
        </p:nvSpPr>
        <p:spPr bwMode="auto">
          <a:xfrm>
            <a:off x="1982788" y="3049588"/>
            <a:ext cx="1522412" cy="1903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1" name="Line 144"/>
          <p:cNvSpPr>
            <a:spLocks noChangeShapeType="1"/>
          </p:cNvSpPr>
          <p:nvPr/>
        </p:nvSpPr>
        <p:spPr bwMode="auto">
          <a:xfrm>
            <a:off x="3506788" y="5106988"/>
            <a:ext cx="4494212"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2" name="Line 145"/>
          <p:cNvSpPr>
            <a:spLocks noChangeShapeType="1"/>
          </p:cNvSpPr>
          <p:nvPr/>
        </p:nvSpPr>
        <p:spPr bwMode="auto">
          <a:xfrm flipV="1">
            <a:off x="3430588" y="5259388"/>
            <a:ext cx="4494212" cy="989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3" name="Line 146"/>
          <p:cNvSpPr>
            <a:spLocks noChangeShapeType="1"/>
          </p:cNvSpPr>
          <p:nvPr/>
        </p:nvSpPr>
        <p:spPr bwMode="auto">
          <a:xfrm flipV="1">
            <a:off x="3419475" y="1484313"/>
            <a:ext cx="2894013" cy="4722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8264" name="Line 147"/>
          <p:cNvSpPr>
            <a:spLocks noChangeShapeType="1"/>
          </p:cNvSpPr>
          <p:nvPr/>
        </p:nvSpPr>
        <p:spPr bwMode="auto">
          <a:xfrm flipV="1">
            <a:off x="4497388" y="1601788"/>
            <a:ext cx="1751012"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6948" name="Rectangle 148"/>
          <p:cNvSpPr>
            <a:spLocks noChangeArrowheads="1"/>
          </p:cNvSpPr>
          <p:nvPr/>
        </p:nvSpPr>
        <p:spPr bwMode="auto">
          <a:xfrm>
            <a:off x="6156325" y="188913"/>
            <a:ext cx="2514600" cy="823912"/>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endParaRPr lang="en-US" sz="4800">
              <a:effectLst>
                <a:outerShdw blurRad="38100" dist="38100" dir="2700000" algn="tl">
                  <a:srgbClr val="C0C0C0"/>
                </a:outerShdw>
              </a:effectLst>
              <a:latin typeface="Times New Roman" pitchFamily="18" charset="0"/>
            </a:endParaRPr>
          </a:p>
        </p:txBody>
      </p:sp>
      <p:sp>
        <p:nvSpPr>
          <p:cNvPr id="75" name="74 Metin kutusu"/>
          <p:cNvSpPr txBox="1">
            <a:spLocks noChangeArrowheads="1"/>
          </p:cNvSpPr>
          <p:nvPr/>
        </p:nvSpPr>
        <p:spPr bwMode="auto">
          <a:xfrm>
            <a:off x="971550" y="3213100"/>
            <a:ext cx="77406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b="1">
                <a:solidFill>
                  <a:srgbClr val="FF0000"/>
                </a:solidFill>
              </a:rPr>
              <a:t>İletişim  ve Ağ teknolojileri gelişiyor…..</a:t>
            </a:r>
          </a:p>
          <a:p>
            <a:pPr eaLnBrk="1" hangingPunct="1">
              <a:spcBef>
                <a:spcPct val="0"/>
              </a:spcBef>
              <a:buFontTx/>
              <a:buNone/>
            </a:pPr>
            <a:r>
              <a:rPr lang="tr-TR" altLang="tr-TR" b="1">
                <a:solidFill>
                  <a:srgbClr val="FF0000"/>
                </a:solidFill>
              </a:rPr>
              <a:t>Dünya küçülüyor….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decel="50000" fill="hold">
                                          <p:stCondLst>
                                            <p:cond delay="0"/>
                                          </p:stCondLst>
                                        </p:cTn>
                                        <p:tgtEl>
                                          <p:spTgt spid="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5"/>
                                        </p:tgtEl>
                                        <p:attrNameLst>
                                          <p:attrName>ppt_w</p:attrName>
                                        </p:attrNameLst>
                                      </p:cBhvr>
                                      <p:tavLst>
                                        <p:tav tm="0">
                                          <p:val>
                                            <p:strVal val="#ppt_w*.05"/>
                                          </p:val>
                                        </p:tav>
                                        <p:tav tm="100000">
                                          <p:val>
                                            <p:strVal val="#ppt_w"/>
                                          </p:val>
                                        </p:tav>
                                      </p:tavLst>
                                    </p:anim>
                                    <p:anim calcmode="lin" valueType="num">
                                      <p:cBhvr>
                                        <p:cTn id="10" dur="1000" fill="hold"/>
                                        <p:tgtEl>
                                          <p:spTgt spid="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536" y="1196752"/>
            <a:ext cx="8229600" cy="1143000"/>
          </a:xfrm>
        </p:spPr>
        <p:txBody>
          <a:bodyPr/>
          <a:lstStyle/>
          <a:p>
            <a:pPr eaLnBrk="1" hangingPunct="1"/>
            <a:r>
              <a:rPr lang="en-US" altLang="tr-TR" dirty="0" smtClean="0"/>
              <a:t>Wireless Networks</a:t>
            </a:r>
            <a:r>
              <a:rPr lang="tr-TR" altLang="tr-TR" dirty="0" smtClean="0"/>
              <a:t/>
            </a:r>
            <a:br>
              <a:rPr lang="tr-TR" altLang="tr-TR" dirty="0" smtClean="0"/>
            </a:br>
            <a:r>
              <a:rPr lang="tr-TR" altLang="tr-TR" dirty="0" smtClean="0"/>
              <a:t>(Kablosuz Ağlar)</a:t>
            </a:r>
            <a:endParaRPr lang="en-US" altLang="tr-TR" dirty="0" smtClean="0"/>
          </a:p>
        </p:txBody>
      </p:sp>
      <p:sp>
        <p:nvSpPr>
          <p:cNvPr id="32771" name="Rectangle 3"/>
          <p:cNvSpPr>
            <a:spLocks noGrp="1" noChangeArrowheads="1"/>
          </p:cNvSpPr>
          <p:nvPr>
            <p:ph type="body" idx="1"/>
          </p:nvPr>
        </p:nvSpPr>
        <p:spPr>
          <a:xfrm>
            <a:off x="755576" y="2780928"/>
            <a:ext cx="7177087" cy="1575817"/>
          </a:xfrm>
        </p:spPr>
        <p:txBody>
          <a:bodyPr/>
          <a:lstStyle/>
          <a:p>
            <a:pPr eaLnBrk="1" hangingPunct="1"/>
            <a:r>
              <a:rPr lang="en-US" altLang="tr-TR" sz="3600" dirty="0" smtClean="0"/>
              <a:t>Wireless LANs</a:t>
            </a:r>
          </a:p>
          <a:p>
            <a:pPr eaLnBrk="1" hangingPunct="1"/>
            <a:r>
              <a:rPr lang="en-US" altLang="tr-TR" sz="3600" dirty="0" smtClean="0"/>
              <a:t>Wireless WANs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64704"/>
            <a:ext cx="8229600" cy="652934"/>
          </a:xfrm>
        </p:spPr>
        <p:txBody>
          <a:bodyPr/>
          <a:lstStyle/>
          <a:p>
            <a:pPr eaLnBrk="1" hangingPunct="1"/>
            <a:r>
              <a:rPr lang="en-US" altLang="tr-TR" dirty="0" smtClean="0"/>
              <a:t>Wireless Networks (2)</a:t>
            </a:r>
          </a:p>
        </p:txBody>
      </p:sp>
      <p:sp>
        <p:nvSpPr>
          <p:cNvPr id="33795" name="Rectangle 3"/>
          <p:cNvSpPr>
            <a:spLocks noGrp="1" noChangeArrowheads="1"/>
          </p:cNvSpPr>
          <p:nvPr>
            <p:ph type="body" idx="1"/>
          </p:nvPr>
        </p:nvSpPr>
        <p:spPr>
          <a:xfrm>
            <a:off x="1691680" y="4725144"/>
            <a:ext cx="6700838" cy="838200"/>
          </a:xfrm>
        </p:spPr>
        <p:txBody>
          <a:bodyPr/>
          <a:lstStyle/>
          <a:p>
            <a:pPr eaLnBrk="1" hangingPunct="1">
              <a:lnSpc>
                <a:spcPct val="90000"/>
              </a:lnSpc>
            </a:pPr>
            <a:r>
              <a:rPr lang="en-US" altLang="tr-TR" dirty="0" smtClean="0">
                <a:solidFill>
                  <a:schemeClr val="accent2"/>
                </a:solidFill>
              </a:rPr>
              <a:t>(a)</a:t>
            </a:r>
            <a:r>
              <a:rPr lang="en-US" altLang="tr-TR" dirty="0" smtClean="0"/>
              <a:t> Bluetooth configuration</a:t>
            </a:r>
          </a:p>
          <a:p>
            <a:pPr eaLnBrk="1" hangingPunct="1">
              <a:lnSpc>
                <a:spcPct val="90000"/>
              </a:lnSpc>
            </a:pPr>
            <a:r>
              <a:rPr lang="en-US" altLang="tr-TR" dirty="0" smtClean="0">
                <a:solidFill>
                  <a:schemeClr val="accent2"/>
                </a:solidFill>
              </a:rPr>
              <a:t>(b)</a:t>
            </a:r>
            <a:r>
              <a:rPr lang="en-US" altLang="tr-TR" dirty="0" smtClean="0"/>
              <a:t> Wireless LAN</a:t>
            </a:r>
          </a:p>
        </p:txBody>
      </p:sp>
      <p:pic>
        <p:nvPicPr>
          <p:cNvPr id="33796" name="Picture 4" descr="1-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72816"/>
            <a:ext cx="6100931" cy="271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971600" y="1052736"/>
            <a:ext cx="7200031" cy="648295"/>
          </a:xfrm>
        </p:spPr>
        <p:txBody>
          <a:bodyPr/>
          <a:lstStyle/>
          <a:p>
            <a:pPr marL="0" indent="0" eaLnBrk="1" hangingPunct="1">
              <a:buNone/>
            </a:pPr>
            <a:r>
              <a:rPr lang="tr-TR" altLang="tr-TR" sz="2000" dirty="0" smtClean="0">
                <a:solidFill>
                  <a:srgbClr val="FF3300"/>
                </a:solidFill>
              </a:rPr>
              <a:t>Fiziksel Büyüklüklerine </a:t>
            </a:r>
            <a:r>
              <a:rPr lang="tr-TR" altLang="tr-TR" sz="2000" dirty="0">
                <a:solidFill>
                  <a:srgbClr val="FF3300"/>
                </a:solidFill>
              </a:rPr>
              <a:t>göre </a:t>
            </a:r>
            <a:r>
              <a:rPr lang="tr-TR" altLang="tr-TR" sz="2000" dirty="0" smtClean="0">
                <a:solidFill>
                  <a:srgbClr val="FF3300"/>
                </a:solidFill>
              </a:rPr>
              <a:t>ağların sınıflandırma özeti</a:t>
            </a:r>
            <a:endParaRPr lang="en-US" altLang="tr-TR" sz="2000" dirty="0" smtClean="0">
              <a:solidFill>
                <a:srgbClr val="FF3300"/>
              </a:solidFill>
            </a:endParaRPr>
          </a:p>
        </p:txBody>
      </p:sp>
      <p:pic>
        <p:nvPicPr>
          <p:cNvPr id="26628" name="Picture 4" descr="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089150"/>
            <a:ext cx="5400451" cy="355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262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4 Başlık"/>
          <p:cNvSpPr>
            <a:spLocks noGrp="1"/>
          </p:cNvSpPr>
          <p:nvPr>
            <p:ph type="title"/>
          </p:nvPr>
        </p:nvSpPr>
        <p:spPr>
          <a:xfrm>
            <a:off x="1187624" y="967909"/>
            <a:ext cx="7365504" cy="417512"/>
          </a:xfrm>
        </p:spPr>
        <p:txBody>
          <a:bodyPr/>
          <a:lstStyle/>
          <a:p>
            <a:r>
              <a:rPr lang="tr-TR" altLang="tr-TR" sz="2400" dirty="0" err="1" smtClean="0">
                <a:solidFill>
                  <a:srgbClr val="FF3300"/>
                </a:solidFill>
              </a:rPr>
              <a:t>AĞLAR’ın</a:t>
            </a:r>
            <a:r>
              <a:rPr lang="tr-TR" altLang="tr-TR" sz="2400" dirty="0" smtClean="0">
                <a:solidFill>
                  <a:srgbClr val="FF3300"/>
                </a:solidFill>
              </a:rPr>
              <a:t> uygulama seviyesindeki kullanımları?</a:t>
            </a:r>
            <a:r>
              <a:rPr lang="tr-TR" altLang="tr-TR" sz="2400" dirty="0" smtClean="0"/>
              <a:t> </a:t>
            </a:r>
          </a:p>
        </p:txBody>
      </p:sp>
      <p:sp>
        <p:nvSpPr>
          <p:cNvPr id="6" name="5 Metin Yer Tutucusu"/>
          <p:cNvSpPr>
            <a:spLocks noGrp="1"/>
          </p:cNvSpPr>
          <p:nvPr>
            <p:ph type="body" idx="1"/>
          </p:nvPr>
        </p:nvSpPr>
        <p:spPr>
          <a:xfrm>
            <a:off x="974602" y="1624545"/>
            <a:ext cx="3096343" cy="2254748"/>
          </a:xfrm>
        </p:spPr>
        <p:txBody>
          <a:bodyPr/>
          <a:lstStyle/>
          <a:p>
            <a:pPr algn="just">
              <a:defRPr/>
            </a:pPr>
            <a:r>
              <a:rPr lang="tr-TR" sz="1600" b="0" u="sng" dirty="0">
                <a:solidFill>
                  <a:srgbClr val="FF0000"/>
                </a:solidFill>
                <a:latin typeface="+mj-lt"/>
              </a:rPr>
              <a:t>P</a:t>
            </a:r>
            <a:r>
              <a:rPr lang="tr-TR" sz="1600" b="0" u="sng" dirty="0" smtClean="0">
                <a:solidFill>
                  <a:srgbClr val="FF0000"/>
                </a:solidFill>
                <a:latin typeface="+mj-lt"/>
              </a:rPr>
              <a:t>eer-</a:t>
            </a:r>
            <a:r>
              <a:rPr lang="tr-TR" sz="1600" b="0" u="sng" dirty="0" err="1" smtClean="0">
                <a:solidFill>
                  <a:srgbClr val="FF0000"/>
                </a:solidFill>
                <a:latin typeface="+mj-lt"/>
              </a:rPr>
              <a:t>to</a:t>
            </a:r>
            <a:r>
              <a:rPr lang="tr-TR" sz="1600" b="0" u="sng" dirty="0" smtClean="0">
                <a:solidFill>
                  <a:srgbClr val="FF0000"/>
                </a:solidFill>
                <a:latin typeface="+mj-lt"/>
              </a:rPr>
              <a:t>-</a:t>
            </a:r>
            <a:r>
              <a:rPr lang="tr-TR" sz="1600" b="0" u="sng" dirty="0" err="1" smtClean="0">
                <a:solidFill>
                  <a:srgbClr val="FF0000"/>
                </a:solidFill>
                <a:latin typeface="+mj-lt"/>
              </a:rPr>
              <a:t>peer</a:t>
            </a:r>
            <a:r>
              <a:rPr lang="tr-TR" sz="1600" b="0" u="sng" dirty="0" smtClean="0">
                <a:solidFill>
                  <a:srgbClr val="FF0000"/>
                </a:solidFill>
                <a:latin typeface="+mj-lt"/>
              </a:rPr>
              <a:t> ağlarda: </a:t>
            </a:r>
            <a:r>
              <a:rPr lang="tr-TR" sz="1600" b="0" dirty="0" smtClean="0">
                <a:latin typeface="+mj-lt"/>
              </a:rPr>
              <a:t>Sınırlı sayıda PC birbirine bağlıdır. Bu bilgisayarlar  düzey olarak aynıdır. Yani içlerinden birisinin ana bilgisayar olarak kullanılması söz konusu değildir . İsteyen kullanıcılar birbirleriyle iletişim kurar ya da dosya alışverişi yapabilirler</a:t>
            </a:r>
            <a:endParaRPr lang="tr-TR" sz="1600" b="0" dirty="0">
              <a:latin typeface="+mj-lt"/>
            </a:endParaRPr>
          </a:p>
        </p:txBody>
      </p:sp>
      <p:sp>
        <p:nvSpPr>
          <p:cNvPr id="35844" name="7 Metin Yer Tutucusu"/>
          <p:cNvSpPr>
            <a:spLocks noGrp="1"/>
          </p:cNvSpPr>
          <p:nvPr>
            <p:ph type="body" sz="quarter" idx="3"/>
          </p:nvPr>
        </p:nvSpPr>
        <p:spPr>
          <a:xfrm>
            <a:off x="4355976" y="1716817"/>
            <a:ext cx="3934231" cy="1511300"/>
          </a:xfrm>
        </p:spPr>
        <p:txBody>
          <a:bodyPr/>
          <a:lstStyle/>
          <a:p>
            <a:pPr algn="just"/>
            <a:r>
              <a:rPr lang="tr-TR" altLang="tr-TR" sz="1600" b="0" u="sng" dirty="0" smtClean="0">
                <a:solidFill>
                  <a:srgbClr val="FF0000"/>
                </a:solidFill>
                <a:latin typeface="Verdana" panose="020B0604030504040204" pitchFamily="34" charset="0"/>
              </a:rPr>
              <a:t>Client/Server ağlarda: </a:t>
            </a:r>
            <a:r>
              <a:rPr lang="tr-TR" altLang="tr-TR" sz="1600" b="0" dirty="0" smtClean="0">
                <a:latin typeface="Verdana" panose="020B0604030504040204" pitchFamily="34" charset="0"/>
              </a:rPr>
              <a:t>Bir ana bilgisayar  (Server-Sunucu) vardır. Server, ağa giriş çıkışları, ağ yönetimini ve üzerindeki programları </a:t>
            </a:r>
            <a:r>
              <a:rPr lang="tr-TR" altLang="tr-TR" sz="1600" b="0" dirty="0" err="1" smtClean="0">
                <a:latin typeface="Verdana" panose="020B0604030504040204" pitchFamily="34" charset="0"/>
              </a:rPr>
              <a:t>client</a:t>
            </a:r>
            <a:r>
              <a:rPr lang="tr-TR" altLang="tr-TR" sz="1600" b="0" dirty="0" smtClean="0">
                <a:latin typeface="Verdana" panose="020B0604030504040204" pitchFamily="34" charset="0"/>
              </a:rPr>
              <a:t> (İstemcilerin) paylaşmasını sağlar.</a:t>
            </a:r>
            <a:endParaRPr lang="tr-TR" altLang="tr-TR" sz="1600" b="0" dirty="0" smtClean="0"/>
          </a:p>
        </p:txBody>
      </p:sp>
      <p:sp>
        <p:nvSpPr>
          <p:cNvPr id="12" name="11 Metin kutusu"/>
          <p:cNvSpPr txBox="1">
            <a:spLocks noChangeArrowheads="1"/>
          </p:cNvSpPr>
          <p:nvPr/>
        </p:nvSpPr>
        <p:spPr bwMode="auto">
          <a:xfrm>
            <a:off x="3285715" y="5115543"/>
            <a:ext cx="5400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600" dirty="0">
                <a:latin typeface="Verdana" panose="020B0604030504040204" pitchFamily="34" charset="0"/>
              </a:rPr>
              <a:t>Önemli: Windows ortamında </a:t>
            </a:r>
            <a:r>
              <a:rPr lang="tr-TR" altLang="tr-TR" sz="1600" dirty="0" err="1">
                <a:latin typeface="Verdana" panose="020B0604030504040204" pitchFamily="34" charset="0"/>
              </a:rPr>
              <a:t>peer</a:t>
            </a:r>
            <a:r>
              <a:rPr lang="tr-TR" altLang="tr-TR" sz="1600" dirty="0">
                <a:latin typeface="Verdana" panose="020B0604030504040204" pitchFamily="34" charset="0"/>
              </a:rPr>
              <a:t> </a:t>
            </a:r>
            <a:r>
              <a:rPr lang="tr-TR" altLang="tr-TR" sz="1600" dirty="0" err="1">
                <a:latin typeface="Verdana" panose="020B0604030504040204" pitchFamily="34" charset="0"/>
              </a:rPr>
              <a:t>to</a:t>
            </a:r>
            <a:r>
              <a:rPr lang="tr-TR" altLang="tr-TR" sz="1600" dirty="0">
                <a:latin typeface="Verdana" panose="020B0604030504040204" pitchFamily="34" charset="0"/>
              </a:rPr>
              <a:t> </a:t>
            </a:r>
            <a:r>
              <a:rPr lang="tr-TR" altLang="tr-TR" sz="1600" dirty="0" err="1">
                <a:latin typeface="Verdana" panose="020B0604030504040204" pitchFamily="34" charset="0"/>
              </a:rPr>
              <a:t>peer</a:t>
            </a:r>
            <a:r>
              <a:rPr lang="tr-TR" altLang="tr-TR" sz="1600" dirty="0">
                <a:latin typeface="Verdana" panose="020B0604030504040204" pitchFamily="34" charset="0"/>
              </a:rPr>
              <a:t>  ağlar </a:t>
            </a:r>
            <a:r>
              <a:rPr lang="tr-TR" altLang="tr-TR" sz="1600" i="1" dirty="0" err="1">
                <a:solidFill>
                  <a:srgbClr val="FF0000"/>
                </a:solidFill>
                <a:latin typeface="Verdana" panose="020B0604030504040204" pitchFamily="34" charset="0"/>
              </a:rPr>
              <a:t>workgroup</a:t>
            </a:r>
            <a:r>
              <a:rPr lang="tr-TR" altLang="tr-TR" sz="1600" dirty="0">
                <a:latin typeface="Verdana" panose="020B0604030504040204" pitchFamily="34" charset="0"/>
              </a:rPr>
              <a:t>, server temelli ağlar ise </a:t>
            </a:r>
            <a:r>
              <a:rPr lang="tr-TR" altLang="tr-TR" sz="1600" i="1" dirty="0">
                <a:solidFill>
                  <a:srgbClr val="FF0000"/>
                </a:solidFill>
                <a:latin typeface="Verdana" panose="020B0604030504040204" pitchFamily="34" charset="0"/>
              </a:rPr>
              <a:t>domain</a:t>
            </a:r>
            <a:r>
              <a:rPr lang="tr-TR" altLang="tr-TR" sz="1600" dirty="0">
                <a:latin typeface="Verdana" panose="020B0604030504040204" pitchFamily="34" charset="0"/>
              </a:rPr>
              <a:t> olarak bilinir. </a:t>
            </a:r>
            <a:endParaRPr lang="tr-TR" altLang="tr-TR" sz="1600" dirty="0"/>
          </a:p>
        </p:txBody>
      </p:sp>
      <p:pic>
        <p:nvPicPr>
          <p:cNvPr id="3" name="İçerik Yer Tutucusu 2"/>
          <p:cNvPicPr>
            <a:picLocks noGrp="1" noChangeAspect="1"/>
          </p:cNvPicPr>
          <p:nvPr>
            <p:ph sz="half" idx="2"/>
          </p:nvPr>
        </p:nvPicPr>
        <p:blipFill>
          <a:blip r:embed="rId2"/>
          <a:stretch>
            <a:fillRect/>
          </a:stretch>
        </p:blipFill>
        <p:spPr>
          <a:xfrm>
            <a:off x="1010068" y="4030162"/>
            <a:ext cx="2265250" cy="1500880"/>
          </a:xfrm>
          <a:prstGeom prst="rect">
            <a:avLst/>
          </a:prstGeom>
        </p:spPr>
      </p:pic>
      <p:pic>
        <p:nvPicPr>
          <p:cNvPr id="5" name="İçerik Yer Tutucusu 4"/>
          <p:cNvPicPr>
            <a:picLocks noGrp="1" noChangeAspect="1"/>
          </p:cNvPicPr>
          <p:nvPr>
            <p:ph sz="quarter" idx="4"/>
          </p:nvPr>
        </p:nvPicPr>
        <p:blipFill>
          <a:blip r:embed="rId3"/>
          <a:stretch>
            <a:fillRect/>
          </a:stretch>
        </p:blipFill>
        <p:spPr>
          <a:xfrm>
            <a:off x="4438328" y="3192342"/>
            <a:ext cx="3095500" cy="1675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2"/>
                                        </p:tgtEl>
                                        <p:attrNameLst>
                                          <p:attrName>ppt_y</p:attrName>
                                        </p:attrNameLst>
                                      </p:cBhvr>
                                      <p:tavLst>
                                        <p:tav tm="0">
                                          <p:val>
                                            <p:strVal val="#ppt_y"/>
                                          </p:val>
                                        </p:tav>
                                        <p:tav tm="100000">
                                          <p:val>
                                            <p:strVal val="#ppt_y"/>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764704"/>
            <a:ext cx="8229600" cy="652935"/>
          </a:xfrm>
        </p:spPr>
        <p:txBody>
          <a:bodyPr/>
          <a:lstStyle/>
          <a:p>
            <a:pPr eaLnBrk="1" hangingPunct="1"/>
            <a:r>
              <a:rPr lang="tr-TR" altLang="tr-TR" sz="2800" dirty="0" smtClean="0">
                <a:solidFill>
                  <a:srgbClr val="FF3300"/>
                </a:solidFill>
              </a:rPr>
              <a:t>En Çok kullanılan ağ tipler-LAN-WAN</a:t>
            </a:r>
          </a:p>
        </p:txBody>
      </p:sp>
      <p:sp>
        <p:nvSpPr>
          <p:cNvPr id="36867" name="Rectangle 3"/>
          <p:cNvSpPr>
            <a:spLocks noGrp="1" noChangeArrowheads="1"/>
          </p:cNvSpPr>
          <p:nvPr>
            <p:ph type="body" idx="1"/>
          </p:nvPr>
        </p:nvSpPr>
        <p:spPr>
          <a:xfrm>
            <a:off x="1002432" y="1417639"/>
            <a:ext cx="6593904" cy="3811562"/>
          </a:xfrm>
        </p:spPr>
        <p:txBody>
          <a:bodyPr/>
          <a:lstStyle/>
          <a:p>
            <a:pPr algn="just" eaLnBrk="1" hangingPunct="1">
              <a:buFontTx/>
              <a:buNone/>
            </a:pPr>
            <a:r>
              <a:rPr lang="tr-TR" altLang="tr-TR" sz="2000" dirty="0" smtClean="0">
                <a:solidFill>
                  <a:srgbClr val="0070C0"/>
                </a:solidFill>
              </a:rPr>
              <a:t>LAN (Yerel Alan Ağları) :  </a:t>
            </a:r>
            <a:r>
              <a:rPr lang="tr-TR" altLang="tr-TR" sz="2000" dirty="0" smtClean="0"/>
              <a:t>Bu tip ağlar, bir odadaki veya bir kampüsteki bilgisayar ve yazıcı </a:t>
            </a:r>
            <a:r>
              <a:rPr lang="tr-TR" altLang="tr-TR" sz="2000" dirty="0" err="1" smtClean="0"/>
              <a:t>v.b</a:t>
            </a:r>
            <a:r>
              <a:rPr lang="tr-TR" altLang="tr-TR" sz="2000" dirty="0" smtClean="0"/>
              <a:t> cihazlardaki kaynakları, bilgileri ortaklaşa kullanmak için oluşturulurlar.</a:t>
            </a:r>
          </a:p>
          <a:p>
            <a:pPr algn="just" eaLnBrk="1" hangingPunct="1">
              <a:buFontTx/>
              <a:buNone/>
            </a:pPr>
            <a:endParaRPr lang="tr-TR" altLang="tr-TR" sz="2000" dirty="0" smtClean="0"/>
          </a:p>
          <a:p>
            <a:pPr eaLnBrk="1" hangingPunct="1">
              <a:buFontTx/>
              <a:buNone/>
            </a:pPr>
            <a:r>
              <a:rPr lang="tr-TR" altLang="tr-TR" sz="2000" dirty="0" err="1" smtClean="0"/>
              <a:t>LAN’lar</a:t>
            </a:r>
            <a:endParaRPr lang="tr-TR" altLang="tr-TR" sz="2000" dirty="0" smtClean="0"/>
          </a:p>
          <a:p>
            <a:pPr eaLnBrk="1" hangingPunct="1"/>
            <a:r>
              <a:rPr lang="tr-TR" altLang="tr-TR" sz="2000" dirty="0" smtClean="0"/>
              <a:t>Büyüklük (size)</a:t>
            </a:r>
          </a:p>
          <a:p>
            <a:pPr eaLnBrk="1" hangingPunct="1"/>
            <a:r>
              <a:rPr lang="tr-TR" altLang="tr-TR" sz="2000" dirty="0" smtClean="0"/>
              <a:t>İletişim teknolojileri (</a:t>
            </a:r>
            <a:r>
              <a:rPr lang="tr-TR" altLang="tr-TR" sz="2000" dirty="0" err="1" smtClean="0"/>
              <a:t>transmission</a:t>
            </a:r>
            <a:r>
              <a:rPr lang="tr-TR" altLang="tr-TR" sz="2000" dirty="0" smtClean="0"/>
              <a:t> </a:t>
            </a:r>
            <a:r>
              <a:rPr lang="tr-TR" altLang="tr-TR" sz="2000" dirty="0" err="1" smtClean="0"/>
              <a:t>technologies</a:t>
            </a:r>
            <a:r>
              <a:rPr lang="tr-TR" altLang="tr-TR" sz="2000" dirty="0" smtClean="0"/>
              <a:t>)</a:t>
            </a:r>
          </a:p>
          <a:p>
            <a:pPr eaLnBrk="1" hangingPunct="1"/>
            <a:r>
              <a:rPr lang="tr-TR" altLang="tr-TR" sz="2000" dirty="0" smtClean="0"/>
              <a:t>Bağlantı biçimi (</a:t>
            </a:r>
            <a:r>
              <a:rPr lang="tr-TR" altLang="tr-TR" sz="2000" dirty="0" err="1" smtClean="0"/>
              <a:t>topologies</a:t>
            </a:r>
            <a:r>
              <a:rPr lang="tr-TR" altLang="tr-TR" sz="2000" dirty="0" smtClean="0"/>
              <a:t>) </a:t>
            </a:r>
          </a:p>
          <a:p>
            <a:pPr eaLnBrk="1" hangingPunct="1">
              <a:buFontTx/>
              <a:buNone/>
            </a:pPr>
            <a:endParaRPr lang="tr-TR" altLang="tr-TR" sz="2000" dirty="0" smtClean="0"/>
          </a:p>
          <a:p>
            <a:pPr eaLnBrk="1" hangingPunct="1">
              <a:buFontTx/>
              <a:buNone/>
            </a:pPr>
            <a:r>
              <a:rPr lang="tr-TR" altLang="tr-TR" sz="2000" dirty="0" smtClean="0"/>
              <a:t>gibi 3 temel özelliği ile çeşitlendirilir.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9552" y="533886"/>
            <a:ext cx="7690048" cy="704876"/>
          </a:xfrm>
        </p:spPr>
        <p:txBody>
          <a:bodyPr/>
          <a:lstStyle/>
          <a:p>
            <a:pPr eaLnBrk="1" hangingPunct="1"/>
            <a:r>
              <a:rPr lang="tr-TR" altLang="tr-TR" sz="2800" dirty="0" smtClean="0">
                <a:solidFill>
                  <a:srgbClr val="FF3300"/>
                </a:solidFill>
              </a:rPr>
              <a:t>Bağlantılarına göre </a:t>
            </a:r>
            <a:r>
              <a:rPr lang="tr-TR" altLang="tr-TR" sz="2800" dirty="0" err="1" smtClean="0">
                <a:solidFill>
                  <a:srgbClr val="FF3300"/>
                </a:solidFill>
              </a:rPr>
              <a:t>LAN’lar</a:t>
            </a:r>
            <a:r>
              <a:rPr lang="tr-TR" altLang="tr-TR" sz="2800" dirty="0" smtClean="0">
                <a:solidFill>
                  <a:srgbClr val="FF3300"/>
                </a:solidFill>
              </a:rPr>
              <a:t> (LAN Topolojileri)</a:t>
            </a:r>
          </a:p>
        </p:txBody>
      </p:sp>
      <p:sp>
        <p:nvSpPr>
          <p:cNvPr id="37891" name="Rectangle 3"/>
          <p:cNvSpPr>
            <a:spLocks noGrp="1" noChangeArrowheads="1"/>
          </p:cNvSpPr>
          <p:nvPr>
            <p:ph type="body" idx="1"/>
          </p:nvPr>
        </p:nvSpPr>
        <p:spPr>
          <a:xfrm>
            <a:off x="457200" y="1350961"/>
            <a:ext cx="7067550" cy="4775201"/>
          </a:xfrm>
        </p:spPr>
        <p:txBody>
          <a:bodyPr/>
          <a:lstStyle/>
          <a:p>
            <a:pPr eaLnBrk="1" hangingPunct="1"/>
            <a:r>
              <a:rPr lang="tr-TR" altLang="tr-TR" sz="2800" dirty="0" smtClean="0"/>
              <a:t>BUS (Ortak yol) topolojisi:</a:t>
            </a:r>
          </a:p>
          <a:p>
            <a:pPr eaLnBrk="1" hangingPunct="1"/>
            <a:endParaRPr lang="tr-TR" altLang="tr-TR" sz="2800" dirty="0" smtClean="0"/>
          </a:p>
          <a:p>
            <a:pPr eaLnBrk="1" hangingPunct="1"/>
            <a:r>
              <a:rPr lang="tr-TR" altLang="tr-TR" sz="2800" dirty="0" smtClean="0"/>
              <a:t>Yıldız (Star) topolojisi:</a:t>
            </a:r>
          </a:p>
          <a:p>
            <a:pPr eaLnBrk="1" hangingPunct="1"/>
            <a:endParaRPr lang="tr-TR" altLang="tr-TR" sz="2800" dirty="0" smtClean="0"/>
          </a:p>
          <a:p>
            <a:pPr eaLnBrk="1" hangingPunct="1"/>
            <a:r>
              <a:rPr lang="tr-TR" altLang="tr-TR" sz="2800" dirty="0" smtClean="0"/>
              <a:t>Halka (Ring) topolojisi:</a:t>
            </a:r>
          </a:p>
          <a:p>
            <a:pPr eaLnBrk="1" hangingPunct="1"/>
            <a:endParaRPr lang="tr-TR" altLang="tr-TR" sz="2800" dirty="0" smtClean="0"/>
          </a:p>
          <a:p>
            <a:pPr eaLnBrk="1" hangingPunct="1"/>
            <a:endParaRPr lang="tr-TR" altLang="tr-TR" sz="2800" dirty="0" smtClean="0"/>
          </a:p>
          <a:p>
            <a:pPr eaLnBrk="1" hangingPunct="1"/>
            <a:r>
              <a:rPr lang="tr-TR" altLang="tr-TR" sz="2800" dirty="0" smtClean="0"/>
              <a:t>Mesh Topolojisi:</a:t>
            </a:r>
          </a:p>
          <a:p>
            <a:pPr eaLnBrk="1" hangingPunct="1"/>
            <a:endParaRPr lang="tr-TR" altLang="tr-TR" dirty="0" smtClean="0"/>
          </a:p>
          <a:p>
            <a:pPr eaLnBrk="1" hangingPunct="1"/>
            <a:endParaRPr lang="tr-TR" altLang="tr-TR" dirty="0" smtClean="0"/>
          </a:p>
        </p:txBody>
      </p:sp>
      <p:graphicFrame>
        <p:nvGraphicFramePr>
          <p:cNvPr id="37892" name="Object 6"/>
          <p:cNvGraphicFramePr>
            <a:graphicFrameLocks noGrp="1" noChangeAspect="1"/>
          </p:cNvGraphicFramePr>
          <p:nvPr>
            <p:ph sz="half" idx="4294967295"/>
            <p:extLst>
              <p:ext uri="{D42A27DB-BD31-4B8C-83A1-F6EECF244321}">
                <p14:modId xmlns:p14="http://schemas.microsoft.com/office/powerpoint/2010/main" val="475098701"/>
              </p:ext>
            </p:extLst>
          </p:nvPr>
        </p:nvGraphicFramePr>
        <p:xfrm>
          <a:off x="4938871" y="3203574"/>
          <a:ext cx="1800225" cy="1357313"/>
        </p:xfrm>
        <a:graphic>
          <a:graphicData uri="http://schemas.openxmlformats.org/presentationml/2006/ole">
            <mc:AlternateContent xmlns:mc="http://schemas.openxmlformats.org/markup-compatibility/2006">
              <mc:Choice xmlns:v="urn:schemas-microsoft-com:vml" Requires="v">
                <p:oleObj spid="_x0000_s38444" name="Bit Eşlem Resmi" r:id="rId3" imgW="2715004" imgH="2048161" progId="Paint.Picture">
                  <p:embed/>
                </p:oleObj>
              </mc:Choice>
              <mc:Fallback>
                <p:oleObj name="Bit Eşlem Resmi" r:id="rId3" imgW="2715004" imgH="2048161"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871" y="3203574"/>
                        <a:ext cx="1800225"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8"/>
          <p:cNvGraphicFramePr>
            <a:graphicFrameLocks noChangeAspect="1"/>
          </p:cNvGraphicFramePr>
          <p:nvPr>
            <p:extLst>
              <p:ext uri="{D42A27DB-BD31-4B8C-83A1-F6EECF244321}">
                <p14:modId xmlns:p14="http://schemas.microsoft.com/office/powerpoint/2010/main" val="1922042230"/>
              </p:ext>
            </p:extLst>
          </p:nvPr>
        </p:nvGraphicFramePr>
        <p:xfrm>
          <a:off x="3817144" y="4778348"/>
          <a:ext cx="2016125" cy="1473200"/>
        </p:xfrm>
        <a:graphic>
          <a:graphicData uri="http://schemas.openxmlformats.org/presentationml/2006/ole">
            <mc:AlternateContent xmlns:mc="http://schemas.openxmlformats.org/markup-compatibility/2006">
              <mc:Choice xmlns:v="urn:schemas-microsoft-com:vml" Requires="v">
                <p:oleObj spid="_x0000_s38445" name="Bit Eşlem Resmi" r:id="rId5" imgW="2619048" imgH="1914286" progId="Paint.Picture">
                  <p:embed/>
                </p:oleObj>
              </mc:Choice>
              <mc:Fallback>
                <p:oleObj name="Bit Eşlem Resmi" r:id="rId5" imgW="2619048" imgH="1914286"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7144" y="4778348"/>
                        <a:ext cx="20161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9"/>
          <p:cNvGraphicFramePr>
            <a:graphicFrameLocks noChangeAspect="1"/>
          </p:cNvGraphicFramePr>
          <p:nvPr>
            <p:extLst>
              <p:ext uri="{D42A27DB-BD31-4B8C-83A1-F6EECF244321}">
                <p14:modId xmlns:p14="http://schemas.microsoft.com/office/powerpoint/2010/main" val="188473038"/>
              </p:ext>
            </p:extLst>
          </p:nvPr>
        </p:nvGraphicFramePr>
        <p:xfrm>
          <a:off x="5148262" y="1337468"/>
          <a:ext cx="2520950" cy="714375"/>
        </p:xfrm>
        <a:graphic>
          <a:graphicData uri="http://schemas.openxmlformats.org/presentationml/2006/ole">
            <mc:AlternateContent xmlns:mc="http://schemas.openxmlformats.org/markup-compatibility/2006">
              <mc:Choice xmlns:v="urn:schemas-microsoft-com:vml" Requires="v">
                <p:oleObj spid="_x0000_s38446" name="Bit Eşlem Resmi" r:id="rId7" imgW="3362794" imgH="876190" progId="Paint.Picture">
                  <p:embed/>
                </p:oleObj>
              </mc:Choice>
              <mc:Fallback>
                <p:oleObj name="Bit Eşlem Resmi" r:id="rId7" imgW="3362794" imgH="876190"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2" y="1337468"/>
                        <a:ext cx="25209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10"/>
          <p:cNvGraphicFramePr>
            <a:graphicFrameLocks noChangeAspect="1"/>
          </p:cNvGraphicFramePr>
          <p:nvPr>
            <p:extLst>
              <p:ext uri="{D42A27DB-BD31-4B8C-83A1-F6EECF244321}">
                <p14:modId xmlns:p14="http://schemas.microsoft.com/office/powerpoint/2010/main" val="844602938"/>
              </p:ext>
            </p:extLst>
          </p:nvPr>
        </p:nvGraphicFramePr>
        <p:xfrm>
          <a:off x="4825207" y="2128837"/>
          <a:ext cx="1728787" cy="1084263"/>
        </p:xfrm>
        <a:graphic>
          <a:graphicData uri="http://schemas.openxmlformats.org/presentationml/2006/ole">
            <mc:AlternateContent xmlns:mc="http://schemas.openxmlformats.org/markup-compatibility/2006">
              <mc:Choice xmlns:v="urn:schemas-microsoft-com:vml" Requires="v">
                <p:oleObj spid="_x0000_s38447" name="Bit Eşlem Resmi" r:id="rId9" imgW="2866667" imgH="1800476" progId="Paint.Picture">
                  <p:embed/>
                </p:oleObj>
              </mc:Choice>
              <mc:Fallback>
                <p:oleObj name="Bit Eşlem Resmi" r:id="rId9" imgW="2866667" imgH="1800476" progId="Paint.Picture">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5207" y="2128837"/>
                        <a:ext cx="1728787"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3792" y="764704"/>
            <a:ext cx="8229600" cy="718934"/>
          </a:xfrm>
        </p:spPr>
        <p:txBody>
          <a:bodyPr/>
          <a:lstStyle/>
          <a:p>
            <a:pPr eaLnBrk="1" hangingPunct="1"/>
            <a:r>
              <a:rPr lang="tr-TR" altLang="tr-TR" sz="3600" dirty="0" smtClean="0">
                <a:solidFill>
                  <a:srgbClr val="FF3300"/>
                </a:solidFill>
              </a:rPr>
              <a:t>LAN Teknolojileri nelerdir?</a:t>
            </a:r>
          </a:p>
        </p:txBody>
      </p:sp>
      <p:sp>
        <p:nvSpPr>
          <p:cNvPr id="38915" name="Rectangle 3"/>
          <p:cNvSpPr>
            <a:spLocks noGrp="1" noChangeArrowheads="1"/>
          </p:cNvSpPr>
          <p:nvPr>
            <p:ph type="body" idx="1"/>
          </p:nvPr>
        </p:nvSpPr>
        <p:spPr>
          <a:xfrm>
            <a:off x="971600" y="1556792"/>
            <a:ext cx="7067128" cy="4525963"/>
          </a:xfrm>
        </p:spPr>
        <p:txBody>
          <a:bodyPr/>
          <a:lstStyle/>
          <a:p>
            <a:pPr algn="just" eaLnBrk="1" hangingPunct="1">
              <a:buFontTx/>
              <a:buNone/>
            </a:pPr>
            <a:r>
              <a:rPr lang="tr-TR" altLang="tr-TR" sz="2400" dirty="0" smtClean="0"/>
              <a:t> </a:t>
            </a:r>
            <a:r>
              <a:rPr lang="tr-TR" altLang="tr-TR" sz="2400" dirty="0" err="1" smtClean="0"/>
              <a:t>LAN’daki</a:t>
            </a:r>
            <a:r>
              <a:rPr lang="tr-TR" altLang="tr-TR" sz="2400" dirty="0" smtClean="0"/>
              <a:t> bilgisayarların haberleşebilmeleri sağlayan değişik teknolojiler </a:t>
            </a:r>
            <a:r>
              <a:rPr lang="tr-TR" altLang="tr-TR" sz="2400" dirty="0" err="1" smtClean="0"/>
              <a:t>mevcuttur.En</a:t>
            </a:r>
            <a:r>
              <a:rPr lang="tr-TR" altLang="tr-TR" sz="2400" dirty="0" smtClean="0"/>
              <a:t> çok kullanılanları;</a:t>
            </a:r>
          </a:p>
          <a:p>
            <a:pPr eaLnBrk="1" hangingPunct="1">
              <a:buFontTx/>
              <a:buNone/>
            </a:pPr>
            <a:r>
              <a:rPr lang="tr-TR" altLang="tr-TR" dirty="0" smtClean="0"/>
              <a:t>1- ETHERNET teknolojisi (CSMA/CD)</a:t>
            </a:r>
          </a:p>
          <a:p>
            <a:pPr eaLnBrk="1" hangingPunct="1">
              <a:buFontTx/>
              <a:buNone/>
            </a:pPr>
            <a:r>
              <a:rPr lang="tr-TR" altLang="tr-TR" dirty="0" smtClean="0"/>
              <a:t>2-TOKEN RİNG (Jetonlu halka)</a:t>
            </a:r>
          </a:p>
          <a:p>
            <a:pPr eaLnBrk="1" hangingPunct="1">
              <a:buFontTx/>
              <a:buNone/>
            </a:pPr>
            <a:r>
              <a:rPr lang="tr-TR" altLang="tr-TR" dirty="0" smtClean="0"/>
              <a:t>3-TOKEN BUS (Jetonlu Yol)</a:t>
            </a:r>
          </a:p>
          <a:p>
            <a:pPr eaLnBrk="1" hangingPunct="1">
              <a:buFontTx/>
              <a:buNone/>
            </a:pPr>
            <a:r>
              <a:rPr lang="tr-TR" altLang="tr-TR" dirty="0" smtClean="0"/>
              <a:t>4-ATM </a:t>
            </a:r>
            <a:r>
              <a:rPr lang="tr-TR" altLang="tr-TR" sz="2800" dirty="0" smtClean="0"/>
              <a:t>(</a:t>
            </a:r>
            <a:r>
              <a:rPr lang="tr-TR" altLang="tr-TR" sz="2800" dirty="0" err="1" smtClean="0"/>
              <a:t>Asynchronous</a:t>
            </a:r>
            <a:r>
              <a:rPr lang="tr-TR" altLang="tr-TR" sz="2800" dirty="0" smtClean="0"/>
              <a:t> Transfer </a:t>
            </a:r>
            <a:r>
              <a:rPr lang="tr-TR" altLang="tr-TR" sz="2800" dirty="0" err="1" smtClean="0"/>
              <a:t>Mode</a:t>
            </a:r>
            <a:r>
              <a:rPr lang="tr-TR" altLang="tr-TR" sz="2800" dirty="0" smtClean="0"/>
              <a:t>)</a:t>
            </a:r>
          </a:p>
          <a:p>
            <a:pPr eaLnBrk="1" hangingPunct="1">
              <a:buFontTx/>
              <a:buNone/>
            </a:pPr>
            <a:r>
              <a:rPr lang="tr-TR" altLang="tr-TR" dirty="0" smtClean="0"/>
              <a:t>5-FDDI </a:t>
            </a:r>
            <a:r>
              <a:rPr lang="tr-TR" altLang="tr-TR" sz="2800" dirty="0" smtClean="0"/>
              <a:t>(Fiber </a:t>
            </a:r>
            <a:r>
              <a:rPr lang="tr-TR" altLang="tr-TR" sz="2800" dirty="0" err="1" smtClean="0"/>
              <a:t>Distrubuted</a:t>
            </a:r>
            <a:r>
              <a:rPr lang="tr-TR" altLang="tr-TR" sz="2800" dirty="0" smtClean="0"/>
              <a:t> data </a:t>
            </a:r>
            <a:r>
              <a:rPr lang="tr-TR" altLang="tr-TR" sz="2800" dirty="0" err="1" smtClean="0"/>
              <a:t>interface</a:t>
            </a:r>
            <a:r>
              <a:rPr lang="tr-TR" altLang="tr-TR" sz="2800"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214" y="595521"/>
            <a:ext cx="8229600" cy="993775"/>
          </a:xfrm>
        </p:spPr>
        <p:txBody>
          <a:bodyPr/>
          <a:lstStyle/>
          <a:p>
            <a:pPr eaLnBrk="1" hangingPunct="1"/>
            <a:r>
              <a:rPr lang="tr-TR" altLang="tr-TR" sz="2000" dirty="0" smtClean="0">
                <a:solidFill>
                  <a:srgbClr val="FF3300"/>
                </a:solidFill>
              </a:rPr>
              <a:t>WAN (Uzak Alan Ağları) sistemleri </a:t>
            </a:r>
            <a:br>
              <a:rPr lang="tr-TR" altLang="tr-TR" sz="2000" dirty="0" smtClean="0">
                <a:solidFill>
                  <a:srgbClr val="FF3300"/>
                </a:solidFill>
              </a:rPr>
            </a:br>
            <a:r>
              <a:rPr lang="tr-TR" altLang="tr-TR" sz="2000" dirty="0" smtClean="0">
                <a:solidFill>
                  <a:srgbClr val="FF3300"/>
                </a:solidFill>
              </a:rPr>
              <a:t> </a:t>
            </a:r>
            <a:r>
              <a:rPr lang="tr-TR" altLang="tr-TR" sz="2000" dirty="0" err="1" smtClean="0">
                <a:solidFill>
                  <a:schemeClr val="tx1"/>
                </a:solidFill>
              </a:rPr>
              <a:t>Biribirinden</a:t>
            </a:r>
            <a:r>
              <a:rPr lang="tr-TR" altLang="tr-TR" sz="2000" dirty="0" smtClean="0">
                <a:solidFill>
                  <a:schemeClr val="tx1"/>
                </a:solidFill>
              </a:rPr>
              <a:t> çok uzaktaki </a:t>
            </a:r>
            <a:r>
              <a:rPr lang="tr-TR" altLang="tr-TR" sz="2000" dirty="0" err="1" smtClean="0">
                <a:solidFill>
                  <a:schemeClr val="tx1"/>
                </a:solidFill>
              </a:rPr>
              <a:t>LAN’ların</a:t>
            </a:r>
            <a:r>
              <a:rPr lang="tr-TR" altLang="tr-TR" sz="2000" dirty="0" smtClean="0">
                <a:solidFill>
                  <a:schemeClr val="tx1"/>
                </a:solidFill>
              </a:rPr>
              <a:t> iletişimi veya </a:t>
            </a:r>
            <a:r>
              <a:rPr lang="tr-TR" altLang="tr-TR" sz="2000" dirty="0" err="1" smtClean="0">
                <a:solidFill>
                  <a:schemeClr val="tx1"/>
                </a:solidFill>
              </a:rPr>
              <a:t>LAN’lara</a:t>
            </a:r>
            <a:r>
              <a:rPr lang="tr-TR" altLang="tr-TR" sz="2000" dirty="0" smtClean="0">
                <a:solidFill>
                  <a:schemeClr val="tx1"/>
                </a:solidFill>
              </a:rPr>
              <a:t> uzaktan erişim uygulamaları için kullanılan network yapısıdır.</a:t>
            </a:r>
          </a:p>
        </p:txBody>
      </p:sp>
      <p:sp>
        <p:nvSpPr>
          <p:cNvPr id="41987" name="Rectangle 3"/>
          <p:cNvSpPr>
            <a:spLocks noGrp="1" noChangeArrowheads="1"/>
          </p:cNvSpPr>
          <p:nvPr>
            <p:ph type="body" idx="1"/>
          </p:nvPr>
        </p:nvSpPr>
        <p:spPr>
          <a:xfrm>
            <a:off x="827583" y="1622512"/>
            <a:ext cx="3894265" cy="4254760"/>
          </a:xfrm>
        </p:spPr>
        <p:txBody>
          <a:bodyPr/>
          <a:lstStyle/>
          <a:p>
            <a:pPr eaLnBrk="1" hangingPunct="1">
              <a:lnSpc>
                <a:spcPct val="80000"/>
              </a:lnSpc>
              <a:buFontTx/>
              <a:buNone/>
            </a:pPr>
            <a:endParaRPr lang="tr-TR" altLang="tr-TR" sz="2400" dirty="0" smtClean="0"/>
          </a:p>
          <a:p>
            <a:pPr eaLnBrk="1" hangingPunct="1">
              <a:lnSpc>
                <a:spcPct val="80000"/>
              </a:lnSpc>
              <a:buFontTx/>
              <a:buNone/>
            </a:pPr>
            <a:r>
              <a:rPr lang="tr-TR" altLang="tr-TR" sz="2400" dirty="0" smtClean="0"/>
              <a:t>	WAN teknolojileri</a:t>
            </a:r>
          </a:p>
          <a:p>
            <a:pPr eaLnBrk="1" hangingPunct="1">
              <a:lnSpc>
                <a:spcPct val="80000"/>
              </a:lnSpc>
              <a:buFontTx/>
              <a:buNone/>
            </a:pPr>
            <a:r>
              <a:rPr lang="tr-TR" altLang="tr-TR" sz="2400" dirty="0" smtClean="0"/>
              <a:t>A) Bağlantı durumuna göre</a:t>
            </a:r>
          </a:p>
          <a:p>
            <a:pPr eaLnBrk="1" hangingPunct="1">
              <a:lnSpc>
                <a:spcPct val="80000"/>
              </a:lnSpc>
              <a:buFontTx/>
              <a:buNone/>
            </a:pPr>
            <a:r>
              <a:rPr lang="tr-TR" altLang="tr-TR" sz="1800" b="1" dirty="0" smtClean="0"/>
              <a:t>      </a:t>
            </a:r>
            <a:r>
              <a:rPr lang="tr-TR" altLang="tr-TR" sz="1600" b="1" dirty="0" smtClean="0"/>
              <a:t>1-Noktadan noktaya</a:t>
            </a:r>
          </a:p>
          <a:p>
            <a:pPr eaLnBrk="1" hangingPunct="1">
              <a:lnSpc>
                <a:spcPct val="80000"/>
              </a:lnSpc>
              <a:buFontTx/>
              <a:buNone/>
            </a:pPr>
            <a:r>
              <a:rPr lang="tr-TR" altLang="tr-TR" sz="1600" b="1" dirty="0" smtClean="0"/>
              <a:t>       2-Bulut yapısı</a:t>
            </a:r>
          </a:p>
          <a:p>
            <a:pPr eaLnBrk="1" hangingPunct="1">
              <a:lnSpc>
                <a:spcPct val="80000"/>
              </a:lnSpc>
              <a:buFontTx/>
              <a:buNone/>
            </a:pPr>
            <a:r>
              <a:rPr lang="tr-TR" altLang="tr-TR" sz="2400" dirty="0" smtClean="0"/>
              <a:t>B) Anahtarlama yöntemine göre</a:t>
            </a:r>
          </a:p>
          <a:p>
            <a:pPr eaLnBrk="1" hangingPunct="1">
              <a:lnSpc>
                <a:spcPct val="80000"/>
              </a:lnSpc>
              <a:buFontTx/>
              <a:buNone/>
            </a:pPr>
            <a:r>
              <a:rPr lang="tr-TR" altLang="tr-TR" sz="2000" dirty="0" smtClean="0"/>
              <a:t>    </a:t>
            </a:r>
            <a:r>
              <a:rPr lang="tr-TR" altLang="tr-TR" sz="1600" b="1" dirty="0" smtClean="0"/>
              <a:t>1-Devre anahtarlama</a:t>
            </a:r>
          </a:p>
          <a:p>
            <a:pPr eaLnBrk="1" hangingPunct="1">
              <a:lnSpc>
                <a:spcPct val="80000"/>
              </a:lnSpc>
              <a:buFontTx/>
              <a:buNone/>
            </a:pPr>
            <a:r>
              <a:rPr lang="tr-TR" altLang="tr-TR" sz="1600" b="1" dirty="0" smtClean="0"/>
              <a:t>      2-Paket anahtarlama</a:t>
            </a:r>
          </a:p>
          <a:p>
            <a:pPr eaLnBrk="1" hangingPunct="1">
              <a:lnSpc>
                <a:spcPct val="80000"/>
              </a:lnSpc>
              <a:buFontTx/>
              <a:buNone/>
            </a:pPr>
            <a:r>
              <a:rPr lang="tr-TR" altLang="tr-TR" sz="1600" b="1" dirty="0" smtClean="0"/>
              <a:t>      3-Hücre anahtarlama</a:t>
            </a:r>
          </a:p>
          <a:p>
            <a:pPr eaLnBrk="1" hangingPunct="1">
              <a:lnSpc>
                <a:spcPct val="80000"/>
              </a:lnSpc>
              <a:buFontTx/>
              <a:buNone/>
            </a:pPr>
            <a:r>
              <a:rPr lang="tr-TR" altLang="tr-TR" sz="2400" dirty="0" smtClean="0"/>
              <a:t>C) Topolojik yapısına göre sınıflandırılır.</a:t>
            </a:r>
          </a:p>
          <a:p>
            <a:pPr eaLnBrk="1" hangingPunct="1">
              <a:lnSpc>
                <a:spcPct val="80000"/>
              </a:lnSpc>
              <a:buFontTx/>
              <a:buNone/>
            </a:pPr>
            <a:r>
              <a:rPr lang="tr-TR" altLang="tr-TR" sz="1600" b="1" dirty="0" smtClean="0"/>
              <a:t>      1-Hiyerarşik</a:t>
            </a:r>
          </a:p>
          <a:p>
            <a:pPr eaLnBrk="1" hangingPunct="1">
              <a:lnSpc>
                <a:spcPct val="80000"/>
              </a:lnSpc>
              <a:buFontTx/>
              <a:buNone/>
            </a:pPr>
            <a:r>
              <a:rPr lang="tr-TR" altLang="tr-TR" sz="1600" b="1" dirty="0" smtClean="0"/>
              <a:t>      2- Örgü (Mesh)</a:t>
            </a:r>
          </a:p>
          <a:p>
            <a:pPr eaLnBrk="1" hangingPunct="1">
              <a:lnSpc>
                <a:spcPct val="80000"/>
              </a:lnSpc>
            </a:pPr>
            <a:endParaRPr lang="tr-TR" altLang="tr-TR" sz="2000" dirty="0" smtClean="0"/>
          </a:p>
        </p:txBody>
      </p:sp>
      <p:sp>
        <p:nvSpPr>
          <p:cNvPr id="41988" name="Freeform 23"/>
          <p:cNvSpPr>
            <a:spLocks/>
          </p:cNvSpPr>
          <p:nvPr/>
        </p:nvSpPr>
        <p:spPr bwMode="auto">
          <a:xfrm>
            <a:off x="6788150" y="201930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9" name="Freeform 24"/>
          <p:cNvSpPr>
            <a:spLocks/>
          </p:cNvSpPr>
          <p:nvPr/>
        </p:nvSpPr>
        <p:spPr bwMode="auto">
          <a:xfrm>
            <a:off x="4908550" y="187642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0" name="Freeform 25"/>
          <p:cNvSpPr>
            <a:spLocks/>
          </p:cNvSpPr>
          <p:nvPr/>
        </p:nvSpPr>
        <p:spPr bwMode="auto">
          <a:xfrm>
            <a:off x="5276850" y="332740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1991" name="Group 26"/>
          <p:cNvGrpSpPr>
            <a:grpSpLocks/>
          </p:cNvGrpSpPr>
          <p:nvPr/>
        </p:nvGrpSpPr>
        <p:grpSpPr bwMode="auto">
          <a:xfrm>
            <a:off x="5026025" y="2011363"/>
            <a:ext cx="733425" cy="319087"/>
            <a:chOff x="3552" y="246"/>
            <a:chExt cx="527" cy="248"/>
          </a:xfrm>
        </p:grpSpPr>
        <p:graphicFrame>
          <p:nvGraphicFramePr>
            <p:cNvPr id="42204" name="Object 27"/>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4934" name="Clip" r:id="rId3" imgW="1307263" imgH="1084139" progId="MS_ClipArt_Gallery.2">
                    <p:embed/>
                  </p:oleObj>
                </mc:Choice>
                <mc:Fallback>
                  <p:oleObj name="Clip" r:id="rId3" imgW="1307263" imgH="1084139" progId="MS_ClipArt_Gallery.2">
                    <p:embed/>
                    <p:pic>
                      <p:nvPicPr>
                        <p:cNvPr id="42204"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05" name="Object 28"/>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4935" name="Clip" r:id="rId5" imgW="681706" imgH="480401" progId="MS_ClipArt_Gallery.2">
                    <p:embed/>
                  </p:oleObj>
                </mc:Choice>
                <mc:Fallback>
                  <p:oleObj name="Clip" r:id="rId5" imgW="681706" imgH="480401" progId="MS_ClipArt_Gallery.2">
                    <p:embed/>
                    <p:pic>
                      <p:nvPicPr>
                        <p:cNvPr id="42205"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206" name="Line 29"/>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2" name="Group 30"/>
          <p:cNvGrpSpPr>
            <a:grpSpLocks/>
          </p:cNvGrpSpPr>
          <p:nvPr/>
        </p:nvGrpSpPr>
        <p:grpSpPr bwMode="auto">
          <a:xfrm>
            <a:off x="5026025" y="2606675"/>
            <a:ext cx="733425" cy="319088"/>
            <a:chOff x="3552" y="246"/>
            <a:chExt cx="527" cy="248"/>
          </a:xfrm>
        </p:grpSpPr>
        <p:graphicFrame>
          <p:nvGraphicFramePr>
            <p:cNvPr id="42201" name="Object 3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4936" name="Clip" r:id="rId7" imgW="1307263" imgH="1084139" progId="MS_ClipArt_Gallery.2">
                    <p:embed/>
                  </p:oleObj>
                </mc:Choice>
                <mc:Fallback>
                  <p:oleObj name="Clip" r:id="rId7" imgW="1307263" imgH="1084139" progId="MS_ClipArt_Gallery.2">
                    <p:embed/>
                    <p:pic>
                      <p:nvPicPr>
                        <p:cNvPr id="42201"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02" name="Object 3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4937" name="Clip" r:id="rId8" imgW="681706" imgH="480401" progId="MS_ClipArt_Gallery.2">
                    <p:embed/>
                  </p:oleObj>
                </mc:Choice>
                <mc:Fallback>
                  <p:oleObj name="Clip" r:id="rId8" imgW="681706" imgH="480401" progId="MS_ClipArt_Gallery.2">
                    <p:embed/>
                    <p:pic>
                      <p:nvPicPr>
                        <p:cNvPr id="42202"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203" name="Line 33"/>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3" name="Group 34"/>
          <p:cNvGrpSpPr>
            <a:grpSpLocks/>
          </p:cNvGrpSpPr>
          <p:nvPr/>
        </p:nvGrpSpPr>
        <p:grpSpPr bwMode="auto">
          <a:xfrm>
            <a:off x="5402263" y="2393950"/>
            <a:ext cx="69850" cy="214313"/>
            <a:chOff x="3842" y="406"/>
            <a:chExt cx="51" cy="167"/>
          </a:xfrm>
        </p:grpSpPr>
        <p:sp>
          <p:nvSpPr>
            <p:cNvPr id="42198" name="Oval 35"/>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9" name="Oval 36"/>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200" name="Oval 37"/>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4" name="Group 38"/>
          <p:cNvGrpSpPr>
            <a:grpSpLocks/>
          </p:cNvGrpSpPr>
          <p:nvPr/>
        </p:nvGrpSpPr>
        <p:grpSpPr bwMode="auto">
          <a:xfrm>
            <a:off x="5872163" y="2897188"/>
            <a:ext cx="209550" cy="395287"/>
            <a:chOff x="4180" y="783"/>
            <a:chExt cx="150" cy="307"/>
          </a:xfrm>
        </p:grpSpPr>
        <p:sp>
          <p:nvSpPr>
            <p:cNvPr id="42190"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1"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2"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3"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4"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5"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6"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97"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1995" name="Group 47"/>
          <p:cNvGrpSpPr>
            <a:grpSpLocks/>
          </p:cNvGrpSpPr>
          <p:nvPr/>
        </p:nvGrpSpPr>
        <p:grpSpPr bwMode="auto">
          <a:xfrm rot="-5400000">
            <a:off x="6184900" y="2974975"/>
            <a:ext cx="80963" cy="233363"/>
            <a:chOff x="3842" y="406"/>
            <a:chExt cx="51" cy="167"/>
          </a:xfrm>
        </p:grpSpPr>
        <p:sp>
          <p:nvSpPr>
            <p:cNvPr id="42187" name="Oval 48"/>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8" name="Oval 49"/>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9" name="Oval 50"/>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1996" name="Line 51"/>
          <p:cNvSpPr>
            <a:spLocks noChangeShapeType="1"/>
          </p:cNvSpPr>
          <p:nvPr/>
        </p:nvSpPr>
        <p:spPr bwMode="auto">
          <a:xfrm>
            <a:off x="6008688" y="280511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7" name="Line 52"/>
          <p:cNvSpPr>
            <a:spLocks noChangeShapeType="1"/>
          </p:cNvSpPr>
          <p:nvPr/>
        </p:nvSpPr>
        <p:spPr bwMode="auto">
          <a:xfrm>
            <a:off x="6011863" y="280193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8" name="Line 53"/>
          <p:cNvSpPr>
            <a:spLocks noChangeShapeType="1"/>
          </p:cNvSpPr>
          <p:nvPr/>
        </p:nvSpPr>
        <p:spPr bwMode="auto">
          <a:xfrm>
            <a:off x="6507163" y="280035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99" name="Line 54"/>
          <p:cNvSpPr>
            <a:spLocks noChangeShapeType="1"/>
          </p:cNvSpPr>
          <p:nvPr/>
        </p:nvSpPr>
        <p:spPr bwMode="auto">
          <a:xfrm>
            <a:off x="5708650" y="226536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0" name="Line 55"/>
          <p:cNvSpPr>
            <a:spLocks noChangeShapeType="1"/>
          </p:cNvSpPr>
          <p:nvPr/>
        </p:nvSpPr>
        <p:spPr bwMode="auto">
          <a:xfrm flipV="1">
            <a:off x="5721350" y="255111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1" name="Line 56"/>
          <p:cNvSpPr>
            <a:spLocks noChangeShapeType="1"/>
          </p:cNvSpPr>
          <p:nvPr/>
        </p:nvSpPr>
        <p:spPr bwMode="auto">
          <a:xfrm flipV="1">
            <a:off x="6248400" y="263683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02" name="Group 57"/>
          <p:cNvGrpSpPr>
            <a:grpSpLocks/>
          </p:cNvGrpSpPr>
          <p:nvPr/>
        </p:nvGrpSpPr>
        <p:grpSpPr bwMode="auto">
          <a:xfrm>
            <a:off x="6367463" y="2874963"/>
            <a:ext cx="209550" cy="395287"/>
            <a:chOff x="4180" y="783"/>
            <a:chExt cx="150" cy="307"/>
          </a:xfrm>
        </p:grpSpPr>
        <p:sp>
          <p:nvSpPr>
            <p:cNvPr id="42179" name="AutoShape 58"/>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0" name="Rectangle 59"/>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1" name="Rectangle 6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2" name="AutoShape 6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3" name="Line 62"/>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4" name="Line 63"/>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5" name="Rectangle 6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6" name="Rectangle 65"/>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03" name="Group 66"/>
          <p:cNvGrpSpPr>
            <a:grpSpLocks/>
          </p:cNvGrpSpPr>
          <p:nvPr/>
        </p:nvGrpSpPr>
        <p:grpSpPr bwMode="auto">
          <a:xfrm>
            <a:off x="5410200" y="3494088"/>
            <a:ext cx="479425" cy="925512"/>
            <a:chOff x="3314" y="1248"/>
            <a:chExt cx="344" cy="694"/>
          </a:xfrm>
        </p:grpSpPr>
        <p:graphicFrame>
          <p:nvGraphicFramePr>
            <p:cNvPr id="42170" name="Object 6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4938" name="Clip" r:id="rId9" imgW="1307263" imgH="1084139" progId="MS_ClipArt_Gallery.2">
                    <p:embed/>
                  </p:oleObj>
                </mc:Choice>
                <mc:Fallback>
                  <p:oleObj name="Clip" r:id="rId9" imgW="1307263" imgH="1084139" progId="MS_ClipArt_Gallery.2">
                    <p:embed/>
                    <p:pic>
                      <p:nvPicPr>
                        <p:cNvPr id="4217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71" name="Line 68"/>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42172" name="Object 6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4939" name="Clip" r:id="rId10" imgW="1307263" imgH="1084139" progId="MS_ClipArt_Gallery.2">
                    <p:embed/>
                  </p:oleObj>
                </mc:Choice>
                <mc:Fallback>
                  <p:oleObj name="Clip" r:id="rId10" imgW="1307263" imgH="1084139" progId="MS_ClipArt_Gallery.2">
                    <p:embed/>
                    <p:pic>
                      <p:nvPicPr>
                        <p:cNvPr id="42172"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73" name="Line 70"/>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74" name="Group 71"/>
            <p:cNvGrpSpPr>
              <a:grpSpLocks/>
            </p:cNvGrpSpPr>
            <p:nvPr/>
          </p:nvGrpSpPr>
          <p:grpSpPr bwMode="auto">
            <a:xfrm>
              <a:off x="3404" y="1504"/>
              <a:ext cx="51" cy="167"/>
              <a:chOff x="3842" y="406"/>
              <a:chExt cx="51" cy="167"/>
            </a:xfrm>
          </p:grpSpPr>
          <p:sp>
            <p:nvSpPr>
              <p:cNvPr id="42176" name="Oval 7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77" name="Oval 7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78" name="Oval 7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2175" name="Line 75"/>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aphicFrame>
        <p:nvGraphicFramePr>
          <p:cNvPr id="42004" name="Object 76"/>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44940" name="Clip" r:id="rId11" imgW="1307263" imgH="1084139" progId="MS_ClipArt_Gallery.2">
                  <p:embed/>
                </p:oleObj>
              </mc:Choice>
              <mc:Fallback>
                <p:oleObj name="Clip" r:id="rId11" imgW="1307263" imgH="1084139" progId="MS_ClipArt_Gallery.2">
                  <p:embed/>
                  <p:pic>
                    <p:nvPicPr>
                      <p:cNvPr id="42004"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5" name="Object 77"/>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44941" name="Clip" r:id="rId12" imgW="1307263" imgH="1084139" progId="MS_ClipArt_Gallery.2">
                  <p:embed/>
                </p:oleObj>
              </mc:Choice>
              <mc:Fallback>
                <p:oleObj name="Clip" r:id="rId12" imgW="1307263" imgH="1084139" progId="MS_ClipArt_Gallery.2">
                  <p:embed/>
                  <p:pic>
                    <p:nvPicPr>
                      <p:cNvPr id="42005"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6" name="Oval 78"/>
          <p:cNvSpPr>
            <a:spLocks noChangeArrowheads="1"/>
          </p:cNvSpPr>
          <p:nvPr/>
        </p:nvSpPr>
        <p:spPr bwMode="auto">
          <a:xfrm rot="-5400000">
            <a:off x="6080919" y="459660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7" name="Oval 79"/>
          <p:cNvSpPr>
            <a:spLocks noChangeArrowheads="1"/>
          </p:cNvSpPr>
          <p:nvPr/>
        </p:nvSpPr>
        <p:spPr bwMode="auto">
          <a:xfrm rot="-5400000">
            <a:off x="6165851" y="459422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8" name="Oval 80"/>
          <p:cNvSpPr>
            <a:spLocks noChangeArrowheads="1"/>
          </p:cNvSpPr>
          <p:nvPr/>
        </p:nvSpPr>
        <p:spPr bwMode="auto">
          <a:xfrm rot="-5400000">
            <a:off x="6243637" y="459898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09" name="Line 81"/>
          <p:cNvSpPr>
            <a:spLocks noChangeShapeType="1"/>
          </p:cNvSpPr>
          <p:nvPr/>
        </p:nvSpPr>
        <p:spPr bwMode="auto">
          <a:xfrm rot="-5400000">
            <a:off x="6503194" y="44791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0" name="Line 82"/>
          <p:cNvSpPr>
            <a:spLocks noChangeShapeType="1"/>
          </p:cNvSpPr>
          <p:nvPr/>
        </p:nvSpPr>
        <p:spPr bwMode="auto">
          <a:xfrm rot="5400000" flipH="1">
            <a:off x="5877719" y="4469606"/>
            <a:ext cx="635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1" name="Line 83"/>
          <p:cNvSpPr>
            <a:spLocks noChangeShapeType="1"/>
          </p:cNvSpPr>
          <p:nvPr/>
        </p:nvSpPr>
        <p:spPr bwMode="auto">
          <a:xfrm rot="16200000" flipV="1">
            <a:off x="6223000" y="4132263"/>
            <a:ext cx="1588"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2" name="Line 84"/>
          <p:cNvSpPr>
            <a:spLocks noChangeShapeType="1"/>
          </p:cNvSpPr>
          <p:nvPr/>
        </p:nvSpPr>
        <p:spPr bwMode="auto">
          <a:xfrm flipV="1">
            <a:off x="5889625" y="407035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3" name="Line 85"/>
          <p:cNvSpPr>
            <a:spLocks noChangeShapeType="1"/>
          </p:cNvSpPr>
          <p:nvPr/>
        </p:nvSpPr>
        <p:spPr bwMode="auto">
          <a:xfrm>
            <a:off x="6491288" y="411638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14" name="Line 86"/>
          <p:cNvSpPr>
            <a:spLocks noChangeShapeType="1"/>
          </p:cNvSpPr>
          <p:nvPr/>
        </p:nvSpPr>
        <p:spPr bwMode="auto">
          <a:xfrm flipH="1">
            <a:off x="7286625" y="411321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42015" name="Object 87"/>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44942" name="Clip" r:id="rId13" imgW="982811" imgH="1208363" progId="MS_ClipArt_Gallery.2">
                  <p:embed/>
                </p:oleObj>
              </mc:Choice>
              <mc:Fallback>
                <p:oleObj name="Clip" r:id="rId13" imgW="982811" imgH="1208363" progId="MS_ClipArt_Gallery.2">
                  <p:embed/>
                  <p:pic>
                    <p:nvPicPr>
                      <p:cNvPr id="42015" name="Object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6" name="Object 88"/>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44943" name="Clip" r:id="rId15" imgW="982811" imgH="1208363" progId="MS_ClipArt_Gallery.2">
                  <p:embed/>
                </p:oleObj>
              </mc:Choice>
              <mc:Fallback>
                <p:oleObj name="Clip" r:id="rId15" imgW="982811" imgH="1208363" progId="MS_ClipArt_Gallery.2">
                  <p:embed/>
                  <p:pic>
                    <p:nvPicPr>
                      <p:cNvPr id="42016" name="Object 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017" name="Group 89"/>
          <p:cNvGrpSpPr>
            <a:grpSpLocks/>
          </p:cNvGrpSpPr>
          <p:nvPr/>
        </p:nvGrpSpPr>
        <p:grpSpPr bwMode="auto">
          <a:xfrm>
            <a:off x="6475413" y="4943475"/>
            <a:ext cx="406400" cy="427038"/>
            <a:chOff x="2870" y="1518"/>
            <a:chExt cx="292" cy="320"/>
          </a:xfrm>
        </p:grpSpPr>
        <p:graphicFrame>
          <p:nvGraphicFramePr>
            <p:cNvPr id="42168" name="Object 9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4944" name="Clip" r:id="rId16" imgW="826829" imgH="840406" progId="MS_ClipArt_Gallery.2">
                    <p:embed/>
                  </p:oleObj>
                </mc:Choice>
                <mc:Fallback>
                  <p:oleObj name="Clip" r:id="rId16" imgW="826829" imgH="840406" progId="MS_ClipArt_Gallery.2">
                    <p:embed/>
                    <p:pic>
                      <p:nvPicPr>
                        <p:cNvPr id="42168" name="Object 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69" name="Object 9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4945" name="Clip" r:id="rId18" imgW="1268295" imgH="1199426" progId="MS_ClipArt_Gallery.2">
                    <p:embed/>
                  </p:oleObj>
                </mc:Choice>
                <mc:Fallback>
                  <p:oleObj name="Clip" r:id="rId18" imgW="1268295" imgH="1199426" progId="MS_ClipArt_Gallery.2">
                    <p:embed/>
                    <p:pic>
                      <p:nvPicPr>
                        <p:cNvPr id="42169" name="Object 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18" name="Group 92"/>
          <p:cNvGrpSpPr>
            <a:grpSpLocks/>
          </p:cNvGrpSpPr>
          <p:nvPr/>
        </p:nvGrpSpPr>
        <p:grpSpPr bwMode="auto">
          <a:xfrm>
            <a:off x="7253288" y="4975225"/>
            <a:ext cx="406400" cy="427038"/>
            <a:chOff x="2870" y="1518"/>
            <a:chExt cx="292" cy="320"/>
          </a:xfrm>
        </p:grpSpPr>
        <p:graphicFrame>
          <p:nvGraphicFramePr>
            <p:cNvPr id="42166" name="Object 9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4946" name="Clip" r:id="rId20" imgW="826829" imgH="840406" progId="MS_ClipArt_Gallery.2">
                    <p:embed/>
                  </p:oleObj>
                </mc:Choice>
                <mc:Fallback>
                  <p:oleObj name="Clip" r:id="rId20" imgW="826829" imgH="840406" progId="MS_ClipArt_Gallery.2">
                    <p:embed/>
                    <p:pic>
                      <p:nvPicPr>
                        <p:cNvPr id="42166" name="Object 9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67" name="Object 9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4947" name="Clip" r:id="rId21" imgW="1268295" imgH="1199426" progId="MS_ClipArt_Gallery.2">
                    <p:embed/>
                  </p:oleObj>
                </mc:Choice>
                <mc:Fallback>
                  <p:oleObj name="Clip" r:id="rId21" imgW="1268295" imgH="1199426" progId="MS_ClipArt_Gallery.2">
                    <p:embed/>
                    <p:pic>
                      <p:nvPicPr>
                        <p:cNvPr id="42167" name="Object 9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19" name="Group 95"/>
          <p:cNvGrpSpPr>
            <a:grpSpLocks/>
          </p:cNvGrpSpPr>
          <p:nvPr/>
        </p:nvGrpSpPr>
        <p:grpSpPr bwMode="auto">
          <a:xfrm>
            <a:off x="6838950" y="4691063"/>
            <a:ext cx="379413" cy="376237"/>
            <a:chOff x="4733" y="2082"/>
            <a:chExt cx="272" cy="282"/>
          </a:xfrm>
        </p:grpSpPr>
        <p:graphicFrame>
          <p:nvGraphicFramePr>
            <p:cNvPr id="42164" name="Object 9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44948" name="Clip" r:id="rId22" imgW="826829" imgH="840406" progId="MS_ClipArt_Gallery.2">
                    <p:embed/>
                  </p:oleObj>
                </mc:Choice>
                <mc:Fallback>
                  <p:oleObj name="Clip" r:id="rId22" imgW="826829" imgH="840406" progId="MS_ClipArt_Gallery.2">
                    <p:embed/>
                    <p:pic>
                      <p:nvPicPr>
                        <p:cNvPr id="42164" name="Object 9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65" name="Rectangle 9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2020" name="Line 98"/>
          <p:cNvSpPr>
            <a:spLocks noChangeShapeType="1"/>
          </p:cNvSpPr>
          <p:nvPr/>
        </p:nvSpPr>
        <p:spPr bwMode="auto">
          <a:xfrm>
            <a:off x="7145338" y="4594225"/>
            <a:ext cx="1587"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21" name="Group 99"/>
          <p:cNvGrpSpPr>
            <a:grpSpLocks/>
          </p:cNvGrpSpPr>
          <p:nvPr/>
        </p:nvGrpSpPr>
        <p:grpSpPr bwMode="auto">
          <a:xfrm>
            <a:off x="7866063" y="4017963"/>
            <a:ext cx="207962" cy="409575"/>
            <a:chOff x="4180" y="783"/>
            <a:chExt cx="150" cy="307"/>
          </a:xfrm>
        </p:grpSpPr>
        <p:sp>
          <p:nvSpPr>
            <p:cNvPr id="42156" name="AutoShape 10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7" name="Rectangle 10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8" name="Rectangle 10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9" name="AutoShape 10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0" name="Line 10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1" name="Line 10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2" name="Rectangle 10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63" name="Rectangle 10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22" name="Group 108"/>
          <p:cNvGrpSpPr>
            <a:grpSpLocks/>
          </p:cNvGrpSpPr>
          <p:nvPr/>
        </p:nvGrpSpPr>
        <p:grpSpPr bwMode="auto">
          <a:xfrm>
            <a:off x="7853363" y="4462463"/>
            <a:ext cx="207962" cy="409575"/>
            <a:chOff x="4180" y="783"/>
            <a:chExt cx="150" cy="307"/>
          </a:xfrm>
        </p:grpSpPr>
        <p:sp>
          <p:nvSpPr>
            <p:cNvPr id="42148" name="AutoShape 10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9" name="Rectangle 11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0" name="Rectangle 1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1" name="AutoShape 1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2" name="Line 11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3" name="Line 11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4" name="Rectangle 1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55" name="Rectangle 11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2023" name="Line 117"/>
          <p:cNvSpPr>
            <a:spLocks noChangeShapeType="1"/>
          </p:cNvSpPr>
          <p:nvPr/>
        </p:nvSpPr>
        <p:spPr bwMode="auto">
          <a:xfrm rot="5400000" flipH="1">
            <a:off x="7480300" y="4391025"/>
            <a:ext cx="6111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4" name="Line 118"/>
          <p:cNvSpPr>
            <a:spLocks noChangeShapeType="1"/>
          </p:cNvSpPr>
          <p:nvPr/>
        </p:nvSpPr>
        <p:spPr bwMode="auto">
          <a:xfrm rot="-5400000">
            <a:off x="7832725" y="4645025"/>
            <a:ext cx="1588"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5" name="Line 119"/>
          <p:cNvSpPr>
            <a:spLocks noChangeShapeType="1"/>
          </p:cNvSpPr>
          <p:nvPr/>
        </p:nvSpPr>
        <p:spPr bwMode="auto">
          <a:xfrm rot="-5400000">
            <a:off x="7822406" y="4175919"/>
            <a:ext cx="1588"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6" name="Line 120"/>
          <p:cNvSpPr>
            <a:spLocks noChangeShapeType="1"/>
          </p:cNvSpPr>
          <p:nvPr/>
        </p:nvSpPr>
        <p:spPr bwMode="auto">
          <a:xfrm flipV="1">
            <a:off x="6502400" y="231616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7" name="Line 121"/>
          <p:cNvSpPr>
            <a:spLocks noChangeShapeType="1"/>
          </p:cNvSpPr>
          <p:nvPr/>
        </p:nvSpPr>
        <p:spPr bwMode="auto">
          <a:xfrm>
            <a:off x="7437438" y="230028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8" name="Line 122"/>
          <p:cNvSpPr>
            <a:spLocks noChangeShapeType="1"/>
          </p:cNvSpPr>
          <p:nvPr/>
        </p:nvSpPr>
        <p:spPr bwMode="auto">
          <a:xfrm flipH="1">
            <a:off x="7956550" y="263683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29" name="Line 123"/>
          <p:cNvSpPr>
            <a:spLocks noChangeShapeType="1"/>
          </p:cNvSpPr>
          <p:nvPr/>
        </p:nvSpPr>
        <p:spPr bwMode="auto">
          <a:xfrm>
            <a:off x="7186613" y="2413000"/>
            <a:ext cx="1587"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0" name="Line 124"/>
          <p:cNvSpPr>
            <a:spLocks noChangeShapeType="1"/>
          </p:cNvSpPr>
          <p:nvPr/>
        </p:nvSpPr>
        <p:spPr bwMode="auto">
          <a:xfrm>
            <a:off x="7212013" y="306070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1" name="Line 125"/>
          <p:cNvSpPr>
            <a:spLocks noChangeShapeType="1"/>
          </p:cNvSpPr>
          <p:nvPr/>
        </p:nvSpPr>
        <p:spPr bwMode="auto">
          <a:xfrm flipH="1">
            <a:off x="7672388" y="352583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2" name="Line 126"/>
          <p:cNvSpPr>
            <a:spLocks noChangeShapeType="1"/>
          </p:cNvSpPr>
          <p:nvPr/>
        </p:nvSpPr>
        <p:spPr bwMode="auto">
          <a:xfrm flipH="1">
            <a:off x="7445375" y="260508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3" name="Line 127"/>
          <p:cNvSpPr>
            <a:spLocks noChangeShapeType="1"/>
          </p:cNvSpPr>
          <p:nvPr/>
        </p:nvSpPr>
        <p:spPr bwMode="auto">
          <a:xfrm flipH="1">
            <a:off x="7454900" y="204470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34" name="Line 128"/>
          <p:cNvSpPr>
            <a:spLocks noChangeShapeType="1"/>
          </p:cNvSpPr>
          <p:nvPr/>
        </p:nvSpPr>
        <p:spPr bwMode="auto">
          <a:xfrm flipH="1">
            <a:off x="8172450" y="222091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35" name="Group 129"/>
          <p:cNvGrpSpPr>
            <a:grpSpLocks/>
          </p:cNvGrpSpPr>
          <p:nvPr/>
        </p:nvGrpSpPr>
        <p:grpSpPr bwMode="auto">
          <a:xfrm>
            <a:off x="5983288" y="2413000"/>
            <a:ext cx="501650" cy="233363"/>
            <a:chOff x="3600" y="219"/>
            <a:chExt cx="360" cy="175"/>
          </a:xfrm>
        </p:grpSpPr>
        <p:sp>
          <p:nvSpPr>
            <p:cNvPr id="42135" name="Oval 1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6" name="Line 13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7" name="Line 13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8" name="Rectangle 13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39" name="Oval 1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40" name="Group 135"/>
            <p:cNvGrpSpPr>
              <a:grpSpLocks/>
            </p:cNvGrpSpPr>
            <p:nvPr/>
          </p:nvGrpSpPr>
          <p:grpSpPr bwMode="auto">
            <a:xfrm>
              <a:off x="3686" y="244"/>
              <a:ext cx="177" cy="66"/>
              <a:chOff x="2848" y="848"/>
              <a:chExt cx="140" cy="98"/>
            </a:xfrm>
          </p:grpSpPr>
          <p:sp>
            <p:nvSpPr>
              <p:cNvPr id="42145" name="Line 1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6" name="Line 1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7" name="Line 1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41" name="Group 139"/>
            <p:cNvGrpSpPr>
              <a:grpSpLocks/>
            </p:cNvGrpSpPr>
            <p:nvPr/>
          </p:nvGrpSpPr>
          <p:grpSpPr bwMode="auto">
            <a:xfrm flipV="1">
              <a:off x="3686" y="243"/>
              <a:ext cx="177" cy="66"/>
              <a:chOff x="2848" y="848"/>
              <a:chExt cx="140" cy="98"/>
            </a:xfrm>
          </p:grpSpPr>
          <p:sp>
            <p:nvSpPr>
              <p:cNvPr id="42142" name="Line 1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3" name="Line 1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44" name="Line 1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6" name="Group 143"/>
          <p:cNvGrpSpPr>
            <a:grpSpLocks/>
          </p:cNvGrpSpPr>
          <p:nvPr/>
        </p:nvGrpSpPr>
        <p:grpSpPr bwMode="auto">
          <a:xfrm>
            <a:off x="6935788" y="2184400"/>
            <a:ext cx="501650" cy="233363"/>
            <a:chOff x="3600" y="219"/>
            <a:chExt cx="360" cy="175"/>
          </a:xfrm>
        </p:grpSpPr>
        <p:sp>
          <p:nvSpPr>
            <p:cNvPr id="42122"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3" name="Line 14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4" name="Line 14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5" name="Rectangle 14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26"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27" name="Group 149"/>
            <p:cNvGrpSpPr>
              <a:grpSpLocks/>
            </p:cNvGrpSpPr>
            <p:nvPr/>
          </p:nvGrpSpPr>
          <p:grpSpPr bwMode="auto">
            <a:xfrm>
              <a:off x="3686" y="244"/>
              <a:ext cx="177" cy="66"/>
              <a:chOff x="2848" y="848"/>
              <a:chExt cx="140" cy="98"/>
            </a:xfrm>
          </p:grpSpPr>
          <p:sp>
            <p:nvSpPr>
              <p:cNvPr id="42132" name="Line 1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3" name="Line 1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4" name="Line 1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28" name="Group 153"/>
            <p:cNvGrpSpPr>
              <a:grpSpLocks/>
            </p:cNvGrpSpPr>
            <p:nvPr/>
          </p:nvGrpSpPr>
          <p:grpSpPr bwMode="auto">
            <a:xfrm flipV="1">
              <a:off x="3686" y="243"/>
              <a:ext cx="177" cy="66"/>
              <a:chOff x="2848" y="848"/>
              <a:chExt cx="140" cy="98"/>
            </a:xfrm>
          </p:grpSpPr>
          <p:sp>
            <p:nvSpPr>
              <p:cNvPr id="42129" name="Line 1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0" name="Line 1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31" name="Line 1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7" name="Group 157"/>
          <p:cNvGrpSpPr>
            <a:grpSpLocks/>
          </p:cNvGrpSpPr>
          <p:nvPr/>
        </p:nvGrpSpPr>
        <p:grpSpPr bwMode="auto">
          <a:xfrm>
            <a:off x="6953250" y="2841625"/>
            <a:ext cx="501650" cy="233363"/>
            <a:chOff x="3600" y="219"/>
            <a:chExt cx="360" cy="175"/>
          </a:xfrm>
        </p:grpSpPr>
        <p:sp>
          <p:nvSpPr>
            <p:cNvPr id="42109"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0" name="Line 15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1" name="Line 16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2" name="Rectangle 16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13"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14" name="Group 163"/>
            <p:cNvGrpSpPr>
              <a:grpSpLocks/>
            </p:cNvGrpSpPr>
            <p:nvPr/>
          </p:nvGrpSpPr>
          <p:grpSpPr bwMode="auto">
            <a:xfrm>
              <a:off x="3686" y="244"/>
              <a:ext cx="177" cy="66"/>
              <a:chOff x="2848" y="848"/>
              <a:chExt cx="140" cy="98"/>
            </a:xfrm>
          </p:grpSpPr>
          <p:sp>
            <p:nvSpPr>
              <p:cNvPr id="42119" name="Line 1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0" name="Line 1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21" name="Line 1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15" name="Group 167"/>
            <p:cNvGrpSpPr>
              <a:grpSpLocks/>
            </p:cNvGrpSpPr>
            <p:nvPr/>
          </p:nvGrpSpPr>
          <p:grpSpPr bwMode="auto">
            <a:xfrm flipV="1">
              <a:off x="3686" y="243"/>
              <a:ext cx="177" cy="66"/>
              <a:chOff x="2848" y="848"/>
              <a:chExt cx="140" cy="98"/>
            </a:xfrm>
          </p:grpSpPr>
          <p:sp>
            <p:nvSpPr>
              <p:cNvPr id="42116" name="Line 16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7" name="Line 16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18" name="Line 17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8" name="Group 171"/>
          <p:cNvGrpSpPr>
            <a:grpSpLocks/>
          </p:cNvGrpSpPr>
          <p:nvPr/>
        </p:nvGrpSpPr>
        <p:grpSpPr bwMode="auto">
          <a:xfrm>
            <a:off x="7923213" y="2392363"/>
            <a:ext cx="500062" cy="233362"/>
            <a:chOff x="3600" y="219"/>
            <a:chExt cx="360" cy="175"/>
          </a:xfrm>
        </p:grpSpPr>
        <p:sp>
          <p:nvSpPr>
            <p:cNvPr id="42096"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7" name="Line 17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8" name="Line 17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9" name="Rectangle 17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100"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101" name="Group 177"/>
            <p:cNvGrpSpPr>
              <a:grpSpLocks/>
            </p:cNvGrpSpPr>
            <p:nvPr/>
          </p:nvGrpSpPr>
          <p:grpSpPr bwMode="auto">
            <a:xfrm>
              <a:off x="3686" y="244"/>
              <a:ext cx="177" cy="66"/>
              <a:chOff x="2848" y="848"/>
              <a:chExt cx="140" cy="98"/>
            </a:xfrm>
          </p:grpSpPr>
          <p:sp>
            <p:nvSpPr>
              <p:cNvPr id="42106" name="Line 1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7" name="Line 1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8" name="Line 1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102" name="Group 181"/>
            <p:cNvGrpSpPr>
              <a:grpSpLocks/>
            </p:cNvGrpSpPr>
            <p:nvPr/>
          </p:nvGrpSpPr>
          <p:grpSpPr bwMode="auto">
            <a:xfrm flipV="1">
              <a:off x="3686" y="243"/>
              <a:ext cx="177" cy="66"/>
              <a:chOff x="2848" y="848"/>
              <a:chExt cx="140" cy="98"/>
            </a:xfrm>
          </p:grpSpPr>
          <p:sp>
            <p:nvSpPr>
              <p:cNvPr id="42103" name="Line 18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4" name="Line 18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05" name="Line 18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39" name="Group 185"/>
          <p:cNvGrpSpPr>
            <a:grpSpLocks/>
          </p:cNvGrpSpPr>
          <p:nvPr/>
        </p:nvGrpSpPr>
        <p:grpSpPr bwMode="auto">
          <a:xfrm>
            <a:off x="7729538" y="3289300"/>
            <a:ext cx="501650" cy="233363"/>
            <a:chOff x="3600" y="219"/>
            <a:chExt cx="360" cy="175"/>
          </a:xfrm>
        </p:grpSpPr>
        <p:sp>
          <p:nvSpPr>
            <p:cNvPr id="42083"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4" name="Line 18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5" name="Line 18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6" name="Rectangle 18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87"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88" name="Group 191"/>
            <p:cNvGrpSpPr>
              <a:grpSpLocks/>
            </p:cNvGrpSpPr>
            <p:nvPr/>
          </p:nvGrpSpPr>
          <p:grpSpPr bwMode="auto">
            <a:xfrm>
              <a:off x="3686" y="244"/>
              <a:ext cx="177" cy="66"/>
              <a:chOff x="2848" y="848"/>
              <a:chExt cx="140" cy="98"/>
            </a:xfrm>
          </p:grpSpPr>
          <p:sp>
            <p:nvSpPr>
              <p:cNvPr id="42093" name="Line 1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4" name="Line 1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5" name="Line 1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89" name="Group 195"/>
            <p:cNvGrpSpPr>
              <a:grpSpLocks/>
            </p:cNvGrpSpPr>
            <p:nvPr/>
          </p:nvGrpSpPr>
          <p:grpSpPr bwMode="auto">
            <a:xfrm flipV="1">
              <a:off x="3686" y="243"/>
              <a:ext cx="177" cy="66"/>
              <a:chOff x="2848" y="848"/>
              <a:chExt cx="140" cy="98"/>
            </a:xfrm>
          </p:grpSpPr>
          <p:sp>
            <p:nvSpPr>
              <p:cNvPr id="42090" name="Line 19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1" name="Line 19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92" name="Line 19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40" name="Group 199"/>
          <p:cNvGrpSpPr>
            <a:grpSpLocks/>
          </p:cNvGrpSpPr>
          <p:nvPr/>
        </p:nvGrpSpPr>
        <p:grpSpPr bwMode="auto">
          <a:xfrm>
            <a:off x="7396163" y="3873500"/>
            <a:ext cx="501650" cy="234950"/>
            <a:chOff x="3600" y="219"/>
            <a:chExt cx="360" cy="175"/>
          </a:xfrm>
        </p:grpSpPr>
        <p:sp>
          <p:nvSpPr>
            <p:cNvPr id="42070"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1" name="Line 20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2" name="Line 20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3" name="Rectangle 20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74"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75" name="Group 205"/>
            <p:cNvGrpSpPr>
              <a:grpSpLocks/>
            </p:cNvGrpSpPr>
            <p:nvPr/>
          </p:nvGrpSpPr>
          <p:grpSpPr bwMode="auto">
            <a:xfrm>
              <a:off x="3686" y="244"/>
              <a:ext cx="177" cy="66"/>
              <a:chOff x="2848" y="848"/>
              <a:chExt cx="140" cy="98"/>
            </a:xfrm>
          </p:grpSpPr>
          <p:sp>
            <p:nvSpPr>
              <p:cNvPr id="42080" name="Line 2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1" name="Line 2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2" name="Line 2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76" name="Group 209"/>
            <p:cNvGrpSpPr>
              <a:grpSpLocks/>
            </p:cNvGrpSpPr>
            <p:nvPr/>
          </p:nvGrpSpPr>
          <p:grpSpPr bwMode="auto">
            <a:xfrm flipV="1">
              <a:off x="3686" y="243"/>
              <a:ext cx="177" cy="66"/>
              <a:chOff x="2848" y="848"/>
              <a:chExt cx="140" cy="98"/>
            </a:xfrm>
          </p:grpSpPr>
          <p:sp>
            <p:nvSpPr>
              <p:cNvPr id="42077" name="Line 21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8" name="Line 21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79" name="Line 21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41" name="Group 213"/>
          <p:cNvGrpSpPr>
            <a:grpSpLocks/>
          </p:cNvGrpSpPr>
          <p:nvPr/>
        </p:nvGrpSpPr>
        <p:grpSpPr bwMode="auto">
          <a:xfrm>
            <a:off x="6786563" y="4362450"/>
            <a:ext cx="500062" cy="233363"/>
            <a:chOff x="3600" y="219"/>
            <a:chExt cx="360" cy="175"/>
          </a:xfrm>
        </p:grpSpPr>
        <p:sp>
          <p:nvSpPr>
            <p:cNvPr id="42057"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8" name="Line 21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9" name="Line 21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0" name="Rectangle 21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61"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62" name="Group 219"/>
            <p:cNvGrpSpPr>
              <a:grpSpLocks/>
            </p:cNvGrpSpPr>
            <p:nvPr/>
          </p:nvGrpSpPr>
          <p:grpSpPr bwMode="auto">
            <a:xfrm>
              <a:off x="3686" y="244"/>
              <a:ext cx="177" cy="66"/>
              <a:chOff x="2848" y="848"/>
              <a:chExt cx="140" cy="98"/>
            </a:xfrm>
          </p:grpSpPr>
          <p:sp>
            <p:nvSpPr>
              <p:cNvPr id="42067" name="Line 2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8" name="Line 2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9" name="Line 2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63" name="Group 223"/>
            <p:cNvGrpSpPr>
              <a:grpSpLocks/>
            </p:cNvGrpSpPr>
            <p:nvPr/>
          </p:nvGrpSpPr>
          <p:grpSpPr bwMode="auto">
            <a:xfrm flipV="1">
              <a:off x="3686" y="243"/>
              <a:ext cx="177" cy="66"/>
              <a:chOff x="2848" y="848"/>
              <a:chExt cx="140" cy="98"/>
            </a:xfrm>
          </p:grpSpPr>
          <p:sp>
            <p:nvSpPr>
              <p:cNvPr id="42064" name="Line 2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5" name="Line 2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66" name="Line 2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42042" name="Group 227"/>
          <p:cNvGrpSpPr>
            <a:grpSpLocks/>
          </p:cNvGrpSpPr>
          <p:nvPr/>
        </p:nvGrpSpPr>
        <p:grpSpPr bwMode="auto">
          <a:xfrm>
            <a:off x="5983288" y="3986213"/>
            <a:ext cx="501650" cy="233362"/>
            <a:chOff x="3600" y="219"/>
            <a:chExt cx="360" cy="175"/>
          </a:xfrm>
        </p:grpSpPr>
        <p:sp>
          <p:nvSpPr>
            <p:cNvPr id="42044"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45" name="Line 22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46" name="Line 23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47" name="Rectangle 23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r-TR" altLang="tr-TR"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48"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2049" name="Group 233"/>
            <p:cNvGrpSpPr>
              <a:grpSpLocks/>
            </p:cNvGrpSpPr>
            <p:nvPr/>
          </p:nvGrpSpPr>
          <p:grpSpPr bwMode="auto">
            <a:xfrm>
              <a:off x="3686" y="244"/>
              <a:ext cx="177" cy="66"/>
              <a:chOff x="2848" y="848"/>
              <a:chExt cx="140" cy="98"/>
            </a:xfrm>
          </p:grpSpPr>
          <p:sp>
            <p:nvSpPr>
              <p:cNvPr id="42054" name="Line 23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5" name="Line 23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6" name="Line 23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42050" name="Group 237"/>
            <p:cNvGrpSpPr>
              <a:grpSpLocks/>
            </p:cNvGrpSpPr>
            <p:nvPr/>
          </p:nvGrpSpPr>
          <p:grpSpPr bwMode="auto">
            <a:xfrm flipV="1">
              <a:off x="3686" y="243"/>
              <a:ext cx="177" cy="66"/>
              <a:chOff x="2848" y="848"/>
              <a:chExt cx="140" cy="98"/>
            </a:xfrm>
          </p:grpSpPr>
          <p:sp>
            <p:nvSpPr>
              <p:cNvPr id="42051" name="Line 2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2" name="Line 2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53" name="Line 2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42043" name="Line 241"/>
          <p:cNvSpPr>
            <a:spLocks noChangeShapeType="1"/>
          </p:cNvSpPr>
          <p:nvPr/>
        </p:nvSpPr>
        <p:spPr bwMode="auto">
          <a:xfrm flipV="1">
            <a:off x="6238875" y="419893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71046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552" y="1124744"/>
            <a:ext cx="8229600" cy="580926"/>
          </a:xfrm>
        </p:spPr>
        <p:txBody>
          <a:bodyPr/>
          <a:lstStyle/>
          <a:p>
            <a:pPr eaLnBrk="1" hangingPunct="1"/>
            <a:r>
              <a:rPr lang="tr-TR" altLang="tr-TR" sz="4000" dirty="0" smtClean="0">
                <a:solidFill>
                  <a:srgbClr val="FF3300"/>
                </a:solidFill>
              </a:rPr>
              <a:t>AĞ Bağlantı Cihazları Nelerdir?</a:t>
            </a:r>
          </a:p>
        </p:txBody>
      </p:sp>
      <p:sp>
        <p:nvSpPr>
          <p:cNvPr id="39939" name="Rectangle 3"/>
          <p:cNvSpPr>
            <a:spLocks noGrp="1" noChangeArrowheads="1"/>
          </p:cNvSpPr>
          <p:nvPr>
            <p:ph type="body" idx="1"/>
          </p:nvPr>
        </p:nvSpPr>
        <p:spPr>
          <a:xfrm>
            <a:off x="1187624" y="1844824"/>
            <a:ext cx="7056784" cy="3638946"/>
          </a:xfrm>
        </p:spPr>
        <p:txBody>
          <a:bodyPr/>
          <a:lstStyle/>
          <a:p>
            <a:pPr eaLnBrk="1" hangingPunct="1">
              <a:buFontTx/>
              <a:buNone/>
            </a:pPr>
            <a:r>
              <a:rPr lang="tr-TR" altLang="tr-TR" sz="2400" dirty="0" smtClean="0"/>
              <a:t>Değişik topoloji ve teknolojilere göre yapılandırılan </a:t>
            </a:r>
            <a:r>
              <a:rPr lang="tr-TR" altLang="tr-TR" sz="2400" dirty="0" err="1" smtClean="0"/>
              <a:t>LAN’lar</a:t>
            </a:r>
            <a:r>
              <a:rPr lang="tr-TR" altLang="tr-TR" sz="2400" dirty="0" smtClean="0"/>
              <a:t> değişik bağlantı cihazları kullanabilir.</a:t>
            </a:r>
          </a:p>
          <a:p>
            <a:pPr eaLnBrk="1" hangingPunct="1">
              <a:buFontTx/>
              <a:buNone/>
            </a:pPr>
            <a:endParaRPr lang="tr-TR" altLang="tr-TR" sz="2400" dirty="0" smtClean="0"/>
          </a:p>
          <a:p>
            <a:pPr eaLnBrk="1" hangingPunct="1">
              <a:buFontTx/>
              <a:buNone/>
            </a:pPr>
            <a:r>
              <a:rPr lang="tr-TR" altLang="tr-TR" sz="2400" dirty="0" smtClean="0">
                <a:solidFill>
                  <a:srgbClr val="00B050"/>
                </a:solidFill>
              </a:rPr>
              <a:t>1- </a:t>
            </a:r>
            <a:r>
              <a:rPr lang="tr-TR" altLang="tr-TR" sz="2400" dirty="0" err="1" smtClean="0">
                <a:solidFill>
                  <a:srgbClr val="00B050"/>
                </a:solidFill>
              </a:rPr>
              <a:t>Repetear</a:t>
            </a:r>
            <a:r>
              <a:rPr lang="tr-TR" altLang="tr-TR" sz="2400" dirty="0" smtClean="0">
                <a:solidFill>
                  <a:srgbClr val="00B050"/>
                </a:solidFill>
              </a:rPr>
              <a:t> (Tekrarlayıcı)</a:t>
            </a:r>
          </a:p>
          <a:p>
            <a:pPr eaLnBrk="1" hangingPunct="1">
              <a:buFontTx/>
              <a:buNone/>
            </a:pPr>
            <a:r>
              <a:rPr lang="tr-TR" altLang="tr-TR" sz="2400" dirty="0" smtClean="0">
                <a:solidFill>
                  <a:srgbClr val="00B050"/>
                </a:solidFill>
              </a:rPr>
              <a:t>2- </a:t>
            </a:r>
            <a:r>
              <a:rPr lang="tr-TR" altLang="tr-TR" sz="2400" dirty="0">
                <a:solidFill>
                  <a:srgbClr val="00B050"/>
                </a:solidFill>
              </a:rPr>
              <a:t>NIC, MODEM </a:t>
            </a:r>
            <a:r>
              <a:rPr lang="tr-TR" altLang="tr-TR" sz="2400" dirty="0" err="1">
                <a:solidFill>
                  <a:srgbClr val="00B050"/>
                </a:solidFill>
              </a:rPr>
              <a:t>v.b</a:t>
            </a:r>
            <a:endParaRPr lang="tr-TR" altLang="tr-TR" sz="2400" dirty="0">
              <a:solidFill>
                <a:srgbClr val="00B050"/>
              </a:solidFill>
            </a:endParaRPr>
          </a:p>
          <a:p>
            <a:pPr eaLnBrk="1" hangingPunct="1">
              <a:buFontTx/>
              <a:buNone/>
            </a:pPr>
            <a:r>
              <a:rPr lang="tr-TR" altLang="tr-TR" sz="2400" dirty="0" smtClean="0">
                <a:solidFill>
                  <a:srgbClr val="00B050"/>
                </a:solidFill>
              </a:rPr>
              <a:t>3- HUB</a:t>
            </a:r>
          </a:p>
          <a:p>
            <a:pPr eaLnBrk="1" hangingPunct="1">
              <a:buFontTx/>
              <a:buNone/>
            </a:pPr>
            <a:r>
              <a:rPr lang="tr-TR" altLang="tr-TR" sz="2400" dirty="0" smtClean="0">
                <a:solidFill>
                  <a:srgbClr val="00B050"/>
                </a:solidFill>
              </a:rPr>
              <a:t>4- Switch</a:t>
            </a:r>
          </a:p>
          <a:p>
            <a:pPr eaLnBrk="1" hangingPunct="1">
              <a:buFontTx/>
              <a:buNone/>
            </a:pPr>
            <a:r>
              <a:rPr lang="tr-TR" altLang="tr-TR" sz="2400" dirty="0" smtClean="0">
                <a:solidFill>
                  <a:srgbClr val="00B050"/>
                </a:solidFill>
              </a:rPr>
              <a:t>5</a:t>
            </a:r>
            <a:r>
              <a:rPr lang="pl-PL" altLang="tr-TR" sz="2400" dirty="0" smtClean="0">
                <a:solidFill>
                  <a:srgbClr val="00B050"/>
                </a:solidFill>
              </a:rPr>
              <a:t>-Gateway</a:t>
            </a:r>
            <a:endParaRPr lang="tr-TR" altLang="tr-TR" sz="2400" dirty="0" smtClean="0">
              <a:solidFill>
                <a:srgbClr val="00B050"/>
              </a:solidFill>
            </a:endParaRPr>
          </a:p>
          <a:p>
            <a:pPr eaLnBrk="1" hangingPunct="1">
              <a:buFontTx/>
              <a:buNone/>
            </a:pPr>
            <a:r>
              <a:rPr lang="tr-TR" altLang="tr-TR" sz="2400" dirty="0" smtClean="0"/>
              <a:t>6- </a:t>
            </a:r>
            <a:r>
              <a:rPr lang="tr-TR" altLang="tr-TR" sz="2400" dirty="0" err="1" smtClean="0"/>
              <a:t>Router</a:t>
            </a:r>
            <a:r>
              <a:rPr lang="tr-TR" altLang="tr-TR" sz="2400" dirty="0" smtClean="0"/>
              <a:t> (Yönlendirici)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1520" y="601216"/>
            <a:ext cx="8229600" cy="1027584"/>
          </a:xfrm>
        </p:spPr>
        <p:txBody>
          <a:bodyPr/>
          <a:lstStyle/>
          <a:p>
            <a:pPr eaLnBrk="1" hangingPunct="1"/>
            <a:r>
              <a:rPr lang="tr-TR" altLang="tr-TR" dirty="0" smtClean="0">
                <a:solidFill>
                  <a:srgbClr val="FF3300"/>
                </a:solidFill>
              </a:rPr>
              <a:t>Yapısal Kablolama nedir?</a:t>
            </a:r>
          </a:p>
        </p:txBody>
      </p:sp>
      <p:sp>
        <p:nvSpPr>
          <p:cNvPr id="40963" name="Rectangle 3"/>
          <p:cNvSpPr>
            <a:spLocks noGrp="1" noChangeArrowheads="1"/>
          </p:cNvSpPr>
          <p:nvPr>
            <p:ph type="body" idx="1"/>
          </p:nvPr>
        </p:nvSpPr>
        <p:spPr>
          <a:xfrm>
            <a:off x="786408" y="1628800"/>
            <a:ext cx="7571184" cy="4392488"/>
          </a:xfrm>
        </p:spPr>
        <p:txBody>
          <a:bodyPr/>
          <a:lstStyle/>
          <a:p>
            <a:pPr marL="0" indent="0" algn="just" eaLnBrk="1" hangingPunct="1">
              <a:buNone/>
            </a:pPr>
            <a:r>
              <a:rPr lang="tr-TR" altLang="tr-TR" sz="2800" dirty="0" smtClean="0"/>
              <a:t>	Bir ağın can damarı olan kablolama, mimari olarak, </a:t>
            </a:r>
            <a:r>
              <a:rPr lang="tr-TR" altLang="tr-TR" sz="2800" dirty="0" smtClean="0">
                <a:solidFill>
                  <a:srgbClr val="FF3300"/>
                </a:solidFill>
              </a:rPr>
              <a:t>kampüs, bina ve yatay kablolama</a:t>
            </a:r>
            <a:r>
              <a:rPr lang="tr-TR" altLang="tr-TR" sz="2800" dirty="0" smtClean="0"/>
              <a:t> olarak kısımlara ayrılır. Özelliklerine göre;</a:t>
            </a:r>
          </a:p>
          <a:p>
            <a:pPr eaLnBrk="1" hangingPunct="1">
              <a:buFontTx/>
              <a:buNone/>
            </a:pPr>
            <a:r>
              <a:rPr lang="tr-TR" altLang="tr-TR" sz="2800" dirty="0" smtClean="0"/>
              <a:t>1- </a:t>
            </a:r>
            <a:r>
              <a:rPr lang="tr-TR" altLang="tr-TR" sz="2800" dirty="0" err="1" smtClean="0"/>
              <a:t>TP,Koaksiyel</a:t>
            </a:r>
            <a:r>
              <a:rPr lang="tr-TR" altLang="tr-TR" sz="2800" dirty="0" smtClean="0"/>
              <a:t> </a:t>
            </a:r>
            <a:r>
              <a:rPr lang="tr-TR" altLang="tr-TR" sz="2800" dirty="0" err="1" smtClean="0"/>
              <a:t>v.b</a:t>
            </a:r>
            <a:r>
              <a:rPr lang="tr-TR" altLang="tr-TR" sz="2800" dirty="0" smtClean="0"/>
              <a:t>. Bakır </a:t>
            </a:r>
          </a:p>
          <a:p>
            <a:pPr eaLnBrk="1" hangingPunct="1">
              <a:buFontTx/>
              <a:buNone/>
            </a:pPr>
            <a:r>
              <a:rPr lang="tr-TR" altLang="tr-TR" sz="2800" dirty="0" smtClean="0"/>
              <a:t>2- MM,SM Fiber optik kablolar</a:t>
            </a:r>
          </a:p>
          <a:p>
            <a:pPr eaLnBrk="1" hangingPunct="1">
              <a:buFontTx/>
              <a:buNone/>
            </a:pPr>
            <a:r>
              <a:rPr lang="tr-TR" altLang="tr-TR" sz="2800" dirty="0" smtClean="0"/>
              <a:t>3- Kabin, </a:t>
            </a:r>
            <a:r>
              <a:rPr lang="tr-TR" altLang="tr-TR" sz="2800" dirty="0" err="1" smtClean="0"/>
              <a:t>patch</a:t>
            </a:r>
            <a:r>
              <a:rPr lang="tr-TR" altLang="tr-TR" sz="2800" dirty="0" smtClean="0"/>
              <a:t> panel, sonlandırma Ünitesi </a:t>
            </a:r>
            <a:r>
              <a:rPr lang="tr-TR" altLang="tr-TR" sz="2800" dirty="0" err="1" smtClean="0"/>
              <a:t>v.b</a:t>
            </a:r>
            <a:endParaRPr lang="tr-TR" altLang="tr-TR" sz="2800" dirty="0" smtClean="0"/>
          </a:p>
          <a:p>
            <a:pPr eaLnBrk="1" hangingPunct="1">
              <a:buFontTx/>
              <a:buNone/>
            </a:pPr>
            <a:r>
              <a:rPr lang="tr-TR" altLang="tr-TR" sz="2800" dirty="0" smtClean="0"/>
              <a:t>   Malzemeler bir ağın yapısal alt yapı kablolamasında kullanılır.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7704" y="562645"/>
            <a:ext cx="6635080" cy="346075"/>
          </a:xfrm>
        </p:spPr>
        <p:txBody>
          <a:bodyPr/>
          <a:lstStyle/>
          <a:p>
            <a:pPr eaLnBrk="1" hangingPunct="1"/>
            <a:r>
              <a:rPr lang="tr-TR" altLang="tr-TR" sz="2400" dirty="0" smtClean="0">
                <a:solidFill>
                  <a:srgbClr val="FF3300"/>
                </a:solidFill>
              </a:rPr>
              <a:t>Bilgisayar Ağı (</a:t>
            </a:r>
            <a:r>
              <a:rPr lang="tr-TR" altLang="tr-TR" sz="2400" dirty="0" err="1" smtClean="0">
                <a:solidFill>
                  <a:srgbClr val="FF3300"/>
                </a:solidFill>
              </a:rPr>
              <a:t>Computer</a:t>
            </a:r>
            <a:r>
              <a:rPr lang="tr-TR" altLang="tr-TR" sz="2400" dirty="0" smtClean="0">
                <a:solidFill>
                  <a:srgbClr val="FF3300"/>
                </a:solidFill>
              </a:rPr>
              <a:t> Networks) nedir?</a:t>
            </a:r>
          </a:p>
        </p:txBody>
      </p:sp>
      <p:sp>
        <p:nvSpPr>
          <p:cNvPr id="9219" name="Rectangle 3"/>
          <p:cNvSpPr>
            <a:spLocks noGrp="1" noChangeArrowheads="1"/>
          </p:cNvSpPr>
          <p:nvPr>
            <p:ph type="body" idx="1"/>
          </p:nvPr>
        </p:nvSpPr>
        <p:spPr>
          <a:xfrm>
            <a:off x="683568" y="908720"/>
            <a:ext cx="7416055" cy="1150938"/>
          </a:xfrm>
        </p:spPr>
        <p:txBody>
          <a:bodyPr/>
          <a:lstStyle/>
          <a:p>
            <a:pPr algn="just" eaLnBrk="1" hangingPunct="1"/>
            <a:r>
              <a:rPr lang="tr-TR" altLang="tr-TR" sz="1800" b="1" u="sng" dirty="0" smtClean="0"/>
              <a:t>Bilgisayar ağı </a:t>
            </a:r>
            <a:r>
              <a:rPr lang="tr-TR" altLang="tr-TR" sz="1800" dirty="0" smtClean="0"/>
              <a:t>(</a:t>
            </a:r>
            <a:r>
              <a:rPr lang="tr-TR" altLang="tr-TR" sz="1800" dirty="0" err="1" smtClean="0"/>
              <a:t>Computer</a:t>
            </a:r>
            <a:r>
              <a:rPr lang="tr-TR" altLang="tr-TR" sz="1800" dirty="0" smtClean="0"/>
              <a:t> Networks), bağımsız  bilgisayar ve benzeri sayısal cihazların, bir iletişim ortamı üzerinden, belirlenmiş iletişim kural ve </a:t>
            </a:r>
            <a:r>
              <a:rPr lang="tr-TR" altLang="tr-TR" sz="1800" dirty="0" err="1" smtClean="0"/>
              <a:t>protokolları</a:t>
            </a:r>
            <a:r>
              <a:rPr lang="tr-TR" altLang="tr-TR" sz="1800" dirty="0" smtClean="0"/>
              <a:t> çerçevesinde </a:t>
            </a:r>
            <a:r>
              <a:rPr lang="tr-TR" altLang="tr-TR" sz="1800" dirty="0" err="1" smtClean="0"/>
              <a:t>biribirleriyle</a:t>
            </a:r>
            <a:r>
              <a:rPr lang="tr-TR" altLang="tr-TR" sz="1800" dirty="0" smtClean="0"/>
              <a:t> haberleşmesinin sağlanarak , kaynaklarını (üzerlerindeki yazılımı, bilgiyi veya donanımı) paylaşmayı sağlayan </a:t>
            </a:r>
            <a:r>
              <a:rPr lang="tr-TR" altLang="tr-TR" sz="1800" dirty="0" err="1" smtClean="0"/>
              <a:t>sistem’dir</a:t>
            </a:r>
            <a:r>
              <a:rPr lang="tr-TR" altLang="tr-TR" sz="1800" dirty="0" smtClean="0"/>
              <a:t>.</a:t>
            </a:r>
          </a:p>
          <a:p>
            <a:pPr eaLnBrk="1" hangingPunct="1">
              <a:buFont typeface="Arial" panose="020B0604020202020204" pitchFamily="34" charset="0"/>
              <a:buNone/>
            </a:pPr>
            <a:endParaRPr lang="tr-TR" altLang="tr-TR" sz="2400" dirty="0" smtClean="0"/>
          </a:p>
          <a:p>
            <a:pPr eaLnBrk="1" hangingPunct="1">
              <a:buFont typeface="Arial" panose="020B0604020202020204" pitchFamily="34" charset="0"/>
              <a:buNone/>
            </a:pPr>
            <a:endParaRPr lang="tr-TR" altLang="tr-TR" sz="2400" dirty="0" smtClean="0"/>
          </a:p>
          <a:p>
            <a:pPr eaLnBrk="1" hangingPunct="1">
              <a:buFont typeface="Arial" panose="020B0604020202020204" pitchFamily="34" charset="0"/>
              <a:buNone/>
            </a:pPr>
            <a:endParaRPr lang="tr-TR" altLang="tr-TR" sz="2400" dirty="0" smtClean="0"/>
          </a:p>
          <a:p>
            <a:pPr eaLnBrk="1" hangingPunct="1">
              <a:buFont typeface="Arial" panose="020B0604020202020204" pitchFamily="34" charset="0"/>
              <a:buNone/>
            </a:pPr>
            <a:endParaRPr lang="tr-TR" altLang="tr-TR" sz="2400" dirty="0" smtClean="0"/>
          </a:p>
          <a:p>
            <a:pPr algn="just" eaLnBrk="1" hangingPunct="1"/>
            <a:r>
              <a:rPr lang="tr-TR" altLang="tr-TR" sz="1800" dirty="0" smtClean="0"/>
              <a:t>İki adet bilgisayarın uygun  bir şekilde bağlanmasıyla  bir ağ oluşturulabileceği gibi , dünya üzerinde yayılmış milyonlarca bilgisayarın haberleşebildiği İNTERNET gibi bir ağda oluşturulabilir. </a:t>
            </a:r>
          </a:p>
          <a:p>
            <a:pPr algn="just" eaLnBrk="1" hangingPunct="1"/>
            <a:r>
              <a:rPr lang="tr-TR" altLang="tr-TR" sz="1800" dirty="0" smtClean="0"/>
              <a:t>Ağdaki bilgisayarlar, coğrafi olarak </a:t>
            </a:r>
            <a:r>
              <a:rPr lang="tr-TR" altLang="tr-TR" sz="1800" dirty="0" err="1" smtClean="0"/>
              <a:t>biribirlerine</a:t>
            </a:r>
            <a:r>
              <a:rPr lang="tr-TR" altLang="tr-TR" sz="1800" dirty="0" smtClean="0"/>
              <a:t> çok yakın olabilecekleri gibi çok uzaklarda olsalar bile, ayni protokol sayesinde, karşılıklı olarak uygulamaya yönelik işlemleri yürütme yeteneğine sahiptirler.</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706" y="2405733"/>
            <a:ext cx="5472608" cy="180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620688"/>
            <a:ext cx="8229600" cy="792088"/>
          </a:xfrm>
        </p:spPr>
        <p:txBody>
          <a:bodyPr/>
          <a:lstStyle/>
          <a:p>
            <a:pPr eaLnBrk="1" hangingPunct="1"/>
            <a:r>
              <a:rPr lang="tr-TR" altLang="tr-TR" dirty="0" smtClean="0">
                <a:solidFill>
                  <a:srgbClr val="FF3300"/>
                </a:solidFill>
              </a:rPr>
              <a:t>Ağ Güvenliği nedir?</a:t>
            </a:r>
          </a:p>
        </p:txBody>
      </p:sp>
      <p:sp>
        <p:nvSpPr>
          <p:cNvPr id="43011" name="Rectangle 3"/>
          <p:cNvSpPr>
            <a:spLocks noGrp="1" noChangeArrowheads="1"/>
          </p:cNvSpPr>
          <p:nvPr>
            <p:ph type="body" idx="1"/>
          </p:nvPr>
        </p:nvSpPr>
        <p:spPr>
          <a:xfrm>
            <a:off x="755576" y="1556792"/>
            <a:ext cx="7349988" cy="4525963"/>
          </a:xfrm>
        </p:spPr>
        <p:txBody>
          <a:bodyPr/>
          <a:lstStyle/>
          <a:p>
            <a:pPr algn="just" eaLnBrk="1" hangingPunct="1">
              <a:buFontTx/>
              <a:buNone/>
            </a:pPr>
            <a:r>
              <a:rPr lang="tr-TR" altLang="tr-TR" sz="2000" dirty="0" smtClean="0"/>
              <a:t>Günümüzde, başta İnternet olmak üzere birçok ağ herkesin erişimine açıktır. Bu yüzden ağ ortamındaki bilgilere istenmeyen kişilerin erişimi mümkündür. Bilgisayarların hem ağda bağlı kalmaları ve hem de istenmeyen bağlantıların yapılamaması için denetlenmesi işlemi </a:t>
            </a:r>
            <a:r>
              <a:rPr lang="tr-TR" altLang="tr-TR" sz="2000" b="1" i="1" dirty="0" smtClean="0"/>
              <a:t>AĞ Güvenliği </a:t>
            </a:r>
            <a:r>
              <a:rPr lang="tr-TR" altLang="tr-TR" sz="2000" dirty="0" smtClean="0"/>
              <a:t>konusudur</a:t>
            </a:r>
          </a:p>
          <a:p>
            <a:pPr algn="just" eaLnBrk="1" hangingPunct="1">
              <a:buFontTx/>
              <a:buNone/>
            </a:pPr>
            <a:endParaRPr lang="tr-TR" altLang="tr-TR" sz="2000" dirty="0" smtClean="0"/>
          </a:p>
          <a:p>
            <a:pPr eaLnBrk="1" hangingPunct="1"/>
            <a:r>
              <a:rPr lang="tr-TR" altLang="tr-TR" sz="2000" dirty="0" smtClean="0"/>
              <a:t>Güvenlik Düzeyleri</a:t>
            </a:r>
          </a:p>
          <a:p>
            <a:pPr eaLnBrk="1" hangingPunct="1"/>
            <a:r>
              <a:rPr lang="tr-TR" altLang="tr-TR" sz="2000" dirty="0" smtClean="0"/>
              <a:t>Özel Sanal Ağlar (VPN)</a:t>
            </a:r>
          </a:p>
          <a:p>
            <a:pPr eaLnBrk="1" hangingPunct="1"/>
            <a:r>
              <a:rPr lang="tr-TR" altLang="tr-TR" sz="2000" dirty="0" smtClean="0"/>
              <a:t>Firewall (Ateş duvarı)</a:t>
            </a:r>
          </a:p>
          <a:p>
            <a:pPr eaLnBrk="1" hangingPunct="1"/>
            <a:r>
              <a:rPr lang="tr-TR" altLang="tr-TR" sz="2000" dirty="0" smtClean="0"/>
              <a:t>SSL, IPSEC </a:t>
            </a:r>
            <a:r>
              <a:rPr lang="tr-TR" altLang="tr-TR" sz="2000" dirty="0" err="1" smtClean="0"/>
              <a:t>v.b</a:t>
            </a:r>
            <a:endParaRPr lang="tr-TR" altLang="tr-TR" sz="2000" dirty="0" smtClean="0"/>
          </a:p>
          <a:p>
            <a:pPr eaLnBrk="1" hangingPunct="1">
              <a:buFontTx/>
              <a:buNone/>
            </a:pPr>
            <a:endParaRPr lang="tr-TR" altLang="tr-TR" sz="1800" dirty="0"/>
          </a:p>
          <a:p>
            <a:pPr eaLnBrk="1" hangingPunct="1">
              <a:buFontTx/>
              <a:buNone/>
            </a:pPr>
            <a:r>
              <a:rPr lang="tr-TR" altLang="tr-TR" sz="1800" dirty="0" smtClean="0"/>
              <a:t>konular, ağ güvenliği için bilinmesi gereken temel konulardır.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980728"/>
            <a:ext cx="8003232" cy="436910"/>
          </a:xfrm>
        </p:spPr>
        <p:txBody>
          <a:bodyPr/>
          <a:lstStyle/>
          <a:p>
            <a:pPr eaLnBrk="1" hangingPunct="1"/>
            <a:r>
              <a:rPr lang="tr-TR" altLang="tr-TR" sz="3600" dirty="0" smtClean="0">
                <a:solidFill>
                  <a:srgbClr val="FF3300"/>
                </a:solidFill>
              </a:rPr>
              <a:t>İnternet Teknolojileri ve TCP/IP  ?</a:t>
            </a:r>
          </a:p>
        </p:txBody>
      </p:sp>
      <p:sp>
        <p:nvSpPr>
          <p:cNvPr id="44035" name="Rectangle 3"/>
          <p:cNvSpPr>
            <a:spLocks noGrp="1" noChangeArrowheads="1"/>
          </p:cNvSpPr>
          <p:nvPr>
            <p:ph type="body" idx="1"/>
          </p:nvPr>
        </p:nvSpPr>
        <p:spPr>
          <a:xfrm>
            <a:off x="1002432" y="1628800"/>
            <a:ext cx="7139136" cy="4536503"/>
          </a:xfrm>
        </p:spPr>
        <p:txBody>
          <a:bodyPr/>
          <a:lstStyle/>
          <a:p>
            <a:pPr algn="just" eaLnBrk="1" hangingPunct="1"/>
            <a:r>
              <a:rPr lang="tr-TR" altLang="tr-TR" sz="2400" dirty="0" smtClean="0"/>
              <a:t>İnternet; dünya çapında bağımsız çok sayıda ağların </a:t>
            </a:r>
            <a:r>
              <a:rPr lang="tr-TR" altLang="tr-TR" sz="2400" dirty="0" err="1" smtClean="0"/>
              <a:t>biribirlerine</a:t>
            </a:r>
            <a:r>
              <a:rPr lang="tr-TR" altLang="tr-TR" sz="2400" dirty="0" smtClean="0"/>
              <a:t> bağlanarak oluşmuş bir ağ yapısıdır. İnternette TCP/IP gurubu </a:t>
            </a:r>
            <a:r>
              <a:rPr lang="tr-TR" altLang="tr-TR" sz="2400" dirty="0" err="1" smtClean="0"/>
              <a:t>protokollarına</a:t>
            </a:r>
            <a:r>
              <a:rPr lang="tr-TR" altLang="tr-TR" sz="2400" dirty="0" smtClean="0"/>
              <a:t> göre iletişim sağlanır.</a:t>
            </a:r>
          </a:p>
          <a:p>
            <a:pPr algn="just" eaLnBrk="1" hangingPunct="1"/>
            <a:endParaRPr lang="tr-TR" altLang="tr-TR" sz="2400" dirty="0" smtClean="0"/>
          </a:p>
          <a:p>
            <a:pPr algn="just" eaLnBrk="1" hangingPunct="1"/>
            <a:r>
              <a:rPr lang="tr-TR" altLang="tr-TR" sz="2000" dirty="0"/>
              <a:t>TCP/IP </a:t>
            </a:r>
            <a:r>
              <a:rPr lang="tr-TR" altLang="tr-TR" sz="2000" dirty="0" err="1"/>
              <a:t>suiti</a:t>
            </a:r>
            <a:r>
              <a:rPr lang="tr-TR" altLang="tr-TR" sz="2000" dirty="0"/>
              <a:t> nedir? Alt </a:t>
            </a:r>
            <a:r>
              <a:rPr lang="tr-TR" altLang="tr-TR" sz="2000" dirty="0" err="1"/>
              <a:t>protokolları</a:t>
            </a:r>
            <a:r>
              <a:rPr lang="tr-TR" altLang="tr-TR" sz="2000" dirty="0"/>
              <a:t> nedir? Ne işe yarar</a:t>
            </a:r>
            <a:r>
              <a:rPr lang="tr-TR" altLang="tr-TR" sz="2000" dirty="0" smtClean="0"/>
              <a:t>?</a:t>
            </a:r>
          </a:p>
          <a:p>
            <a:pPr algn="just" eaLnBrk="1" hangingPunct="1"/>
            <a:r>
              <a:rPr lang="tr-TR" altLang="tr-TR" sz="2000" dirty="0" smtClean="0"/>
              <a:t>İnternetteki Bilgisayarlar </a:t>
            </a:r>
            <a:r>
              <a:rPr lang="tr-TR" altLang="tr-TR" sz="2000" dirty="0" err="1" smtClean="0"/>
              <a:t>biribirlerini</a:t>
            </a:r>
            <a:r>
              <a:rPr lang="tr-TR" altLang="tr-TR" sz="2000" dirty="0" smtClean="0"/>
              <a:t> nasıl tanır? İnternet Adres sınıfları, alt ağlar nedir?</a:t>
            </a:r>
          </a:p>
          <a:p>
            <a:pPr algn="just" eaLnBrk="1" hangingPunct="1"/>
            <a:r>
              <a:rPr lang="tr-TR" altLang="tr-TR" sz="2000" dirty="0" smtClean="0"/>
              <a:t>IP yönlendirme işlemi nasıl gerçekleşir? Yönlendirme </a:t>
            </a:r>
            <a:r>
              <a:rPr lang="tr-TR" altLang="tr-TR" sz="2000" dirty="0" err="1" smtClean="0"/>
              <a:t>protokolları</a:t>
            </a:r>
            <a:r>
              <a:rPr lang="tr-TR" altLang="tr-TR" sz="2000" dirty="0" smtClean="0"/>
              <a:t> nelerdir?</a:t>
            </a:r>
          </a:p>
          <a:p>
            <a:pPr algn="just" eaLnBrk="1" hangingPunct="1"/>
            <a:r>
              <a:rPr lang="tr-TR" altLang="tr-TR" sz="2000" dirty="0" smtClean="0"/>
              <a:t>HTTP </a:t>
            </a:r>
            <a:r>
              <a:rPr lang="tr-TR" altLang="tr-TR" sz="2000" dirty="0" err="1" smtClean="0"/>
              <a:t>v.b</a:t>
            </a:r>
            <a:r>
              <a:rPr lang="tr-TR" altLang="tr-TR" sz="2000" dirty="0" smtClean="0"/>
              <a:t> uygulama katmanı protokolleri nedir?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0698" y="764704"/>
            <a:ext cx="7448892" cy="720080"/>
          </a:xfrm>
        </p:spPr>
        <p:txBody>
          <a:bodyPr/>
          <a:lstStyle/>
          <a:p>
            <a:pPr eaLnBrk="1" hangingPunct="1"/>
            <a:r>
              <a:rPr lang="tr-TR" altLang="tr-TR" sz="3600" dirty="0" smtClean="0">
                <a:solidFill>
                  <a:srgbClr val="FF3300"/>
                </a:solidFill>
              </a:rPr>
              <a:t>Amacımız?</a:t>
            </a:r>
          </a:p>
        </p:txBody>
      </p:sp>
      <p:sp>
        <p:nvSpPr>
          <p:cNvPr id="45059" name="Rectangle 3"/>
          <p:cNvSpPr>
            <a:spLocks noGrp="1" noChangeArrowheads="1"/>
          </p:cNvSpPr>
          <p:nvPr>
            <p:ph type="body" idx="1"/>
          </p:nvPr>
        </p:nvSpPr>
        <p:spPr>
          <a:xfrm>
            <a:off x="827584" y="1628800"/>
            <a:ext cx="6995120" cy="3587764"/>
          </a:xfrm>
        </p:spPr>
        <p:txBody>
          <a:bodyPr/>
          <a:lstStyle/>
          <a:p>
            <a:pPr algn="just" eaLnBrk="1" hangingPunct="1">
              <a:lnSpc>
                <a:spcPct val="90000"/>
              </a:lnSpc>
            </a:pPr>
            <a:r>
              <a:rPr lang="tr-TR" altLang="tr-TR" sz="2000" dirty="0" smtClean="0"/>
              <a:t>Herhangi bir boyut ve teknolojideki bilgisayar ağının projelendirilmesi ve işletilebilmesi için gereken teorik altyapı bilgisinin öğrenilmesi.</a:t>
            </a:r>
          </a:p>
          <a:p>
            <a:pPr marL="0" indent="0" algn="just" eaLnBrk="1" hangingPunct="1">
              <a:lnSpc>
                <a:spcPct val="90000"/>
              </a:lnSpc>
              <a:buNone/>
            </a:pPr>
            <a:endParaRPr lang="tr-TR" altLang="tr-TR" sz="2000" dirty="0" smtClean="0"/>
          </a:p>
          <a:p>
            <a:pPr algn="just" eaLnBrk="1" hangingPunct="1">
              <a:lnSpc>
                <a:spcPct val="90000"/>
              </a:lnSpc>
            </a:pPr>
            <a:r>
              <a:rPr lang="tr-TR" altLang="tr-TR" sz="2000" dirty="0" smtClean="0"/>
              <a:t>İnternet altyapısı için teorik ve uygulamalı bilgilerin verilmesi,</a:t>
            </a:r>
          </a:p>
          <a:p>
            <a:pPr marL="0" indent="0" algn="just" eaLnBrk="1" hangingPunct="1">
              <a:lnSpc>
                <a:spcPct val="90000"/>
              </a:lnSpc>
              <a:buNone/>
            </a:pPr>
            <a:endParaRPr lang="tr-TR" altLang="tr-TR" sz="2000" dirty="0" smtClean="0"/>
          </a:p>
          <a:p>
            <a:pPr algn="just" eaLnBrk="1" hangingPunct="1">
              <a:lnSpc>
                <a:spcPct val="90000"/>
              </a:lnSpc>
            </a:pPr>
            <a:r>
              <a:rPr lang="tr-TR" altLang="tr-TR" sz="2000" dirty="0" smtClean="0"/>
              <a:t>Ağ Aktif cihazlarının </a:t>
            </a:r>
            <a:r>
              <a:rPr lang="tr-TR" altLang="tr-TR" sz="2000" dirty="0" err="1" smtClean="0"/>
              <a:t>konfigirasyonu</a:t>
            </a:r>
            <a:r>
              <a:rPr lang="tr-TR" altLang="tr-TR" sz="2000" dirty="0" smtClean="0"/>
              <a:t> ile ilgili uygulamalar</a:t>
            </a:r>
          </a:p>
          <a:p>
            <a:pPr marL="0" indent="0" algn="just" eaLnBrk="1" hangingPunct="1">
              <a:lnSpc>
                <a:spcPct val="90000"/>
              </a:lnSpc>
              <a:buNone/>
            </a:pPr>
            <a:endParaRPr lang="tr-TR" altLang="tr-TR" sz="2000" dirty="0" smtClean="0"/>
          </a:p>
          <a:p>
            <a:pPr algn="just" eaLnBrk="1" hangingPunct="1">
              <a:lnSpc>
                <a:spcPct val="90000"/>
              </a:lnSpc>
            </a:pPr>
            <a:r>
              <a:rPr lang="tr-TR" altLang="tr-TR" sz="2000" dirty="0" smtClean="0"/>
              <a:t>Bilgisayar ağları ile ilgili teknolojik gelişmelerin takip edilmesi için gereken bilinçlendirme.</a:t>
            </a:r>
          </a:p>
          <a:p>
            <a:pPr marL="0" indent="0" eaLnBrk="1" hangingPunct="1">
              <a:lnSpc>
                <a:spcPct val="90000"/>
              </a:lnSpc>
              <a:buNone/>
            </a:pPr>
            <a:endParaRPr lang="tr-TR" altLang="tr-TR"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tr-TR" altLang="tr-TR" smtClean="0">
                <a:solidFill>
                  <a:srgbClr val="FF3300"/>
                </a:solidFill>
              </a:rPr>
              <a:t>Anlatılacaklar</a:t>
            </a:r>
          </a:p>
        </p:txBody>
      </p:sp>
      <p:sp>
        <p:nvSpPr>
          <p:cNvPr id="46083" name="Rectangle 3"/>
          <p:cNvSpPr>
            <a:spLocks noGrp="1" noChangeArrowheads="1"/>
          </p:cNvSpPr>
          <p:nvPr>
            <p:ph type="body" idx="1"/>
          </p:nvPr>
        </p:nvSpPr>
        <p:spPr>
          <a:xfrm>
            <a:off x="1547664" y="1556792"/>
            <a:ext cx="6408960" cy="4525962"/>
          </a:xfrm>
        </p:spPr>
        <p:txBody>
          <a:bodyPr/>
          <a:lstStyle/>
          <a:p>
            <a:pPr eaLnBrk="1" hangingPunct="1">
              <a:lnSpc>
                <a:spcPct val="80000"/>
              </a:lnSpc>
            </a:pPr>
            <a:r>
              <a:rPr lang="tr-TR" altLang="tr-TR" sz="1800" b="1" dirty="0" smtClean="0"/>
              <a:t>Veri İletişimi</a:t>
            </a:r>
          </a:p>
          <a:p>
            <a:pPr eaLnBrk="1" hangingPunct="1">
              <a:lnSpc>
                <a:spcPct val="80000"/>
              </a:lnSpc>
            </a:pPr>
            <a:r>
              <a:rPr lang="tr-TR" altLang="tr-TR" sz="1800" b="1" dirty="0" smtClean="0"/>
              <a:t>Hata sezme ve düzeltme</a:t>
            </a:r>
          </a:p>
          <a:p>
            <a:pPr eaLnBrk="1" hangingPunct="1">
              <a:lnSpc>
                <a:spcPct val="80000"/>
              </a:lnSpc>
            </a:pPr>
            <a:r>
              <a:rPr lang="tr-TR" altLang="tr-TR" sz="1800" b="1" dirty="0" smtClean="0"/>
              <a:t>Standartlar, OSI başvuru modeli</a:t>
            </a:r>
          </a:p>
          <a:p>
            <a:pPr eaLnBrk="1" hangingPunct="1">
              <a:lnSpc>
                <a:spcPct val="80000"/>
              </a:lnSpc>
            </a:pPr>
            <a:r>
              <a:rPr lang="tr-TR" altLang="tr-TR" sz="1800" b="1" dirty="0" smtClean="0"/>
              <a:t>Uygulama, Sunuş Oturum katmanları</a:t>
            </a:r>
          </a:p>
          <a:p>
            <a:pPr eaLnBrk="1" hangingPunct="1">
              <a:lnSpc>
                <a:spcPct val="80000"/>
              </a:lnSpc>
            </a:pPr>
            <a:r>
              <a:rPr lang="tr-TR" altLang="tr-TR" sz="1800" b="1" dirty="0" smtClean="0"/>
              <a:t>Ağ, Veri </a:t>
            </a:r>
            <a:r>
              <a:rPr lang="tr-TR" altLang="tr-TR" sz="1800" b="1" dirty="0" err="1" smtClean="0"/>
              <a:t>Bağı,Fiziksel</a:t>
            </a:r>
            <a:r>
              <a:rPr lang="tr-TR" altLang="tr-TR" sz="1800" b="1" dirty="0" smtClean="0"/>
              <a:t> katmanlar</a:t>
            </a:r>
          </a:p>
          <a:p>
            <a:pPr eaLnBrk="1" hangingPunct="1">
              <a:lnSpc>
                <a:spcPct val="80000"/>
              </a:lnSpc>
            </a:pPr>
            <a:r>
              <a:rPr lang="tr-TR" altLang="tr-TR" sz="1800" b="1" dirty="0" smtClean="0"/>
              <a:t>Bilgisayar Ağ kavramları</a:t>
            </a:r>
          </a:p>
          <a:p>
            <a:pPr eaLnBrk="1" hangingPunct="1">
              <a:lnSpc>
                <a:spcPct val="80000"/>
              </a:lnSpc>
            </a:pPr>
            <a:r>
              <a:rPr lang="tr-TR" altLang="tr-TR" sz="1800" b="1" dirty="0" smtClean="0"/>
              <a:t>Ağ bağlantı Cihazları ve  konfigürasyon uygulamaları</a:t>
            </a:r>
          </a:p>
          <a:p>
            <a:pPr eaLnBrk="1" hangingPunct="1">
              <a:lnSpc>
                <a:spcPct val="80000"/>
              </a:lnSpc>
            </a:pPr>
            <a:r>
              <a:rPr lang="tr-TR" altLang="tr-TR" sz="1800" b="1" dirty="0" smtClean="0"/>
              <a:t>LAN teknolojileri</a:t>
            </a:r>
          </a:p>
          <a:p>
            <a:pPr eaLnBrk="1" hangingPunct="1">
              <a:lnSpc>
                <a:spcPct val="80000"/>
              </a:lnSpc>
            </a:pPr>
            <a:r>
              <a:rPr lang="tr-TR" altLang="tr-TR" sz="1800" b="1" dirty="0" smtClean="0"/>
              <a:t>WAN teknolojileri</a:t>
            </a:r>
          </a:p>
          <a:p>
            <a:pPr eaLnBrk="1" hangingPunct="1">
              <a:lnSpc>
                <a:spcPct val="80000"/>
              </a:lnSpc>
            </a:pPr>
            <a:r>
              <a:rPr lang="tr-TR" altLang="tr-TR" sz="1800" b="1" dirty="0" smtClean="0"/>
              <a:t>AĞ güvenliğine genel bakış </a:t>
            </a:r>
          </a:p>
          <a:p>
            <a:pPr eaLnBrk="1" hangingPunct="1">
              <a:lnSpc>
                <a:spcPct val="80000"/>
              </a:lnSpc>
            </a:pPr>
            <a:r>
              <a:rPr lang="tr-TR" altLang="tr-TR" sz="1800" b="1" dirty="0" smtClean="0"/>
              <a:t>Yapısal Kablolama</a:t>
            </a:r>
          </a:p>
          <a:p>
            <a:pPr eaLnBrk="1" hangingPunct="1">
              <a:lnSpc>
                <a:spcPct val="80000"/>
              </a:lnSpc>
            </a:pPr>
            <a:r>
              <a:rPr lang="tr-TR" altLang="tr-TR" sz="1800" b="1" dirty="0" smtClean="0"/>
              <a:t>TCP/IP ve İnternet</a:t>
            </a:r>
          </a:p>
          <a:p>
            <a:pPr eaLnBrk="1" hangingPunct="1">
              <a:lnSpc>
                <a:spcPct val="80000"/>
              </a:lnSpc>
            </a:pPr>
            <a:r>
              <a:rPr lang="tr-TR" altLang="tr-TR" sz="1800" b="1" dirty="0" smtClean="0"/>
              <a:t>İnternet Adres Sınıfları ve Alt ağlar</a:t>
            </a:r>
          </a:p>
          <a:p>
            <a:pPr eaLnBrk="1" hangingPunct="1">
              <a:lnSpc>
                <a:spcPct val="80000"/>
              </a:lnSpc>
            </a:pPr>
            <a:r>
              <a:rPr lang="tr-TR" altLang="tr-TR" sz="1800" b="1" dirty="0" smtClean="0"/>
              <a:t>IP Yönlendirme</a:t>
            </a:r>
          </a:p>
          <a:p>
            <a:pPr eaLnBrk="1" hangingPunct="1">
              <a:lnSpc>
                <a:spcPct val="80000"/>
              </a:lnSpc>
            </a:pPr>
            <a:r>
              <a:rPr lang="tr-TR" altLang="tr-TR" sz="1800" b="1" dirty="0" smtClean="0"/>
              <a:t>İnternet hizmet programları</a:t>
            </a:r>
          </a:p>
          <a:p>
            <a:pPr eaLnBrk="1" hangingPunct="1">
              <a:lnSpc>
                <a:spcPct val="80000"/>
              </a:lnSpc>
            </a:pPr>
            <a:r>
              <a:rPr lang="tr-TR" altLang="tr-TR" sz="1800" b="1" dirty="0" smtClean="0"/>
              <a:t>Ağ İşletim sistemlerine bakış</a:t>
            </a:r>
          </a:p>
          <a:p>
            <a:pPr eaLnBrk="1" hangingPunct="1">
              <a:lnSpc>
                <a:spcPct val="80000"/>
              </a:lnSpc>
            </a:pPr>
            <a:endParaRPr lang="tr-TR" altLang="tr-TR" sz="24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764704"/>
            <a:ext cx="8229600" cy="432048"/>
          </a:xfrm>
        </p:spPr>
        <p:txBody>
          <a:bodyPr/>
          <a:lstStyle/>
          <a:p>
            <a:pPr eaLnBrk="1" hangingPunct="1"/>
            <a:r>
              <a:rPr lang="tr-TR" altLang="tr-TR" dirty="0" smtClean="0">
                <a:solidFill>
                  <a:srgbClr val="FF3300"/>
                </a:solidFill>
              </a:rPr>
              <a:t>Yararlanılan Kaynaklar</a:t>
            </a:r>
          </a:p>
        </p:txBody>
      </p:sp>
      <p:sp>
        <p:nvSpPr>
          <p:cNvPr id="47107" name="Rectangle 3"/>
          <p:cNvSpPr>
            <a:spLocks noGrp="1" noChangeArrowheads="1"/>
          </p:cNvSpPr>
          <p:nvPr>
            <p:ph type="body" idx="1"/>
          </p:nvPr>
        </p:nvSpPr>
        <p:spPr>
          <a:xfrm>
            <a:off x="539552" y="1484784"/>
            <a:ext cx="7561212" cy="4525962"/>
          </a:xfrm>
        </p:spPr>
        <p:txBody>
          <a:bodyPr/>
          <a:lstStyle/>
          <a:p>
            <a:pPr eaLnBrk="1" hangingPunct="1">
              <a:defRPr/>
            </a:pPr>
            <a:r>
              <a:rPr lang="tr-TR" altLang="tr-TR" sz="2000" b="1" dirty="0" smtClean="0"/>
              <a:t>High </a:t>
            </a:r>
            <a:r>
              <a:rPr lang="tr-TR" altLang="tr-TR" sz="2000" b="1" dirty="0" err="1" smtClean="0"/>
              <a:t>Speed</a:t>
            </a:r>
            <a:r>
              <a:rPr lang="tr-TR" altLang="tr-TR" sz="2000" b="1" dirty="0" smtClean="0"/>
              <a:t> Networks-</a:t>
            </a:r>
            <a:r>
              <a:rPr lang="tr-TR" altLang="tr-TR" sz="2000" dirty="0" smtClean="0"/>
              <a:t> </a:t>
            </a:r>
            <a:r>
              <a:rPr lang="tr-TR" altLang="tr-TR" sz="2000" i="1" dirty="0" err="1" smtClean="0"/>
              <a:t>W.Stallings</a:t>
            </a:r>
            <a:r>
              <a:rPr lang="tr-TR" altLang="tr-TR" sz="2000" i="1" dirty="0" smtClean="0"/>
              <a:t> P.H. </a:t>
            </a:r>
          </a:p>
          <a:p>
            <a:pPr eaLnBrk="1" hangingPunct="1">
              <a:defRPr/>
            </a:pPr>
            <a:r>
              <a:rPr lang="tr-TR" altLang="tr-TR" sz="2000" b="1" dirty="0" smtClean="0"/>
              <a:t>Bilgisayar Haberleşmesi ve Ağ teknolojileri-</a:t>
            </a:r>
            <a:r>
              <a:rPr lang="tr-TR" altLang="tr-TR" sz="2000" dirty="0" smtClean="0"/>
              <a:t> </a:t>
            </a:r>
            <a:r>
              <a:rPr lang="tr-TR" altLang="tr-TR" sz="2000" i="1" dirty="0" err="1" smtClean="0"/>
              <a:t>R.Çölkesen</a:t>
            </a:r>
            <a:r>
              <a:rPr lang="tr-TR" altLang="tr-TR" sz="2000" i="1" dirty="0" smtClean="0"/>
              <a:t> Papatya yayıncılık</a:t>
            </a:r>
          </a:p>
          <a:p>
            <a:pPr eaLnBrk="1" hangingPunct="1">
              <a:defRPr/>
            </a:pPr>
            <a:r>
              <a:rPr lang="tr-TR" altLang="tr-TR" sz="2000" b="1" dirty="0" smtClean="0"/>
              <a:t>Bilgisayar Ağları-</a:t>
            </a:r>
            <a:r>
              <a:rPr lang="tr-TR" altLang="tr-TR" sz="2000" dirty="0" smtClean="0"/>
              <a:t> </a:t>
            </a:r>
            <a:r>
              <a:rPr lang="tr-TR" altLang="tr-TR" sz="2000" i="1" dirty="0" err="1" smtClean="0"/>
              <a:t>Doç.Dr.Nazife</a:t>
            </a:r>
            <a:r>
              <a:rPr lang="tr-TR" altLang="tr-TR" sz="2000" i="1" dirty="0" smtClean="0"/>
              <a:t> Baykal, SAS Yayınları, </a:t>
            </a:r>
          </a:p>
          <a:p>
            <a:pPr eaLnBrk="1" hangingPunct="1">
              <a:defRPr/>
            </a:pPr>
            <a:r>
              <a:rPr lang="tr-TR" altLang="tr-TR" sz="2000" b="1" dirty="0" smtClean="0"/>
              <a:t>Bilgisayar Ağları Demir Ören</a:t>
            </a:r>
            <a:r>
              <a:rPr lang="tr-TR" altLang="tr-TR" sz="2000" dirty="0" smtClean="0"/>
              <a:t>, Papatya yayıncılık </a:t>
            </a:r>
          </a:p>
          <a:p>
            <a:pPr eaLnBrk="1" hangingPunct="1">
              <a:defRPr/>
            </a:pPr>
            <a:r>
              <a:rPr lang="tr-TR" altLang="tr-TR" sz="2000" b="1" dirty="0" err="1" smtClean="0"/>
              <a:t>Computers</a:t>
            </a:r>
            <a:r>
              <a:rPr lang="tr-TR" altLang="tr-TR" sz="2000" b="1" dirty="0" smtClean="0"/>
              <a:t> Networks- </a:t>
            </a:r>
            <a:r>
              <a:rPr lang="tr-TR" altLang="tr-TR" sz="2000" b="1" dirty="0" err="1" smtClean="0"/>
              <a:t>Lecture</a:t>
            </a:r>
            <a:r>
              <a:rPr lang="tr-TR" altLang="tr-TR" sz="2000" b="1" dirty="0" smtClean="0"/>
              <a:t> </a:t>
            </a:r>
            <a:r>
              <a:rPr lang="tr-TR" altLang="tr-TR" sz="2000" b="1" dirty="0" err="1" smtClean="0"/>
              <a:t>notes</a:t>
            </a:r>
            <a:r>
              <a:rPr lang="tr-TR" altLang="tr-TR" sz="2000" b="1" dirty="0" smtClean="0"/>
              <a:t>-</a:t>
            </a:r>
            <a:r>
              <a:rPr lang="tr-TR" altLang="tr-TR" sz="2000" dirty="0" smtClean="0"/>
              <a:t> </a:t>
            </a:r>
            <a:r>
              <a:rPr lang="en-US" altLang="tr-TR" sz="2000" i="1" dirty="0" smtClean="0"/>
              <a:t>Prof. Jerry </a:t>
            </a:r>
            <a:r>
              <a:rPr lang="en-US" altLang="tr-TR" sz="2000" i="1" dirty="0" err="1" smtClean="0"/>
              <a:t>Breecher</a:t>
            </a:r>
            <a:endParaRPr lang="tr-TR" altLang="tr-TR" sz="2000" i="1" dirty="0" smtClean="0"/>
          </a:p>
          <a:p>
            <a:pPr marL="0" indent="0" eaLnBrk="1" hangingPunct="1">
              <a:buNone/>
              <a:defRPr/>
            </a:pPr>
            <a:endParaRPr lang="tr-TR" altLang="tr-TR" sz="2000" i="1" dirty="0" smtClean="0"/>
          </a:p>
          <a:p>
            <a:pPr eaLnBrk="1" hangingPunct="1">
              <a:defRPr/>
            </a:pPr>
            <a:r>
              <a:rPr lang="tr-TR" altLang="tr-TR" sz="2000" i="1" dirty="0" smtClean="0">
                <a:solidFill>
                  <a:srgbClr val="00B0F0"/>
                </a:solidFill>
              </a:rPr>
              <a:t>Sanal Uygulama ortamı olarak GNS3 yazılımı ve CISCO CİHAZ </a:t>
            </a:r>
            <a:r>
              <a:rPr lang="tr-TR" altLang="tr-TR" sz="2000" i="1" dirty="0" err="1" smtClean="0">
                <a:solidFill>
                  <a:srgbClr val="00B0F0"/>
                </a:solidFill>
              </a:rPr>
              <a:t>IOS’ları</a:t>
            </a:r>
            <a:r>
              <a:rPr lang="tr-TR" altLang="tr-TR" sz="2000" i="1" dirty="0" smtClean="0">
                <a:solidFill>
                  <a:srgbClr val="00B0F0"/>
                </a:solidFill>
              </a:rPr>
              <a:t>, </a:t>
            </a:r>
            <a:r>
              <a:rPr lang="tr-TR" altLang="tr-TR" sz="2000" i="1" dirty="0" err="1" smtClean="0">
                <a:solidFill>
                  <a:srgbClr val="00B0F0"/>
                </a:solidFill>
              </a:rPr>
              <a:t>Wireshark</a:t>
            </a:r>
            <a:r>
              <a:rPr lang="tr-TR" altLang="tr-TR" sz="2000" i="1" dirty="0" smtClean="0">
                <a:solidFill>
                  <a:srgbClr val="00B0F0"/>
                </a:solidFill>
              </a:rPr>
              <a:t> ağ trafik izleme yazılımı</a:t>
            </a:r>
          </a:p>
          <a:p>
            <a:pPr marL="0" indent="0" eaLnBrk="1" hangingPunct="1">
              <a:buFontTx/>
              <a:buNone/>
              <a:defRPr/>
            </a:pPr>
            <a:endParaRPr lang="tr-TR" altLang="tr-TR" sz="2000" b="1" i="1" dirty="0" smtClean="0">
              <a:solidFill>
                <a:srgbClr val="FF3300"/>
              </a:solidFill>
            </a:endParaRPr>
          </a:p>
          <a:p>
            <a:pPr marL="0" indent="0" eaLnBrk="1" hangingPunct="1">
              <a:buFontTx/>
              <a:buNone/>
              <a:defRPr/>
            </a:pPr>
            <a:r>
              <a:rPr lang="tr-TR" altLang="tr-TR" sz="1800" b="1" i="1" dirty="0" smtClean="0">
                <a:solidFill>
                  <a:srgbClr val="FF3300"/>
                </a:solidFill>
              </a:rPr>
              <a:t>Ders Geçme = 0.4*vize +.6*Final (Final yazılı notu + Ödev </a:t>
            </a:r>
            <a:r>
              <a:rPr lang="tr-TR" altLang="tr-TR" sz="1800" b="1" i="1" dirty="0" err="1" smtClean="0">
                <a:solidFill>
                  <a:srgbClr val="FF3300"/>
                </a:solidFill>
              </a:rPr>
              <a:t>Bonusu</a:t>
            </a:r>
            <a:r>
              <a:rPr lang="tr-TR" altLang="tr-TR" sz="1800" b="1" i="1" dirty="0" smtClean="0">
                <a:solidFill>
                  <a:srgbClr val="FF3300"/>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1475656" y="911570"/>
            <a:ext cx="6477342" cy="745436"/>
          </a:xfrm>
        </p:spPr>
        <p:txBody>
          <a:bodyPr/>
          <a:lstStyle/>
          <a:p>
            <a:r>
              <a:rPr lang="tr-TR" altLang="tr-TR" dirty="0" smtClean="0">
                <a:solidFill>
                  <a:srgbClr val="FF0000"/>
                </a:solidFill>
              </a:rPr>
              <a:t>Ağ Kullanımının Yararları</a:t>
            </a:r>
          </a:p>
        </p:txBody>
      </p:sp>
      <p:sp>
        <p:nvSpPr>
          <p:cNvPr id="10243" name="2 İçerik Yer Tutucusu"/>
          <p:cNvSpPr>
            <a:spLocks noGrp="1"/>
          </p:cNvSpPr>
          <p:nvPr>
            <p:ph idx="1"/>
          </p:nvPr>
        </p:nvSpPr>
        <p:spPr>
          <a:xfrm>
            <a:off x="395288" y="1557338"/>
            <a:ext cx="8424862" cy="4525962"/>
          </a:xfrm>
        </p:spPr>
        <p:txBody>
          <a:bodyPr/>
          <a:lstStyle/>
          <a:p>
            <a:r>
              <a:rPr lang="tr-TR" altLang="tr-TR" dirty="0" smtClean="0"/>
              <a:t>Veri Paylaşımı</a:t>
            </a:r>
          </a:p>
          <a:p>
            <a:r>
              <a:rPr lang="tr-TR" altLang="tr-TR" dirty="0" smtClean="0"/>
              <a:t>Ağ Kaynaklarının Paylaşımı</a:t>
            </a:r>
          </a:p>
          <a:p>
            <a:r>
              <a:rPr lang="tr-TR" altLang="tr-TR" dirty="0" smtClean="0"/>
              <a:t>Haberleşme</a:t>
            </a:r>
          </a:p>
          <a:p>
            <a:r>
              <a:rPr lang="tr-TR" altLang="tr-TR" dirty="0" smtClean="0"/>
              <a:t>İnternet Erişimi</a:t>
            </a:r>
          </a:p>
          <a:p>
            <a:r>
              <a:rPr lang="tr-TR" altLang="tr-TR" dirty="0" smtClean="0"/>
              <a:t>Güvenlik</a:t>
            </a:r>
          </a:p>
          <a:p>
            <a:r>
              <a:rPr lang="tr-TR" altLang="tr-TR" dirty="0" smtClean="0"/>
              <a:t>Oyunlar</a:t>
            </a:r>
          </a:p>
          <a:p>
            <a:r>
              <a:rPr lang="tr-TR" altLang="tr-TR" dirty="0" smtClean="0"/>
              <a:t>Platform</a:t>
            </a:r>
          </a:p>
        </p:txBody>
      </p:sp>
      <p:sp>
        <p:nvSpPr>
          <p:cNvPr id="4" name="3 Slayt Numarası Yer Tutucusu"/>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8FE25B-F557-45F5-AF0F-6C022EFF1FCC}" type="slidenum">
              <a:rPr lang="en-US" altLang="tr-TR">
                <a:solidFill>
                  <a:srgbClr val="898989"/>
                </a:solidFill>
                <a:latin typeface="Calibri" panose="020F0502020204030204" pitchFamily="34" charset="0"/>
              </a:rPr>
              <a:pPr eaLnBrk="1" hangingPunct="1"/>
              <a:t>4</a:t>
            </a:fld>
            <a:endParaRPr lang="en-US" altLang="tr-TR">
              <a:solidFill>
                <a:srgbClr val="898989"/>
              </a:solidFill>
              <a:latin typeface="Calibri" panose="020F0502020204030204" pitchFamily="34" charset="0"/>
            </a:endParaRPr>
          </a:p>
        </p:txBody>
      </p:sp>
      <p:sp>
        <p:nvSpPr>
          <p:cNvPr id="5" name="Metin kutusu 4"/>
          <p:cNvSpPr txBox="1">
            <a:spLocks noChangeArrowheads="1"/>
          </p:cNvSpPr>
          <p:nvPr/>
        </p:nvSpPr>
        <p:spPr bwMode="auto">
          <a:xfrm>
            <a:off x="3563938" y="2852738"/>
            <a:ext cx="53292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tr-TR" altLang="tr-TR" sz="1800">
                <a:solidFill>
                  <a:srgbClr val="FF0000"/>
                </a:solidFill>
                <a:latin typeface="Arial" panose="020B0604020202020204" pitchFamily="34" charset="0"/>
              </a:rPr>
              <a:t>Sayısal Veri biçimleri:</a:t>
            </a:r>
          </a:p>
          <a:p>
            <a:pPr eaLnBrk="1" hangingPunct="1">
              <a:spcBef>
                <a:spcPct val="0"/>
              </a:spcBef>
              <a:buFontTx/>
              <a:buNone/>
            </a:pPr>
            <a:endParaRPr lang="tr-TR" altLang="tr-TR" sz="1800">
              <a:solidFill>
                <a:srgbClr val="FF0000"/>
              </a:solidFill>
              <a:latin typeface="Arial" panose="020B0604020202020204" pitchFamily="34" charset="0"/>
            </a:endParaRPr>
          </a:p>
          <a:p>
            <a:pPr eaLnBrk="1" hangingPunct="1">
              <a:spcBef>
                <a:spcPct val="0"/>
              </a:spcBef>
              <a:buFontTx/>
              <a:buNone/>
            </a:pPr>
            <a:r>
              <a:rPr lang="tr-TR" altLang="tr-TR" sz="1800">
                <a:solidFill>
                  <a:srgbClr val="FF0000"/>
                </a:solidFill>
                <a:latin typeface="Arial" panose="020B0604020202020204" pitchFamily="34" charset="0"/>
              </a:rPr>
              <a:t>1- text (Alfanümerik, noktalama işaretleri)</a:t>
            </a:r>
          </a:p>
          <a:p>
            <a:pPr eaLnBrk="1" hangingPunct="1">
              <a:spcBef>
                <a:spcPct val="0"/>
              </a:spcBef>
              <a:buFontTx/>
              <a:buNone/>
            </a:pPr>
            <a:r>
              <a:rPr lang="tr-TR" altLang="tr-TR" sz="1800">
                <a:solidFill>
                  <a:srgbClr val="FF0000"/>
                </a:solidFill>
                <a:latin typeface="Arial" panose="020B0604020202020204" pitchFamily="34" charset="0"/>
              </a:rPr>
              <a:t>2- İmage</a:t>
            </a:r>
          </a:p>
          <a:p>
            <a:pPr eaLnBrk="1" hangingPunct="1">
              <a:spcBef>
                <a:spcPct val="0"/>
              </a:spcBef>
              <a:buFontTx/>
              <a:buNone/>
            </a:pPr>
            <a:r>
              <a:rPr lang="tr-TR" altLang="tr-TR" sz="1800">
                <a:solidFill>
                  <a:srgbClr val="FF0000"/>
                </a:solidFill>
                <a:latin typeface="Arial" panose="020B0604020202020204" pitchFamily="34" charset="0"/>
              </a:rPr>
              <a:t>3- Ses</a:t>
            </a:r>
          </a:p>
          <a:p>
            <a:pPr eaLnBrk="1" hangingPunct="1">
              <a:spcBef>
                <a:spcPct val="0"/>
              </a:spcBef>
              <a:buFontTx/>
              <a:buNone/>
            </a:pPr>
            <a:r>
              <a:rPr lang="tr-TR" altLang="tr-TR" sz="1800">
                <a:solidFill>
                  <a:srgbClr val="FF0000"/>
                </a:solidFill>
                <a:latin typeface="Arial" panose="020B0604020202020204" pitchFamily="34" charset="0"/>
              </a:rPr>
              <a:t>4- Video</a:t>
            </a:r>
          </a:p>
          <a:p>
            <a:pPr eaLnBrk="1" hangingPunct="1">
              <a:spcBef>
                <a:spcPct val="0"/>
              </a:spcBef>
              <a:buFontTx/>
              <a:buNone/>
            </a:pPr>
            <a:endParaRPr lang="tr-TR" altLang="tr-TR" sz="1800">
              <a:solidFill>
                <a:srgbClr val="FF0000"/>
              </a:solidFill>
              <a:latin typeface="Arial" panose="020B0604020202020204" pitchFamily="34" charset="0"/>
            </a:endParaRPr>
          </a:p>
          <a:p>
            <a:pPr eaLnBrk="1" hangingPunct="1">
              <a:spcBef>
                <a:spcPct val="0"/>
              </a:spcBef>
              <a:buFontTx/>
              <a:buNone/>
            </a:pPr>
            <a:r>
              <a:rPr lang="tr-TR" altLang="tr-TR" sz="1800">
                <a:solidFill>
                  <a:srgbClr val="FF0000"/>
                </a:solidFill>
                <a:latin typeface="Arial" panose="020B0604020202020204" pitchFamily="34" charset="0"/>
              </a:rPr>
              <a:t>Veri iletişiminde; bunların hepsinin de ortak özelliği bit pattern’leri şeklinde düzenlenmeleridir.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2919" y="773113"/>
            <a:ext cx="7751489" cy="1143000"/>
          </a:xfrm>
        </p:spPr>
        <p:txBody>
          <a:bodyPr/>
          <a:lstStyle/>
          <a:p>
            <a:pPr eaLnBrk="1" hangingPunct="1"/>
            <a:r>
              <a:rPr lang="tr-TR" altLang="tr-TR" dirty="0" smtClean="0">
                <a:solidFill>
                  <a:srgbClr val="FF0000"/>
                </a:solidFill>
              </a:rPr>
              <a:t>Bilgisayar Ağlarının Kullanımı</a:t>
            </a:r>
            <a:endParaRPr lang="en-US" altLang="tr-TR" dirty="0" smtClean="0">
              <a:solidFill>
                <a:srgbClr val="FF0000"/>
              </a:solidFill>
            </a:endParaRPr>
          </a:p>
        </p:txBody>
      </p:sp>
      <p:sp>
        <p:nvSpPr>
          <p:cNvPr id="30723" name="Rectangle 3"/>
          <p:cNvSpPr>
            <a:spLocks noGrp="1" noChangeArrowheads="1"/>
          </p:cNvSpPr>
          <p:nvPr>
            <p:ph type="body" idx="1"/>
          </p:nvPr>
        </p:nvSpPr>
        <p:spPr>
          <a:xfrm>
            <a:off x="611188" y="1916113"/>
            <a:ext cx="7633220" cy="3744912"/>
          </a:xfrm>
        </p:spPr>
        <p:txBody>
          <a:bodyPr/>
          <a:lstStyle/>
          <a:p>
            <a:pPr marL="361950" lvl="1" indent="-361950" eaLnBrk="1" hangingPunct="1">
              <a:buFontTx/>
              <a:buChar char="•"/>
              <a:defRPr/>
            </a:pPr>
            <a:r>
              <a:rPr lang="en-US" sz="3200" dirty="0" smtClean="0"/>
              <a:t>Business Applications</a:t>
            </a:r>
            <a:r>
              <a:rPr lang="tr-TR" sz="3200" dirty="0" smtClean="0"/>
              <a:t> (İş Uygulamalar)</a:t>
            </a:r>
            <a:endParaRPr lang="en-US" sz="3200" dirty="0" smtClean="0"/>
          </a:p>
          <a:p>
            <a:pPr marL="361950" lvl="1" indent="-361950" eaLnBrk="1" hangingPunct="1">
              <a:buFontTx/>
              <a:buChar char="•"/>
              <a:defRPr/>
            </a:pPr>
            <a:r>
              <a:rPr lang="en-US" sz="3200" dirty="0" smtClean="0"/>
              <a:t>Home Applications</a:t>
            </a:r>
            <a:r>
              <a:rPr lang="tr-TR" sz="3200" dirty="0" smtClean="0"/>
              <a:t> (Ev Uygulamaları)</a:t>
            </a:r>
            <a:endParaRPr lang="en-US" sz="3200" dirty="0" smtClean="0"/>
          </a:p>
          <a:p>
            <a:pPr marL="361950" lvl="1" indent="-361950" eaLnBrk="1" hangingPunct="1">
              <a:buFontTx/>
              <a:buChar char="•"/>
              <a:defRPr/>
            </a:pPr>
            <a:r>
              <a:rPr lang="en-US" sz="3200" dirty="0" smtClean="0"/>
              <a:t>Mobile Users</a:t>
            </a:r>
            <a:r>
              <a:rPr lang="tr-TR" sz="3200" dirty="0" smtClean="0"/>
              <a:t> (Mobil Kullanıcılar)</a:t>
            </a:r>
            <a:endParaRPr lang="en-US" sz="3200" dirty="0" smtClean="0"/>
          </a:p>
          <a:p>
            <a:pPr marL="361950" lvl="1" indent="-361950" eaLnBrk="1" hangingPunct="1">
              <a:buFontTx/>
              <a:buChar char="•"/>
              <a:defRPr/>
            </a:pPr>
            <a:r>
              <a:rPr lang="en-US" sz="3200" dirty="0" smtClean="0"/>
              <a:t>Social Issues</a:t>
            </a:r>
            <a:r>
              <a:rPr lang="tr-TR" sz="3200" dirty="0" smtClean="0"/>
              <a:t> (Sosyal Konular İçin)</a:t>
            </a:r>
          </a:p>
          <a:p>
            <a:pPr marL="361950" lvl="1" indent="-361950" eaLnBrk="1" hangingPunct="1">
              <a:buFontTx/>
              <a:buChar char="•"/>
              <a:defRPr/>
            </a:pPr>
            <a:r>
              <a:rPr lang="tr-TR" sz="3200" dirty="0" smtClean="0"/>
              <a:t>Ağların Platform olarak kullanılması (ses, veri, resim, video iletimi için)</a:t>
            </a:r>
          </a:p>
          <a:p>
            <a:pPr lvl="1" eaLnBrk="1" hangingPunct="1">
              <a:buFontTx/>
              <a:buChar char="•"/>
              <a:defRPr/>
            </a:pPr>
            <a:endParaRPr lang="tr-TR" sz="3200" dirty="0" smtClean="0"/>
          </a:p>
          <a:p>
            <a:pPr lvl="1" eaLnBrk="1" hangingPunct="1">
              <a:buFontTx/>
              <a:buChar char="•"/>
              <a:defRPr/>
            </a:pPr>
            <a:endParaRPr lang="en-US"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2726" y="390571"/>
            <a:ext cx="7283152" cy="706437"/>
          </a:xfrm>
        </p:spPr>
        <p:txBody>
          <a:bodyPr/>
          <a:lstStyle/>
          <a:p>
            <a:pPr algn="just" eaLnBrk="1" hangingPunct="1"/>
            <a:r>
              <a:rPr lang="tr-TR" altLang="tr-TR" sz="2000" dirty="0" smtClean="0">
                <a:solidFill>
                  <a:srgbClr val="FF0000"/>
                </a:solidFill>
              </a:rPr>
              <a:t>Ağların İş Uygulamalarında kullanımı (Kurumsal Kullanım)</a:t>
            </a:r>
            <a:endParaRPr lang="en-US" altLang="tr-TR" sz="2000" dirty="0" smtClean="0">
              <a:solidFill>
                <a:srgbClr val="FF0000"/>
              </a:solidFill>
            </a:endParaRPr>
          </a:p>
        </p:txBody>
      </p:sp>
      <p:sp>
        <p:nvSpPr>
          <p:cNvPr id="15363" name="Rectangle 3"/>
          <p:cNvSpPr>
            <a:spLocks noGrp="1" noChangeArrowheads="1"/>
          </p:cNvSpPr>
          <p:nvPr>
            <p:ph type="body" idx="1"/>
          </p:nvPr>
        </p:nvSpPr>
        <p:spPr>
          <a:xfrm>
            <a:off x="825726" y="1140297"/>
            <a:ext cx="7093206" cy="358775"/>
          </a:xfrm>
        </p:spPr>
        <p:txBody>
          <a:bodyPr/>
          <a:lstStyle/>
          <a:p>
            <a:pPr marL="0" indent="0" eaLnBrk="1" hangingPunct="1">
              <a:buNone/>
            </a:pPr>
            <a:r>
              <a:rPr lang="tr-TR" altLang="tr-TR" sz="1400" dirty="0" smtClean="0"/>
              <a:t>En basit yapı olarak; İki istemci (Client) ve bir </a:t>
            </a:r>
            <a:r>
              <a:rPr lang="tr-TR" altLang="tr-TR" sz="1400" dirty="0" err="1" smtClean="0"/>
              <a:t>sunucu’dan</a:t>
            </a:r>
            <a:r>
              <a:rPr lang="tr-TR" altLang="tr-TR" sz="1400" dirty="0" smtClean="0"/>
              <a:t> (server) oluşmuş bir network. </a:t>
            </a:r>
            <a:endParaRPr lang="en-US" altLang="tr-TR" sz="1400" dirty="0" smtClean="0"/>
          </a:p>
        </p:txBody>
      </p:sp>
      <p:pic>
        <p:nvPicPr>
          <p:cNvPr id="15364" name="Picture 4" descr="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238" y="1636713"/>
            <a:ext cx="3842694" cy="25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4 Metin kutusu"/>
          <p:cNvSpPr txBox="1">
            <a:spLocks noChangeArrowheads="1"/>
          </p:cNvSpPr>
          <p:nvPr/>
        </p:nvSpPr>
        <p:spPr bwMode="auto">
          <a:xfrm>
            <a:off x="755576" y="1638936"/>
            <a:ext cx="288012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tr-TR" altLang="tr-TR" sz="1800" dirty="0">
                <a:solidFill>
                  <a:srgbClr val="00B0F0"/>
                </a:solidFill>
              </a:rPr>
              <a:t>Kaynakların paylaşımı (dosya, yazılım, donanım)</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Yüksek güvenilirlik</a:t>
            </a:r>
          </a:p>
          <a:p>
            <a:pPr eaLnBrk="1" hangingPunct="1">
              <a:spcBef>
                <a:spcPct val="0"/>
              </a:spcBef>
            </a:pPr>
            <a:r>
              <a:rPr lang="tr-TR" altLang="tr-TR" sz="1800" dirty="0">
                <a:solidFill>
                  <a:srgbClr val="00B0F0"/>
                </a:solidFill>
              </a:rPr>
              <a:t>Ölçeklenebilirlik</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Haberleşme ortamı</a:t>
            </a:r>
          </a:p>
          <a:p>
            <a:pPr eaLnBrk="1" hangingPunct="1">
              <a:spcBef>
                <a:spcPct val="0"/>
              </a:spcBef>
            </a:pPr>
            <a:r>
              <a:rPr lang="tr-TR" altLang="tr-TR" sz="1800" dirty="0">
                <a:solidFill>
                  <a:srgbClr val="00B0F0"/>
                </a:solidFill>
              </a:rPr>
              <a:t>E-iş, </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Merkezi yönetim</a:t>
            </a:r>
          </a:p>
          <a:p>
            <a:pPr eaLnBrk="1" hangingPunct="1">
              <a:spcBef>
                <a:spcPct val="0"/>
              </a:spcBef>
            </a:pPr>
            <a:r>
              <a:rPr lang="tr-TR" altLang="tr-TR" sz="1800" dirty="0">
                <a:solidFill>
                  <a:srgbClr val="00B0F0"/>
                </a:solidFill>
              </a:rPr>
              <a:t>Parasal tasarruf</a:t>
            </a:r>
          </a:p>
          <a:p>
            <a:pPr eaLnBrk="1" hangingPunct="1">
              <a:spcBef>
                <a:spcPct val="0"/>
              </a:spcBef>
              <a:buFontTx/>
              <a:buNone/>
            </a:pPr>
            <a:endParaRPr lang="tr-TR" altLang="tr-TR" sz="1800" dirty="0">
              <a:solidFill>
                <a:srgbClr val="00B0F0"/>
              </a:solidFill>
            </a:endParaRPr>
          </a:p>
          <a:p>
            <a:pPr eaLnBrk="1" hangingPunct="1">
              <a:spcBef>
                <a:spcPct val="0"/>
              </a:spcBef>
            </a:pPr>
            <a:r>
              <a:rPr lang="tr-TR" altLang="tr-TR" sz="1800" dirty="0">
                <a:solidFill>
                  <a:srgbClr val="00B0F0"/>
                </a:solidFill>
              </a:rPr>
              <a:t>Organizasyon yapısının </a:t>
            </a:r>
          </a:p>
          <a:p>
            <a:pPr eaLnBrk="1" hangingPunct="1">
              <a:spcBef>
                <a:spcPct val="0"/>
              </a:spcBef>
              <a:buFontTx/>
              <a:buNone/>
            </a:pPr>
            <a:r>
              <a:rPr lang="tr-TR" altLang="tr-TR" sz="1800" dirty="0">
                <a:solidFill>
                  <a:srgbClr val="00B0F0"/>
                </a:solidFill>
              </a:rPr>
              <a:t> geliştirilmesi</a:t>
            </a: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5278" y="4149082"/>
            <a:ext cx="4687647" cy="160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56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5616" y="659805"/>
            <a:ext cx="6840760" cy="1143000"/>
          </a:xfrm>
        </p:spPr>
        <p:txBody>
          <a:bodyPr/>
          <a:lstStyle/>
          <a:p>
            <a:pPr eaLnBrk="1" hangingPunct="1"/>
            <a:r>
              <a:rPr lang="tr-TR" altLang="tr-TR" sz="3600" dirty="0" smtClean="0">
                <a:solidFill>
                  <a:srgbClr val="FF0000"/>
                </a:solidFill>
              </a:rPr>
              <a:t>Ev uygulamalarında ağ kullanımı</a:t>
            </a:r>
            <a:endParaRPr lang="en-US" altLang="tr-TR" sz="3600" dirty="0" smtClean="0">
              <a:solidFill>
                <a:srgbClr val="FF0000"/>
              </a:solidFill>
            </a:endParaRPr>
          </a:p>
        </p:txBody>
      </p:sp>
      <p:sp>
        <p:nvSpPr>
          <p:cNvPr id="14339" name="Rectangle 3"/>
          <p:cNvSpPr>
            <a:spLocks noGrp="1" noChangeArrowheads="1"/>
          </p:cNvSpPr>
          <p:nvPr>
            <p:ph type="body" idx="1"/>
          </p:nvPr>
        </p:nvSpPr>
        <p:spPr>
          <a:xfrm>
            <a:off x="1043608" y="1831405"/>
            <a:ext cx="6692031" cy="3244850"/>
          </a:xfrm>
        </p:spPr>
        <p:txBody>
          <a:bodyPr/>
          <a:lstStyle/>
          <a:p>
            <a:pPr eaLnBrk="1" hangingPunct="1"/>
            <a:r>
              <a:rPr lang="tr-TR" altLang="tr-TR" sz="2800" dirty="0" smtClean="0"/>
              <a:t>Uzaktaki bilgiye erişim için </a:t>
            </a:r>
            <a:endParaRPr lang="en-US" altLang="tr-TR" sz="2800" dirty="0" smtClean="0"/>
          </a:p>
          <a:p>
            <a:pPr eaLnBrk="1" hangingPunct="1"/>
            <a:r>
              <a:rPr lang="tr-TR" altLang="tr-TR" sz="2800" dirty="0" smtClean="0"/>
              <a:t>Kişiden kişiye iletişim için</a:t>
            </a:r>
            <a:endParaRPr lang="en-US" altLang="tr-TR" sz="2800" dirty="0" smtClean="0"/>
          </a:p>
          <a:p>
            <a:pPr eaLnBrk="1" hangingPunct="1"/>
            <a:r>
              <a:rPr lang="en-US" altLang="tr-TR" sz="2800" dirty="0" err="1" smtClean="0"/>
              <a:t>Intera</a:t>
            </a:r>
            <a:r>
              <a:rPr lang="tr-TR" altLang="tr-TR" sz="2800" dirty="0" err="1" smtClean="0"/>
              <a:t>ktif</a:t>
            </a:r>
            <a:r>
              <a:rPr lang="tr-TR" altLang="tr-TR" sz="2800" dirty="0" smtClean="0"/>
              <a:t> eğlence için </a:t>
            </a:r>
          </a:p>
          <a:p>
            <a:pPr eaLnBrk="1" hangingPunct="1"/>
            <a:r>
              <a:rPr lang="tr-TR" altLang="tr-TR" sz="2800" dirty="0" smtClean="0"/>
              <a:t>E-dönüşüm uygulamaları için</a:t>
            </a:r>
            <a:endParaRPr lang="en-US" altLang="tr-TR" sz="2800" dirty="0" smtClean="0"/>
          </a:p>
          <a:p>
            <a:pPr eaLnBrk="1" hangingPunct="1"/>
            <a:r>
              <a:rPr lang="tr-TR" altLang="tr-TR" sz="2800" dirty="0" smtClean="0"/>
              <a:t>Elektronik ortamda alış veriş için.</a:t>
            </a:r>
          </a:p>
          <a:p>
            <a:pPr eaLnBrk="1" hangingPunct="1"/>
            <a:endParaRPr lang="en-US" altLang="tr-TR"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26256" y="1124745"/>
            <a:ext cx="8229600" cy="720080"/>
          </a:xfrm>
        </p:spPr>
        <p:txBody>
          <a:bodyPr/>
          <a:lstStyle/>
          <a:p>
            <a:pPr eaLnBrk="1" hangingPunct="1"/>
            <a:r>
              <a:rPr lang="tr-TR" altLang="tr-TR" dirty="0" smtClean="0"/>
              <a:t>Bazı e-ticaret (</a:t>
            </a:r>
            <a:r>
              <a:rPr lang="en-US" altLang="tr-TR" dirty="0" smtClean="0"/>
              <a:t>e-commerce</a:t>
            </a:r>
            <a:r>
              <a:rPr lang="tr-TR" altLang="tr-TR" dirty="0" smtClean="0"/>
              <a:t>)  tipleri</a:t>
            </a:r>
            <a:endParaRPr lang="en-US" altLang="tr-TR" dirty="0" smtClean="0"/>
          </a:p>
        </p:txBody>
      </p:sp>
      <p:pic>
        <p:nvPicPr>
          <p:cNvPr id="16388" name="Picture 4"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97" y="1988840"/>
            <a:ext cx="693365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4 Metin kutusu"/>
          <p:cNvSpPr txBox="1">
            <a:spLocks noChangeArrowheads="1"/>
          </p:cNvSpPr>
          <p:nvPr/>
        </p:nvSpPr>
        <p:spPr bwMode="auto">
          <a:xfrm>
            <a:off x="827088" y="4581525"/>
            <a:ext cx="6553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800" dirty="0"/>
              <a:t>Consumer : Tüketici- Müşteri</a:t>
            </a:r>
          </a:p>
          <a:p>
            <a:pPr eaLnBrk="1" hangingPunct="1">
              <a:spcBef>
                <a:spcPct val="0"/>
              </a:spcBef>
              <a:buFontTx/>
              <a:buNone/>
            </a:pPr>
            <a:r>
              <a:rPr lang="tr-TR" altLang="tr-TR" sz="1800" dirty="0"/>
              <a:t>Business  : </a:t>
            </a:r>
            <a:r>
              <a:rPr lang="tr-TR" altLang="tr-TR" sz="1800" dirty="0" smtClean="0"/>
              <a:t> İşletme</a:t>
            </a:r>
            <a:r>
              <a:rPr lang="tr-TR" altLang="tr-TR" sz="1800" dirty="0"/>
              <a:t>, ticari</a:t>
            </a:r>
          </a:p>
          <a:p>
            <a:pPr eaLnBrk="1" hangingPunct="1">
              <a:spcBef>
                <a:spcPct val="0"/>
              </a:spcBef>
              <a:buFontTx/>
              <a:buNone/>
            </a:pPr>
            <a:r>
              <a:rPr lang="tr-TR" altLang="tr-TR" sz="1800" dirty="0" err="1"/>
              <a:t>Supplier</a:t>
            </a:r>
            <a:r>
              <a:rPr lang="tr-TR" altLang="tr-TR" sz="1800" dirty="0"/>
              <a:t>: </a:t>
            </a:r>
            <a:r>
              <a:rPr lang="tr-TR" altLang="tr-TR" sz="1800" dirty="0" smtClean="0"/>
              <a:t>    </a:t>
            </a:r>
            <a:r>
              <a:rPr lang="tr-TR" altLang="tr-TR" sz="1800" dirty="0" err="1" smtClean="0"/>
              <a:t>Tedarikci</a:t>
            </a:r>
            <a:endParaRPr lang="tr-TR" altLang="tr-TR" sz="1800" dirty="0"/>
          </a:p>
          <a:p>
            <a:pPr eaLnBrk="1" hangingPunct="1">
              <a:spcBef>
                <a:spcPct val="0"/>
              </a:spcBef>
              <a:buFontTx/>
              <a:buNone/>
            </a:pPr>
            <a:r>
              <a:rPr lang="tr-TR" altLang="tr-TR" sz="1800" dirty="0" err="1"/>
              <a:t>Tax</a:t>
            </a:r>
            <a:r>
              <a:rPr lang="tr-TR" altLang="tr-TR" sz="1800" dirty="0"/>
              <a:t>: </a:t>
            </a:r>
            <a:r>
              <a:rPr lang="tr-TR" altLang="tr-TR" sz="1800" dirty="0" smtClean="0"/>
              <a:t>            Vergi</a:t>
            </a:r>
            <a:endParaRPr lang="tr-TR" altLang="tr-TR" sz="1800" dirty="0"/>
          </a:p>
          <a:p>
            <a:pPr eaLnBrk="1" hangingPunct="1">
              <a:spcBef>
                <a:spcPct val="0"/>
              </a:spcBef>
              <a:buFontTx/>
              <a:buNone/>
            </a:pPr>
            <a:r>
              <a:rPr lang="tr-TR" altLang="tr-TR" sz="1800" dirty="0" err="1"/>
              <a:t>Auctioning</a:t>
            </a:r>
            <a:r>
              <a:rPr lang="tr-TR" altLang="tr-TR" sz="1800" dirty="0"/>
              <a:t> : </a:t>
            </a:r>
            <a:r>
              <a:rPr lang="tr-TR" altLang="tr-TR" sz="1800" dirty="0" smtClean="0"/>
              <a:t>Açık </a:t>
            </a:r>
            <a:r>
              <a:rPr lang="tr-TR" altLang="tr-TR" sz="1800" dirty="0"/>
              <a:t>arttırma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600" y="1249358"/>
            <a:ext cx="6984776" cy="739482"/>
          </a:xfrm>
        </p:spPr>
        <p:txBody>
          <a:bodyPr/>
          <a:lstStyle/>
          <a:p>
            <a:pPr eaLnBrk="1" hangingPunct="1"/>
            <a:r>
              <a:rPr lang="en-US" altLang="tr-TR" dirty="0" smtClean="0"/>
              <a:t>Mobile Network </a:t>
            </a:r>
            <a:r>
              <a:rPr lang="tr-TR" altLang="tr-TR" dirty="0" smtClean="0"/>
              <a:t>Kullanımı</a:t>
            </a:r>
            <a:endParaRPr lang="en-US" altLang="tr-TR" dirty="0" smtClean="0"/>
          </a:p>
        </p:txBody>
      </p:sp>
      <p:sp>
        <p:nvSpPr>
          <p:cNvPr id="17411" name="Rectangle 3"/>
          <p:cNvSpPr>
            <a:spLocks noGrp="1" noChangeArrowheads="1"/>
          </p:cNvSpPr>
          <p:nvPr>
            <p:ph type="body" idx="1"/>
          </p:nvPr>
        </p:nvSpPr>
        <p:spPr>
          <a:xfrm>
            <a:off x="827584" y="2132856"/>
            <a:ext cx="6840760" cy="864096"/>
          </a:xfrm>
        </p:spPr>
        <p:txBody>
          <a:bodyPr/>
          <a:lstStyle/>
          <a:p>
            <a:pPr eaLnBrk="1" hangingPunct="1"/>
            <a:r>
              <a:rPr lang="tr-TR" altLang="tr-TR" sz="2400" dirty="0" smtClean="0"/>
              <a:t>Kablosuz ağların ve mobil bilgisayarların kombinasyonudur.</a:t>
            </a:r>
            <a:endParaRPr lang="en-US" altLang="tr-TR" sz="2400" dirty="0" smtClean="0"/>
          </a:p>
        </p:txBody>
      </p:sp>
      <p:pic>
        <p:nvPicPr>
          <p:cNvPr id="17412"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84984"/>
            <a:ext cx="6552654" cy="21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TotalTime>
  <Words>1844</Words>
  <Application>Microsoft Office PowerPoint</Application>
  <PresentationFormat>Ekran Gösterisi (4:3)</PresentationFormat>
  <Paragraphs>267</Paragraphs>
  <Slides>34</Slides>
  <Notes>3</Notes>
  <HiddenSlides>0</HiddenSlides>
  <MMClips>0</MMClips>
  <ScaleCrop>false</ScaleCrop>
  <HeadingPairs>
    <vt:vector size="8" baseType="variant">
      <vt:variant>
        <vt:lpstr>Kullanılan Yazı Tipleri</vt:lpstr>
      </vt:variant>
      <vt:variant>
        <vt:i4>4</vt:i4>
      </vt:variant>
      <vt:variant>
        <vt:lpstr>Tema</vt:lpstr>
      </vt:variant>
      <vt:variant>
        <vt:i4>2</vt:i4>
      </vt:variant>
      <vt:variant>
        <vt:lpstr>Eklenmiş OLE Hizmet Programları</vt:lpstr>
      </vt:variant>
      <vt:variant>
        <vt:i4>2</vt:i4>
      </vt:variant>
      <vt:variant>
        <vt:lpstr>Slayt Başlıkları</vt:lpstr>
      </vt:variant>
      <vt:variant>
        <vt:i4>34</vt:i4>
      </vt:variant>
    </vt:vector>
  </HeadingPairs>
  <TitlesOfParts>
    <vt:vector size="42" baseType="lpstr">
      <vt:lpstr>Arial</vt:lpstr>
      <vt:lpstr>Calibri</vt:lpstr>
      <vt:lpstr>Times New Roman</vt:lpstr>
      <vt:lpstr>Verdana</vt:lpstr>
      <vt:lpstr>Varsayılan Tasarım</vt:lpstr>
      <vt:lpstr>Ofis Teması</vt:lpstr>
      <vt:lpstr>Clip</vt:lpstr>
      <vt:lpstr>Bit Eşlem Resmi</vt:lpstr>
      <vt:lpstr>BMÜ 332-BİLGİSAYAR AĞLARI</vt:lpstr>
      <vt:lpstr>PowerPoint Sunusu</vt:lpstr>
      <vt:lpstr>Bilgisayar Ağı (Computer Networks) nedir?</vt:lpstr>
      <vt:lpstr>Ağ Kullanımının Yararları</vt:lpstr>
      <vt:lpstr>Bilgisayar Ağlarının Kullanımı</vt:lpstr>
      <vt:lpstr>Ağların İş Uygulamalarında kullanımı (Kurumsal Kullanım)</vt:lpstr>
      <vt:lpstr>Ev uygulamalarında ağ kullanımı</vt:lpstr>
      <vt:lpstr>PowerPoint Sunusu</vt:lpstr>
      <vt:lpstr>Mobile Network Kullanımı</vt:lpstr>
      <vt:lpstr>Bir Ağ Ne Yapar?</vt:lpstr>
      <vt:lpstr>SORULAR?</vt:lpstr>
      <vt:lpstr>Bil.Ağı bu işlemleri nasıl yapar?</vt:lpstr>
      <vt:lpstr>Bir Ağ neleri içerir ?</vt:lpstr>
      <vt:lpstr> Bilgisayar Ağlarının Sınıflandırılması </vt:lpstr>
      <vt:lpstr>PowerPoint Sunusu</vt:lpstr>
      <vt:lpstr>PowerPoint Sunusu</vt:lpstr>
      <vt:lpstr> 2-Kapsadığı Alana Göre Ağların Sınıflandırılması</vt:lpstr>
      <vt:lpstr>PowerPoint Sunusu</vt:lpstr>
      <vt:lpstr>PowerPoint Sunusu</vt:lpstr>
      <vt:lpstr>Wireless Networks (Kablosuz Ağlar)</vt:lpstr>
      <vt:lpstr>Wireless Networks (2)</vt:lpstr>
      <vt:lpstr>PowerPoint Sunusu</vt:lpstr>
      <vt:lpstr>AĞLAR’ın uygulama seviyesindeki kullanımları? </vt:lpstr>
      <vt:lpstr>En Çok kullanılan ağ tipler-LAN-WAN</vt:lpstr>
      <vt:lpstr>Bağlantılarına göre LAN’lar (LAN Topolojileri)</vt:lpstr>
      <vt:lpstr>LAN Teknolojileri nelerdir?</vt:lpstr>
      <vt:lpstr>WAN (Uzak Alan Ağları) sistemleri   Biribirinden çok uzaktaki LAN’ların iletişimi veya LAN’lara uzaktan erişim uygulamaları için kullanılan network yapısıdır.</vt:lpstr>
      <vt:lpstr>AĞ Bağlantı Cihazları Nelerdir?</vt:lpstr>
      <vt:lpstr>Yapısal Kablolama nedir?</vt:lpstr>
      <vt:lpstr>Ağ Güvenliği nedir?</vt:lpstr>
      <vt:lpstr>İnternet Teknolojileri ve TCP/IP  ?</vt:lpstr>
      <vt:lpstr>Amacımız?</vt:lpstr>
      <vt:lpstr>Anlatılacaklar</vt:lpstr>
      <vt:lpstr>Yararlanılan Kaynaklar</vt:lpstr>
    </vt:vector>
  </TitlesOfParts>
  <Company>fü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Bilgisayar Ağları</dc:title>
  <dc:creator>yetkin tatar</dc:creator>
  <cp:lastModifiedBy>ronaldinho424</cp:lastModifiedBy>
  <cp:revision>327</cp:revision>
  <dcterms:created xsi:type="dcterms:W3CDTF">2006-02-07T10:46:16Z</dcterms:created>
  <dcterms:modified xsi:type="dcterms:W3CDTF">2020-03-10T14:00:55Z</dcterms:modified>
</cp:coreProperties>
</file>