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88"/>
  </p:notesMasterIdLst>
  <p:sldIdLst>
    <p:sldId id="256" r:id="rId3"/>
    <p:sldId id="257" r:id="rId4"/>
    <p:sldId id="298" r:id="rId5"/>
    <p:sldId id="258" r:id="rId6"/>
    <p:sldId id="276" r:id="rId7"/>
    <p:sldId id="259" r:id="rId8"/>
    <p:sldId id="260" r:id="rId9"/>
    <p:sldId id="278" r:id="rId10"/>
    <p:sldId id="279" r:id="rId11"/>
    <p:sldId id="261" r:id="rId12"/>
    <p:sldId id="262" r:id="rId13"/>
    <p:sldId id="263" r:id="rId14"/>
    <p:sldId id="265" r:id="rId15"/>
    <p:sldId id="282" r:id="rId16"/>
    <p:sldId id="301" r:id="rId17"/>
    <p:sldId id="267" r:id="rId18"/>
    <p:sldId id="268" r:id="rId19"/>
    <p:sldId id="296" r:id="rId20"/>
    <p:sldId id="269" r:id="rId21"/>
    <p:sldId id="270" r:id="rId22"/>
    <p:sldId id="271" r:id="rId23"/>
    <p:sldId id="272" r:id="rId24"/>
    <p:sldId id="273" r:id="rId25"/>
    <p:sldId id="292" r:id="rId26"/>
    <p:sldId id="280" r:id="rId27"/>
    <p:sldId id="283" r:id="rId28"/>
    <p:sldId id="284" r:id="rId29"/>
    <p:sldId id="302" r:id="rId30"/>
    <p:sldId id="286" r:id="rId31"/>
    <p:sldId id="287" r:id="rId32"/>
    <p:sldId id="289" r:id="rId33"/>
    <p:sldId id="290" r:id="rId34"/>
    <p:sldId id="291" r:id="rId35"/>
    <p:sldId id="293" r:id="rId36"/>
    <p:sldId id="304" r:id="rId37"/>
    <p:sldId id="299" r:id="rId38"/>
    <p:sldId id="300" r:id="rId39"/>
    <p:sldId id="303" r:id="rId40"/>
    <p:sldId id="305" r:id="rId41"/>
    <p:sldId id="306" r:id="rId42"/>
    <p:sldId id="307" r:id="rId43"/>
    <p:sldId id="308" r:id="rId44"/>
    <p:sldId id="309" r:id="rId45"/>
    <p:sldId id="355" r:id="rId46"/>
    <p:sldId id="310" r:id="rId47"/>
    <p:sldId id="311" r:id="rId48"/>
    <p:sldId id="312" r:id="rId49"/>
    <p:sldId id="313" r:id="rId50"/>
    <p:sldId id="315" r:id="rId51"/>
    <p:sldId id="317" r:id="rId52"/>
    <p:sldId id="316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9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40" r:id="rId75"/>
    <p:sldId id="341" r:id="rId76"/>
    <p:sldId id="343" r:id="rId77"/>
    <p:sldId id="345" r:id="rId78"/>
    <p:sldId id="346" r:id="rId79"/>
    <p:sldId id="347" r:id="rId80"/>
    <p:sldId id="348" r:id="rId81"/>
    <p:sldId id="349" r:id="rId82"/>
    <p:sldId id="351" r:id="rId83"/>
    <p:sldId id="352" r:id="rId84"/>
    <p:sldId id="353" r:id="rId85"/>
    <p:sldId id="354" r:id="rId86"/>
    <p:sldId id="356" r:id="rId87"/>
  </p:sldIdLst>
  <p:sldSz cx="9144000" cy="6858000" type="screen4x3"/>
  <p:notesSz cx="4953000" cy="3435350"/>
  <p:defaultTextStyle>
    <a:defPPr>
      <a:defRPr lang="tr-TR"/>
    </a:defPPr>
    <a:lvl1pPr marL="0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1pPr>
    <a:lvl2pPr marL="872029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2pPr>
    <a:lvl3pPr marL="1744058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3pPr>
    <a:lvl4pPr marL="2616086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4pPr>
    <a:lvl5pPr marL="3488115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5pPr>
    <a:lvl6pPr marL="4360144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6pPr>
    <a:lvl7pPr marL="5232173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7pPr>
    <a:lvl8pPr marL="6104204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8pPr>
    <a:lvl9pPr marL="6976231" algn="l" defTabSz="1744058" rtl="0" eaLnBrk="1" latinLnBrk="0" hangingPunct="1">
      <a:defRPr sz="34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49" userDrawn="1">
          <p15:clr>
            <a:srgbClr val="A4A3A4"/>
          </p15:clr>
        </p15:guide>
        <p15:guide id="2" pos="39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5" autoAdjust="0"/>
    <p:restoredTop sz="86241" autoAdjust="0"/>
  </p:normalViewPr>
  <p:slideViewPr>
    <p:cSldViewPr>
      <p:cViewPr varScale="1">
        <p:scale>
          <a:sx n="94" d="100"/>
          <a:sy n="94" d="100"/>
        </p:scale>
        <p:origin x="1200" y="84"/>
      </p:cViewPr>
      <p:guideLst>
        <p:guide orient="horz" pos="5749"/>
        <p:guide pos="3988"/>
      </p:guideLst>
    </p:cSldViewPr>
  </p:slideViewPr>
  <p:outlineViewPr>
    <p:cViewPr>
      <p:scale>
        <a:sx n="33" d="100"/>
        <a:sy n="33" d="100"/>
      </p:scale>
      <p:origin x="0" y="-370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90" d="100"/>
          <a:sy n="190" d="100"/>
        </p:scale>
        <p:origin x="1572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46300" cy="171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2805113" y="0"/>
            <a:ext cx="2146300" cy="171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9F75C-3376-46A9-B756-BD1DD502BE86}" type="datetimeFigureOut">
              <a:rPr lang="tr-TR" smtClean="0"/>
              <a:t>24.03.2021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703388" y="430213"/>
            <a:ext cx="1546225" cy="115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495300" y="1652588"/>
            <a:ext cx="3962400" cy="1354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3263900"/>
            <a:ext cx="2146300" cy="171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2805113" y="3263900"/>
            <a:ext cx="2146300" cy="1714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F4C25-93BF-4EF8-8C80-A38EFABB05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320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9495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9689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582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5835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563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93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1836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 smtClean="0">
                <a:latin typeface="Times New Roman" panose="02020603050405020304" pitchFamily="18" charset="0"/>
              </a:rPr>
              <a:t>Şekilde Linux için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tipik bir process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tree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görünümü verilmiştir. </a:t>
            </a:r>
            <a:r>
              <a:rPr lang="tr-TR" altLang="en-US" dirty="0" smtClean="0">
                <a:latin typeface="Times New Roman" panose="02020603050405020304" pitchFamily="18" charset="0"/>
              </a:rPr>
              <a:t>Process ağacında her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processin</a:t>
            </a:r>
            <a:r>
              <a:rPr lang="tr-TR" altLang="en-US" dirty="0" smtClean="0">
                <a:latin typeface="Times New Roman" panose="02020603050405020304" pitchFamily="18" charset="0"/>
              </a:rPr>
              <a:t> adı ve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id</a:t>
            </a:r>
            <a:r>
              <a:rPr lang="tr-TR" altLang="en-US" dirty="0" smtClean="0">
                <a:latin typeface="Times New Roman" panose="02020603050405020304" pitchFamily="18" charset="0"/>
              </a:rPr>
              <a:t> si bulunmaktadır, sistem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boot</a:t>
            </a:r>
            <a:r>
              <a:rPr lang="tr-TR" altLang="en-US" dirty="0" smtClean="0">
                <a:latin typeface="Times New Roman" panose="02020603050405020304" pitchFamily="18" charset="0"/>
              </a:rPr>
              <a:t> edildiğinde ilk olarak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init</a:t>
            </a:r>
            <a:r>
              <a:rPr lang="tr-TR" altLang="en-US" dirty="0" smtClean="0">
                <a:latin typeface="Times New Roman" panose="02020603050405020304" pitchFamily="18" charset="0"/>
              </a:rPr>
              <a:t> process oluşturulur, bu process tüm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dirty="0" smtClean="0">
                <a:latin typeface="Times New Roman" panose="02020603050405020304" pitchFamily="18" charset="0"/>
              </a:rPr>
              <a:t> processlerin atasıdır (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root</a:t>
            </a:r>
            <a:r>
              <a:rPr lang="tr-TR" altLang="en-US" dirty="0" smtClean="0">
                <a:latin typeface="Times New Roman" panose="02020603050405020304" pitchFamily="18" charset="0"/>
              </a:rPr>
              <a:t>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dirty="0" smtClean="0">
                <a:latin typeface="Times New Roman" panose="02020603050405020304" pitchFamily="18" charset="0"/>
              </a:rPr>
              <a:t> process)  daha sonra işletimim sistemlerinin gerekli servisleri için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processler</a:t>
            </a:r>
            <a:r>
              <a:rPr lang="tr-TR" altLang="en-US" dirty="0" smtClean="0">
                <a:latin typeface="Times New Roman" panose="02020603050405020304" pitchFamily="18" charset="0"/>
              </a:rPr>
              <a:t> oluşturulur.</a:t>
            </a:r>
          </a:p>
          <a:p>
            <a:endParaRPr lang="tr-TR" altLang="en-US" dirty="0" smtClean="0">
              <a:latin typeface="Times New Roman" panose="02020603050405020304" pitchFamily="18" charset="0"/>
            </a:endParaRPr>
          </a:p>
          <a:p>
            <a:r>
              <a:rPr lang="tr-TR" altLang="en-US" baseline="0" dirty="0" smtClean="0">
                <a:latin typeface="Times New Roman" panose="02020603050405020304" pitchFamily="18" charset="0"/>
              </a:rPr>
              <a:t>geleneksel Unix işletiminde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root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process </a:t>
            </a:r>
            <a:r>
              <a:rPr lang="tr-TR" altLang="en-US" b="1" baseline="0" dirty="0" err="1" smtClean="0">
                <a:latin typeface="Times New Roman" panose="02020603050405020304" pitchFamily="18" charset="0"/>
              </a:rPr>
              <a:t>init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olarak adlandırılmıştır, Linux un yeni sürümlerinde </a:t>
            </a:r>
            <a:r>
              <a:rPr lang="tr-TR" altLang="en-US" b="1" baseline="0" dirty="0" err="1" smtClean="0">
                <a:latin typeface="Times New Roman" panose="02020603050405020304" pitchFamily="18" charset="0"/>
              </a:rPr>
              <a:t>systemd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olarak değiştirilmiştir.</a:t>
            </a: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0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1319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36C03FFC-61A1-4E2B-BB58-CEF8239A97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E1C4ACA0-7908-4D31-AF21-00AD91730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 smtClean="0">
                <a:latin typeface="Times New Roman" panose="02020603050405020304" pitchFamily="18" charset="0"/>
              </a:rPr>
              <a:t>Slaytta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UNIXte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tr-TR" altLang="en-US" dirty="0" smtClean="0">
                <a:latin typeface="Times New Roman" panose="02020603050405020304" pitchFamily="18" charset="0"/>
              </a:rPr>
              <a:t>ayrı bir process oluşturma örneği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gösterilmiştir.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fork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 </a:t>
            </a:r>
            <a:r>
              <a:rPr lang="tr-TR" altLang="en-US" dirty="0" smtClean="0">
                <a:latin typeface="Times New Roman" panose="02020603050405020304" pitchFamily="18" charset="0"/>
              </a:rPr>
              <a:t>sistem çağrısı ile 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yeni bir process oluşturulmuştur. Oluşturulan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process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processin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adres uzayının kopyasına sahiptir. Böylece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process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process ile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kolaylıka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iletişimde bulunabilir. </a:t>
            </a:r>
            <a:r>
              <a:rPr lang="tr-TR" altLang="en-US" b="1" baseline="0" dirty="0" err="1" smtClean="0">
                <a:latin typeface="Times New Roman" panose="02020603050405020304" pitchFamily="18" charset="0"/>
              </a:rPr>
              <a:t>fork</a:t>
            </a:r>
            <a:r>
              <a:rPr lang="tr-TR" altLang="en-US" b="1" baseline="0" dirty="0" smtClean="0">
                <a:latin typeface="Times New Roman" panose="02020603050405020304" pitchFamily="18" charset="0"/>
              </a:rPr>
              <a:t> sistem çağrısından sonra 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artık aynı programın kopyalarını</a:t>
            </a:r>
            <a:r>
              <a:rPr lang="tr-T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</a:t>
            </a:r>
            <a:r>
              <a:rPr lang="tr-TR" sz="1200" b="1" i="0" u="sng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ayrı</a:t>
            </a:r>
            <a:r>
              <a:rPr lang="tr-T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yürütüldüğü </a:t>
            </a:r>
            <a:r>
              <a:rPr lang="tr-TR" sz="1200" b="1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arent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processler</a:t>
            </a:r>
            <a:r>
              <a:rPr lang="tr-T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vardır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tr-T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Forkun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 0 ise, program yeni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processte</a:t>
            </a:r>
            <a:r>
              <a:rPr lang="tr-T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çalışır.</a:t>
            </a:r>
          </a:p>
          <a:p>
            <a:r>
              <a:rPr lang="tr-T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Forkun</a:t>
            </a:r>
            <a:r>
              <a:rPr lang="tr-T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değeri &gt;0 ise 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parent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processte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yürütülür ve dönüş değeri olarak gelen değer oluşturulan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child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processin</a:t>
            </a:r>
            <a:r>
              <a:rPr lang="tr-T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kimlik (PID) değeridir.</a:t>
            </a:r>
          </a:p>
          <a:p>
            <a:endParaRPr lang="tr-TR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-TR" altLang="en-US" dirty="0" smtClean="0">
                <a:latin typeface="Times New Roman" panose="02020603050405020304" pitchFamily="18" charset="0"/>
              </a:rPr>
              <a:t>Örnekte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dirty="0" smtClean="0">
                <a:latin typeface="Times New Roman" panose="02020603050405020304" pitchFamily="18" charset="0"/>
              </a:rPr>
              <a:t> process adres uzayına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execlp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komutu ile yeni program (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unix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command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/bin/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ls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) yüklemiştir. Child process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exec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() komutunu çağırmak yerine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yerine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processin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bir kopyası olarak çalışmaya devam edebilir, bu durumda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ve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aynı kodları çalıştıran eşzamanlı işlemlerdir. Child 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parentin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bir kopyası olduğu için, </a:t>
            </a:r>
            <a:r>
              <a:rPr lang="tr-TR" altLang="en-US" u="none" baseline="0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u="none" baseline="0" dirty="0" smtClean="0">
                <a:latin typeface="Times New Roman" panose="02020603050405020304" pitchFamily="18" charset="0"/>
              </a:rPr>
              <a:t> ve </a:t>
            </a:r>
            <a:r>
              <a:rPr lang="tr-TR" altLang="en-US" u="none" baseline="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u="none" baseline="0" dirty="0" smtClean="0">
                <a:latin typeface="Times New Roman" panose="02020603050405020304" pitchFamily="18" charset="0"/>
              </a:rPr>
              <a:t> process, program datasının ayrı kopyasına sahiptir.</a:t>
            </a:r>
          </a:p>
          <a:p>
            <a:endParaRPr lang="tr-TR" altLang="en-US" dirty="0" smtClean="0">
              <a:latin typeface="Times New Roman" panose="02020603050405020304" pitchFamily="18" charset="0"/>
            </a:endParaRPr>
          </a:p>
          <a:p>
            <a:r>
              <a:rPr lang="tr-TR" altLang="en-US" dirty="0" smtClean="0">
                <a:latin typeface="Times New Roman" panose="02020603050405020304" pitchFamily="18" charset="0"/>
              </a:rPr>
              <a:t>Parent process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daha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sonra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daha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fazla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dirty="0" smtClean="0">
                <a:latin typeface="Times New Roman" panose="02020603050405020304" pitchFamily="18" charset="0"/>
              </a:rPr>
              <a:t> process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yaratabilir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veya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child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çalışırken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yapacak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başka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bir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şeyi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yoksa</a:t>
            </a:r>
            <a:r>
              <a:rPr lang="en-US" altLang="en-US" dirty="0" smtClean="0">
                <a:latin typeface="Times New Roman" panose="02020603050405020304" pitchFamily="18" charset="0"/>
              </a:rPr>
              <a:t>,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child</a:t>
            </a:r>
            <a:r>
              <a:rPr lang="tr-TR" altLang="en-US" dirty="0" smtClean="0">
                <a:latin typeface="Times New Roman" panose="02020603050405020304" pitchFamily="18" charset="0"/>
              </a:rPr>
              <a:t>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processin</a:t>
            </a:r>
            <a:r>
              <a:rPr lang="tr-TR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sonlandırılmasına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kadar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kendini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hazır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kuyruğundan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çıkarmak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için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bir</a:t>
            </a:r>
            <a:r>
              <a:rPr lang="en-US" altLang="en-US" dirty="0" smtClean="0">
                <a:latin typeface="Times New Roman" panose="02020603050405020304" pitchFamily="18" charset="0"/>
              </a:rPr>
              <a:t> wait ()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sistem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çağrısı</a:t>
            </a:r>
            <a:r>
              <a:rPr lang="en-US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en-US" dirty="0" err="1" smtClean="0">
                <a:latin typeface="Times New Roman" panose="02020603050405020304" pitchFamily="18" charset="0"/>
              </a:rPr>
              <a:t>verebilir</a:t>
            </a:r>
            <a:r>
              <a:rPr lang="en-US" altLang="en-US" dirty="0" smtClean="0">
                <a:latin typeface="Times New Roman" panose="02020603050405020304" pitchFamily="18" charset="0"/>
              </a:rPr>
              <a:t>.</a:t>
            </a:r>
            <a:r>
              <a:rPr lang="tr-TR" altLang="en-US" dirty="0" smtClean="0">
                <a:latin typeface="Times New Roman" panose="02020603050405020304" pitchFamily="18" charset="0"/>
              </a:rPr>
              <a:t> Örnekte </a:t>
            </a:r>
            <a:r>
              <a:rPr lang="tr-TR" altLang="en-US" dirty="0" err="1" smtClean="0">
                <a:latin typeface="Times New Roman" panose="02020603050405020304" pitchFamily="18" charset="0"/>
              </a:rPr>
              <a:t>wait</a:t>
            </a:r>
            <a:r>
              <a:rPr lang="tr-TR" altLang="en-US" dirty="0" smtClean="0">
                <a:latin typeface="Times New Roman" panose="02020603050405020304" pitchFamily="18" charset="0"/>
              </a:rPr>
              <a:t> sistem çağrısı kullanılmıştır.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Child process tamamlanınca </a:t>
            </a:r>
            <a:r>
              <a:rPr lang="tr-TR" altLang="en-US" baseline="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baseline="0" dirty="0" smtClean="0">
                <a:latin typeface="Times New Roman" panose="02020603050405020304" pitchFamily="18" charset="0"/>
              </a:rPr>
              <a:t> process kaldığı yerden devam edecektir.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74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7008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6098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310" marR="1028405" indent="-333030" algn="just">
              <a:spcBef>
                <a:spcPts val="1108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1200" dirty="0" err="1" smtClean="0">
                <a:cs typeface="Calibri"/>
              </a:rPr>
              <a:t>Windowsta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dirty="0" err="1" smtClean="0">
                <a:cs typeface="Calibri"/>
              </a:rPr>
              <a:t>CreateProcess</a:t>
            </a:r>
            <a:r>
              <a:rPr lang="tr-TR" sz="1200" dirty="0" smtClean="0">
                <a:cs typeface="Calibri"/>
              </a:rPr>
              <a:t> API kullanılarak process oluşturulur.</a:t>
            </a:r>
          </a:p>
          <a:p>
            <a:pPr marL="355310" marR="1028405" indent="-333030" algn="just">
              <a:spcBef>
                <a:spcPts val="1108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1200" dirty="0" err="1" smtClean="0">
                <a:cs typeface="Calibri"/>
              </a:rPr>
              <a:t>Unixte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dirty="0" err="1" smtClean="0">
                <a:cs typeface="Calibri"/>
              </a:rPr>
              <a:t>fork</a:t>
            </a:r>
            <a:r>
              <a:rPr lang="tr-TR" sz="1200" dirty="0" smtClean="0">
                <a:cs typeface="Calibri"/>
              </a:rPr>
              <a:t>() ile </a:t>
            </a:r>
            <a:r>
              <a:rPr lang="tr-TR" sz="1200" dirty="0" err="1" smtClean="0">
                <a:cs typeface="Calibri"/>
              </a:rPr>
              <a:t>child</a:t>
            </a:r>
            <a:r>
              <a:rPr lang="tr-TR" sz="1200" dirty="0" smtClean="0">
                <a:cs typeface="Calibri"/>
              </a:rPr>
              <a:t> process, </a:t>
            </a:r>
            <a:r>
              <a:rPr lang="tr-TR" sz="1200" dirty="0" err="1" smtClean="0">
                <a:cs typeface="Calibri"/>
              </a:rPr>
              <a:t>parent</a:t>
            </a:r>
            <a:r>
              <a:rPr lang="tr-TR" sz="1200" baseline="0" dirty="0" smtClean="0">
                <a:cs typeface="Calibri"/>
              </a:rPr>
              <a:t> </a:t>
            </a:r>
            <a:r>
              <a:rPr lang="tr-TR" sz="1200" baseline="0" dirty="0" err="1" smtClean="0">
                <a:cs typeface="Calibri"/>
              </a:rPr>
              <a:t>processin</a:t>
            </a:r>
            <a:r>
              <a:rPr lang="tr-TR" sz="1200" dirty="0" smtClean="0">
                <a:cs typeface="Calibri"/>
              </a:rPr>
              <a:t> tüm adres uzayının kopyasına sahip olurken, </a:t>
            </a:r>
            <a:r>
              <a:rPr lang="tr-TR" sz="1200" dirty="0" err="1" smtClean="0">
                <a:cs typeface="Calibri"/>
              </a:rPr>
              <a:t>windowsta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dirty="0" err="1" smtClean="0">
                <a:cs typeface="Calibri"/>
              </a:rPr>
              <a:t>CreateProcess</a:t>
            </a:r>
            <a:r>
              <a:rPr lang="tr-TR" sz="1200" dirty="0" smtClean="0">
                <a:cs typeface="Calibri"/>
              </a:rPr>
              <a:t> () ile process oluşturulduğunda </a:t>
            </a:r>
            <a:r>
              <a:rPr lang="tr-TR" sz="1200" dirty="0" err="1" smtClean="0">
                <a:cs typeface="Calibri"/>
              </a:rPr>
              <a:t>child</a:t>
            </a:r>
            <a:r>
              <a:rPr lang="tr-TR" sz="1200" baseline="0" dirty="0" smtClean="0">
                <a:cs typeface="Calibri"/>
              </a:rPr>
              <a:t> </a:t>
            </a:r>
            <a:r>
              <a:rPr lang="tr-TR" sz="1200" baseline="0" dirty="0" err="1" smtClean="0">
                <a:cs typeface="Calibri"/>
              </a:rPr>
              <a:t>processin</a:t>
            </a:r>
            <a:r>
              <a:rPr lang="tr-TR" sz="1200" baseline="0" dirty="0" smtClean="0">
                <a:cs typeface="Calibri"/>
              </a:rPr>
              <a:t> adres </a:t>
            </a:r>
            <a:r>
              <a:rPr lang="tr-TR" sz="1200" dirty="0" smtClean="0">
                <a:cs typeface="Calibri"/>
              </a:rPr>
              <a:t>alanına belirlenmiş bir program</a:t>
            </a:r>
            <a:r>
              <a:rPr lang="tr-TR" sz="1200" baseline="0" dirty="0" smtClean="0">
                <a:cs typeface="Calibri"/>
              </a:rPr>
              <a:t> yüklenir</a:t>
            </a:r>
            <a:r>
              <a:rPr lang="tr-TR" sz="1200" dirty="0" smtClean="0">
                <a:cs typeface="Calibri"/>
              </a:rPr>
              <a:t>.</a:t>
            </a:r>
          </a:p>
          <a:p>
            <a:endParaRPr lang="tr-TR" dirty="0" smtClean="0"/>
          </a:p>
          <a:p>
            <a:r>
              <a:rPr lang="tr-TR" dirty="0" err="1" smtClean="0"/>
              <a:t>Fork</a:t>
            </a:r>
            <a:r>
              <a:rPr lang="tr-TR" dirty="0" smtClean="0"/>
              <a:t> hiç parametre almazken </a:t>
            </a:r>
            <a:r>
              <a:rPr lang="tr-TR" dirty="0" err="1" smtClean="0"/>
              <a:t>createprocess</a:t>
            </a:r>
            <a:r>
              <a:rPr lang="tr-TR" dirty="0" smtClean="0"/>
              <a:t>  10a yakın </a:t>
            </a:r>
            <a:r>
              <a:rPr lang="tr-TR" dirty="0" err="1" smtClean="0"/>
              <a:t>paramatere</a:t>
            </a:r>
            <a:r>
              <a:rPr lang="tr-TR" dirty="0" smtClean="0"/>
              <a:t> alır</a:t>
            </a:r>
          </a:p>
          <a:p>
            <a:endParaRPr lang="tr-TR" dirty="0" smtClean="0"/>
          </a:p>
          <a:p>
            <a:r>
              <a:rPr lang="tr-TR" dirty="0" smtClean="0"/>
              <a:t>Bu örnekte mspaint.exe</a:t>
            </a:r>
            <a:r>
              <a:rPr lang="tr-TR" baseline="0" dirty="0" smtClean="0"/>
              <a:t> uygulaması </a:t>
            </a:r>
            <a:r>
              <a:rPr lang="tr-TR" baseline="0" dirty="0" err="1" smtClean="0"/>
              <a:t>child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processe</a:t>
            </a:r>
            <a:r>
              <a:rPr lang="tr-TR" baseline="0" dirty="0" smtClean="0"/>
              <a:t> yüklenecek program olarak parametre verilmiştir.</a:t>
            </a:r>
          </a:p>
          <a:p>
            <a:r>
              <a:rPr lang="tr-TR" dirty="0" err="1" smtClean="0"/>
              <a:t>WaitForSingleObject</a:t>
            </a:r>
            <a:r>
              <a:rPr lang="tr-TR" dirty="0" smtClean="0"/>
              <a:t> ile </a:t>
            </a:r>
            <a:r>
              <a:rPr lang="tr-TR" dirty="0" err="1" smtClean="0"/>
              <a:t>parent</a:t>
            </a:r>
            <a:r>
              <a:rPr lang="tr-TR" dirty="0" smtClean="0"/>
              <a:t> process </a:t>
            </a:r>
            <a:r>
              <a:rPr lang="tr-TR" dirty="0" err="1" smtClean="0"/>
              <a:t>child</a:t>
            </a:r>
            <a:r>
              <a:rPr lang="tr-TR" dirty="0" smtClean="0"/>
              <a:t> </a:t>
            </a:r>
            <a:r>
              <a:rPr lang="tr-TR" dirty="0" err="1" smtClean="0"/>
              <a:t>processin</a:t>
            </a:r>
            <a:r>
              <a:rPr lang="tr-TR" dirty="0" smtClean="0"/>
              <a:t> sonlanmasını beklemektedir.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42443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739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0821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7364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5914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040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006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Örneğin </a:t>
            </a:r>
            <a:r>
              <a:rPr lang="tr-TR" dirty="0" err="1" smtClean="0"/>
              <a:t>Instagram</a:t>
            </a:r>
            <a:r>
              <a:rPr lang="tr-TR" dirty="0" smtClean="0"/>
              <a:t> uygulaması ele alalım, cihazınızdan bazı resimler yüklemek istediğinizde uygulama sizden depolama izni vermenizi isteyecektir. Şu anda </a:t>
            </a:r>
            <a:r>
              <a:rPr lang="tr-TR" dirty="0" err="1" smtClean="0"/>
              <a:t>Instagram</a:t>
            </a:r>
            <a:r>
              <a:rPr lang="tr-TR" dirty="0" smtClean="0"/>
              <a:t> etkinliğiniz görünür durumda ancak ön planda değil çünkü ön planda depolama izni isteyen izin kutusu vardır.</a:t>
            </a:r>
          </a:p>
          <a:p>
            <a:endParaRPr lang="tr-TR" dirty="0" smtClean="0"/>
          </a:p>
          <a:p>
            <a:r>
              <a:rPr lang="tr-TR" dirty="0" smtClean="0"/>
              <a:t>Sistem kaynaklarının geri kazanılması gerekiyorsa </a:t>
            </a:r>
            <a:r>
              <a:rPr lang="tr-TR" dirty="0" err="1" smtClean="0"/>
              <a:t>Android</a:t>
            </a:r>
            <a:r>
              <a:rPr lang="tr-TR" dirty="0" smtClean="0"/>
              <a:t>, önce </a:t>
            </a:r>
            <a:r>
              <a:rPr lang="tr-TR" dirty="0" err="1" smtClean="0"/>
              <a:t>empty</a:t>
            </a:r>
            <a:r>
              <a:rPr lang="tr-TR" dirty="0" smtClean="0"/>
              <a:t> </a:t>
            </a:r>
            <a:r>
              <a:rPr lang="tr-TR" dirty="0" err="1" smtClean="0"/>
              <a:t>processleri</a:t>
            </a:r>
            <a:r>
              <a:rPr lang="tr-TR" dirty="0" smtClean="0"/>
              <a:t> ardından background </a:t>
            </a:r>
            <a:r>
              <a:rPr lang="tr-TR" dirty="0" err="1" smtClean="0"/>
              <a:t>processleri</a:t>
            </a:r>
            <a:r>
              <a:rPr lang="tr-TR" dirty="0" smtClean="0"/>
              <a:t> şeklinde  artan önem sırasına göre sonlandıracaktır.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6448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3440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1779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6482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59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76915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her iki model de işletim sistemlerinde yaygındır, ve birçok sistem her ikisini de uygular. </a:t>
            </a:r>
            <a:r>
              <a:rPr lang="tr-TR" sz="1200" b="1" dirty="0" smtClean="0">
                <a:cs typeface="Calibri"/>
              </a:rPr>
              <a:t>Message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b="1" dirty="0" err="1" smtClean="0">
                <a:cs typeface="Calibri"/>
              </a:rPr>
              <a:t>passing</a:t>
            </a:r>
            <a:r>
              <a:rPr lang="tr-TR" sz="1200" dirty="0" smtClean="0">
                <a:cs typeface="Calibri"/>
              </a:rPr>
              <a:t> </a:t>
            </a:r>
            <a:r>
              <a:rPr lang="tr-TR" dirty="0" smtClean="0"/>
              <a:t>, daha küçük miktarlarda veri alışverişi için kullanışlıdır, çünkü çakışmalardan kaçınılması gerekmez. </a:t>
            </a:r>
            <a:r>
              <a:rPr lang="tr-TR" sz="1200" dirty="0" smtClean="0">
                <a:cs typeface="Calibri"/>
              </a:rPr>
              <a:t>Message </a:t>
            </a:r>
            <a:r>
              <a:rPr lang="tr-TR" sz="1200" dirty="0" err="1" smtClean="0">
                <a:cs typeface="Calibri"/>
              </a:rPr>
              <a:t>passing</a:t>
            </a:r>
            <a:r>
              <a:rPr lang="tr-TR" sz="1200" dirty="0" smtClean="0">
                <a:cs typeface="Calibri"/>
              </a:rPr>
              <a:t> </a:t>
            </a:r>
            <a:r>
              <a:rPr lang="tr-TR" dirty="0" smtClean="0"/>
              <a:t>dağıtılmış bir sistemde uygulanması </a:t>
            </a:r>
            <a:r>
              <a:rPr lang="tr-TR" sz="1200" dirty="0" err="1" smtClean="0">
                <a:cs typeface="Calibri"/>
              </a:rPr>
              <a:t>Shared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dirty="0" err="1" smtClean="0">
                <a:cs typeface="Calibri"/>
              </a:rPr>
              <a:t>memory</a:t>
            </a:r>
            <a:r>
              <a:rPr lang="tr-TR" sz="1200" dirty="0" smtClean="0">
                <a:cs typeface="Calibri"/>
              </a:rPr>
              <a:t> den</a:t>
            </a:r>
            <a:r>
              <a:rPr lang="tr-TR" dirty="0" smtClean="0"/>
              <a:t> daha kolaydır.</a:t>
            </a: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sz="1200" dirty="0" err="1" smtClean="0">
                <a:cs typeface="Calibri"/>
              </a:rPr>
              <a:t>Shared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dirty="0" err="1" smtClean="0">
                <a:cs typeface="Calibri"/>
              </a:rPr>
              <a:t>memory</a:t>
            </a:r>
            <a:r>
              <a:rPr lang="tr-TR" sz="1200" dirty="0" smtClean="0">
                <a:cs typeface="Calibri"/>
              </a:rPr>
              <a:t> </a:t>
            </a:r>
            <a:r>
              <a:rPr lang="tr-TR" dirty="0" err="1" smtClean="0"/>
              <a:t>massing</a:t>
            </a:r>
            <a:r>
              <a:rPr lang="tr-TR" dirty="0" smtClean="0"/>
              <a:t> </a:t>
            </a:r>
            <a:r>
              <a:rPr lang="tr-TR" dirty="0" err="1" smtClean="0"/>
              <a:t>passing</a:t>
            </a:r>
            <a:r>
              <a:rPr lang="tr-TR" dirty="0" smtClean="0"/>
              <a:t> den daha hızlı olabilir</a:t>
            </a:r>
            <a:r>
              <a:rPr lang="tr-TR" sz="1200" dirty="0" smtClean="0">
                <a:cs typeface="Calibri"/>
              </a:rPr>
              <a:t> </a:t>
            </a:r>
            <a:r>
              <a:rPr lang="tr-TR" dirty="0" smtClean="0"/>
              <a:t>, çünkü </a:t>
            </a:r>
            <a:r>
              <a:rPr lang="tr-TR" dirty="0" err="1" smtClean="0"/>
              <a:t>massing</a:t>
            </a:r>
            <a:r>
              <a:rPr lang="tr-TR" dirty="0" smtClean="0"/>
              <a:t> </a:t>
            </a:r>
            <a:r>
              <a:rPr lang="tr-TR" dirty="0" err="1" smtClean="0"/>
              <a:t>passing</a:t>
            </a:r>
            <a:r>
              <a:rPr lang="tr-TR" dirty="0" smtClean="0"/>
              <a:t> sistemleri tipik olarak sistem çağrıları kullanılarak uygulanır ve bu nedenle daha fazla zaman alan çekirdek müdahalesi gerektirir. </a:t>
            </a:r>
            <a:r>
              <a:rPr lang="tr-TR" sz="1200" dirty="0" err="1" smtClean="0">
                <a:cs typeface="Calibri"/>
              </a:rPr>
              <a:t>Shared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dirty="0" err="1" smtClean="0">
                <a:cs typeface="Calibri"/>
              </a:rPr>
              <a:t>memory</a:t>
            </a:r>
            <a:r>
              <a:rPr lang="tr-TR" sz="1200" dirty="0" smtClean="0">
                <a:cs typeface="Calibri"/>
              </a:rPr>
              <a:t> </a:t>
            </a:r>
            <a:r>
              <a:rPr lang="tr-TR" dirty="0" smtClean="0"/>
              <a:t>sistemlerinde, sistem çağrıları yalnızca paylaşılan bellek bölgelerini kurmak için gereklidir. Paylaşılan bellek oluşturulduktan sonra, tüm erişimler rutin bellek erişimleri olarak değerlendirilir ve çekirdekten herhangi bir yardım gerekmez.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174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50626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001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7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13246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664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6682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191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7461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5933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9992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352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44708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38997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4208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61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93138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04687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tr-TR" dirty="0" smtClean="0">
                <a:latin typeface="Times New Roman" panose="02020603050405020304" pitchFamily="18" charset="0"/>
              </a:rPr>
              <a:t>Bu bölümde, dört farklı IPC sistemi örnekleri verilmiştir. </a:t>
            </a:r>
          </a:p>
        </p:txBody>
      </p:sp>
    </p:spTree>
    <p:extLst>
      <p:ext uri="{BB962C8B-B14F-4D97-AF65-F5344CB8AC3E}">
        <p14:creationId xmlns:p14="http://schemas.microsoft.com/office/powerpoint/2010/main" val="31193182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51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Örnek bir C programının</a:t>
            </a:r>
            <a:r>
              <a:rPr lang="tr-TR" baseline="0" dirty="0" smtClean="0"/>
              <a:t> bellekte nasıl tutulduğu gösterilmiştir.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40663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642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3526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5365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578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183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742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27249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4273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73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55680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74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032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 smtClean="0"/>
              <a:t>Herhangi bir anda herhangi bir işlemci çekirdeği üzerinde yalnızca bir </a:t>
            </a:r>
            <a:r>
              <a:rPr lang="tr-TR" b="1" dirty="0" err="1" smtClean="0"/>
              <a:t>processin</a:t>
            </a:r>
            <a:r>
              <a:rPr lang="tr-TR" b="1" baseline="0" dirty="0" smtClean="0"/>
              <a:t> </a:t>
            </a:r>
            <a:r>
              <a:rPr lang="tr-TR" b="1" dirty="0" smtClean="0"/>
              <a:t>çalışabileceğinin farkına varmak önemlidir. Ancak birçok process hazır ve beklemede olabilir.</a:t>
            </a:r>
          </a:p>
          <a:p>
            <a:r>
              <a:rPr lang="tr-TR" dirty="0" err="1" smtClean="0"/>
              <a:t>Processin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running</a:t>
            </a:r>
            <a:r>
              <a:rPr lang="tr-TR" baseline="0" dirty="0" smtClean="0"/>
              <a:t> durumundan </a:t>
            </a:r>
            <a:r>
              <a:rPr lang="tr-TR" baseline="0" dirty="0" err="1" smtClean="0"/>
              <a:t>interruptla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ready</a:t>
            </a:r>
            <a:r>
              <a:rPr lang="tr-TR" baseline="0" dirty="0" smtClean="0"/>
              <a:t> durumuna, </a:t>
            </a:r>
            <a:r>
              <a:rPr lang="tr-TR" baseline="0" dirty="0" err="1" smtClean="0"/>
              <a:t>ready</a:t>
            </a:r>
            <a:r>
              <a:rPr lang="tr-TR" baseline="0" dirty="0" smtClean="0"/>
              <a:t> durumundan </a:t>
            </a:r>
            <a:r>
              <a:rPr lang="tr-TR" baseline="0" dirty="0" err="1" smtClean="0"/>
              <a:t>running</a:t>
            </a:r>
            <a:r>
              <a:rPr lang="tr-TR" baseline="0" dirty="0" smtClean="0"/>
              <a:t> durumuna alınmasına işletim sisteminin </a:t>
            </a:r>
            <a:r>
              <a:rPr lang="tr-TR" b="1" baseline="0" dirty="0" smtClean="0"/>
              <a:t>CPU</a:t>
            </a:r>
            <a:r>
              <a:rPr lang="tr-TR" baseline="0" dirty="0" smtClean="0"/>
              <a:t> </a:t>
            </a:r>
            <a:r>
              <a:rPr lang="tr-TR" b="1" baseline="0" dirty="0" err="1" smtClean="0"/>
              <a:t>schedular</a:t>
            </a:r>
            <a:r>
              <a:rPr lang="tr-TR" baseline="0" dirty="0" smtClean="0"/>
              <a:t> karar verir. CPU </a:t>
            </a:r>
            <a:r>
              <a:rPr lang="tr-TR" baseline="0" dirty="0" err="1" smtClean="0"/>
              <a:t>schedular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running</a:t>
            </a:r>
            <a:r>
              <a:rPr lang="tr-TR" baseline="0" dirty="0" smtClean="0"/>
              <a:t> durumundaki </a:t>
            </a:r>
            <a:r>
              <a:rPr lang="tr-TR" baseline="0" dirty="0" err="1" smtClean="0"/>
              <a:t>processin</a:t>
            </a:r>
            <a:r>
              <a:rPr lang="tr-TR" baseline="0" dirty="0" smtClean="0"/>
              <a:t> yeteri kadar yürütüldüğüne karar verdiğinde bu </a:t>
            </a:r>
            <a:r>
              <a:rPr lang="tr-TR" baseline="0" dirty="0" err="1" smtClean="0"/>
              <a:t>processin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ready</a:t>
            </a:r>
            <a:r>
              <a:rPr lang="tr-TR" baseline="0" dirty="0" smtClean="0"/>
              <a:t> durumuna geçmesine ve başka bir </a:t>
            </a:r>
            <a:r>
              <a:rPr lang="tr-TR" baseline="0" dirty="0" err="1" smtClean="0"/>
              <a:t>processin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CPUda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running</a:t>
            </a:r>
            <a:r>
              <a:rPr lang="tr-TR" baseline="0" dirty="0" smtClean="0"/>
              <a:t> durumuna geçmesini sağlar. Diğer </a:t>
            </a:r>
            <a:r>
              <a:rPr lang="tr-TR" baseline="0" dirty="0" err="1" smtClean="0"/>
              <a:t>processler</a:t>
            </a:r>
            <a:r>
              <a:rPr lang="tr-TR" baseline="0" dirty="0" smtClean="0"/>
              <a:t> de belirli bir süre </a:t>
            </a:r>
            <a:r>
              <a:rPr lang="tr-TR" baseline="0" dirty="0" err="1" smtClean="0"/>
              <a:t>CPUda</a:t>
            </a:r>
            <a:r>
              <a:rPr lang="tr-TR" baseline="0" dirty="0" smtClean="0"/>
              <a:t> çalıştıktan sonra </a:t>
            </a:r>
            <a:r>
              <a:rPr lang="tr-TR" baseline="0" dirty="0" err="1" smtClean="0"/>
              <a:t>ready</a:t>
            </a:r>
            <a:r>
              <a:rPr lang="tr-TR" baseline="0" dirty="0" smtClean="0"/>
              <a:t> durumunda bekleyen ilk </a:t>
            </a:r>
            <a:r>
              <a:rPr lang="tr-TR" baseline="0" dirty="0" err="1" smtClean="0"/>
              <a:t>processe</a:t>
            </a:r>
            <a:r>
              <a:rPr lang="tr-TR" baseline="0" dirty="0" smtClean="0"/>
              <a:t> tekrar sıra gelir ve CPU </a:t>
            </a:r>
            <a:r>
              <a:rPr lang="tr-TR" baseline="0" dirty="0" err="1" smtClean="0"/>
              <a:t>schedular</a:t>
            </a:r>
            <a:r>
              <a:rPr lang="tr-TR" baseline="0" dirty="0" smtClean="0"/>
              <a:t> bu </a:t>
            </a:r>
            <a:r>
              <a:rPr lang="tr-TR" baseline="0" dirty="0" err="1" smtClean="0"/>
              <a:t>processi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running</a:t>
            </a:r>
            <a:r>
              <a:rPr lang="tr-TR" baseline="0" dirty="0" smtClean="0"/>
              <a:t> durumuna alır.</a:t>
            </a:r>
          </a:p>
          <a:p>
            <a:r>
              <a:rPr lang="tr-TR" b="1" baseline="0" dirty="0" smtClean="0"/>
              <a:t>CPU </a:t>
            </a:r>
            <a:r>
              <a:rPr lang="tr-TR" b="1" baseline="0" dirty="0" err="1" smtClean="0"/>
              <a:t>scheduling</a:t>
            </a:r>
            <a:r>
              <a:rPr lang="tr-TR" baseline="0" dirty="0" smtClean="0"/>
              <a:t> yani hangi </a:t>
            </a:r>
            <a:r>
              <a:rPr lang="tr-TR" baseline="0" dirty="0" err="1" smtClean="0"/>
              <a:t>processin</a:t>
            </a:r>
            <a:r>
              <a:rPr lang="tr-TR" baseline="0" dirty="0" smtClean="0"/>
              <a:t> ne zaman ve ne kadar süre çalıştırılacağına karar vermek </a:t>
            </a:r>
            <a:r>
              <a:rPr lang="tr-TR" b="1" baseline="0" dirty="0" smtClean="0"/>
              <a:t>önemli</a:t>
            </a:r>
            <a:r>
              <a:rPr lang="tr-TR" baseline="0" dirty="0" smtClean="0"/>
              <a:t> </a:t>
            </a:r>
            <a:r>
              <a:rPr lang="tr-TR" b="1" baseline="0" dirty="0" smtClean="0"/>
              <a:t>bir</a:t>
            </a:r>
            <a:r>
              <a:rPr lang="tr-TR" baseline="0" dirty="0" smtClean="0"/>
              <a:t> </a:t>
            </a:r>
            <a:r>
              <a:rPr lang="tr-TR" b="1" baseline="0" dirty="0" smtClean="0"/>
              <a:t>konudur</a:t>
            </a:r>
            <a:r>
              <a:rPr lang="tr-TR" baseline="0" dirty="0" smtClean="0"/>
              <a:t>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931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75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2743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76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13416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Burdaki</a:t>
            </a:r>
            <a:r>
              <a:rPr lang="tr-TR" dirty="0" smtClean="0"/>
              <a:t> örnekte </a:t>
            </a:r>
            <a:r>
              <a:rPr lang="tr-TR" dirty="0" err="1" smtClean="0"/>
              <a:t>connection-oriented</a:t>
            </a:r>
            <a:r>
              <a:rPr lang="tr-TR" dirty="0" smtClean="0"/>
              <a:t> TCP soketlerini kullanan bir tarih sunucusu</a:t>
            </a:r>
            <a:r>
              <a:rPr lang="tr-TR" baseline="0" dirty="0" smtClean="0"/>
              <a:t> verilmiştir</a:t>
            </a:r>
            <a:r>
              <a:rPr lang="tr-TR" dirty="0" smtClean="0"/>
              <a:t>. İşlem, istemcilerin sunucudan geçerli tarih ve saati talep etmesine olanak tanır. Sunucu 6013 numaralı portu dinliyor. Bir bağlantı alındığında, sunucu tarih ve saati istemciye gönderiyor.</a:t>
            </a:r>
          </a:p>
          <a:p>
            <a:endParaRPr lang="tr-TR" dirty="0" smtClean="0"/>
          </a:p>
          <a:p>
            <a:r>
              <a:rPr lang="tr-TR" dirty="0" smtClean="0"/>
              <a:t>Sunucu, 6013 numaralı portu dinleyeceğini belirten bir </a:t>
            </a:r>
            <a:r>
              <a:rPr lang="tr-TR" dirty="0" err="1" smtClean="0"/>
              <a:t>ServerSocket</a:t>
            </a:r>
            <a:r>
              <a:rPr lang="tr-TR" dirty="0" smtClean="0"/>
              <a:t> oluşturur. Sunucu daha sonra, </a:t>
            </a:r>
            <a:r>
              <a:rPr lang="tr-TR" dirty="0" err="1" smtClean="0"/>
              <a:t>accept</a:t>
            </a:r>
            <a:r>
              <a:rPr lang="tr-TR" dirty="0" smtClean="0"/>
              <a:t> () yöntemiyle portu dinlemeye başlar. Sunucu, bir istemcinin bağlantı istemesini beklerken, </a:t>
            </a:r>
            <a:r>
              <a:rPr lang="tr-TR" dirty="0" err="1" smtClean="0"/>
              <a:t>accept</a:t>
            </a:r>
            <a:r>
              <a:rPr lang="tr-TR" dirty="0" smtClean="0"/>
              <a:t> () yöntemini engeller. Bir bağlantı isteği alındığında, </a:t>
            </a:r>
            <a:r>
              <a:rPr lang="tr-TR" dirty="0" err="1" smtClean="0"/>
              <a:t>accept</a:t>
            </a:r>
            <a:r>
              <a:rPr lang="tr-TR" dirty="0" smtClean="0"/>
              <a:t> () sunucunun istemciyle iletişim kurmak için kullanabileceği bir soket döndürür.</a:t>
            </a:r>
          </a:p>
          <a:p>
            <a:endParaRPr lang="tr-TR" dirty="0" smtClean="0"/>
          </a:p>
          <a:p>
            <a:r>
              <a:rPr lang="tr-TR" dirty="0" smtClean="0"/>
              <a:t>Soket elde </a:t>
            </a:r>
            <a:r>
              <a:rPr lang="tr-TR" dirty="0" err="1" smtClean="0"/>
              <a:t>ediltikten</a:t>
            </a:r>
            <a:r>
              <a:rPr lang="tr-TR" dirty="0" smtClean="0"/>
              <a:t> sonra istemciyle iletişim kurmak için kullanacağı bir </a:t>
            </a:r>
            <a:r>
              <a:rPr lang="tr-TR" dirty="0" err="1" smtClean="0"/>
              <a:t>PrintWriter</a:t>
            </a:r>
            <a:r>
              <a:rPr lang="tr-TR" dirty="0" smtClean="0"/>
              <a:t> nesnesi oluşturur. </a:t>
            </a:r>
            <a:r>
              <a:rPr lang="tr-TR" dirty="0" err="1" smtClean="0"/>
              <a:t>PrintWriter</a:t>
            </a:r>
            <a:r>
              <a:rPr lang="tr-TR" dirty="0" smtClean="0"/>
              <a:t> nesnesi, sunucunun çıktı için </a:t>
            </a:r>
            <a:r>
              <a:rPr lang="tr-TR" dirty="0" err="1" smtClean="0"/>
              <a:t>print</a:t>
            </a:r>
            <a:r>
              <a:rPr lang="tr-TR" dirty="0" smtClean="0"/>
              <a:t> () ve </a:t>
            </a:r>
            <a:r>
              <a:rPr lang="tr-TR" dirty="0" err="1" smtClean="0"/>
              <a:t>println</a:t>
            </a:r>
            <a:r>
              <a:rPr lang="tr-TR" dirty="0" smtClean="0"/>
              <a:t> () yöntemlerini kullanarak sokete yazmasına izin verir.</a:t>
            </a:r>
          </a:p>
          <a:p>
            <a:endParaRPr lang="tr-TR" dirty="0" smtClean="0"/>
          </a:p>
          <a:p>
            <a:r>
              <a:rPr lang="tr-TR" dirty="0" smtClean="0"/>
              <a:t>sunucu işlemi, </a:t>
            </a:r>
            <a:r>
              <a:rPr lang="tr-TR" dirty="0" err="1" smtClean="0"/>
              <a:t>println</a:t>
            </a:r>
            <a:r>
              <a:rPr lang="tr-TR" dirty="0" smtClean="0"/>
              <a:t> () yöntemini çağırarak tarihi istemciye gönderir. Tarihi sokete yazdıktan sonra, sunucu soketi istemciye kapatır ve daha fazla istek için dinlemeye devam eder.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77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75803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Bir istemci, bir soket oluşturup</a:t>
            </a:r>
            <a:r>
              <a:rPr lang="tr-TR" baseline="0" dirty="0" smtClean="0"/>
              <a:t> </a:t>
            </a:r>
            <a:r>
              <a:rPr lang="tr-TR" dirty="0" smtClean="0"/>
              <a:t> sunucunun dinlediği porta bağlanarak sunucuyla iletişim kurar.</a:t>
            </a:r>
          </a:p>
          <a:p>
            <a:endParaRPr lang="tr-TR" dirty="0" smtClean="0"/>
          </a:p>
          <a:p>
            <a:r>
              <a:rPr lang="tr-TR" dirty="0" smtClean="0"/>
              <a:t>İstemci bir Soket oluşturur ve 6013 numaralı portta</a:t>
            </a:r>
            <a:r>
              <a:rPr lang="tr-TR" baseline="0" dirty="0" smtClean="0"/>
              <a:t> </a:t>
            </a:r>
            <a:r>
              <a:rPr lang="tr-TR" dirty="0" smtClean="0"/>
              <a:t>127.0.0.1 IP adresindeki sunucuyla bir bağlantı ister. Bağlantı yapıldıktan sonra, istemci normal I/O komutlarını kullanarak soketten okuyabilir. İstemci sunucudan tarihi aldıktan sonra soketi kapatır ve çıkar. 127.0.0.1 IP adresi, </a:t>
            </a:r>
            <a:r>
              <a:rPr lang="tr-TR" dirty="0" err="1" smtClean="0"/>
              <a:t>loopback</a:t>
            </a:r>
            <a:r>
              <a:rPr lang="tr-TR" dirty="0" smtClean="0"/>
              <a:t> olarak bilinen özel bir IP adresidir. Bir bilgisayar 127.0.0.1 IP adresine başvurduğunda, kendisine atıfta bulunmaktadır. Bu mekanizma, aynı ana bilgisayardaki bir istemci ve sunucunun TCP/IP protokolünü kullanarak iletişim kurmasına izin verir.</a:t>
            </a:r>
          </a:p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78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4060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79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176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80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9084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81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6425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82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34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83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73334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84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4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134482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>
                <a:solidFill>
                  <a:prstClr val="black"/>
                </a:solidFill>
              </a:rPr>
              <a:pPr/>
              <a:t>85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886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Şekilde Process </a:t>
            </a:r>
            <a:r>
              <a:rPr lang="tr-TR" dirty="0" err="1" smtClean="0"/>
              <a:t>scheduling</a:t>
            </a:r>
            <a:r>
              <a:rPr lang="tr-TR" dirty="0" smtClean="0"/>
              <a:t> kuyrukları için örnek diyagram</a:t>
            </a:r>
            <a:r>
              <a:rPr lang="tr-TR" baseline="0" dirty="0" smtClean="0"/>
              <a:t> verilmiştir.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spc="-9" dirty="0" smtClean="0">
                <a:cs typeface="Calibri"/>
              </a:rPr>
              <a:t>Kuyruk</a:t>
            </a:r>
            <a:r>
              <a:rPr lang="tr-TR" sz="1200" spc="-28" dirty="0" smtClean="0">
                <a:cs typeface="Calibri"/>
              </a:rPr>
              <a:t> </a:t>
            </a:r>
            <a:r>
              <a:rPr lang="tr-TR" sz="1200" spc="-9" dirty="0" smtClean="0">
                <a:cs typeface="Calibri"/>
              </a:rPr>
              <a:t>yapıları</a:t>
            </a:r>
            <a:r>
              <a:rPr lang="tr-TR" sz="1200" dirty="0" smtClean="0">
                <a:cs typeface="Calibri"/>
              </a:rPr>
              <a:t> genellikle</a:t>
            </a:r>
            <a:r>
              <a:rPr lang="tr-TR" sz="1200" spc="-18" dirty="0" smtClean="0">
                <a:cs typeface="Calibri"/>
              </a:rPr>
              <a:t> </a:t>
            </a:r>
            <a:r>
              <a:rPr lang="tr-TR" sz="1200" spc="-9" dirty="0" err="1" smtClean="0">
                <a:cs typeface="Calibri"/>
              </a:rPr>
              <a:t>linked</a:t>
            </a:r>
            <a:r>
              <a:rPr lang="tr-TR" sz="1200" spc="-28" dirty="0" smtClean="0">
                <a:cs typeface="Calibri"/>
              </a:rPr>
              <a:t> </a:t>
            </a:r>
            <a:r>
              <a:rPr lang="tr-TR" sz="1200" dirty="0" err="1" smtClean="0">
                <a:cs typeface="Calibri"/>
              </a:rPr>
              <a:t>list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spc="-9" dirty="0" smtClean="0">
                <a:cs typeface="Calibri"/>
              </a:rPr>
              <a:t>veri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spc="-9" dirty="0" smtClean="0">
                <a:cs typeface="Calibri"/>
              </a:rPr>
              <a:t>yapısı</a:t>
            </a:r>
            <a:r>
              <a:rPr lang="tr-TR" sz="1200" dirty="0" smtClean="0">
                <a:cs typeface="Calibri"/>
              </a:rPr>
              <a:t> ile</a:t>
            </a:r>
            <a:r>
              <a:rPr lang="tr-TR" sz="1200" spc="-18" dirty="0" smtClean="0">
                <a:cs typeface="Calibri"/>
              </a:rPr>
              <a:t> </a:t>
            </a:r>
            <a:r>
              <a:rPr lang="tr-TR" sz="1200" spc="-9" dirty="0" smtClean="0">
                <a:cs typeface="Calibri"/>
              </a:rPr>
              <a:t>gerçekleştirilir.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scheduling</a:t>
            </a:r>
            <a:r>
              <a:rPr lang="tr-TR" dirty="0" smtClean="0"/>
              <a:t> k</a:t>
            </a:r>
            <a:r>
              <a:rPr lang="tr-TR" sz="1200" spc="-9" dirty="0" smtClean="0">
                <a:cs typeface="Calibri"/>
              </a:rPr>
              <a:t>uyruk yapılarında</a:t>
            </a:r>
            <a:r>
              <a:rPr lang="tr-TR" sz="1200" spc="-9" baseline="0" dirty="0" smtClean="0">
                <a:cs typeface="Calibri"/>
              </a:rPr>
              <a:t> </a:t>
            </a:r>
            <a:r>
              <a:rPr lang="tr-TR" sz="1200" spc="-9" dirty="0" err="1" smtClean="0">
                <a:cs typeface="Calibri"/>
              </a:rPr>
              <a:t>header</a:t>
            </a:r>
            <a:r>
              <a:rPr lang="tr-TR" sz="1200" spc="-9" dirty="0" smtClean="0">
                <a:cs typeface="Calibri"/>
              </a:rPr>
              <a:t> elemanı </a:t>
            </a:r>
            <a:r>
              <a:rPr lang="tr-TR" sz="1200" spc="-9" dirty="0" err="1" smtClean="0">
                <a:cs typeface="Calibri"/>
              </a:rPr>
              <a:t>PCB’lerin</a:t>
            </a:r>
            <a:r>
              <a:rPr lang="tr-TR" sz="1200" spc="-28" dirty="0" smtClean="0">
                <a:cs typeface="Calibri"/>
              </a:rPr>
              <a:t> </a:t>
            </a:r>
            <a:r>
              <a:rPr lang="tr-TR" sz="1200" dirty="0" smtClean="0">
                <a:cs typeface="Calibri"/>
              </a:rPr>
              <a:t>ilk</a:t>
            </a:r>
            <a:r>
              <a:rPr lang="tr-TR" sz="1200" spc="-37" dirty="0" smtClean="0">
                <a:cs typeface="Calibri"/>
              </a:rPr>
              <a:t> </a:t>
            </a:r>
            <a:r>
              <a:rPr lang="tr-TR" sz="1200" spc="-9" dirty="0" smtClean="0">
                <a:cs typeface="Calibri"/>
              </a:rPr>
              <a:t>ve</a:t>
            </a:r>
            <a:r>
              <a:rPr lang="tr-TR" sz="1200" spc="18" dirty="0" smtClean="0">
                <a:cs typeface="Calibri"/>
              </a:rPr>
              <a:t> </a:t>
            </a:r>
            <a:r>
              <a:rPr lang="tr-TR" sz="1200" dirty="0" smtClean="0">
                <a:cs typeface="Calibri"/>
              </a:rPr>
              <a:t>son</a:t>
            </a:r>
            <a:r>
              <a:rPr lang="tr-TR" sz="1200" spc="-28" dirty="0" smtClean="0">
                <a:cs typeface="Calibri"/>
              </a:rPr>
              <a:t> </a:t>
            </a:r>
            <a:r>
              <a:rPr lang="tr-TR" sz="1200" spc="-9" dirty="0" smtClean="0">
                <a:cs typeface="Calibri"/>
              </a:rPr>
              <a:t>elemanlarını</a:t>
            </a:r>
            <a:r>
              <a:rPr lang="tr-TR" sz="1200" dirty="0" smtClean="0">
                <a:cs typeface="Calibri"/>
              </a:rPr>
              <a:t> </a:t>
            </a:r>
            <a:r>
              <a:rPr lang="tr-TR" sz="1200" spc="-9" dirty="0" smtClean="0">
                <a:cs typeface="Calibri"/>
              </a:rPr>
              <a:t>işaret eder.</a:t>
            </a:r>
            <a:endParaRPr lang="tr-TR" sz="1200" dirty="0" smtClean="0"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>
              <a:cs typeface="Calibri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9F4C25-93BF-4EF8-8C80-A38EFABB05C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569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6414" y="581090"/>
            <a:ext cx="383345" cy="238319"/>
          </a:xfrm>
          <a:custGeom>
            <a:avLst/>
            <a:gdLst/>
            <a:ahLst/>
            <a:cxnLst/>
            <a:rect l="l" t="t" r="r" b="b"/>
            <a:pathLst>
              <a:path w="207645" h="119379">
                <a:moveTo>
                  <a:pt x="207264" y="0"/>
                </a:moveTo>
                <a:lnTo>
                  <a:pt x="0" y="0"/>
                </a:lnTo>
                <a:lnTo>
                  <a:pt x="0" y="83820"/>
                </a:lnTo>
                <a:lnTo>
                  <a:pt x="0" y="118872"/>
                </a:lnTo>
                <a:lnTo>
                  <a:pt x="207264" y="118872"/>
                </a:lnTo>
                <a:lnTo>
                  <a:pt x="207264" y="83820"/>
                </a:lnTo>
                <a:lnTo>
                  <a:pt x="20726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3323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051" y="581092"/>
            <a:ext cx="329182" cy="23730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0207" y="818394"/>
            <a:ext cx="371622" cy="238319"/>
          </a:xfrm>
          <a:custGeom>
            <a:avLst/>
            <a:gdLst/>
            <a:ahLst/>
            <a:cxnLst/>
            <a:rect l="l" t="t" r="r" b="b"/>
            <a:pathLst>
              <a:path w="201295" h="119379">
                <a:moveTo>
                  <a:pt x="201168" y="0"/>
                </a:moveTo>
                <a:lnTo>
                  <a:pt x="0" y="0"/>
                </a:lnTo>
                <a:lnTo>
                  <a:pt x="0" y="83820"/>
                </a:lnTo>
                <a:lnTo>
                  <a:pt x="0" y="118872"/>
                </a:lnTo>
                <a:lnTo>
                  <a:pt x="201168" y="118872"/>
                </a:lnTo>
                <a:lnTo>
                  <a:pt x="201168" y="83820"/>
                </a:lnTo>
                <a:lnTo>
                  <a:pt x="20116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3323"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1586" y="818396"/>
            <a:ext cx="368574" cy="2373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608" y="748422"/>
            <a:ext cx="559892" cy="23730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2477" y="559833"/>
            <a:ext cx="31652" cy="523540"/>
          </a:xfrm>
          <a:custGeom>
            <a:avLst/>
            <a:gdLst/>
            <a:ahLst/>
            <a:cxnLst/>
            <a:rect l="l" t="t" r="r" b="b"/>
            <a:pathLst>
              <a:path w="17145" h="262255">
                <a:moveTo>
                  <a:pt x="16764" y="199631"/>
                </a:moveTo>
                <a:lnTo>
                  <a:pt x="0" y="199631"/>
                </a:lnTo>
                <a:lnTo>
                  <a:pt x="0" y="262115"/>
                </a:lnTo>
                <a:lnTo>
                  <a:pt x="16764" y="262115"/>
                </a:lnTo>
                <a:lnTo>
                  <a:pt x="16764" y="199631"/>
                </a:lnTo>
                <a:close/>
              </a:path>
              <a:path w="17145" h="262255">
                <a:moveTo>
                  <a:pt x="16764" y="0"/>
                </a:moveTo>
                <a:lnTo>
                  <a:pt x="0" y="0"/>
                </a:lnTo>
                <a:lnTo>
                  <a:pt x="0" y="184391"/>
                </a:lnTo>
                <a:lnTo>
                  <a:pt x="16764" y="184391"/>
                </a:lnTo>
                <a:lnTo>
                  <a:pt x="1676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 sz="3323"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724" y="927921"/>
            <a:ext cx="8226786" cy="30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489" y="398045"/>
            <a:ext cx="2206283" cy="3978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85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3360" y="3840482"/>
            <a:ext cx="640900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4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7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028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809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6476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13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489" y="400073"/>
            <a:ext cx="2206283" cy="397801"/>
          </a:xfrm>
        </p:spPr>
        <p:txBody>
          <a:bodyPr lIns="0" tIns="0" rIns="0" bIns="0"/>
          <a:lstStyle>
            <a:lvl1pPr>
              <a:defRPr sz="2585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90" y="1067372"/>
            <a:ext cx="8953146" cy="307777"/>
          </a:xfrm>
        </p:spPr>
        <p:txBody>
          <a:bodyPr lIns="0" tIns="0" rIns="0" bIns="0"/>
          <a:lstStyle>
            <a:lvl1pPr>
              <a:spcBef>
                <a:spcPts val="800"/>
              </a:spcBef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489" y="400073"/>
            <a:ext cx="2206283" cy="397801"/>
          </a:xfrm>
        </p:spPr>
        <p:txBody>
          <a:bodyPr lIns="0" tIns="0" rIns="0" bIns="0"/>
          <a:lstStyle>
            <a:lvl1pPr>
              <a:defRPr sz="2585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795" y="1577341"/>
            <a:ext cx="398273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15207" y="1577341"/>
            <a:ext cx="398273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489" y="400073"/>
            <a:ext cx="2206283" cy="397801"/>
          </a:xfrm>
        </p:spPr>
        <p:txBody>
          <a:bodyPr lIns="0" tIns="0" rIns="0" bIns="0"/>
          <a:lstStyle>
            <a:lvl1pPr>
              <a:defRPr sz="2585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altLang="tr-T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altLang="tr-TR" sz="1800" smtClean="0">
                <a:solidFill>
                  <a:srgbClr val="000000"/>
                </a:solidFill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tr-TR" altLang="tr-TR" sz="18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tr-TR" altLang="tr-TR" sz="1800" smtClean="0">
              <a:solidFill>
                <a:srgbClr val="000000"/>
              </a:solidFill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99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18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55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6414" y="581090"/>
            <a:ext cx="383345" cy="238319"/>
          </a:xfrm>
          <a:custGeom>
            <a:avLst/>
            <a:gdLst/>
            <a:ahLst/>
            <a:cxnLst/>
            <a:rect l="l" t="t" r="r" b="b"/>
            <a:pathLst>
              <a:path w="207645" h="119379">
                <a:moveTo>
                  <a:pt x="207264" y="0"/>
                </a:moveTo>
                <a:lnTo>
                  <a:pt x="0" y="0"/>
                </a:lnTo>
                <a:lnTo>
                  <a:pt x="0" y="83820"/>
                </a:lnTo>
                <a:lnTo>
                  <a:pt x="0" y="118872"/>
                </a:lnTo>
                <a:lnTo>
                  <a:pt x="207264" y="118872"/>
                </a:lnTo>
                <a:lnTo>
                  <a:pt x="207264" y="83820"/>
                </a:lnTo>
                <a:lnTo>
                  <a:pt x="207264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 sz="3323"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051" y="581092"/>
            <a:ext cx="329182" cy="23730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0207" y="818394"/>
            <a:ext cx="371622" cy="238319"/>
          </a:xfrm>
          <a:custGeom>
            <a:avLst/>
            <a:gdLst/>
            <a:ahLst/>
            <a:cxnLst/>
            <a:rect l="l" t="t" r="r" b="b"/>
            <a:pathLst>
              <a:path w="201295" h="119379">
                <a:moveTo>
                  <a:pt x="201168" y="0"/>
                </a:moveTo>
                <a:lnTo>
                  <a:pt x="0" y="0"/>
                </a:lnTo>
                <a:lnTo>
                  <a:pt x="0" y="83820"/>
                </a:lnTo>
                <a:lnTo>
                  <a:pt x="0" y="118872"/>
                </a:lnTo>
                <a:lnTo>
                  <a:pt x="201168" y="118872"/>
                </a:lnTo>
                <a:lnTo>
                  <a:pt x="201168" y="83820"/>
                </a:lnTo>
                <a:lnTo>
                  <a:pt x="201168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 sz="3323"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11586" y="818396"/>
            <a:ext cx="368574" cy="2373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608" y="748422"/>
            <a:ext cx="559892" cy="23730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62477" y="559807"/>
            <a:ext cx="31652" cy="523540"/>
          </a:xfrm>
          <a:custGeom>
            <a:avLst/>
            <a:gdLst/>
            <a:ahLst/>
            <a:cxnLst/>
            <a:rect l="l" t="t" r="r" b="b"/>
            <a:pathLst>
              <a:path w="17145" h="262255">
                <a:moveTo>
                  <a:pt x="16764" y="199644"/>
                </a:moveTo>
                <a:lnTo>
                  <a:pt x="0" y="199644"/>
                </a:lnTo>
                <a:lnTo>
                  <a:pt x="0" y="262128"/>
                </a:lnTo>
                <a:lnTo>
                  <a:pt x="16764" y="262128"/>
                </a:lnTo>
                <a:lnTo>
                  <a:pt x="16764" y="199644"/>
                </a:lnTo>
                <a:close/>
              </a:path>
              <a:path w="17145" h="262255">
                <a:moveTo>
                  <a:pt x="16764" y="0"/>
                </a:moveTo>
                <a:lnTo>
                  <a:pt x="0" y="0"/>
                </a:lnTo>
                <a:lnTo>
                  <a:pt x="0" y="184416"/>
                </a:lnTo>
                <a:lnTo>
                  <a:pt x="16764" y="184416"/>
                </a:lnTo>
                <a:lnTo>
                  <a:pt x="16764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 sz="3323"/>
          </a:p>
        </p:txBody>
      </p:sp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1724" y="927924"/>
            <a:ext cx="8226786" cy="304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489" y="400073"/>
            <a:ext cx="220628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99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290" y="1067366"/>
            <a:ext cx="895314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12946" y="6377952"/>
            <a:ext cx="2929831" cy="528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785" y="6377952"/>
            <a:ext cx="2105815" cy="528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92121" y="6377952"/>
            <a:ext cx="2105815" cy="528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844300">
        <a:defRPr>
          <a:latin typeface="+mn-lt"/>
          <a:ea typeface="+mn-ea"/>
          <a:cs typeface="+mn-cs"/>
        </a:defRPr>
      </a:lvl2pPr>
      <a:lvl3pPr marL="1688603">
        <a:defRPr>
          <a:latin typeface="+mn-lt"/>
          <a:ea typeface="+mn-ea"/>
          <a:cs typeface="+mn-cs"/>
        </a:defRPr>
      </a:lvl3pPr>
      <a:lvl4pPr marL="2532907">
        <a:defRPr>
          <a:latin typeface="+mn-lt"/>
          <a:ea typeface="+mn-ea"/>
          <a:cs typeface="+mn-cs"/>
        </a:defRPr>
      </a:lvl4pPr>
      <a:lvl5pPr marL="3377208">
        <a:defRPr>
          <a:latin typeface="+mn-lt"/>
          <a:ea typeface="+mn-ea"/>
          <a:cs typeface="+mn-cs"/>
        </a:defRPr>
      </a:lvl5pPr>
      <a:lvl6pPr marL="4221510">
        <a:defRPr>
          <a:latin typeface="+mn-lt"/>
          <a:ea typeface="+mn-ea"/>
          <a:cs typeface="+mn-cs"/>
        </a:defRPr>
      </a:lvl6pPr>
      <a:lvl7pPr marL="5065808">
        <a:defRPr>
          <a:latin typeface="+mn-lt"/>
          <a:ea typeface="+mn-ea"/>
          <a:cs typeface="+mn-cs"/>
        </a:defRPr>
      </a:lvl7pPr>
      <a:lvl8pPr marL="5910113">
        <a:defRPr>
          <a:latin typeface="+mn-lt"/>
          <a:ea typeface="+mn-ea"/>
          <a:cs typeface="+mn-cs"/>
        </a:defRPr>
      </a:lvl8pPr>
      <a:lvl9pPr marL="67544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844300">
        <a:defRPr>
          <a:latin typeface="+mn-lt"/>
          <a:ea typeface="+mn-ea"/>
          <a:cs typeface="+mn-cs"/>
        </a:defRPr>
      </a:lvl2pPr>
      <a:lvl3pPr marL="1688603">
        <a:defRPr>
          <a:latin typeface="+mn-lt"/>
          <a:ea typeface="+mn-ea"/>
          <a:cs typeface="+mn-cs"/>
        </a:defRPr>
      </a:lvl3pPr>
      <a:lvl4pPr marL="2532907">
        <a:defRPr>
          <a:latin typeface="+mn-lt"/>
          <a:ea typeface="+mn-ea"/>
          <a:cs typeface="+mn-cs"/>
        </a:defRPr>
      </a:lvl4pPr>
      <a:lvl5pPr marL="3377208">
        <a:defRPr>
          <a:latin typeface="+mn-lt"/>
          <a:ea typeface="+mn-ea"/>
          <a:cs typeface="+mn-cs"/>
        </a:defRPr>
      </a:lvl5pPr>
      <a:lvl6pPr marL="4221510">
        <a:defRPr>
          <a:latin typeface="+mn-lt"/>
          <a:ea typeface="+mn-ea"/>
          <a:cs typeface="+mn-cs"/>
        </a:defRPr>
      </a:lvl6pPr>
      <a:lvl7pPr marL="5065808">
        <a:defRPr>
          <a:latin typeface="+mn-lt"/>
          <a:ea typeface="+mn-ea"/>
          <a:cs typeface="+mn-cs"/>
        </a:defRPr>
      </a:lvl7pPr>
      <a:lvl8pPr marL="5910113">
        <a:defRPr>
          <a:latin typeface="+mn-lt"/>
          <a:ea typeface="+mn-ea"/>
          <a:cs typeface="+mn-cs"/>
        </a:defRPr>
      </a:lvl8pPr>
      <a:lvl9pPr marL="6754415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tr-TR" altLang="tr-TR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tr-TR" sz="1800" smtClean="0">
              <a:solidFill>
                <a:srgbClr val="000000"/>
              </a:solidFill>
              <a:latin typeface="Verdan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tr-TR" altLang="tr-TR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tr-TR" altLang="tr-TR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tr-TR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73A4E926-8106-42A0-9BAE-866B78799A04}" type="slidenum">
              <a:rPr lang="en-US" altLang="tr-TR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 defTabSz="914400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t>‹#›</a:t>
            </a:fld>
            <a:endParaRPr lang="en-US" altLang="tr-TR" sz="1000" b="1" smtClean="0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8425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000" b="1" baseline="30000" smtClean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smtClean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31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590" y="2963125"/>
            <a:ext cx="8829822" cy="0"/>
          </a:xfrm>
          <a:custGeom>
            <a:avLst/>
            <a:gdLst/>
            <a:ahLst/>
            <a:cxnLst/>
            <a:rect l="l" t="t" r="r" b="b"/>
            <a:pathLst>
              <a:path w="4782820">
                <a:moveTo>
                  <a:pt x="0" y="0"/>
                </a:moveTo>
                <a:lnTo>
                  <a:pt x="4782312" y="0"/>
                </a:lnTo>
              </a:path>
            </a:pathLst>
          </a:custGeom>
          <a:ln w="19812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1161" y="1623948"/>
            <a:ext cx="7162800" cy="1354167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 algn="ctr">
              <a:spcBef>
                <a:spcPts val="185"/>
              </a:spcBef>
            </a:pPr>
            <a:r>
              <a:rPr lang="tr-TR" sz="3323" dirty="0" err="1" smtClean="0"/>
              <a:t>Processler</a:t>
            </a:r>
            <a:r>
              <a:rPr lang="tr-TR" sz="3323" dirty="0" smtClean="0"/>
              <a:t/>
            </a:r>
            <a:br>
              <a:rPr lang="tr-TR" sz="3323" dirty="0" smtClean="0"/>
            </a:br>
            <a:r>
              <a:rPr lang="tr-TR" sz="3323" dirty="0" smtClean="0"/>
              <a:t/>
            </a:r>
            <a:br>
              <a:rPr lang="tr-TR" sz="3323" dirty="0" smtClean="0"/>
            </a:br>
            <a:r>
              <a:rPr lang="tr-TR" altLang="en-US" sz="2000" dirty="0" smtClean="0"/>
              <a:t>Dr. </a:t>
            </a:r>
            <a:r>
              <a:rPr lang="tr-TR" altLang="en-US" sz="2000" dirty="0" err="1" smtClean="0"/>
              <a:t>Öğr</a:t>
            </a:r>
            <a:r>
              <a:rPr lang="tr-TR" altLang="en-US" sz="2000" dirty="0" smtClean="0"/>
              <a:t>. Üyesi Ertan Bütün</a:t>
            </a:r>
            <a:endParaRPr sz="2000" dirty="0"/>
          </a:p>
        </p:txBody>
      </p:sp>
      <p:sp>
        <p:nvSpPr>
          <p:cNvPr id="7" name="object 7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B1102DF7-4A96-4DB4-93EE-EFEEB0DC39AF}"/>
              </a:ext>
            </a:extLst>
          </p:cNvPr>
          <p:cNvSpPr txBox="1">
            <a:spLocks noChangeArrowheads="1"/>
          </p:cNvSpPr>
          <p:nvPr/>
        </p:nvSpPr>
        <p:spPr>
          <a:xfrm>
            <a:off x="294898" y="3200400"/>
            <a:ext cx="8849663" cy="1424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fontAlgn="auto">
              <a:buNone/>
            </a:pPr>
            <a:r>
              <a:rPr lang="tr-TR" altLang="en-US" sz="1200" noProof="1"/>
              <a:t>Bu dersin </a:t>
            </a:r>
            <a:r>
              <a:rPr lang="tr-TR" altLang="en-US" sz="1200" noProof="1" smtClean="0"/>
              <a:t>içeriği </a:t>
            </a:r>
            <a:r>
              <a:rPr lang="tr-TR" altLang="en-US" sz="1200" noProof="1"/>
              <a:t>hazırlanırken Operating System </a:t>
            </a:r>
            <a:r>
              <a:rPr lang="tr-TR" altLang="en-US" sz="1200" noProof="1" smtClean="0"/>
              <a:t>Concepts (Silberschatz</a:t>
            </a:r>
            <a:r>
              <a:rPr lang="tr-TR" altLang="en-US" sz="1200" noProof="1"/>
              <a:t>, Galvin and Gagne) </a:t>
            </a:r>
            <a:r>
              <a:rPr lang="tr-TR" altLang="en-US" sz="1200" noProof="1" smtClean="0"/>
              <a:t>kitabı </a:t>
            </a:r>
            <a:r>
              <a:rPr lang="tr-TR" altLang="en-US" sz="1200" noProof="1"/>
              <a:t>ve </a:t>
            </a:r>
            <a:endParaRPr lang="tr-TR" altLang="en-US" sz="1200" noProof="1" smtClean="0"/>
          </a:p>
          <a:p>
            <a:pPr marL="0" indent="0" fontAlgn="auto">
              <a:spcBef>
                <a:spcPts val="0"/>
              </a:spcBef>
              <a:buNone/>
            </a:pPr>
            <a:r>
              <a:rPr lang="tr-TR" altLang="en-US" sz="1200" noProof="1" smtClean="0"/>
              <a:t>Prof</a:t>
            </a:r>
            <a:r>
              <a:rPr lang="tr-TR" altLang="en-US" sz="1200" noProof="1"/>
              <a:t>. Dr. M. Ali Akcayol'un (Gazi Üniversitesi Bilgisayar Mühendisliği Bölümü) ders sunumlarından faydalanılmıştır</a:t>
            </a:r>
            <a:r>
              <a:rPr lang="tr-TR" altLang="en-US" sz="1200" noProof="1" smtClean="0"/>
              <a:t>.</a:t>
            </a:r>
          </a:p>
          <a:p>
            <a:pPr marL="0" indent="0" fontAlgn="auto">
              <a:buNone/>
            </a:pPr>
            <a:endParaRPr lang="tr-TR" altLang="en-US" sz="1200" noProof="1" smtClean="0"/>
          </a:p>
          <a:p>
            <a:pPr marL="0" indent="0" fontAlgn="auto">
              <a:spcBef>
                <a:spcPts val="300"/>
              </a:spcBef>
              <a:buNone/>
            </a:pPr>
            <a:r>
              <a:rPr lang="en-US" altLang="en-US" sz="1200" noProof="1"/>
              <a:t>https://codex.cs.yale.edu/avi/os-book/OS10/index.html</a:t>
            </a:r>
            <a:endParaRPr lang="tr-TR" altLang="en-US" sz="1200" noProof="1" smtClean="0"/>
          </a:p>
          <a:p>
            <a:pPr marL="0" indent="0" fontAlgn="auto">
              <a:spcBef>
                <a:spcPts val="300"/>
              </a:spcBef>
              <a:buNone/>
            </a:pPr>
            <a:r>
              <a:rPr lang="en-US" altLang="en-US" sz="1200" noProof="1" smtClean="0"/>
              <a:t>http</a:t>
            </a:r>
            <a:r>
              <a:rPr lang="en-US" altLang="en-US" sz="1200" noProof="1"/>
              <a:t>://</a:t>
            </a:r>
            <a:r>
              <a:rPr lang="en-US" altLang="en-US" sz="1200" noProof="1" smtClean="0"/>
              <a:t>w3.gazi.edu.tr</a:t>
            </a:r>
            <a:r>
              <a:rPr lang="en-US" altLang="en-US" sz="1200" noProof="1"/>
              <a:t>/~akcayol/BMOS.htm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681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6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37" y="1041478"/>
            <a:ext cx="7977554" cy="2738117"/>
          </a:xfrm>
          <a:prstGeom prst="rect">
            <a:avLst/>
          </a:prstGeom>
        </p:spPr>
        <p:txBody>
          <a:bodyPr vert="horz" wrap="square" lIns="0" tIns="93785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dirty="0" err="1" smtClean="0">
                <a:latin typeface="Calibri"/>
                <a:cs typeface="Calibri"/>
              </a:rPr>
              <a:t>Bir</a:t>
            </a:r>
            <a:r>
              <a:rPr sz="2215" b="1" spc="-9" dirty="0" smtClean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process</a:t>
            </a:r>
            <a:r>
              <a:rPr sz="2215" b="1" spc="-2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çalıştığı</a:t>
            </a:r>
            <a:r>
              <a:rPr sz="2215" b="1" spc="-2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sürece </a:t>
            </a:r>
            <a:r>
              <a:rPr sz="2215" b="1" dirty="0">
                <a:latin typeface="Calibri"/>
                <a:cs typeface="Calibri"/>
              </a:rPr>
              <a:t>durum</a:t>
            </a:r>
            <a:r>
              <a:rPr sz="2215" b="1" spc="-46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değiştirir.</a:t>
            </a:r>
            <a:endParaRPr sz="2215" dirty="0">
              <a:latin typeface="Calibri"/>
              <a:cs typeface="Calibri"/>
            </a:endParaRP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New:</a:t>
            </a:r>
            <a:r>
              <a:rPr sz="18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Process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oluşturulmaktadır.</a:t>
            </a:r>
            <a:endParaRPr sz="1846" dirty="0">
              <a:latin typeface="Calibri"/>
              <a:cs typeface="Calibri"/>
            </a:endParaRP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Running:</a:t>
            </a:r>
            <a:r>
              <a:rPr sz="18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Komutlar</a:t>
            </a:r>
            <a:r>
              <a:rPr sz="1846" spc="2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çalıştırılmaktadır.</a:t>
            </a:r>
            <a:endParaRPr sz="1846" dirty="0">
              <a:latin typeface="Calibri"/>
              <a:cs typeface="Calibri"/>
            </a:endParaRPr>
          </a:p>
          <a:p>
            <a:pPr marL="741600" marR="9382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Waiting:</a:t>
            </a:r>
            <a:r>
              <a:rPr sz="1846" spc="2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Process</a:t>
            </a:r>
            <a:r>
              <a:rPr sz="1846" spc="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bir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olayın</a:t>
            </a:r>
            <a:r>
              <a:rPr sz="1846" spc="1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gerçekleşmesini</a:t>
            </a:r>
            <a:r>
              <a:rPr sz="1846" spc="12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beklemektedir</a:t>
            </a:r>
            <a:r>
              <a:rPr sz="1846" spc="74" dirty="0">
                <a:latin typeface="Calibri"/>
                <a:cs typeface="Calibri"/>
              </a:rPr>
              <a:t> </a:t>
            </a:r>
            <a:r>
              <a:rPr sz="1846" spc="-18" dirty="0">
                <a:latin typeface="Calibri"/>
                <a:cs typeface="Calibri"/>
              </a:rPr>
              <a:t>(I/O,</a:t>
            </a:r>
            <a:r>
              <a:rPr sz="1846" spc="1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bir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cihazdan </a:t>
            </a:r>
            <a:r>
              <a:rPr sz="1846" spc="-38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geribildirim).</a:t>
            </a:r>
            <a:endParaRPr sz="1846" dirty="0">
              <a:latin typeface="Calibri"/>
              <a:cs typeface="Calibri"/>
            </a:endParaRP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Ready:</a:t>
            </a:r>
            <a:r>
              <a:rPr sz="18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Process</a:t>
            </a:r>
            <a:r>
              <a:rPr sz="1846" spc="65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çalışmak</a:t>
            </a:r>
            <a:r>
              <a:rPr sz="1846" spc="83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için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18" dirty="0">
                <a:latin typeface="Calibri"/>
                <a:cs typeface="Calibri"/>
              </a:rPr>
              <a:t>CPU’ya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atanmak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üzere</a:t>
            </a:r>
            <a:r>
              <a:rPr sz="1846" spc="1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bekliyor.</a:t>
            </a:r>
            <a:endParaRPr sz="1846" dirty="0">
              <a:latin typeface="Calibri"/>
              <a:cs typeface="Calibri"/>
            </a:endParaRP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Terminated:</a:t>
            </a:r>
            <a:r>
              <a:rPr sz="1846" spc="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Process</a:t>
            </a:r>
            <a:r>
              <a:rPr sz="1846" spc="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çalışmasını</a:t>
            </a:r>
            <a:r>
              <a:rPr sz="1846" spc="55" dirty="0">
                <a:latin typeface="Calibri"/>
                <a:cs typeface="Calibri"/>
              </a:rPr>
              <a:t> </a:t>
            </a:r>
            <a:r>
              <a:rPr sz="1846" spc="-9" dirty="0" err="1">
                <a:latin typeface="Calibri"/>
                <a:cs typeface="Calibri"/>
              </a:rPr>
              <a:t>sonlandırır</a:t>
            </a:r>
            <a:r>
              <a:rPr sz="1846" spc="-9" dirty="0" smtClean="0">
                <a:latin typeface="Calibri"/>
                <a:cs typeface="Calibri"/>
              </a:rPr>
              <a:t>.</a:t>
            </a:r>
            <a:r>
              <a:rPr lang="tr-TR" sz="2400" spc="-9" dirty="0" smtClean="0">
                <a:latin typeface="Calibri"/>
                <a:cs typeface="Calibri"/>
              </a:rPr>
              <a:t>*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4500" y="457200"/>
            <a:ext cx="2363100" cy="422660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pc="-9" dirty="0" smtClean="0"/>
              <a:t>Process</a:t>
            </a:r>
            <a:r>
              <a:rPr lang="tr-TR" spc="-9" dirty="0" smtClean="0"/>
              <a:t> </a:t>
            </a:r>
            <a:r>
              <a:rPr lang="tr-TR" dirty="0" err="1" smtClean="0"/>
              <a:t>state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-21945" y="257922"/>
            <a:ext cx="9188548" cy="6373837"/>
            <a:chOff x="-11887" y="0"/>
            <a:chExt cx="4977130" cy="34524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817" y="2010321"/>
              <a:ext cx="3538230" cy="13865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1989" y="1992630"/>
              <a:ext cx="3589020" cy="1422400"/>
            </a:xfrm>
            <a:custGeom>
              <a:avLst/>
              <a:gdLst/>
              <a:ahLst/>
              <a:cxnLst/>
              <a:rect l="l" t="t" r="r" b="b"/>
              <a:pathLst>
                <a:path w="3589020" h="1422400">
                  <a:moveTo>
                    <a:pt x="0" y="1421892"/>
                  </a:moveTo>
                  <a:lnTo>
                    <a:pt x="3589020" y="1421892"/>
                  </a:lnTo>
                  <a:lnTo>
                    <a:pt x="3589020" y="0"/>
                  </a:lnTo>
                  <a:lnTo>
                    <a:pt x="0" y="0"/>
                  </a:lnTo>
                  <a:lnTo>
                    <a:pt x="0" y="1421892"/>
                  </a:lnTo>
                  <a:close/>
                </a:path>
              </a:pathLst>
            </a:custGeom>
            <a:ln w="4572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sp>
          <p:nvSpPr>
            <p:cNvPr id="8" name="object 8"/>
            <p:cNvSpPr/>
            <p:nvPr/>
          </p:nvSpPr>
          <p:spPr>
            <a:xfrm>
              <a:off x="304" y="889"/>
              <a:ext cx="4953000" cy="3428365"/>
            </a:xfrm>
            <a:custGeom>
              <a:avLst/>
              <a:gdLst/>
              <a:ahLst/>
              <a:cxnLst/>
              <a:rect l="l" t="t" r="r" b="b"/>
              <a:pathLst>
                <a:path w="4953000" h="3428365">
                  <a:moveTo>
                    <a:pt x="0" y="3428111"/>
                  </a:moveTo>
                  <a:lnTo>
                    <a:pt x="4952746" y="3428111"/>
                  </a:lnTo>
                  <a:lnTo>
                    <a:pt x="4952746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34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12" y="775609"/>
            <a:ext cx="8542606" cy="484163"/>
            <a:chOff x="68579" y="280416"/>
            <a:chExt cx="4627245" cy="262255"/>
          </a:xfrm>
        </p:grpSpPr>
        <p:sp>
          <p:nvSpPr>
            <p:cNvPr id="3" name="object 3"/>
            <p:cNvSpPr/>
            <p:nvPr/>
          </p:nvSpPr>
          <p:spPr>
            <a:xfrm>
              <a:off x="225552" y="291083"/>
              <a:ext cx="207645" cy="119380"/>
            </a:xfrm>
            <a:custGeom>
              <a:avLst/>
              <a:gdLst/>
              <a:ahLst/>
              <a:cxnLst/>
              <a:rect l="l" t="t" r="r" b="b"/>
              <a:pathLst>
                <a:path w="207645" h="119379">
                  <a:moveTo>
                    <a:pt x="207264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7264" y="118872"/>
                  </a:lnTo>
                  <a:lnTo>
                    <a:pt x="207264" y="8382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5" y="291084"/>
              <a:ext cx="178307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608" y="409955"/>
              <a:ext cx="201295" cy="119380"/>
            </a:xfrm>
            <a:custGeom>
              <a:avLst/>
              <a:gdLst/>
              <a:ahLst/>
              <a:cxnLst/>
              <a:rect l="l" t="t" r="r" b="b"/>
              <a:pathLst>
                <a:path w="201295" h="119379">
                  <a:moveTo>
                    <a:pt x="20116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1168" y="118872"/>
                  </a:lnTo>
                  <a:lnTo>
                    <a:pt x="201168" y="8382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5" y="409956"/>
              <a:ext cx="199644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" y="374904"/>
              <a:ext cx="303275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3004" y="280428"/>
              <a:ext cx="17145" cy="262255"/>
            </a:xfrm>
            <a:custGeom>
              <a:avLst/>
              <a:gdLst/>
              <a:ahLst/>
              <a:cxnLst/>
              <a:rect l="l" t="t" r="r" b="b"/>
              <a:pathLst>
                <a:path w="17145" h="262255">
                  <a:moveTo>
                    <a:pt x="16764" y="199631"/>
                  </a:moveTo>
                  <a:lnTo>
                    <a:pt x="0" y="199631"/>
                  </a:lnTo>
                  <a:lnTo>
                    <a:pt x="0" y="262115"/>
                  </a:lnTo>
                  <a:lnTo>
                    <a:pt x="16764" y="262115"/>
                  </a:lnTo>
                  <a:lnTo>
                    <a:pt x="16764" y="199631"/>
                  </a:lnTo>
                  <a:close/>
                </a:path>
                <a:path w="17145" h="262255">
                  <a:moveTo>
                    <a:pt x="16764" y="0"/>
                  </a:moveTo>
                  <a:lnTo>
                    <a:pt x="0" y="0"/>
                  </a:lnTo>
                  <a:lnTo>
                    <a:pt x="0" y="184391"/>
                  </a:lnTo>
                  <a:lnTo>
                    <a:pt x="16764" y="1843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67" y="464820"/>
              <a:ext cx="4456176" cy="152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7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25" y="968565"/>
            <a:ext cx="8299938" cy="132937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41239" marR="9382" indent="-318959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42411" algn="l"/>
              </a:tabLst>
            </a:pPr>
            <a:endParaRPr lang="tr-TR" sz="2215" spc="-9" dirty="0" smtClean="0">
              <a:latin typeface="Calibri"/>
              <a:cs typeface="Calibri"/>
            </a:endParaRPr>
          </a:p>
          <a:p>
            <a:pPr marL="341239" marR="9382" indent="-318959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42411" algn="l"/>
              </a:tabLst>
            </a:pPr>
            <a:r>
              <a:rPr sz="2215" spc="-9" dirty="0" smtClean="0">
                <a:latin typeface="Calibri"/>
                <a:cs typeface="Calibri"/>
              </a:rPr>
              <a:t>Her</a:t>
            </a:r>
            <a:r>
              <a:rPr sz="2215" spc="18" dirty="0" smtClean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process, </a:t>
            </a:r>
            <a:r>
              <a:rPr sz="2215" dirty="0">
                <a:latin typeface="Calibri"/>
                <a:cs typeface="Calibri"/>
              </a:rPr>
              <a:t>işletim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sisteminde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process control</a:t>
            </a:r>
            <a:r>
              <a:rPr sz="2215" spc="-1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dirty="0">
                <a:solidFill>
                  <a:srgbClr val="00AFEF"/>
                </a:solidFill>
                <a:latin typeface="Calibri"/>
                <a:cs typeface="Calibri"/>
              </a:rPr>
              <a:t>block</a:t>
            </a:r>
            <a:r>
              <a:rPr sz="2215" spc="-1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(</a:t>
            </a:r>
            <a:r>
              <a:rPr sz="2215" spc="-9" dirty="0" smtClean="0">
                <a:solidFill>
                  <a:srgbClr val="00AFEF"/>
                </a:solidFill>
                <a:latin typeface="Calibri"/>
                <a:cs typeface="Calibri"/>
              </a:rPr>
              <a:t>PCB</a:t>
            </a:r>
            <a:r>
              <a:rPr lang="tr-TR" sz="2215" spc="-9" dirty="0" smtClean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tr-TR" sz="2215" dirty="0" smtClean="0">
                <a:solidFill>
                  <a:srgbClr val="00AFEF"/>
                </a:solidFill>
                <a:latin typeface="Calibri"/>
                <a:cs typeface="Calibri"/>
              </a:rPr>
              <a:t>veya t</a:t>
            </a:r>
            <a:r>
              <a:rPr sz="2215" dirty="0" smtClean="0">
                <a:solidFill>
                  <a:srgbClr val="00AFEF"/>
                </a:solidFill>
                <a:latin typeface="Calibri"/>
                <a:cs typeface="Calibri"/>
              </a:rPr>
              <a:t>ask </a:t>
            </a:r>
            <a:r>
              <a:rPr sz="2215" spc="-480" dirty="0" smtClean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control</a:t>
            </a:r>
            <a:r>
              <a:rPr sz="2215" spc="-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block</a:t>
            </a:r>
            <a:r>
              <a:rPr sz="2215" spc="-9" dirty="0">
                <a:latin typeface="Calibri"/>
                <a:cs typeface="Calibri"/>
              </a:rPr>
              <a:t>)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tarafından</a:t>
            </a:r>
            <a:r>
              <a:rPr sz="2215" spc="-55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temsil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edilir.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43219" y="685800"/>
            <a:ext cx="3319254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/>
              <a:t>Process </a:t>
            </a:r>
            <a:r>
              <a:rPr lang="tr-TR" spc="-9" dirty="0" err="1"/>
              <a:t>control</a:t>
            </a:r>
            <a:r>
              <a:rPr lang="tr-TR" spc="-9" dirty="0"/>
              <a:t> </a:t>
            </a:r>
            <a:r>
              <a:rPr lang="tr-TR" spc="-9" dirty="0" err="1"/>
              <a:t>block</a:t>
            </a:r>
            <a:endParaRPr dirty="0"/>
          </a:p>
        </p:txBody>
      </p:sp>
      <p:grpSp>
        <p:nvGrpSpPr>
          <p:cNvPr id="13" name="object 13"/>
          <p:cNvGrpSpPr/>
          <p:nvPr/>
        </p:nvGrpSpPr>
        <p:grpSpPr>
          <a:xfrm>
            <a:off x="-21945" y="257922"/>
            <a:ext cx="9188548" cy="6373837"/>
            <a:chOff x="-11887" y="0"/>
            <a:chExt cx="4977130" cy="345249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8808" y="1313590"/>
              <a:ext cx="955382" cy="154858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4" y="381"/>
              <a:ext cx="4953000" cy="3427729"/>
            </a:xfrm>
            <a:custGeom>
              <a:avLst/>
              <a:gdLst/>
              <a:ahLst/>
              <a:cxnLst/>
              <a:rect l="l" t="t" r="r" b="b"/>
              <a:pathLst>
                <a:path w="4953000" h="3427729">
                  <a:moveTo>
                    <a:pt x="0" y="3427729"/>
                  </a:moveTo>
                  <a:lnTo>
                    <a:pt x="4952746" y="3427729"/>
                  </a:lnTo>
                  <a:lnTo>
                    <a:pt x="4952746" y="0"/>
                  </a:lnTo>
                  <a:lnTo>
                    <a:pt x="0" y="0"/>
                  </a:lnTo>
                  <a:lnTo>
                    <a:pt x="0" y="342772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34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681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8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39" y="971143"/>
            <a:ext cx="8645769" cy="4349307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 err="1" smtClean="0">
                <a:latin typeface="Calibri"/>
                <a:cs typeface="Calibri"/>
              </a:rPr>
              <a:t>Bir</a:t>
            </a:r>
            <a:r>
              <a:rPr sz="2215" spc="-28" dirty="0" smtClean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PCB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aşağıdaki</a:t>
            </a:r>
            <a:r>
              <a:rPr sz="2215" spc="-55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bilgilerle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ilişkilendirilmiştir:</a:t>
            </a: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Process</a:t>
            </a:r>
            <a:r>
              <a:rPr sz="1846" spc="6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state:</a:t>
            </a:r>
            <a:r>
              <a:rPr sz="1846" spc="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 smtClean="0">
                <a:latin typeface="Calibri"/>
                <a:cs typeface="Calibri"/>
              </a:rPr>
              <a:t>Durum</a:t>
            </a:r>
            <a:r>
              <a:rPr lang="tr-TR" sz="1846" spc="-9" dirty="0" smtClean="0">
                <a:latin typeface="Calibri"/>
                <a:cs typeface="Calibri"/>
              </a:rPr>
              <a:t> bilgisi:</a:t>
            </a:r>
            <a:r>
              <a:rPr sz="1846" spc="9" dirty="0" smtClean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new,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ready,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running, waiting,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halted</a:t>
            </a:r>
            <a:r>
              <a:rPr sz="1846" spc="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olabilir.</a:t>
            </a:r>
            <a:endParaRPr sz="1846" dirty="0">
              <a:latin typeface="Calibri"/>
              <a:cs typeface="Calibri"/>
            </a:endParaRP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Program</a:t>
            </a:r>
            <a:r>
              <a:rPr sz="1846" spc="2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counter:</a:t>
            </a:r>
            <a:r>
              <a:rPr sz="1846" spc="2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Bu process</a:t>
            </a:r>
            <a:r>
              <a:rPr sz="1846" spc="65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için</a:t>
            </a:r>
            <a:r>
              <a:rPr sz="1846" spc="1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sonraki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komutun adresini</a:t>
            </a:r>
            <a:r>
              <a:rPr sz="1846" spc="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gösterir.</a:t>
            </a:r>
            <a:endParaRPr sz="1846" dirty="0">
              <a:latin typeface="Calibri"/>
              <a:cs typeface="Calibri"/>
            </a:endParaRPr>
          </a:p>
          <a:p>
            <a:pPr marL="741600" marR="9382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18" dirty="0">
                <a:solidFill>
                  <a:srgbClr val="00AFEF"/>
                </a:solidFill>
                <a:latin typeface="Calibri"/>
                <a:cs typeface="Calibri"/>
              </a:rPr>
              <a:t>CPU</a:t>
            </a:r>
            <a:r>
              <a:rPr sz="1846" spc="9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register’ları:</a:t>
            </a:r>
            <a:r>
              <a:rPr sz="1846" spc="92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tr-TR" sz="1846" spc="-9" dirty="0" err="1" smtClean="0">
                <a:cs typeface="Calibri"/>
              </a:rPr>
              <a:t>Processle</a:t>
            </a:r>
            <a:r>
              <a:rPr lang="tr-TR" sz="1846" spc="-9" dirty="0" smtClean="0">
                <a:cs typeface="Calibri"/>
              </a:rPr>
              <a:t> ilişki olan tüm </a:t>
            </a:r>
            <a:r>
              <a:rPr lang="tr-TR" sz="1846" spc="-9" dirty="0" err="1" smtClean="0">
                <a:cs typeface="Calibri"/>
              </a:rPr>
              <a:t>register</a:t>
            </a:r>
            <a:r>
              <a:rPr lang="tr-TR" sz="1846" spc="-9" dirty="0" smtClean="0">
                <a:cs typeface="Calibri"/>
              </a:rPr>
              <a:t> içerikleri tutulur. </a:t>
            </a:r>
            <a:r>
              <a:rPr lang="tr-TR" sz="1846" spc="-9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1846" spc="-9" dirty="0" smtClean="0">
                <a:latin typeface="Calibri"/>
                <a:cs typeface="Calibri"/>
              </a:rPr>
              <a:t>B</a:t>
            </a:r>
            <a:r>
              <a:rPr lang="tr-TR" sz="1846" spc="-9" dirty="0" smtClean="0">
                <a:solidFill>
                  <a:prstClr val="black"/>
                </a:solidFill>
                <a:cs typeface="Calibri"/>
              </a:rPr>
              <a:t>ir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interrupt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olduğunda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processin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</a:t>
            </a:r>
            <a:r>
              <a:rPr lang="tr-TR" sz="1846" spc="-9" dirty="0" err="1" smtClean="0">
                <a:solidFill>
                  <a:prstClr val="black"/>
                </a:solidFill>
                <a:cs typeface="Calibri"/>
              </a:rPr>
              <a:t>register</a:t>
            </a:r>
            <a:r>
              <a:rPr lang="tr-TR" sz="1846" spc="-9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bilgileri kaydedilir,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proces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tekrar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running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durumuna geçtiğinde bu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registerlerdeki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bilgiler ile en son kaldığı yerden devam eder.</a:t>
            </a:r>
            <a:endParaRPr lang="tr-TR" sz="1846" dirty="0">
              <a:solidFill>
                <a:prstClr val="black"/>
              </a:solidFill>
              <a:cs typeface="Calibri"/>
            </a:endParaRP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 smtClean="0">
                <a:solidFill>
                  <a:srgbClr val="00AFEF"/>
                </a:solidFill>
                <a:latin typeface="Calibri"/>
                <a:cs typeface="Calibri"/>
              </a:rPr>
              <a:t>CPU-scheduling</a:t>
            </a:r>
            <a:r>
              <a:rPr sz="1846" spc="83" dirty="0" smtClean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information: </a:t>
            </a:r>
            <a:r>
              <a:rPr sz="1846" spc="-9" dirty="0">
                <a:latin typeface="Calibri"/>
                <a:cs typeface="Calibri"/>
              </a:rPr>
              <a:t>Process</a:t>
            </a:r>
            <a:r>
              <a:rPr sz="1846" spc="83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önceliğini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içerir.</a:t>
            </a:r>
            <a:endParaRPr sz="1846" dirty="0">
              <a:latin typeface="Calibri"/>
              <a:cs typeface="Calibri"/>
            </a:endParaRPr>
          </a:p>
          <a:p>
            <a:pPr marL="741600" marR="335375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Memory-management</a:t>
            </a:r>
            <a:r>
              <a:rPr sz="1846" spc="102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information:</a:t>
            </a:r>
            <a:r>
              <a:rPr sz="1846" spc="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lang="tr-TR" sz="1846" spc="-9" dirty="0" smtClean="0">
                <a:latin typeface="Calibri"/>
                <a:cs typeface="Calibri"/>
              </a:rPr>
              <a:t>process için ayrılan bellek bilgilerini içerir</a:t>
            </a:r>
            <a:endParaRPr sz="1846" dirty="0">
              <a:latin typeface="Calibri"/>
              <a:cs typeface="Calibri"/>
            </a:endParaRPr>
          </a:p>
          <a:p>
            <a:pPr marL="741600" marR="791532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Accounting</a:t>
            </a:r>
            <a:r>
              <a:rPr sz="1846" spc="9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information:</a:t>
            </a:r>
            <a:r>
              <a:rPr sz="1846" spc="83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18" dirty="0">
                <a:latin typeface="Calibri"/>
                <a:cs typeface="Calibri"/>
              </a:rPr>
              <a:t>CPU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kullanım</a:t>
            </a:r>
            <a:r>
              <a:rPr sz="1846" spc="2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oranları,</a:t>
            </a:r>
            <a:r>
              <a:rPr sz="1846" spc="28" dirty="0">
                <a:latin typeface="Calibri"/>
                <a:cs typeface="Calibri"/>
              </a:rPr>
              <a:t> </a:t>
            </a:r>
            <a:r>
              <a:rPr lang="tr-TR" sz="1846" spc="28" dirty="0" smtClean="0">
                <a:latin typeface="Calibri"/>
                <a:cs typeface="Calibri"/>
              </a:rPr>
              <a:t>zaman limitleri, </a:t>
            </a:r>
            <a:r>
              <a:rPr sz="1846" spc="-9" dirty="0" smtClean="0">
                <a:latin typeface="Calibri"/>
                <a:cs typeface="Calibri"/>
              </a:rPr>
              <a:t>account</a:t>
            </a:r>
            <a:r>
              <a:rPr sz="1846" spc="28" dirty="0" smtClean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bilgileri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18" dirty="0">
                <a:latin typeface="Calibri"/>
                <a:cs typeface="Calibri"/>
              </a:rPr>
              <a:t>ve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process </a:t>
            </a:r>
            <a:r>
              <a:rPr sz="1846" spc="-38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numaralarını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içerir.</a:t>
            </a:r>
            <a:endParaRPr sz="1846" dirty="0">
              <a:latin typeface="Calibri"/>
              <a:cs typeface="Calibri"/>
            </a:endParaRPr>
          </a:p>
          <a:p>
            <a:pPr marL="741600" marR="180588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I/O</a:t>
            </a:r>
            <a:r>
              <a:rPr sz="1846" spc="9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status</a:t>
            </a:r>
            <a:r>
              <a:rPr sz="1846" spc="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information:</a:t>
            </a:r>
            <a:r>
              <a:rPr sz="1846" spc="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Process’lere</a:t>
            </a:r>
            <a:r>
              <a:rPr sz="1846" spc="102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tahsis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edilmiş</a:t>
            </a:r>
            <a:r>
              <a:rPr sz="1846" spc="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I/O</a:t>
            </a:r>
            <a:r>
              <a:rPr sz="1846" spc="1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cihazları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ile</a:t>
            </a:r>
            <a:r>
              <a:rPr sz="1846" spc="1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açık</a:t>
            </a:r>
            <a:r>
              <a:rPr sz="1846" spc="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durumdaki </a:t>
            </a:r>
            <a:r>
              <a:rPr sz="1846" spc="-38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dosyaları</a:t>
            </a:r>
            <a:r>
              <a:rPr sz="1846" spc="-18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içerir.</a:t>
            </a:r>
            <a:endParaRPr sz="1846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18300" y="491740"/>
            <a:ext cx="2972700" cy="422660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lang="tr-TR" spc="-9" dirty="0"/>
              <a:t>Process </a:t>
            </a:r>
            <a:r>
              <a:rPr lang="tr-TR" spc="-9" dirty="0" err="1"/>
              <a:t>control</a:t>
            </a:r>
            <a:r>
              <a:rPr lang="tr-TR" spc="-9" dirty="0"/>
              <a:t> </a:t>
            </a:r>
            <a:r>
              <a:rPr lang="tr-TR" spc="-9" dirty="0" err="1"/>
              <a:t>block</a:t>
            </a:r>
            <a:endParaRPr lang="tr-TR" spc="-9" dirty="0"/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9418" y="6405686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10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37" y="1028723"/>
            <a:ext cx="8610600" cy="4337223"/>
          </a:xfrm>
          <a:prstGeom prst="rect">
            <a:avLst/>
          </a:prstGeom>
        </p:spPr>
        <p:txBody>
          <a:bodyPr vert="horz" wrap="square" lIns="0" tIns="162951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spc="-9" dirty="0" err="1" smtClean="0">
                <a:latin typeface="Calibri"/>
                <a:cs typeface="Calibri"/>
              </a:rPr>
              <a:t>Tek</a:t>
            </a:r>
            <a:r>
              <a:rPr sz="2215" b="1" spc="-18" dirty="0" smtClean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thread</a:t>
            </a:r>
            <a:r>
              <a:rPr sz="2215" b="1" dirty="0">
                <a:latin typeface="Calibri"/>
                <a:cs typeface="Calibri"/>
              </a:rPr>
              <a:t> ile</a:t>
            </a:r>
            <a:r>
              <a:rPr sz="2215" b="1" spc="-28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bir</a:t>
            </a:r>
            <a:r>
              <a:rPr sz="2215" b="1" spc="-37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process</a:t>
            </a:r>
            <a:r>
              <a:rPr sz="2215" b="1" spc="-9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kontrol</a:t>
            </a:r>
            <a:r>
              <a:rPr sz="2215" b="1" spc="-55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edilir</a:t>
            </a:r>
            <a:r>
              <a:rPr sz="2215" b="1" spc="-46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ve </a:t>
            </a:r>
            <a:r>
              <a:rPr sz="2215" b="1" dirty="0">
                <a:latin typeface="Calibri"/>
                <a:cs typeface="Calibri"/>
              </a:rPr>
              <a:t>birden</a:t>
            </a:r>
            <a:r>
              <a:rPr sz="2215" b="1" spc="-2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fazla</a:t>
            </a:r>
            <a:r>
              <a:rPr sz="2215" b="1" spc="-2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görev</a:t>
            </a:r>
            <a:r>
              <a:rPr sz="2215" b="1" dirty="0">
                <a:latin typeface="Calibri"/>
                <a:cs typeface="Calibri"/>
              </a:rPr>
              <a:t> </a:t>
            </a:r>
            <a:r>
              <a:rPr sz="2215" b="1" spc="-9" dirty="0" err="1">
                <a:latin typeface="Calibri"/>
                <a:cs typeface="Calibri"/>
              </a:rPr>
              <a:t>aynı</a:t>
            </a:r>
            <a:r>
              <a:rPr sz="2215" b="1" spc="9" dirty="0">
                <a:latin typeface="Calibri"/>
                <a:cs typeface="Calibri"/>
              </a:rPr>
              <a:t> </a:t>
            </a:r>
            <a:r>
              <a:rPr sz="2215" b="1" spc="-9" dirty="0" err="1" smtClean="0">
                <a:latin typeface="Calibri"/>
                <a:cs typeface="Calibri"/>
              </a:rPr>
              <a:t>anda</a:t>
            </a:r>
            <a:r>
              <a:rPr lang="tr-TR" sz="2215" b="1" spc="-9" dirty="0" smtClean="0">
                <a:latin typeface="Calibri"/>
                <a:cs typeface="Calibri"/>
              </a:rPr>
              <a:t> </a:t>
            </a:r>
            <a:r>
              <a:rPr sz="2215" b="1" spc="-9" dirty="0" err="1" smtClean="0">
                <a:latin typeface="Calibri"/>
                <a:cs typeface="Calibri"/>
              </a:rPr>
              <a:t>yapılamaz</a:t>
            </a:r>
            <a:r>
              <a:rPr sz="2215" b="1" spc="18" dirty="0" smtClean="0">
                <a:latin typeface="Calibri"/>
                <a:cs typeface="Calibri"/>
              </a:rPr>
              <a:t> </a:t>
            </a:r>
            <a:r>
              <a:rPr sz="2215" spc="-9" dirty="0" smtClean="0">
                <a:latin typeface="Calibri"/>
                <a:cs typeface="Calibri"/>
              </a:rPr>
              <a:t>(</a:t>
            </a:r>
            <a:r>
              <a:rPr lang="tr-TR" sz="2215" spc="-9" dirty="0" smtClean="0">
                <a:latin typeface="Calibri"/>
                <a:cs typeface="Calibri"/>
              </a:rPr>
              <a:t>bir Word programında </a:t>
            </a:r>
            <a:r>
              <a:rPr sz="2215" spc="-9" dirty="0" err="1" smtClean="0">
                <a:latin typeface="Calibri"/>
                <a:cs typeface="Calibri"/>
              </a:rPr>
              <a:t>karakter</a:t>
            </a:r>
            <a:r>
              <a:rPr sz="2215" spc="-9" dirty="0" smtClean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girişi</a:t>
            </a:r>
            <a:r>
              <a:rPr sz="2215" spc="-9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ile </a:t>
            </a:r>
            <a:r>
              <a:rPr sz="2215" spc="-9" dirty="0">
                <a:latin typeface="Calibri"/>
                <a:cs typeface="Calibri"/>
              </a:rPr>
              <a:t>spell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check</a:t>
            </a:r>
            <a:r>
              <a:rPr sz="2215" dirty="0">
                <a:latin typeface="Calibri"/>
                <a:cs typeface="Calibri"/>
              </a:rPr>
              <a:t> aynı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 err="1">
                <a:latin typeface="Calibri"/>
                <a:cs typeface="Calibri"/>
              </a:rPr>
              <a:t>anda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spc="-9" dirty="0" err="1" smtClean="0">
                <a:latin typeface="Calibri"/>
                <a:cs typeface="Calibri"/>
              </a:rPr>
              <a:t>yapılamaz</a:t>
            </a:r>
            <a:r>
              <a:rPr sz="2215" spc="-9" dirty="0" smtClean="0">
                <a:latin typeface="Calibri"/>
                <a:cs typeface="Calibri"/>
              </a:rPr>
              <a:t>).</a:t>
            </a:r>
            <a:endParaRPr sz="2215" dirty="0">
              <a:latin typeface="Calibri"/>
              <a:cs typeface="Calibri"/>
            </a:endParaRPr>
          </a:p>
          <a:p>
            <a:pPr marL="355310" marR="851336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spc="-9" dirty="0">
                <a:latin typeface="Calibri"/>
                <a:cs typeface="Calibri"/>
              </a:rPr>
              <a:t>Modern </a:t>
            </a:r>
            <a:r>
              <a:rPr sz="2215" b="1" dirty="0">
                <a:latin typeface="Calibri"/>
                <a:cs typeface="Calibri"/>
              </a:rPr>
              <a:t>işletim </a:t>
            </a:r>
            <a:r>
              <a:rPr sz="2215" b="1" spc="-9" dirty="0">
                <a:latin typeface="Calibri"/>
                <a:cs typeface="Calibri"/>
              </a:rPr>
              <a:t>sistemlerinde </a:t>
            </a:r>
            <a:r>
              <a:rPr sz="2215" b="1" dirty="0">
                <a:latin typeface="Calibri"/>
                <a:cs typeface="Calibri"/>
              </a:rPr>
              <a:t>bir </a:t>
            </a:r>
            <a:r>
              <a:rPr sz="2215" b="1" spc="-9" dirty="0">
                <a:latin typeface="Calibri"/>
                <a:cs typeface="Calibri"/>
              </a:rPr>
              <a:t>process </a:t>
            </a:r>
            <a:r>
              <a:rPr sz="2215" b="1" dirty="0">
                <a:latin typeface="Calibri"/>
                <a:cs typeface="Calibri"/>
              </a:rPr>
              <a:t>ile </a:t>
            </a:r>
            <a:r>
              <a:rPr sz="2215" b="1" spc="-9" dirty="0">
                <a:latin typeface="Calibri"/>
                <a:cs typeface="Calibri"/>
              </a:rPr>
              <a:t>birden fazla thread </a:t>
            </a:r>
            <a:r>
              <a:rPr sz="2215" b="1" spc="-480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çalıştırılmasına</a:t>
            </a:r>
            <a:r>
              <a:rPr sz="2215" b="1" spc="-83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izin</a:t>
            </a:r>
            <a:r>
              <a:rPr sz="2215" b="1" spc="-55" dirty="0">
                <a:latin typeface="Calibri"/>
                <a:cs typeface="Calibri"/>
              </a:rPr>
              <a:t> </a:t>
            </a:r>
            <a:r>
              <a:rPr sz="2215" b="1" spc="-9" dirty="0" err="1">
                <a:latin typeface="Calibri"/>
                <a:cs typeface="Calibri"/>
              </a:rPr>
              <a:t>verilir</a:t>
            </a:r>
            <a:r>
              <a:rPr sz="2215" b="1" spc="-9" dirty="0" smtClean="0">
                <a:latin typeface="Calibri"/>
                <a:cs typeface="Calibri"/>
              </a:rPr>
              <a:t>.</a:t>
            </a:r>
            <a:r>
              <a:rPr lang="tr-TR" sz="2215" b="1" spc="-9" dirty="0" smtClean="0">
                <a:latin typeface="Calibri"/>
                <a:cs typeface="Calibri"/>
              </a:rPr>
              <a:t> (</a:t>
            </a:r>
            <a:r>
              <a:rPr lang="tr-TR" sz="2215" spc="-9" dirty="0" smtClean="0">
                <a:latin typeface="Calibri"/>
                <a:cs typeface="Calibri"/>
              </a:rPr>
              <a:t>bir Word programında bir </a:t>
            </a:r>
            <a:r>
              <a:rPr lang="tr-TR" sz="2215" spc="-9" dirty="0" err="1" smtClean="0">
                <a:latin typeface="Calibri"/>
                <a:cs typeface="Calibri"/>
              </a:rPr>
              <a:t>thread</a:t>
            </a:r>
            <a:r>
              <a:rPr lang="tr-TR" sz="2215" spc="-9" dirty="0" smtClean="0">
                <a:latin typeface="Calibri"/>
                <a:cs typeface="Calibri"/>
              </a:rPr>
              <a:t> kullanıcı girişini yönetirken diğer bir </a:t>
            </a:r>
            <a:r>
              <a:rPr lang="tr-TR" sz="2215" spc="-9" dirty="0" err="1" smtClean="0">
                <a:latin typeface="Calibri"/>
                <a:cs typeface="Calibri"/>
              </a:rPr>
              <a:t>thread</a:t>
            </a:r>
            <a:r>
              <a:rPr lang="tr-TR" sz="2215" spc="-9" dirty="0" smtClean="0">
                <a:latin typeface="Calibri"/>
                <a:cs typeface="Calibri"/>
              </a:rPr>
              <a:t> </a:t>
            </a:r>
            <a:r>
              <a:rPr lang="tr-TR" sz="2215" spc="-9" dirty="0" err="1" smtClean="0">
                <a:latin typeface="Calibri"/>
                <a:cs typeface="Calibri"/>
              </a:rPr>
              <a:t>spell</a:t>
            </a:r>
            <a:r>
              <a:rPr lang="tr-TR" sz="2215" spc="-9" dirty="0" smtClean="0">
                <a:latin typeface="Calibri"/>
                <a:cs typeface="Calibri"/>
              </a:rPr>
              <a:t> </a:t>
            </a:r>
            <a:r>
              <a:rPr lang="tr-TR" sz="2215" spc="-9" dirty="0" err="1" smtClean="0">
                <a:latin typeface="Calibri"/>
                <a:cs typeface="Calibri"/>
              </a:rPr>
              <a:t>checker</a:t>
            </a:r>
            <a:r>
              <a:rPr lang="tr-TR" sz="2215" spc="-9" dirty="0" smtClean="0">
                <a:latin typeface="Calibri"/>
                <a:cs typeface="Calibri"/>
              </a:rPr>
              <a:t>  çalıştırır</a:t>
            </a:r>
            <a:r>
              <a:rPr lang="tr-TR" sz="2215" b="1" spc="-9" dirty="0" smtClean="0">
                <a:latin typeface="Calibri"/>
                <a:cs typeface="Calibri"/>
              </a:rPr>
              <a:t>)</a:t>
            </a:r>
            <a:endParaRPr sz="2215" dirty="0">
              <a:latin typeface="Calibri"/>
              <a:cs typeface="Calibri"/>
            </a:endParaRPr>
          </a:p>
          <a:p>
            <a:pPr marL="355310" marR="9382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dirty="0">
                <a:latin typeface="Calibri"/>
                <a:cs typeface="Calibri"/>
              </a:rPr>
              <a:t>Bu özellik </a:t>
            </a:r>
            <a:r>
              <a:rPr sz="2215" b="1" spc="-9" dirty="0">
                <a:latin typeface="Calibri"/>
                <a:cs typeface="Calibri"/>
              </a:rPr>
              <a:t>multicore işlemcilerde çok faydalıdır </a:t>
            </a:r>
            <a:r>
              <a:rPr sz="2215" dirty="0">
                <a:latin typeface="Calibri"/>
                <a:cs typeface="Calibri"/>
              </a:rPr>
              <a:t>ve </a:t>
            </a:r>
            <a:r>
              <a:rPr sz="2215" spc="-9" dirty="0">
                <a:latin typeface="Calibri"/>
                <a:cs typeface="Calibri"/>
              </a:rPr>
              <a:t>çok </a:t>
            </a:r>
            <a:r>
              <a:rPr sz="2215" dirty="0">
                <a:latin typeface="Calibri"/>
                <a:cs typeface="Calibri"/>
              </a:rPr>
              <a:t>thread eşzamanlı </a:t>
            </a:r>
            <a:r>
              <a:rPr sz="2215" spc="-480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çalıştırılır.</a:t>
            </a:r>
            <a:endParaRPr sz="2215" dirty="0">
              <a:latin typeface="Calibri"/>
              <a:cs typeface="Calibri"/>
            </a:endParaRPr>
          </a:p>
          <a:p>
            <a:pPr marL="355310" marR="442087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>
                <a:latin typeface="Calibri"/>
                <a:cs typeface="Calibri"/>
              </a:rPr>
              <a:t>Çok </a:t>
            </a:r>
            <a:r>
              <a:rPr sz="2215" dirty="0">
                <a:latin typeface="Calibri"/>
                <a:cs typeface="Calibri"/>
              </a:rPr>
              <a:t>thread ile </a:t>
            </a:r>
            <a:r>
              <a:rPr sz="2215" spc="-9" dirty="0">
                <a:latin typeface="Calibri"/>
                <a:cs typeface="Calibri"/>
              </a:rPr>
              <a:t>çalışan sistemlerde, </a:t>
            </a:r>
            <a:r>
              <a:rPr sz="2215" dirty="0">
                <a:latin typeface="Calibri"/>
                <a:cs typeface="Calibri"/>
              </a:rPr>
              <a:t>PCB ile her bir thread’e ait bilgiler </a:t>
            </a:r>
            <a:r>
              <a:rPr sz="2215" spc="-480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saklanır.</a:t>
            </a:r>
            <a:endParaRPr sz="221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491740"/>
            <a:ext cx="2040105" cy="422660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lang="tr-TR" spc="-9" dirty="0" err="1" smtClean="0"/>
              <a:t>Threads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219200" y="491110"/>
            <a:ext cx="8229600" cy="576262"/>
          </a:xfrm>
        </p:spPr>
        <p:txBody>
          <a:bodyPr/>
          <a:lstStyle/>
          <a:p>
            <a:r>
              <a:rPr lang="en-US" altLang="en-US" dirty="0" smtClean="0"/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86794" y="1276880"/>
            <a:ext cx="8953146" cy="33332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Linux işletim sistemindeki PCB, C’de </a:t>
            </a:r>
            <a:r>
              <a:rPr lang="tr-TR" b="1" dirty="0" err="1"/>
              <a:t>task_structue</a:t>
            </a:r>
            <a:r>
              <a:rPr lang="tr-TR" dirty="0"/>
              <a:t> adında bir </a:t>
            </a:r>
            <a:r>
              <a:rPr lang="tr-TR" dirty="0" err="1"/>
              <a:t>stucture</a:t>
            </a:r>
            <a:r>
              <a:rPr lang="tr-TR" dirty="0"/>
              <a:t> ile temsil edilir</a:t>
            </a:r>
            <a:r>
              <a:rPr lang="tr-TR" dirty="0" smtClean="0"/>
              <a:t>.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&lt;include/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sched.h</a:t>
            </a:r>
            <a:r>
              <a:rPr lang="en-US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tr-TR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Linux </a:t>
            </a:r>
            <a:r>
              <a:rPr lang="tr-TR" dirty="0" err="1"/>
              <a:t>kernelinde</a:t>
            </a:r>
            <a:r>
              <a:rPr lang="tr-TR" dirty="0"/>
              <a:t> aktif </a:t>
            </a:r>
            <a:r>
              <a:rPr lang="tr-TR" dirty="0" err="1"/>
              <a:t>processler</a:t>
            </a:r>
            <a:r>
              <a:rPr lang="tr-TR" dirty="0"/>
              <a:t> </a:t>
            </a:r>
            <a:r>
              <a:rPr lang="tr-TR" dirty="0" err="1"/>
              <a:t>task_struct</a:t>
            </a:r>
            <a:r>
              <a:rPr lang="tr-TR" dirty="0"/>
              <a:t> içinde </a:t>
            </a:r>
            <a:r>
              <a:rPr lang="tr-TR" dirty="0" err="1"/>
              <a:t>doubly</a:t>
            </a:r>
            <a:r>
              <a:rPr lang="tr-TR" dirty="0"/>
              <a:t> </a:t>
            </a: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r>
              <a:rPr lang="tr-TR" dirty="0"/>
              <a:t> veri yapısında tutulur. </a:t>
            </a:r>
          </a:p>
          <a:p>
            <a:pPr>
              <a:buFont typeface="Monotype Sorts" pitchFamily="-84" charset="2"/>
              <a:buNone/>
            </a:pPr>
            <a:endParaRPr lang="tr-TR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t_pid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/* process identifier */ 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time_slice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/* scheduling information */ </a:t>
            </a:r>
            <a:b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*parent; /* this process</a:t>
            </a:r>
            <a:r>
              <a:rPr lang="ja-JP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children; /* this process</a:t>
            </a:r>
            <a:r>
              <a:rPr lang="ja-JP" alt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files_struct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*files; /* list of open files */ </a:t>
            </a:r>
            <a:b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ja-JP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mm_struct</a:t>
            </a:r>
            <a:r>
              <a:rPr lang="en-US" altLang="ja-JP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*mm; /* address space of this process */</a:t>
            </a:r>
            <a:endParaRPr lang="en-US" alt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610100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371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681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08704"/>
            <a:ext cx="1084385" cy="422601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pc="-9" dirty="0"/>
              <a:t>Konular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873" y="1220419"/>
            <a:ext cx="6004327" cy="2521004"/>
          </a:xfrm>
          <a:prstGeom prst="rect">
            <a:avLst/>
          </a:prstGeom>
        </p:spPr>
        <p:txBody>
          <a:bodyPr vert="horz" wrap="square" lIns="0" tIns="48063" rIns="0" bIns="0" rtlCol="0">
            <a:spAutoFit/>
          </a:bodyPr>
          <a:lstStyle/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dirty="0" smtClean="0">
                <a:cs typeface="Calibri"/>
              </a:rPr>
              <a:t>Process </a:t>
            </a:r>
            <a:r>
              <a:rPr lang="tr-TR" sz="2400" dirty="0" err="1" smtClean="0">
                <a:cs typeface="Calibri"/>
              </a:rPr>
              <a:t>Concept</a:t>
            </a:r>
            <a:endParaRPr lang="tr-TR" sz="2400" dirty="0" smtClean="0">
              <a:cs typeface="Calibri"/>
            </a:endParaRP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spc="-9" dirty="0">
                <a:solidFill>
                  <a:srgbClr val="C00000"/>
                </a:solidFill>
                <a:cs typeface="Calibri"/>
              </a:rPr>
              <a:t>Process </a:t>
            </a:r>
            <a:r>
              <a:rPr lang="tr-TR" sz="2400" spc="-9" dirty="0" err="1" smtClean="0">
                <a:solidFill>
                  <a:srgbClr val="C00000"/>
                </a:solidFill>
                <a:cs typeface="Calibri"/>
              </a:rPr>
              <a:t>Scheduling</a:t>
            </a:r>
            <a:endParaRPr lang="tr-TR" sz="2400" spc="-9" dirty="0">
              <a:solidFill>
                <a:srgbClr val="C00000"/>
              </a:solidFill>
              <a:cs typeface="Calibri"/>
            </a:endParaRP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 smtClean="0">
                <a:cs typeface="Calibri"/>
              </a:rPr>
              <a:t>Operations </a:t>
            </a:r>
            <a:r>
              <a:rPr lang="en-US" sz="2400" dirty="0">
                <a:cs typeface="Calibri"/>
              </a:rPr>
              <a:t>on Processes</a:t>
            </a: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 err="1">
                <a:cs typeface="Calibri"/>
              </a:rPr>
              <a:t>Interprocess</a:t>
            </a:r>
            <a:r>
              <a:rPr lang="en-US" sz="2400" dirty="0">
                <a:cs typeface="Calibri"/>
              </a:rPr>
              <a:t> Communication</a:t>
            </a: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Examples of IPC Systems</a:t>
            </a: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Communication in Client-Server </a:t>
            </a:r>
            <a:r>
              <a:rPr lang="en-US" sz="2400" dirty="0" smtClean="0">
                <a:cs typeface="Calibri"/>
              </a:rPr>
              <a:t>Systems</a:t>
            </a:r>
            <a:endParaRPr lang="en-US" sz="2400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46844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9418" y="6405686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12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25" y="1246173"/>
            <a:ext cx="8236634" cy="3842669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b="1" spc="-9" dirty="0" smtClean="0">
                <a:cs typeface="Calibri"/>
              </a:rPr>
              <a:t>Multiprogramming</a:t>
            </a:r>
            <a:r>
              <a:rPr lang="tr-TR" sz="2215" spc="-9" dirty="0" smtClean="0">
                <a:cs typeface="Calibri"/>
              </a:rPr>
              <a:t> </a:t>
            </a:r>
            <a:r>
              <a:rPr sz="2215" b="1" spc="-9" dirty="0" err="1" smtClean="0">
                <a:latin typeface="Calibri"/>
                <a:cs typeface="Calibri"/>
              </a:rPr>
              <a:t>sistemlerin</a:t>
            </a:r>
            <a:r>
              <a:rPr sz="2215" spc="-9" dirty="0" smtClean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temel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amacı,</a:t>
            </a:r>
            <a:r>
              <a:rPr sz="2215" spc="2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CPU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 err="1">
                <a:latin typeface="Calibri"/>
                <a:cs typeface="Calibri"/>
              </a:rPr>
              <a:t>kullanımını</a:t>
            </a:r>
            <a:r>
              <a:rPr sz="2215" spc="-65" dirty="0">
                <a:latin typeface="Calibri"/>
                <a:cs typeface="Calibri"/>
              </a:rPr>
              <a:t> </a:t>
            </a:r>
            <a:r>
              <a:rPr sz="2215" spc="-9" dirty="0" err="1" smtClean="0">
                <a:latin typeface="Calibri"/>
                <a:cs typeface="Calibri"/>
              </a:rPr>
              <a:t>maksimuma</a:t>
            </a:r>
            <a:r>
              <a:rPr lang="tr-TR" sz="2215" spc="-9" dirty="0" smtClean="0">
                <a:latin typeface="Calibri"/>
                <a:cs typeface="Calibri"/>
              </a:rPr>
              <a:t> </a:t>
            </a:r>
            <a:r>
              <a:rPr sz="2215" spc="-9" dirty="0" err="1" smtClean="0">
                <a:latin typeface="Calibri"/>
                <a:cs typeface="Calibri"/>
              </a:rPr>
              <a:t>çıkaracak</a:t>
            </a:r>
            <a:r>
              <a:rPr sz="2215" spc="-28" dirty="0" smtClean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şekilde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process’leri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çalıştırmaktır</a:t>
            </a:r>
            <a:r>
              <a:rPr sz="2215" b="1" spc="-9" dirty="0">
                <a:latin typeface="Calibri"/>
                <a:cs typeface="Calibri"/>
              </a:rPr>
              <a:t>.</a:t>
            </a:r>
            <a:endParaRPr sz="2215" dirty="0">
              <a:latin typeface="Calibri"/>
              <a:cs typeface="Calibri"/>
            </a:endParaRPr>
          </a:p>
          <a:p>
            <a:pPr marL="355310" marR="506583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b="1" spc="-9" dirty="0" smtClean="0">
                <a:cs typeface="Calibri"/>
              </a:rPr>
              <a:t>Time</a:t>
            </a:r>
            <a:r>
              <a:rPr lang="tr-TR" sz="2215" spc="-9" dirty="0" smtClean="0">
                <a:cs typeface="Calibri"/>
              </a:rPr>
              <a:t> </a:t>
            </a:r>
            <a:r>
              <a:rPr lang="tr-TR" sz="2215" b="1" spc="-9" dirty="0" err="1" smtClean="0">
                <a:cs typeface="Calibri"/>
              </a:rPr>
              <a:t>sharing</a:t>
            </a:r>
            <a:r>
              <a:rPr lang="tr-TR" sz="2215" spc="-9" dirty="0" smtClean="0">
                <a:cs typeface="Calibri"/>
              </a:rPr>
              <a:t> </a:t>
            </a:r>
            <a:r>
              <a:rPr lang="tr-TR" sz="2215" b="1" spc="-9" dirty="0" smtClean="0">
                <a:cs typeface="Calibri"/>
              </a:rPr>
              <a:t>sistemlerde</a:t>
            </a:r>
            <a:r>
              <a:rPr lang="tr-TR" sz="2215" spc="-9" dirty="0" smtClean="0">
                <a:cs typeface="Calibri"/>
              </a:rPr>
              <a:t> ise, kullanıcıların </a:t>
            </a:r>
            <a:r>
              <a:rPr lang="tr-TR" sz="2215" spc="-9" dirty="0">
                <a:cs typeface="Calibri"/>
              </a:rPr>
              <a:t>her </a:t>
            </a:r>
            <a:r>
              <a:rPr lang="tr-TR" sz="2215" spc="-9" dirty="0" smtClean="0">
                <a:cs typeface="Calibri"/>
              </a:rPr>
              <a:t>programla, çalışırken etkileşime girebilmesi için bir </a:t>
            </a:r>
            <a:r>
              <a:rPr lang="tr-TR" sz="2215" spc="-9" dirty="0">
                <a:cs typeface="Calibri"/>
              </a:rPr>
              <a:t>CPU </a:t>
            </a:r>
            <a:r>
              <a:rPr lang="tr-TR" sz="2215" spc="-9" dirty="0" smtClean="0">
                <a:cs typeface="Calibri"/>
              </a:rPr>
              <a:t>çekirdeği </a:t>
            </a:r>
            <a:r>
              <a:rPr lang="tr-TR" sz="2215" spc="-9" dirty="0" err="1" smtClean="0">
                <a:cs typeface="Calibri"/>
              </a:rPr>
              <a:t>processler</a:t>
            </a:r>
            <a:r>
              <a:rPr lang="tr-TR" sz="2215" spc="-9" dirty="0" smtClean="0">
                <a:cs typeface="Calibri"/>
              </a:rPr>
              <a:t> arasında sıklıkla değiştirilir.</a:t>
            </a:r>
          </a:p>
          <a:p>
            <a:pPr marL="355310" marR="506583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smtClean="0">
                <a:cs typeface="Calibri"/>
              </a:rPr>
              <a:t>Multiprogramming ve </a:t>
            </a:r>
            <a:r>
              <a:rPr lang="tr-TR" sz="2215" spc="-9" dirty="0" err="1" smtClean="0">
                <a:cs typeface="Calibri"/>
              </a:rPr>
              <a:t>timesharing</a:t>
            </a:r>
            <a:r>
              <a:rPr lang="tr-TR" sz="2215" spc="-9" dirty="0" smtClean="0">
                <a:cs typeface="Calibri"/>
              </a:rPr>
              <a:t> sistemlerde bu amaçların gerçekleştirilebilmesi için </a:t>
            </a:r>
            <a:r>
              <a:rPr lang="tr-TR" sz="2215" b="1" spc="-9" dirty="0">
                <a:solidFill>
                  <a:srgbClr val="00AFEF"/>
                </a:solidFill>
                <a:cs typeface="Calibri"/>
              </a:rPr>
              <a:t>process</a:t>
            </a:r>
            <a:r>
              <a:rPr lang="tr-TR" sz="2215" b="1" spc="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b="1" spc="-9" dirty="0" err="1">
                <a:solidFill>
                  <a:srgbClr val="00AFEF"/>
                </a:solidFill>
                <a:cs typeface="Calibri"/>
              </a:rPr>
              <a:t>scheduler</a:t>
            </a:r>
            <a:r>
              <a:rPr lang="tr-TR" sz="2215" b="1" spc="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spc="-9" dirty="0" smtClean="0">
                <a:cs typeface="Calibri"/>
              </a:rPr>
              <a:t>kullanılır. </a:t>
            </a:r>
          </a:p>
          <a:p>
            <a:pPr marL="355310" marR="506583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b="1" dirty="0">
                <a:cs typeface="Calibri"/>
              </a:rPr>
              <a:t>Bir </a:t>
            </a:r>
            <a:r>
              <a:rPr lang="tr-TR" sz="2215" b="1" spc="-9" dirty="0" err="1">
                <a:cs typeface="Calibri"/>
              </a:rPr>
              <a:t>process’i</a:t>
            </a:r>
            <a:r>
              <a:rPr lang="tr-TR" sz="2215" b="1" spc="-18" dirty="0">
                <a:cs typeface="Calibri"/>
              </a:rPr>
              <a:t> </a:t>
            </a:r>
            <a:r>
              <a:rPr lang="tr-TR" sz="2215" b="1" spc="-9" dirty="0">
                <a:cs typeface="Calibri"/>
              </a:rPr>
              <a:t>CPU’da çalışması</a:t>
            </a:r>
            <a:r>
              <a:rPr lang="tr-TR" sz="2215" b="1" dirty="0">
                <a:cs typeface="Calibri"/>
              </a:rPr>
              <a:t> için</a:t>
            </a:r>
            <a:r>
              <a:rPr lang="tr-TR" sz="2215" b="1" spc="28" dirty="0">
                <a:cs typeface="Calibri"/>
              </a:rPr>
              <a:t> </a:t>
            </a:r>
            <a:r>
              <a:rPr lang="tr-TR" sz="2215" b="1" spc="-9" dirty="0">
                <a:solidFill>
                  <a:srgbClr val="00AFEF"/>
                </a:solidFill>
                <a:cs typeface="Calibri"/>
              </a:rPr>
              <a:t>process</a:t>
            </a:r>
            <a:r>
              <a:rPr lang="tr-TR" sz="2215" b="1" spc="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b="1" spc="-9" dirty="0" err="1">
                <a:solidFill>
                  <a:srgbClr val="00AFEF"/>
                </a:solidFill>
                <a:cs typeface="Calibri"/>
              </a:rPr>
              <a:t>scheduler</a:t>
            </a:r>
            <a:r>
              <a:rPr lang="tr-TR" sz="2215" b="1" spc="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b="1" spc="-9" dirty="0">
                <a:cs typeface="Calibri"/>
              </a:rPr>
              <a:t>seçer.</a:t>
            </a:r>
            <a:endParaRPr lang="tr-TR" sz="2215" dirty="0">
              <a:cs typeface="Calibri"/>
            </a:endParaRPr>
          </a:p>
          <a:p>
            <a:pPr marL="355310" marR="506583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smtClean="0">
                <a:cs typeface="Calibri"/>
              </a:rPr>
              <a:t>Her bir CPU çekirdeğinde aynı anda ancak bir process çalışabilir, </a:t>
            </a:r>
            <a:r>
              <a:rPr lang="tr-TR" sz="2215" spc="-9" dirty="0" err="1" smtClean="0">
                <a:cs typeface="Calibri"/>
              </a:rPr>
              <a:t>multicore</a:t>
            </a:r>
            <a:r>
              <a:rPr lang="tr-TR" sz="2215" spc="-9" dirty="0" smtClean="0">
                <a:cs typeface="Calibri"/>
              </a:rPr>
              <a:t> bir sistemde aynı anda birden çok process çalışabilir.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0600" y="558285"/>
            <a:ext cx="3133111" cy="422660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lang="tr-TR" spc="-9" dirty="0" smtClean="0"/>
              <a:t>  </a:t>
            </a:r>
            <a:r>
              <a:rPr spc="-9" dirty="0" smtClean="0"/>
              <a:t>Process</a:t>
            </a:r>
            <a:r>
              <a:rPr spc="-55" dirty="0" smtClean="0"/>
              <a:t> </a:t>
            </a:r>
            <a:r>
              <a:rPr lang="tr-TR" spc="-9" dirty="0" err="1" smtClean="0"/>
              <a:t>Scheduling</a:t>
            </a:r>
            <a:endParaRPr spc="-9" dirty="0"/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12" y="775609"/>
            <a:ext cx="8542606" cy="484163"/>
            <a:chOff x="68579" y="280416"/>
            <a:chExt cx="4627245" cy="262255"/>
          </a:xfrm>
        </p:grpSpPr>
        <p:sp>
          <p:nvSpPr>
            <p:cNvPr id="3" name="object 3"/>
            <p:cNvSpPr/>
            <p:nvPr/>
          </p:nvSpPr>
          <p:spPr>
            <a:xfrm>
              <a:off x="225552" y="291083"/>
              <a:ext cx="207645" cy="119380"/>
            </a:xfrm>
            <a:custGeom>
              <a:avLst/>
              <a:gdLst/>
              <a:ahLst/>
              <a:cxnLst/>
              <a:rect l="l" t="t" r="r" b="b"/>
              <a:pathLst>
                <a:path w="207645" h="119379">
                  <a:moveTo>
                    <a:pt x="207264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7264" y="118872"/>
                  </a:lnTo>
                  <a:lnTo>
                    <a:pt x="207264" y="8382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5" y="291084"/>
              <a:ext cx="178307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608" y="409955"/>
              <a:ext cx="201295" cy="119380"/>
            </a:xfrm>
            <a:custGeom>
              <a:avLst/>
              <a:gdLst/>
              <a:ahLst/>
              <a:cxnLst/>
              <a:rect l="l" t="t" r="r" b="b"/>
              <a:pathLst>
                <a:path w="201295" h="119379">
                  <a:moveTo>
                    <a:pt x="20116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1168" y="118872"/>
                  </a:lnTo>
                  <a:lnTo>
                    <a:pt x="201168" y="8382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5" y="409956"/>
              <a:ext cx="199644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" y="374904"/>
              <a:ext cx="303275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3004" y="280428"/>
              <a:ext cx="17145" cy="262255"/>
            </a:xfrm>
            <a:custGeom>
              <a:avLst/>
              <a:gdLst/>
              <a:ahLst/>
              <a:cxnLst/>
              <a:rect l="l" t="t" r="r" b="b"/>
              <a:pathLst>
                <a:path w="17145" h="262255">
                  <a:moveTo>
                    <a:pt x="16764" y="199631"/>
                  </a:moveTo>
                  <a:lnTo>
                    <a:pt x="0" y="199631"/>
                  </a:lnTo>
                  <a:lnTo>
                    <a:pt x="0" y="262115"/>
                  </a:lnTo>
                  <a:lnTo>
                    <a:pt x="16764" y="262115"/>
                  </a:lnTo>
                  <a:lnTo>
                    <a:pt x="16764" y="199631"/>
                  </a:lnTo>
                  <a:close/>
                </a:path>
                <a:path w="17145" h="262255">
                  <a:moveTo>
                    <a:pt x="16764" y="0"/>
                  </a:moveTo>
                  <a:lnTo>
                    <a:pt x="0" y="0"/>
                  </a:lnTo>
                  <a:lnTo>
                    <a:pt x="0" y="184391"/>
                  </a:lnTo>
                  <a:lnTo>
                    <a:pt x="16764" y="1843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67" y="464820"/>
              <a:ext cx="4456176" cy="152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13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24" y="1267517"/>
            <a:ext cx="8646942" cy="251867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b="1" spc="-9" dirty="0">
                <a:solidFill>
                  <a:srgbClr val="00AFEF"/>
                </a:solidFill>
                <a:cs typeface="Calibri"/>
              </a:rPr>
              <a:t>process</a:t>
            </a:r>
            <a:r>
              <a:rPr lang="tr-TR" sz="2215" b="1" spc="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b="1" spc="-9" dirty="0" err="1">
                <a:solidFill>
                  <a:srgbClr val="00AFEF"/>
                </a:solidFill>
                <a:cs typeface="Calibri"/>
              </a:rPr>
              <a:t>scheduler</a:t>
            </a:r>
            <a:r>
              <a:rPr lang="tr-TR" sz="2215" b="1" spc="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processlerin zamanlama kuyruklarını (</a:t>
            </a:r>
            <a:r>
              <a:rPr lang="tr-TR" sz="2215" spc="-9" dirty="0" err="1" smtClean="0">
                <a:solidFill>
                  <a:srgbClr val="00AFEF"/>
                </a:solidFill>
                <a:cs typeface="Calibri"/>
              </a:rPr>
              <a:t>scheduling</a:t>
            </a:r>
            <a:r>
              <a:rPr lang="tr-TR" sz="2215" spc="-9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spc="-28" dirty="0" err="1" smtClean="0">
                <a:solidFill>
                  <a:srgbClr val="00AFEF"/>
                </a:solidFill>
                <a:cs typeface="Calibri"/>
              </a:rPr>
              <a:t>queue</a:t>
            </a:r>
            <a:r>
              <a:rPr lang="tr-TR" sz="2215" spc="-28" dirty="0" smtClean="0">
                <a:solidFill>
                  <a:srgbClr val="00AFEF"/>
                </a:solidFill>
                <a:cs typeface="Calibri"/>
              </a:rPr>
              <a:t>) </a:t>
            </a:r>
            <a:r>
              <a:rPr lang="tr-TR" sz="2215" dirty="0" smtClean="0">
                <a:cs typeface="Calibri"/>
              </a:rPr>
              <a:t>yönetir:</a:t>
            </a:r>
          </a:p>
          <a:p>
            <a:pPr marL="741600" lvl="1" indent="-333030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smtClean="0">
                <a:solidFill>
                  <a:srgbClr val="00AFEF"/>
                </a:solidFill>
                <a:cs typeface="Calibri"/>
              </a:rPr>
              <a:t>job </a:t>
            </a:r>
            <a:r>
              <a:rPr lang="tr-TR" sz="2215" spc="-9" dirty="0" err="1" smtClean="0">
                <a:solidFill>
                  <a:srgbClr val="00AFEF"/>
                </a:solidFill>
                <a:cs typeface="Calibri"/>
              </a:rPr>
              <a:t>queue</a:t>
            </a:r>
            <a:r>
              <a:rPr lang="tr-TR" sz="2215" dirty="0" smtClean="0">
                <a:cs typeface="Calibri"/>
              </a:rPr>
              <a:t> – sistemdeki tüm </a:t>
            </a:r>
            <a:r>
              <a:rPr lang="tr-TR" sz="2215" dirty="0" err="1" smtClean="0">
                <a:cs typeface="Calibri"/>
              </a:rPr>
              <a:t>processlerdir</a:t>
            </a:r>
            <a:r>
              <a:rPr lang="tr-TR" sz="2215" dirty="0" smtClean="0">
                <a:cs typeface="Calibri"/>
              </a:rPr>
              <a:t>.</a:t>
            </a:r>
          </a:p>
          <a:p>
            <a:pPr marL="741600" lvl="1" indent="-333030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err="1">
                <a:solidFill>
                  <a:srgbClr val="00AFEF"/>
                </a:solidFill>
                <a:cs typeface="Calibri"/>
              </a:rPr>
              <a:t>ready</a:t>
            </a:r>
            <a:r>
              <a:rPr lang="tr-TR" sz="2215" spc="-28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spc="-9" dirty="0" err="1">
                <a:solidFill>
                  <a:srgbClr val="00AFEF"/>
                </a:solidFill>
                <a:cs typeface="Calibri"/>
              </a:rPr>
              <a:t>queue</a:t>
            </a:r>
            <a:r>
              <a:rPr lang="tr-TR" sz="2215" spc="-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spc="-9" dirty="0" smtClean="0">
                <a:solidFill>
                  <a:srgbClr val="00AFEF"/>
                </a:solidFill>
                <a:cs typeface="Calibri"/>
              </a:rPr>
              <a:t>– </a:t>
            </a:r>
            <a:r>
              <a:rPr lang="tr-TR" sz="2215" spc="-9" dirty="0">
                <a:cs typeface="Calibri"/>
              </a:rPr>
              <a:t>hafızaya</a:t>
            </a:r>
            <a:r>
              <a:rPr lang="tr-TR" sz="2215" dirty="0">
                <a:cs typeface="Calibri"/>
              </a:rPr>
              <a:t> </a:t>
            </a:r>
            <a:r>
              <a:rPr lang="tr-TR" sz="2215" spc="-9" dirty="0">
                <a:cs typeface="Calibri"/>
              </a:rPr>
              <a:t>alınmış</a:t>
            </a:r>
            <a:r>
              <a:rPr lang="tr-TR" sz="2215" spc="-18" dirty="0">
                <a:cs typeface="Calibri"/>
              </a:rPr>
              <a:t> </a:t>
            </a:r>
            <a:r>
              <a:rPr lang="tr-TR" sz="2215" spc="-9" dirty="0">
                <a:cs typeface="Calibri"/>
              </a:rPr>
              <a:t>ve </a:t>
            </a:r>
            <a:r>
              <a:rPr lang="tr-TR" sz="2215" spc="28" dirty="0" err="1">
                <a:cs typeface="Calibri"/>
              </a:rPr>
              <a:t>ready</a:t>
            </a:r>
            <a:r>
              <a:rPr lang="tr-TR" sz="2215" spc="28" dirty="0">
                <a:cs typeface="Calibri"/>
              </a:rPr>
              <a:t> olarak CPU çekirdeğinde </a:t>
            </a:r>
            <a:r>
              <a:rPr lang="tr-TR" sz="2215" spc="-9" dirty="0">
                <a:cs typeface="Calibri"/>
              </a:rPr>
              <a:t>çalışmayı</a:t>
            </a:r>
            <a:r>
              <a:rPr lang="tr-TR" sz="2215" spc="9" dirty="0">
                <a:cs typeface="Calibri"/>
              </a:rPr>
              <a:t> </a:t>
            </a:r>
            <a:r>
              <a:rPr lang="tr-TR" sz="2215" spc="-9" dirty="0">
                <a:cs typeface="Calibri"/>
              </a:rPr>
              <a:t>bekleyen </a:t>
            </a:r>
            <a:r>
              <a:rPr lang="tr-TR" sz="2215" spc="-9" dirty="0" err="1" smtClean="0">
                <a:cs typeface="Calibri"/>
              </a:rPr>
              <a:t>processlerdir</a:t>
            </a:r>
            <a:r>
              <a:rPr lang="tr-TR" sz="2215" spc="-9" dirty="0" smtClean="0">
                <a:cs typeface="Calibri"/>
              </a:rPr>
              <a:t>.</a:t>
            </a:r>
          </a:p>
          <a:p>
            <a:pPr marL="741600" lvl="1" indent="-333030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err="1" smtClean="0">
                <a:solidFill>
                  <a:srgbClr val="00AFEF"/>
                </a:solidFill>
                <a:cs typeface="Calibri"/>
              </a:rPr>
              <a:t>device</a:t>
            </a:r>
            <a:r>
              <a:rPr lang="tr-TR" sz="2215" spc="-9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spc="-9" dirty="0" err="1" smtClean="0">
                <a:solidFill>
                  <a:srgbClr val="00AFEF"/>
                </a:solidFill>
                <a:cs typeface="Calibri"/>
              </a:rPr>
              <a:t>queue</a:t>
            </a:r>
            <a:r>
              <a:rPr lang="tr-TR" sz="2215" spc="-9" dirty="0" smtClean="0">
                <a:solidFill>
                  <a:srgbClr val="00AFEF"/>
                </a:solidFill>
                <a:cs typeface="Calibri"/>
              </a:rPr>
              <a:t> – </a:t>
            </a:r>
            <a:r>
              <a:rPr lang="tr-TR" sz="2215" dirty="0" smtClean="0">
                <a:cs typeface="Calibri"/>
              </a:rPr>
              <a:t>I/O bekleyen </a:t>
            </a:r>
            <a:r>
              <a:rPr lang="tr-TR" sz="2215" dirty="0" err="1" smtClean="0">
                <a:cs typeface="Calibri"/>
              </a:rPr>
              <a:t>processlerdir</a:t>
            </a:r>
            <a:r>
              <a:rPr lang="tr-TR" sz="2215" dirty="0" smtClean="0">
                <a:cs typeface="Calibri"/>
              </a:rPr>
              <a:t>.</a:t>
            </a:r>
            <a:endParaRPr lang="tr-TR" sz="2215" spc="-9" dirty="0" smtClean="0">
              <a:solidFill>
                <a:srgbClr val="00AFEF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34089" y="626012"/>
            <a:ext cx="2980711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Scheduling</a:t>
            </a:r>
            <a:r>
              <a:rPr lang="tr-TR" spc="-9" dirty="0"/>
              <a:t> </a:t>
            </a:r>
            <a:r>
              <a:rPr lang="tr-TR" spc="-9" dirty="0" err="1"/>
              <a:t>queues</a:t>
            </a:r>
            <a:endParaRPr lang="tr-TR" spc="-9" dirty="0"/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9418" y="6405686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14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920" y="541150"/>
            <a:ext cx="2904511" cy="422660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lang="tr-TR" spc="-9" dirty="0" err="1"/>
              <a:t>Scheduling</a:t>
            </a:r>
            <a:r>
              <a:rPr lang="tr-TR" spc="-9" dirty="0"/>
              <a:t> </a:t>
            </a:r>
            <a:r>
              <a:rPr lang="tr-TR" spc="-9" dirty="0" err="1"/>
              <a:t>queues</a:t>
            </a:r>
            <a:endParaRPr spc="-9" dirty="0"/>
          </a:p>
        </p:txBody>
      </p:sp>
      <p:sp>
        <p:nvSpPr>
          <p:cNvPr id="9" name="object 9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67866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91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9418" y="6405686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14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93920" y="541150"/>
            <a:ext cx="2904511" cy="422660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lang="tr-TR" spc="-9" dirty="0" err="1"/>
              <a:t>Scheduling</a:t>
            </a:r>
            <a:r>
              <a:rPr lang="tr-TR" spc="-9" dirty="0"/>
              <a:t> </a:t>
            </a:r>
            <a:r>
              <a:rPr lang="tr-TR" spc="-9" dirty="0" err="1"/>
              <a:t>queues</a:t>
            </a:r>
            <a:endParaRPr spc="-9" dirty="0"/>
          </a:p>
        </p:txBody>
      </p:sp>
      <p:grpSp>
        <p:nvGrpSpPr>
          <p:cNvPr id="4" name="object 4"/>
          <p:cNvGrpSpPr/>
          <p:nvPr/>
        </p:nvGrpSpPr>
        <p:grpSpPr>
          <a:xfrm>
            <a:off x="475486" y="2567359"/>
            <a:ext cx="8419514" cy="3866271"/>
            <a:chOff x="257555" y="1250953"/>
            <a:chExt cx="4560570" cy="20942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850" y="1250953"/>
              <a:ext cx="3620250" cy="209384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7556" y="1319923"/>
              <a:ext cx="4560570" cy="1816735"/>
            </a:xfrm>
            <a:custGeom>
              <a:avLst/>
              <a:gdLst/>
              <a:ahLst/>
              <a:cxnLst/>
              <a:rect l="l" t="t" r="r" b="b"/>
              <a:pathLst>
                <a:path w="4560570" h="1816735">
                  <a:moveTo>
                    <a:pt x="884555" y="699249"/>
                  </a:moveTo>
                  <a:lnTo>
                    <a:pt x="882142" y="690359"/>
                  </a:lnTo>
                  <a:lnTo>
                    <a:pt x="209397" y="867206"/>
                  </a:lnTo>
                  <a:lnTo>
                    <a:pt x="205740" y="853173"/>
                  </a:lnTo>
                  <a:lnTo>
                    <a:pt x="173736" y="881367"/>
                  </a:lnTo>
                  <a:lnTo>
                    <a:pt x="215392" y="890130"/>
                  </a:lnTo>
                  <a:lnTo>
                    <a:pt x="212140" y="877684"/>
                  </a:lnTo>
                  <a:lnTo>
                    <a:pt x="211721" y="876084"/>
                  </a:lnTo>
                  <a:lnTo>
                    <a:pt x="884555" y="699249"/>
                  </a:lnTo>
                  <a:close/>
                </a:path>
                <a:path w="4560570" h="1816735">
                  <a:moveTo>
                    <a:pt x="1593850" y="1290434"/>
                  </a:moveTo>
                  <a:lnTo>
                    <a:pt x="211988" y="1020775"/>
                  </a:lnTo>
                  <a:lnTo>
                    <a:pt x="212217" y="1019543"/>
                  </a:lnTo>
                  <a:lnTo>
                    <a:pt x="214757" y="1006462"/>
                  </a:lnTo>
                  <a:lnTo>
                    <a:pt x="173736" y="1017892"/>
                  </a:lnTo>
                  <a:lnTo>
                    <a:pt x="207518" y="1043927"/>
                  </a:lnTo>
                  <a:lnTo>
                    <a:pt x="210261" y="1029677"/>
                  </a:lnTo>
                  <a:lnTo>
                    <a:pt x="1592072" y="1299451"/>
                  </a:lnTo>
                  <a:lnTo>
                    <a:pt x="1593850" y="1290434"/>
                  </a:lnTo>
                  <a:close/>
                </a:path>
                <a:path w="4560570" h="1816735">
                  <a:moveTo>
                    <a:pt x="1595247" y="1759699"/>
                  </a:moveTo>
                  <a:lnTo>
                    <a:pt x="68478" y="1052563"/>
                  </a:lnTo>
                  <a:lnTo>
                    <a:pt x="69723" y="1049896"/>
                  </a:lnTo>
                  <a:lnTo>
                    <a:pt x="74549" y="1039482"/>
                  </a:lnTo>
                  <a:lnTo>
                    <a:pt x="32004" y="1040752"/>
                  </a:lnTo>
                  <a:lnTo>
                    <a:pt x="58547" y="1074026"/>
                  </a:lnTo>
                  <a:lnTo>
                    <a:pt x="64617" y="1060919"/>
                  </a:lnTo>
                  <a:lnTo>
                    <a:pt x="1591437" y="1767954"/>
                  </a:lnTo>
                  <a:lnTo>
                    <a:pt x="1595247" y="1759699"/>
                  </a:lnTo>
                  <a:close/>
                </a:path>
                <a:path w="4560570" h="1816735">
                  <a:moveTo>
                    <a:pt x="3092958" y="8877"/>
                  </a:moveTo>
                  <a:lnTo>
                    <a:pt x="3090418" y="0"/>
                  </a:lnTo>
                  <a:lnTo>
                    <a:pt x="35433" y="866686"/>
                  </a:lnTo>
                  <a:lnTo>
                    <a:pt x="31496" y="852792"/>
                  </a:lnTo>
                  <a:lnTo>
                    <a:pt x="0" y="881494"/>
                  </a:lnTo>
                  <a:lnTo>
                    <a:pt x="41910" y="889495"/>
                  </a:lnTo>
                  <a:lnTo>
                    <a:pt x="38442" y="877303"/>
                  </a:lnTo>
                  <a:lnTo>
                    <a:pt x="37947" y="875550"/>
                  </a:lnTo>
                  <a:lnTo>
                    <a:pt x="3092958" y="8877"/>
                  </a:lnTo>
                  <a:close/>
                </a:path>
                <a:path w="4560570" h="1816735">
                  <a:moveTo>
                    <a:pt x="4158869" y="344284"/>
                  </a:moveTo>
                  <a:lnTo>
                    <a:pt x="4117848" y="332727"/>
                  </a:lnTo>
                  <a:lnTo>
                    <a:pt x="4120553" y="346989"/>
                  </a:lnTo>
                  <a:lnTo>
                    <a:pt x="3342767" y="495414"/>
                  </a:lnTo>
                  <a:lnTo>
                    <a:pt x="3344545" y="504304"/>
                  </a:lnTo>
                  <a:lnTo>
                    <a:pt x="4122242" y="355904"/>
                  </a:lnTo>
                  <a:lnTo>
                    <a:pt x="4124960" y="370192"/>
                  </a:lnTo>
                  <a:lnTo>
                    <a:pt x="4156862" y="345808"/>
                  </a:lnTo>
                  <a:lnTo>
                    <a:pt x="4158869" y="344284"/>
                  </a:lnTo>
                  <a:close/>
                </a:path>
                <a:path w="4560570" h="1816735">
                  <a:moveTo>
                    <a:pt x="4295394" y="356476"/>
                  </a:moveTo>
                  <a:lnTo>
                    <a:pt x="4252849" y="359143"/>
                  </a:lnTo>
                  <a:lnTo>
                    <a:pt x="4260177" y="371741"/>
                  </a:lnTo>
                  <a:lnTo>
                    <a:pt x="3341370" y="905751"/>
                  </a:lnTo>
                  <a:lnTo>
                    <a:pt x="3345942" y="913625"/>
                  </a:lnTo>
                  <a:lnTo>
                    <a:pt x="4264761" y="379603"/>
                  </a:lnTo>
                  <a:lnTo>
                    <a:pt x="4272026" y="392036"/>
                  </a:lnTo>
                  <a:lnTo>
                    <a:pt x="4287456" y="368541"/>
                  </a:lnTo>
                  <a:lnTo>
                    <a:pt x="4295394" y="356476"/>
                  </a:lnTo>
                  <a:close/>
                </a:path>
                <a:path w="4560570" h="1816735">
                  <a:moveTo>
                    <a:pt x="4435094" y="356476"/>
                  </a:moveTo>
                  <a:lnTo>
                    <a:pt x="4393946" y="367652"/>
                  </a:lnTo>
                  <a:lnTo>
                    <a:pt x="4403585" y="378472"/>
                  </a:lnTo>
                  <a:lnTo>
                    <a:pt x="3340608" y="1329423"/>
                  </a:lnTo>
                  <a:lnTo>
                    <a:pt x="3346704" y="1336154"/>
                  </a:lnTo>
                  <a:lnTo>
                    <a:pt x="4409643" y="385241"/>
                  </a:lnTo>
                  <a:lnTo>
                    <a:pt x="4419346" y="396100"/>
                  </a:lnTo>
                  <a:lnTo>
                    <a:pt x="4428020" y="374256"/>
                  </a:lnTo>
                  <a:lnTo>
                    <a:pt x="4435094" y="356476"/>
                  </a:lnTo>
                  <a:close/>
                </a:path>
                <a:path w="4560570" h="1816735">
                  <a:moveTo>
                    <a:pt x="4560189" y="356476"/>
                  </a:moveTo>
                  <a:lnTo>
                    <a:pt x="4520946" y="372986"/>
                  </a:lnTo>
                  <a:lnTo>
                    <a:pt x="4531982" y="382447"/>
                  </a:lnTo>
                  <a:lnTo>
                    <a:pt x="3309747" y="1810880"/>
                  </a:lnTo>
                  <a:lnTo>
                    <a:pt x="3316605" y="1816722"/>
                  </a:lnTo>
                  <a:lnTo>
                    <a:pt x="4538904" y="388366"/>
                  </a:lnTo>
                  <a:lnTo>
                    <a:pt x="4549902" y="397751"/>
                  </a:lnTo>
                  <a:lnTo>
                    <a:pt x="4554893" y="377685"/>
                  </a:lnTo>
                  <a:lnTo>
                    <a:pt x="4560189" y="3564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526" y="4253846"/>
            <a:ext cx="969498" cy="306544"/>
          </a:xfrm>
          <a:prstGeom prst="rect">
            <a:avLst/>
          </a:prstGeom>
        </p:spPr>
        <p:txBody>
          <a:bodyPr vert="horz" wrap="square" lIns="0" tIns="22274" rIns="0" bIns="0" rtlCol="0">
            <a:spAutoFit/>
          </a:bodyPr>
          <a:lstStyle/>
          <a:p>
            <a:pPr marL="23452">
              <a:spcBef>
                <a:spcPts val="175"/>
              </a:spcBef>
            </a:pPr>
            <a:r>
              <a:rPr sz="1846" spc="-18" dirty="0">
                <a:solidFill>
                  <a:srgbClr val="006FC0"/>
                </a:solidFill>
                <a:latin typeface="Calibri"/>
                <a:cs typeface="Calibri"/>
              </a:rPr>
              <a:t>Kaynaklar</a:t>
            </a:r>
            <a:endParaRPr sz="1846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3425" y="1104787"/>
            <a:ext cx="8745415" cy="1716022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78240" indent="-333030">
              <a:spcBef>
                <a:spcPts val="1117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 smtClean="0">
                <a:latin typeface="Calibri"/>
                <a:cs typeface="Calibri"/>
              </a:rPr>
              <a:t>Process </a:t>
            </a:r>
            <a:r>
              <a:rPr lang="tr-TR" sz="2215" dirty="0" err="1" smtClean="0">
                <a:latin typeface="Calibri"/>
                <a:cs typeface="Calibri"/>
              </a:rPr>
              <a:t>scheduling</a:t>
            </a:r>
            <a:r>
              <a:rPr lang="tr-TR" sz="2215" dirty="0" smtClean="0">
                <a:latin typeface="Calibri"/>
                <a:cs typeface="Calibri"/>
              </a:rPr>
              <a:t> </a:t>
            </a:r>
            <a:r>
              <a:rPr sz="2215" spc="-9" dirty="0" err="1" smtClean="0">
                <a:latin typeface="Calibri"/>
                <a:cs typeface="Calibri"/>
              </a:rPr>
              <a:t>için</a:t>
            </a:r>
            <a:r>
              <a:rPr sz="2215" spc="-9" dirty="0" smtClean="0">
                <a:latin typeface="Calibri"/>
                <a:cs typeface="Calibri"/>
              </a:rPr>
              <a:t> </a:t>
            </a:r>
            <a:r>
              <a:rPr sz="2215" spc="-9" dirty="0" err="1" smtClean="0">
                <a:latin typeface="Calibri"/>
                <a:cs typeface="Calibri"/>
              </a:rPr>
              <a:t>şekilde</a:t>
            </a:r>
            <a:r>
              <a:rPr sz="2215" spc="-9" dirty="0" smtClean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verilen </a:t>
            </a:r>
            <a:r>
              <a:rPr sz="2215" dirty="0" err="1">
                <a:solidFill>
                  <a:srgbClr val="00AFEF"/>
                </a:solidFill>
                <a:latin typeface="Calibri"/>
                <a:cs typeface="Calibri"/>
              </a:rPr>
              <a:t>queueing</a:t>
            </a:r>
            <a:r>
              <a:rPr sz="221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dirty="0" smtClean="0">
                <a:solidFill>
                  <a:srgbClr val="00AFEF"/>
                </a:solidFill>
                <a:latin typeface="Calibri"/>
                <a:cs typeface="Calibri"/>
              </a:rPr>
              <a:t>diagram</a:t>
            </a:r>
            <a:r>
              <a:rPr lang="tr-TR" sz="2215" dirty="0" smtClean="0">
                <a:solidFill>
                  <a:srgbClr val="00AFEF"/>
                </a:solidFill>
                <a:latin typeface="Calibri"/>
                <a:cs typeface="Calibri"/>
              </a:rPr>
              <a:t>,</a:t>
            </a:r>
            <a:r>
              <a:rPr sz="2215" dirty="0" smtClean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yaygın </a:t>
            </a:r>
            <a:r>
              <a:rPr sz="2215" spc="-480" dirty="0">
                <a:latin typeface="Calibri"/>
                <a:cs typeface="Calibri"/>
              </a:rPr>
              <a:t> </a:t>
            </a:r>
            <a:r>
              <a:rPr sz="2215" spc="-9" dirty="0" err="1">
                <a:latin typeface="Calibri"/>
                <a:cs typeface="Calibri"/>
              </a:rPr>
              <a:t>kullanılan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lang="tr-TR" sz="2215" spc="-37" dirty="0" smtClean="0">
                <a:latin typeface="Calibri"/>
                <a:cs typeface="Calibri"/>
              </a:rPr>
              <a:t>bir </a:t>
            </a:r>
            <a:r>
              <a:rPr sz="2215" dirty="0" err="1" smtClean="0">
                <a:latin typeface="Calibri"/>
                <a:cs typeface="Calibri"/>
              </a:rPr>
              <a:t>gösterimdir</a:t>
            </a:r>
            <a:r>
              <a:rPr sz="2215" dirty="0">
                <a:latin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sz="2215" dirty="0">
              <a:latin typeface="Calibri"/>
              <a:cs typeface="Calibri"/>
            </a:endParaRPr>
          </a:p>
          <a:p>
            <a:pPr marR="9382" algn="r">
              <a:spcBef>
                <a:spcPts val="1939"/>
              </a:spcBef>
            </a:pPr>
            <a:r>
              <a:rPr sz="1846" spc="-9" dirty="0">
                <a:solidFill>
                  <a:srgbClr val="006FC0"/>
                </a:solidFill>
                <a:latin typeface="Calibri"/>
                <a:cs typeface="Calibri"/>
              </a:rPr>
              <a:t>Kuyruklar</a:t>
            </a:r>
            <a:endParaRPr sz="1846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681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08704"/>
            <a:ext cx="1084385" cy="422601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pc="-9" dirty="0"/>
              <a:t>Konular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873" y="1220419"/>
            <a:ext cx="6004327" cy="2521004"/>
          </a:xfrm>
          <a:prstGeom prst="rect">
            <a:avLst/>
          </a:prstGeom>
        </p:spPr>
        <p:txBody>
          <a:bodyPr vert="horz" wrap="square" lIns="0" tIns="48063" rIns="0" bIns="0" rtlCol="0">
            <a:spAutoFit/>
          </a:bodyPr>
          <a:lstStyle/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spc="-9" dirty="0">
                <a:solidFill>
                  <a:srgbClr val="C00000"/>
                </a:solidFill>
                <a:cs typeface="Calibri"/>
              </a:rPr>
              <a:t>Process </a:t>
            </a:r>
            <a:r>
              <a:rPr lang="tr-TR" sz="2400" spc="-9" dirty="0" err="1">
                <a:solidFill>
                  <a:srgbClr val="C00000"/>
                </a:solidFill>
                <a:cs typeface="Calibri"/>
              </a:rPr>
              <a:t>Concept</a:t>
            </a:r>
            <a:endParaRPr lang="tr-TR" sz="2400" spc="-9" dirty="0">
              <a:solidFill>
                <a:srgbClr val="C00000"/>
              </a:solidFill>
              <a:cs typeface="Calibri"/>
            </a:endParaRP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 smtClean="0">
                <a:cs typeface="Calibri"/>
              </a:rPr>
              <a:t>Process </a:t>
            </a:r>
            <a:r>
              <a:rPr lang="en-US" sz="2400" dirty="0">
                <a:cs typeface="Calibri"/>
              </a:rPr>
              <a:t>Scheduling</a:t>
            </a: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Operations on Processes</a:t>
            </a: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 err="1">
                <a:cs typeface="Calibri"/>
              </a:rPr>
              <a:t>Interprocess</a:t>
            </a:r>
            <a:r>
              <a:rPr lang="en-US" sz="2400" dirty="0">
                <a:cs typeface="Calibri"/>
              </a:rPr>
              <a:t> Communication</a:t>
            </a: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Examples of IPC Systems</a:t>
            </a:r>
          </a:p>
          <a:p>
            <a:pPr marL="267365" indent="-245083">
              <a:spcBef>
                <a:spcPts val="377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Communication in Client-Server </a:t>
            </a:r>
            <a:r>
              <a:rPr lang="en-US" sz="2400" dirty="0" smtClean="0">
                <a:cs typeface="Calibri"/>
              </a:rPr>
              <a:t>Systems</a:t>
            </a:r>
            <a:endParaRPr lang="en-US" sz="2400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12" y="775609"/>
            <a:ext cx="8542606" cy="484163"/>
            <a:chOff x="68579" y="280416"/>
            <a:chExt cx="4627245" cy="262255"/>
          </a:xfrm>
        </p:grpSpPr>
        <p:sp>
          <p:nvSpPr>
            <p:cNvPr id="3" name="object 3"/>
            <p:cNvSpPr/>
            <p:nvPr/>
          </p:nvSpPr>
          <p:spPr>
            <a:xfrm>
              <a:off x="225552" y="291083"/>
              <a:ext cx="207645" cy="119380"/>
            </a:xfrm>
            <a:custGeom>
              <a:avLst/>
              <a:gdLst/>
              <a:ahLst/>
              <a:cxnLst/>
              <a:rect l="l" t="t" r="r" b="b"/>
              <a:pathLst>
                <a:path w="207645" h="119379">
                  <a:moveTo>
                    <a:pt x="207264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7264" y="118872"/>
                  </a:lnTo>
                  <a:lnTo>
                    <a:pt x="207264" y="8382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5" y="291084"/>
              <a:ext cx="178307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608" y="409955"/>
              <a:ext cx="201295" cy="119380"/>
            </a:xfrm>
            <a:custGeom>
              <a:avLst/>
              <a:gdLst/>
              <a:ahLst/>
              <a:cxnLst/>
              <a:rect l="l" t="t" r="r" b="b"/>
              <a:pathLst>
                <a:path w="201295" h="119379">
                  <a:moveTo>
                    <a:pt x="20116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1168" y="118872"/>
                  </a:lnTo>
                  <a:lnTo>
                    <a:pt x="201168" y="8382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5" y="409956"/>
              <a:ext cx="199644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" y="374904"/>
              <a:ext cx="303275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3004" y="280428"/>
              <a:ext cx="17145" cy="262255"/>
            </a:xfrm>
            <a:custGeom>
              <a:avLst/>
              <a:gdLst/>
              <a:ahLst/>
              <a:cxnLst/>
              <a:rect l="l" t="t" r="r" b="b"/>
              <a:pathLst>
                <a:path w="17145" h="262255">
                  <a:moveTo>
                    <a:pt x="16764" y="199631"/>
                  </a:moveTo>
                  <a:lnTo>
                    <a:pt x="0" y="199631"/>
                  </a:lnTo>
                  <a:lnTo>
                    <a:pt x="0" y="262115"/>
                  </a:lnTo>
                  <a:lnTo>
                    <a:pt x="16764" y="262115"/>
                  </a:lnTo>
                  <a:lnTo>
                    <a:pt x="16764" y="199631"/>
                  </a:lnTo>
                  <a:close/>
                </a:path>
                <a:path w="17145" h="262255">
                  <a:moveTo>
                    <a:pt x="16764" y="0"/>
                  </a:moveTo>
                  <a:lnTo>
                    <a:pt x="0" y="0"/>
                  </a:lnTo>
                  <a:lnTo>
                    <a:pt x="0" y="184391"/>
                  </a:lnTo>
                  <a:lnTo>
                    <a:pt x="16764" y="1843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67" y="464820"/>
              <a:ext cx="4456176" cy="152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15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39" y="1328306"/>
            <a:ext cx="8212015" cy="251867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 err="1" smtClean="0">
                <a:latin typeface="Calibri"/>
                <a:cs typeface="Calibri"/>
              </a:rPr>
              <a:t>Bir</a:t>
            </a:r>
            <a:r>
              <a:rPr sz="2215" dirty="0" smtClean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I/O</a:t>
            </a:r>
            <a:r>
              <a:rPr sz="2215" b="1" spc="9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isteğinde</a:t>
            </a:r>
            <a:r>
              <a:rPr sz="2215" b="1" spc="-18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bulunursa</a:t>
            </a:r>
            <a:r>
              <a:rPr sz="2215" dirty="0">
                <a:latin typeface="Calibri"/>
                <a:cs typeface="Calibri"/>
              </a:rPr>
              <a:t>,</a:t>
            </a:r>
            <a:r>
              <a:rPr sz="2215" spc="-46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I/O </a:t>
            </a:r>
            <a:r>
              <a:rPr sz="2215" b="1" spc="-9" dirty="0">
                <a:latin typeface="Calibri"/>
                <a:cs typeface="Calibri"/>
              </a:rPr>
              <a:t>kuyruğuna aktarılır.</a:t>
            </a:r>
            <a:endParaRPr sz="2215" dirty="0">
              <a:latin typeface="Calibri"/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>
                <a:latin typeface="Calibri"/>
                <a:cs typeface="Calibri"/>
              </a:rPr>
              <a:t>Bir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 başka </a:t>
            </a:r>
            <a:r>
              <a:rPr sz="2215" dirty="0">
                <a:latin typeface="Calibri"/>
                <a:cs typeface="Calibri"/>
              </a:rPr>
              <a:t>bir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process’i çalıştırırsa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onun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bitmesini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bekler.</a:t>
            </a: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 err="1">
                <a:latin typeface="Calibri"/>
                <a:cs typeface="Calibri"/>
              </a:rPr>
              <a:t>Bir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 smtClean="0">
                <a:latin typeface="Calibri"/>
                <a:cs typeface="Calibri"/>
              </a:rPr>
              <a:t>process</a:t>
            </a:r>
            <a:r>
              <a:rPr sz="2215" dirty="0" smtClean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çalışması için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ayrılan</a:t>
            </a:r>
            <a:r>
              <a:rPr sz="2215" b="1" dirty="0">
                <a:latin typeface="Calibri"/>
                <a:cs typeface="Calibri"/>
              </a:rPr>
              <a:t> süre</a:t>
            </a:r>
            <a:r>
              <a:rPr sz="2215" b="1" spc="-9" dirty="0">
                <a:latin typeface="Calibri"/>
                <a:cs typeface="Calibri"/>
              </a:rPr>
              <a:t> tamamlanırsa</a:t>
            </a:r>
            <a:r>
              <a:rPr sz="2215" b="1" spc="46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CPU </a:t>
            </a:r>
            <a:r>
              <a:rPr sz="2215" dirty="0" err="1" smtClean="0">
                <a:latin typeface="Calibri"/>
                <a:cs typeface="Calibri"/>
              </a:rPr>
              <a:t>tarafından</a:t>
            </a:r>
            <a:r>
              <a:rPr lang="tr-TR" sz="2215" dirty="0" smtClean="0">
                <a:latin typeface="Calibri"/>
                <a:cs typeface="Calibri"/>
              </a:rPr>
              <a:t> </a:t>
            </a:r>
            <a:r>
              <a:rPr sz="2215" b="1" dirty="0" err="1" smtClean="0">
                <a:latin typeface="Calibri"/>
                <a:cs typeface="Calibri"/>
              </a:rPr>
              <a:t>tekrar</a:t>
            </a:r>
            <a:r>
              <a:rPr sz="2215" b="1" spc="-18" dirty="0" smtClean="0">
                <a:latin typeface="Calibri"/>
                <a:cs typeface="Calibri"/>
              </a:rPr>
              <a:t> </a:t>
            </a:r>
            <a:r>
              <a:rPr sz="2215" b="1" spc="-9" dirty="0" err="1">
                <a:latin typeface="Calibri"/>
                <a:cs typeface="Calibri"/>
              </a:rPr>
              <a:t>hazır</a:t>
            </a:r>
            <a:r>
              <a:rPr sz="2215" b="1" spc="-37" dirty="0">
                <a:latin typeface="Calibri"/>
                <a:cs typeface="Calibri"/>
              </a:rPr>
              <a:t> </a:t>
            </a:r>
            <a:r>
              <a:rPr sz="2215" b="1" spc="-9" dirty="0" err="1" smtClean="0">
                <a:latin typeface="Calibri"/>
                <a:cs typeface="Calibri"/>
              </a:rPr>
              <a:t>kuyruğunun</a:t>
            </a:r>
            <a:r>
              <a:rPr lang="tr-TR" sz="2215" b="1" spc="-9" dirty="0" smtClean="0">
                <a:latin typeface="Calibri"/>
                <a:cs typeface="Calibri"/>
              </a:rPr>
              <a:t> (</a:t>
            </a:r>
            <a:r>
              <a:rPr lang="tr-TR" sz="2215" b="1" spc="-9" dirty="0" err="1" smtClean="0">
                <a:latin typeface="Calibri"/>
                <a:cs typeface="Calibri"/>
              </a:rPr>
              <a:t>ready</a:t>
            </a:r>
            <a:r>
              <a:rPr lang="tr-TR" sz="2215" b="1" spc="-9" dirty="0" smtClean="0">
                <a:latin typeface="Calibri"/>
                <a:cs typeface="Calibri"/>
              </a:rPr>
              <a:t> </a:t>
            </a:r>
            <a:r>
              <a:rPr lang="tr-TR" sz="2215" b="1" spc="-9" dirty="0" err="1" smtClean="0">
                <a:latin typeface="Calibri"/>
                <a:cs typeface="Calibri"/>
              </a:rPr>
              <a:t>queue</a:t>
            </a:r>
            <a:r>
              <a:rPr lang="tr-TR" sz="2215" b="1" spc="-9" dirty="0" smtClean="0">
                <a:latin typeface="Calibri"/>
                <a:cs typeface="Calibri"/>
              </a:rPr>
              <a:t>)</a:t>
            </a:r>
            <a:r>
              <a:rPr sz="2215" b="1" spc="-65" dirty="0" smtClean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sonuna</a:t>
            </a:r>
            <a:r>
              <a:rPr sz="2215" b="1" spc="-2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alınır.</a:t>
            </a:r>
            <a:endParaRPr sz="2215" dirty="0">
              <a:latin typeface="Calibri"/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>
                <a:latin typeface="Calibri"/>
                <a:cs typeface="Calibri"/>
              </a:rPr>
              <a:t>Bir process </a:t>
            </a:r>
            <a:r>
              <a:rPr sz="2215" dirty="0" smtClean="0">
                <a:latin typeface="Calibri"/>
                <a:cs typeface="Calibri"/>
              </a:rPr>
              <a:t>interrupt</a:t>
            </a:r>
            <a:r>
              <a:rPr sz="2215" spc="-55" dirty="0" smtClean="0">
                <a:latin typeface="Calibri"/>
                <a:cs typeface="Calibri"/>
              </a:rPr>
              <a:t> </a:t>
            </a:r>
            <a:r>
              <a:rPr lang="tr-TR" sz="2215" spc="-55" dirty="0" smtClean="0">
                <a:latin typeface="Calibri"/>
                <a:cs typeface="Calibri"/>
              </a:rPr>
              <a:t>sonucu çekirdekten </a:t>
            </a:r>
            <a:r>
              <a:rPr lang="tr-TR" sz="2215" dirty="0" smtClean="0">
                <a:latin typeface="Calibri"/>
                <a:cs typeface="Calibri"/>
              </a:rPr>
              <a:t>çıkarılırsa </a:t>
            </a:r>
            <a:r>
              <a:rPr sz="2215" b="1" dirty="0" smtClean="0">
                <a:latin typeface="Calibri"/>
                <a:cs typeface="Calibri"/>
              </a:rPr>
              <a:t>interrupt</a:t>
            </a:r>
            <a:r>
              <a:rPr sz="2215" b="1" spc="-28" dirty="0" smtClean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kuyruğuna</a:t>
            </a:r>
            <a:r>
              <a:rPr sz="2215" b="1" spc="-37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alınır.</a:t>
            </a: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57889" y="626012"/>
            <a:ext cx="3056911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Scheduling</a:t>
            </a:r>
            <a:r>
              <a:rPr lang="tr-TR" spc="-9" dirty="0"/>
              <a:t> </a:t>
            </a:r>
            <a:r>
              <a:rPr lang="tr-TR" spc="-9" dirty="0" err="1"/>
              <a:t>queues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9418" y="6405686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16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25" y="1104783"/>
            <a:ext cx="8454683" cy="4530767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 err="1" smtClean="0">
                <a:latin typeface="Calibri"/>
                <a:cs typeface="Calibri"/>
              </a:rPr>
              <a:t>Bir</a:t>
            </a:r>
            <a:r>
              <a:rPr sz="2215" spc="9" dirty="0" smtClean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process,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çalışma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süresi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boyunca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farklı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kuyruklara</a:t>
            </a:r>
            <a:r>
              <a:rPr sz="2215" spc="2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alınabilir.</a:t>
            </a: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>
                <a:latin typeface="Calibri"/>
                <a:cs typeface="Calibri"/>
              </a:rPr>
              <a:t>Kuyruktaki process’lerin seçilmesi</a:t>
            </a:r>
            <a:r>
              <a:rPr sz="2215" spc="18" dirty="0">
                <a:latin typeface="Calibri"/>
                <a:cs typeface="Calibri"/>
              </a:rPr>
              <a:t>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scheduler </a:t>
            </a:r>
            <a:r>
              <a:rPr sz="2215" dirty="0">
                <a:latin typeface="Calibri"/>
                <a:cs typeface="Calibri"/>
              </a:rPr>
              <a:t>tarafından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gerçekleştirilir.</a:t>
            </a:r>
          </a:p>
          <a:p>
            <a:pPr marL="355310" marR="365863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spc="-9" dirty="0">
                <a:latin typeface="Calibri"/>
                <a:cs typeface="Calibri"/>
              </a:rPr>
              <a:t>Genellikle</a:t>
            </a:r>
            <a:r>
              <a:rPr sz="2215" b="1" spc="-28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batch</a:t>
            </a:r>
            <a:r>
              <a:rPr sz="2215" b="1" spc="1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sistemlerde çok</a:t>
            </a:r>
            <a:r>
              <a:rPr sz="2215" b="1" spc="9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sayıda</a:t>
            </a:r>
            <a:r>
              <a:rPr sz="2215" b="1" spc="1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process</a:t>
            </a:r>
            <a:r>
              <a:rPr sz="2215" b="1" spc="-1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çalıştırılmak</a:t>
            </a:r>
            <a:r>
              <a:rPr sz="2215" b="1" spc="-37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üzere </a:t>
            </a:r>
            <a:r>
              <a:rPr sz="2215" b="1" spc="-469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sisteme</a:t>
            </a:r>
            <a:r>
              <a:rPr sz="2215" b="1" spc="-1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gönderilir.</a:t>
            </a:r>
            <a:endParaRPr sz="2215" dirty="0">
              <a:latin typeface="Calibri"/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>
                <a:latin typeface="Calibri"/>
                <a:cs typeface="Calibri"/>
              </a:rPr>
              <a:t>Bu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process’ler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disk</a:t>
            </a:r>
            <a:r>
              <a:rPr sz="2215" spc="-9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üzerinde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biriktirilir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ve daha </a:t>
            </a:r>
            <a:r>
              <a:rPr sz="2215" spc="-9" dirty="0">
                <a:latin typeface="Calibri"/>
                <a:cs typeface="Calibri"/>
              </a:rPr>
              <a:t>sonra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çalıştırılır.</a:t>
            </a:r>
            <a:endParaRPr sz="2215" dirty="0">
              <a:latin typeface="Calibri"/>
              <a:cs typeface="Calibri"/>
            </a:endParaRPr>
          </a:p>
          <a:p>
            <a:pPr marL="355310" marR="9382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Long-term</a:t>
            </a:r>
            <a:r>
              <a:rPr sz="2215" spc="-37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scheduler</a:t>
            </a:r>
            <a:r>
              <a:rPr sz="2215" spc="1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(veya</a:t>
            </a:r>
            <a:r>
              <a:rPr sz="2215" spc="18" dirty="0">
                <a:latin typeface="Calibri"/>
                <a:cs typeface="Calibri"/>
              </a:rPr>
              <a:t> </a:t>
            </a:r>
            <a:r>
              <a:rPr sz="2215" dirty="0">
                <a:solidFill>
                  <a:srgbClr val="00AFEF"/>
                </a:solidFill>
                <a:latin typeface="Calibri"/>
                <a:cs typeface="Calibri"/>
              </a:rPr>
              <a:t>job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scheduler</a:t>
            </a:r>
            <a:r>
              <a:rPr sz="2215" spc="-9" dirty="0">
                <a:latin typeface="Calibri"/>
                <a:cs typeface="Calibri"/>
              </a:rPr>
              <a:t>) </a:t>
            </a:r>
            <a:r>
              <a:rPr lang="tr-TR" sz="2215" spc="-9" dirty="0" smtClean="0">
                <a:latin typeface="Calibri"/>
                <a:cs typeface="Calibri"/>
              </a:rPr>
              <a:t>disk üzerindeki </a:t>
            </a:r>
            <a:r>
              <a:rPr sz="2215" dirty="0" err="1" smtClean="0">
                <a:latin typeface="Calibri"/>
                <a:cs typeface="Calibri"/>
              </a:rPr>
              <a:t>bu</a:t>
            </a:r>
            <a:r>
              <a:rPr sz="2215" spc="-9" dirty="0" smtClean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işleri</a:t>
            </a:r>
            <a:r>
              <a:rPr sz="2215" spc="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seçerek</a:t>
            </a:r>
            <a:r>
              <a:rPr sz="2215" spc="2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çalıştırılmak </a:t>
            </a:r>
            <a:r>
              <a:rPr sz="2215" spc="-469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üzere</a:t>
            </a:r>
            <a:r>
              <a:rPr sz="2215" spc="-46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hafızaya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yükler.</a:t>
            </a:r>
          </a:p>
          <a:p>
            <a:pPr marL="355310" marR="395183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dirty="0">
                <a:solidFill>
                  <a:srgbClr val="00AFEF"/>
                </a:solidFill>
                <a:latin typeface="Calibri"/>
                <a:cs typeface="Calibri"/>
              </a:rPr>
              <a:t>Short-term scheduler </a:t>
            </a:r>
            <a:r>
              <a:rPr sz="2215" spc="-9" dirty="0">
                <a:latin typeface="Calibri"/>
                <a:cs typeface="Calibri"/>
              </a:rPr>
              <a:t>(veya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CPU scheduler</a:t>
            </a:r>
            <a:r>
              <a:rPr sz="2215" spc="-9" dirty="0">
                <a:latin typeface="Calibri"/>
                <a:cs typeface="Calibri"/>
              </a:rPr>
              <a:t>) </a:t>
            </a:r>
            <a:r>
              <a:rPr sz="2215" dirty="0">
                <a:latin typeface="Calibri"/>
                <a:cs typeface="Calibri"/>
              </a:rPr>
              <a:t>bu işlerden </a:t>
            </a:r>
            <a:r>
              <a:rPr sz="2215" spc="-9" dirty="0">
                <a:latin typeface="Calibri"/>
                <a:cs typeface="Calibri"/>
              </a:rPr>
              <a:t>çalıştırılmak </a:t>
            </a:r>
            <a:r>
              <a:rPr sz="2215" spc="-480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üzere</a:t>
            </a:r>
            <a:r>
              <a:rPr sz="2215" spc="-46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hazır</a:t>
            </a:r>
            <a:r>
              <a:rPr sz="2215" spc="-9" dirty="0">
                <a:latin typeface="Calibri"/>
                <a:cs typeface="Calibri"/>
              </a:rPr>
              <a:t> olanları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seçerek CPU’yu </a:t>
            </a:r>
            <a:r>
              <a:rPr sz="2215" dirty="0">
                <a:latin typeface="Calibri"/>
                <a:cs typeface="Calibri"/>
              </a:rPr>
              <a:t>onlara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tahsis</a:t>
            </a:r>
            <a:r>
              <a:rPr sz="2215" spc="-55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eder.</a:t>
            </a:r>
          </a:p>
          <a:p>
            <a:pPr marL="355310" marR="21108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dirty="0">
                <a:latin typeface="Calibri"/>
                <a:cs typeface="Calibri"/>
              </a:rPr>
              <a:t>Short-term scheduler çok kısa aralıklarla (&lt;100ms) ve </a:t>
            </a:r>
            <a:r>
              <a:rPr sz="2215" spc="-9" dirty="0">
                <a:latin typeface="Calibri"/>
                <a:cs typeface="Calibri"/>
              </a:rPr>
              <a:t>sıklıkla </a:t>
            </a:r>
            <a:r>
              <a:rPr sz="2215" dirty="0">
                <a:latin typeface="Calibri"/>
                <a:cs typeface="Calibri"/>
              </a:rPr>
              <a:t>çalıştırılır. </a:t>
            </a:r>
            <a:r>
              <a:rPr sz="2215" spc="-489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Long-term</a:t>
            </a:r>
            <a:r>
              <a:rPr sz="2215" spc="-46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scheduler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ise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dakika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seviyesindeki</a:t>
            </a:r>
            <a:r>
              <a:rPr sz="2215" spc="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aralıklarla</a:t>
            </a:r>
            <a:r>
              <a:rPr sz="2215" spc="9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çalıştırılır.</a:t>
            </a:r>
            <a:endParaRPr sz="2215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95400" y="470873"/>
            <a:ext cx="2971800" cy="422601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lang="tr-TR" spc="-9" dirty="0" err="1" smtClean="0"/>
              <a:t>Schedulers</a:t>
            </a:r>
            <a:endParaRPr spc="-9" dirty="0"/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12" y="775609"/>
            <a:ext cx="8542606" cy="484163"/>
            <a:chOff x="68579" y="280416"/>
            <a:chExt cx="4627245" cy="262255"/>
          </a:xfrm>
        </p:grpSpPr>
        <p:sp>
          <p:nvSpPr>
            <p:cNvPr id="3" name="object 3"/>
            <p:cNvSpPr/>
            <p:nvPr/>
          </p:nvSpPr>
          <p:spPr>
            <a:xfrm>
              <a:off x="225552" y="291083"/>
              <a:ext cx="207645" cy="119380"/>
            </a:xfrm>
            <a:custGeom>
              <a:avLst/>
              <a:gdLst/>
              <a:ahLst/>
              <a:cxnLst/>
              <a:rect l="l" t="t" r="r" b="b"/>
              <a:pathLst>
                <a:path w="207645" h="119379">
                  <a:moveTo>
                    <a:pt x="207264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7264" y="118872"/>
                  </a:lnTo>
                  <a:lnTo>
                    <a:pt x="207264" y="8382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5" y="291084"/>
              <a:ext cx="178307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608" y="409955"/>
              <a:ext cx="201295" cy="119380"/>
            </a:xfrm>
            <a:custGeom>
              <a:avLst/>
              <a:gdLst/>
              <a:ahLst/>
              <a:cxnLst/>
              <a:rect l="l" t="t" r="r" b="b"/>
              <a:pathLst>
                <a:path w="201295" h="119379">
                  <a:moveTo>
                    <a:pt x="20116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1168" y="118872"/>
                  </a:lnTo>
                  <a:lnTo>
                    <a:pt x="201168" y="8382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5" y="409956"/>
              <a:ext cx="199644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" y="374904"/>
              <a:ext cx="303275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3004" y="280428"/>
              <a:ext cx="17145" cy="262255"/>
            </a:xfrm>
            <a:custGeom>
              <a:avLst/>
              <a:gdLst/>
              <a:ahLst/>
              <a:cxnLst/>
              <a:rect l="l" t="t" r="r" b="b"/>
              <a:pathLst>
                <a:path w="17145" h="262255">
                  <a:moveTo>
                    <a:pt x="16764" y="199631"/>
                  </a:moveTo>
                  <a:lnTo>
                    <a:pt x="0" y="199631"/>
                  </a:lnTo>
                  <a:lnTo>
                    <a:pt x="0" y="262115"/>
                  </a:lnTo>
                  <a:lnTo>
                    <a:pt x="16764" y="262115"/>
                  </a:lnTo>
                  <a:lnTo>
                    <a:pt x="16764" y="199631"/>
                  </a:lnTo>
                  <a:close/>
                </a:path>
                <a:path w="17145" h="262255">
                  <a:moveTo>
                    <a:pt x="16764" y="0"/>
                  </a:moveTo>
                  <a:lnTo>
                    <a:pt x="0" y="0"/>
                  </a:lnTo>
                  <a:lnTo>
                    <a:pt x="0" y="184391"/>
                  </a:lnTo>
                  <a:lnTo>
                    <a:pt x="16764" y="1843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67" y="464820"/>
              <a:ext cx="4456176" cy="152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17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82329"/>
            <a:ext cx="8611772" cy="251867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smtClean="0">
                <a:cs typeface="Calibri"/>
              </a:rPr>
              <a:t>Multiprogramming </a:t>
            </a:r>
            <a:r>
              <a:rPr lang="tr-TR" sz="2215" spc="-9" dirty="0">
                <a:cs typeface="Calibri"/>
              </a:rPr>
              <a:t>ve </a:t>
            </a:r>
            <a:r>
              <a:rPr lang="tr-TR" sz="2215" spc="-9" dirty="0" err="1">
                <a:cs typeface="Calibri"/>
              </a:rPr>
              <a:t>timesharing</a:t>
            </a:r>
            <a:r>
              <a:rPr lang="tr-TR" sz="2215" spc="-9" dirty="0">
                <a:cs typeface="Calibri"/>
              </a:rPr>
              <a:t> </a:t>
            </a:r>
            <a:r>
              <a:rPr lang="tr-TR" sz="2215" spc="-9" dirty="0" smtClean="0">
                <a:cs typeface="Calibri"/>
              </a:rPr>
              <a:t>sistemlerde, hedefe uygun bir şekilde </a:t>
            </a:r>
            <a:r>
              <a:rPr lang="tr-TR" sz="2215" spc="-9" dirty="0" err="1" smtClean="0">
                <a:cs typeface="Calibri"/>
              </a:rPr>
              <a:t>processleri</a:t>
            </a:r>
            <a:r>
              <a:rPr lang="tr-TR" sz="2215" spc="-9" dirty="0" smtClean="0">
                <a:cs typeface="Calibri"/>
              </a:rPr>
              <a:t> yürütmek için processlerin genel davranışları dikkate alınır.</a:t>
            </a:r>
            <a:endParaRPr lang="tr-TR" sz="2215" b="1" spc="-9" dirty="0" smtClean="0">
              <a:latin typeface="Calibri"/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smtClean="0">
                <a:latin typeface="Calibri"/>
                <a:cs typeface="Calibri"/>
              </a:rPr>
              <a:t>Genel olarak p</a:t>
            </a:r>
            <a:r>
              <a:rPr sz="2215" spc="-9" dirty="0" err="1" smtClean="0">
                <a:latin typeface="Calibri"/>
                <a:cs typeface="Calibri"/>
              </a:rPr>
              <a:t>rocess’ler</a:t>
            </a:r>
            <a:r>
              <a:rPr sz="2215" spc="-9" dirty="0" smtClean="0">
                <a:latin typeface="Calibri"/>
                <a:cs typeface="Calibri"/>
              </a:rPr>
              <a:t> </a:t>
            </a:r>
            <a:r>
              <a:rPr sz="2215" dirty="0">
                <a:solidFill>
                  <a:srgbClr val="00AFEF"/>
                </a:solidFill>
                <a:latin typeface="Calibri"/>
                <a:cs typeface="Calibri"/>
              </a:rPr>
              <a:t>I/O-bound</a:t>
            </a:r>
            <a:r>
              <a:rPr sz="2215" spc="-2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ve</a:t>
            </a:r>
            <a:r>
              <a:rPr sz="2215" spc="28" dirty="0">
                <a:latin typeface="Calibri"/>
                <a:cs typeface="Calibri"/>
              </a:rPr>
              <a:t>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CPU-bound</a:t>
            </a:r>
            <a:r>
              <a:rPr sz="2215" spc="-28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olarak </a:t>
            </a:r>
            <a:r>
              <a:rPr sz="2215" dirty="0">
                <a:latin typeface="Calibri"/>
                <a:cs typeface="Calibri"/>
              </a:rPr>
              <a:t>iki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gruba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ayrılır.</a:t>
            </a:r>
            <a:endParaRPr sz="2215" dirty="0">
              <a:latin typeface="Calibri"/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dirty="0">
                <a:latin typeface="Calibri"/>
                <a:cs typeface="Calibri"/>
              </a:rPr>
              <a:t>I/O-bound</a:t>
            </a:r>
            <a:r>
              <a:rPr sz="2215" spc="-46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process’ler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I/O </a:t>
            </a:r>
            <a:r>
              <a:rPr sz="2215" spc="-9" dirty="0">
                <a:latin typeface="Calibri"/>
                <a:cs typeface="Calibri"/>
              </a:rPr>
              <a:t>işlemleri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için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daha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fazla </a:t>
            </a:r>
            <a:r>
              <a:rPr sz="2215" dirty="0">
                <a:latin typeface="Calibri"/>
                <a:cs typeface="Calibri"/>
              </a:rPr>
              <a:t>süre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ayırırlar.</a:t>
            </a:r>
            <a:endParaRPr sz="2215" dirty="0">
              <a:latin typeface="Calibri"/>
              <a:cs typeface="Calibri"/>
            </a:endParaRPr>
          </a:p>
          <a:p>
            <a:pPr marL="355310" marR="9382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>
                <a:latin typeface="Calibri"/>
                <a:cs typeface="Calibri"/>
              </a:rPr>
              <a:t>CPU-bound process’ler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CPU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ile</a:t>
            </a:r>
            <a:r>
              <a:rPr sz="2215" spc="-9" dirty="0">
                <a:latin typeface="Calibri"/>
                <a:cs typeface="Calibri"/>
              </a:rPr>
              <a:t> hesaplama</a:t>
            </a:r>
            <a:r>
              <a:rPr sz="2215" spc="46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işlemleri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için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daha fazla </a:t>
            </a:r>
            <a:r>
              <a:rPr sz="2215" dirty="0">
                <a:latin typeface="Calibri"/>
                <a:cs typeface="Calibri"/>
              </a:rPr>
              <a:t>süre </a:t>
            </a:r>
            <a:r>
              <a:rPr sz="2215" spc="-480" dirty="0">
                <a:latin typeface="Calibri"/>
                <a:cs typeface="Calibri"/>
              </a:rPr>
              <a:t> </a:t>
            </a:r>
            <a:r>
              <a:rPr sz="2215" spc="-9" dirty="0" err="1">
                <a:latin typeface="Calibri"/>
                <a:cs typeface="Calibri"/>
              </a:rPr>
              <a:t>ayırırlar</a:t>
            </a:r>
            <a:r>
              <a:rPr sz="2215" spc="-9" dirty="0" smtClean="0">
                <a:latin typeface="Calibri"/>
                <a:cs typeface="Calibri"/>
              </a:rPr>
              <a:t>.</a:t>
            </a: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13345" y="602557"/>
            <a:ext cx="2370406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Schedulers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9418" y="6405686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18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26" y="1104785"/>
            <a:ext cx="8217174" cy="3656681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Bazı </a:t>
            </a:r>
            <a:r>
              <a:rPr lang="tr-TR" sz="2215" dirty="0">
                <a:cs typeface="Calibri"/>
              </a:rPr>
              <a:t>işletim sistemleri, </a:t>
            </a:r>
            <a:r>
              <a:rPr lang="tr-TR" sz="2215" dirty="0" err="1">
                <a:cs typeface="Calibri"/>
              </a:rPr>
              <a:t>swapping</a:t>
            </a:r>
            <a:r>
              <a:rPr lang="tr-TR" sz="2215" dirty="0">
                <a:cs typeface="Calibri"/>
              </a:rPr>
              <a:t> olarak bilinen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medium-term</a:t>
            </a:r>
            <a:r>
              <a:rPr lang="tr-TR" sz="2215" spc="-46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spc="-9" dirty="0" err="1">
                <a:solidFill>
                  <a:srgbClr val="00AFEF"/>
                </a:solidFill>
                <a:cs typeface="Calibri"/>
              </a:rPr>
              <a:t>scheduler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biçimine sahiptir.</a:t>
            </a: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Bazen bir </a:t>
            </a:r>
            <a:r>
              <a:rPr lang="tr-TR" sz="2215" dirty="0" err="1" smtClean="0">
                <a:cs typeface="Calibri"/>
              </a:rPr>
              <a:t>processi</a:t>
            </a:r>
            <a:r>
              <a:rPr lang="tr-TR" sz="2215" dirty="0" smtClean="0">
                <a:cs typeface="Calibri"/>
              </a:rPr>
              <a:t> bellekten çıkarmak ya da CPU </a:t>
            </a:r>
            <a:r>
              <a:rPr lang="tr-TR" sz="2215" dirty="0">
                <a:cs typeface="Calibri"/>
              </a:rPr>
              <a:t>için etkin çekişmeden </a:t>
            </a:r>
            <a:r>
              <a:rPr lang="tr-TR" sz="2215" dirty="0" smtClean="0">
                <a:cs typeface="Calibri"/>
              </a:rPr>
              <a:t>kaldırmak avantajlı </a:t>
            </a:r>
            <a:r>
              <a:rPr lang="tr-TR" sz="2215" dirty="0">
                <a:cs typeface="Calibri"/>
              </a:rPr>
              <a:t>olabilir, bunun için  </a:t>
            </a:r>
            <a:r>
              <a:rPr lang="tr-TR" sz="2215" dirty="0" smtClean="0">
                <a:cs typeface="Calibri"/>
              </a:rPr>
              <a:t>bazı </a:t>
            </a:r>
            <a:r>
              <a:rPr lang="tr-TR" sz="2215" dirty="0" err="1" smtClean="0">
                <a:cs typeface="Calibri"/>
              </a:rPr>
              <a:t>processler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spc="-9" dirty="0" err="1">
                <a:solidFill>
                  <a:srgbClr val="00AFEF"/>
                </a:solidFill>
                <a:cs typeface="Calibri"/>
              </a:rPr>
              <a:t>swapping</a:t>
            </a:r>
            <a:r>
              <a:rPr lang="tr-TR" sz="2215" spc="-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ile bellekten diske alınır, böylece </a:t>
            </a:r>
            <a:r>
              <a:rPr lang="tr-TR" sz="2215" dirty="0" err="1" smtClean="0">
                <a:cs typeface="Calibri"/>
              </a:rPr>
              <a:t>multiprogramming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derecesi </a:t>
            </a:r>
            <a:r>
              <a:rPr lang="tr-TR" sz="2215" dirty="0" smtClean="0">
                <a:cs typeface="Calibri"/>
              </a:rPr>
              <a:t>düşürülür.</a:t>
            </a: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spc="-9" dirty="0" err="1">
                <a:solidFill>
                  <a:srgbClr val="00AFEF"/>
                </a:solidFill>
                <a:cs typeface="Calibri"/>
              </a:rPr>
              <a:t>swapping</a:t>
            </a:r>
            <a:r>
              <a:rPr lang="tr-TR" sz="2215" spc="-9" dirty="0" smtClean="0">
                <a:cs typeface="Calibri"/>
              </a:rPr>
              <a:t> </a:t>
            </a:r>
            <a:r>
              <a:rPr lang="tr-TR" sz="2215" spc="-9" dirty="0">
                <a:cs typeface="Calibri"/>
              </a:rPr>
              <a:t>tipik olarak yalnızca bellek aşırı yüklendiğinde (</a:t>
            </a:r>
            <a:r>
              <a:rPr lang="tr-TR" sz="2215" spc="-9" dirty="0" err="1">
                <a:cs typeface="Calibri"/>
              </a:rPr>
              <a:t>overcommitted</a:t>
            </a:r>
            <a:r>
              <a:rPr lang="tr-TR" sz="2215" spc="-9" dirty="0">
                <a:cs typeface="Calibri"/>
              </a:rPr>
              <a:t>) ve serbest bırakılması gerektiğinde </a:t>
            </a:r>
            <a:r>
              <a:rPr lang="tr-TR" sz="2215" spc="-9" dirty="0" smtClean="0">
                <a:cs typeface="Calibri"/>
              </a:rPr>
              <a:t>uygulanır.</a:t>
            </a:r>
            <a:endParaRPr lang="tr-TR" sz="2215" dirty="0"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19200" y="555944"/>
            <a:ext cx="4276111" cy="422601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lang="en-US" altLang="en-US" dirty="0"/>
              <a:t>Medium Term Scheduling</a:t>
            </a:r>
            <a:endParaRPr spc="-9" dirty="0"/>
          </a:p>
        </p:txBody>
      </p:sp>
      <p:grpSp>
        <p:nvGrpSpPr>
          <p:cNvPr id="6" name="object 6"/>
          <p:cNvGrpSpPr/>
          <p:nvPr/>
        </p:nvGrpSpPr>
        <p:grpSpPr>
          <a:xfrm>
            <a:off x="561" y="259563"/>
            <a:ext cx="9144000" cy="6329289"/>
            <a:chOff x="304" y="889"/>
            <a:chExt cx="4953000" cy="3428365"/>
          </a:xfrm>
        </p:grpSpPr>
        <p:pic>
          <p:nvPicPr>
            <p:cNvPr id="7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675" y="2300850"/>
              <a:ext cx="3153049" cy="111442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4" y="889"/>
              <a:ext cx="4953000" cy="3428365"/>
            </a:xfrm>
            <a:custGeom>
              <a:avLst/>
              <a:gdLst/>
              <a:ahLst/>
              <a:cxnLst/>
              <a:rect l="l" t="t" r="r" b="b"/>
              <a:pathLst>
                <a:path w="4953000" h="3428365">
                  <a:moveTo>
                    <a:pt x="0" y="3428111"/>
                  </a:moveTo>
                  <a:lnTo>
                    <a:pt x="4952746" y="3428111"/>
                  </a:lnTo>
                  <a:lnTo>
                    <a:pt x="4952746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34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12" y="775609"/>
            <a:ext cx="8542606" cy="484163"/>
            <a:chOff x="68579" y="280416"/>
            <a:chExt cx="4627245" cy="262255"/>
          </a:xfrm>
        </p:grpSpPr>
        <p:sp>
          <p:nvSpPr>
            <p:cNvPr id="3" name="object 3"/>
            <p:cNvSpPr/>
            <p:nvPr/>
          </p:nvSpPr>
          <p:spPr>
            <a:xfrm>
              <a:off x="225552" y="291083"/>
              <a:ext cx="207645" cy="119380"/>
            </a:xfrm>
            <a:custGeom>
              <a:avLst/>
              <a:gdLst/>
              <a:ahLst/>
              <a:cxnLst/>
              <a:rect l="l" t="t" r="r" b="b"/>
              <a:pathLst>
                <a:path w="207645" h="119379">
                  <a:moveTo>
                    <a:pt x="207264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7264" y="118872"/>
                  </a:lnTo>
                  <a:lnTo>
                    <a:pt x="207264" y="8382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5" y="291084"/>
              <a:ext cx="178307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608" y="409955"/>
              <a:ext cx="201295" cy="119380"/>
            </a:xfrm>
            <a:custGeom>
              <a:avLst/>
              <a:gdLst/>
              <a:ahLst/>
              <a:cxnLst/>
              <a:rect l="l" t="t" r="r" b="b"/>
              <a:pathLst>
                <a:path w="201295" h="119379">
                  <a:moveTo>
                    <a:pt x="20116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1168" y="118872"/>
                  </a:lnTo>
                  <a:lnTo>
                    <a:pt x="201168" y="8382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5" y="409956"/>
              <a:ext cx="199644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" y="374904"/>
              <a:ext cx="303275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3004" y="280428"/>
              <a:ext cx="17145" cy="262255"/>
            </a:xfrm>
            <a:custGeom>
              <a:avLst/>
              <a:gdLst/>
              <a:ahLst/>
              <a:cxnLst/>
              <a:rect l="l" t="t" r="r" b="b"/>
              <a:pathLst>
                <a:path w="17145" h="262255">
                  <a:moveTo>
                    <a:pt x="16764" y="199631"/>
                  </a:moveTo>
                  <a:lnTo>
                    <a:pt x="0" y="199631"/>
                  </a:lnTo>
                  <a:lnTo>
                    <a:pt x="0" y="262115"/>
                  </a:lnTo>
                  <a:lnTo>
                    <a:pt x="16764" y="262115"/>
                  </a:lnTo>
                  <a:lnTo>
                    <a:pt x="16764" y="199631"/>
                  </a:lnTo>
                  <a:close/>
                </a:path>
                <a:path w="17145" h="262255">
                  <a:moveTo>
                    <a:pt x="16764" y="0"/>
                  </a:moveTo>
                  <a:lnTo>
                    <a:pt x="0" y="0"/>
                  </a:lnTo>
                  <a:lnTo>
                    <a:pt x="0" y="184391"/>
                  </a:lnTo>
                  <a:lnTo>
                    <a:pt x="16764" y="1843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67" y="464820"/>
              <a:ext cx="4456176" cy="152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17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82329"/>
            <a:ext cx="8611772" cy="503885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9" dirty="0" smtClean="0">
                <a:cs typeface="Calibri"/>
              </a:rPr>
              <a:t>CPU başka bir </a:t>
            </a:r>
            <a:r>
              <a:rPr lang="tr-TR" sz="2000" spc="-9" dirty="0" err="1" smtClean="0">
                <a:cs typeface="Calibri"/>
              </a:rPr>
              <a:t>processe</a:t>
            </a:r>
            <a:r>
              <a:rPr lang="tr-TR" sz="2000" spc="-9" dirty="0" smtClean="0">
                <a:cs typeface="Calibri"/>
              </a:rPr>
              <a:t> geçtiğinde, sistem eski </a:t>
            </a:r>
            <a:r>
              <a:rPr lang="tr-TR" sz="2000" spc="-9" dirty="0" err="1" smtClean="0">
                <a:cs typeface="Calibri"/>
              </a:rPr>
              <a:t>processin</a:t>
            </a:r>
            <a:r>
              <a:rPr lang="tr-TR" sz="2000" spc="-9" dirty="0" smtClean="0">
                <a:cs typeface="Calibri"/>
              </a:rPr>
              <a:t> durumunu kaydetmeli ve yeni </a:t>
            </a:r>
            <a:r>
              <a:rPr lang="tr-TR" sz="2000" spc="-9" dirty="0" err="1" smtClean="0">
                <a:cs typeface="Calibri"/>
              </a:rPr>
              <a:t>processin</a:t>
            </a:r>
            <a:r>
              <a:rPr lang="tr-TR" sz="2000" spc="-9" dirty="0" smtClean="0">
                <a:cs typeface="Calibri"/>
              </a:rPr>
              <a:t> kaydedilmiş durumunu bir </a:t>
            </a:r>
            <a:r>
              <a:rPr lang="tr-TR" sz="2000" b="1" spc="-9" dirty="0" err="1" smtClean="0">
                <a:solidFill>
                  <a:srgbClr val="00AFEF"/>
                </a:solidFill>
                <a:cs typeface="Calibri"/>
              </a:rPr>
              <a:t>context</a:t>
            </a:r>
            <a:r>
              <a:rPr lang="tr-TR" sz="2000" b="1" spc="-18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b="1" spc="-9" dirty="0" err="1" smtClean="0">
                <a:solidFill>
                  <a:srgbClr val="00AFEF"/>
                </a:solidFill>
                <a:cs typeface="Calibri"/>
              </a:rPr>
              <a:t>switch</a:t>
            </a:r>
            <a:r>
              <a:rPr lang="tr-TR" sz="2000" b="1" spc="-18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spc="-9" dirty="0" smtClean="0">
                <a:cs typeface="Calibri"/>
              </a:rPr>
              <a:t>aracılığıyla yüklemelidir.</a:t>
            </a: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9" dirty="0" smtClean="0">
                <a:cs typeface="Calibri"/>
              </a:rPr>
              <a:t>Bir </a:t>
            </a:r>
            <a:r>
              <a:rPr lang="tr-TR" sz="2000" spc="-9" dirty="0">
                <a:cs typeface="Calibri"/>
              </a:rPr>
              <a:t>process için context, </a:t>
            </a:r>
            <a:r>
              <a:rPr lang="tr-TR" sz="2000" spc="-9" dirty="0" smtClean="0">
                <a:cs typeface="Calibri"/>
              </a:rPr>
              <a:t>process </a:t>
            </a:r>
            <a:r>
              <a:rPr lang="tr-TR" sz="2000" spc="-9" dirty="0" err="1" smtClean="0">
                <a:cs typeface="Calibri"/>
              </a:rPr>
              <a:t>control</a:t>
            </a:r>
            <a:r>
              <a:rPr lang="tr-TR" sz="2000" spc="-9" dirty="0" smtClean="0">
                <a:cs typeface="Calibri"/>
              </a:rPr>
              <a:t> </a:t>
            </a:r>
            <a:r>
              <a:rPr lang="tr-TR" sz="2000" spc="-9" dirty="0" err="1">
                <a:cs typeface="Calibri"/>
              </a:rPr>
              <a:t>block</a:t>
            </a:r>
            <a:r>
              <a:rPr lang="tr-TR" sz="2000" spc="-9" dirty="0">
                <a:cs typeface="Calibri"/>
              </a:rPr>
              <a:t> (PCB) içerisinde  saklanır.</a:t>
            </a: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9" dirty="0" err="1" smtClean="0">
                <a:cs typeface="Calibri"/>
              </a:rPr>
              <a:t>Context</a:t>
            </a:r>
            <a:r>
              <a:rPr lang="tr-TR" sz="2000" spc="-9" dirty="0" smtClean="0">
                <a:cs typeface="Calibri"/>
              </a:rPr>
              <a:t>; CPU </a:t>
            </a:r>
            <a:r>
              <a:rPr lang="tr-TR" sz="2000" spc="-9" dirty="0" err="1">
                <a:cs typeface="Calibri"/>
              </a:rPr>
              <a:t>register’larının</a:t>
            </a:r>
            <a:r>
              <a:rPr lang="tr-TR" sz="2000" spc="-9" dirty="0">
                <a:cs typeface="Calibri"/>
              </a:rPr>
              <a:t> </a:t>
            </a:r>
            <a:r>
              <a:rPr lang="tr-TR" sz="2000" spc="-9" dirty="0" smtClean="0">
                <a:cs typeface="Calibri"/>
              </a:rPr>
              <a:t>değerlerini, </a:t>
            </a:r>
            <a:r>
              <a:rPr lang="tr-TR" sz="2000" spc="-9" dirty="0">
                <a:cs typeface="Calibri"/>
              </a:rPr>
              <a:t>hafıza yönetim </a:t>
            </a:r>
            <a:r>
              <a:rPr lang="tr-TR" sz="2000" spc="-9" dirty="0" smtClean="0">
                <a:cs typeface="Calibri"/>
              </a:rPr>
              <a:t>bilgilerini, </a:t>
            </a:r>
            <a:r>
              <a:rPr lang="tr-TR" sz="2000" spc="-9" dirty="0">
                <a:cs typeface="Calibri"/>
              </a:rPr>
              <a:t>process  </a:t>
            </a:r>
            <a:r>
              <a:rPr lang="tr-TR" sz="2000" spc="-9" dirty="0" err="1">
                <a:cs typeface="Calibri"/>
              </a:rPr>
              <a:t>state</a:t>
            </a:r>
            <a:r>
              <a:rPr lang="tr-TR" sz="2000" spc="-9" dirty="0">
                <a:cs typeface="Calibri"/>
              </a:rPr>
              <a:t> bilgisini içerir.</a:t>
            </a: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9" dirty="0">
                <a:cs typeface="Calibri"/>
              </a:rPr>
              <a:t>Context </a:t>
            </a:r>
            <a:r>
              <a:rPr lang="tr-TR" sz="2000" spc="-9" dirty="0" err="1">
                <a:cs typeface="Calibri"/>
              </a:rPr>
              <a:t>switch</a:t>
            </a:r>
            <a:r>
              <a:rPr lang="tr-TR" sz="2000" spc="-9" dirty="0">
                <a:cs typeface="Calibri"/>
              </a:rPr>
              <a:t> süresi, bir iş üretilmediği için </a:t>
            </a:r>
            <a:r>
              <a:rPr lang="tr-TR" sz="2000" b="1" spc="-9" dirty="0">
                <a:solidFill>
                  <a:srgbClr val="00AFEF"/>
                </a:solidFill>
                <a:cs typeface="Calibri"/>
              </a:rPr>
              <a:t>overhead (ek yük)</a:t>
            </a:r>
            <a:r>
              <a:rPr lang="tr-TR" sz="2000" spc="-9" dirty="0" smtClean="0">
                <a:cs typeface="Calibri"/>
              </a:rPr>
              <a:t> </a:t>
            </a:r>
            <a:r>
              <a:rPr lang="tr-TR" sz="2000" spc="-9" dirty="0">
                <a:cs typeface="Calibri"/>
              </a:rPr>
              <a:t>olarak  </a:t>
            </a:r>
            <a:r>
              <a:rPr lang="tr-TR" sz="2000" spc="-9" dirty="0" smtClean="0">
                <a:cs typeface="Calibri"/>
              </a:rPr>
              <a:t>adlandırılır </a:t>
            </a:r>
            <a:r>
              <a:rPr lang="tr-TR" sz="2000" spc="-9" dirty="0">
                <a:cs typeface="Calibri"/>
              </a:rPr>
              <a:t>ve bu süre daha çok donanıma göre </a:t>
            </a:r>
            <a:r>
              <a:rPr lang="tr-TR" sz="2000" spc="-9" dirty="0" smtClean="0">
                <a:cs typeface="Calibri"/>
              </a:rPr>
              <a:t>değişir (genellikle </a:t>
            </a:r>
            <a:r>
              <a:rPr lang="tr-TR" sz="2000" spc="-9" dirty="0">
                <a:cs typeface="Calibri"/>
              </a:rPr>
              <a:t>birkaç </a:t>
            </a:r>
            <a:r>
              <a:rPr lang="tr-TR" sz="2000" spc="-9" dirty="0" smtClean="0">
                <a:cs typeface="Calibri"/>
              </a:rPr>
              <a:t>milisaniyedir) </a:t>
            </a:r>
            <a:endParaRPr lang="tr-TR" sz="2000" spc="-9" dirty="0"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9" dirty="0" smtClean="0">
                <a:cs typeface="Calibri"/>
              </a:rPr>
              <a:t>Bazı donanımlarda  her CPU için birden çok </a:t>
            </a:r>
            <a:r>
              <a:rPr lang="tr-TR" sz="2000" spc="-9" dirty="0" err="1" smtClean="0">
                <a:cs typeface="Calibri"/>
              </a:rPr>
              <a:t>register</a:t>
            </a:r>
            <a:r>
              <a:rPr lang="tr-TR" sz="2000" spc="-9" dirty="0" smtClean="0">
                <a:cs typeface="Calibri"/>
              </a:rPr>
              <a:t> seti sağlanır, aynı anda birden fazla </a:t>
            </a:r>
            <a:r>
              <a:rPr lang="tr-TR" sz="2000" b="1" spc="-9" dirty="0" err="1" smtClean="0">
                <a:solidFill>
                  <a:srgbClr val="00AFEF"/>
                </a:solidFill>
                <a:cs typeface="Calibri"/>
              </a:rPr>
              <a:t>context</a:t>
            </a:r>
            <a:r>
              <a:rPr lang="tr-TR" sz="2000" b="1" spc="-18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spc="-9" dirty="0" smtClean="0">
                <a:cs typeface="Calibri"/>
              </a:rPr>
              <a:t>yüklenir, </a:t>
            </a:r>
            <a:r>
              <a:rPr lang="tr-TR" sz="2000" b="1" spc="-9" dirty="0" err="1" smtClean="0">
                <a:solidFill>
                  <a:srgbClr val="00AFEF"/>
                </a:solidFill>
                <a:cs typeface="Calibri"/>
              </a:rPr>
              <a:t>context</a:t>
            </a:r>
            <a:r>
              <a:rPr lang="tr-TR" sz="2000" b="1" spc="-18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b="1" dirty="0" err="1" smtClean="0">
                <a:solidFill>
                  <a:srgbClr val="00AFEF"/>
                </a:solidFill>
                <a:cs typeface="Calibri"/>
              </a:rPr>
              <a:t>switch</a:t>
            </a:r>
            <a:r>
              <a:rPr lang="tr-TR" sz="2000" spc="-9" dirty="0" smtClean="0">
                <a:cs typeface="Calibri"/>
              </a:rPr>
              <a:t> işlemi basit bir şekilde </a:t>
            </a:r>
            <a:r>
              <a:rPr lang="tr-TR" sz="2000" spc="-9" dirty="0" err="1" smtClean="0">
                <a:cs typeface="Calibri"/>
              </a:rPr>
              <a:t>current</a:t>
            </a:r>
            <a:r>
              <a:rPr lang="tr-TR" sz="2000" spc="-9" dirty="0" smtClean="0">
                <a:cs typeface="Calibri"/>
              </a:rPr>
              <a:t> </a:t>
            </a:r>
            <a:r>
              <a:rPr lang="tr-TR" sz="2000" spc="-9" dirty="0" err="1" smtClean="0">
                <a:cs typeface="Calibri"/>
              </a:rPr>
              <a:t>register</a:t>
            </a:r>
            <a:r>
              <a:rPr lang="tr-TR" sz="2000" spc="-9" dirty="0" smtClean="0">
                <a:cs typeface="Calibri"/>
              </a:rPr>
              <a:t> setini gösteren </a:t>
            </a:r>
            <a:r>
              <a:rPr lang="tr-TR" sz="2000" spc="-9" dirty="0" err="1" smtClean="0">
                <a:cs typeface="Calibri"/>
              </a:rPr>
              <a:t>pointer</a:t>
            </a:r>
            <a:r>
              <a:rPr lang="tr-TR" sz="2000" spc="-9" dirty="0" smtClean="0">
                <a:cs typeface="Calibri"/>
              </a:rPr>
              <a:t> in değiştirilmesiyle sağlanır. Tabii ki, </a:t>
            </a:r>
            <a:r>
              <a:rPr lang="tr-TR" sz="2000" spc="-9" dirty="0" err="1" smtClean="0">
                <a:cs typeface="Calibri"/>
              </a:rPr>
              <a:t>register</a:t>
            </a:r>
            <a:r>
              <a:rPr lang="tr-TR" sz="2000" spc="-9" dirty="0" smtClean="0">
                <a:cs typeface="Calibri"/>
              </a:rPr>
              <a:t> setlerinden daha fazla aktif process varsa, sistem daha önce </a:t>
            </a:r>
            <a:r>
              <a:rPr lang="tr-TR" sz="2000" spc="-9" dirty="0" err="1" smtClean="0">
                <a:cs typeface="Calibri"/>
              </a:rPr>
              <a:t>register</a:t>
            </a:r>
            <a:r>
              <a:rPr lang="tr-TR" sz="2000" spc="-9" dirty="0" smtClean="0">
                <a:cs typeface="Calibri"/>
              </a:rPr>
              <a:t> verilerini hafızaya kopyalar.</a:t>
            </a:r>
            <a:endParaRPr lang="tr-TR" sz="2000" spc="-9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13345" y="602557"/>
            <a:ext cx="2370406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/>
              <a:t>Context Switch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03397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36" y="968561"/>
            <a:ext cx="7031500" cy="50658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indent="-333030">
              <a:spcBef>
                <a:spcPts val="1117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dirty="0" err="1" smtClean="0">
                <a:latin typeface="Calibri"/>
                <a:cs typeface="Calibri"/>
              </a:rPr>
              <a:t>CPU’nun</a:t>
            </a:r>
            <a:r>
              <a:rPr sz="2215" spc="-28" dirty="0" smtClean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process’ler </a:t>
            </a:r>
            <a:r>
              <a:rPr sz="2215" dirty="0">
                <a:latin typeface="Calibri"/>
                <a:cs typeface="Calibri"/>
              </a:rPr>
              <a:t>arasında</a:t>
            </a:r>
            <a:r>
              <a:rPr sz="2215" spc="-2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geçişi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şekilde </a:t>
            </a:r>
            <a:r>
              <a:rPr sz="2215" dirty="0">
                <a:latin typeface="Calibri"/>
                <a:cs typeface="Calibri"/>
              </a:rPr>
              <a:t>görülmektedir.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219200" y="547085"/>
            <a:ext cx="6401700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en-US" altLang="en-US" dirty="0"/>
              <a:t>CPU Switch From Process to Process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-21945" y="257922"/>
            <a:ext cx="9188548" cy="6373837"/>
            <a:chOff x="-11887" y="0"/>
            <a:chExt cx="4977130" cy="34524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524" y="957837"/>
              <a:ext cx="2987951" cy="24443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" y="381"/>
              <a:ext cx="4953000" cy="3427729"/>
            </a:xfrm>
            <a:custGeom>
              <a:avLst/>
              <a:gdLst/>
              <a:ahLst/>
              <a:cxnLst/>
              <a:rect l="l" t="t" r="r" b="b"/>
              <a:pathLst>
                <a:path w="4953000" h="3427729">
                  <a:moveTo>
                    <a:pt x="0" y="3427729"/>
                  </a:moveTo>
                  <a:lnTo>
                    <a:pt x="4952746" y="3427729"/>
                  </a:lnTo>
                  <a:lnTo>
                    <a:pt x="4952746" y="0"/>
                  </a:lnTo>
                  <a:lnTo>
                    <a:pt x="0" y="0"/>
                  </a:lnTo>
                  <a:lnTo>
                    <a:pt x="0" y="3427729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340"/>
            </a:p>
          </p:txBody>
        </p:sp>
      </p:grpSp>
    </p:spTree>
    <p:extLst>
      <p:ext uri="{BB962C8B-B14F-4D97-AF65-F5344CB8AC3E}">
        <p14:creationId xmlns:p14="http://schemas.microsoft.com/office/powerpoint/2010/main" val="1119214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7" y="1066800"/>
            <a:ext cx="8728305" cy="5326369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>
                <a:cs typeface="Calibri"/>
              </a:rPr>
              <a:t>Bazı mobil </a:t>
            </a:r>
            <a:r>
              <a:rPr lang="tr-TR" sz="2220" dirty="0" smtClean="0">
                <a:cs typeface="Calibri"/>
              </a:rPr>
              <a:t>sistemlerde </a:t>
            </a:r>
            <a:r>
              <a:rPr lang="tr-TR" sz="2220" dirty="0">
                <a:cs typeface="Calibri"/>
              </a:rPr>
              <a:t>(ör. </a:t>
            </a:r>
            <a:r>
              <a:rPr lang="tr-TR" sz="2220" dirty="0" err="1" smtClean="0">
                <a:cs typeface="Calibri"/>
              </a:rPr>
              <a:t>iOS'un</a:t>
            </a:r>
            <a:r>
              <a:rPr lang="tr-TR" sz="2220" dirty="0" smtClean="0">
                <a:cs typeface="Calibri"/>
              </a:rPr>
              <a:t> </a:t>
            </a:r>
            <a:r>
              <a:rPr lang="tr-TR" sz="2220" dirty="0">
                <a:cs typeface="Calibri"/>
              </a:rPr>
              <a:t>erken sürümü) yalnızca bir işlemin çalışmasına izin </a:t>
            </a:r>
            <a:r>
              <a:rPr lang="tr-TR" sz="2220" dirty="0" smtClean="0">
                <a:cs typeface="Calibri"/>
              </a:rPr>
              <a:t>verilirken </a:t>
            </a:r>
            <a:r>
              <a:rPr lang="tr-TR" sz="2220" dirty="0">
                <a:cs typeface="Calibri"/>
              </a:rPr>
              <a:t>diğerleri askıya alınırdı.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>
                <a:cs typeface="Calibri"/>
              </a:rPr>
              <a:t>Mobil cihazların donanım </a:t>
            </a:r>
            <a:r>
              <a:rPr lang="tr-TR" sz="2220" dirty="0" err="1">
                <a:cs typeface="Calibri"/>
              </a:rPr>
              <a:t>kısıtı</a:t>
            </a:r>
            <a:r>
              <a:rPr lang="tr-TR" sz="2220" dirty="0">
                <a:cs typeface="Calibri"/>
              </a:rPr>
              <a:t> nedeniyle </a:t>
            </a:r>
            <a:r>
              <a:rPr lang="tr-TR" sz="2220" dirty="0" err="1" smtClean="0">
                <a:cs typeface="Calibri"/>
              </a:rPr>
              <a:t>iOS‘ta</a:t>
            </a:r>
            <a:endParaRPr lang="tr-TR" sz="2220" dirty="0">
              <a:cs typeface="Calibri"/>
            </a:endParaRPr>
          </a:p>
          <a:p>
            <a:pPr marL="741600" marR="1028405" lvl="1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>
                <a:cs typeface="Calibri"/>
              </a:rPr>
              <a:t>Kullanıcı </a:t>
            </a:r>
            <a:r>
              <a:rPr lang="tr-TR" sz="2220" dirty="0" err="1">
                <a:cs typeface="Calibri"/>
              </a:rPr>
              <a:t>arayüzüyle</a:t>
            </a:r>
            <a:r>
              <a:rPr lang="tr-TR" sz="2220" dirty="0">
                <a:cs typeface="Calibri"/>
              </a:rPr>
              <a:t> kontrol edilen tek </a:t>
            </a:r>
            <a:r>
              <a:rPr lang="en-US" altLang="en-US" sz="2220" b="1" dirty="0">
                <a:solidFill>
                  <a:srgbClr val="3366FF"/>
                </a:solidFill>
              </a:rPr>
              <a:t>foreground</a:t>
            </a:r>
            <a:r>
              <a:rPr lang="tr-TR" altLang="en-US" sz="2220" dirty="0"/>
              <a:t> </a:t>
            </a:r>
            <a:r>
              <a:rPr lang="tr-TR" sz="2220" dirty="0" smtClean="0">
                <a:cs typeface="Calibri"/>
              </a:rPr>
              <a:t>process</a:t>
            </a:r>
            <a:endParaRPr lang="tr-TR" sz="2220" dirty="0">
              <a:cs typeface="Calibri"/>
            </a:endParaRPr>
          </a:p>
          <a:p>
            <a:pPr marL="741600" marR="1028405" lvl="1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>
                <a:cs typeface="Calibri"/>
              </a:rPr>
              <a:t>Birden çok </a:t>
            </a:r>
            <a:r>
              <a:rPr lang="en-US" altLang="en-US" sz="2220" b="1" dirty="0">
                <a:solidFill>
                  <a:srgbClr val="3366FF"/>
                </a:solidFill>
              </a:rPr>
              <a:t>background</a:t>
            </a:r>
            <a:r>
              <a:rPr lang="en-US" altLang="en-US" sz="2220" dirty="0"/>
              <a:t> </a:t>
            </a:r>
            <a:r>
              <a:rPr lang="tr-TR" sz="2220" dirty="0" smtClean="0">
                <a:cs typeface="Calibri"/>
              </a:rPr>
              <a:t>process – bellekte çalışıyordur, </a:t>
            </a:r>
            <a:r>
              <a:rPr lang="tr-TR" sz="2220" dirty="0">
                <a:cs typeface="Calibri"/>
              </a:rPr>
              <a:t>ancak ekranda </a:t>
            </a:r>
            <a:r>
              <a:rPr lang="tr-TR" sz="2220" dirty="0" smtClean="0">
                <a:cs typeface="Calibri"/>
              </a:rPr>
              <a:t>değildir </a:t>
            </a:r>
            <a:r>
              <a:rPr lang="tr-TR" sz="2220" dirty="0">
                <a:cs typeface="Calibri"/>
              </a:rPr>
              <a:t>ve </a:t>
            </a:r>
            <a:r>
              <a:rPr lang="tr-TR" sz="2220" dirty="0" smtClean="0">
                <a:cs typeface="Calibri"/>
              </a:rPr>
              <a:t>sınırlıdır.</a:t>
            </a:r>
            <a:endParaRPr lang="tr-TR" sz="2220" dirty="0">
              <a:cs typeface="Calibri"/>
            </a:endParaRPr>
          </a:p>
          <a:p>
            <a:pPr marL="741600" marR="1028405" lvl="1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>
                <a:cs typeface="Calibri"/>
              </a:rPr>
              <a:t>Sınırlar: tek kısa görev, </a:t>
            </a:r>
            <a:r>
              <a:rPr lang="tr-TR" sz="2220" dirty="0" err="1">
                <a:cs typeface="Calibri"/>
              </a:rPr>
              <a:t>notification</a:t>
            </a:r>
            <a:r>
              <a:rPr lang="tr-TR" sz="2220" dirty="0">
                <a:cs typeface="Calibri"/>
              </a:rPr>
              <a:t> alma, ses çalma gibi belirli uzun süre çalışan görevleri içerir.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>
                <a:cs typeface="Calibri"/>
              </a:rPr>
              <a:t>Mobil cihazların kapasiteleri arttıkça </a:t>
            </a:r>
            <a:r>
              <a:rPr lang="tr-TR" sz="2220" dirty="0" err="1">
                <a:cs typeface="Calibri"/>
              </a:rPr>
              <a:t>iOS</a:t>
            </a:r>
            <a:r>
              <a:rPr lang="tr-TR" sz="2220" dirty="0">
                <a:cs typeface="Calibri"/>
              </a:rPr>
              <a:t> cihazlar </a:t>
            </a:r>
            <a:r>
              <a:rPr lang="tr-TR" sz="2220" dirty="0" err="1">
                <a:cs typeface="Calibri"/>
              </a:rPr>
              <a:t>multitasking</a:t>
            </a:r>
            <a:r>
              <a:rPr lang="tr-TR" sz="2220" dirty="0">
                <a:cs typeface="Calibri"/>
              </a:rPr>
              <a:t> için daha çok fonksiyonellik sağlayabilmektedirler. Örneğin büyük ekran </a:t>
            </a:r>
            <a:r>
              <a:rPr lang="tr-TR" sz="2220" dirty="0" err="1">
                <a:cs typeface="Calibri"/>
              </a:rPr>
              <a:t>iPadler</a:t>
            </a:r>
            <a:r>
              <a:rPr lang="tr-TR" sz="2220" dirty="0">
                <a:cs typeface="Calibri"/>
              </a:rPr>
              <a:t> </a:t>
            </a:r>
            <a:r>
              <a:rPr lang="tr-TR" altLang="en-US" sz="2220" b="1" dirty="0" err="1">
                <a:solidFill>
                  <a:srgbClr val="3366FF"/>
                </a:solidFill>
              </a:rPr>
              <a:t>split-screen</a:t>
            </a:r>
            <a:r>
              <a:rPr lang="tr-TR" altLang="en-US" sz="2220" dirty="0"/>
              <a:t> </a:t>
            </a:r>
            <a:r>
              <a:rPr lang="tr-TR" sz="2220" dirty="0" smtClean="0">
                <a:cs typeface="Calibri"/>
              </a:rPr>
              <a:t>ile </a:t>
            </a:r>
            <a:r>
              <a:rPr lang="tr-TR" sz="2220" dirty="0">
                <a:cs typeface="Calibri"/>
              </a:rPr>
              <a:t>aynı anda ekranda iki </a:t>
            </a:r>
            <a:r>
              <a:rPr lang="en-US" altLang="en-US" sz="2220" b="1" dirty="0">
                <a:solidFill>
                  <a:srgbClr val="3366FF"/>
                </a:solidFill>
              </a:rPr>
              <a:t>foreground</a:t>
            </a:r>
            <a:r>
              <a:rPr lang="tr-TR" altLang="en-US" sz="2220" dirty="0"/>
              <a:t> </a:t>
            </a:r>
            <a:r>
              <a:rPr lang="tr-TR" sz="2220" dirty="0" err="1" smtClean="0">
                <a:cs typeface="Calibri"/>
              </a:rPr>
              <a:t>processe</a:t>
            </a:r>
            <a:r>
              <a:rPr lang="tr-TR" sz="2220" dirty="0" smtClean="0">
                <a:cs typeface="Calibri"/>
              </a:rPr>
              <a:t> </a:t>
            </a:r>
            <a:r>
              <a:rPr lang="tr-TR" sz="2220" dirty="0">
                <a:cs typeface="Calibri"/>
              </a:rPr>
              <a:t>izin </a:t>
            </a:r>
            <a:r>
              <a:rPr lang="tr-TR" sz="2220" dirty="0" smtClean="0">
                <a:cs typeface="Calibri"/>
              </a:rPr>
              <a:t>verebilirler</a:t>
            </a:r>
            <a:r>
              <a:rPr lang="tr-TR" sz="2220" dirty="0">
                <a:cs typeface="Calibri"/>
              </a:rPr>
              <a:t>.</a:t>
            </a: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22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92982"/>
            <a:ext cx="4908049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Mobil Sistemlerde Multitasking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4256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7" y="1334567"/>
            <a:ext cx="8728305" cy="4457413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err="1">
                <a:cs typeface="Calibri"/>
              </a:rPr>
              <a:t>Android</a:t>
            </a:r>
            <a:r>
              <a:rPr lang="tr-TR" sz="2215" dirty="0">
                <a:cs typeface="Calibri"/>
              </a:rPr>
              <a:t> işletim sistemi de </a:t>
            </a:r>
            <a:r>
              <a:rPr lang="tr-TR" sz="2215" dirty="0" err="1">
                <a:cs typeface="Calibri"/>
              </a:rPr>
              <a:t>multitasking</a:t>
            </a:r>
            <a:r>
              <a:rPr lang="tr-TR" sz="2215" dirty="0"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destekler</a:t>
            </a:r>
            <a:r>
              <a:rPr lang="tr-TR" sz="2215" dirty="0">
                <a:cs typeface="Calibri"/>
              </a:rPr>
              <a:t>. </a:t>
            </a:r>
            <a:endParaRPr lang="tr-TR" sz="2215" dirty="0">
              <a:solidFill>
                <a:srgbClr val="FF0000"/>
              </a:solidFill>
              <a:cs typeface="Calibri"/>
            </a:endParaRP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Bir </a:t>
            </a:r>
            <a:r>
              <a:rPr lang="tr-TR" sz="2215" dirty="0" smtClean="0">
                <a:cs typeface="Calibri"/>
              </a:rPr>
              <a:t>uygulamanın background olarak yürütülmesi gerektiriyorsa</a:t>
            </a:r>
            <a:r>
              <a:rPr lang="tr-TR" sz="2215" dirty="0">
                <a:cs typeface="Calibri"/>
              </a:rPr>
              <a:t>, </a:t>
            </a:r>
            <a:r>
              <a:rPr lang="tr-TR" sz="2215" dirty="0" smtClean="0">
                <a:cs typeface="Calibri"/>
              </a:rPr>
              <a:t>background process adına </a:t>
            </a:r>
            <a:r>
              <a:rPr lang="tr-TR" sz="2215" dirty="0">
                <a:cs typeface="Calibri"/>
              </a:rPr>
              <a:t>çalışan ayrı bir uygulama bileşeni </a:t>
            </a:r>
            <a:r>
              <a:rPr lang="tr-TR" sz="2215" dirty="0" smtClean="0">
                <a:cs typeface="Calibri"/>
              </a:rPr>
              <a:t>olan </a:t>
            </a:r>
            <a:r>
              <a:rPr lang="tr-TR" altLang="en-US" sz="2220" b="1" dirty="0" smtClean="0">
                <a:solidFill>
                  <a:srgbClr val="3366FF"/>
                </a:solidFill>
              </a:rPr>
              <a:t>servis</a:t>
            </a:r>
            <a:r>
              <a:rPr lang="tr-TR" altLang="en-US" sz="2000" dirty="0" smtClean="0"/>
              <a:t> </a:t>
            </a:r>
            <a:r>
              <a:rPr lang="tr-TR" sz="2215" dirty="0" smtClean="0">
                <a:cs typeface="Calibri"/>
              </a:rPr>
              <a:t>kullanmalıdır</a:t>
            </a:r>
            <a:r>
              <a:rPr lang="tr-TR" sz="2215" dirty="0">
                <a:cs typeface="Calibri"/>
              </a:rPr>
              <a:t>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Örneğin bir </a:t>
            </a:r>
            <a:r>
              <a:rPr lang="tr-TR" sz="2215" dirty="0">
                <a:cs typeface="Calibri"/>
              </a:rPr>
              <a:t>ses akışı </a:t>
            </a:r>
            <a:r>
              <a:rPr lang="tr-TR" sz="2215" dirty="0" smtClean="0">
                <a:cs typeface="Calibri"/>
              </a:rPr>
              <a:t>(</a:t>
            </a:r>
            <a:r>
              <a:rPr lang="tr-TR" sz="2215" dirty="0" err="1" smtClean="0">
                <a:cs typeface="Calibri"/>
              </a:rPr>
              <a:t>audio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streaming</a:t>
            </a:r>
            <a:r>
              <a:rPr lang="tr-TR" sz="2215" dirty="0" smtClean="0">
                <a:cs typeface="Calibri"/>
              </a:rPr>
              <a:t>) uygulaması backgrounda geçerse, </a:t>
            </a:r>
            <a:r>
              <a:rPr lang="tr-TR" altLang="en-US" sz="2220" b="1" dirty="0">
                <a:solidFill>
                  <a:srgbClr val="3366FF"/>
                </a:solidFill>
              </a:rPr>
              <a:t>servis</a:t>
            </a:r>
            <a:r>
              <a:rPr lang="tr-TR" altLang="en-US" sz="2400" dirty="0"/>
              <a:t> </a:t>
            </a:r>
            <a:r>
              <a:rPr lang="tr-TR" sz="2215" dirty="0" smtClean="0">
                <a:cs typeface="Calibri"/>
              </a:rPr>
              <a:t>background uygulaması </a:t>
            </a:r>
            <a:r>
              <a:rPr lang="tr-TR" sz="2215" dirty="0">
                <a:cs typeface="Calibri"/>
              </a:rPr>
              <a:t>adına ses verilerini ses aygıtı sürücüsüne göndermeye devam eder.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Background </a:t>
            </a:r>
            <a:r>
              <a:rPr lang="tr-TR" sz="2215" dirty="0">
                <a:cs typeface="Calibri"/>
              </a:rPr>
              <a:t>process askıya alınsa bile servis çalışmaya devam </a:t>
            </a:r>
            <a:r>
              <a:rPr lang="tr-TR" sz="2215" dirty="0" smtClean="0">
                <a:cs typeface="Calibri"/>
              </a:rPr>
              <a:t>edebilir. </a:t>
            </a:r>
            <a:endParaRPr lang="tr-TR" sz="2215" dirty="0">
              <a:cs typeface="Calibri"/>
            </a:endParaRP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Servislerin kullanıcı </a:t>
            </a:r>
            <a:r>
              <a:rPr lang="tr-TR" sz="2215" dirty="0" err="1">
                <a:cs typeface="Calibri"/>
              </a:rPr>
              <a:t>arayüzü</a:t>
            </a:r>
            <a:r>
              <a:rPr lang="tr-TR" sz="2215" dirty="0">
                <a:cs typeface="Calibri"/>
              </a:rPr>
              <a:t> yoktur, </a:t>
            </a:r>
            <a:r>
              <a:rPr lang="tr-TR" sz="2215" dirty="0" smtClean="0">
                <a:cs typeface="Calibri"/>
              </a:rPr>
              <a:t>az bellek </a:t>
            </a:r>
            <a:r>
              <a:rPr lang="tr-TR" sz="2215" dirty="0">
                <a:cs typeface="Calibri"/>
              </a:rPr>
              <a:t>kullanırlar.</a:t>
            </a: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92982"/>
            <a:ext cx="4908049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Mobil Sistemlerde Multitasking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68654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681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08704"/>
            <a:ext cx="1084385" cy="422601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pc="-9" dirty="0"/>
              <a:t>Konular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873" y="1220419"/>
            <a:ext cx="6004327" cy="2777485"/>
          </a:xfrm>
          <a:prstGeom prst="rect">
            <a:avLst/>
          </a:prstGeom>
        </p:spPr>
        <p:txBody>
          <a:bodyPr vert="horz" wrap="square" lIns="0" tIns="48063" rIns="0" bIns="0" rtlCol="0">
            <a:spAutoFit/>
          </a:bodyPr>
          <a:lstStyle/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dirty="0" smtClean="0">
                <a:cs typeface="Calibri"/>
              </a:rPr>
              <a:t>Process </a:t>
            </a:r>
            <a:r>
              <a:rPr lang="tr-TR" sz="2400" dirty="0" err="1" smtClean="0">
                <a:cs typeface="Calibri"/>
              </a:rPr>
              <a:t>Concept</a:t>
            </a:r>
            <a:endParaRPr lang="tr-TR" sz="2400" dirty="0" smtClean="0">
              <a:cs typeface="Calibri"/>
            </a:endParaRP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dirty="0" smtClean="0">
                <a:cs typeface="Calibri"/>
              </a:rPr>
              <a:t>Process </a:t>
            </a:r>
            <a:r>
              <a:rPr lang="tr-TR" sz="2400" dirty="0" err="1" smtClean="0">
                <a:cs typeface="Calibri"/>
              </a:rPr>
              <a:t>Scheduling</a:t>
            </a:r>
            <a:endParaRPr lang="tr-TR" sz="2400" dirty="0" smtClean="0">
              <a:cs typeface="Calibri"/>
            </a:endParaRP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spc="-9" dirty="0">
                <a:solidFill>
                  <a:srgbClr val="C00000"/>
                </a:solidFill>
                <a:cs typeface="Calibri"/>
              </a:rPr>
              <a:t>Operations on Processes</a:t>
            </a: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 err="1" smtClean="0">
                <a:cs typeface="Calibri"/>
              </a:rPr>
              <a:t>Interprocess</a:t>
            </a:r>
            <a:r>
              <a:rPr lang="en-US" sz="2400" dirty="0" smtClean="0">
                <a:cs typeface="Calibri"/>
              </a:rPr>
              <a:t> </a:t>
            </a:r>
            <a:r>
              <a:rPr lang="en-US" sz="2400" dirty="0">
                <a:cs typeface="Calibri"/>
              </a:rPr>
              <a:t>Communication</a:t>
            </a: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Examples of IPC Systems</a:t>
            </a: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Communication in Client-Server </a:t>
            </a:r>
            <a:r>
              <a:rPr lang="en-US" sz="2400" dirty="0" smtClean="0">
                <a:cs typeface="Calibri"/>
              </a:rPr>
              <a:t>Systems</a:t>
            </a:r>
            <a:endParaRPr lang="en-US" sz="2400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8337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000" y="1334567"/>
            <a:ext cx="8252106" cy="4871629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Process’ler </a:t>
            </a:r>
            <a:r>
              <a:rPr lang="tr-TR" sz="2215" dirty="0">
                <a:cs typeface="Calibri"/>
              </a:rPr>
              <a:t>dinamik olarak </a:t>
            </a:r>
            <a:r>
              <a:rPr lang="tr-TR" sz="2215" dirty="0" smtClean="0">
                <a:cs typeface="Calibri"/>
              </a:rPr>
              <a:t>oluşturulur </a:t>
            </a:r>
            <a:r>
              <a:rPr lang="tr-TR" sz="2215" dirty="0">
                <a:cs typeface="Calibri"/>
              </a:rPr>
              <a:t>ve silinirler.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Bir process çalışması sırasında birkaç tane başka </a:t>
            </a:r>
            <a:r>
              <a:rPr lang="tr-TR" sz="2215" dirty="0" smtClean="0">
                <a:cs typeface="Calibri"/>
              </a:rPr>
              <a:t>yeni </a:t>
            </a:r>
            <a:r>
              <a:rPr lang="tr-TR" sz="2215" dirty="0" err="1" smtClean="0">
                <a:cs typeface="Calibri"/>
              </a:rPr>
              <a:t>process’i</a:t>
            </a:r>
            <a:r>
              <a:rPr lang="tr-TR" sz="2215" dirty="0" smtClean="0">
                <a:cs typeface="Calibri"/>
              </a:rPr>
              <a:t> oluşturabilir. </a:t>
            </a:r>
            <a:r>
              <a:rPr lang="tr-TR" sz="2215" dirty="0" err="1" smtClean="0">
                <a:cs typeface="Calibri"/>
              </a:rPr>
              <a:t>Processi</a:t>
            </a:r>
            <a:r>
              <a:rPr lang="tr-TR" sz="2215" dirty="0" smtClean="0">
                <a:cs typeface="Calibri"/>
              </a:rPr>
              <a:t> oluşturan </a:t>
            </a:r>
            <a:r>
              <a:rPr lang="tr-TR" sz="2215" b="1" dirty="0" err="1" smtClean="0">
                <a:cs typeface="Calibri"/>
              </a:rPr>
              <a:t>parent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b="1" dirty="0" smtClean="0">
                <a:cs typeface="Calibri"/>
              </a:rPr>
              <a:t>process</a:t>
            </a:r>
            <a:r>
              <a:rPr lang="tr-TR" sz="2215" dirty="0" smtClean="0">
                <a:cs typeface="Calibri"/>
              </a:rPr>
              <a:t>, </a:t>
            </a:r>
            <a:r>
              <a:rPr lang="tr-TR" sz="2215" dirty="0">
                <a:cs typeface="Calibri"/>
              </a:rPr>
              <a:t>yeni oluşturulan </a:t>
            </a:r>
            <a:r>
              <a:rPr lang="tr-TR" sz="2215" b="1" dirty="0" err="1" smtClean="0">
                <a:cs typeface="Calibri"/>
              </a:rPr>
              <a:t>child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b="1" dirty="0">
                <a:cs typeface="Calibri"/>
              </a:rPr>
              <a:t>process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olarak adlandırılır</a:t>
            </a:r>
            <a:r>
              <a:rPr lang="tr-TR" sz="2215" dirty="0" smtClean="0">
                <a:cs typeface="Calibri"/>
              </a:rPr>
              <a:t>. </a:t>
            </a:r>
            <a:endParaRPr lang="tr-TR" sz="2215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Child </a:t>
            </a:r>
            <a:r>
              <a:rPr lang="tr-TR" sz="2215" dirty="0" err="1" smtClean="0">
                <a:cs typeface="Calibri"/>
              </a:rPr>
              <a:t>processler</a:t>
            </a:r>
            <a:r>
              <a:rPr lang="tr-TR" sz="2215" dirty="0" smtClean="0">
                <a:cs typeface="Calibri"/>
              </a:rPr>
              <a:t> başka </a:t>
            </a:r>
            <a:r>
              <a:rPr lang="tr-TR" sz="2215" dirty="0" err="1" smtClean="0">
                <a:cs typeface="Calibri"/>
              </a:rPr>
              <a:t>child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processleri</a:t>
            </a:r>
            <a:r>
              <a:rPr lang="tr-TR" sz="2215" dirty="0" smtClean="0">
                <a:cs typeface="Calibri"/>
              </a:rPr>
              <a:t> de oluşturabilir, bu şekilde bir </a:t>
            </a:r>
            <a:r>
              <a:rPr lang="tr-TR" sz="2215" b="1" dirty="0" smtClean="0">
                <a:cs typeface="Calibri"/>
              </a:rPr>
              <a:t>process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b="1" dirty="0" err="1" smtClean="0">
                <a:cs typeface="Calibri"/>
              </a:rPr>
              <a:t>tree</a:t>
            </a:r>
            <a:r>
              <a:rPr lang="tr-TR" sz="2215" dirty="0" smtClean="0">
                <a:cs typeface="Calibri"/>
              </a:rPr>
              <a:t> oluşur.</a:t>
            </a:r>
            <a:endParaRPr lang="tr-TR" sz="2215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Unix, Linux ve Windows gibi işletim sistemleri, her process için </a:t>
            </a:r>
            <a:r>
              <a:rPr lang="tr-TR" sz="2215" b="1" dirty="0">
                <a:cs typeface="Calibri"/>
              </a:rPr>
              <a:t>process</a:t>
            </a:r>
            <a:r>
              <a:rPr lang="tr-TR" sz="2215" dirty="0">
                <a:cs typeface="Calibri"/>
              </a:rPr>
              <a:t>  </a:t>
            </a:r>
            <a:r>
              <a:rPr lang="tr-TR" sz="2215" b="1" dirty="0" err="1">
                <a:cs typeface="Calibri"/>
              </a:rPr>
              <a:t>identifier</a:t>
            </a:r>
            <a:r>
              <a:rPr lang="tr-TR" sz="2215" dirty="0">
                <a:cs typeface="Calibri"/>
              </a:rPr>
              <a:t> (</a:t>
            </a:r>
            <a:r>
              <a:rPr lang="tr-TR" sz="2215" b="1" dirty="0" err="1">
                <a:cs typeface="Calibri"/>
              </a:rPr>
              <a:t>pid</a:t>
            </a:r>
            <a:r>
              <a:rPr lang="tr-TR" sz="2215" dirty="0">
                <a:cs typeface="Calibri"/>
              </a:rPr>
              <a:t>) değeri atarlar.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Her process için atanan değer </a:t>
            </a:r>
            <a:r>
              <a:rPr lang="tr-TR" sz="2215" dirty="0" err="1" smtClean="0">
                <a:cs typeface="Calibri"/>
              </a:rPr>
              <a:t>unique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dir</a:t>
            </a:r>
            <a:r>
              <a:rPr lang="tr-TR" sz="2215" dirty="0">
                <a:cs typeface="Calibri"/>
              </a:rPr>
              <a:t>,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processe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erişim için  kullanılır.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5400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Creation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294703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3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01294" y="1244992"/>
            <a:ext cx="8953146" cy="2588480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647296" marR="9382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lang="tr-TR" dirty="0"/>
              <a:t>Tüm hesaplamaların temelini </a:t>
            </a:r>
            <a:r>
              <a:rPr lang="tr-TR" dirty="0" smtClean="0"/>
              <a:t>oluşturan process kavramını </a:t>
            </a:r>
            <a:r>
              <a:rPr lang="tr-TR" dirty="0"/>
              <a:t>tanıtmak</a:t>
            </a:r>
          </a:p>
          <a:p>
            <a:pPr marL="647296" marR="9382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lang="tr-TR" dirty="0" smtClean="0"/>
              <a:t>Processlerin  zamanlanması, oluşturulması, sonlandırılması </a:t>
            </a:r>
            <a:r>
              <a:rPr lang="tr-TR" dirty="0"/>
              <a:t>ve </a:t>
            </a:r>
            <a:r>
              <a:rPr lang="tr-TR" dirty="0" smtClean="0"/>
              <a:t>iletişimi </a:t>
            </a:r>
            <a:r>
              <a:rPr lang="tr-TR" dirty="0"/>
              <a:t>dahil olmak üzere </a:t>
            </a:r>
            <a:r>
              <a:rPr lang="tr-TR" dirty="0" smtClean="0"/>
              <a:t>çeşitli </a:t>
            </a:r>
            <a:r>
              <a:rPr lang="tr-TR" dirty="0"/>
              <a:t>özelliklerini </a:t>
            </a:r>
            <a:r>
              <a:rPr lang="tr-TR" dirty="0" smtClean="0"/>
              <a:t>açıklamak</a:t>
            </a:r>
            <a:endParaRPr lang="tr-TR" dirty="0"/>
          </a:p>
          <a:p>
            <a:pPr marL="647296" marR="9382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lang="tr-TR" dirty="0" err="1" smtClean="0"/>
              <a:t>processler</a:t>
            </a:r>
            <a:r>
              <a:rPr lang="tr-TR" dirty="0" smtClean="0"/>
              <a:t> </a:t>
            </a:r>
            <a:r>
              <a:rPr lang="tr-TR" dirty="0"/>
              <a:t>arası </a:t>
            </a:r>
            <a:r>
              <a:rPr lang="tr-TR" dirty="0" smtClean="0"/>
              <a:t>iletişim için kullanılan </a:t>
            </a:r>
            <a:r>
              <a:rPr lang="en-US" dirty="0"/>
              <a:t>shared memory </a:t>
            </a:r>
            <a:r>
              <a:rPr lang="tr-TR" dirty="0" smtClean="0"/>
              <a:t>ve</a:t>
            </a:r>
            <a:r>
              <a:rPr lang="en-US" dirty="0" smtClean="0"/>
              <a:t> </a:t>
            </a:r>
            <a:r>
              <a:rPr lang="en-US" dirty="0"/>
              <a:t>message passing </a:t>
            </a:r>
            <a:r>
              <a:rPr lang="tr-TR" dirty="0" smtClean="0"/>
              <a:t>yöntemlerini tanımlamak</a:t>
            </a:r>
          </a:p>
          <a:p>
            <a:pPr marL="647296" marR="9382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lang="tr-TR" dirty="0" smtClean="0"/>
              <a:t>İstemci-sunucu </a:t>
            </a:r>
            <a:r>
              <a:rPr lang="tr-TR" dirty="0"/>
              <a:t>sistemlerinde iletişimi </a:t>
            </a:r>
            <a:r>
              <a:rPr lang="tr-TR" dirty="0" smtClean="0"/>
              <a:t>tanımlamak</a:t>
            </a:r>
            <a:endParaRPr lang="tr-TR" dirty="0"/>
          </a:p>
          <a:p>
            <a:pPr marL="647296" marR="9382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endParaRPr lang="tr-TR" dirty="0" smtClean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19200" y="541100"/>
            <a:ext cx="2206283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Amaçlar</a:t>
            </a:r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236188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8252106" cy="6054517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100" dirty="0">
                <a:cs typeface="Calibri"/>
              </a:rPr>
              <a:t>Bir </a:t>
            </a:r>
            <a:r>
              <a:rPr lang="tr-TR" sz="2100" dirty="0" err="1">
                <a:cs typeface="Calibri"/>
              </a:rPr>
              <a:t>parent</a:t>
            </a:r>
            <a:r>
              <a:rPr lang="tr-TR" sz="2100" dirty="0">
                <a:cs typeface="Calibri"/>
              </a:rPr>
              <a:t> process, yeni bir </a:t>
            </a:r>
            <a:r>
              <a:rPr lang="tr-TR" sz="2100" dirty="0" err="1">
                <a:cs typeface="Calibri"/>
              </a:rPr>
              <a:t>child</a:t>
            </a:r>
            <a:r>
              <a:rPr lang="tr-TR" sz="2100" dirty="0">
                <a:cs typeface="Calibri"/>
              </a:rPr>
              <a:t> process oluşturduğunda, yeni </a:t>
            </a:r>
            <a:r>
              <a:rPr lang="tr-TR" sz="2100" dirty="0" err="1">
                <a:cs typeface="Calibri"/>
              </a:rPr>
              <a:t>child</a:t>
            </a:r>
            <a:r>
              <a:rPr lang="tr-TR" sz="2100" dirty="0">
                <a:cs typeface="Calibri"/>
              </a:rPr>
              <a:t>  process CPU time, hafıza, dosyalar ve I/O cihazları gibi kaynaklara  ihtiyaç duyar.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100" dirty="0" smtClean="0">
                <a:cs typeface="Calibri"/>
              </a:rPr>
              <a:t>Parent-</a:t>
            </a:r>
            <a:r>
              <a:rPr lang="tr-TR" sz="2100" dirty="0" err="1" smtClean="0">
                <a:cs typeface="Calibri"/>
              </a:rPr>
              <a:t>child</a:t>
            </a:r>
            <a:r>
              <a:rPr lang="tr-TR" sz="2100" dirty="0" smtClean="0">
                <a:cs typeface="Calibri"/>
              </a:rPr>
              <a:t> process kaynak paylaşımı türleri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100" dirty="0" smtClean="0">
                <a:cs typeface="Calibri"/>
              </a:rPr>
              <a:t>Parent ve </a:t>
            </a:r>
            <a:r>
              <a:rPr lang="tr-TR" sz="2100" dirty="0" err="1" smtClean="0">
                <a:cs typeface="Calibri"/>
              </a:rPr>
              <a:t>child</a:t>
            </a:r>
            <a:r>
              <a:rPr lang="tr-TR" sz="2100" dirty="0" smtClean="0">
                <a:cs typeface="Calibri"/>
              </a:rPr>
              <a:t> </a:t>
            </a:r>
            <a:r>
              <a:rPr lang="tr-TR" sz="2100" dirty="0" err="1" smtClean="0">
                <a:cs typeface="Calibri"/>
              </a:rPr>
              <a:t>processler</a:t>
            </a:r>
            <a:r>
              <a:rPr lang="tr-TR" sz="2100" dirty="0" smtClean="0">
                <a:cs typeface="Calibri"/>
              </a:rPr>
              <a:t> tüm kaynakları paylaşabilir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100" dirty="0" smtClean="0">
                <a:cs typeface="Calibri"/>
              </a:rPr>
              <a:t>Child </a:t>
            </a:r>
            <a:r>
              <a:rPr lang="tr-TR" sz="2100" dirty="0" err="1" smtClean="0">
                <a:cs typeface="Calibri"/>
              </a:rPr>
              <a:t>processlere</a:t>
            </a:r>
            <a:r>
              <a:rPr lang="tr-TR" sz="2100" dirty="0" smtClean="0">
                <a:cs typeface="Calibri"/>
              </a:rPr>
              <a:t> </a:t>
            </a:r>
            <a:r>
              <a:rPr lang="tr-TR" sz="2100" dirty="0" err="1" smtClean="0">
                <a:cs typeface="Calibri"/>
              </a:rPr>
              <a:t>parent</a:t>
            </a:r>
            <a:r>
              <a:rPr lang="tr-TR" sz="2100" dirty="0" smtClean="0">
                <a:cs typeface="Calibri"/>
              </a:rPr>
              <a:t> process in kaynaklarının bir kısmı </a:t>
            </a:r>
            <a:r>
              <a:rPr lang="tr-TR" sz="2100" dirty="0">
                <a:cs typeface="Calibri"/>
              </a:rPr>
              <a:t>paylaştırabilir </a:t>
            </a:r>
            <a:endParaRPr lang="tr-TR" sz="2100" dirty="0" smtClean="0">
              <a:cs typeface="Calibri"/>
            </a:endParaRP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100" dirty="0" smtClean="0">
                <a:cs typeface="Calibri"/>
              </a:rPr>
              <a:t>Parent ve </a:t>
            </a:r>
            <a:r>
              <a:rPr lang="tr-TR" sz="2100" dirty="0" err="1" smtClean="0">
                <a:cs typeface="Calibri"/>
              </a:rPr>
              <a:t>child</a:t>
            </a:r>
            <a:r>
              <a:rPr lang="tr-TR" sz="2100" dirty="0" smtClean="0">
                <a:cs typeface="Calibri"/>
              </a:rPr>
              <a:t> process, kaynaklarını paylaşmaz, işletim </a:t>
            </a:r>
            <a:r>
              <a:rPr lang="tr-TR" sz="2100" dirty="0">
                <a:cs typeface="Calibri"/>
              </a:rPr>
              <a:t>sistemi tarafından </a:t>
            </a:r>
            <a:r>
              <a:rPr lang="tr-TR" sz="2100" dirty="0" err="1">
                <a:cs typeface="Calibri"/>
              </a:rPr>
              <a:t>child</a:t>
            </a:r>
            <a:r>
              <a:rPr lang="tr-TR" sz="2100" dirty="0">
                <a:cs typeface="Calibri"/>
              </a:rPr>
              <a:t> </a:t>
            </a:r>
            <a:r>
              <a:rPr lang="tr-TR" sz="2100" dirty="0" err="1">
                <a:cs typeface="Calibri"/>
              </a:rPr>
              <a:t>process’e</a:t>
            </a:r>
            <a:r>
              <a:rPr lang="tr-TR" sz="2100" dirty="0">
                <a:cs typeface="Calibri"/>
              </a:rPr>
              <a:t> yeni kaynak tahsis  edilebilir.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100" dirty="0">
                <a:cs typeface="Calibri"/>
              </a:rPr>
              <a:t>Bir </a:t>
            </a:r>
            <a:r>
              <a:rPr lang="tr-TR" sz="2100" dirty="0" err="1">
                <a:cs typeface="Calibri"/>
              </a:rPr>
              <a:t>parent</a:t>
            </a:r>
            <a:r>
              <a:rPr lang="tr-TR" sz="2100" dirty="0">
                <a:cs typeface="Calibri"/>
              </a:rPr>
              <a:t> process</a:t>
            </a:r>
            <a:r>
              <a:rPr lang="tr-TR" sz="2100" dirty="0" smtClean="0">
                <a:cs typeface="Calibri"/>
              </a:rPr>
              <a:t>, çalışmaya devam etmek için </a:t>
            </a:r>
            <a:r>
              <a:rPr lang="tr-TR" sz="2100" dirty="0" err="1" smtClean="0">
                <a:cs typeface="Calibri"/>
              </a:rPr>
              <a:t>child</a:t>
            </a:r>
            <a:r>
              <a:rPr lang="tr-TR" sz="2100" dirty="0" smtClean="0">
                <a:cs typeface="Calibri"/>
              </a:rPr>
              <a:t> processlerin tümünün veya bir kısmının sonlanmasını bekleyebilir  </a:t>
            </a:r>
            <a:r>
              <a:rPr lang="tr-TR" sz="2100" dirty="0">
                <a:cs typeface="Calibri"/>
              </a:rPr>
              <a:t>veya </a:t>
            </a:r>
            <a:r>
              <a:rPr lang="tr-TR" sz="2100" dirty="0" err="1" smtClean="0">
                <a:cs typeface="Calibri"/>
              </a:rPr>
              <a:t>parent</a:t>
            </a:r>
            <a:r>
              <a:rPr lang="tr-TR" sz="2100" dirty="0" smtClean="0">
                <a:cs typeface="Calibri"/>
              </a:rPr>
              <a:t> process </a:t>
            </a:r>
            <a:r>
              <a:rPr lang="tr-TR" sz="2100" dirty="0" err="1" smtClean="0">
                <a:cs typeface="Calibri"/>
              </a:rPr>
              <a:t>child</a:t>
            </a:r>
            <a:r>
              <a:rPr lang="tr-TR" sz="2100" dirty="0" smtClean="0">
                <a:cs typeface="Calibri"/>
              </a:rPr>
              <a:t> </a:t>
            </a:r>
            <a:r>
              <a:rPr lang="tr-TR" sz="2100" dirty="0" err="1" smtClean="0">
                <a:cs typeface="Calibri"/>
              </a:rPr>
              <a:t>processle</a:t>
            </a:r>
            <a:r>
              <a:rPr lang="tr-TR" sz="2100" dirty="0" smtClean="0">
                <a:cs typeface="Calibri"/>
              </a:rPr>
              <a:t> eşzamanlı </a:t>
            </a:r>
            <a:r>
              <a:rPr lang="tr-TR" sz="2100" dirty="0">
                <a:cs typeface="Calibri"/>
              </a:rPr>
              <a:t>çalışmasını sürdürebilir.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100" dirty="0">
              <a:cs typeface="Calibri"/>
            </a:endParaRP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1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Creation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64798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457200"/>
            <a:ext cx="8229600" cy="397801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Tree of Processes Linux</a:t>
            </a:r>
          </a:p>
        </p:txBody>
      </p:sp>
      <p:pic>
        <p:nvPicPr>
          <p:cNvPr id="47107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98157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8252106" cy="3508179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Child </a:t>
            </a:r>
            <a:r>
              <a:rPr lang="tr-TR" sz="2215" dirty="0" err="1" smtClean="0">
                <a:cs typeface="Calibri"/>
              </a:rPr>
              <a:t>processler</a:t>
            </a:r>
            <a:r>
              <a:rPr lang="tr-TR" sz="2215" dirty="0" smtClean="0">
                <a:cs typeface="Calibri"/>
              </a:rPr>
              <a:t> için </a:t>
            </a:r>
            <a:r>
              <a:rPr lang="tr-TR" sz="2215" dirty="0" err="1" smtClean="0">
                <a:cs typeface="Calibri"/>
              </a:rPr>
              <a:t>adress-space</a:t>
            </a:r>
            <a:r>
              <a:rPr lang="tr-TR" sz="2215" dirty="0" smtClean="0">
                <a:cs typeface="Calibri"/>
              </a:rPr>
              <a:t> seçenekleri: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Child process, </a:t>
            </a:r>
            <a:r>
              <a:rPr lang="tr-TR" sz="2215" dirty="0" err="1" smtClean="0">
                <a:cs typeface="Calibri"/>
              </a:rPr>
              <a:t>parent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processin</a:t>
            </a:r>
            <a:r>
              <a:rPr lang="tr-TR" sz="2215" dirty="0" smtClean="0">
                <a:cs typeface="Calibri"/>
              </a:rPr>
              <a:t> program ve datasının bir kopyasına sahip olabilir.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Child process, </a:t>
            </a:r>
            <a:r>
              <a:rPr lang="tr-TR" sz="2215" dirty="0" err="1" smtClean="0">
                <a:cs typeface="Calibri"/>
              </a:rPr>
              <a:t>yükelenen</a:t>
            </a:r>
            <a:r>
              <a:rPr lang="tr-TR" sz="2215" dirty="0" smtClean="0">
                <a:cs typeface="Calibri"/>
              </a:rPr>
              <a:t> yeni bir programa sahip olabilir.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 smtClean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403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Creation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680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CE1AA525-61E4-4CE5-B1B8-BBEC4CC5E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8229600" cy="397801"/>
          </a:xfrm>
        </p:spPr>
        <p:txBody>
          <a:bodyPr/>
          <a:lstStyle/>
          <a:p>
            <a:pPr eaLnBrk="1" hangingPunct="1"/>
            <a:r>
              <a:rPr lang="tr-TR" altLang="en-US" dirty="0" smtClean="0"/>
              <a:t>Örnek </a:t>
            </a:r>
            <a:r>
              <a:rPr lang="en-US" altLang="en-US" dirty="0" smtClean="0"/>
              <a:t>C </a:t>
            </a:r>
            <a:r>
              <a:rPr lang="en-US" altLang="en-US" dirty="0"/>
              <a:t>Program Forking Separate Process</a:t>
            </a:r>
          </a:p>
        </p:txBody>
      </p:sp>
      <p:pic>
        <p:nvPicPr>
          <p:cNvPr id="1026" name="Picture 2" descr="http://www.it.uu.se/education/course/homepage/os/vt18/images/module-2/fork-detail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6" y="1033462"/>
            <a:ext cx="4152924" cy="5021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1" name="Picture 5" descr="Screen Shot 2012-12-04 at 11.21.10 AM.png">
            <a:extLst>
              <a:ext uri="{FF2B5EF4-FFF2-40B4-BE49-F238E27FC236}">
                <a16:creationId xmlns="" xmlns:a16="http://schemas.microsoft.com/office/drawing/2014/main" id="{D4AAA5E2-276C-448A-B064-DFAFD90230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2" r="3785"/>
          <a:stretch/>
        </p:blipFill>
        <p:spPr bwMode="auto">
          <a:xfrm>
            <a:off x="4038600" y="914400"/>
            <a:ext cx="510540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1232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8252106" cy="3047540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altLang="en-US" sz="2400" dirty="0" smtClean="0">
                <a:latin typeface="Times New Roman" panose="02020603050405020304" pitchFamily="18" charset="0"/>
              </a:rPr>
              <a:t>Bir önceki örnekte </a:t>
            </a:r>
            <a:r>
              <a:rPr lang="tr-TR" altLang="en-US" sz="2400" dirty="0" err="1" smtClean="0">
                <a:latin typeface="Times New Roman" panose="02020603050405020304" pitchFamily="18" charset="0"/>
              </a:rPr>
              <a:t>parent</a:t>
            </a:r>
            <a:r>
              <a:rPr lang="tr-TR" altLang="en-US" sz="2400" dirty="0" smtClean="0">
                <a:latin typeface="Times New Roman" panose="02020603050405020304" pitchFamily="18" charset="0"/>
              </a:rPr>
              <a:t> process için </a:t>
            </a:r>
            <a:r>
              <a:rPr lang="tr-TR" altLang="en-US" sz="2400" dirty="0" err="1" smtClean="0">
                <a:latin typeface="Times New Roman" panose="02020603050405020304" pitchFamily="18" charset="0"/>
              </a:rPr>
              <a:t>wait</a:t>
            </a:r>
            <a:r>
              <a:rPr lang="tr-TR" altLang="en-US" sz="2400" dirty="0" smtClean="0">
                <a:latin typeface="Times New Roman" panose="02020603050405020304" pitchFamily="18" charset="0"/>
              </a:rPr>
              <a:t> </a:t>
            </a:r>
            <a:r>
              <a:rPr lang="tr-TR" altLang="en-US" sz="2400" dirty="0">
                <a:latin typeface="Times New Roman" panose="02020603050405020304" pitchFamily="18" charset="0"/>
              </a:rPr>
              <a:t>sistem çağrısı </a:t>
            </a:r>
            <a:r>
              <a:rPr lang="tr-TR" altLang="en-US" sz="2400" dirty="0" smtClean="0">
                <a:latin typeface="Times New Roman" panose="02020603050405020304" pitchFamily="18" charset="0"/>
              </a:rPr>
              <a:t>kullanılmıştı. </a:t>
            </a:r>
            <a:r>
              <a:rPr lang="tr-TR" altLang="en-US" sz="2400" dirty="0">
                <a:latin typeface="Times New Roman" panose="02020603050405020304" pitchFamily="18" charset="0"/>
              </a:rPr>
              <a:t>Child process </a:t>
            </a:r>
            <a:r>
              <a:rPr lang="tr-TR" altLang="en-US" sz="2400" dirty="0" smtClean="0">
                <a:latin typeface="Times New Roman" panose="02020603050405020304" pitchFamily="18" charset="0"/>
              </a:rPr>
              <a:t>tamamlanınca (</a:t>
            </a:r>
            <a:r>
              <a:rPr lang="tr-TR" altLang="en-US" sz="2400" dirty="0" err="1" smtClean="0">
                <a:latin typeface="Times New Roman" panose="02020603050405020304" pitchFamily="18" charset="0"/>
              </a:rPr>
              <a:t>exit</a:t>
            </a:r>
            <a:r>
              <a:rPr lang="tr-TR" altLang="en-US" sz="2400" dirty="0" smtClean="0">
                <a:latin typeface="Times New Roman" panose="02020603050405020304" pitchFamily="18" charset="0"/>
              </a:rPr>
              <a:t>) </a:t>
            </a:r>
            <a:r>
              <a:rPr lang="tr-TR" altLang="en-US" sz="2400" dirty="0" err="1">
                <a:latin typeface="Times New Roman" panose="02020603050405020304" pitchFamily="18" charset="0"/>
              </a:rPr>
              <a:t>parent</a:t>
            </a:r>
            <a:r>
              <a:rPr lang="tr-TR" altLang="en-US" sz="2400" dirty="0">
                <a:latin typeface="Times New Roman" panose="02020603050405020304" pitchFamily="18" charset="0"/>
              </a:rPr>
              <a:t> process kaldığı yerden devam edecektir.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 smtClean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403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Creation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1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657600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75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"/>
            <a:ext cx="9128080" cy="63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330299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Bir process son </a:t>
            </a:r>
            <a:r>
              <a:rPr lang="tr-TR" sz="2215" dirty="0" smtClean="0">
                <a:cs typeface="Calibri"/>
              </a:rPr>
              <a:t>komutunu da çalıştırıp tamamlandığında işletim isteminden  </a:t>
            </a:r>
            <a:r>
              <a:rPr lang="tr-TR" sz="2215" dirty="0" err="1">
                <a:cs typeface="Calibri"/>
              </a:rPr>
              <a:t>exit</a:t>
            </a:r>
            <a:r>
              <a:rPr lang="tr-TR" sz="2215" dirty="0">
                <a:cs typeface="Calibri"/>
              </a:rPr>
              <a:t>() sistem  </a:t>
            </a:r>
            <a:r>
              <a:rPr lang="tr-TR" sz="2215" dirty="0" smtClean="0">
                <a:cs typeface="Calibri"/>
              </a:rPr>
              <a:t>çağrısı ile silinmeyi </a:t>
            </a:r>
            <a:r>
              <a:rPr lang="tr-TR" sz="2215" dirty="0">
                <a:cs typeface="Calibri"/>
              </a:rPr>
              <a:t>ister.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Sonlanan process, </a:t>
            </a:r>
            <a:r>
              <a:rPr lang="tr-TR" sz="2215" dirty="0" smtClean="0">
                <a:cs typeface="Calibri"/>
              </a:rPr>
              <a:t>durum bilgisini (genellikle bir tamsayıdır) </a:t>
            </a:r>
            <a:r>
              <a:rPr lang="tr-TR" sz="2215" dirty="0" err="1">
                <a:cs typeface="Calibri"/>
              </a:rPr>
              <a:t>parent</a:t>
            </a:r>
            <a:r>
              <a:rPr lang="tr-TR" sz="2215" dirty="0">
                <a:cs typeface="Calibri"/>
              </a:rPr>
              <a:t> </a:t>
            </a:r>
            <a:r>
              <a:rPr lang="tr-TR" sz="2215" dirty="0" err="1">
                <a:cs typeface="Calibri"/>
              </a:rPr>
              <a:t>process’e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wait</a:t>
            </a:r>
            <a:r>
              <a:rPr lang="tr-TR" sz="2215" dirty="0" smtClean="0">
                <a:cs typeface="Calibri"/>
              </a:rPr>
              <a:t> () sistem çağrısı ile </a:t>
            </a:r>
            <a:r>
              <a:rPr lang="tr-TR" sz="2215" dirty="0" err="1" smtClean="0">
                <a:cs typeface="Calibri"/>
              </a:rPr>
              <a:t>döndürürebilir</a:t>
            </a:r>
            <a:r>
              <a:rPr lang="tr-TR" sz="2215" dirty="0" smtClean="0">
                <a:cs typeface="Calibri"/>
              </a:rPr>
              <a:t>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err="1" smtClean="0">
                <a:cs typeface="Calibri"/>
              </a:rPr>
              <a:t>Processin</a:t>
            </a:r>
            <a:r>
              <a:rPr lang="tr-TR" sz="2215" dirty="0" smtClean="0">
                <a:cs typeface="Calibri"/>
              </a:rPr>
              <a:t> kullandığı kaynaklar işletim sistemi tarafından serbest bırakılır.</a:t>
            </a:r>
            <a:endParaRPr lang="tr-TR" sz="2215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Termination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475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442817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Bir </a:t>
            </a:r>
            <a:r>
              <a:rPr lang="tr-TR" sz="2215" dirty="0" err="1">
                <a:cs typeface="Calibri"/>
              </a:rPr>
              <a:t>parent</a:t>
            </a:r>
            <a:r>
              <a:rPr lang="tr-TR" sz="2215" dirty="0"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process çeşitli nedenlerden dolayı </a:t>
            </a:r>
            <a:r>
              <a:rPr lang="tr-TR" sz="2215" dirty="0" err="1">
                <a:cs typeface="Calibri"/>
              </a:rPr>
              <a:t>child</a:t>
            </a:r>
            <a:r>
              <a:rPr lang="tr-TR" sz="2215" dirty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process’i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b="1" dirty="0" err="1" smtClean="0">
                <a:cs typeface="Calibri"/>
              </a:rPr>
              <a:t>abort</a:t>
            </a:r>
            <a:r>
              <a:rPr lang="tr-TR" sz="2215" b="1" dirty="0" smtClean="0">
                <a:cs typeface="Calibri"/>
              </a:rPr>
              <a:t>()</a:t>
            </a:r>
            <a:r>
              <a:rPr lang="tr-TR" sz="2215" dirty="0" smtClean="0">
                <a:cs typeface="Calibri"/>
              </a:rPr>
              <a:t> sistem çağrısı ile sonlandırabilir:</a:t>
            </a:r>
            <a:endParaRPr lang="tr-TR" sz="2215" dirty="0">
              <a:cs typeface="Calibri"/>
            </a:endParaRP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Child process kaynak kullanım sınırını aştığında, </a:t>
            </a:r>
            <a:r>
              <a:rPr lang="tr-TR" sz="2215" dirty="0" err="1">
                <a:cs typeface="Calibri"/>
              </a:rPr>
              <a:t>parent</a:t>
            </a:r>
            <a:r>
              <a:rPr lang="tr-TR" sz="2215" dirty="0">
                <a:cs typeface="Calibri"/>
              </a:rPr>
              <a:t> process tarafından  sonlandırılabilir</a:t>
            </a:r>
            <a:r>
              <a:rPr lang="tr-TR" sz="2215" dirty="0" smtClean="0">
                <a:cs typeface="Calibri"/>
              </a:rPr>
              <a:t>. </a:t>
            </a:r>
            <a:r>
              <a:rPr lang="tr-TR" sz="2215" dirty="0">
                <a:cs typeface="Calibri"/>
              </a:rPr>
              <a:t>(Kaynak aşımının belirlenmesi için </a:t>
            </a:r>
            <a:r>
              <a:rPr lang="tr-TR" sz="2215" dirty="0" err="1" smtClean="0">
                <a:cs typeface="Calibri"/>
              </a:rPr>
              <a:t>parent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processin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child</a:t>
            </a:r>
            <a:r>
              <a:rPr lang="tr-TR" sz="2215" dirty="0" smtClean="0">
                <a:cs typeface="Calibri"/>
              </a:rPr>
              <a:t> processlerin </a:t>
            </a:r>
            <a:r>
              <a:rPr lang="tr-TR" sz="2215" dirty="0">
                <a:cs typeface="Calibri"/>
              </a:rPr>
              <a:t>durumunu inceleyecek bir mekanizmaya sahip olması gerekir.)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Child </a:t>
            </a:r>
            <a:r>
              <a:rPr lang="tr-TR" sz="2215" dirty="0" err="1">
                <a:cs typeface="Calibri"/>
              </a:rPr>
              <a:t>process’in</a:t>
            </a:r>
            <a:r>
              <a:rPr lang="tr-TR" sz="2215" dirty="0">
                <a:cs typeface="Calibri"/>
              </a:rPr>
              <a:t> yaptığı işe gerek kalmayabilir.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err="1" smtClean="0">
                <a:cs typeface="Calibri"/>
              </a:rPr>
              <a:t>parent</a:t>
            </a:r>
            <a:r>
              <a:rPr lang="tr-TR" sz="2215" dirty="0" smtClean="0">
                <a:cs typeface="Calibri"/>
              </a:rPr>
              <a:t> process</a:t>
            </a:r>
            <a:r>
              <a:rPr lang="tr-TR" sz="2215" dirty="0">
                <a:cs typeface="Calibri"/>
              </a:rPr>
              <a:t> sonlandırılırsa, </a:t>
            </a:r>
            <a:r>
              <a:rPr lang="tr-TR" sz="2215" dirty="0" smtClean="0">
                <a:cs typeface="Calibri"/>
              </a:rPr>
              <a:t>işletim </a:t>
            </a:r>
            <a:r>
              <a:rPr lang="tr-TR" sz="2215" dirty="0">
                <a:cs typeface="Calibri"/>
              </a:rPr>
              <a:t>sistemi </a:t>
            </a:r>
            <a:r>
              <a:rPr lang="tr-TR" sz="2215" dirty="0" err="1">
                <a:cs typeface="Calibri"/>
              </a:rPr>
              <a:t>child</a:t>
            </a:r>
            <a:r>
              <a:rPr lang="tr-TR" sz="2215" dirty="0">
                <a:cs typeface="Calibri"/>
              </a:rPr>
              <a:t> </a:t>
            </a:r>
            <a:r>
              <a:rPr lang="tr-TR" sz="2215" dirty="0" err="1">
                <a:cs typeface="Calibri"/>
              </a:rPr>
              <a:t>process’lerin</a:t>
            </a:r>
            <a:r>
              <a:rPr lang="tr-TR" sz="2215" dirty="0"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devam etmesine izin vermeyebilir.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215" dirty="0">
              <a:cs typeface="Calibri"/>
            </a:endParaRPr>
          </a:p>
          <a:p>
            <a:pPr marL="355310" marR="932250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Termination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99025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5246604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Bazı </a:t>
            </a:r>
            <a:r>
              <a:rPr lang="tr-TR" sz="2215" dirty="0" smtClean="0">
                <a:cs typeface="Calibri"/>
              </a:rPr>
              <a:t>sistemlerde, </a:t>
            </a:r>
            <a:r>
              <a:rPr lang="tr-TR" sz="2215" dirty="0" err="1" smtClean="0">
                <a:cs typeface="Calibri"/>
              </a:rPr>
              <a:t>parent</a:t>
            </a:r>
            <a:r>
              <a:rPr lang="tr-TR" sz="2215" dirty="0" smtClean="0">
                <a:cs typeface="Calibri"/>
              </a:rPr>
              <a:t> process sonlandırıldığında bir </a:t>
            </a:r>
            <a:r>
              <a:rPr lang="tr-TR" sz="2215" dirty="0" err="1" smtClean="0">
                <a:cs typeface="Calibri"/>
              </a:rPr>
              <a:t>child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processing</a:t>
            </a:r>
            <a:r>
              <a:rPr lang="tr-TR" sz="2215" dirty="0" smtClean="0">
                <a:cs typeface="Calibri"/>
              </a:rPr>
              <a:t> var </a:t>
            </a:r>
            <a:r>
              <a:rPr lang="tr-TR" sz="2215" dirty="0">
                <a:cs typeface="Calibri"/>
              </a:rPr>
              <a:t>olmasına izin </a:t>
            </a:r>
            <a:r>
              <a:rPr lang="tr-TR" sz="2215" dirty="0" smtClean="0">
                <a:cs typeface="Calibri"/>
              </a:rPr>
              <a:t>verilmez. Bu durumda: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Parent process normal veya anormal şekilde sonra erdiğinde tüm </a:t>
            </a:r>
            <a:r>
              <a:rPr lang="tr-TR" sz="2215" dirty="0" err="1" smtClean="0">
                <a:cs typeface="Calibri"/>
              </a:rPr>
              <a:t>child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processer</a:t>
            </a:r>
            <a:r>
              <a:rPr lang="tr-TR" sz="2215" dirty="0" smtClean="0">
                <a:cs typeface="Calibri"/>
              </a:rPr>
              <a:t> sonlandırılmalıdır. Bu işleme </a:t>
            </a:r>
            <a:r>
              <a:rPr lang="tr-TR" sz="2215" b="1" dirty="0" err="1" smtClean="0">
                <a:cs typeface="Calibri"/>
              </a:rPr>
              <a:t>cascading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b="1" dirty="0" err="1" smtClean="0">
                <a:cs typeface="Calibri"/>
              </a:rPr>
              <a:t>termination</a:t>
            </a:r>
            <a:r>
              <a:rPr lang="tr-TR" sz="2215" dirty="0" smtClean="0">
                <a:cs typeface="Calibri"/>
              </a:rPr>
              <a:t> denir.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latin typeface="Calibri"/>
                <a:cs typeface="Calibri"/>
              </a:rPr>
              <a:t>Sonlandırma işletim sistemi tarafından başlatılır.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Parent process</a:t>
            </a:r>
            <a:r>
              <a:rPr lang="tr-TR" sz="2215" dirty="0">
                <a:cs typeface="Calibri"/>
              </a:rPr>
              <a:t>,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>
                <a:cs typeface="Calibri"/>
              </a:rPr>
              <a:t>wait</a:t>
            </a:r>
            <a:r>
              <a:rPr lang="tr-TR" sz="2215" dirty="0">
                <a:cs typeface="Calibri"/>
              </a:rPr>
              <a:t> () sistem çağrısını kullanarak bir </a:t>
            </a:r>
            <a:r>
              <a:rPr lang="tr-TR" sz="2215" dirty="0" err="1" smtClean="0">
                <a:cs typeface="Calibri"/>
              </a:rPr>
              <a:t>child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processin</a:t>
            </a:r>
            <a:r>
              <a:rPr lang="tr-TR" sz="2215" dirty="0" smtClean="0">
                <a:cs typeface="Calibri"/>
              </a:rPr>
              <a:t> sonlandırılmasını </a:t>
            </a:r>
            <a:r>
              <a:rPr lang="tr-TR" sz="2215" dirty="0">
                <a:cs typeface="Calibri"/>
              </a:rPr>
              <a:t>bekleyebilir. Çağrı, durum </a:t>
            </a:r>
            <a:r>
              <a:rPr lang="tr-TR" sz="2215" dirty="0" smtClean="0">
                <a:cs typeface="Calibri"/>
              </a:rPr>
              <a:t>bilgisini </a:t>
            </a:r>
            <a:r>
              <a:rPr lang="tr-TR" sz="2215" dirty="0">
                <a:cs typeface="Calibri"/>
              </a:rPr>
              <a:t>ve </a:t>
            </a:r>
            <a:r>
              <a:rPr lang="tr-TR" sz="2215" dirty="0" smtClean="0">
                <a:cs typeface="Calibri"/>
              </a:rPr>
              <a:t>sonlandırılan </a:t>
            </a:r>
            <a:r>
              <a:rPr lang="tr-TR" sz="2215" dirty="0" err="1" smtClean="0">
                <a:cs typeface="Calibri"/>
              </a:rPr>
              <a:t>processin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pid'sini</a:t>
            </a:r>
            <a:r>
              <a:rPr lang="tr-TR" sz="2215" dirty="0" smtClean="0">
                <a:cs typeface="Calibri"/>
              </a:rPr>
              <a:t> döndürür.</a:t>
            </a:r>
          </a:p>
          <a:p>
            <a:pPr marL="741600" marR="1028405" lvl="1">
              <a:spcBef>
                <a:spcPts val="800"/>
              </a:spcBef>
              <a:buClr>
                <a:srgbClr val="3333CC"/>
              </a:buClr>
              <a:buSzPct val="58333"/>
              <a:tabLst>
                <a:tab pos="356483" algn="l"/>
              </a:tabLst>
            </a:pPr>
            <a:r>
              <a:rPr lang="en-US" sz="2400" dirty="0" err="1"/>
              <a:t>pid</a:t>
            </a:r>
            <a:r>
              <a:rPr lang="en-US" sz="2400" dirty="0"/>
              <a:t> t </a:t>
            </a:r>
            <a:r>
              <a:rPr lang="en-US" sz="2400" dirty="0" err="1"/>
              <a:t>pid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 status;</a:t>
            </a:r>
            <a:br>
              <a:rPr lang="en-US" sz="2400" dirty="0"/>
            </a:br>
            <a:r>
              <a:rPr lang="en-US" sz="2400" dirty="0" err="1"/>
              <a:t>pid</a:t>
            </a:r>
            <a:r>
              <a:rPr lang="en-US" sz="2400" dirty="0"/>
              <a:t> = wait(&amp;status); </a:t>
            </a:r>
            <a:br>
              <a:rPr lang="en-US" sz="2400" dirty="0"/>
            </a:b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Termination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72422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388571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Bir </a:t>
            </a:r>
            <a:r>
              <a:rPr lang="tr-TR" sz="2215" dirty="0" smtClean="0">
                <a:cs typeface="Calibri"/>
              </a:rPr>
              <a:t>process sona </a:t>
            </a:r>
            <a:r>
              <a:rPr lang="tr-TR" sz="2215" dirty="0">
                <a:cs typeface="Calibri"/>
              </a:rPr>
              <a:t>erdiğinde, </a:t>
            </a:r>
            <a:r>
              <a:rPr lang="tr-TR" sz="2215" dirty="0" smtClean="0">
                <a:cs typeface="Calibri"/>
              </a:rPr>
              <a:t>kullanmış olduğu kaynakları </a:t>
            </a:r>
            <a:r>
              <a:rPr lang="tr-TR" sz="2215" dirty="0">
                <a:cs typeface="Calibri"/>
              </a:rPr>
              <a:t>işletim sistemi tarafından serbest bırakılır. </a:t>
            </a:r>
            <a:endParaRPr lang="tr-TR" sz="2215" dirty="0" smtClean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Ancak</a:t>
            </a:r>
            <a:r>
              <a:rPr lang="tr-TR" sz="2215" dirty="0">
                <a:cs typeface="Calibri"/>
              </a:rPr>
              <a:t>, </a:t>
            </a:r>
            <a:r>
              <a:rPr lang="tr-TR" sz="2215" dirty="0" smtClean="0">
                <a:cs typeface="Calibri"/>
              </a:rPr>
              <a:t>process </a:t>
            </a:r>
            <a:r>
              <a:rPr lang="tr-TR" sz="2215" dirty="0" err="1" smtClean="0">
                <a:cs typeface="Calibri"/>
              </a:rPr>
              <a:t>table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processin</a:t>
            </a:r>
            <a:r>
              <a:rPr lang="tr-TR" sz="2215" dirty="0" smtClean="0">
                <a:cs typeface="Calibri"/>
              </a:rPr>
              <a:t> çıkış </a:t>
            </a:r>
            <a:r>
              <a:rPr lang="tr-TR" sz="2215" dirty="0">
                <a:cs typeface="Calibri"/>
              </a:rPr>
              <a:t>durumunu </a:t>
            </a:r>
            <a:r>
              <a:rPr lang="tr-TR" sz="2215" dirty="0" smtClean="0">
                <a:cs typeface="Calibri"/>
              </a:rPr>
              <a:t>içerdiğinden process  </a:t>
            </a:r>
            <a:r>
              <a:rPr lang="tr-TR" sz="2215" dirty="0">
                <a:cs typeface="Calibri"/>
              </a:rPr>
              <a:t>tablosundaki </a:t>
            </a:r>
            <a:r>
              <a:rPr lang="tr-TR" sz="2215" dirty="0" smtClean="0">
                <a:cs typeface="Calibri"/>
              </a:rPr>
              <a:t>içerik, </a:t>
            </a:r>
            <a:r>
              <a:rPr lang="tr-TR" sz="2215" dirty="0" err="1" smtClean="0">
                <a:cs typeface="Calibri"/>
              </a:rPr>
              <a:t>parent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wait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() </a:t>
            </a:r>
            <a:r>
              <a:rPr lang="tr-TR" sz="2215" dirty="0" smtClean="0">
                <a:cs typeface="Calibri"/>
              </a:rPr>
              <a:t>sistem çağrısını </a:t>
            </a:r>
            <a:r>
              <a:rPr lang="tr-TR" sz="2215" dirty="0" err="1" smtClean="0">
                <a:cs typeface="Calibri"/>
              </a:rPr>
              <a:t>çağırıncıya</a:t>
            </a:r>
            <a:r>
              <a:rPr lang="tr-TR" sz="2215" dirty="0" smtClean="0">
                <a:cs typeface="Calibri"/>
              </a:rPr>
              <a:t> kadar orada </a:t>
            </a:r>
            <a:r>
              <a:rPr lang="tr-TR" sz="2215" dirty="0">
                <a:cs typeface="Calibri"/>
              </a:rPr>
              <a:t>kalmalıdır. </a:t>
            </a:r>
            <a:endParaRPr lang="tr-TR" sz="2215" dirty="0" smtClean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Bir process sonlandırılmış </a:t>
            </a:r>
            <a:r>
              <a:rPr lang="tr-TR" sz="2215" dirty="0">
                <a:cs typeface="Calibri"/>
              </a:rPr>
              <a:t>ancak </a:t>
            </a:r>
            <a:r>
              <a:rPr lang="tr-TR" sz="2215" dirty="0" err="1" smtClean="0">
                <a:cs typeface="Calibri"/>
              </a:rPr>
              <a:t>parenti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henüz </a:t>
            </a:r>
            <a:r>
              <a:rPr lang="tr-TR" sz="2215" dirty="0" err="1" smtClean="0">
                <a:cs typeface="Calibri"/>
              </a:rPr>
              <a:t>wait</a:t>
            </a:r>
            <a:r>
              <a:rPr lang="tr-TR" sz="2215" dirty="0" smtClean="0">
                <a:cs typeface="Calibri"/>
              </a:rPr>
              <a:t>() </a:t>
            </a:r>
            <a:r>
              <a:rPr lang="tr-TR" sz="2215" dirty="0">
                <a:cs typeface="Calibri"/>
              </a:rPr>
              <a:t>'i </a:t>
            </a:r>
            <a:r>
              <a:rPr lang="tr-TR" sz="2215" dirty="0" smtClean="0">
                <a:cs typeface="Calibri"/>
              </a:rPr>
              <a:t>çağırmamışsa, bu process </a:t>
            </a:r>
            <a:r>
              <a:rPr lang="en-US" altLang="en-US" sz="2220" b="1" dirty="0">
                <a:solidFill>
                  <a:srgbClr val="3366FF"/>
                </a:solidFill>
              </a:rPr>
              <a:t>zombie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tr-TR" sz="2215" dirty="0" smtClean="0">
                <a:cs typeface="Calibri"/>
              </a:rPr>
              <a:t>process olarak </a:t>
            </a:r>
            <a:r>
              <a:rPr lang="tr-TR" sz="2215" dirty="0">
                <a:cs typeface="Calibri"/>
              </a:rPr>
              <a:t>bilinir. Tüm </a:t>
            </a:r>
            <a:r>
              <a:rPr lang="tr-TR" sz="2215" dirty="0" err="1" smtClean="0">
                <a:cs typeface="Calibri"/>
              </a:rPr>
              <a:t>processler</a:t>
            </a:r>
            <a:r>
              <a:rPr lang="tr-TR" sz="2215" dirty="0" smtClean="0">
                <a:cs typeface="Calibri"/>
              </a:rPr>
              <a:t> sonlandırıldığında bu </a:t>
            </a:r>
            <a:r>
              <a:rPr lang="tr-TR" sz="2215" dirty="0">
                <a:cs typeface="Calibri"/>
              </a:rPr>
              <a:t>duruma geçer, ancak genellikle sadece kısa süre </a:t>
            </a:r>
            <a:r>
              <a:rPr lang="en-US" altLang="en-US" sz="2220" b="1" dirty="0" smtClean="0">
                <a:solidFill>
                  <a:srgbClr val="3366FF"/>
                </a:solidFill>
              </a:rPr>
              <a:t>zombie </a:t>
            </a:r>
            <a:r>
              <a:rPr lang="tr-TR" sz="2215" dirty="0" smtClean="0">
                <a:cs typeface="Calibri"/>
              </a:rPr>
              <a:t>olarak </a:t>
            </a:r>
            <a:r>
              <a:rPr lang="tr-TR" sz="2215" dirty="0">
                <a:cs typeface="Calibri"/>
              </a:rPr>
              <a:t>var olurlar. </a:t>
            </a:r>
            <a:r>
              <a:rPr lang="tr-TR" sz="2215" dirty="0" smtClean="0">
                <a:cs typeface="Calibri"/>
              </a:rPr>
              <a:t>Parent </a:t>
            </a:r>
            <a:r>
              <a:rPr lang="tr-TR" sz="2215" dirty="0" err="1" smtClean="0">
                <a:cs typeface="Calibri"/>
              </a:rPr>
              <a:t>wait</a:t>
            </a:r>
            <a:r>
              <a:rPr lang="tr-TR" sz="2215" dirty="0" smtClean="0">
                <a:cs typeface="Calibri"/>
              </a:rPr>
              <a:t>() </a:t>
            </a:r>
            <a:r>
              <a:rPr lang="tr-TR" sz="2215" dirty="0">
                <a:cs typeface="Calibri"/>
              </a:rPr>
              <a:t>'i çağırdığında, </a:t>
            </a:r>
            <a:r>
              <a:rPr lang="en-US" altLang="en-US" sz="2220" b="1" dirty="0">
                <a:solidFill>
                  <a:srgbClr val="3366FF"/>
                </a:solidFill>
              </a:rPr>
              <a:t>zombie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processin</a:t>
            </a:r>
            <a:r>
              <a:rPr lang="tr-TR" sz="2215" dirty="0" smtClean="0">
                <a:cs typeface="Calibri"/>
              </a:rPr>
              <a:t> process tanımlayıcısı ve process tablosu serbest bırakılır.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Termination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22283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12" y="775609"/>
            <a:ext cx="8542606" cy="484163"/>
            <a:chOff x="68579" y="280416"/>
            <a:chExt cx="4627245" cy="262255"/>
          </a:xfrm>
        </p:grpSpPr>
        <p:sp>
          <p:nvSpPr>
            <p:cNvPr id="3" name="object 3"/>
            <p:cNvSpPr/>
            <p:nvPr/>
          </p:nvSpPr>
          <p:spPr>
            <a:xfrm>
              <a:off x="225552" y="291083"/>
              <a:ext cx="207645" cy="119380"/>
            </a:xfrm>
            <a:custGeom>
              <a:avLst/>
              <a:gdLst/>
              <a:ahLst/>
              <a:cxnLst/>
              <a:rect l="l" t="t" r="r" b="b"/>
              <a:pathLst>
                <a:path w="207645" h="119379">
                  <a:moveTo>
                    <a:pt x="207264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7264" y="118872"/>
                  </a:lnTo>
                  <a:lnTo>
                    <a:pt x="207264" y="8382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815" y="291084"/>
              <a:ext cx="178307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608" y="409955"/>
              <a:ext cx="201295" cy="119380"/>
            </a:xfrm>
            <a:custGeom>
              <a:avLst/>
              <a:gdLst/>
              <a:ahLst/>
              <a:cxnLst/>
              <a:rect l="l" t="t" r="r" b="b"/>
              <a:pathLst>
                <a:path w="201295" h="119379">
                  <a:moveTo>
                    <a:pt x="20116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1168" y="118872"/>
                  </a:lnTo>
                  <a:lnTo>
                    <a:pt x="201168" y="8382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775" y="409956"/>
              <a:ext cx="199644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" y="374904"/>
              <a:ext cx="303275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3004" y="280428"/>
              <a:ext cx="17145" cy="262255"/>
            </a:xfrm>
            <a:custGeom>
              <a:avLst/>
              <a:gdLst/>
              <a:ahLst/>
              <a:cxnLst/>
              <a:rect l="l" t="t" r="r" b="b"/>
              <a:pathLst>
                <a:path w="17145" h="262255">
                  <a:moveTo>
                    <a:pt x="16764" y="199631"/>
                  </a:moveTo>
                  <a:lnTo>
                    <a:pt x="0" y="199631"/>
                  </a:lnTo>
                  <a:lnTo>
                    <a:pt x="0" y="262115"/>
                  </a:lnTo>
                  <a:lnTo>
                    <a:pt x="16764" y="262115"/>
                  </a:lnTo>
                  <a:lnTo>
                    <a:pt x="16764" y="199631"/>
                  </a:lnTo>
                  <a:close/>
                </a:path>
                <a:path w="17145" h="262255">
                  <a:moveTo>
                    <a:pt x="16764" y="0"/>
                  </a:moveTo>
                  <a:lnTo>
                    <a:pt x="0" y="0"/>
                  </a:lnTo>
                  <a:lnTo>
                    <a:pt x="0" y="184391"/>
                  </a:lnTo>
                  <a:lnTo>
                    <a:pt x="16764" y="1843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267" y="464820"/>
              <a:ext cx="4456176" cy="152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3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01294" y="1244997"/>
            <a:ext cx="8953146" cy="4440269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647296" marR="9382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lang="tr-TR" dirty="0" smtClean="0"/>
              <a:t>Bir işletim sistemi çeşitli programları yürütür. İlk bilgisayarlar, işleri toplu yürüten </a:t>
            </a:r>
            <a:r>
              <a:rPr lang="tr-TR" b="1" dirty="0" err="1" smtClean="0"/>
              <a:t>batch</a:t>
            </a:r>
            <a:r>
              <a:rPr lang="tr-TR" dirty="0" smtClean="0"/>
              <a:t> sistemlerdi, ardından kullanıcı programlarını veya görevleri (</a:t>
            </a:r>
            <a:r>
              <a:rPr lang="tr-TR" dirty="0" err="1" smtClean="0"/>
              <a:t>tasks</a:t>
            </a:r>
            <a:r>
              <a:rPr lang="tr-TR" dirty="0" smtClean="0"/>
              <a:t>)  </a:t>
            </a:r>
            <a:r>
              <a:rPr lang="tr-TR" b="1" dirty="0" smtClean="0"/>
              <a:t>time-</a:t>
            </a:r>
            <a:r>
              <a:rPr lang="tr-TR" b="1" dirty="0" err="1" smtClean="0"/>
              <a:t>shared</a:t>
            </a:r>
            <a:r>
              <a:rPr lang="tr-TR" b="1" dirty="0" smtClean="0"/>
              <a:t> </a:t>
            </a:r>
            <a:r>
              <a:rPr lang="tr-TR" dirty="0" smtClean="0"/>
              <a:t>(zaman paylaşımlı) olarak çalıştıran sistemler ortaya çıktı.</a:t>
            </a:r>
          </a:p>
          <a:p>
            <a:pPr marL="1329607" lvl="2" indent="-330684" algn="l" rtl="0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lang="tr-TR" sz="2100" kern="1200" spc="-9" dirty="0" err="1" smtClean="0">
                <a:solidFill>
                  <a:srgbClr val="00AFEF"/>
                </a:solidFill>
                <a:latin typeface="+mj-lt"/>
                <a:cs typeface="Calibri"/>
              </a:rPr>
              <a:t>Batch</a:t>
            </a:r>
            <a:r>
              <a:rPr lang="tr-TR" sz="2100" kern="1200" spc="-9" dirty="0" smtClean="0">
                <a:solidFill>
                  <a:srgbClr val="00AFEF"/>
                </a:solidFill>
                <a:latin typeface="+mj-lt"/>
                <a:cs typeface="Calibri"/>
              </a:rPr>
              <a:t> </a:t>
            </a:r>
            <a:r>
              <a:rPr lang="tr-TR" sz="2100" kern="1200" spc="-9" dirty="0" err="1" smtClean="0">
                <a:solidFill>
                  <a:srgbClr val="00AFEF"/>
                </a:solidFill>
                <a:latin typeface="+mj-lt"/>
                <a:cs typeface="Calibri"/>
              </a:rPr>
              <a:t>systems</a:t>
            </a:r>
            <a:r>
              <a:rPr lang="tr-TR" sz="2100" kern="1200" spc="-9" dirty="0" smtClean="0">
                <a:solidFill>
                  <a:srgbClr val="00AFEF"/>
                </a:solidFill>
                <a:latin typeface="+mj-lt"/>
                <a:cs typeface="Calibri"/>
              </a:rPr>
              <a:t>:</a:t>
            </a:r>
            <a:r>
              <a:rPr lang="tr-TR" sz="2100" kern="1200" spc="55" dirty="0" smtClean="0">
                <a:solidFill>
                  <a:srgbClr val="00AFEF"/>
                </a:solidFill>
                <a:latin typeface="+mj-lt"/>
                <a:cs typeface="Calibri"/>
              </a:rPr>
              <a:t> </a:t>
            </a:r>
            <a:r>
              <a:rPr lang="tr-TR" sz="2100" kern="1200" spc="-9" dirty="0" err="1" smtClean="0">
                <a:solidFill>
                  <a:prstClr val="black"/>
                </a:solidFill>
                <a:latin typeface="+mj-lt"/>
                <a:cs typeface="Calibri"/>
              </a:rPr>
              <a:t>Batch</a:t>
            </a:r>
            <a:r>
              <a:rPr lang="tr-TR" sz="2100" kern="1200" spc="-9" dirty="0" smtClean="0">
                <a:solidFill>
                  <a:prstClr val="black"/>
                </a:solidFill>
                <a:latin typeface="+mj-lt"/>
                <a:cs typeface="Calibri"/>
              </a:rPr>
              <a:t> isteminin kullanıcıları, bilgisayarla doğrudan etkileşime girmezlerdi. Her kullanıcı işini delikli kartlar (</a:t>
            </a:r>
            <a:r>
              <a:rPr lang="tr-TR" sz="2100" kern="1200" spc="-9" dirty="0" err="1" smtClean="0">
                <a:solidFill>
                  <a:prstClr val="black"/>
                </a:solidFill>
                <a:latin typeface="+mj-lt"/>
                <a:cs typeface="Calibri"/>
              </a:rPr>
              <a:t>punch</a:t>
            </a:r>
            <a:r>
              <a:rPr lang="tr-TR" sz="2100" kern="1200" spc="-9" dirty="0" smtClean="0">
                <a:solidFill>
                  <a:prstClr val="black"/>
                </a:solidFill>
                <a:latin typeface="+mj-lt"/>
                <a:cs typeface="Calibri"/>
              </a:rPr>
              <a:t> </a:t>
            </a:r>
            <a:r>
              <a:rPr lang="tr-TR" sz="2100" kern="1200" spc="-9" dirty="0" err="1" smtClean="0">
                <a:solidFill>
                  <a:prstClr val="black"/>
                </a:solidFill>
                <a:latin typeface="+mj-lt"/>
                <a:cs typeface="Calibri"/>
              </a:rPr>
              <a:t>cards</a:t>
            </a:r>
            <a:r>
              <a:rPr lang="tr-TR" sz="2100" kern="1200" spc="-9" dirty="0" smtClean="0">
                <a:solidFill>
                  <a:prstClr val="black"/>
                </a:solidFill>
                <a:latin typeface="+mj-lt"/>
                <a:cs typeface="Calibri"/>
              </a:rPr>
              <a:t>) gibi çevrimdışı bir cihazda hazırlar ve bilgisayar operatörüne sunardı. İşlemeyi hızlandırmak için benzer ihtiyaçlara sahip işler bir araya toplanır ve grup olarak çalıştırılırdı. </a:t>
            </a:r>
            <a:r>
              <a:rPr lang="tr-TR" sz="2100" kern="1200" spc="-9" dirty="0" err="1" smtClean="0">
                <a:solidFill>
                  <a:prstClr val="black"/>
                </a:solidFill>
                <a:latin typeface="+mj-lt"/>
                <a:cs typeface="Calibri"/>
              </a:rPr>
              <a:t>Batch</a:t>
            </a:r>
            <a:r>
              <a:rPr lang="tr-TR" sz="2100" kern="1200" spc="-9" dirty="0" smtClean="0">
                <a:solidFill>
                  <a:prstClr val="black"/>
                </a:solidFill>
                <a:latin typeface="+mj-lt"/>
                <a:cs typeface="Calibri"/>
              </a:rPr>
              <a:t> sistemlerde mekanik I/O cihazlarının hızı CPU'dan çok yavaş olduğu için CPU genellikle boştadır.</a:t>
            </a:r>
          </a:p>
          <a:p>
            <a:pPr marL="1329607" lvl="2" indent="-330684" algn="l" rtl="0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lang="tr-TR" sz="2100" kern="1200" spc="-9" dirty="0" smtClean="0">
                <a:solidFill>
                  <a:srgbClr val="00AFEF"/>
                </a:solidFill>
                <a:latin typeface="+mj-lt"/>
                <a:cs typeface="Calibri"/>
              </a:rPr>
              <a:t>Time-</a:t>
            </a:r>
            <a:r>
              <a:rPr lang="tr-TR" sz="2100" kern="1200" spc="-9" dirty="0" err="1" smtClean="0">
                <a:solidFill>
                  <a:srgbClr val="00AFEF"/>
                </a:solidFill>
                <a:latin typeface="+mj-lt"/>
                <a:cs typeface="Calibri"/>
              </a:rPr>
              <a:t>shared</a:t>
            </a:r>
            <a:r>
              <a:rPr lang="tr-TR" sz="2100" kern="1200" spc="-9" dirty="0" smtClean="0">
                <a:solidFill>
                  <a:srgbClr val="00AFEF"/>
                </a:solidFill>
                <a:latin typeface="+mj-lt"/>
                <a:cs typeface="Calibri"/>
              </a:rPr>
              <a:t>:</a:t>
            </a:r>
            <a:r>
              <a:rPr lang="tr-TR" sz="2100" kern="1200" spc="55" dirty="0" smtClean="0">
                <a:solidFill>
                  <a:srgbClr val="00AFEF"/>
                </a:solidFill>
                <a:latin typeface="+mj-lt"/>
                <a:cs typeface="Calibri"/>
              </a:rPr>
              <a:t> </a:t>
            </a:r>
            <a:r>
              <a:rPr lang="tr-TR" sz="2100" dirty="0" smtClean="0">
                <a:latin typeface="+mj-lt"/>
              </a:rPr>
              <a:t>Birden fazla iş CPU tarafından aralarında geçiş yapılarak yürütülür, ancak bu geçişler o kadar sık gerçekleştirilir ki kullanıcı bunu </a:t>
            </a:r>
            <a:r>
              <a:rPr lang="tr-TR" sz="2100" dirty="0" err="1" smtClean="0">
                <a:latin typeface="+mj-lt"/>
              </a:rPr>
              <a:t>farketmez</a:t>
            </a:r>
            <a:r>
              <a:rPr lang="tr-TR" sz="2100" kern="1200" spc="-9" dirty="0" smtClean="0">
                <a:solidFill>
                  <a:prstClr val="black"/>
                </a:solidFill>
                <a:latin typeface="+mj-lt"/>
                <a:cs typeface="Calibri"/>
              </a:rPr>
              <a:t>. Böylece </a:t>
            </a:r>
            <a:r>
              <a:rPr lang="tr-TR" sz="2100" kern="1200" spc="-9" dirty="0" err="1" smtClean="0">
                <a:solidFill>
                  <a:prstClr val="black"/>
                </a:solidFill>
                <a:latin typeface="+mj-lt"/>
                <a:cs typeface="Calibri"/>
              </a:rPr>
              <a:t>CPUnun</a:t>
            </a:r>
            <a:r>
              <a:rPr lang="tr-TR" sz="2100" kern="1200" spc="-9" dirty="0" smtClean="0">
                <a:solidFill>
                  <a:prstClr val="black"/>
                </a:solidFill>
                <a:latin typeface="+mj-lt"/>
                <a:cs typeface="Calibri"/>
              </a:rPr>
              <a:t> boşta kaldığı zaman azaltılmış olur.</a:t>
            </a:r>
          </a:p>
          <a:p>
            <a:pPr marL="1329607" lvl="2" indent="-330684" algn="l" rtl="0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endParaRPr lang="tr-TR" spc="-9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65625" y="656883"/>
            <a:ext cx="2206283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spc="-9" dirty="0"/>
              <a:t>Process</a:t>
            </a:r>
            <a:r>
              <a:rPr spc="-92" dirty="0"/>
              <a:t> </a:t>
            </a:r>
            <a:r>
              <a:rPr dirty="0"/>
              <a:t>kavramı</a:t>
            </a:r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283927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 smtClean="0">
                <a:latin typeface="Calibri"/>
                <a:cs typeface="Calibri"/>
              </a:rPr>
              <a:t>Parent process </a:t>
            </a:r>
            <a:r>
              <a:rPr lang="tr-TR" sz="2220" dirty="0" err="1" smtClean="0">
                <a:latin typeface="Calibri"/>
                <a:cs typeface="Calibri"/>
              </a:rPr>
              <a:t>wait</a:t>
            </a:r>
            <a:r>
              <a:rPr lang="tr-TR" sz="2220" dirty="0" smtClean="0">
                <a:latin typeface="Calibri"/>
                <a:cs typeface="Calibri"/>
              </a:rPr>
              <a:t>()i çağırmadan kendisi sonlanırsa </a:t>
            </a:r>
            <a:r>
              <a:rPr lang="tr-TR" sz="2220" dirty="0" err="1" smtClean="0">
                <a:latin typeface="Calibri"/>
                <a:cs typeface="Calibri"/>
              </a:rPr>
              <a:t>child</a:t>
            </a:r>
            <a:r>
              <a:rPr lang="tr-TR" sz="2220" dirty="0" smtClean="0">
                <a:latin typeface="Calibri"/>
                <a:cs typeface="Calibri"/>
              </a:rPr>
              <a:t> </a:t>
            </a:r>
            <a:r>
              <a:rPr lang="tr-TR" sz="2220" dirty="0" err="1" smtClean="0">
                <a:latin typeface="Calibri"/>
                <a:cs typeface="Calibri"/>
              </a:rPr>
              <a:t>processler</a:t>
            </a:r>
            <a:r>
              <a:rPr lang="tr-TR" sz="2220" dirty="0" smtClean="0">
                <a:latin typeface="Calibri"/>
                <a:cs typeface="Calibri"/>
              </a:rPr>
              <a:t> </a:t>
            </a:r>
            <a:r>
              <a:rPr lang="tr-TR" altLang="en-US" sz="2220" b="1" dirty="0" err="1" smtClean="0">
                <a:solidFill>
                  <a:srgbClr val="3366FF"/>
                </a:solidFill>
              </a:rPr>
              <a:t>orphan</a:t>
            </a:r>
            <a:r>
              <a:rPr lang="tr-TR" altLang="en-US" sz="2220" b="1" dirty="0" smtClean="0">
                <a:solidFill>
                  <a:srgbClr val="3366FF"/>
                </a:solidFill>
              </a:rPr>
              <a:t> (kimsesiz) </a:t>
            </a:r>
            <a:r>
              <a:rPr lang="tr-TR" sz="2220" dirty="0" smtClean="0">
                <a:cs typeface="Calibri"/>
              </a:rPr>
              <a:t>process olarak bilinir.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dirty="0" smtClean="0">
                <a:cs typeface="Calibri"/>
              </a:rPr>
              <a:t>Geleneksel </a:t>
            </a:r>
            <a:r>
              <a:rPr lang="tr-TR" sz="2220" dirty="0">
                <a:cs typeface="Calibri"/>
              </a:rPr>
              <a:t>UNIX sistemleri, </a:t>
            </a:r>
            <a:r>
              <a:rPr lang="tr-TR" sz="2220" b="1" dirty="0" err="1">
                <a:cs typeface="Calibri"/>
              </a:rPr>
              <a:t>init</a:t>
            </a:r>
            <a:r>
              <a:rPr lang="tr-TR" sz="2220" dirty="0">
                <a:cs typeface="Calibri"/>
              </a:rPr>
              <a:t> </a:t>
            </a:r>
            <a:r>
              <a:rPr lang="tr-TR" sz="2220" b="1" dirty="0" err="1" smtClean="0">
                <a:cs typeface="Calibri"/>
              </a:rPr>
              <a:t>processi</a:t>
            </a:r>
            <a:r>
              <a:rPr lang="tr-TR" sz="2220" dirty="0" smtClean="0">
                <a:cs typeface="Calibri"/>
              </a:rPr>
              <a:t> (</a:t>
            </a:r>
            <a:r>
              <a:rPr lang="tr-TR" sz="2220" dirty="0" err="1" smtClean="0">
                <a:cs typeface="Calibri"/>
              </a:rPr>
              <a:t>parent</a:t>
            </a:r>
            <a:r>
              <a:rPr lang="tr-TR" sz="2220" dirty="0" smtClean="0">
                <a:cs typeface="Calibri"/>
              </a:rPr>
              <a:t> </a:t>
            </a:r>
            <a:r>
              <a:rPr lang="tr-TR" sz="2220" dirty="0" err="1" smtClean="0">
                <a:cs typeface="Calibri"/>
              </a:rPr>
              <a:t>root</a:t>
            </a:r>
            <a:r>
              <a:rPr lang="tr-TR" sz="2220" dirty="0" smtClean="0">
                <a:cs typeface="Calibri"/>
              </a:rPr>
              <a:t> process) </a:t>
            </a:r>
            <a:r>
              <a:rPr lang="tr-TR" altLang="en-US" sz="2220" b="1" dirty="0" err="1">
                <a:solidFill>
                  <a:srgbClr val="3366FF"/>
                </a:solidFill>
              </a:rPr>
              <a:t>orphan</a:t>
            </a:r>
            <a:r>
              <a:rPr lang="tr-TR" sz="2220" dirty="0" smtClean="0">
                <a:cs typeface="Calibri"/>
              </a:rPr>
              <a:t> </a:t>
            </a:r>
            <a:r>
              <a:rPr lang="tr-TR" sz="2220" dirty="0" err="1" smtClean="0">
                <a:cs typeface="Calibri"/>
              </a:rPr>
              <a:t>processlere</a:t>
            </a:r>
            <a:r>
              <a:rPr lang="tr-TR" sz="2220" dirty="0" smtClean="0">
                <a:cs typeface="Calibri"/>
              </a:rPr>
              <a:t> yeni </a:t>
            </a:r>
            <a:r>
              <a:rPr lang="tr-TR" sz="2220" dirty="0" err="1" smtClean="0">
                <a:cs typeface="Calibri"/>
              </a:rPr>
              <a:t>parent</a:t>
            </a:r>
            <a:r>
              <a:rPr lang="tr-TR" sz="2220" dirty="0" smtClean="0">
                <a:cs typeface="Calibri"/>
              </a:rPr>
              <a:t> atayarak </a:t>
            </a:r>
            <a:r>
              <a:rPr lang="tr-TR" sz="2220" dirty="0">
                <a:cs typeface="Calibri"/>
              </a:rPr>
              <a:t>bu senaryoyu ele </a:t>
            </a:r>
            <a:r>
              <a:rPr lang="tr-TR" sz="2220" dirty="0" smtClean="0">
                <a:cs typeface="Calibri"/>
              </a:rPr>
              <a:t>alır.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20" b="1" dirty="0" err="1">
                <a:cs typeface="Calibri"/>
              </a:rPr>
              <a:t>i</a:t>
            </a:r>
            <a:r>
              <a:rPr lang="tr-TR" sz="2220" b="1" dirty="0" err="1" smtClean="0">
                <a:cs typeface="Calibri"/>
              </a:rPr>
              <a:t>nit</a:t>
            </a:r>
            <a:r>
              <a:rPr lang="tr-TR" sz="2220" dirty="0" smtClean="0">
                <a:cs typeface="Calibri"/>
              </a:rPr>
              <a:t> </a:t>
            </a:r>
            <a:r>
              <a:rPr lang="tr-TR" sz="2220" b="1" dirty="0" smtClean="0">
                <a:cs typeface="Calibri"/>
              </a:rPr>
              <a:t>process</a:t>
            </a:r>
            <a:r>
              <a:rPr lang="tr-TR" sz="2220" dirty="0" smtClean="0">
                <a:cs typeface="Calibri"/>
              </a:rPr>
              <a:t> periyodik </a:t>
            </a:r>
            <a:r>
              <a:rPr lang="tr-TR" sz="2220" dirty="0">
                <a:cs typeface="Calibri"/>
              </a:rPr>
              <a:t>olarak </a:t>
            </a:r>
            <a:r>
              <a:rPr lang="tr-TR" sz="2220" dirty="0" err="1" smtClean="0">
                <a:cs typeface="Calibri"/>
              </a:rPr>
              <a:t>wait</a:t>
            </a:r>
            <a:r>
              <a:rPr lang="tr-TR" sz="2220" dirty="0" smtClean="0">
                <a:cs typeface="Calibri"/>
              </a:rPr>
              <a:t>()'i </a:t>
            </a:r>
            <a:r>
              <a:rPr lang="tr-TR" sz="2220" dirty="0">
                <a:cs typeface="Calibri"/>
              </a:rPr>
              <a:t>çağırır, böylece </a:t>
            </a:r>
            <a:r>
              <a:rPr lang="tr-TR" altLang="en-US" sz="2220" b="1" dirty="0" err="1">
                <a:solidFill>
                  <a:srgbClr val="3366FF"/>
                </a:solidFill>
              </a:rPr>
              <a:t>orphan</a:t>
            </a:r>
            <a:r>
              <a:rPr lang="tr-TR" sz="2220" dirty="0" smtClean="0">
                <a:cs typeface="Calibri"/>
              </a:rPr>
              <a:t> </a:t>
            </a:r>
            <a:r>
              <a:rPr lang="tr-TR" sz="2220" dirty="0" err="1" smtClean="0">
                <a:cs typeface="Calibri"/>
              </a:rPr>
              <a:t>processin</a:t>
            </a:r>
            <a:r>
              <a:rPr lang="tr-TR" sz="2220" dirty="0" smtClean="0">
                <a:cs typeface="Calibri"/>
              </a:rPr>
              <a:t> çıkış </a:t>
            </a:r>
            <a:r>
              <a:rPr lang="tr-TR" sz="2220" dirty="0">
                <a:cs typeface="Calibri"/>
              </a:rPr>
              <a:t>durumunun toplanmasına ve </a:t>
            </a:r>
            <a:r>
              <a:rPr lang="tr-TR" altLang="en-US" sz="2220" b="1" dirty="0" err="1">
                <a:solidFill>
                  <a:srgbClr val="3366FF"/>
                </a:solidFill>
              </a:rPr>
              <a:t>orphan</a:t>
            </a:r>
            <a:r>
              <a:rPr lang="tr-TR" sz="2220" dirty="0">
                <a:cs typeface="Calibri"/>
              </a:rPr>
              <a:t> </a:t>
            </a:r>
            <a:r>
              <a:rPr lang="tr-TR" sz="2220" dirty="0" smtClean="0">
                <a:cs typeface="Calibri"/>
              </a:rPr>
              <a:t>process </a:t>
            </a:r>
            <a:r>
              <a:rPr lang="tr-TR" sz="2220" dirty="0">
                <a:cs typeface="Calibri"/>
              </a:rPr>
              <a:t>tanımlayıcısını ve </a:t>
            </a:r>
            <a:r>
              <a:rPr lang="tr-TR" sz="2220" dirty="0" smtClean="0">
                <a:cs typeface="Calibri"/>
              </a:rPr>
              <a:t>process tablosunu serbest </a:t>
            </a:r>
            <a:r>
              <a:rPr lang="tr-TR" sz="2220" dirty="0">
                <a:cs typeface="Calibri"/>
              </a:rPr>
              <a:t>bırakmasına izin verir.</a:t>
            </a:r>
            <a:endParaRPr sz="222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3612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Process </a:t>
            </a:r>
            <a:r>
              <a:rPr lang="tr-TR" spc="-9" dirty="0" err="1" smtClean="0"/>
              <a:t>Termination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273458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7" y="1334567"/>
            <a:ext cx="8728305" cy="317475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>
                <a:cs typeface="Calibri"/>
              </a:rPr>
              <a:t>Sınırlı bellek gibi kaynak kısıtlamaları nedeniyle, mobil işletim sistemleri, sınırlı sistem kaynaklarını geri kazanmak için mevcut işlemleri sonlandırmak zorunda kalabilir</a:t>
            </a:r>
            <a:r>
              <a:rPr lang="tr-TR" sz="2215" dirty="0" smtClean="0"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err="1">
                <a:cs typeface="Calibri"/>
              </a:rPr>
              <a:t>Android</a:t>
            </a:r>
            <a:r>
              <a:rPr lang="tr-TR" sz="2215" dirty="0">
                <a:cs typeface="Calibri"/>
              </a:rPr>
              <a:t>, rastgele bir </a:t>
            </a:r>
            <a:r>
              <a:rPr lang="tr-TR" sz="2215" dirty="0" err="1" smtClean="0">
                <a:cs typeface="Calibri"/>
              </a:rPr>
              <a:t>processi</a:t>
            </a:r>
            <a:r>
              <a:rPr lang="tr-TR" sz="2215" dirty="0" smtClean="0">
                <a:cs typeface="Calibri"/>
              </a:rPr>
              <a:t> sonlandırmak </a:t>
            </a:r>
            <a:r>
              <a:rPr lang="tr-TR" sz="2215" dirty="0">
                <a:cs typeface="Calibri"/>
              </a:rPr>
              <a:t>yerine, </a:t>
            </a:r>
            <a:r>
              <a:rPr lang="tr-TR" sz="2215" dirty="0" smtClean="0">
                <a:cs typeface="Calibri"/>
              </a:rPr>
              <a:t>processlerin </a:t>
            </a:r>
            <a:r>
              <a:rPr lang="tr-TR" sz="2215" dirty="0">
                <a:cs typeface="Calibri"/>
              </a:rPr>
              <a:t>önem </a:t>
            </a:r>
            <a:r>
              <a:rPr lang="tr-TR" sz="2215" dirty="0" smtClean="0">
                <a:cs typeface="Calibri"/>
              </a:rPr>
              <a:t>sırasını </a:t>
            </a:r>
            <a:r>
              <a:rPr lang="tr-TR" sz="2215" dirty="0">
                <a:cs typeface="Calibri"/>
              </a:rPr>
              <a:t>(</a:t>
            </a:r>
            <a:r>
              <a:rPr lang="tr-TR" sz="2215" b="1" dirty="0" err="1">
                <a:cs typeface="Calibri"/>
              </a:rPr>
              <a:t>importance</a:t>
            </a:r>
            <a:r>
              <a:rPr lang="tr-TR" sz="2215" b="1" dirty="0">
                <a:cs typeface="Calibri"/>
              </a:rPr>
              <a:t> </a:t>
            </a:r>
            <a:r>
              <a:rPr lang="tr-TR" sz="2215" b="1" dirty="0" err="1">
                <a:cs typeface="Calibri"/>
              </a:rPr>
              <a:t>hierarchy</a:t>
            </a:r>
            <a:r>
              <a:rPr lang="tr-TR" sz="2215" dirty="0">
                <a:cs typeface="Calibri"/>
              </a:rPr>
              <a:t>)</a:t>
            </a:r>
            <a:r>
              <a:rPr lang="tr-TR" sz="2215" dirty="0" smtClean="0">
                <a:cs typeface="Calibri"/>
              </a:rPr>
              <a:t> belirlemiştir. 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Yeni </a:t>
            </a:r>
            <a:r>
              <a:rPr lang="tr-TR" sz="2215" dirty="0">
                <a:cs typeface="Calibri"/>
              </a:rPr>
              <a:t>veya daha önemli bir </a:t>
            </a:r>
            <a:r>
              <a:rPr lang="tr-TR" sz="2215" dirty="0" smtClean="0">
                <a:cs typeface="Calibri"/>
              </a:rPr>
              <a:t>process </a:t>
            </a:r>
            <a:r>
              <a:rPr lang="tr-TR" sz="2215" dirty="0">
                <a:cs typeface="Calibri"/>
              </a:rPr>
              <a:t>için </a:t>
            </a:r>
            <a:r>
              <a:rPr lang="tr-TR" sz="2215" dirty="0" smtClean="0">
                <a:cs typeface="Calibri"/>
              </a:rPr>
              <a:t>kaynakları kullanılabilir hale getirmek üzere </a:t>
            </a:r>
            <a:r>
              <a:rPr lang="tr-TR" sz="2215" dirty="0" err="1" smtClean="0">
                <a:cs typeface="Calibri"/>
              </a:rPr>
              <a:t>processlerin</a:t>
            </a:r>
            <a:r>
              <a:rPr lang="tr-TR" sz="2215" dirty="0" smtClean="0">
                <a:cs typeface="Calibri"/>
              </a:rPr>
              <a:t> sonlandırılması </a:t>
            </a:r>
            <a:r>
              <a:rPr lang="tr-TR" sz="2215" dirty="0">
                <a:cs typeface="Calibri"/>
              </a:rPr>
              <a:t>gerektiğinde, </a:t>
            </a:r>
            <a:r>
              <a:rPr lang="tr-TR" sz="2215" dirty="0" err="1" smtClean="0">
                <a:cs typeface="Calibri"/>
              </a:rPr>
              <a:t>processler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artan önem sırasına göre </a:t>
            </a:r>
            <a:r>
              <a:rPr lang="tr-TR" sz="2215" dirty="0" smtClean="0">
                <a:cs typeface="Calibri"/>
              </a:rPr>
              <a:t>sonlandırılır</a:t>
            </a:r>
            <a:r>
              <a:rPr lang="tr-TR" sz="2215" dirty="0">
                <a:cs typeface="Calibri"/>
              </a:rPr>
              <a:t>.</a:t>
            </a: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92982"/>
            <a:ext cx="4908049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Android</a:t>
            </a:r>
            <a:r>
              <a:rPr lang="tr-TR" spc="-9" dirty="0"/>
              <a:t> Process </a:t>
            </a:r>
            <a:r>
              <a:rPr lang="tr-TR" spc="-9" dirty="0" err="1"/>
              <a:t>Hierarchy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3197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9" y="1066800"/>
            <a:ext cx="8727592" cy="582855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Önem sırasına göre processlerin hiyerarşisi (</a:t>
            </a:r>
            <a:r>
              <a:rPr lang="tr-TR" sz="2215" dirty="0">
                <a:cs typeface="Calibri"/>
              </a:rPr>
              <a:t>azalan </a:t>
            </a:r>
            <a:r>
              <a:rPr lang="tr-TR" sz="2215" dirty="0" smtClean="0">
                <a:cs typeface="Calibri"/>
              </a:rPr>
              <a:t>sıraya göre):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>
                <a:cs typeface="Calibri"/>
              </a:rPr>
              <a:t>Foreground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>
                <a:cs typeface="Calibri"/>
              </a:rPr>
              <a:t>process</a:t>
            </a:r>
            <a:r>
              <a:rPr lang="tr-TR" sz="2000" dirty="0">
                <a:cs typeface="Calibri"/>
              </a:rPr>
              <a:t> - Kullanıcının halihazırda etkileşimde bulunduğu uygulamayı temsil </a:t>
            </a:r>
            <a:r>
              <a:rPr lang="tr-TR" sz="2000" dirty="0" smtClean="0">
                <a:cs typeface="Calibri"/>
              </a:rPr>
              <a:t>eden </a:t>
            </a:r>
            <a:r>
              <a:rPr lang="tr-TR" sz="2000" dirty="0">
                <a:cs typeface="Calibri"/>
              </a:rPr>
              <a:t>ekranda görünen mevcut </a:t>
            </a:r>
            <a:r>
              <a:rPr lang="tr-TR" sz="2000" dirty="0" smtClean="0">
                <a:cs typeface="Calibri"/>
              </a:rPr>
              <a:t>process.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err="1">
                <a:cs typeface="Calibri"/>
              </a:rPr>
              <a:t>Visible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>
                <a:cs typeface="Calibri"/>
              </a:rPr>
              <a:t>process</a:t>
            </a:r>
            <a:r>
              <a:rPr lang="tr-TR" sz="2000" dirty="0">
                <a:cs typeface="Calibri"/>
              </a:rPr>
              <a:t> — Doğrudan ön planda görünmeyen ancak </a:t>
            </a:r>
            <a:r>
              <a:rPr lang="tr-TR" sz="2000" dirty="0" err="1" smtClean="0">
                <a:cs typeface="Calibri"/>
              </a:rPr>
              <a:t>foreground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processin</a:t>
            </a:r>
            <a:r>
              <a:rPr lang="tr-TR" sz="2000" dirty="0" smtClean="0">
                <a:cs typeface="Calibri"/>
              </a:rPr>
              <a:t> atıfta </a:t>
            </a:r>
            <a:r>
              <a:rPr lang="tr-TR" sz="2000" dirty="0">
                <a:cs typeface="Calibri"/>
              </a:rPr>
              <a:t>bulunduğu </a:t>
            </a:r>
            <a:r>
              <a:rPr lang="tr-TR" sz="2000" dirty="0" smtClean="0">
                <a:cs typeface="Calibri"/>
              </a:rPr>
              <a:t>yani kullanıcının farkında olduğu bir etkinliği </a:t>
            </a:r>
            <a:r>
              <a:rPr lang="tr-TR" sz="2000" b="1" dirty="0" smtClean="0">
                <a:cs typeface="Calibri"/>
              </a:rPr>
              <a:t>(</a:t>
            </a:r>
            <a:r>
              <a:rPr lang="tr-TR" sz="2000" b="1" dirty="0" err="1" smtClean="0">
                <a:cs typeface="Calibri"/>
              </a:rPr>
              <a:t>activity</a:t>
            </a:r>
            <a:r>
              <a:rPr lang="tr-TR" sz="2000" b="1" dirty="0" smtClean="0">
                <a:cs typeface="Calibri"/>
              </a:rPr>
              <a:t>)</a:t>
            </a:r>
            <a:r>
              <a:rPr lang="tr-TR" sz="2000" dirty="0" smtClean="0">
                <a:cs typeface="Calibri"/>
              </a:rPr>
              <a:t> gerçekleştiren </a:t>
            </a:r>
            <a:r>
              <a:rPr lang="tr-TR" sz="2000" dirty="0">
                <a:cs typeface="Calibri"/>
              </a:rPr>
              <a:t>bir </a:t>
            </a:r>
            <a:r>
              <a:rPr lang="tr-TR" sz="2000" dirty="0" smtClean="0">
                <a:cs typeface="Calibri"/>
              </a:rPr>
              <a:t>process </a:t>
            </a:r>
            <a:r>
              <a:rPr lang="tr-TR" sz="2000" dirty="0">
                <a:cs typeface="Calibri"/>
              </a:rPr>
              <a:t>(yani, </a:t>
            </a:r>
            <a:r>
              <a:rPr lang="tr-TR" sz="2000" dirty="0" err="1" smtClean="0">
                <a:cs typeface="Calibri"/>
              </a:rPr>
              <a:t>foreground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processte</a:t>
            </a:r>
            <a:r>
              <a:rPr lang="tr-TR" sz="2000" dirty="0" smtClean="0">
                <a:cs typeface="Calibri"/>
              </a:rPr>
              <a:t> durumu </a:t>
            </a:r>
            <a:r>
              <a:rPr lang="tr-TR" sz="2000" dirty="0">
                <a:cs typeface="Calibri"/>
              </a:rPr>
              <a:t>görüntülenen bir etkinliği gerçekleştiren bir </a:t>
            </a:r>
            <a:r>
              <a:rPr lang="tr-TR" sz="2000" dirty="0" smtClean="0">
                <a:cs typeface="Calibri"/>
              </a:rPr>
              <a:t>process)*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>
                <a:cs typeface="Calibri"/>
              </a:rPr>
              <a:t>Service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>
                <a:cs typeface="Calibri"/>
              </a:rPr>
              <a:t>process</a:t>
            </a:r>
            <a:r>
              <a:rPr lang="tr-TR" sz="2000" dirty="0">
                <a:cs typeface="Calibri"/>
              </a:rPr>
              <a:t> — </a:t>
            </a:r>
            <a:r>
              <a:rPr lang="tr-TR" sz="2000" dirty="0" smtClean="0">
                <a:cs typeface="Calibri"/>
              </a:rPr>
              <a:t>Background </a:t>
            </a:r>
            <a:r>
              <a:rPr lang="tr-TR" sz="2000" dirty="0" err="1" smtClean="0">
                <a:cs typeface="Calibri"/>
              </a:rPr>
              <a:t>processe</a:t>
            </a:r>
            <a:r>
              <a:rPr lang="tr-TR" sz="2000" dirty="0" smtClean="0">
                <a:cs typeface="Calibri"/>
              </a:rPr>
              <a:t> benzer </a:t>
            </a:r>
            <a:r>
              <a:rPr lang="tr-TR" sz="2000" dirty="0">
                <a:cs typeface="Calibri"/>
              </a:rPr>
              <a:t>ancak kullanıcının görebileceği bir </a:t>
            </a:r>
            <a:r>
              <a:rPr lang="tr-TR" sz="2000" dirty="0" smtClean="0">
                <a:cs typeface="Calibri"/>
              </a:rPr>
              <a:t>etkinlik </a:t>
            </a:r>
            <a:r>
              <a:rPr lang="tr-TR" sz="2000" b="1" dirty="0">
                <a:cs typeface="Calibri"/>
              </a:rPr>
              <a:t>(</a:t>
            </a:r>
            <a:r>
              <a:rPr lang="tr-TR" sz="2000" b="1" dirty="0" err="1">
                <a:cs typeface="Calibri"/>
              </a:rPr>
              <a:t>activity</a:t>
            </a:r>
            <a:r>
              <a:rPr lang="tr-TR" sz="2000" b="1" dirty="0">
                <a:cs typeface="Calibri"/>
              </a:rPr>
              <a:t>)</a:t>
            </a:r>
            <a:r>
              <a:rPr lang="tr-TR" sz="2000" dirty="0" smtClean="0">
                <a:cs typeface="Calibri"/>
              </a:rPr>
              <a:t>  </a:t>
            </a:r>
            <a:r>
              <a:rPr lang="tr-TR" sz="2000" dirty="0">
                <a:cs typeface="Calibri"/>
              </a:rPr>
              <a:t>gerçekleştiren bir </a:t>
            </a:r>
            <a:r>
              <a:rPr lang="tr-TR" sz="2000" dirty="0" smtClean="0">
                <a:cs typeface="Calibri"/>
              </a:rPr>
              <a:t>process (müzik </a:t>
            </a:r>
            <a:r>
              <a:rPr lang="tr-TR" sz="2000" dirty="0">
                <a:cs typeface="Calibri"/>
              </a:rPr>
              <a:t>akışı gibi</a:t>
            </a:r>
            <a:r>
              <a:rPr lang="tr-TR" sz="2000" dirty="0" smtClean="0">
                <a:cs typeface="Calibri"/>
              </a:rPr>
              <a:t>)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>
                <a:cs typeface="Calibri"/>
              </a:rPr>
              <a:t>Background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>
                <a:cs typeface="Calibri"/>
              </a:rPr>
              <a:t>process</a:t>
            </a:r>
            <a:r>
              <a:rPr lang="tr-TR" sz="2000" dirty="0">
                <a:cs typeface="Calibri"/>
              </a:rPr>
              <a:t> — Bir </a:t>
            </a:r>
            <a:r>
              <a:rPr lang="tr-TR" sz="2000" dirty="0" smtClean="0">
                <a:cs typeface="Calibri"/>
              </a:rPr>
              <a:t>etkinlik </a:t>
            </a:r>
            <a:r>
              <a:rPr lang="tr-TR" sz="2000" b="1" dirty="0">
                <a:cs typeface="Calibri"/>
              </a:rPr>
              <a:t>(</a:t>
            </a:r>
            <a:r>
              <a:rPr lang="tr-TR" sz="2000" b="1" dirty="0" err="1">
                <a:cs typeface="Calibri"/>
              </a:rPr>
              <a:t>activity</a:t>
            </a:r>
            <a:r>
              <a:rPr lang="tr-TR" sz="2000" b="1" dirty="0">
                <a:cs typeface="Calibri"/>
              </a:rPr>
              <a:t>)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gerçekleştiren ancak kullanıcı tarafından görülemeyen bir </a:t>
            </a:r>
            <a:r>
              <a:rPr lang="tr-TR" sz="2000" dirty="0" smtClean="0">
                <a:cs typeface="Calibri"/>
              </a:rPr>
              <a:t>process.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err="1">
                <a:cs typeface="Calibri"/>
              </a:rPr>
              <a:t>Empty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>
                <a:cs typeface="Calibri"/>
              </a:rPr>
              <a:t>process</a:t>
            </a:r>
            <a:r>
              <a:rPr lang="tr-TR" sz="2000" dirty="0">
                <a:cs typeface="Calibri"/>
              </a:rPr>
              <a:t> - Herhangi bir uygulamayla ilişkilendirilmiş etkin bileşen içermeyen bir </a:t>
            </a:r>
            <a:r>
              <a:rPr lang="tr-TR" sz="2000" dirty="0" smtClean="0">
                <a:cs typeface="Calibri"/>
              </a:rPr>
              <a:t>process*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92982"/>
            <a:ext cx="4908049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Android</a:t>
            </a:r>
            <a:r>
              <a:rPr lang="tr-TR" spc="-9" dirty="0"/>
              <a:t> Process </a:t>
            </a:r>
            <a:r>
              <a:rPr lang="tr-TR" spc="-9" dirty="0" err="1"/>
              <a:t>Hierarchy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75795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4064229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Bazı web tarayıcıları </a:t>
            </a:r>
            <a:r>
              <a:rPr lang="tr-TR" sz="2000" dirty="0" err="1" smtClean="0">
                <a:cs typeface="Calibri"/>
              </a:rPr>
              <a:t>single</a:t>
            </a:r>
            <a:r>
              <a:rPr lang="tr-TR" sz="2000" dirty="0" smtClean="0">
                <a:cs typeface="Calibri"/>
              </a:rPr>
              <a:t> process </a:t>
            </a:r>
            <a:r>
              <a:rPr lang="tr-TR" sz="2000" dirty="0">
                <a:cs typeface="Calibri"/>
              </a:rPr>
              <a:t>olarak </a:t>
            </a:r>
            <a:r>
              <a:rPr lang="tr-TR" sz="2000" dirty="0" smtClean="0">
                <a:cs typeface="Calibri"/>
              </a:rPr>
              <a:t>çalışır.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Single</a:t>
            </a:r>
            <a:r>
              <a:rPr lang="tr-TR" sz="2000" dirty="0" smtClean="0">
                <a:cs typeface="Calibri"/>
              </a:rPr>
              <a:t> process olarak çalışan web tarayıcı uygulamalarında bir </a:t>
            </a:r>
            <a:r>
              <a:rPr lang="tr-TR" sz="2000" dirty="0">
                <a:cs typeface="Calibri"/>
              </a:rPr>
              <a:t>web sitesi soruna neden olursa, tarayıcının </a:t>
            </a:r>
            <a:r>
              <a:rPr lang="tr-TR" sz="2000" dirty="0" smtClean="0">
                <a:cs typeface="Calibri"/>
              </a:rPr>
              <a:t>tamamı (tüm sekmeler) </a:t>
            </a:r>
            <a:r>
              <a:rPr lang="tr-TR" sz="2000" dirty="0">
                <a:cs typeface="Calibri"/>
              </a:rPr>
              <a:t>kilitlenebilir veya </a:t>
            </a:r>
            <a:r>
              <a:rPr lang="tr-TR" sz="2000" dirty="0" smtClean="0">
                <a:cs typeface="Calibri"/>
              </a:rPr>
              <a:t>çökebilir.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Google </a:t>
            </a:r>
            <a:r>
              <a:rPr lang="tr-TR" sz="2000" dirty="0" err="1">
                <a:cs typeface="Calibri"/>
              </a:rPr>
              <a:t>Chrome</a:t>
            </a:r>
            <a:r>
              <a:rPr lang="tr-TR" sz="2000" dirty="0">
                <a:cs typeface="Calibri"/>
              </a:rPr>
              <a:t> Tarayıcı, 3 farklı </a:t>
            </a:r>
            <a:r>
              <a:rPr lang="tr-TR" sz="2000" dirty="0" smtClean="0">
                <a:cs typeface="Calibri"/>
              </a:rPr>
              <a:t>process türü </a:t>
            </a:r>
            <a:r>
              <a:rPr lang="tr-TR" sz="2000" dirty="0">
                <a:cs typeface="Calibri"/>
              </a:rPr>
              <a:t>ile </a:t>
            </a:r>
            <a:r>
              <a:rPr lang="tr-TR" sz="2000" dirty="0" err="1" smtClean="0">
                <a:cs typeface="Calibri"/>
              </a:rPr>
              <a:t>multiprocess</a:t>
            </a:r>
            <a:r>
              <a:rPr lang="tr-TR" sz="2000" dirty="0" smtClean="0">
                <a:cs typeface="Calibri"/>
              </a:rPr>
              <a:t> olarak tasarlanmıştır: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altLang="en-US" sz="2000" b="1" dirty="0">
                <a:solidFill>
                  <a:srgbClr val="3366FF"/>
                </a:solidFill>
              </a:rPr>
              <a:t>Browser</a:t>
            </a:r>
            <a:r>
              <a:rPr lang="en-US" altLang="en-US" sz="2000" dirty="0"/>
              <a:t> </a:t>
            </a:r>
            <a:r>
              <a:rPr lang="tr-TR" sz="2000" dirty="0" smtClean="0">
                <a:cs typeface="Calibri"/>
              </a:rPr>
              <a:t>process - </a:t>
            </a:r>
            <a:r>
              <a:rPr lang="tr-TR" sz="2000" dirty="0">
                <a:cs typeface="Calibri"/>
              </a:rPr>
              <a:t>kullanıcı </a:t>
            </a:r>
            <a:r>
              <a:rPr lang="tr-TR" sz="2000" dirty="0" err="1">
                <a:cs typeface="Calibri"/>
              </a:rPr>
              <a:t>arayüzünü</a:t>
            </a:r>
            <a:r>
              <a:rPr lang="tr-TR" sz="2000" dirty="0">
                <a:cs typeface="Calibri"/>
              </a:rPr>
              <a:t>, diski ve </a:t>
            </a:r>
            <a:r>
              <a:rPr lang="tr-TR" sz="2000" dirty="0" smtClean="0">
                <a:cs typeface="Calibri"/>
              </a:rPr>
              <a:t>network I/O'yu yönetir.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altLang="en-US" sz="2000" b="1" dirty="0">
                <a:solidFill>
                  <a:srgbClr val="3366FF"/>
                </a:solidFill>
              </a:rPr>
              <a:t>Renderer</a:t>
            </a:r>
            <a:r>
              <a:rPr lang="en-US" altLang="en-US" sz="2000" dirty="0"/>
              <a:t> process</a:t>
            </a:r>
            <a:r>
              <a:rPr lang="tr-TR" sz="2000" dirty="0" smtClean="0">
                <a:cs typeface="Calibri"/>
              </a:rPr>
              <a:t> - web </a:t>
            </a:r>
            <a:r>
              <a:rPr lang="tr-TR" sz="2000" dirty="0">
                <a:cs typeface="Calibri"/>
              </a:rPr>
              <a:t>sayfalarını </a:t>
            </a:r>
            <a:r>
              <a:rPr lang="tr-TR" sz="2000" dirty="0" err="1" smtClean="0">
                <a:cs typeface="Calibri"/>
              </a:rPr>
              <a:t>render</a:t>
            </a:r>
            <a:r>
              <a:rPr lang="tr-TR" sz="2000" dirty="0" smtClean="0">
                <a:cs typeface="Calibri"/>
              </a:rPr>
              <a:t> eder; HTML, </a:t>
            </a:r>
            <a:r>
              <a:rPr lang="tr-TR" sz="2000" dirty="0" err="1" smtClean="0">
                <a:cs typeface="Calibri"/>
              </a:rPr>
              <a:t>Javascript</a:t>
            </a:r>
            <a:r>
              <a:rPr lang="tr-TR" sz="2000" dirty="0" smtClean="0">
                <a:cs typeface="Calibri"/>
              </a:rPr>
              <a:t> ve resimleri işlerler. </a:t>
            </a:r>
            <a:r>
              <a:rPr lang="tr-TR" sz="2000" dirty="0">
                <a:cs typeface="Calibri"/>
              </a:rPr>
              <a:t>Açılan her web sitesi için yeni bir </a:t>
            </a:r>
            <a:r>
              <a:rPr lang="en-US" altLang="en-US" sz="2000" dirty="0"/>
              <a:t>renderer </a:t>
            </a:r>
            <a:r>
              <a:rPr lang="tr-TR" sz="2000" dirty="0" smtClean="0">
                <a:cs typeface="Calibri"/>
              </a:rPr>
              <a:t>oluşturulur.</a:t>
            </a:r>
          </a:p>
          <a:p>
            <a:pPr marL="7416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altLang="en-US" sz="2000" b="1" smtClean="0">
                <a:solidFill>
                  <a:srgbClr val="3366FF"/>
                </a:solidFill>
              </a:rPr>
              <a:t>Plug-in </a:t>
            </a:r>
            <a:r>
              <a:rPr lang="en-US" altLang="en-US" sz="2000" dirty="0" smtClean="0"/>
              <a:t>process</a:t>
            </a:r>
            <a:r>
              <a:rPr lang="tr-TR" altLang="en-US" sz="2000" dirty="0" smtClean="0"/>
              <a:t> -</a:t>
            </a:r>
            <a:r>
              <a:rPr lang="en-US" altLang="en-US" sz="2000" dirty="0" smtClean="0"/>
              <a:t> </a:t>
            </a:r>
            <a:r>
              <a:rPr lang="tr-TR" altLang="en-US" sz="2000" dirty="0" smtClean="0"/>
              <a:t>k</a:t>
            </a:r>
            <a:r>
              <a:rPr lang="tr-TR" sz="2000" dirty="0" smtClean="0">
                <a:cs typeface="Calibri"/>
              </a:rPr>
              <a:t>ullanılan </a:t>
            </a:r>
            <a:r>
              <a:rPr lang="tr-TR" sz="2000" dirty="0">
                <a:cs typeface="Calibri"/>
              </a:rPr>
              <a:t>her </a:t>
            </a:r>
            <a:r>
              <a:rPr lang="tr-TR" sz="2000" dirty="0" err="1" smtClean="0">
                <a:cs typeface="Calibri"/>
              </a:rPr>
              <a:t>plug</a:t>
            </a:r>
            <a:r>
              <a:rPr lang="tr-TR" sz="2000" dirty="0" smtClean="0">
                <a:cs typeface="Calibri"/>
              </a:rPr>
              <a:t>-in türü </a:t>
            </a:r>
            <a:r>
              <a:rPr lang="tr-TR" sz="2000" dirty="0">
                <a:cs typeface="Calibri"/>
              </a:rPr>
              <a:t>(Flash veya </a:t>
            </a:r>
            <a:r>
              <a:rPr lang="tr-TR" sz="2000" dirty="0" err="1">
                <a:cs typeface="Calibri"/>
              </a:rPr>
              <a:t>QuickTime</a:t>
            </a:r>
            <a:r>
              <a:rPr lang="tr-TR" sz="2000" dirty="0">
                <a:cs typeface="Calibri"/>
              </a:rPr>
              <a:t> gibi) için bir </a:t>
            </a:r>
            <a:r>
              <a:rPr lang="tr-TR" sz="2000" dirty="0" err="1" smtClean="0">
                <a:cs typeface="Calibri"/>
              </a:rPr>
              <a:t>plug</a:t>
            </a:r>
            <a:r>
              <a:rPr lang="tr-TR" sz="2000" dirty="0" smtClean="0">
                <a:cs typeface="Calibri"/>
              </a:rPr>
              <a:t>-in process oluşturulur</a:t>
            </a:r>
            <a:r>
              <a:rPr lang="tr-TR" sz="2000" dirty="0"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68130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Multiprocess</a:t>
            </a:r>
            <a:r>
              <a:rPr lang="tr-TR" spc="-9" dirty="0"/>
              <a:t> Architecture – </a:t>
            </a:r>
            <a:r>
              <a:rPr lang="tr-TR" spc="-9" dirty="0" err="1"/>
              <a:t>Chrome</a:t>
            </a:r>
            <a:r>
              <a:rPr lang="tr-TR" spc="-9" dirty="0"/>
              <a:t> Browser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88465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2217570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lvl="2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Multiprocess</a:t>
            </a:r>
            <a:r>
              <a:rPr lang="tr-TR" sz="2000" dirty="0" smtClean="0">
                <a:cs typeface="Calibri"/>
              </a:rPr>
              <a:t> yaklaşımının </a:t>
            </a:r>
            <a:r>
              <a:rPr lang="tr-TR" sz="2000" dirty="0">
                <a:cs typeface="Calibri"/>
              </a:rPr>
              <a:t>avantajı, web sitelerinin birbirinden ayrı olarak çalışmasıdır. Bir web sitesi çökerse, yalnızca </a:t>
            </a:r>
            <a:r>
              <a:rPr lang="tr-TR" sz="2000" dirty="0" smtClean="0">
                <a:cs typeface="Calibri"/>
              </a:rPr>
              <a:t>onu </a:t>
            </a:r>
            <a:r>
              <a:rPr lang="tr-TR" sz="2000" dirty="0" err="1" smtClean="0">
                <a:cs typeface="Calibri"/>
              </a:rPr>
              <a:t>render</a:t>
            </a:r>
            <a:r>
              <a:rPr lang="tr-TR" sz="2000" dirty="0" smtClean="0">
                <a:cs typeface="Calibri"/>
              </a:rPr>
              <a:t> eden process etkilenir</a:t>
            </a:r>
            <a:r>
              <a:rPr lang="tr-TR" sz="2000" dirty="0">
                <a:cs typeface="Calibri"/>
              </a:rPr>
              <a:t>; diğer tüm </a:t>
            </a:r>
            <a:r>
              <a:rPr lang="tr-TR" sz="2000" dirty="0" err="1" smtClean="0">
                <a:cs typeface="Calibri"/>
              </a:rPr>
              <a:t>processler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zarar görmeden kalır.</a:t>
            </a:r>
          </a:p>
          <a:p>
            <a:pPr marL="355310" marR="1028405" lvl="2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Ayrıca </a:t>
            </a:r>
            <a:r>
              <a:rPr lang="tr-TR" sz="2000" dirty="0" err="1" smtClean="0">
                <a:cs typeface="Calibri"/>
              </a:rPr>
              <a:t>render</a:t>
            </a:r>
            <a:r>
              <a:rPr lang="tr-TR" sz="2000" dirty="0" smtClean="0">
                <a:cs typeface="Calibri"/>
              </a:rPr>
              <a:t> process </a:t>
            </a:r>
            <a:r>
              <a:rPr lang="tr-TR" sz="2000" dirty="0">
                <a:cs typeface="Calibri"/>
              </a:rPr>
              <a:t>disk ve network </a:t>
            </a:r>
            <a:r>
              <a:rPr lang="tr-TR" sz="2000" dirty="0" smtClean="0">
                <a:cs typeface="Calibri"/>
              </a:rPr>
              <a:t>I/O'ya erişimin kısıtlı olduğu </a:t>
            </a:r>
            <a:r>
              <a:rPr lang="en-US" altLang="en-US" sz="2000" b="1" dirty="0" smtClean="0">
                <a:solidFill>
                  <a:srgbClr val="3366FF"/>
                </a:solidFill>
              </a:rPr>
              <a:t>sandbox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alanda </a:t>
            </a:r>
            <a:r>
              <a:rPr lang="tr-TR" sz="2000" dirty="0" smtClean="0">
                <a:cs typeface="Calibri"/>
              </a:rPr>
              <a:t>çalışır, böylece güvenlik </a:t>
            </a:r>
            <a:r>
              <a:rPr lang="tr-TR" sz="2000" dirty="0">
                <a:cs typeface="Calibri"/>
              </a:rPr>
              <a:t>açıklarının </a:t>
            </a:r>
            <a:r>
              <a:rPr lang="tr-TR" sz="2000" dirty="0" smtClean="0">
                <a:cs typeface="Calibri"/>
              </a:rPr>
              <a:t>etkisi </a:t>
            </a:r>
            <a:r>
              <a:rPr lang="tr-TR" sz="2000" dirty="0">
                <a:cs typeface="Calibri"/>
              </a:rPr>
              <a:t>en aza </a:t>
            </a:r>
            <a:r>
              <a:rPr lang="tr-TR" sz="2000" dirty="0" smtClean="0">
                <a:cs typeface="Calibri"/>
              </a:rPr>
              <a:t>indirgenir.</a:t>
            </a: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68130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Multiprocess</a:t>
            </a:r>
            <a:r>
              <a:rPr lang="tr-TR" spc="-9" dirty="0"/>
              <a:t> Architecture – </a:t>
            </a:r>
            <a:r>
              <a:rPr lang="tr-TR" spc="-9" dirty="0" err="1"/>
              <a:t>Chrome</a:t>
            </a:r>
            <a:r>
              <a:rPr lang="tr-TR" spc="-9" dirty="0"/>
              <a:t> Browser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05034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681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200" y="508704"/>
            <a:ext cx="1084385" cy="422601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pc="-9" dirty="0"/>
              <a:t>Konular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873" y="1220419"/>
            <a:ext cx="6004327" cy="2777485"/>
          </a:xfrm>
          <a:prstGeom prst="rect">
            <a:avLst/>
          </a:prstGeom>
        </p:spPr>
        <p:txBody>
          <a:bodyPr vert="horz" wrap="square" lIns="0" tIns="48063" rIns="0" bIns="0" rtlCol="0">
            <a:spAutoFit/>
          </a:bodyPr>
          <a:lstStyle/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dirty="0" smtClean="0">
                <a:cs typeface="Calibri"/>
              </a:rPr>
              <a:t>Process </a:t>
            </a:r>
            <a:r>
              <a:rPr lang="tr-TR" sz="2400" dirty="0" err="1" smtClean="0">
                <a:cs typeface="Calibri"/>
              </a:rPr>
              <a:t>Concept</a:t>
            </a:r>
            <a:endParaRPr lang="tr-TR" sz="2400" dirty="0" smtClean="0">
              <a:cs typeface="Calibri"/>
            </a:endParaRP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dirty="0" smtClean="0">
                <a:cs typeface="Calibri"/>
              </a:rPr>
              <a:t>Process </a:t>
            </a:r>
            <a:r>
              <a:rPr lang="tr-TR" sz="2400" dirty="0" err="1" smtClean="0">
                <a:cs typeface="Calibri"/>
              </a:rPr>
              <a:t>Scheduling</a:t>
            </a:r>
            <a:endParaRPr lang="tr-TR" sz="2400" dirty="0" smtClean="0">
              <a:cs typeface="Calibri"/>
            </a:endParaRP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spc="-9" dirty="0" smtClean="0">
                <a:cs typeface="Calibri"/>
              </a:rPr>
              <a:t>Operations </a:t>
            </a:r>
            <a:r>
              <a:rPr lang="tr-TR" sz="2400" spc="-9" dirty="0">
                <a:cs typeface="Calibri"/>
              </a:rPr>
              <a:t>on </a:t>
            </a:r>
            <a:r>
              <a:rPr lang="tr-TR" sz="2400" spc="-9" dirty="0" smtClean="0">
                <a:cs typeface="Calibri"/>
              </a:rPr>
              <a:t>Processes</a:t>
            </a:r>
            <a:endParaRPr lang="tr-TR" sz="2400" spc="-9" dirty="0">
              <a:cs typeface="Calibri"/>
            </a:endParaRP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tr-TR" sz="2400" spc="-9" dirty="0" err="1">
                <a:solidFill>
                  <a:srgbClr val="C00000"/>
                </a:solidFill>
                <a:cs typeface="Calibri"/>
              </a:rPr>
              <a:t>Interprocess</a:t>
            </a:r>
            <a:r>
              <a:rPr lang="tr-TR" sz="2400" spc="-9" dirty="0">
                <a:solidFill>
                  <a:srgbClr val="C00000"/>
                </a:solidFill>
                <a:cs typeface="Calibri"/>
              </a:rPr>
              <a:t> </a:t>
            </a:r>
            <a:r>
              <a:rPr lang="tr-TR" sz="2400" spc="-9" dirty="0" err="1">
                <a:solidFill>
                  <a:srgbClr val="C00000"/>
                </a:solidFill>
                <a:cs typeface="Calibri"/>
              </a:rPr>
              <a:t>Communication</a:t>
            </a:r>
            <a:endParaRPr lang="en-US" sz="2400" dirty="0">
              <a:cs typeface="Calibri"/>
            </a:endParaRP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Examples of IPC Systems</a:t>
            </a:r>
          </a:p>
          <a:p>
            <a:pPr marL="267365" indent="-245083">
              <a:spcBef>
                <a:spcPts val="800"/>
              </a:spcBef>
              <a:buClr>
                <a:srgbClr val="FF0000"/>
              </a:buClr>
              <a:buSzPct val="73076"/>
              <a:buFont typeface="Wingdings"/>
              <a:buChar char=""/>
              <a:tabLst>
                <a:tab pos="268532" algn="l"/>
              </a:tabLst>
            </a:pPr>
            <a:r>
              <a:rPr lang="en-US" sz="2400" dirty="0">
                <a:cs typeface="Calibri"/>
              </a:rPr>
              <a:t>Communication in Client-Server </a:t>
            </a:r>
            <a:r>
              <a:rPr lang="en-US" sz="2400" dirty="0" smtClean="0">
                <a:cs typeface="Calibri"/>
              </a:rPr>
              <a:t>Systems</a:t>
            </a:r>
            <a:endParaRPr lang="en-US" sz="2400" dirty="0"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1" y="259563"/>
            <a:ext cx="9144000" cy="6329289"/>
          </a:xfrm>
          <a:custGeom>
            <a:avLst/>
            <a:gdLst/>
            <a:ahLst/>
            <a:cxnLst/>
            <a:rect l="l" t="t" r="r" b="b"/>
            <a:pathLst>
              <a:path w="4953000" h="3428365">
                <a:moveTo>
                  <a:pt x="0" y="3428111"/>
                </a:moveTo>
                <a:lnTo>
                  <a:pt x="4952746" y="3428111"/>
                </a:lnTo>
                <a:lnTo>
                  <a:pt x="4952746" y="0"/>
                </a:lnTo>
                <a:lnTo>
                  <a:pt x="0" y="0"/>
                </a:lnTo>
                <a:lnTo>
                  <a:pt x="0" y="3428111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27695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6064777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cs typeface="Calibri"/>
              </a:rPr>
              <a:t>Process’ler</a:t>
            </a:r>
            <a:r>
              <a:rPr lang="tr-TR" sz="2000" dirty="0">
                <a:cs typeface="Calibri"/>
              </a:rPr>
              <a:t> işletim sisteminde </a:t>
            </a:r>
            <a:r>
              <a:rPr lang="tr-TR" sz="2000" dirty="0" err="1">
                <a:cs typeface="Calibri"/>
              </a:rPr>
              <a:t>independent</a:t>
            </a:r>
            <a:r>
              <a:rPr lang="tr-TR" sz="2000" dirty="0">
                <a:cs typeface="Calibri"/>
              </a:rPr>
              <a:t> process veya </a:t>
            </a:r>
            <a:r>
              <a:rPr lang="tr-TR" sz="2000" dirty="0" err="1" smtClean="0">
                <a:cs typeface="Calibri"/>
              </a:rPr>
              <a:t>cooperating</a:t>
            </a:r>
            <a:r>
              <a:rPr lang="tr-TR" sz="2000" dirty="0" smtClean="0">
                <a:cs typeface="Calibri"/>
              </a:rPr>
              <a:t> process </a:t>
            </a:r>
            <a:r>
              <a:rPr lang="tr-TR" sz="2000" dirty="0">
                <a:cs typeface="Calibri"/>
              </a:rPr>
              <a:t>olarak çalışırlar.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cs typeface="Calibri"/>
              </a:rPr>
              <a:t>Independent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process’ler</a:t>
            </a:r>
            <a:r>
              <a:rPr lang="tr-TR" sz="2000" dirty="0">
                <a:cs typeface="Calibri"/>
              </a:rPr>
              <a:t> diğer </a:t>
            </a:r>
            <a:r>
              <a:rPr lang="tr-TR" sz="2000" dirty="0" err="1">
                <a:cs typeface="Calibri"/>
              </a:rPr>
              <a:t>process’leri</a:t>
            </a:r>
            <a:r>
              <a:rPr lang="tr-TR" sz="2000" dirty="0">
                <a:cs typeface="Calibri"/>
              </a:rPr>
              <a:t> etkilemezler ve onlardan  etkilenmezler.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cs typeface="Calibri"/>
              </a:rPr>
              <a:t>Cooperating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process’ler</a:t>
            </a:r>
            <a:r>
              <a:rPr lang="tr-TR" sz="2000" dirty="0">
                <a:cs typeface="Calibri"/>
              </a:rPr>
              <a:t> diğer </a:t>
            </a:r>
            <a:r>
              <a:rPr lang="tr-TR" sz="2000" dirty="0" err="1">
                <a:cs typeface="Calibri"/>
              </a:rPr>
              <a:t>process’leri</a:t>
            </a:r>
            <a:r>
              <a:rPr lang="tr-TR" sz="2000" dirty="0">
                <a:cs typeface="Calibri"/>
              </a:rPr>
              <a:t> etkilerler ve onlardan  etkilenirler (diğer </a:t>
            </a:r>
            <a:r>
              <a:rPr lang="tr-TR" sz="2000" dirty="0" err="1">
                <a:cs typeface="Calibri"/>
              </a:rPr>
              <a:t>process’lerle</a:t>
            </a:r>
            <a:r>
              <a:rPr lang="tr-TR" sz="2000" dirty="0">
                <a:cs typeface="Calibri"/>
              </a:rPr>
              <a:t> veri paylaşımı yaparlar</a:t>
            </a:r>
            <a:r>
              <a:rPr lang="tr-TR" sz="2000" dirty="0" smtClean="0">
                <a:cs typeface="Calibri"/>
              </a:rPr>
              <a:t>).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cs typeface="Calibri"/>
              </a:rPr>
              <a:t>Cooperating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process’lere</a:t>
            </a:r>
            <a:r>
              <a:rPr lang="tr-TR" sz="2000" dirty="0" smtClean="0">
                <a:cs typeface="Calibri"/>
              </a:rPr>
              <a:t> birkaç nedenden dolayı ihtiyaç duyulur:</a:t>
            </a:r>
            <a:endParaRPr lang="tr-TR" sz="2000" dirty="0">
              <a:cs typeface="Calibri"/>
            </a:endParaRPr>
          </a:p>
          <a:p>
            <a:pPr marL="741600" marR="1028405" lvl="1" indent="-333030" algn="just">
              <a:spcBef>
                <a:spcPts val="5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>
                <a:cs typeface="Calibri"/>
              </a:rPr>
              <a:t>Information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 err="1">
                <a:cs typeface="Calibri"/>
              </a:rPr>
              <a:t>sharing</a:t>
            </a:r>
            <a:r>
              <a:rPr lang="tr-TR" sz="2000" dirty="0">
                <a:cs typeface="Calibri"/>
              </a:rPr>
              <a:t>: Birkaç uygulama aynı bilgi parçasıyla ilgilenebileceğinden, bu tür bilgilere eşzamanlı erişime izin verecek bir ortam sağlamalıyız.</a:t>
            </a:r>
          </a:p>
          <a:p>
            <a:pPr marL="741600" marR="1028405" lvl="1" indent="-333030" algn="just">
              <a:spcBef>
                <a:spcPts val="5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err="1">
                <a:cs typeface="Calibri"/>
              </a:rPr>
              <a:t>Computation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 err="1">
                <a:cs typeface="Calibri"/>
              </a:rPr>
              <a:t>speedup</a:t>
            </a:r>
            <a:r>
              <a:rPr lang="tr-TR" sz="2000" dirty="0">
                <a:cs typeface="Calibri"/>
              </a:rPr>
              <a:t>: </a:t>
            </a:r>
            <a:r>
              <a:rPr lang="tr-TR" sz="2000" dirty="0" smtClean="0">
                <a:cs typeface="Calibri"/>
              </a:rPr>
              <a:t>Görevleri hızlı yürütmek için </a:t>
            </a:r>
            <a:r>
              <a:rPr lang="tr-TR" sz="2000" dirty="0" err="1" smtClean="0">
                <a:cs typeface="Calibri"/>
              </a:rPr>
              <a:t>multicore</a:t>
            </a:r>
            <a:r>
              <a:rPr lang="tr-TR" sz="2000" dirty="0" smtClean="0">
                <a:cs typeface="Calibri"/>
              </a:rPr>
              <a:t> işlemcili </a:t>
            </a:r>
            <a:r>
              <a:rPr lang="tr-TR" sz="2000" dirty="0">
                <a:cs typeface="Calibri"/>
              </a:rPr>
              <a:t>bilgisayarlarda, görevler  parçalar halinde eşzamanlı yürütülürler.</a:t>
            </a:r>
          </a:p>
          <a:p>
            <a:pPr marL="741600" marR="1028405" lvl="1" indent="-333030" algn="just">
              <a:spcBef>
                <a:spcPts val="5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err="1">
                <a:cs typeface="Calibri"/>
              </a:rPr>
              <a:t>Modularity</a:t>
            </a:r>
            <a:r>
              <a:rPr lang="tr-TR" sz="2000" dirty="0">
                <a:cs typeface="Calibri"/>
              </a:rPr>
              <a:t>: Sistem </a:t>
            </a:r>
            <a:r>
              <a:rPr lang="tr-TR" sz="2000" dirty="0" smtClean="0">
                <a:cs typeface="Calibri"/>
              </a:rPr>
              <a:t>modüler (</a:t>
            </a:r>
            <a:r>
              <a:rPr lang="tr-TR" sz="2000" dirty="0" err="1" smtClean="0">
                <a:cs typeface="Calibri"/>
              </a:rPr>
              <a:t>process’ler</a:t>
            </a:r>
            <a:r>
              <a:rPr lang="tr-TR" sz="2000" dirty="0">
                <a:cs typeface="Calibri"/>
              </a:rPr>
              <a:t>, </a:t>
            </a:r>
            <a:r>
              <a:rPr lang="tr-TR" sz="2000" dirty="0" err="1">
                <a:cs typeface="Calibri"/>
              </a:rPr>
              <a:t>thread’ler</a:t>
            </a:r>
            <a:r>
              <a:rPr lang="tr-TR" sz="2000" dirty="0">
                <a:cs typeface="Calibri"/>
              </a:rPr>
              <a:t>) halinde oluşturulabilir ve </a:t>
            </a:r>
            <a:r>
              <a:rPr lang="tr-TR" sz="2000" dirty="0" smtClean="0">
                <a:cs typeface="Calibri"/>
              </a:rPr>
              <a:t>bu modüller </a:t>
            </a:r>
            <a:r>
              <a:rPr lang="tr-TR" sz="2000" dirty="0">
                <a:cs typeface="Calibri"/>
              </a:rPr>
              <a:t>arasında iletişim yapılabilir.</a:t>
            </a:r>
          </a:p>
          <a:p>
            <a:pPr marL="741600" marR="1028405" lvl="1" indent="-333030" algn="just">
              <a:spcBef>
                <a:spcPts val="5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err="1">
                <a:cs typeface="Calibri"/>
              </a:rPr>
              <a:t>Convenience</a:t>
            </a:r>
            <a:r>
              <a:rPr lang="tr-TR" sz="2000" dirty="0">
                <a:cs typeface="Calibri"/>
              </a:rPr>
              <a:t>: Bir kullanıcı farklı işleri (müzik dinleme, metin yazma, </a:t>
            </a:r>
            <a:r>
              <a:rPr lang="tr-TR" sz="2000" dirty="0" err="1">
                <a:cs typeface="Calibri"/>
              </a:rPr>
              <a:t>compile</a:t>
            </a:r>
            <a:r>
              <a:rPr lang="tr-TR" sz="2000" dirty="0">
                <a:cs typeface="Calibri"/>
              </a:rPr>
              <a:t>, …)  aynı anda gerçekleştirebilir.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6660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Interprocess</a:t>
            </a:r>
            <a:r>
              <a:rPr lang="tr-TR" spc="-9" dirty="0"/>
              <a:t> </a:t>
            </a:r>
            <a:r>
              <a:rPr lang="tr-TR" spc="-9" dirty="0" err="1" smtClean="0"/>
              <a:t>Communication</a:t>
            </a:r>
            <a:r>
              <a:rPr lang="tr-TR" spc="-9" dirty="0" smtClean="0"/>
              <a:t> (IPC)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1688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5527192" cy="4808022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Cooperating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process’ler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aralarında veri alışverişine imkan tanıyan bir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interprocess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communication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(IPC) </a:t>
            </a:r>
            <a:r>
              <a:rPr lang="tr-TR" sz="2000" dirty="0" smtClean="0">
                <a:cs typeface="Calibri"/>
              </a:rPr>
              <a:t>mekanizmasına ihtiyaç duyarlar. 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cs typeface="Calibri"/>
              </a:rPr>
              <a:t>Cooperating</a:t>
            </a:r>
            <a:r>
              <a:rPr lang="tr-TR" sz="2000" dirty="0">
                <a:cs typeface="Calibri"/>
              </a:rPr>
              <a:t> </a:t>
            </a:r>
            <a:r>
              <a:rPr lang="tr-TR" sz="2000" spc="-5" dirty="0" err="1">
                <a:cs typeface="Calibri"/>
              </a:rPr>
              <a:t>process’ler</a:t>
            </a:r>
            <a:r>
              <a:rPr lang="tr-TR" sz="2000" spc="-5" dirty="0">
                <a:cs typeface="Calibri"/>
              </a:rPr>
              <a:t> </a:t>
            </a:r>
            <a:r>
              <a:rPr lang="tr-TR" sz="2000" spc="-5" dirty="0" err="1">
                <a:solidFill>
                  <a:srgbClr val="00AFEF"/>
                </a:solidFill>
                <a:cs typeface="Calibri"/>
              </a:rPr>
              <a:t>shared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spc="-5" dirty="0" err="1">
                <a:solidFill>
                  <a:srgbClr val="00AFEF"/>
                </a:solidFill>
                <a:cs typeface="Calibri"/>
              </a:rPr>
              <a:t>memory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>
                <a:cs typeface="Calibri"/>
              </a:rPr>
              <a:t>ve </a:t>
            </a:r>
            <a:r>
              <a:rPr lang="tr-TR" sz="2000" dirty="0" err="1">
                <a:solidFill>
                  <a:srgbClr val="00AFEF"/>
                </a:solidFill>
                <a:cs typeface="Calibri"/>
              </a:rPr>
              <a:t>message</a:t>
            </a:r>
            <a:r>
              <a:rPr lang="tr-TR" sz="2000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err="1">
                <a:solidFill>
                  <a:srgbClr val="00AFEF"/>
                </a:solidFill>
                <a:cs typeface="Calibri"/>
              </a:rPr>
              <a:t>passing</a:t>
            </a:r>
            <a:r>
              <a:rPr lang="tr-TR" sz="2000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>
                <a:cs typeface="Calibri"/>
              </a:rPr>
              <a:t>modelleri </a:t>
            </a:r>
            <a:r>
              <a:rPr lang="tr-TR" sz="2000" spc="-260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ile</a:t>
            </a:r>
            <a:r>
              <a:rPr lang="tr-TR" sz="2000" spc="-5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veri</a:t>
            </a:r>
            <a:r>
              <a:rPr lang="tr-TR" sz="2000" spc="10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aktarımı</a:t>
            </a:r>
            <a:r>
              <a:rPr lang="tr-TR" sz="2000" spc="-20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yaparlar.</a:t>
            </a:r>
          </a:p>
          <a:p>
            <a:pPr marL="741600" marR="1028405" lvl="1" indent="-333030" algn="just">
              <a:spcBef>
                <a:spcPts val="5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cs typeface="Calibri"/>
              </a:rPr>
              <a:t>Shared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memory</a:t>
            </a:r>
            <a:r>
              <a:rPr lang="tr-TR" sz="2000" dirty="0">
                <a:cs typeface="Calibri"/>
              </a:rPr>
              <a:t> modelinde, hafızada bir bölge </a:t>
            </a:r>
            <a:r>
              <a:rPr lang="tr-TR" sz="2000" dirty="0" err="1">
                <a:cs typeface="Calibri"/>
              </a:rPr>
              <a:t>process’ler</a:t>
            </a:r>
            <a:r>
              <a:rPr lang="tr-TR" sz="2000" dirty="0">
                <a:cs typeface="Calibri"/>
              </a:rPr>
              <a:t> arasında paylaştırılır.</a:t>
            </a:r>
          </a:p>
          <a:p>
            <a:pPr marL="741600" marR="1028405" lvl="1" indent="-333030" algn="just">
              <a:spcBef>
                <a:spcPts val="5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cs typeface="Calibri"/>
              </a:rPr>
              <a:t>Message </a:t>
            </a:r>
            <a:r>
              <a:rPr lang="tr-TR" sz="2000" dirty="0" err="1">
                <a:cs typeface="Calibri"/>
              </a:rPr>
              <a:t>passing</a:t>
            </a:r>
            <a:r>
              <a:rPr lang="tr-TR" sz="2000" dirty="0">
                <a:cs typeface="Calibri"/>
              </a:rPr>
              <a:t> modelinde, </a:t>
            </a:r>
            <a:r>
              <a:rPr lang="tr-TR" sz="2000" dirty="0" smtClean="0">
                <a:cs typeface="Calibri"/>
              </a:rPr>
              <a:t>iletişim </a:t>
            </a:r>
            <a:r>
              <a:rPr lang="tr-TR" sz="2000" dirty="0" err="1" smtClean="0">
                <a:cs typeface="Calibri"/>
              </a:rPr>
              <a:t>process’ler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arasında mesaj </a:t>
            </a:r>
            <a:r>
              <a:rPr lang="tr-TR" sz="2000" dirty="0" smtClean="0">
                <a:cs typeface="Calibri"/>
              </a:rPr>
              <a:t>alışverişi ile sağlanır.*</a:t>
            </a: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68130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err="1"/>
              <a:t>Interprocess</a:t>
            </a:r>
            <a:r>
              <a:rPr lang="tr-TR" spc="-9" dirty="0"/>
              <a:t> </a:t>
            </a:r>
            <a:r>
              <a:rPr lang="tr-TR" spc="-9" dirty="0" err="1" smtClean="0"/>
              <a:t>Communication</a:t>
            </a:r>
            <a:r>
              <a:rPr lang="tr-TR" spc="-9" dirty="0" smtClean="0"/>
              <a:t> (IPC)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8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7504" y="1339420"/>
            <a:ext cx="396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6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143000"/>
            <a:ext cx="9260992" cy="385904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Share</a:t>
            </a:r>
            <a:r>
              <a:rPr lang="tr-TR" sz="2000" dirty="0" smtClean="0">
                <a:cs typeface="Calibri"/>
              </a:rPr>
              <a:t> Memory yöntemi ile IPC gerçekleştirmek için, bir </a:t>
            </a:r>
            <a:r>
              <a:rPr lang="tr-TR" sz="2000" dirty="0">
                <a:cs typeface="Calibri"/>
              </a:rPr>
              <a:t>paylaşılan hafıza </a:t>
            </a:r>
            <a:r>
              <a:rPr lang="tr-TR" sz="2000" dirty="0" smtClean="0">
                <a:cs typeface="Calibri"/>
              </a:rPr>
              <a:t>bölgesi oluşturulmalıdır. 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Tipik </a:t>
            </a:r>
            <a:r>
              <a:rPr lang="tr-TR" sz="2000" dirty="0">
                <a:cs typeface="Calibri"/>
              </a:rPr>
              <a:t>olarak, bir paylaşılan bellek bölgesi, paylaşılan bellek bölümünü oluşturan </a:t>
            </a:r>
            <a:r>
              <a:rPr lang="tr-TR" sz="2000" dirty="0" err="1" smtClean="0">
                <a:cs typeface="Calibri"/>
              </a:rPr>
              <a:t>processin</a:t>
            </a:r>
            <a:r>
              <a:rPr lang="tr-TR" sz="2000" dirty="0" smtClean="0">
                <a:cs typeface="Calibri"/>
              </a:rPr>
              <a:t> adres </a:t>
            </a:r>
            <a:r>
              <a:rPr lang="tr-TR" sz="2000" dirty="0">
                <a:cs typeface="Calibri"/>
              </a:rPr>
              <a:t>alanında bulunur</a:t>
            </a:r>
            <a:r>
              <a:rPr lang="tr-TR" sz="2000" dirty="0" smtClean="0">
                <a:cs typeface="Calibri"/>
              </a:rPr>
              <a:t>. Bu </a:t>
            </a:r>
            <a:r>
              <a:rPr lang="tr-TR" sz="2000" dirty="0">
                <a:cs typeface="Calibri"/>
              </a:rPr>
              <a:t>paylaşılan bellek bölümünü kullanarak iletişim kurmak isteyen diğer </a:t>
            </a:r>
            <a:r>
              <a:rPr lang="tr-TR" sz="2000" dirty="0" err="1" smtClean="0">
                <a:cs typeface="Calibri"/>
              </a:rPr>
              <a:t>processler</a:t>
            </a:r>
            <a:r>
              <a:rPr lang="tr-TR" sz="2000" dirty="0" smtClean="0">
                <a:cs typeface="Calibri"/>
              </a:rPr>
              <a:t>, </a:t>
            </a:r>
            <a:r>
              <a:rPr lang="tr-TR" sz="2000" dirty="0">
                <a:cs typeface="Calibri"/>
              </a:rPr>
              <a:t>bunu </a:t>
            </a:r>
            <a:r>
              <a:rPr lang="tr-TR" sz="2000" dirty="0" smtClean="0">
                <a:cs typeface="Calibri"/>
              </a:rPr>
              <a:t>adres </a:t>
            </a:r>
            <a:r>
              <a:rPr lang="tr-TR" sz="2000" dirty="0">
                <a:cs typeface="Calibri"/>
              </a:rPr>
              <a:t>alanlarına eklemelidir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cs typeface="Calibri"/>
              </a:rPr>
              <a:t>Verilerin biçimi ve konumu bu </a:t>
            </a:r>
            <a:r>
              <a:rPr lang="tr-TR" sz="2000" dirty="0" err="1" smtClean="0">
                <a:cs typeface="Calibri"/>
              </a:rPr>
              <a:t>processler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tarafından belirlenir ve işletim sisteminin kontrolü altında değildir. </a:t>
            </a:r>
            <a:endParaRPr lang="tr-TR" sz="2000" dirty="0" smtClean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Bu yöntemin en kritik noktası kullanıcı </a:t>
            </a:r>
            <a:r>
              <a:rPr lang="tr-TR" sz="2000" dirty="0" err="1" smtClean="0">
                <a:cs typeface="Calibri"/>
              </a:rPr>
              <a:t>processlerinin</a:t>
            </a:r>
            <a:r>
              <a:rPr lang="tr-TR" sz="2000" dirty="0" smtClean="0">
                <a:cs typeface="Calibri"/>
              </a:rPr>
              <a:t> paylaşılan </a:t>
            </a:r>
            <a:r>
              <a:rPr lang="tr-TR" sz="2000" dirty="0">
                <a:cs typeface="Calibri"/>
              </a:rPr>
              <a:t>belleğe eriştiklerinde </a:t>
            </a:r>
            <a:r>
              <a:rPr lang="tr-TR" sz="2000" dirty="0" smtClean="0">
                <a:cs typeface="Calibri"/>
              </a:rPr>
              <a:t>eylemlerini </a:t>
            </a:r>
            <a:r>
              <a:rPr lang="tr-TR" sz="2000" b="1" dirty="0">
                <a:cs typeface="Calibri"/>
              </a:rPr>
              <a:t>senkronize etmelerine </a:t>
            </a:r>
            <a:r>
              <a:rPr lang="tr-TR" sz="2000" dirty="0">
                <a:cs typeface="Calibri"/>
              </a:rPr>
              <a:t>izin verecek </a:t>
            </a:r>
            <a:r>
              <a:rPr lang="tr-TR" sz="2000" dirty="0" smtClean="0">
                <a:cs typeface="Calibri"/>
              </a:rPr>
              <a:t>bir mekanizmanın sağlanmasıdır.</a:t>
            </a:r>
            <a:endParaRPr lang="tr-TR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64151" y="457200"/>
            <a:ext cx="6660649" cy="42147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pc="-9" dirty="0" smtClean="0"/>
              <a:t>IPC</a:t>
            </a:r>
            <a:r>
              <a:rPr lang="tr-TR" spc="-9" dirty="0"/>
              <a:t> </a:t>
            </a:r>
            <a:r>
              <a:rPr lang="tr-TR" spc="-9" dirty="0" smtClean="0"/>
              <a:t>in </a:t>
            </a:r>
            <a:r>
              <a:rPr lang="tr-TR" spc="-9" dirty="0" err="1" smtClean="0"/>
              <a:t>Shared</a:t>
            </a:r>
            <a:r>
              <a:rPr lang="tr-TR" spc="-9" dirty="0" smtClean="0"/>
              <a:t> Memory</a:t>
            </a:r>
            <a:endParaRPr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3380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262793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Producer-consumer problemi, </a:t>
            </a:r>
            <a:r>
              <a:rPr lang="tr-TR" sz="2000" dirty="0" err="1" smtClean="0">
                <a:cs typeface="Calibri"/>
              </a:rPr>
              <a:t>bounded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buffer</a:t>
            </a:r>
            <a:r>
              <a:rPr lang="tr-TR" sz="2000" dirty="0" smtClean="0">
                <a:cs typeface="Calibri"/>
              </a:rPr>
              <a:t> olarak da bilinir, </a:t>
            </a:r>
            <a:r>
              <a:rPr lang="tr-TR" sz="2000" dirty="0" err="1" smtClean="0">
                <a:cs typeface="Calibri"/>
              </a:rPr>
              <a:t>cooperating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processler</a:t>
            </a:r>
            <a:r>
              <a:rPr lang="tr-TR" sz="2000" dirty="0" smtClean="0">
                <a:cs typeface="Calibri"/>
              </a:rPr>
              <a:t> için bilinen bir paradigmadır: Bir producer process, </a:t>
            </a:r>
            <a:r>
              <a:rPr lang="tr-TR" sz="2000" dirty="0">
                <a:cs typeface="Calibri"/>
              </a:rPr>
              <a:t>bir </a:t>
            </a:r>
            <a:r>
              <a:rPr lang="tr-TR" sz="2000" dirty="0" smtClean="0">
                <a:cs typeface="Calibri"/>
              </a:rPr>
              <a:t>consumer </a:t>
            </a:r>
            <a:r>
              <a:rPr lang="tr-TR" sz="2000" dirty="0">
                <a:cs typeface="Calibri"/>
              </a:rPr>
              <a:t>process </a:t>
            </a:r>
            <a:r>
              <a:rPr lang="tr-TR" sz="2000" dirty="0" smtClean="0">
                <a:cs typeface="Calibri"/>
              </a:rPr>
              <a:t>tarafından </a:t>
            </a:r>
            <a:r>
              <a:rPr lang="tr-TR" sz="2000" dirty="0">
                <a:cs typeface="Calibri"/>
              </a:rPr>
              <a:t>tüketilen bilgileri üretir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Örneğin; </a:t>
            </a:r>
            <a:r>
              <a:rPr lang="tr-TR" sz="2000" spc="-30" dirty="0" err="1" smtClean="0">
                <a:cs typeface="Calibri"/>
              </a:rPr>
              <a:t>compiler</a:t>
            </a:r>
            <a:r>
              <a:rPr lang="tr-TR" sz="2000" spc="-30" dirty="0" smtClean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bir</a:t>
            </a:r>
            <a:r>
              <a:rPr lang="tr-TR" sz="2000" spc="-15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programı</a:t>
            </a:r>
            <a:r>
              <a:rPr lang="tr-TR" sz="2000" spc="-25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derler</a:t>
            </a:r>
            <a:r>
              <a:rPr lang="tr-TR" sz="2000" spc="-25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ve</a:t>
            </a:r>
            <a:r>
              <a:rPr lang="tr-TR" sz="2000" spc="-1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assembly</a:t>
            </a:r>
            <a:r>
              <a:rPr lang="tr-TR" sz="2000" spc="-25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kod </a:t>
            </a:r>
            <a:r>
              <a:rPr lang="tr-TR" sz="2000" dirty="0">
                <a:cs typeface="Calibri"/>
              </a:rPr>
              <a:t>üretir,</a:t>
            </a:r>
            <a:r>
              <a:rPr lang="tr-TR" sz="2000" spc="-20" dirty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assembler</a:t>
            </a:r>
            <a:r>
              <a:rPr lang="tr-TR" sz="2000" dirty="0" smtClean="0">
                <a:cs typeface="Calibri"/>
              </a:rPr>
              <a:t> bu</a:t>
            </a:r>
            <a:r>
              <a:rPr lang="tr-TR" sz="2000" spc="-25" dirty="0" smtClean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kodu </a:t>
            </a:r>
            <a:r>
              <a:rPr lang="tr-TR" sz="2000" spc="-254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alır</a:t>
            </a:r>
            <a:r>
              <a:rPr lang="tr-TR" sz="2000" spc="-10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ve </a:t>
            </a:r>
            <a:r>
              <a:rPr lang="tr-TR" sz="2000" spc="-5" dirty="0" err="1">
                <a:cs typeface="Calibri"/>
              </a:rPr>
              <a:t>object</a:t>
            </a:r>
            <a:r>
              <a:rPr lang="tr-TR" sz="2000" spc="-15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kod </a:t>
            </a:r>
            <a:r>
              <a:rPr lang="tr-TR" sz="2000" dirty="0">
                <a:cs typeface="Calibri"/>
              </a:rPr>
              <a:t>üretir,</a:t>
            </a:r>
            <a:r>
              <a:rPr lang="tr-TR" sz="2000" spc="-5" dirty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loader</a:t>
            </a:r>
            <a:r>
              <a:rPr lang="tr-TR" sz="2000" dirty="0" smtClean="0">
                <a:cs typeface="Calibri"/>
              </a:rPr>
              <a:t> ise</a:t>
            </a:r>
            <a:r>
              <a:rPr lang="tr-TR" sz="2000" spc="5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bu</a:t>
            </a:r>
            <a:r>
              <a:rPr lang="tr-TR" sz="2000" spc="-20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kodu </a:t>
            </a:r>
            <a:r>
              <a:rPr lang="tr-TR" sz="2000" dirty="0">
                <a:cs typeface="Calibri"/>
              </a:rPr>
              <a:t>giriş</a:t>
            </a:r>
            <a:r>
              <a:rPr lang="tr-TR" sz="2000" spc="-10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olarak</a:t>
            </a:r>
            <a:r>
              <a:rPr lang="tr-TR" sz="2000" spc="-15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alır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607818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/>
              <a:t>Producer-Consumer</a:t>
            </a:r>
            <a:r>
              <a:rPr lang="tr-TR" sz="2400" spc="-9" dirty="0"/>
              <a:t> </a:t>
            </a:r>
            <a:r>
              <a:rPr lang="tr-TR" sz="2400" spc="-9" dirty="0" smtClean="0"/>
              <a:t>Problem</a:t>
            </a:r>
            <a:endParaRPr sz="240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97281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3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01294" y="1244992"/>
            <a:ext cx="8953146" cy="2485887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647296" marR="9382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dirty="0"/>
              <a:t>Günümüz</a:t>
            </a:r>
            <a:r>
              <a:rPr spc="-65" dirty="0"/>
              <a:t> </a:t>
            </a:r>
            <a:r>
              <a:rPr dirty="0" err="1"/>
              <a:t>işletim</a:t>
            </a:r>
            <a:r>
              <a:rPr spc="-46" dirty="0"/>
              <a:t> </a:t>
            </a:r>
            <a:r>
              <a:rPr spc="-9" dirty="0" err="1" smtClean="0"/>
              <a:t>sistemleri</a:t>
            </a:r>
            <a:r>
              <a:rPr lang="tr-TR" spc="-9" dirty="0" smtClean="0"/>
              <a:t>,</a:t>
            </a:r>
            <a:r>
              <a:rPr spc="-18" dirty="0" smtClean="0"/>
              <a:t> </a:t>
            </a:r>
            <a:r>
              <a:rPr dirty="0"/>
              <a:t>birden</a:t>
            </a:r>
            <a:r>
              <a:rPr spc="-37" dirty="0"/>
              <a:t> </a:t>
            </a:r>
            <a:r>
              <a:rPr spc="-9" dirty="0"/>
              <a:t>çok</a:t>
            </a:r>
            <a:r>
              <a:rPr spc="-37" dirty="0"/>
              <a:t> </a:t>
            </a:r>
            <a:r>
              <a:rPr dirty="0"/>
              <a:t>programın</a:t>
            </a:r>
            <a:r>
              <a:rPr spc="-46" dirty="0"/>
              <a:t> </a:t>
            </a:r>
            <a:r>
              <a:rPr dirty="0"/>
              <a:t>hafızaya</a:t>
            </a:r>
            <a:r>
              <a:rPr spc="-28" dirty="0"/>
              <a:t> </a:t>
            </a:r>
            <a:r>
              <a:rPr dirty="0"/>
              <a:t>yüklenmesine </a:t>
            </a:r>
            <a:r>
              <a:rPr spc="-469" dirty="0"/>
              <a:t> </a:t>
            </a:r>
            <a:r>
              <a:rPr dirty="0"/>
              <a:t>ve</a:t>
            </a:r>
            <a:r>
              <a:rPr spc="-9" dirty="0"/>
              <a:t> </a:t>
            </a:r>
            <a:r>
              <a:rPr dirty="0"/>
              <a:t>eşzamanlı</a:t>
            </a:r>
            <a:r>
              <a:rPr spc="-37" dirty="0"/>
              <a:t> </a:t>
            </a:r>
            <a:r>
              <a:rPr dirty="0"/>
              <a:t>çalıştırılmasına</a:t>
            </a:r>
            <a:r>
              <a:rPr spc="-65" dirty="0"/>
              <a:t> </a:t>
            </a:r>
            <a:r>
              <a:rPr dirty="0"/>
              <a:t>izin</a:t>
            </a:r>
            <a:r>
              <a:rPr spc="-18" dirty="0"/>
              <a:t> </a:t>
            </a:r>
            <a:r>
              <a:rPr dirty="0"/>
              <a:t>verir.</a:t>
            </a:r>
          </a:p>
          <a:p>
            <a:pPr marL="647296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b="1" spc="-9" dirty="0"/>
              <a:t>Çalışmakta</a:t>
            </a:r>
            <a:r>
              <a:rPr b="1" spc="-28" dirty="0"/>
              <a:t> </a:t>
            </a:r>
            <a:r>
              <a:rPr b="1" spc="-9" dirty="0"/>
              <a:t>olan</a:t>
            </a:r>
            <a:r>
              <a:rPr b="1" spc="-28" dirty="0"/>
              <a:t> </a:t>
            </a:r>
            <a:r>
              <a:rPr b="1" dirty="0"/>
              <a:t>programa</a:t>
            </a:r>
            <a:r>
              <a:rPr b="1" spc="-28" dirty="0"/>
              <a:t> </a:t>
            </a:r>
            <a:r>
              <a:rPr b="1" spc="-9" dirty="0">
                <a:solidFill>
                  <a:srgbClr val="00AFEF"/>
                </a:solidFill>
              </a:rPr>
              <a:t>process</a:t>
            </a:r>
            <a:r>
              <a:rPr b="1" spc="-18" dirty="0">
                <a:solidFill>
                  <a:srgbClr val="00AFEF"/>
                </a:solidFill>
              </a:rPr>
              <a:t> </a:t>
            </a:r>
            <a:r>
              <a:rPr b="1" dirty="0"/>
              <a:t>denilmektedir.</a:t>
            </a:r>
          </a:p>
          <a:p>
            <a:pPr marL="647296" marR="1615901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b="1" spc="-9" dirty="0"/>
              <a:t>CPU</a:t>
            </a:r>
            <a:r>
              <a:rPr spc="-9" dirty="0"/>
              <a:t>,</a:t>
            </a:r>
            <a:r>
              <a:rPr spc="18" dirty="0"/>
              <a:t> </a:t>
            </a:r>
            <a:r>
              <a:rPr b="1" spc="-9" dirty="0"/>
              <a:t>aralarında</a:t>
            </a:r>
            <a:r>
              <a:rPr b="1" spc="-37" dirty="0"/>
              <a:t> </a:t>
            </a:r>
            <a:r>
              <a:rPr b="1" spc="-9" dirty="0"/>
              <a:t>geçiş</a:t>
            </a:r>
            <a:r>
              <a:rPr b="1" spc="9" dirty="0"/>
              <a:t> </a:t>
            </a:r>
            <a:r>
              <a:rPr b="1" spc="-9" dirty="0"/>
              <a:t>yaparak</a:t>
            </a:r>
            <a:r>
              <a:rPr b="1" spc="9" dirty="0"/>
              <a:t> </a:t>
            </a:r>
            <a:r>
              <a:rPr b="1" dirty="0">
                <a:latin typeface="Calibri"/>
                <a:cs typeface="Calibri"/>
              </a:rPr>
              <a:t>tüm</a:t>
            </a:r>
            <a:r>
              <a:rPr b="1" spc="-9" dirty="0"/>
              <a:t> process’leri</a:t>
            </a:r>
            <a:r>
              <a:rPr b="1" spc="-28" dirty="0"/>
              <a:t> </a:t>
            </a:r>
            <a:r>
              <a:rPr b="1" spc="-9" dirty="0"/>
              <a:t>eş</a:t>
            </a:r>
            <a:r>
              <a:rPr b="1" spc="9" dirty="0"/>
              <a:t> </a:t>
            </a:r>
            <a:r>
              <a:rPr b="1" spc="-9" dirty="0"/>
              <a:t>zamanlı </a:t>
            </a:r>
            <a:r>
              <a:rPr b="1" spc="-469" dirty="0"/>
              <a:t> </a:t>
            </a:r>
            <a:r>
              <a:rPr b="1" spc="-9" dirty="0"/>
              <a:t>çalıştırılabilir.</a:t>
            </a:r>
          </a:p>
          <a:p>
            <a:pPr marL="647296" marR="124301" indent="-333030">
              <a:buClr>
                <a:srgbClr val="3333CC"/>
              </a:buClr>
              <a:buSzPct val="58333"/>
              <a:buFont typeface="Wingdings"/>
              <a:buChar char=""/>
              <a:tabLst>
                <a:tab pos="648470" algn="l"/>
              </a:tabLst>
            </a:pPr>
            <a:r>
              <a:rPr spc="-9" dirty="0"/>
              <a:t>Bir sistem, </a:t>
            </a:r>
            <a:r>
              <a:rPr dirty="0"/>
              <a:t>tek </a:t>
            </a:r>
            <a:r>
              <a:rPr spc="-9" dirty="0"/>
              <a:t>kullanıcılı </a:t>
            </a:r>
            <a:r>
              <a:rPr dirty="0"/>
              <a:t>bile </a:t>
            </a:r>
            <a:r>
              <a:rPr spc="-9" dirty="0"/>
              <a:t>olsa, </a:t>
            </a:r>
            <a:r>
              <a:rPr dirty="0"/>
              <a:t>birden fazla </a:t>
            </a:r>
            <a:r>
              <a:rPr spc="-9" dirty="0"/>
              <a:t>uygulamayı (Word, Excel, </a:t>
            </a:r>
            <a:r>
              <a:rPr spc="-480" dirty="0"/>
              <a:t> </a:t>
            </a:r>
            <a:r>
              <a:rPr dirty="0"/>
              <a:t>Web</a:t>
            </a:r>
            <a:r>
              <a:rPr spc="-9" dirty="0"/>
              <a:t> Browser,</a:t>
            </a:r>
            <a:r>
              <a:rPr spc="-18" dirty="0"/>
              <a:t> </a:t>
            </a:r>
            <a:r>
              <a:rPr spc="-9" dirty="0"/>
              <a:t>…) birlikte </a:t>
            </a:r>
            <a:r>
              <a:rPr dirty="0" err="1"/>
              <a:t>çalıştırabilir</a:t>
            </a:r>
            <a:r>
              <a:rPr dirty="0" smtClean="0"/>
              <a:t>.</a:t>
            </a:r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19200" y="541100"/>
            <a:ext cx="2206283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spc="-9" dirty="0"/>
              <a:t>Process</a:t>
            </a:r>
            <a:r>
              <a:rPr spc="-92" dirty="0"/>
              <a:t> </a:t>
            </a:r>
            <a:r>
              <a:rPr dirty="0"/>
              <a:t>kavramı</a:t>
            </a:r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427579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529533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Producer-consumer </a:t>
            </a:r>
            <a:r>
              <a:rPr lang="tr-TR" sz="2000" dirty="0">
                <a:cs typeface="Calibri"/>
              </a:rPr>
              <a:t>problemi </a:t>
            </a:r>
            <a:r>
              <a:rPr lang="tr-TR" sz="2000" dirty="0" err="1">
                <a:solidFill>
                  <a:srgbClr val="00AFEF"/>
                </a:solidFill>
                <a:cs typeface="Calibri"/>
              </a:rPr>
              <a:t>Shared</a:t>
            </a:r>
            <a:r>
              <a:rPr lang="tr-TR" sz="2000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srgbClr val="00AFEF"/>
                </a:solidFill>
                <a:cs typeface="Calibri"/>
              </a:rPr>
              <a:t>memory</a:t>
            </a:r>
            <a:r>
              <a:rPr lang="tr-TR" sz="2000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ile çözülebilir. </a:t>
            </a:r>
            <a:r>
              <a:rPr lang="tr-TR" sz="2000" dirty="0">
                <a:cs typeface="Calibri"/>
              </a:rPr>
              <a:t>Bu yöntemde producer ve consumer </a:t>
            </a:r>
            <a:r>
              <a:rPr lang="tr-TR" sz="2000" dirty="0" err="1">
                <a:cs typeface="Calibri"/>
              </a:rPr>
              <a:t>processlerinin</a:t>
            </a:r>
            <a:r>
              <a:rPr lang="tr-TR" sz="2000" dirty="0">
                <a:cs typeface="Calibri"/>
              </a:rPr>
              <a:t> eş zamanlı olarak çalışmasına izin vermek için, producer tarafından doldurulabilen ve consumer tarafından boşaltılabilen bir </a:t>
            </a:r>
            <a:r>
              <a:rPr lang="tr-TR" sz="2000" dirty="0" err="1">
                <a:cs typeface="Calibri"/>
              </a:rPr>
              <a:t>buffere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ihtiyaç vardır.</a:t>
            </a: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Bu </a:t>
            </a:r>
            <a:r>
              <a:rPr lang="tr-TR" sz="2000" dirty="0" err="1">
                <a:cs typeface="Calibri"/>
              </a:rPr>
              <a:t>buffer</a:t>
            </a:r>
            <a:r>
              <a:rPr lang="tr-TR" sz="2000" dirty="0">
                <a:cs typeface="Calibri"/>
              </a:rPr>
              <a:t>, producer ve consumer </a:t>
            </a:r>
            <a:r>
              <a:rPr lang="tr-TR" sz="2000" dirty="0" err="1">
                <a:cs typeface="Calibri"/>
              </a:rPr>
              <a:t>processleri</a:t>
            </a:r>
            <a:r>
              <a:rPr lang="tr-TR" sz="2000" dirty="0">
                <a:cs typeface="Calibri"/>
              </a:rPr>
              <a:t> tarafından paylaşılan bir bellek bölgesinde yer alacaktır. producer, consumer başka bir ürünü tüketirken bir ürünü üretebilir. </a:t>
            </a:r>
            <a:endParaRPr lang="tr-TR" sz="2000" dirty="0" smtClean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smtClean="0">
                <a:cs typeface="Calibri"/>
              </a:rPr>
              <a:t>Producer </a:t>
            </a:r>
            <a:r>
              <a:rPr lang="tr-TR" sz="2000" b="1" dirty="0">
                <a:cs typeface="Calibri"/>
              </a:rPr>
              <a:t>ve consumer senkronize olmalıdır,</a:t>
            </a:r>
            <a:r>
              <a:rPr lang="tr-TR" sz="2000" dirty="0">
                <a:cs typeface="Calibri"/>
              </a:rPr>
              <a:t> </a:t>
            </a:r>
            <a:r>
              <a:rPr lang="tr-TR" sz="2000" b="1" dirty="0">
                <a:cs typeface="Calibri"/>
              </a:rPr>
              <a:t>böylece consumer henüz üretilmemiş bir ürünü tüketmeye çalışmaz.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İki </a:t>
            </a:r>
            <a:r>
              <a:rPr lang="tr-TR" sz="2000" dirty="0">
                <a:cs typeface="Calibri"/>
              </a:rPr>
              <a:t>tür </a:t>
            </a:r>
            <a:r>
              <a:rPr lang="tr-TR" sz="2000" dirty="0" err="1" smtClean="0">
                <a:cs typeface="Calibri"/>
              </a:rPr>
              <a:t>buffer</a:t>
            </a:r>
            <a:r>
              <a:rPr lang="tr-TR" sz="2000" dirty="0" smtClean="0">
                <a:cs typeface="Calibri"/>
              </a:rPr>
              <a:t> kullanılabilir: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srgbClr val="00AFEF"/>
                </a:solidFill>
                <a:cs typeface="Calibri"/>
              </a:rPr>
              <a:t>Unbounded </a:t>
            </a:r>
            <a:r>
              <a:rPr lang="tr-TR" sz="2000" dirty="0" err="1" smtClean="0">
                <a:solidFill>
                  <a:srgbClr val="00AFEF"/>
                </a:solidFill>
                <a:cs typeface="Calibri"/>
              </a:rPr>
              <a:t>buffer</a:t>
            </a:r>
            <a:r>
              <a:rPr lang="tr-TR" sz="2000" dirty="0" smtClean="0">
                <a:solidFill>
                  <a:srgbClr val="00AFEF"/>
                </a:solidFill>
                <a:cs typeface="Calibri"/>
              </a:rPr>
              <a:t>: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buffer</a:t>
            </a:r>
            <a:r>
              <a:rPr lang="tr-TR" sz="2000" dirty="0" smtClean="0">
                <a:cs typeface="Calibri"/>
              </a:rPr>
              <a:t> boyutuna </a:t>
            </a:r>
            <a:r>
              <a:rPr lang="tr-TR" sz="2000" dirty="0">
                <a:cs typeface="Calibri"/>
              </a:rPr>
              <a:t>pratik bir sınır </a:t>
            </a:r>
            <a:r>
              <a:rPr lang="tr-TR" sz="2000" dirty="0" smtClean="0">
                <a:cs typeface="Calibri"/>
              </a:rPr>
              <a:t>getirilmez</a:t>
            </a:r>
            <a:r>
              <a:rPr lang="tr-TR" sz="2000" dirty="0">
                <a:cs typeface="Calibri"/>
              </a:rPr>
              <a:t>. </a:t>
            </a:r>
            <a:r>
              <a:rPr lang="tr-TR" sz="2000" dirty="0" err="1" smtClean="0">
                <a:cs typeface="Calibri"/>
              </a:rPr>
              <a:t>consumer</a:t>
            </a:r>
            <a:r>
              <a:rPr lang="tr-TR" sz="2000" dirty="0" smtClean="0">
                <a:cs typeface="Calibri"/>
              </a:rPr>
              <a:t> yeni veriler beklemek </a:t>
            </a:r>
            <a:r>
              <a:rPr lang="tr-TR" sz="2000" dirty="0">
                <a:cs typeface="Calibri"/>
              </a:rPr>
              <a:t>zorunda kalabilir, ancak </a:t>
            </a:r>
            <a:r>
              <a:rPr lang="tr-TR" sz="2000" dirty="0" err="1" smtClean="0">
                <a:cs typeface="Calibri"/>
              </a:rPr>
              <a:t>producer</a:t>
            </a:r>
            <a:r>
              <a:rPr lang="tr-TR" sz="2000" dirty="0" smtClean="0">
                <a:cs typeface="Calibri"/>
              </a:rPr>
              <a:t> her </a:t>
            </a:r>
            <a:r>
              <a:rPr lang="tr-TR" sz="2000" dirty="0">
                <a:cs typeface="Calibri"/>
              </a:rPr>
              <a:t>zaman yeni </a:t>
            </a:r>
            <a:r>
              <a:rPr lang="tr-TR" sz="2000" dirty="0" smtClean="0">
                <a:cs typeface="Calibri"/>
              </a:rPr>
              <a:t>veriler üretebilir</a:t>
            </a:r>
            <a:r>
              <a:rPr lang="tr-TR" sz="2000" dirty="0">
                <a:cs typeface="Calibri"/>
              </a:rPr>
              <a:t>. </a:t>
            </a:r>
            <a:endParaRPr lang="tr-TR" sz="2000" dirty="0" smtClean="0">
              <a:cs typeface="Calibri"/>
            </a:endParaRPr>
          </a:p>
          <a:p>
            <a:pPr marL="720000" marR="1028405" lvl="1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srgbClr val="00AFEF"/>
                </a:solidFill>
                <a:cs typeface="Calibri"/>
              </a:rPr>
              <a:t>Bounded </a:t>
            </a:r>
            <a:r>
              <a:rPr lang="tr-TR" sz="2000" dirty="0" err="1" smtClean="0">
                <a:solidFill>
                  <a:srgbClr val="00AFEF"/>
                </a:solidFill>
                <a:cs typeface="Calibri"/>
              </a:rPr>
              <a:t>buffer</a:t>
            </a:r>
            <a:r>
              <a:rPr lang="tr-TR" sz="2000" dirty="0" smtClean="0">
                <a:solidFill>
                  <a:srgbClr val="00AFEF"/>
                </a:solidFill>
                <a:cs typeface="Calibri"/>
              </a:rPr>
              <a:t>: </a:t>
            </a:r>
            <a:r>
              <a:rPr lang="tr-TR" sz="2000" dirty="0" smtClean="0">
                <a:cs typeface="Calibri"/>
              </a:rPr>
              <a:t>sabit </a:t>
            </a:r>
            <a:r>
              <a:rPr lang="tr-TR" sz="2000" dirty="0">
                <a:cs typeface="Calibri"/>
              </a:rPr>
              <a:t>bir </a:t>
            </a:r>
            <a:r>
              <a:rPr lang="tr-TR" sz="2000" dirty="0" smtClean="0">
                <a:cs typeface="Calibri"/>
              </a:rPr>
              <a:t>boyutu </a:t>
            </a:r>
            <a:r>
              <a:rPr lang="tr-TR" sz="2000" dirty="0" err="1" smtClean="0">
                <a:cs typeface="Calibri"/>
              </a:rPr>
              <a:t>vadır</a:t>
            </a:r>
            <a:r>
              <a:rPr lang="tr-TR" sz="2000" dirty="0" smtClean="0">
                <a:cs typeface="Calibri"/>
              </a:rPr>
              <a:t>. </a:t>
            </a:r>
            <a:r>
              <a:rPr lang="tr-TR" sz="2000" dirty="0" err="1" smtClean="0">
                <a:cs typeface="Calibri"/>
              </a:rPr>
              <a:t>consumer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buffer</a:t>
            </a:r>
            <a:r>
              <a:rPr lang="tr-TR" sz="2000" dirty="0" smtClean="0">
                <a:cs typeface="Calibri"/>
              </a:rPr>
              <a:t> boş ise beklemeli, </a:t>
            </a:r>
            <a:r>
              <a:rPr lang="tr-TR" sz="2000" dirty="0" err="1" smtClean="0">
                <a:cs typeface="Calibri"/>
              </a:rPr>
              <a:t>producer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de </a:t>
            </a:r>
            <a:r>
              <a:rPr lang="tr-TR" sz="2000" dirty="0" err="1" smtClean="0">
                <a:cs typeface="Calibri"/>
              </a:rPr>
              <a:t>buffer</a:t>
            </a:r>
            <a:r>
              <a:rPr lang="tr-TR" sz="2000" dirty="0" smtClean="0">
                <a:cs typeface="Calibri"/>
              </a:rPr>
              <a:t> dolu ise beklemelidir. </a:t>
            </a:r>
            <a:endParaRPr lang="en-US" altLang="tr-T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/>
              <a:t>Producer-Consumer Problem – </a:t>
            </a:r>
            <a:r>
              <a:rPr lang="tr-TR" sz="2590" spc="-9" dirty="0" err="1"/>
              <a:t>Shared</a:t>
            </a:r>
            <a:r>
              <a:rPr lang="tr-TR" sz="2590" spc="-9" dirty="0"/>
              <a:t> Memory Solution 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12949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2320162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Aşağıda </a:t>
            </a:r>
            <a:r>
              <a:rPr lang="tr-TR" sz="2000" dirty="0" err="1" smtClean="0">
                <a:cs typeface="Calibri"/>
              </a:rPr>
              <a:t>shared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memory</a:t>
            </a:r>
            <a:r>
              <a:rPr lang="tr-TR" sz="2000" dirty="0" smtClean="0">
                <a:cs typeface="Calibri"/>
              </a:rPr>
              <a:t> yöntemi ile </a:t>
            </a:r>
            <a:r>
              <a:rPr lang="tr-TR" sz="2000" dirty="0" err="1" smtClean="0">
                <a:cs typeface="Calibri"/>
              </a:rPr>
              <a:t>bounded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buffer</a:t>
            </a:r>
            <a:r>
              <a:rPr lang="tr-TR" sz="2000" dirty="0" smtClean="0">
                <a:cs typeface="Calibri"/>
              </a:rPr>
              <a:t> tanımlaması verilmiştir.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cs typeface="Calibri"/>
              </a:rPr>
              <a:t>Paylaşılan </a:t>
            </a:r>
            <a:r>
              <a:rPr lang="tr-TR" sz="2000" dirty="0" err="1">
                <a:cs typeface="Calibri"/>
              </a:rPr>
              <a:t>buffer</a:t>
            </a:r>
            <a:r>
              <a:rPr lang="tr-TR" sz="2000" dirty="0">
                <a:cs typeface="Calibri"/>
              </a:rPr>
              <a:t>, </a:t>
            </a:r>
            <a:r>
              <a:rPr lang="tr-TR" sz="2000" b="1" dirty="0">
                <a:cs typeface="Calibri"/>
              </a:rPr>
              <a:t>in</a:t>
            </a:r>
            <a:r>
              <a:rPr lang="tr-TR" sz="2000" dirty="0">
                <a:cs typeface="Calibri"/>
              </a:rPr>
              <a:t> ve </a:t>
            </a:r>
            <a:r>
              <a:rPr lang="tr-TR" sz="2000" b="1" dirty="0" err="1">
                <a:cs typeface="Calibri"/>
              </a:rPr>
              <a:t>out</a:t>
            </a:r>
            <a:r>
              <a:rPr lang="tr-TR" sz="2000" dirty="0">
                <a:cs typeface="Calibri"/>
              </a:rPr>
              <a:t> isminde iki işaretleyiciye sahip dairesel bir dizi olarak uygulanır. </a:t>
            </a:r>
            <a:r>
              <a:rPr lang="tr-TR" sz="2000" b="1" dirty="0">
                <a:cs typeface="Calibri"/>
              </a:rPr>
              <a:t>i</a:t>
            </a:r>
            <a:r>
              <a:rPr lang="tr-TR" sz="2000" b="1" dirty="0" smtClean="0">
                <a:cs typeface="Calibri"/>
              </a:rPr>
              <a:t>n,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bufferdeki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bir sonraki boş konuma işaret eder; </a:t>
            </a:r>
            <a:r>
              <a:rPr lang="tr-TR" sz="2000" b="1" dirty="0" err="1">
                <a:cs typeface="Calibri"/>
              </a:rPr>
              <a:t>out</a:t>
            </a:r>
            <a:r>
              <a:rPr lang="tr-TR" sz="2000" dirty="0">
                <a:cs typeface="Calibri"/>
              </a:rPr>
              <a:t>, </a:t>
            </a:r>
            <a:r>
              <a:rPr lang="tr-TR" sz="2000" dirty="0" err="1">
                <a:cs typeface="Calibri"/>
              </a:rPr>
              <a:t>bufferdeki</a:t>
            </a:r>
            <a:r>
              <a:rPr lang="tr-TR" sz="2000" dirty="0">
                <a:cs typeface="Calibri"/>
              </a:rPr>
              <a:t> ilk </a:t>
            </a:r>
            <a:r>
              <a:rPr lang="tr-TR" sz="2000" dirty="0" smtClean="0">
                <a:cs typeface="Calibri"/>
              </a:rPr>
              <a:t>dolu </a:t>
            </a:r>
            <a:r>
              <a:rPr lang="tr-TR" sz="2000" dirty="0">
                <a:cs typeface="Calibri"/>
              </a:rPr>
              <a:t>konuma işaret eder. 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 smtClean="0"/>
              <a:t>Bounded</a:t>
            </a:r>
            <a:r>
              <a:rPr lang="tr-TR" sz="2590" spc="-9" dirty="0" smtClean="0"/>
              <a:t> </a:t>
            </a:r>
            <a:r>
              <a:rPr lang="tr-TR" sz="2590" spc="-9" dirty="0" err="1" smtClean="0"/>
              <a:t>Buffer</a:t>
            </a:r>
            <a:r>
              <a:rPr lang="tr-TR" sz="2590" spc="-9" dirty="0" smtClean="0"/>
              <a:t> </a:t>
            </a:r>
            <a:r>
              <a:rPr lang="tr-TR" sz="2590" spc="-9" dirty="0"/>
              <a:t>Problem – </a:t>
            </a:r>
            <a:r>
              <a:rPr lang="tr-TR" sz="2590" spc="-9" dirty="0" err="1"/>
              <a:t>Shared</a:t>
            </a:r>
            <a:r>
              <a:rPr lang="tr-TR" sz="2590" spc="-9" dirty="0"/>
              <a:t> Memory Solution 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713" y="4607653"/>
            <a:ext cx="4362450" cy="1609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971800"/>
            <a:ext cx="3876675" cy="1323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17" y="3000375"/>
            <a:ext cx="33337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8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1602016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Producer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s-ES" sz="2000" dirty="0" smtClean="0">
                <a:cs typeface="Calibri"/>
              </a:rPr>
              <a:t>Bu </a:t>
            </a:r>
            <a:r>
              <a:rPr lang="tr-TR" sz="2000" dirty="0" smtClean="0">
                <a:cs typeface="Calibri"/>
              </a:rPr>
              <a:t>gerçekleştirimde </a:t>
            </a:r>
            <a:r>
              <a:rPr lang="es-ES" sz="2000" dirty="0" err="1" smtClean="0">
                <a:cs typeface="Calibri"/>
              </a:rPr>
              <a:t>aynı</a:t>
            </a:r>
            <a:r>
              <a:rPr lang="es-ES" sz="2000" dirty="0" smtClean="0">
                <a:cs typeface="Calibri"/>
              </a:rPr>
              <a:t> </a:t>
            </a:r>
            <a:r>
              <a:rPr lang="es-ES" sz="2000" dirty="0">
                <a:cs typeface="Calibri"/>
              </a:rPr>
              <a:t>anda </a:t>
            </a:r>
            <a:r>
              <a:rPr lang="tr-TR" sz="2000" dirty="0" err="1" smtClean="0">
                <a:cs typeface="Calibri"/>
              </a:rPr>
              <a:t>buffer</a:t>
            </a:r>
            <a:r>
              <a:rPr lang="tr-TR" sz="2000" dirty="0" smtClean="0">
                <a:cs typeface="Calibri"/>
              </a:rPr>
              <a:t> üzerinde </a:t>
            </a:r>
            <a:r>
              <a:rPr lang="es-ES" sz="2000" dirty="0" smtClean="0">
                <a:cs typeface="Calibri"/>
              </a:rPr>
              <a:t>en </a:t>
            </a:r>
            <a:r>
              <a:rPr lang="es-ES" sz="2000" dirty="0">
                <a:cs typeface="Calibri"/>
              </a:rPr>
              <a:t>fazla BUFFER SIZE−1 öğeye izin </a:t>
            </a:r>
            <a:r>
              <a:rPr lang="es-ES" sz="2000" dirty="0" smtClean="0">
                <a:cs typeface="Calibri"/>
              </a:rPr>
              <a:t>veri</a:t>
            </a:r>
            <a:r>
              <a:rPr lang="tr-TR" sz="2000" dirty="0" err="1" smtClean="0">
                <a:cs typeface="Calibri"/>
              </a:rPr>
              <a:t>li</a:t>
            </a:r>
            <a:r>
              <a:rPr lang="es-ES" sz="2000" dirty="0" smtClean="0">
                <a:cs typeface="Calibri"/>
              </a:rPr>
              <a:t>r</a:t>
            </a:r>
            <a:r>
              <a:rPr lang="tr-TR" sz="2000" dirty="0">
                <a:cs typeface="Calibri"/>
              </a:rPr>
              <a:t>. </a:t>
            </a:r>
            <a:r>
              <a:rPr lang="tr-TR" sz="2000" dirty="0" smtClean="0">
                <a:cs typeface="Calibri"/>
              </a:rPr>
              <a:t>(Dolu mu kontrolü -&gt; ((</a:t>
            </a:r>
            <a:r>
              <a:rPr lang="tr-TR" sz="2000" dirty="0">
                <a:cs typeface="Calibri"/>
              </a:rPr>
              <a:t>in+1)% BUFFERSIZE)==</a:t>
            </a:r>
            <a:r>
              <a:rPr lang="tr-TR" sz="2000" dirty="0" err="1" smtClean="0">
                <a:cs typeface="Calibri"/>
              </a:rPr>
              <a:t>out</a:t>
            </a:r>
            <a:r>
              <a:rPr lang="tr-TR" sz="2000" dirty="0" smtClean="0">
                <a:cs typeface="Calibri"/>
              </a:rPr>
              <a:t>)</a:t>
            </a: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607818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/>
              <a:t>Bounded </a:t>
            </a:r>
            <a:r>
              <a:rPr lang="tr-TR" sz="2590" spc="-9" dirty="0" err="1"/>
              <a:t>Buffer</a:t>
            </a:r>
            <a:r>
              <a:rPr lang="tr-TR" sz="2590" spc="-9" dirty="0"/>
              <a:t> </a:t>
            </a:r>
            <a:r>
              <a:rPr lang="tr-TR" sz="2590" spc="-9" dirty="0" smtClean="0"/>
              <a:t>Problem– </a:t>
            </a:r>
            <a:r>
              <a:rPr lang="tr-TR" sz="2590" spc="-9" dirty="0" err="1"/>
              <a:t>Shared</a:t>
            </a:r>
            <a:r>
              <a:rPr lang="tr-TR" sz="2590" spc="-9" dirty="0"/>
              <a:t> Memory Solution 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2821344"/>
            <a:ext cx="6400800" cy="2881424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item </a:t>
            </a:r>
            <a:r>
              <a:rPr lang="en-US" altLang="en-US" sz="1600" b="1" dirty="0">
                <a:latin typeface="Courier New" panose="02070309020205020404" pitchFamily="49" charset="0"/>
              </a:rPr>
              <a:t>next_produced;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buffer[in] = next_produced;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  <a:r>
              <a:rPr lang="en-US" altLang="en-US" sz="1600" dirty="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  <a:p>
            <a:pPr>
              <a:buFont typeface="Monotype Sorts" pitchFamily="-84" charset="2"/>
              <a:buNone/>
            </a:pPr>
            <a:r>
              <a:rPr lang="en-US" altLang="en-US" sz="1400" dirty="0"/>
              <a:t>	</a:t>
            </a:r>
          </a:p>
          <a:p>
            <a:pPr marL="7167563" lvl="4">
              <a:buFontTx/>
              <a:buNone/>
            </a:pPr>
            <a:endParaRPr lang="en-US" altLang="en-US" sz="1100" dirty="0"/>
          </a:p>
        </p:txBody>
      </p:sp>
    </p:spTree>
    <p:extLst>
      <p:ext uri="{BB962C8B-B14F-4D97-AF65-F5344CB8AC3E}">
        <p14:creationId xmlns:p14="http://schemas.microsoft.com/office/powerpoint/2010/main" val="71571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883871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Consumer</a:t>
            </a: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607818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/>
              <a:t>Bounded </a:t>
            </a:r>
            <a:r>
              <a:rPr lang="tr-TR" sz="2590" spc="-9" dirty="0" err="1"/>
              <a:t>Buffer</a:t>
            </a:r>
            <a:r>
              <a:rPr lang="tr-TR" sz="2590" spc="-9" dirty="0"/>
              <a:t> </a:t>
            </a:r>
            <a:r>
              <a:rPr lang="tr-TR" sz="2590" spc="-9" dirty="0" smtClean="0"/>
              <a:t>Problem – </a:t>
            </a:r>
            <a:r>
              <a:rPr lang="tr-TR" sz="2590" spc="-9" dirty="0" err="1"/>
              <a:t>Shared</a:t>
            </a:r>
            <a:r>
              <a:rPr lang="tr-TR" sz="2590" spc="-9" dirty="0"/>
              <a:t> Memory Solution 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4383804-C100-4255-A1BD-B8DC67A9F255}"/>
              </a:ext>
            </a:extLst>
          </p:cNvPr>
          <p:cNvSpPr txBox="1">
            <a:spLocks noChangeArrowheads="1"/>
          </p:cNvSpPr>
          <p:nvPr/>
        </p:nvSpPr>
        <p:spPr>
          <a:xfrm>
            <a:off x="1676400" y="2048540"/>
            <a:ext cx="5963499" cy="298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spcBef>
                <a:spcPts val="800"/>
              </a:spcBef>
              <a:defRPr sz="2000" b="0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844300">
              <a:defRPr>
                <a:latin typeface="+mn-lt"/>
                <a:ea typeface="+mn-ea"/>
                <a:cs typeface="+mn-cs"/>
              </a:defRPr>
            </a:lvl2pPr>
            <a:lvl3pPr marL="1688603">
              <a:defRPr>
                <a:latin typeface="+mn-lt"/>
                <a:ea typeface="+mn-ea"/>
                <a:cs typeface="+mn-cs"/>
              </a:defRPr>
            </a:lvl3pPr>
            <a:lvl4pPr marL="2532907">
              <a:defRPr>
                <a:latin typeface="+mn-lt"/>
                <a:ea typeface="+mn-ea"/>
                <a:cs typeface="+mn-cs"/>
              </a:defRPr>
            </a:lvl4pPr>
            <a:lvl5pPr marL="3377208">
              <a:defRPr>
                <a:latin typeface="+mn-lt"/>
                <a:ea typeface="+mn-ea"/>
                <a:cs typeface="+mn-cs"/>
              </a:defRPr>
            </a:lvl5pPr>
            <a:lvl6pPr marL="4221510">
              <a:defRPr>
                <a:latin typeface="+mn-lt"/>
                <a:ea typeface="+mn-ea"/>
                <a:cs typeface="+mn-cs"/>
              </a:defRPr>
            </a:lvl6pPr>
            <a:lvl7pPr marL="5065808">
              <a:defRPr>
                <a:latin typeface="+mn-lt"/>
                <a:ea typeface="+mn-ea"/>
                <a:cs typeface="+mn-cs"/>
              </a:defRPr>
            </a:lvl7pPr>
            <a:lvl8pPr marL="5910113">
              <a:defRPr>
                <a:latin typeface="+mn-lt"/>
                <a:ea typeface="+mn-ea"/>
                <a:cs typeface="+mn-cs"/>
              </a:defRPr>
            </a:lvl8pPr>
            <a:lvl9pPr marL="6754415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 typeface="Monotype Sorts" pitchFamily="-84" charset="2"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</a:rPr>
              <a:t>item next_consumed; </a:t>
            </a:r>
            <a:br>
              <a:rPr lang="en-US" altLang="en-US" sz="1600" b="1" kern="0" dirty="0" smtClean="0">
                <a:latin typeface="Courier New" panose="02070309020205020404" pitchFamily="49" charset="0"/>
              </a:rPr>
            </a:br>
            <a:endParaRPr lang="en-US" altLang="en-US" sz="1600" b="1" kern="0" dirty="0" smtClean="0">
              <a:latin typeface="Courier New" panose="02070309020205020404" pitchFamily="49" charset="0"/>
            </a:endParaRPr>
          </a:p>
          <a:p>
            <a:pPr defTabSz="542925">
              <a:buFont typeface="Monotype Sorts" pitchFamily="-84" charset="2"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</a:rPr>
              <a:t>while (true) {</a:t>
            </a:r>
            <a:br>
              <a:rPr lang="en-US" altLang="en-US" sz="1600" b="1" kern="0" dirty="0" smtClean="0">
                <a:latin typeface="Courier New" panose="02070309020205020404" pitchFamily="49" charset="0"/>
              </a:rPr>
            </a:br>
            <a:r>
              <a:rPr lang="en-US" altLang="en-US" sz="1600" b="1" kern="0" dirty="0" smtClean="0">
                <a:latin typeface="Courier New" panose="02070309020205020404" pitchFamily="49" charset="0"/>
              </a:rPr>
              <a:t>	while (in == out) </a:t>
            </a:r>
          </a:p>
          <a:p>
            <a:pPr defTabSz="542925">
              <a:buFont typeface="Monotype Sorts" pitchFamily="-84" charset="2"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</a:rPr>
              <a:t>		; /* do nothing */</a:t>
            </a:r>
            <a:br>
              <a:rPr lang="en-US" altLang="en-US" sz="1600" b="1" kern="0" dirty="0" smtClean="0">
                <a:latin typeface="Courier New" panose="02070309020205020404" pitchFamily="49" charset="0"/>
              </a:rPr>
            </a:br>
            <a:r>
              <a:rPr lang="en-US" altLang="en-US" sz="1600" b="1" kern="0" dirty="0" smtClean="0">
                <a:latin typeface="Courier New" panose="02070309020205020404" pitchFamily="49" charset="0"/>
              </a:rPr>
              <a:t>	next_consumed = buffer[out]; </a:t>
            </a:r>
          </a:p>
          <a:p>
            <a:pPr defTabSz="542925">
              <a:buFont typeface="Monotype Sorts" pitchFamily="-84" charset="2"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1600" b="1" kern="0" dirty="0" smtClean="0">
                <a:latin typeface="Courier New" panose="02070309020205020404" pitchFamily="49" charset="0"/>
              </a:rPr>
            </a:br>
            <a:endParaRPr lang="en-US" altLang="en-US" sz="1600" b="1" kern="0" dirty="0" smtClean="0">
              <a:latin typeface="Courier New" panose="02070309020205020404" pitchFamily="49" charset="0"/>
            </a:endParaRPr>
          </a:p>
          <a:p>
            <a:pPr defTabSz="542925">
              <a:buFont typeface="Monotype Sorts" pitchFamily="-84" charset="2"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</a:rPr>
              <a:t>	/* consume the item in next consumed */ </a:t>
            </a:r>
          </a:p>
          <a:p>
            <a:pPr defTabSz="914400">
              <a:buFont typeface="Monotype Sorts" pitchFamily="-84" charset="2"/>
              <a:buNone/>
            </a:pPr>
            <a:r>
              <a:rPr lang="en-US" altLang="en-US" sz="1600" b="1" kern="0" dirty="0" smtClean="0">
                <a:latin typeface="Courier New" panose="02070309020205020404" pitchFamily="49" charset="0"/>
              </a:rPr>
              <a:t>} </a:t>
            </a:r>
            <a:endParaRPr lang="en-US" altLang="en-US" sz="1600" b="1" kern="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8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5090151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Message </a:t>
            </a:r>
            <a:r>
              <a:rPr lang="tr-TR" sz="2000" dirty="0" err="1" smtClean="0">
                <a:cs typeface="Calibri"/>
              </a:rPr>
              <a:t>passing</a:t>
            </a:r>
            <a:r>
              <a:rPr lang="tr-TR" sz="2000" dirty="0" smtClean="0">
                <a:cs typeface="Calibri"/>
              </a:rPr>
              <a:t>, processlerin aynı </a:t>
            </a:r>
            <a:r>
              <a:rPr lang="tr-TR" sz="2000" dirty="0">
                <a:cs typeface="Calibri"/>
              </a:rPr>
              <a:t>adres alanını paylaşmadan iletişim kurmasına ve eylemlerini senkronize etmesine izin veren bir mekanizma sağlar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cs typeface="Calibri"/>
              </a:rPr>
              <a:t>Özellikle, </a:t>
            </a:r>
            <a:r>
              <a:rPr lang="tr-TR" sz="2000" dirty="0" smtClean="0">
                <a:cs typeface="Calibri"/>
              </a:rPr>
              <a:t>iletişimde bulunacak processlerin bir </a:t>
            </a:r>
            <a:r>
              <a:rPr lang="tr-TR" sz="2000" dirty="0">
                <a:cs typeface="Calibri"/>
              </a:rPr>
              <a:t>ağ ile bağlı farklı bilgisayarlarda bulunabildiği </a:t>
            </a:r>
            <a:r>
              <a:rPr lang="tr-TR" sz="2000" dirty="0" smtClean="0">
                <a:cs typeface="Calibri"/>
              </a:rPr>
              <a:t>dağıtık ortamlarda </a:t>
            </a:r>
            <a:r>
              <a:rPr lang="tr-TR" sz="2000" dirty="0">
                <a:cs typeface="Calibri"/>
              </a:rPr>
              <a:t>kullanışlıdır. </a:t>
            </a:r>
            <a:r>
              <a:rPr lang="tr-TR" sz="2000" dirty="0" smtClean="0">
                <a:cs typeface="Calibri"/>
              </a:rPr>
              <a:t>(</a:t>
            </a:r>
            <a:r>
              <a:rPr lang="tr-TR" sz="2000" dirty="0" err="1" smtClean="0">
                <a:cs typeface="Calibri"/>
              </a:rPr>
              <a:t>chat</a:t>
            </a:r>
            <a:r>
              <a:rPr lang="tr-TR" sz="2000" dirty="0" smtClean="0">
                <a:cs typeface="Calibri"/>
              </a:rPr>
              <a:t> programı)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da-DK" sz="2000" dirty="0">
                <a:cs typeface="Calibri"/>
              </a:rPr>
              <a:t>Message passing modelinde en az iki işlem tanımlanır: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da-DK" sz="2000" dirty="0">
                <a:cs typeface="Calibri"/>
              </a:rPr>
              <a:t>send(message)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da-DK" sz="2000" dirty="0">
                <a:cs typeface="Calibri"/>
              </a:rPr>
              <a:t>receive(message)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cs typeface="Calibri"/>
              </a:rPr>
              <a:t>Mesaj</a:t>
            </a:r>
            <a:r>
              <a:rPr lang="tr-TR" sz="2000" spc="5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boyutları</a:t>
            </a:r>
            <a:r>
              <a:rPr lang="tr-TR" sz="2000" spc="-20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sabit</a:t>
            </a:r>
            <a:r>
              <a:rPr lang="tr-TR" sz="2000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uzunlukta</a:t>
            </a:r>
            <a:r>
              <a:rPr lang="tr-TR" sz="2000" spc="-25" dirty="0">
                <a:cs typeface="Calibri"/>
              </a:rPr>
              <a:t> </a:t>
            </a:r>
            <a:r>
              <a:rPr lang="tr-TR" sz="2000" dirty="0">
                <a:cs typeface="Calibri"/>
              </a:rPr>
              <a:t>veya</a:t>
            </a:r>
            <a:r>
              <a:rPr lang="tr-TR" sz="2000" spc="10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değişken</a:t>
            </a:r>
            <a:r>
              <a:rPr lang="tr-TR" sz="2000" spc="15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uzunlukta</a:t>
            </a:r>
            <a:r>
              <a:rPr lang="tr-TR" sz="2000" spc="-25" dirty="0">
                <a:cs typeface="Calibri"/>
              </a:rPr>
              <a:t> </a:t>
            </a:r>
            <a:r>
              <a:rPr lang="tr-TR" sz="2000" spc="-5" dirty="0">
                <a:cs typeface="Calibri"/>
              </a:rPr>
              <a:t>olabilir.</a:t>
            </a: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cs typeface="Calibri"/>
              </a:rPr>
              <a:t>P ve Q </a:t>
            </a:r>
            <a:r>
              <a:rPr lang="tr-TR" sz="2000" dirty="0" err="1" smtClean="0">
                <a:cs typeface="Calibri"/>
              </a:rPr>
              <a:t>processleri</a:t>
            </a:r>
            <a:r>
              <a:rPr lang="tr-TR" sz="2000" dirty="0" smtClean="0">
                <a:cs typeface="Calibri"/>
              </a:rPr>
              <a:t> iletişim </a:t>
            </a:r>
            <a:r>
              <a:rPr lang="tr-TR" sz="2000" dirty="0">
                <a:cs typeface="Calibri"/>
              </a:rPr>
              <a:t>kurmak istiyorsa</a:t>
            </a:r>
            <a:r>
              <a:rPr lang="tr-TR" sz="2000" dirty="0" smtClean="0">
                <a:cs typeface="Calibri"/>
              </a:rPr>
              <a:t>,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Bir </a:t>
            </a:r>
            <a:r>
              <a:rPr lang="en-US" altLang="en-US" sz="2000" b="1" i="1" dirty="0"/>
              <a:t>communication</a:t>
            </a:r>
            <a:r>
              <a:rPr lang="en-US" altLang="en-US" sz="2000" b="1" dirty="0"/>
              <a:t> </a:t>
            </a:r>
            <a:r>
              <a:rPr lang="en-US" altLang="en-US" sz="2000" b="1" i="1" dirty="0"/>
              <a:t>link</a:t>
            </a:r>
            <a:r>
              <a:rPr lang="en-US" altLang="en-US" sz="2000" b="1" dirty="0"/>
              <a:t> </a:t>
            </a:r>
            <a:r>
              <a:rPr lang="tr-TR" sz="2000" dirty="0" smtClean="0">
                <a:cs typeface="Calibri"/>
              </a:rPr>
              <a:t>aralarında kurulmalıdır. </a:t>
            </a:r>
            <a:endParaRPr lang="da-DK" sz="2000" dirty="0">
              <a:cs typeface="Calibri"/>
            </a:endParaRP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cs typeface="Calibri"/>
              </a:rPr>
              <a:t>s</a:t>
            </a:r>
            <a:r>
              <a:rPr lang="tr-TR" sz="2000" dirty="0" err="1" smtClean="0">
                <a:cs typeface="Calibri"/>
              </a:rPr>
              <a:t>end</a:t>
            </a:r>
            <a:r>
              <a:rPr lang="tr-TR" sz="2000" dirty="0" smtClean="0">
                <a:cs typeface="Calibri"/>
              </a:rPr>
              <a:t>/</a:t>
            </a:r>
            <a:r>
              <a:rPr lang="da-DK" sz="2000" dirty="0" smtClean="0">
                <a:cs typeface="Calibri"/>
              </a:rPr>
              <a:t>receive</a:t>
            </a:r>
            <a:r>
              <a:rPr lang="tr-TR" sz="2000" dirty="0" smtClean="0">
                <a:cs typeface="Calibri"/>
              </a:rPr>
              <a:t> işlemleri üzerinden mesaj alışverişi yapılmalıdır.</a:t>
            </a:r>
            <a:endParaRPr lang="da-DK" sz="2000" dirty="0">
              <a:cs typeface="Calibri"/>
            </a:endParaRP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Message </a:t>
            </a:r>
            <a:r>
              <a:rPr lang="tr-TR" sz="2590" spc="-9" dirty="0" err="1" smtClean="0"/>
              <a:t>Passing</a:t>
            </a:r>
            <a:r>
              <a:rPr lang="tr-TR" sz="2590" spc="-9" dirty="0" smtClean="0"/>
              <a:t> in IPC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41914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293571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Gerçekleştirim sorunları</a:t>
            </a:r>
            <a:r>
              <a:rPr lang="tr-TR" sz="2000" dirty="0">
                <a:cs typeface="Calibri"/>
              </a:rPr>
              <a:t>:</a:t>
            </a:r>
            <a:endParaRPr lang="tr-TR" sz="2000" dirty="0" smtClean="0">
              <a:cs typeface="Calibri"/>
            </a:endParaRP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Linkler nasıl </a:t>
            </a:r>
            <a:r>
              <a:rPr lang="tr-TR" sz="2000" dirty="0">
                <a:cs typeface="Calibri"/>
              </a:rPr>
              <a:t>kurulur</a:t>
            </a:r>
            <a:r>
              <a:rPr lang="tr-TR" sz="2000" dirty="0" smtClean="0">
                <a:cs typeface="Calibri"/>
              </a:rPr>
              <a:t>?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Bir link, </a:t>
            </a:r>
            <a:r>
              <a:rPr lang="tr-TR" sz="2000" dirty="0">
                <a:cs typeface="Calibri"/>
              </a:rPr>
              <a:t>ikiden fazla </a:t>
            </a:r>
            <a:r>
              <a:rPr lang="tr-TR" sz="2000" dirty="0" err="1" smtClean="0">
                <a:cs typeface="Calibri"/>
              </a:rPr>
              <a:t>processle</a:t>
            </a:r>
            <a:r>
              <a:rPr lang="tr-TR" sz="2000" dirty="0" smtClean="0">
                <a:cs typeface="Calibri"/>
              </a:rPr>
              <a:t> ilişkilendirilebilir </a:t>
            </a:r>
            <a:r>
              <a:rPr lang="tr-TR" sz="2000" dirty="0">
                <a:cs typeface="Calibri"/>
              </a:rPr>
              <a:t>mi</a:t>
            </a:r>
            <a:r>
              <a:rPr lang="tr-TR" sz="2000" dirty="0" smtClean="0">
                <a:cs typeface="Calibri"/>
              </a:rPr>
              <a:t>?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İletişimde bulunacak her process çifti </a:t>
            </a:r>
            <a:r>
              <a:rPr lang="tr-TR" sz="2000" dirty="0">
                <a:cs typeface="Calibri"/>
              </a:rPr>
              <a:t>arasında kaç </a:t>
            </a:r>
            <a:r>
              <a:rPr lang="tr-TR" sz="2000" dirty="0" smtClean="0">
                <a:cs typeface="Calibri"/>
              </a:rPr>
              <a:t>link olabilir?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Bir linkin kapasitesi </a:t>
            </a:r>
            <a:r>
              <a:rPr lang="tr-TR" sz="2000" dirty="0">
                <a:cs typeface="Calibri"/>
              </a:rPr>
              <a:t>nedir</a:t>
            </a:r>
            <a:r>
              <a:rPr lang="tr-TR" sz="2000" dirty="0" smtClean="0">
                <a:cs typeface="Calibri"/>
              </a:rPr>
              <a:t>?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Linkin  </a:t>
            </a:r>
            <a:r>
              <a:rPr lang="tr-TR" sz="2000" dirty="0">
                <a:cs typeface="Calibri"/>
              </a:rPr>
              <a:t>barındırabileceği mesajın boyutu sabit mi yoksa değişken mi</a:t>
            </a:r>
            <a:r>
              <a:rPr lang="tr-TR" sz="2000" dirty="0" smtClean="0">
                <a:cs typeface="Calibri"/>
              </a:rPr>
              <a:t>?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Bir link </a:t>
            </a:r>
            <a:r>
              <a:rPr lang="tr-TR" sz="2000" dirty="0">
                <a:cs typeface="Calibri"/>
              </a:rPr>
              <a:t>tek yönlü mü yoksa çift yönlü </a:t>
            </a:r>
            <a:r>
              <a:rPr lang="tr-TR" sz="2000" dirty="0" smtClean="0">
                <a:cs typeface="Calibri"/>
              </a:rPr>
              <a:t>müdür</a:t>
            </a:r>
            <a:r>
              <a:rPr lang="tr-TR" sz="2000" dirty="0">
                <a:cs typeface="Calibri"/>
              </a:rPr>
              <a:t>?</a:t>
            </a:r>
            <a:endParaRPr lang="tr-TR" sz="2000" dirty="0" smtClean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Message </a:t>
            </a:r>
            <a:r>
              <a:rPr lang="tr-TR" sz="2590" spc="-9" dirty="0" err="1" smtClean="0"/>
              <a:t>Passing</a:t>
            </a:r>
            <a:r>
              <a:rPr lang="tr-TR" sz="2590" spc="-9" dirty="0" smtClean="0"/>
              <a:t> in IPC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214265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4577190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Communication</a:t>
            </a:r>
            <a:r>
              <a:rPr lang="tr-TR" sz="2000" dirty="0" smtClean="0">
                <a:cs typeface="Calibri"/>
              </a:rPr>
              <a:t> link gerçekleştirimi seçenekleri: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Fiziksel</a:t>
            </a:r>
          </a:p>
          <a:p>
            <a:pPr marL="1089870" marR="1028405" lvl="2" indent="-342900" algn="just">
              <a:spcBef>
                <a:spcPts val="800"/>
              </a:spcBef>
              <a:buClr>
                <a:srgbClr val="FF0000"/>
              </a:buClr>
              <a:buSzPct val="58333"/>
              <a:buFont typeface="Wingdings" panose="05000000000000000000" pitchFamily="2" charset="2"/>
              <a:buChar char="q"/>
              <a:tabLst>
                <a:tab pos="356483" algn="l"/>
              </a:tabLst>
            </a:pPr>
            <a:r>
              <a:rPr lang="en-US" sz="2000" dirty="0">
                <a:cs typeface="Calibri"/>
              </a:rPr>
              <a:t>Shared memory</a:t>
            </a:r>
          </a:p>
          <a:p>
            <a:pPr marL="1089870" marR="1028405" lvl="2" indent="-342900" algn="just">
              <a:spcBef>
                <a:spcPts val="800"/>
              </a:spcBef>
              <a:buClr>
                <a:srgbClr val="FF0000"/>
              </a:buClr>
              <a:buSzPct val="58333"/>
              <a:buFont typeface="Wingdings" panose="05000000000000000000" pitchFamily="2" charset="2"/>
              <a:buChar char="q"/>
              <a:tabLst>
                <a:tab pos="356483" algn="l"/>
              </a:tabLst>
            </a:pPr>
            <a:r>
              <a:rPr lang="en-US" sz="2000" dirty="0">
                <a:cs typeface="Calibri"/>
              </a:rPr>
              <a:t>Hardware bus</a:t>
            </a:r>
          </a:p>
          <a:p>
            <a:pPr marL="1089870" marR="1028405" lvl="2" indent="-342900" algn="just">
              <a:spcBef>
                <a:spcPts val="800"/>
              </a:spcBef>
              <a:buClr>
                <a:srgbClr val="FF0000"/>
              </a:buClr>
              <a:buSzPct val="58333"/>
              <a:buFont typeface="Wingdings" panose="05000000000000000000" pitchFamily="2" charset="2"/>
              <a:buChar char="q"/>
              <a:tabLst>
                <a:tab pos="356483" algn="l"/>
              </a:tabLst>
            </a:pPr>
            <a:r>
              <a:rPr lang="en-US" sz="2000" dirty="0">
                <a:cs typeface="Calibri"/>
              </a:rPr>
              <a:t>Network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Mantıksal </a:t>
            </a:r>
          </a:p>
          <a:p>
            <a:pPr marL="1089870" marR="1028405" lvl="2" indent="-342900" algn="just">
              <a:spcBef>
                <a:spcPts val="800"/>
              </a:spcBef>
              <a:buClr>
                <a:srgbClr val="FF0000"/>
              </a:buClr>
              <a:buSzPct val="58333"/>
              <a:buFont typeface="Wingdings" panose="05000000000000000000" pitchFamily="2" charset="2"/>
              <a:buChar char="q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Direct </a:t>
            </a:r>
            <a:r>
              <a:rPr lang="tr-TR" sz="2000" dirty="0" err="1" smtClean="0">
                <a:cs typeface="Calibri"/>
              </a:rPr>
              <a:t>or</a:t>
            </a:r>
            <a:r>
              <a:rPr lang="tr-TR" sz="2000" dirty="0" smtClean="0">
                <a:cs typeface="Calibri"/>
              </a:rPr>
              <a:t> Indirect</a:t>
            </a:r>
          </a:p>
          <a:p>
            <a:pPr marL="1089870" marR="1028405" lvl="2" indent="-342900" algn="just">
              <a:spcBef>
                <a:spcPts val="800"/>
              </a:spcBef>
              <a:buClr>
                <a:srgbClr val="FF0000"/>
              </a:buClr>
              <a:buSzPct val="58333"/>
              <a:buFont typeface="Wingdings" panose="05000000000000000000" pitchFamily="2" charset="2"/>
              <a:buChar char="q"/>
              <a:tabLst>
                <a:tab pos="356483" algn="l"/>
              </a:tabLst>
            </a:pPr>
            <a:r>
              <a:rPr lang="en-US" altLang="en-US" sz="2000" dirty="0" smtClean="0"/>
              <a:t>Synchronous </a:t>
            </a:r>
            <a:r>
              <a:rPr lang="en-US" altLang="en-US" sz="2000" dirty="0"/>
              <a:t>or </a:t>
            </a:r>
            <a:r>
              <a:rPr lang="en-US" altLang="en-US" sz="2000" dirty="0" smtClean="0"/>
              <a:t>asynchronous</a:t>
            </a:r>
            <a:endParaRPr lang="tr-TR" altLang="en-US" sz="2000" dirty="0" smtClean="0"/>
          </a:p>
          <a:p>
            <a:pPr marL="1089870" marR="1028405" lvl="2" indent="-342900" algn="just">
              <a:spcBef>
                <a:spcPts val="800"/>
              </a:spcBef>
              <a:buClr>
                <a:srgbClr val="FF0000"/>
              </a:buClr>
              <a:buSzPct val="58333"/>
              <a:buFont typeface="Wingdings" panose="05000000000000000000" pitchFamily="2" charset="2"/>
              <a:buChar char="q"/>
              <a:tabLst>
                <a:tab pos="356483" algn="l"/>
              </a:tabLst>
            </a:pPr>
            <a:r>
              <a:rPr lang="en-US" altLang="en-US" sz="2000" dirty="0" smtClean="0"/>
              <a:t>Automatic </a:t>
            </a:r>
            <a:r>
              <a:rPr lang="en-US" altLang="en-US" sz="2000" dirty="0"/>
              <a:t>or explicit buffering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altLang="en-US" sz="2000" dirty="0"/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Message </a:t>
            </a:r>
            <a:r>
              <a:rPr lang="tr-TR" sz="2590" spc="-9" dirty="0" err="1" smtClean="0"/>
              <a:t>Passing</a:t>
            </a:r>
            <a:r>
              <a:rPr lang="tr-TR" sz="2590" spc="-9" dirty="0" smtClean="0"/>
              <a:t> in IPC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67817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4679782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cs typeface="Calibri"/>
              </a:rPr>
              <a:t>iletişim kurmak isteyen her </a:t>
            </a:r>
            <a:r>
              <a:rPr lang="tr-TR" sz="2000" dirty="0" smtClean="0">
                <a:cs typeface="Calibri"/>
              </a:rPr>
              <a:t>process, iletişimin alıcısını </a:t>
            </a:r>
            <a:r>
              <a:rPr lang="tr-TR" sz="2000" dirty="0">
                <a:cs typeface="Calibri"/>
              </a:rPr>
              <a:t>veya göndericisini açıkça adlandırmalıdır.</a:t>
            </a:r>
            <a:endParaRPr lang="tr-TR" sz="2000" dirty="0" smtClean="0">
              <a:cs typeface="Calibri"/>
            </a:endParaRP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dirty="0" smtClean="0">
                <a:cs typeface="Calibri"/>
              </a:rPr>
              <a:t>send </a:t>
            </a:r>
            <a:r>
              <a:rPr lang="en-US" sz="2000" dirty="0">
                <a:cs typeface="Calibri"/>
              </a:rPr>
              <a:t>(P, message) – send a message to process P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dirty="0">
                <a:cs typeface="Calibri"/>
              </a:rPr>
              <a:t>receive(Q, message) – receive a message from process Q</a:t>
            </a:r>
          </a:p>
          <a:p>
            <a:pPr marL="355310" marR="1028405" indent="-333030" algn="just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Communication</a:t>
            </a:r>
            <a:r>
              <a:rPr lang="tr-TR" sz="2000" dirty="0" smtClean="0">
                <a:cs typeface="Calibri"/>
              </a:rPr>
              <a:t> linkin özellikleri:</a:t>
            </a:r>
            <a:endParaRPr lang="tr-TR" sz="2000" dirty="0">
              <a:cs typeface="Calibri"/>
            </a:endParaRP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dirty="0" err="1">
                <a:cs typeface="Calibri"/>
              </a:rPr>
              <a:t>İletişim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kurmak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isteyen</a:t>
            </a:r>
            <a:r>
              <a:rPr lang="en-US" sz="2000" dirty="0">
                <a:cs typeface="Calibri"/>
              </a:rPr>
              <a:t> her </a:t>
            </a:r>
            <a:r>
              <a:rPr lang="tr-TR" sz="2000" dirty="0" smtClean="0">
                <a:cs typeface="Calibri"/>
              </a:rPr>
              <a:t>process </a:t>
            </a:r>
            <a:r>
              <a:rPr lang="en-US" sz="2000" dirty="0" err="1" smtClean="0">
                <a:cs typeface="Calibri"/>
              </a:rPr>
              <a:t>çifti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arasında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otomatik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olarak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bağlantı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kurulur</a:t>
            </a:r>
            <a:r>
              <a:rPr lang="en-US" sz="2000" dirty="0">
                <a:cs typeface="Calibri"/>
              </a:rPr>
              <a:t>. </a:t>
            </a:r>
            <a:r>
              <a:rPr lang="tr-TR" sz="2000" dirty="0" smtClean="0">
                <a:cs typeface="Calibri"/>
              </a:rPr>
              <a:t>Processlerin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iletişim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kurmak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için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yalnızca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birbirlerinin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kimliğini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bilmesi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gerekir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Bir link, </a:t>
            </a:r>
            <a:r>
              <a:rPr lang="tr-TR" sz="2000" dirty="0">
                <a:cs typeface="Calibri"/>
              </a:rPr>
              <a:t>tam olarak bir çift </a:t>
            </a:r>
            <a:r>
              <a:rPr lang="tr-TR" sz="2000" dirty="0" err="1" smtClean="0">
                <a:cs typeface="Calibri"/>
              </a:rPr>
              <a:t>processle</a:t>
            </a:r>
            <a:r>
              <a:rPr lang="tr-TR" sz="2000" dirty="0" smtClean="0">
                <a:cs typeface="Calibri"/>
              </a:rPr>
              <a:t>  ilişkilidir.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Her process çifti </a:t>
            </a:r>
            <a:r>
              <a:rPr lang="tr-TR" sz="2000" dirty="0">
                <a:cs typeface="Calibri"/>
              </a:rPr>
              <a:t>arasında tam olarak bir </a:t>
            </a:r>
            <a:r>
              <a:rPr lang="tr-TR" sz="2000" dirty="0" smtClean="0">
                <a:cs typeface="Calibri"/>
              </a:rPr>
              <a:t>link vardır.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Link tek </a:t>
            </a:r>
            <a:r>
              <a:rPr lang="tr-TR" sz="2000" dirty="0">
                <a:cs typeface="Calibri"/>
              </a:rPr>
              <a:t>yönlü olabilir, ancak genellikle iki </a:t>
            </a:r>
            <a:r>
              <a:rPr lang="tr-TR" sz="2000" dirty="0" smtClean="0">
                <a:cs typeface="Calibri"/>
              </a:rPr>
              <a:t>yönlüdür.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/>
              <a:t>Direct </a:t>
            </a:r>
            <a:r>
              <a:rPr lang="tr-TR" sz="2590" spc="-9" dirty="0" err="1"/>
              <a:t>Communication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25917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066800"/>
            <a:ext cx="9260992" cy="4628486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Mesajlar </a:t>
            </a:r>
            <a:r>
              <a:rPr lang="tr-TR" sz="2000" dirty="0" err="1" smtClean="0">
                <a:cs typeface="Calibri"/>
              </a:rPr>
              <a:t>mailbox</a:t>
            </a:r>
            <a:r>
              <a:rPr lang="tr-TR" sz="2000" dirty="0" smtClean="0">
                <a:cs typeface="Calibri"/>
              </a:rPr>
              <a:t> veya portlara gönderilir </a:t>
            </a:r>
            <a:r>
              <a:rPr lang="tr-TR" sz="2000" dirty="0">
                <a:cs typeface="Calibri"/>
              </a:rPr>
              <a:t>ve buradan alınır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Her </a:t>
            </a:r>
            <a:r>
              <a:rPr lang="tr-TR" sz="2000" dirty="0" err="1" smtClean="0">
                <a:cs typeface="Calibri"/>
              </a:rPr>
              <a:t>mailbox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unique</a:t>
            </a:r>
            <a:r>
              <a:rPr lang="tr-TR" sz="2000" dirty="0" smtClean="0">
                <a:cs typeface="Calibri"/>
              </a:rPr>
              <a:t> bir </a:t>
            </a:r>
            <a:r>
              <a:rPr lang="tr-TR" sz="2000" dirty="0" err="1" smtClean="0">
                <a:cs typeface="Calibri"/>
              </a:rPr>
              <a:t>id</a:t>
            </a:r>
            <a:r>
              <a:rPr lang="tr-TR" sz="2000" dirty="0" smtClean="0">
                <a:cs typeface="Calibri"/>
              </a:rPr>
              <a:t> ye sahiptir</a:t>
            </a:r>
            <a:endParaRPr lang="en-US" sz="2000" dirty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dirty="0" err="1">
                <a:cs typeface="Calibri"/>
              </a:rPr>
              <a:t>iki</a:t>
            </a:r>
            <a:r>
              <a:rPr lang="en-US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process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yalnızca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paylaşılan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mailboxa</a:t>
            </a:r>
            <a:r>
              <a:rPr lang="tr-TR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sahipse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iletişim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kurabilir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Communication</a:t>
            </a:r>
            <a:r>
              <a:rPr lang="tr-TR" sz="2000" dirty="0" smtClean="0">
                <a:cs typeface="Calibri"/>
              </a:rPr>
              <a:t> linkin özellikleri: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Link, ancak </a:t>
            </a:r>
            <a:r>
              <a:rPr lang="tr-TR" sz="2000" dirty="0" err="1" smtClean="0">
                <a:cs typeface="Calibri"/>
              </a:rPr>
              <a:t>processler</a:t>
            </a:r>
            <a:r>
              <a:rPr lang="tr-TR" sz="2000" dirty="0" smtClean="0">
                <a:cs typeface="Calibri"/>
              </a:rPr>
              <a:t> ortak bir </a:t>
            </a:r>
            <a:r>
              <a:rPr lang="tr-TR" sz="2000" dirty="0" err="1" smtClean="0">
                <a:cs typeface="Calibri"/>
              </a:rPr>
              <a:t>mailboxı</a:t>
            </a:r>
            <a:r>
              <a:rPr lang="tr-TR" sz="2000" dirty="0" smtClean="0">
                <a:cs typeface="Calibri"/>
              </a:rPr>
              <a:t> paylaşıyorlarsa kurulur.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Bir link, birden çok </a:t>
            </a:r>
            <a:r>
              <a:rPr lang="tr-TR" sz="2000" dirty="0" err="1" smtClean="0">
                <a:cs typeface="Calibri"/>
              </a:rPr>
              <a:t>processle</a:t>
            </a:r>
            <a:r>
              <a:rPr lang="tr-TR" sz="2000" dirty="0" smtClean="0">
                <a:cs typeface="Calibri"/>
              </a:rPr>
              <a:t> ilişkili olabilir.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Her process çifti </a:t>
            </a:r>
            <a:r>
              <a:rPr lang="tr-TR" sz="2000" dirty="0">
                <a:cs typeface="Calibri"/>
              </a:rPr>
              <a:t>arasında her bir </a:t>
            </a:r>
            <a:r>
              <a:rPr lang="tr-TR" sz="2000" dirty="0" smtClean="0">
                <a:cs typeface="Calibri"/>
              </a:rPr>
              <a:t>linkin bir </a:t>
            </a:r>
            <a:r>
              <a:rPr lang="tr-TR" sz="2000" dirty="0" err="1" smtClean="0">
                <a:cs typeface="Calibri"/>
              </a:rPr>
              <a:t>mailboxa</a:t>
            </a:r>
            <a:r>
              <a:rPr lang="tr-TR" sz="2000" dirty="0" smtClean="0">
                <a:cs typeface="Calibri"/>
              </a:rPr>
              <a:t> karşılık geldiği </a:t>
            </a:r>
            <a:r>
              <a:rPr lang="tr-TR" sz="2000" dirty="0">
                <a:cs typeface="Calibri"/>
              </a:rPr>
              <a:t>bir dizi farklı bağlantı bulunabilir.</a:t>
            </a:r>
            <a:endParaRPr lang="tr-TR" sz="2000" dirty="0" smtClean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Link tek yönlü  veya çift yönlü olabilir.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solidFill>
                  <a:prstClr val="black"/>
                </a:solidFill>
                <a:cs typeface="Calibri"/>
              </a:rPr>
              <a:t>send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ve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receive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şöyle tanımlanır:</a:t>
            </a:r>
            <a:endParaRPr lang="tr-TR" sz="2000" dirty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b="1" dirty="0">
                <a:solidFill>
                  <a:prstClr val="black"/>
                </a:solidFill>
                <a:cs typeface="Calibri"/>
              </a:rPr>
              <a:t>send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(A, message) – send a message to mailbox A</a:t>
            </a:r>
            <a:endParaRPr lang="tr-TR" sz="2000" dirty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b="1" dirty="0">
                <a:solidFill>
                  <a:prstClr val="black"/>
                </a:solidFill>
                <a:cs typeface="Calibri"/>
              </a:rPr>
              <a:t>receive</a:t>
            </a:r>
            <a:r>
              <a:rPr lang="en-US" sz="2000" dirty="0">
                <a:solidFill>
                  <a:prstClr val="black"/>
                </a:solidFill>
                <a:cs typeface="Calibri"/>
              </a:rPr>
              <a:t>(A, message) – receive a message from mailbox </a:t>
            </a:r>
            <a:r>
              <a:rPr lang="en-US" sz="2000" dirty="0" smtClean="0">
                <a:solidFill>
                  <a:prstClr val="black"/>
                </a:solidFill>
                <a:cs typeface="Calibri"/>
              </a:rPr>
              <a:t>A</a:t>
            </a:r>
            <a:endParaRPr lang="en-US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Indirect </a:t>
            </a:r>
            <a:r>
              <a:rPr lang="tr-TR" sz="2590" spc="-9" dirty="0" err="1"/>
              <a:t>Communication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43661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3474324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P1</a:t>
            </a:r>
            <a:r>
              <a:rPr lang="tr-TR" sz="2000" dirty="0">
                <a:cs typeface="Calibri"/>
              </a:rPr>
              <a:t>, P2 ve P3 </a:t>
            </a:r>
            <a:r>
              <a:rPr lang="tr-TR" sz="2000" dirty="0" err="1" smtClean="0">
                <a:cs typeface="Calibri"/>
              </a:rPr>
              <a:t>processlerinin</a:t>
            </a:r>
            <a:r>
              <a:rPr lang="tr-TR" sz="2000" dirty="0" smtClean="0">
                <a:cs typeface="Calibri"/>
              </a:rPr>
              <a:t> hepsinin A </a:t>
            </a:r>
            <a:r>
              <a:rPr lang="tr-TR" sz="2000" dirty="0" err="1" smtClean="0">
                <a:cs typeface="Calibri"/>
              </a:rPr>
              <a:t>mailboxı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paylaştığını varsayalım. P1 </a:t>
            </a:r>
            <a:r>
              <a:rPr lang="tr-TR" sz="2000" dirty="0" err="1" smtClean="0">
                <a:cs typeface="Calibri"/>
              </a:rPr>
              <a:t>processi</a:t>
            </a:r>
            <a:r>
              <a:rPr lang="tr-TR" sz="2000" dirty="0" smtClean="0">
                <a:cs typeface="Calibri"/>
              </a:rPr>
              <a:t> A'ya </a:t>
            </a:r>
            <a:r>
              <a:rPr lang="tr-TR" sz="2000" dirty="0">
                <a:cs typeface="Calibri"/>
              </a:rPr>
              <a:t>bir mesaj </a:t>
            </a:r>
            <a:r>
              <a:rPr lang="tr-TR" sz="2000" dirty="0" smtClean="0">
                <a:cs typeface="Calibri"/>
              </a:rPr>
              <a:t>gönderirken </a:t>
            </a:r>
            <a:r>
              <a:rPr lang="tr-TR" sz="2000" dirty="0">
                <a:cs typeface="Calibri"/>
              </a:rPr>
              <a:t>hem P2 hem de </a:t>
            </a:r>
            <a:r>
              <a:rPr lang="tr-TR" sz="2000" dirty="0" smtClean="0">
                <a:cs typeface="Calibri"/>
              </a:rPr>
              <a:t>P3, </a:t>
            </a:r>
            <a:r>
              <a:rPr lang="tr-TR" sz="2000" dirty="0">
                <a:cs typeface="Calibri"/>
              </a:rPr>
              <a:t>A'dan </a:t>
            </a:r>
            <a:r>
              <a:rPr lang="tr-TR" sz="2000" dirty="0" smtClean="0">
                <a:cs typeface="Calibri"/>
              </a:rPr>
              <a:t>mesaj almak için </a:t>
            </a:r>
            <a:r>
              <a:rPr lang="tr-TR" sz="2000" dirty="0" err="1" smtClean="0">
                <a:cs typeface="Calibri"/>
              </a:rPr>
              <a:t>receive</a:t>
            </a:r>
            <a:r>
              <a:rPr lang="tr-TR" sz="2000" dirty="0" smtClean="0">
                <a:cs typeface="Calibri"/>
              </a:rPr>
              <a:t>() çalıştırıyorsa P1 </a:t>
            </a:r>
            <a:r>
              <a:rPr lang="tr-TR" sz="2000" dirty="0">
                <a:cs typeface="Calibri"/>
              </a:rPr>
              <a:t>tarafından gönderilen mesajı hangi </a:t>
            </a:r>
            <a:r>
              <a:rPr lang="tr-TR" sz="2000" dirty="0" smtClean="0">
                <a:cs typeface="Calibri"/>
              </a:rPr>
              <a:t>process </a:t>
            </a:r>
            <a:r>
              <a:rPr lang="tr-TR" sz="2000" dirty="0">
                <a:cs typeface="Calibri"/>
              </a:rPr>
              <a:t>alacak? </a:t>
            </a:r>
            <a:r>
              <a:rPr lang="tr-TR" sz="2000" dirty="0" smtClean="0">
                <a:cs typeface="Calibri"/>
              </a:rPr>
              <a:t>Bunun cevabı, </a:t>
            </a:r>
            <a:r>
              <a:rPr lang="tr-TR" sz="2000" dirty="0">
                <a:cs typeface="Calibri"/>
              </a:rPr>
              <a:t>aşağıdaki yöntemlerden </a:t>
            </a:r>
            <a:r>
              <a:rPr lang="tr-TR" sz="2000" dirty="0" smtClean="0">
                <a:cs typeface="Calibri"/>
              </a:rPr>
              <a:t>hangisinin seçildiğine bağlıdır:</a:t>
            </a:r>
            <a:endParaRPr lang="en-US" sz="2000" dirty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linkin </a:t>
            </a:r>
            <a:r>
              <a:rPr lang="en-US" sz="2000" dirty="0" smtClean="0">
                <a:cs typeface="Calibri"/>
              </a:rPr>
              <a:t>en </a:t>
            </a:r>
            <a:r>
              <a:rPr lang="en-US" sz="2000" dirty="0" err="1">
                <a:cs typeface="Calibri"/>
              </a:rPr>
              <a:t>fazla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iki</a:t>
            </a:r>
            <a:r>
              <a:rPr lang="en-US" sz="2000" dirty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processle</a:t>
            </a:r>
            <a:r>
              <a:rPr lang="tr-TR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ilişkilendirilmesine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izin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ver</a:t>
            </a:r>
            <a:r>
              <a:rPr lang="tr-TR" sz="2000" dirty="0" err="1" smtClean="0">
                <a:cs typeface="Calibri"/>
              </a:rPr>
              <a:t>ilir</a:t>
            </a:r>
            <a:r>
              <a:rPr lang="tr-TR" sz="2000" dirty="0" smtClean="0">
                <a:cs typeface="Calibri"/>
              </a:rPr>
              <a:t>.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dirty="0" err="1" smtClean="0">
                <a:cs typeface="Calibri"/>
              </a:rPr>
              <a:t>Bir</a:t>
            </a:r>
            <a:r>
              <a:rPr lang="en-US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receive</a:t>
            </a:r>
            <a:r>
              <a:rPr lang="tr-TR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işlemini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yürütmek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için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seferde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yalnızca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bir</a:t>
            </a:r>
            <a:r>
              <a:rPr lang="en-US" sz="2000" dirty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processe</a:t>
            </a:r>
            <a:r>
              <a:rPr lang="tr-TR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izin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veri</a:t>
            </a:r>
            <a:r>
              <a:rPr lang="tr-TR" sz="2000" dirty="0" smtClean="0">
                <a:cs typeface="Calibri"/>
              </a:rPr>
              <a:t>lir.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sz="2000" dirty="0" err="1" smtClean="0">
                <a:cs typeface="Calibri"/>
              </a:rPr>
              <a:t>Sistemin</a:t>
            </a:r>
            <a:r>
              <a:rPr lang="en-US" sz="2000" dirty="0" smtClean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rastgele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alıcıyı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seçmesine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izin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 smtClean="0">
                <a:cs typeface="Calibri"/>
              </a:rPr>
              <a:t>veri</a:t>
            </a:r>
            <a:r>
              <a:rPr lang="tr-TR" sz="2000" dirty="0" smtClean="0">
                <a:cs typeface="Calibri"/>
              </a:rPr>
              <a:t>lir (P2 veya P3’ten sadece biri  mesajı alabilir)</a:t>
            </a:r>
            <a:r>
              <a:rPr lang="en-US" sz="2000" dirty="0" smtClean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ya da g</a:t>
            </a:r>
            <a:r>
              <a:rPr lang="en-US" sz="2000" dirty="0" err="1" smtClean="0">
                <a:cs typeface="Calibri"/>
              </a:rPr>
              <a:t>önderene</a:t>
            </a:r>
            <a:r>
              <a:rPr lang="en-US" sz="2000" dirty="0">
                <a:cs typeface="Calibri"/>
              </a:rPr>
              <a:t>, </a:t>
            </a:r>
            <a:r>
              <a:rPr lang="en-US" sz="2000" dirty="0" err="1">
                <a:cs typeface="Calibri"/>
              </a:rPr>
              <a:t>alıcının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kim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olduğu</a:t>
            </a:r>
            <a:r>
              <a:rPr lang="en-US" sz="2000" dirty="0">
                <a:cs typeface="Calibri"/>
              </a:rPr>
              <a:t> </a:t>
            </a:r>
            <a:r>
              <a:rPr lang="en-US" sz="2000" dirty="0" err="1">
                <a:cs typeface="Calibri"/>
              </a:rPr>
              <a:t>bildirilir</a:t>
            </a:r>
            <a:r>
              <a:rPr lang="en-US" sz="2000" dirty="0">
                <a:cs typeface="Calibri"/>
              </a:rPr>
              <a:t>.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Indirect </a:t>
            </a:r>
            <a:r>
              <a:rPr lang="tr-TR" sz="2590" spc="-9" dirty="0" err="1"/>
              <a:t>Communication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145010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38966" y="6405681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4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439" y="990600"/>
            <a:ext cx="8643272" cy="5542326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9382" lvl="1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dirty="0" err="1" smtClean="0">
                <a:latin typeface="Calibri"/>
                <a:cs typeface="Calibri"/>
              </a:rPr>
              <a:t>Bir</a:t>
            </a:r>
            <a:r>
              <a:rPr sz="2215" dirty="0" smtClean="0">
                <a:latin typeface="Calibri"/>
                <a:cs typeface="Calibri"/>
              </a:rPr>
              <a:t> </a:t>
            </a:r>
            <a:r>
              <a:rPr sz="2215" spc="-9" dirty="0" smtClean="0">
                <a:latin typeface="Calibri"/>
                <a:cs typeface="Calibri"/>
              </a:rPr>
              <a:t>process</a:t>
            </a:r>
            <a:r>
              <a:rPr lang="tr-TR" sz="2215" spc="-9" dirty="0" smtClean="0">
                <a:latin typeface="Calibri"/>
                <a:cs typeface="Calibri"/>
              </a:rPr>
              <a:t>in anlık durum bilgisi </a:t>
            </a: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program </a:t>
            </a: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counter</a:t>
            </a:r>
            <a:r>
              <a:rPr lang="tr-TR" sz="1846" spc="-9" dirty="0">
                <a:cs typeface="Calibri"/>
              </a:rPr>
              <a:t> </a:t>
            </a:r>
            <a:r>
              <a:rPr lang="tr-TR" sz="1846" spc="-9" dirty="0" smtClean="0">
                <a:cs typeface="Calibri"/>
              </a:rPr>
              <a:t>ve </a:t>
            </a: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process </a:t>
            </a: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registers</a:t>
            </a:r>
            <a:r>
              <a:rPr lang="tr-TR" sz="1846" spc="28" dirty="0" smtClean="0">
                <a:cs typeface="Calibri"/>
              </a:rPr>
              <a:t> ile tutulur</a:t>
            </a:r>
            <a:r>
              <a:rPr lang="tr-TR" sz="1846" spc="28" dirty="0">
                <a:cs typeface="Calibri"/>
              </a:rPr>
              <a:t>. </a:t>
            </a:r>
            <a:endParaRPr lang="tr-TR" sz="1846" spc="28" dirty="0" smtClean="0">
              <a:cs typeface="Calibri"/>
            </a:endParaRPr>
          </a:p>
          <a:p>
            <a:pPr marL="741600" marR="2583329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program </a:t>
            </a: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counter</a:t>
            </a:r>
            <a:r>
              <a:rPr lang="tr-TR" sz="1846" spc="-9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-</a:t>
            </a:r>
            <a:r>
              <a:rPr lang="tr-TR" sz="1846" spc="28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instruction</a:t>
            </a: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pointer</a:t>
            </a: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1846" spc="28" dirty="0" smtClean="0">
                <a:cs typeface="Calibri"/>
              </a:rPr>
              <a:t>olarak </a:t>
            </a:r>
            <a:r>
              <a:rPr lang="tr-TR" sz="1846" spc="28" dirty="0">
                <a:cs typeface="Calibri"/>
              </a:rPr>
              <a:t>da </a:t>
            </a:r>
            <a:r>
              <a:rPr lang="tr-TR" sz="1846" spc="28" dirty="0" smtClean="0">
                <a:cs typeface="Calibri"/>
              </a:rPr>
              <a:t>bilinir, özel bir </a:t>
            </a:r>
            <a:r>
              <a:rPr lang="tr-TR" sz="1846" spc="28" dirty="0" err="1" smtClean="0">
                <a:cs typeface="Calibri"/>
              </a:rPr>
              <a:t>registerdir</a:t>
            </a:r>
            <a:r>
              <a:rPr lang="tr-TR" sz="1846" spc="28" dirty="0" smtClean="0">
                <a:cs typeface="Calibri"/>
              </a:rPr>
              <a:t>, </a:t>
            </a:r>
            <a:r>
              <a:rPr lang="tr-TR" sz="1846" spc="28" dirty="0" err="1" smtClean="0">
                <a:cs typeface="Calibri"/>
              </a:rPr>
              <a:t>processin</a:t>
            </a:r>
            <a:r>
              <a:rPr lang="tr-TR" sz="1846" spc="28" dirty="0" smtClean="0">
                <a:cs typeface="Calibri"/>
              </a:rPr>
              <a:t> bir sonraki yürütülecek komutunun bellek adresini tutar.</a:t>
            </a:r>
            <a:endParaRPr lang="tr-TR" sz="1846" dirty="0" smtClean="0">
              <a:solidFill>
                <a:prstClr val="black"/>
              </a:solidFill>
              <a:cs typeface="Calibri"/>
            </a:endParaRPr>
          </a:p>
          <a:p>
            <a:pPr marL="741600" marR="2583329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process </a:t>
            </a: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registers</a:t>
            </a: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 -</a:t>
            </a:r>
            <a:r>
              <a:rPr lang="tr-TR" sz="1846" spc="28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bir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interrupt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olduğunda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processin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</a:t>
            </a:r>
            <a:r>
              <a:rPr lang="tr-TR" sz="1846" spc="-9" dirty="0" err="1" smtClean="0">
                <a:solidFill>
                  <a:prstClr val="black"/>
                </a:solidFill>
                <a:cs typeface="Calibri"/>
              </a:rPr>
              <a:t>registerler</a:t>
            </a:r>
            <a:r>
              <a:rPr lang="tr-TR" sz="1846" spc="-9" dirty="0" smtClean="0">
                <a:solidFill>
                  <a:prstClr val="black"/>
                </a:solidFill>
                <a:cs typeface="Calibri"/>
              </a:rPr>
              <a:t> bilgileri kaydedilir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,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proces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tekrar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running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durumuna geçtiğinde bu </a:t>
            </a:r>
            <a:r>
              <a:rPr lang="tr-TR" sz="1846" spc="-9" dirty="0" err="1">
                <a:solidFill>
                  <a:prstClr val="black"/>
                </a:solidFill>
                <a:cs typeface="Calibri"/>
              </a:rPr>
              <a:t>registerlerdeki</a:t>
            </a:r>
            <a:r>
              <a:rPr lang="tr-TR" sz="1846" spc="-9" dirty="0">
                <a:solidFill>
                  <a:prstClr val="black"/>
                </a:solidFill>
                <a:cs typeface="Calibri"/>
              </a:rPr>
              <a:t> bilgiler ile en son kaldığı yerden devam eder.</a:t>
            </a:r>
            <a:endParaRPr lang="tr-TR" sz="1846" dirty="0">
              <a:solidFill>
                <a:prstClr val="black"/>
              </a:solidFill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spc="-9" dirty="0" err="1" smtClean="0">
                <a:latin typeface="Calibri"/>
                <a:cs typeface="Calibri"/>
              </a:rPr>
              <a:t>Bir</a:t>
            </a:r>
            <a:r>
              <a:rPr sz="2215" spc="-18" dirty="0" smtClean="0">
                <a:latin typeface="Calibri"/>
                <a:cs typeface="Calibri"/>
              </a:rPr>
              <a:t> </a:t>
            </a:r>
            <a:r>
              <a:rPr sz="2215" spc="-9" dirty="0" smtClean="0">
                <a:latin typeface="Calibri"/>
                <a:cs typeface="Calibri"/>
              </a:rPr>
              <a:t>process</a:t>
            </a:r>
            <a:r>
              <a:rPr lang="tr-TR" sz="2215" spc="-9" dirty="0" smtClean="0">
                <a:latin typeface="Calibri"/>
                <a:cs typeface="Calibri"/>
              </a:rPr>
              <a:t>in</a:t>
            </a:r>
            <a:r>
              <a:rPr sz="2215" spc="-28" dirty="0" smtClean="0">
                <a:latin typeface="Calibri"/>
                <a:cs typeface="Calibri"/>
              </a:rPr>
              <a:t> </a:t>
            </a:r>
            <a:r>
              <a:rPr sz="2215" dirty="0" err="1" smtClean="0">
                <a:latin typeface="Calibri"/>
                <a:cs typeface="Calibri"/>
              </a:rPr>
              <a:t>bileşenleri</a:t>
            </a:r>
            <a:r>
              <a:rPr sz="2215" dirty="0" smtClean="0">
                <a:latin typeface="Calibri"/>
                <a:cs typeface="Calibri"/>
              </a:rPr>
              <a:t>:</a:t>
            </a:r>
          </a:p>
          <a:p>
            <a:pPr marL="741600" marR="2583329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text</a:t>
            </a:r>
            <a:r>
              <a:rPr lang="tr-TR" sz="1846" spc="-9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1846" spc="-9" dirty="0" err="1" smtClean="0">
                <a:solidFill>
                  <a:srgbClr val="00AFEF"/>
                </a:solidFill>
                <a:cs typeface="Calibri"/>
              </a:rPr>
              <a:t>section</a:t>
            </a:r>
            <a:r>
              <a:rPr lang="tr-TR" sz="1846" spc="-9" dirty="0">
                <a:cs typeface="Calibri"/>
              </a:rPr>
              <a:t> </a:t>
            </a:r>
            <a:r>
              <a:rPr lang="tr-TR" sz="1846" spc="-9" dirty="0" smtClean="0">
                <a:cs typeface="Calibri"/>
              </a:rPr>
              <a:t>-</a:t>
            </a:r>
            <a:r>
              <a:rPr lang="tr-TR" sz="1846" spc="28" dirty="0" smtClean="0">
                <a:cs typeface="Calibri"/>
              </a:rPr>
              <a:t> </a:t>
            </a:r>
            <a:r>
              <a:rPr lang="tr-TR" sz="1846" spc="-9" dirty="0" smtClean="0">
                <a:cs typeface="Calibri"/>
              </a:rPr>
              <a:t>program kodudur</a:t>
            </a:r>
            <a:endParaRPr lang="tr-TR" sz="1846" dirty="0">
              <a:cs typeface="Calibri"/>
            </a:endParaRPr>
          </a:p>
          <a:p>
            <a:pPr marL="741600" marR="2583329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lang="tr-TR" sz="1846" spc="-9" dirty="0" smtClean="0">
                <a:solidFill>
                  <a:srgbClr val="00AFEF"/>
                </a:solidFill>
                <a:latin typeface="Calibri"/>
                <a:cs typeface="Calibri"/>
              </a:rPr>
              <a:t>s</a:t>
            </a:r>
            <a:r>
              <a:rPr sz="1846" spc="-9" dirty="0" smtClean="0">
                <a:solidFill>
                  <a:srgbClr val="00AFEF"/>
                </a:solidFill>
                <a:latin typeface="Calibri"/>
                <a:cs typeface="Calibri"/>
              </a:rPr>
              <a:t>tack</a:t>
            </a:r>
            <a:r>
              <a:rPr lang="tr-TR" sz="1846" spc="-9" dirty="0" smtClean="0">
                <a:latin typeface="Calibri"/>
                <a:cs typeface="Calibri"/>
              </a:rPr>
              <a:t> -</a:t>
            </a:r>
            <a:r>
              <a:rPr sz="1846" spc="28" dirty="0" smtClean="0">
                <a:latin typeface="Calibri"/>
                <a:cs typeface="Calibri"/>
              </a:rPr>
              <a:t> </a:t>
            </a:r>
            <a:r>
              <a:rPr lang="tr-TR" sz="1846" spc="28" dirty="0" smtClean="0">
                <a:latin typeface="Calibri"/>
                <a:cs typeface="Calibri"/>
              </a:rPr>
              <a:t>fonksiyonlar çağrıldığında geçici veriler saklar: </a:t>
            </a:r>
            <a:r>
              <a:rPr sz="1846" spc="-9" dirty="0" err="1" smtClean="0">
                <a:latin typeface="Calibri"/>
                <a:cs typeface="Calibri"/>
              </a:rPr>
              <a:t>fonksiyon</a:t>
            </a:r>
            <a:r>
              <a:rPr sz="1846" dirty="0" smtClean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parametreleri,</a:t>
            </a:r>
            <a:r>
              <a:rPr sz="1846" spc="74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return</a:t>
            </a:r>
            <a:r>
              <a:rPr sz="1846" spc="28" dirty="0">
                <a:latin typeface="Calibri"/>
                <a:cs typeface="Calibri"/>
              </a:rPr>
              <a:t> </a:t>
            </a:r>
            <a:r>
              <a:rPr sz="1846" spc="-9" dirty="0" err="1" smtClean="0">
                <a:latin typeface="Calibri"/>
                <a:cs typeface="Calibri"/>
              </a:rPr>
              <a:t>adresleri</a:t>
            </a:r>
            <a:r>
              <a:rPr lang="tr-TR" sz="1846" spc="-9" dirty="0" smtClean="0">
                <a:latin typeface="Calibri"/>
                <a:cs typeface="Calibri"/>
              </a:rPr>
              <a:t>,</a:t>
            </a:r>
            <a:r>
              <a:rPr sz="1846" spc="46" dirty="0" smtClean="0">
                <a:latin typeface="Calibri"/>
                <a:cs typeface="Calibri"/>
              </a:rPr>
              <a:t> </a:t>
            </a:r>
            <a:r>
              <a:rPr sz="1846" spc="-9" dirty="0" err="1" smtClean="0">
                <a:latin typeface="Calibri"/>
                <a:cs typeface="Calibri"/>
              </a:rPr>
              <a:t>lokal</a:t>
            </a:r>
            <a:r>
              <a:rPr sz="1846" spc="-9" dirty="0" smtClean="0">
                <a:latin typeface="Calibri"/>
                <a:cs typeface="Calibri"/>
              </a:rPr>
              <a:t> </a:t>
            </a:r>
            <a:r>
              <a:rPr sz="1846" spc="-9" dirty="0" err="1" smtClean="0">
                <a:latin typeface="Calibri"/>
                <a:cs typeface="Calibri"/>
              </a:rPr>
              <a:t>değişkenler</a:t>
            </a:r>
            <a:r>
              <a:rPr lang="tr-TR" sz="1846" spc="-9" dirty="0" smtClean="0">
                <a:latin typeface="Calibri"/>
                <a:cs typeface="Calibri"/>
              </a:rPr>
              <a:t> </a:t>
            </a:r>
            <a:r>
              <a:rPr lang="tr-TR" sz="1846" spc="-9" dirty="0" err="1" smtClean="0">
                <a:latin typeface="Calibri"/>
                <a:cs typeface="Calibri"/>
              </a:rPr>
              <a:t>vb</a:t>
            </a:r>
            <a:r>
              <a:rPr sz="1846" spc="-9" dirty="0" smtClean="0">
                <a:latin typeface="Calibri"/>
                <a:cs typeface="Calibri"/>
              </a:rPr>
              <a:t>.</a:t>
            </a:r>
            <a:endParaRPr sz="1846" dirty="0">
              <a:latin typeface="Calibri"/>
              <a:cs typeface="Calibri"/>
            </a:endParaRPr>
          </a:p>
          <a:p>
            <a:pPr marL="741600" lvl="1" indent="-330684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sz="1846" spc="-9" dirty="0">
                <a:solidFill>
                  <a:srgbClr val="00AFEF"/>
                </a:solidFill>
                <a:latin typeface="Calibri"/>
                <a:cs typeface="Calibri"/>
              </a:rPr>
              <a:t>data</a:t>
            </a:r>
            <a:r>
              <a:rPr sz="1846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46" spc="-9" dirty="0" smtClean="0">
                <a:solidFill>
                  <a:srgbClr val="00AFEF"/>
                </a:solidFill>
                <a:latin typeface="Calibri"/>
                <a:cs typeface="Calibri"/>
              </a:rPr>
              <a:t>section</a:t>
            </a:r>
            <a:r>
              <a:rPr lang="tr-TR" sz="1846" spc="-9" dirty="0">
                <a:latin typeface="Calibri"/>
                <a:cs typeface="Calibri"/>
              </a:rPr>
              <a:t> </a:t>
            </a:r>
            <a:r>
              <a:rPr lang="tr-TR" sz="1846" spc="-9" dirty="0" smtClean="0">
                <a:latin typeface="Calibri"/>
                <a:cs typeface="Calibri"/>
              </a:rPr>
              <a:t>-</a:t>
            </a:r>
            <a:r>
              <a:rPr sz="1846" spc="28" dirty="0" smtClean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global</a:t>
            </a:r>
            <a:r>
              <a:rPr sz="18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değişkenleri</a:t>
            </a:r>
            <a:r>
              <a:rPr sz="1846" spc="65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saklar.</a:t>
            </a:r>
            <a:endParaRPr sz="1846" dirty="0">
              <a:latin typeface="Calibri"/>
              <a:cs typeface="Calibri"/>
            </a:endParaRPr>
          </a:p>
          <a:p>
            <a:pPr marL="741600" marR="2579812" lvl="1" indent="-329512">
              <a:spcBef>
                <a:spcPts val="80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24693" algn="l"/>
              </a:tabLst>
            </a:pPr>
            <a:r>
              <a:rPr lang="tr-TR" sz="1846" spc="-9" dirty="0" smtClean="0">
                <a:solidFill>
                  <a:srgbClr val="00AFEF"/>
                </a:solidFill>
                <a:latin typeface="Calibri"/>
                <a:cs typeface="Calibri"/>
              </a:rPr>
              <a:t>h</a:t>
            </a:r>
            <a:r>
              <a:rPr sz="1846" spc="-9" dirty="0" err="1" smtClean="0">
                <a:solidFill>
                  <a:srgbClr val="00AFEF"/>
                </a:solidFill>
                <a:latin typeface="Calibri"/>
                <a:cs typeface="Calibri"/>
              </a:rPr>
              <a:t>eap</a:t>
            </a:r>
            <a:r>
              <a:rPr lang="tr-TR" sz="1846" spc="-9" dirty="0" smtClean="0">
                <a:latin typeface="Calibri"/>
                <a:cs typeface="Calibri"/>
              </a:rPr>
              <a:t> -</a:t>
            </a:r>
            <a:r>
              <a:rPr sz="1846" dirty="0" smtClean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process’e</a:t>
            </a:r>
            <a:r>
              <a:rPr sz="1846" spc="46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runtime’da</a:t>
            </a:r>
            <a:r>
              <a:rPr sz="1846" spc="37" dirty="0">
                <a:latin typeface="Calibri"/>
                <a:cs typeface="Calibri"/>
              </a:rPr>
              <a:t> </a:t>
            </a:r>
            <a:r>
              <a:rPr sz="1846" spc="-9" dirty="0">
                <a:latin typeface="Calibri"/>
                <a:cs typeface="Calibri"/>
              </a:rPr>
              <a:t>dinamik</a:t>
            </a:r>
            <a:r>
              <a:rPr sz="1846" spc="28" dirty="0">
                <a:latin typeface="Calibri"/>
                <a:cs typeface="Calibri"/>
              </a:rPr>
              <a:t> </a:t>
            </a:r>
            <a:r>
              <a:rPr sz="1846" spc="-9" dirty="0" err="1">
                <a:latin typeface="Calibri"/>
                <a:cs typeface="Calibri"/>
              </a:rPr>
              <a:t>olarak</a:t>
            </a:r>
            <a:r>
              <a:rPr sz="1846" spc="9" dirty="0">
                <a:latin typeface="Calibri"/>
                <a:cs typeface="Calibri"/>
              </a:rPr>
              <a:t> </a:t>
            </a:r>
            <a:r>
              <a:rPr lang="tr-TR" sz="1846" spc="-9" dirty="0" smtClean="0">
                <a:latin typeface="Calibri"/>
                <a:cs typeface="Calibri"/>
              </a:rPr>
              <a:t>ayrılan </a:t>
            </a:r>
            <a:r>
              <a:rPr sz="1846" spc="-9" dirty="0" err="1" smtClean="0">
                <a:latin typeface="Calibri"/>
                <a:cs typeface="Calibri"/>
              </a:rPr>
              <a:t>bellektir</a:t>
            </a:r>
            <a:r>
              <a:rPr sz="1846" spc="-9" dirty="0" smtClean="0">
                <a:latin typeface="Calibri"/>
                <a:cs typeface="Calibri"/>
              </a:rPr>
              <a:t>.</a:t>
            </a:r>
            <a:endParaRPr sz="1846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43000" y="531556"/>
            <a:ext cx="2206283" cy="422601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pc="-9" dirty="0"/>
              <a:t>Process</a:t>
            </a:r>
            <a:r>
              <a:rPr spc="-92" dirty="0"/>
              <a:t> </a:t>
            </a:r>
            <a:r>
              <a:rPr dirty="0"/>
              <a:t>kavramı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61" y="259563"/>
            <a:ext cx="9144000" cy="6329289"/>
            <a:chOff x="304" y="889"/>
            <a:chExt cx="4953000" cy="342836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2219" y="1057267"/>
              <a:ext cx="1429506" cy="22320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" y="889"/>
              <a:ext cx="4953000" cy="3428365"/>
            </a:xfrm>
            <a:custGeom>
              <a:avLst/>
              <a:gdLst/>
              <a:ahLst/>
              <a:cxnLst/>
              <a:rect l="l" t="t" r="r" b="b"/>
              <a:pathLst>
                <a:path w="4953000" h="3428365">
                  <a:moveTo>
                    <a:pt x="0" y="3428111"/>
                  </a:moveTo>
                  <a:lnTo>
                    <a:pt x="4952746" y="3428111"/>
                  </a:lnTo>
                  <a:lnTo>
                    <a:pt x="4952746" y="0"/>
                  </a:lnTo>
                  <a:lnTo>
                    <a:pt x="0" y="0"/>
                  </a:lnTo>
                  <a:lnTo>
                    <a:pt x="0" y="3428111"/>
                  </a:lnTo>
                  <a:close/>
                </a:path>
              </a:pathLst>
            </a:custGeom>
            <a:ln w="243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634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447459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Message </a:t>
            </a:r>
            <a:r>
              <a:rPr lang="tr-TR" sz="2000" dirty="0" err="1" smtClean="0">
                <a:cs typeface="Calibri"/>
              </a:rPr>
              <a:t>passing</a:t>
            </a:r>
            <a:r>
              <a:rPr lang="tr-TR" sz="2000" dirty="0" smtClean="0">
                <a:cs typeface="Calibri"/>
              </a:rPr>
              <a:t> için bir diğer yöntem </a:t>
            </a:r>
            <a:r>
              <a:rPr lang="tr-TR" sz="2000" b="1" dirty="0" smtClean="0">
                <a:cs typeface="Calibri"/>
              </a:rPr>
              <a:t>blocking</a:t>
            </a:r>
            <a:r>
              <a:rPr lang="tr-TR" sz="2000" dirty="0">
                <a:cs typeface="Calibri"/>
              </a:rPr>
              <a:t>/</a:t>
            </a:r>
            <a:r>
              <a:rPr lang="tr-TR" sz="2000" b="1" dirty="0" err="1" smtClean="0">
                <a:cs typeface="Calibri"/>
              </a:rPr>
              <a:t>unblocking</a:t>
            </a:r>
            <a:r>
              <a:rPr lang="tr-TR" sz="2000" dirty="0" smtClean="0">
                <a:cs typeface="Calibri"/>
              </a:rPr>
              <a:t> yöntemidir. (</a:t>
            </a:r>
            <a:r>
              <a:rPr lang="tr-TR" sz="2000" b="1" dirty="0" err="1" smtClean="0">
                <a:cs typeface="Calibri"/>
              </a:rPr>
              <a:t>synchronous</a:t>
            </a:r>
            <a:r>
              <a:rPr lang="tr-TR" sz="2000" dirty="0" smtClean="0">
                <a:cs typeface="Calibri"/>
              </a:rPr>
              <a:t> ve </a:t>
            </a:r>
            <a:r>
              <a:rPr lang="tr-TR" sz="2000" b="1" dirty="0" err="1" smtClean="0">
                <a:cs typeface="Calibri"/>
              </a:rPr>
              <a:t>asynchronous</a:t>
            </a:r>
            <a:r>
              <a:rPr lang="tr-TR" sz="2000" dirty="0" smtClean="0">
                <a:cs typeface="Calibri"/>
              </a:rPr>
              <a:t> olarak da bilinir)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smtClean="0">
                <a:cs typeface="Calibri"/>
              </a:rPr>
              <a:t>Blocking</a:t>
            </a:r>
            <a:r>
              <a:rPr lang="tr-TR" sz="2000" dirty="0" smtClean="0">
                <a:cs typeface="Calibri"/>
              </a:rPr>
              <a:t>, </a:t>
            </a:r>
            <a:r>
              <a:rPr lang="tr-TR" sz="2000" b="1" dirty="0" err="1" smtClean="0">
                <a:cs typeface="Calibri"/>
              </a:rPr>
              <a:t>synchronous</a:t>
            </a:r>
            <a:r>
              <a:rPr lang="tr-TR" sz="2000" b="1" dirty="0" smtClean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olarak yürütülür.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Blocking </a:t>
            </a:r>
            <a:r>
              <a:rPr lang="tr-TR" sz="2000" dirty="0" err="1" smtClean="0">
                <a:cs typeface="Calibri"/>
              </a:rPr>
              <a:t>send</a:t>
            </a:r>
            <a:r>
              <a:rPr lang="tr-TR" sz="2000" dirty="0" smtClean="0">
                <a:cs typeface="Calibri"/>
              </a:rPr>
              <a:t> – mesaj </a:t>
            </a:r>
            <a:r>
              <a:rPr lang="tr-TR" sz="2000" dirty="0" err="1" smtClean="0">
                <a:cs typeface="Calibri"/>
              </a:rPr>
              <a:t>receiver</a:t>
            </a:r>
            <a:r>
              <a:rPr lang="tr-TR" sz="2000" dirty="0" smtClean="0">
                <a:cs typeface="Calibri"/>
              </a:rPr>
              <a:t> tarafından alınıncaya kadar </a:t>
            </a:r>
            <a:r>
              <a:rPr lang="tr-TR" sz="2000" dirty="0" err="1" smtClean="0">
                <a:cs typeface="Calibri"/>
              </a:rPr>
              <a:t>sender</a:t>
            </a:r>
            <a:r>
              <a:rPr lang="tr-TR" sz="2000" dirty="0" smtClean="0">
                <a:cs typeface="Calibri"/>
              </a:rPr>
              <a:t> bloke olur.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Blocking </a:t>
            </a:r>
            <a:r>
              <a:rPr lang="tr-TR" sz="2000" dirty="0" err="1" smtClean="0">
                <a:cs typeface="Calibri"/>
              </a:rPr>
              <a:t>receive</a:t>
            </a:r>
            <a:r>
              <a:rPr lang="tr-TR" sz="2000" dirty="0">
                <a:cs typeface="Calibri"/>
              </a:rPr>
              <a:t> - bir mesaj mevcut olana kadar </a:t>
            </a:r>
            <a:r>
              <a:rPr lang="tr-TR" sz="2000" dirty="0" err="1" smtClean="0">
                <a:cs typeface="Calibri"/>
              </a:rPr>
              <a:t>receiver</a:t>
            </a:r>
            <a:r>
              <a:rPr lang="tr-TR" sz="2000" dirty="0" smtClean="0">
                <a:cs typeface="Calibri"/>
              </a:rPr>
              <a:t> bloke olur.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err="1" smtClean="0">
                <a:cs typeface="Calibri"/>
              </a:rPr>
              <a:t>Nonblocking</a:t>
            </a:r>
            <a:r>
              <a:rPr lang="tr-TR" sz="2000" dirty="0" smtClean="0">
                <a:cs typeface="Calibri"/>
              </a:rPr>
              <a:t>, </a:t>
            </a:r>
            <a:r>
              <a:rPr lang="tr-TR" sz="2000" b="1" dirty="0" err="1" smtClean="0">
                <a:cs typeface="Calibri"/>
              </a:rPr>
              <a:t>asynchronous</a:t>
            </a:r>
            <a:r>
              <a:rPr lang="tr-TR" sz="2000" b="1" dirty="0" smtClean="0">
                <a:cs typeface="Calibri"/>
              </a:rPr>
              <a:t> </a:t>
            </a:r>
            <a:r>
              <a:rPr lang="tr-TR" sz="2000" dirty="0">
                <a:cs typeface="Calibri"/>
              </a:rPr>
              <a:t>olarak yürütülür.</a:t>
            </a:r>
            <a:r>
              <a:rPr lang="tr-TR" sz="2000" dirty="0" smtClean="0">
                <a:cs typeface="Calibri"/>
              </a:rPr>
              <a:t> 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Nonblocking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send</a:t>
            </a:r>
            <a:r>
              <a:rPr lang="tr-TR" sz="2000" dirty="0">
                <a:cs typeface="Calibri"/>
              </a:rPr>
              <a:t> – </a:t>
            </a:r>
            <a:r>
              <a:rPr lang="tr-TR" sz="2000" dirty="0" smtClean="0">
                <a:cs typeface="Calibri"/>
              </a:rPr>
              <a:t>gönderici </a:t>
            </a:r>
            <a:r>
              <a:rPr lang="tr-TR" sz="2000" dirty="0" err="1" smtClean="0">
                <a:cs typeface="Calibri"/>
              </a:rPr>
              <a:t>process</a:t>
            </a:r>
            <a:r>
              <a:rPr lang="tr-TR" sz="2000" dirty="0" smtClean="0">
                <a:cs typeface="Calibri"/>
              </a:rPr>
              <a:t> mesajı gönderir ve işleme devam eder.</a:t>
            </a:r>
            <a:endParaRPr lang="tr-TR" sz="2000" dirty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Nonblocking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>
                <a:cs typeface="Calibri"/>
              </a:rPr>
              <a:t>receive</a:t>
            </a:r>
            <a:r>
              <a:rPr lang="tr-TR" sz="2000" dirty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– </a:t>
            </a:r>
            <a:r>
              <a:rPr lang="tr-TR" sz="2000" dirty="0" err="1" smtClean="0">
                <a:cs typeface="Calibri"/>
              </a:rPr>
              <a:t>receiver</a:t>
            </a:r>
            <a:r>
              <a:rPr lang="tr-TR" sz="2000" dirty="0">
                <a:cs typeface="Calibri"/>
              </a:rPr>
              <a:t> geçerli bir </a:t>
            </a:r>
            <a:r>
              <a:rPr lang="tr-TR" sz="2000" dirty="0" smtClean="0">
                <a:cs typeface="Calibri"/>
              </a:rPr>
              <a:t>mesaj </a:t>
            </a:r>
            <a:r>
              <a:rPr lang="tr-TR" sz="2000" dirty="0">
                <a:cs typeface="Calibri"/>
              </a:rPr>
              <a:t>veya boş bir </a:t>
            </a:r>
            <a:r>
              <a:rPr lang="tr-TR" sz="2000" dirty="0" smtClean="0">
                <a:cs typeface="Calibri"/>
              </a:rPr>
              <a:t>mesaj </a:t>
            </a:r>
            <a:r>
              <a:rPr lang="tr-TR" sz="2000" dirty="0">
                <a:cs typeface="Calibri"/>
              </a:rPr>
              <a:t>alır.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 smtClean="0"/>
              <a:t>Synchronization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45221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1550720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cs typeface="Calibri"/>
              </a:rPr>
              <a:t>Blocking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send</a:t>
            </a:r>
            <a:r>
              <a:rPr lang="tr-TR" sz="2000" dirty="0" smtClean="0">
                <a:cs typeface="Calibri"/>
              </a:rPr>
              <a:t>() </a:t>
            </a:r>
            <a:r>
              <a:rPr lang="tr-TR" sz="2000" dirty="0" err="1" smtClean="0">
                <a:cs typeface="Calibri"/>
              </a:rPr>
              <a:t>receive</a:t>
            </a:r>
            <a:r>
              <a:rPr lang="tr-TR" sz="2000" dirty="0" smtClean="0">
                <a:cs typeface="Calibri"/>
              </a:rPr>
              <a:t>() komutları ile producer consumer probleminin çözümü sıradanlaşır.</a:t>
            </a:r>
            <a:endParaRPr lang="tr-TR" sz="2000" dirty="0"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 smtClean="0"/>
              <a:t>Synchronization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181295"/>
            <a:ext cx="4876800" cy="21812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269" y="4491072"/>
            <a:ext cx="49625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95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424376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İletişimde bulunacak </a:t>
            </a:r>
            <a:r>
              <a:rPr lang="tr-TR" sz="2000" dirty="0" err="1" smtClean="0">
                <a:cs typeface="Calibri"/>
              </a:rPr>
              <a:t>processler</a:t>
            </a:r>
            <a:r>
              <a:rPr lang="tr-TR" sz="2000" dirty="0" smtClean="0">
                <a:cs typeface="Calibri"/>
              </a:rPr>
              <a:t> arasında mesaj alışverişi geçici bir kuyrukla yapılır. </a:t>
            </a:r>
            <a:r>
              <a:rPr lang="tr-TR" sz="2000" dirty="0">
                <a:cs typeface="Calibri"/>
              </a:rPr>
              <a:t>Temel olarak, bu tür kuyruklar üç şekilde uygulanabilir:</a:t>
            </a:r>
            <a:endParaRPr lang="tr-TR" sz="2000" dirty="0" smtClean="0">
              <a:cs typeface="Calibri"/>
            </a:endParaRPr>
          </a:p>
          <a:p>
            <a:pPr marL="844170" marR="1028405" lvl="1" indent="-457200" algn="just">
              <a:spcBef>
                <a:spcPts val="600"/>
              </a:spcBef>
              <a:buClr>
                <a:srgbClr val="FF0000"/>
              </a:buClr>
              <a:buSzPct val="100000"/>
              <a:buFont typeface="+mj-lt"/>
              <a:buAutoNum type="arabicPeriod"/>
              <a:tabLst>
                <a:tab pos="356483" algn="l"/>
              </a:tabLst>
            </a:pPr>
            <a:r>
              <a:rPr lang="tr-TR" sz="2000" b="1" dirty="0" smtClean="0">
                <a:cs typeface="Calibri"/>
              </a:rPr>
              <a:t>Zero </a:t>
            </a:r>
            <a:r>
              <a:rPr lang="tr-TR" sz="2000" b="1" dirty="0" err="1" smtClean="0">
                <a:cs typeface="Calibri"/>
              </a:rPr>
              <a:t>capacity</a:t>
            </a:r>
            <a:r>
              <a:rPr lang="tr-TR" sz="2000" b="1" dirty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– linkte bekleyen mesaj yoktur, </a:t>
            </a:r>
            <a:r>
              <a:rPr lang="tr-TR" sz="2000" dirty="0" err="1" smtClean="0">
                <a:cs typeface="Calibri"/>
              </a:rPr>
              <a:t>receiver</a:t>
            </a:r>
            <a:r>
              <a:rPr lang="tr-TR" sz="2000" dirty="0" smtClean="0">
                <a:cs typeface="Calibri"/>
              </a:rPr>
              <a:t> mesajı alana kadar </a:t>
            </a:r>
            <a:r>
              <a:rPr lang="tr-TR" sz="2000" dirty="0" err="1" smtClean="0">
                <a:cs typeface="Calibri"/>
              </a:rPr>
              <a:t>sender</a:t>
            </a:r>
            <a:r>
              <a:rPr lang="tr-TR" sz="2000" dirty="0" smtClean="0">
                <a:cs typeface="Calibri"/>
              </a:rPr>
              <a:t> bloke edilir.</a:t>
            </a:r>
          </a:p>
          <a:p>
            <a:pPr marL="844170" marR="1028405" lvl="1" indent="-457200" algn="just">
              <a:spcBef>
                <a:spcPts val="600"/>
              </a:spcBef>
              <a:buClr>
                <a:srgbClr val="FF0000"/>
              </a:buClr>
              <a:buSzPct val="100000"/>
              <a:buFont typeface="+mj-lt"/>
              <a:buAutoNum type="arabicPeriod"/>
              <a:tabLst>
                <a:tab pos="356483" algn="l"/>
              </a:tabLst>
            </a:pPr>
            <a:r>
              <a:rPr lang="tr-TR" sz="2000" b="1" dirty="0" err="1" smtClean="0">
                <a:cs typeface="Calibri"/>
              </a:rPr>
              <a:t>Bounded</a:t>
            </a:r>
            <a:r>
              <a:rPr lang="tr-TR" sz="2000" b="1" dirty="0" smtClean="0">
                <a:cs typeface="Calibri"/>
              </a:rPr>
              <a:t> </a:t>
            </a:r>
            <a:r>
              <a:rPr lang="tr-TR" sz="2000" b="1" dirty="0" err="1" smtClean="0">
                <a:cs typeface="Calibri"/>
              </a:rPr>
              <a:t>capacity</a:t>
            </a:r>
            <a:r>
              <a:rPr lang="tr-TR" sz="2000" b="1" dirty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– kuyruğun n uzunluğunda sabit bir uzunluğu vardır, en fazla n tane mesaj tutulabilir. Kuyruk doluysa kuyrukta boş yer oluncaya kadar </a:t>
            </a:r>
            <a:r>
              <a:rPr lang="tr-TR" sz="2000" dirty="0" err="1" smtClean="0">
                <a:cs typeface="Calibri"/>
              </a:rPr>
              <a:t>sender</a:t>
            </a:r>
            <a:r>
              <a:rPr lang="tr-TR" sz="2000" dirty="0" smtClean="0">
                <a:cs typeface="Calibri"/>
              </a:rPr>
              <a:t> bloke edilmelidir, kuyruk dolu değilse mesaj kuyruğa </a:t>
            </a:r>
            <a:r>
              <a:rPr lang="tr-TR" sz="2000" dirty="0" err="1" smtClean="0">
                <a:cs typeface="Calibri"/>
              </a:rPr>
              <a:t>yerleştirlir</a:t>
            </a:r>
            <a:r>
              <a:rPr lang="tr-TR" sz="2000" dirty="0" smtClean="0">
                <a:cs typeface="Calibri"/>
              </a:rPr>
              <a:t> </a:t>
            </a:r>
            <a:r>
              <a:rPr lang="tr-TR" sz="2000" dirty="0" err="1" smtClean="0">
                <a:cs typeface="Calibri"/>
              </a:rPr>
              <a:t>sender</a:t>
            </a:r>
            <a:r>
              <a:rPr lang="tr-TR" sz="2000" dirty="0" smtClean="0">
                <a:cs typeface="Calibri"/>
              </a:rPr>
              <a:t> beklemeden çalışmasına devam eder.</a:t>
            </a:r>
          </a:p>
          <a:p>
            <a:pPr marL="844170" marR="1028405" lvl="1" indent="-457200" algn="just">
              <a:spcBef>
                <a:spcPts val="600"/>
              </a:spcBef>
              <a:buClr>
                <a:srgbClr val="FF0000"/>
              </a:buClr>
              <a:buSzPct val="100000"/>
              <a:buFont typeface="+mj-lt"/>
              <a:buAutoNum type="arabicPeriod"/>
              <a:tabLst>
                <a:tab pos="356483" algn="l"/>
              </a:tabLst>
            </a:pPr>
            <a:r>
              <a:rPr lang="tr-TR" sz="2000" b="1" dirty="0" err="1" smtClean="0">
                <a:cs typeface="Calibri"/>
              </a:rPr>
              <a:t>Unbounded</a:t>
            </a:r>
            <a:r>
              <a:rPr lang="tr-TR" sz="2000" b="1" dirty="0" smtClean="0">
                <a:cs typeface="Calibri"/>
              </a:rPr>
              <a:t> </a:t>
            </a:r>
            <a:r>
              <a:rPr lang="tr-TR" sz="2000" b="1" dirty="0" err="1" smtClean="0">
                <a:cs typeface="Calibri"/>
              </a:rPr>
              <a:t>capacity</a:t>
            </a:r>
            <a:r>
              <a:rPr lang="tr-TR" sz="2000" b="1" dirty="0">
                <a:cs typeface="Calibri"/>
              </a:rPr>
              <a:t> </a:t>
            </a:r>
            <a:r>
              <a:rPr lang="tr-TR" sz="2000" dirty="0" smtClean="0">
                <a:cs typeface="Calibri"/>
              </a:rPr>
              <a:t>– kuyruk sonsuz uzunluktadır, istenilen sayıda mesaj kuyrukta tutulabilir, </a:t>
            </a:r>
            <a:r>
              <a:rPr lang="tr-TR" sz="2000" dirty="0" err="1" smtClean="0">
                <a:cs typeface="Calibri"/>
              </a:rPr>
              <a:t>sender</a:t>
            </a:r>
            <a:r>
              <a:rPr lang="tr-TR" sz="2000" dirty="0" smtClean="0">
                <a:cs typeface="Calibri"/>
              </a:rPr>
              <a:t> asla bloke edilmez.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 smtClean="0"/>
              <a:t>Buffering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40943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/>
          <a:lstStyle/>
          <a:p>
            <a:r>
              <a:rPr lang="en-US" altLang="tr-TR" dirty="0" smtClean="0"/>
              <a:t>Examples of IPC Systems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Memory</a:t>
            </a:r>
            <a:endParaRPr lang="tr-TR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altLang="en-US" dirty="0"/>
              <a:t>Mach communication is message </a:t>
            </a:r>
            <a:r>
              <a:rPr lang="en-US" altLang="en-US" dirty="0" smtClean="0"/>
              <a:t>based</a:t>
            </a:r>
            <a:endParaRPr lang="tr-TR" altLang="en-US" dirty="0" smtClean="0"/>
          </a:p>
          <a:p>
            <a:pPr>
              <a:buFont typeface="Monotype Sorts" charset="0"/>
              <a:buChar char="n"/>
              <a:defRPr/>
            </a:pPr>
            <a:r>
              <a:rPr lang="tr-TR" altLang="en-US" dirty="0" smtClean="0"/>
              <a:t>Windows – </a:t>
            </a:r>
            <a:r>
              <a:rPr lang="tr-TR" altLang="en-US" dirty="0" err="1" smtClean="0"/>
              <a:t>provides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message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passing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using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shared</a:t>
            </a:r>
            <a:r>
              <a:rPr lang="tr-TR" altLang="en-US" dirty="0" smtClean="0"/>
              <a:t> </a:t>
            </a:r>
            <a:r>
              <a:rPr lang="tr-TR" altLang="en-US" dirty="0" err="1" smtClean="0"/>
              <a:t>message</a:t>
            </a:r>
            <a:endParaRPr lang="tr-TR" altLang="en-US" dirty="0" smtClean="0"/>
          </a:p>
          <a:p>
            <a:pPr>
              <a:buFont typeface="Monotype Sorts" charset="0"/>
              <a:buChar char="n"/>
              <a:defRPr/>
            </a:pPr>
            <a:r>
              <a:rPr lang="tr-TR" altLang="en-US" dirty="0" err="1" smtClean="0"/>
              <a:t>Pipes</a:t>
            </a:r>
            <a:r>
              <a:rPr lang="tr-TR" altLang="en-US" dirty="0" smtClean="0"/>
              <a:t> </a:t>
            </a:r>
            <a:r>
              <a:rPr lang="tr-TR" altLang="en-US" dirty="0"/>
              <a:t>– </a:t>
            </a:r>
            <a:r>
              <a:rPr lang="en-US" altLang="en-US" dirty="0" smtClean="0"/>
              <a:t>earliest </a:t>
            </a:r>
            <a:r>
              <a:rPr lang="en-US" altLang="en-US" dirty="0"/>
              <a:t>IPC mechanisms on UNIX systems</a:t>
            </a:r>
          </a:p>
          <a:p>
            <a:pPr>
              <a:buFont typeface="Monotype Sorts" charset="0"/>
              <a:buChar char="n"/>
              <a:defRPr/>
            </a:pP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/>
          <p:cNvSpPr>
            <a:spLocks noGrp="1"/>
          </p:cNvSpPr>
          <p:nvPr>
            <p:ph type="title"/>
          </p:nvPr>
        </p:nvSpPr>
        <p:spPr>
          <a:xfrm>
            <a:off x="966788" y="187325"/>
            <a:ext cx="7850187" cy="576263"/>
          </a:xfrm>
        </p:spPr>
        <p:txBody>
          <a:bodyPr/>
          <a:lstStyle/>
          <a:p>
            <a:r>
              <a:rPr lang="en-US" altLang="tr-TR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</a:t>
            </a:r>
            <a:r>
              <a:rPr lang="en-US" dirty="0" smtClean="0">
                <a:ea typeface="ＭＳ Ｐゴシック" charset="0"/>
              </a:rPr>
              <a:t>segment</a:t>
            </a:r>
            <a:br>
              <a:rPr lang="en-US" dirty="0" smtClean="0">
                <a:ea typeface="ＭＳ Ｐゴシック" charset="0"/>
              </a:rPr>
            </a:b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= 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_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RDWR, 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0666)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Set the size of the object</a:t>
            </a:r>
            <a:endParaRPr lang="en-US" dirty="0">
              <a:ea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 smtClean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 smtClean="0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</a:t>
            </a:r>
            <a:r>
              <a:rPr lang="en-US" b="1" dirty="0" smtClean="0">
                <a:latin typeface="Courier New" charset="0"/>
                <a:ea typeface="ＭＳ Ｐゴシック" charset="0"/>
                <a:cs typeface="Courier New" charset="0"/>
              </a:rPr>
              <a:t>;</a:t>
            </a:r>
            <a:endParaRPr lang="en-US" b="1" dirty="0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98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936625" y="173038"/>
            <a:ext cx="7850188" cy="576262"/>
          </a:xfrm>
        </p:spPr>
        <p:txBody>
          <a:bodyPr/>
          <a:lstStyle/>
          <a:p>
            <a:r>
              <a:rPr lang="en-US" altLang="tr-TR" smtClean="0"/>
              <a:t>IPC POSIX Producer</a:t>
            </a:r>
          </a:p>
        </p:txBody>
      </p:sp>
      <p:pic>
        <p:nvPicPr>
          <p:cNvPr id="100355" name="Picture 1" descr="Screen Shot 2013-03-14 at 6.4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903288"/>
            <a:ext cx="3754437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96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>
          <a:xfrm>
            <a:off x="936625" y="187325"/>
            <a:ext cx="7850188" cy="576263"/>
          </a:xfrm>
        </p:spPr>
        <p:txBody>
          <a:bodyPr/>
          <a:lstStyle/>
          <a:p>
            <a:r>
              <a:rPr lang="en-US" altLang="tr-TR" smtClean="0"/>
              <a:t>IPC POSIX Consumer</a:t>
            </a:r>
          </a:p>
        </p:txBody>
      </p:sp>
      <p:pic>
        <p:nvPicPr>
          <p:cNvPr id="102403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892175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7789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/>
          <p:cNvSpPr>
            <a:spLocks noGrp="1"/>
          </p:cNvSpPr>
          <p:nvPr>
            <p:ph type="title"/>
          </p:nvPr>
        </p:nvSpPr>
        <p:spPr>
          <a:xfrm>
            <a:off x="1138238" y="155575"/>
            <a:ext cx="7548562" cy="576263"/>
          </a:xfrm>
        </p:spPr>
        <p:txBody>
          <a:bodyPr/>
          <a:lstStyle/>
          <a:p>
            <a:r>
              <a:rPr lang="en-US" altLang="en-US" smtClean="0"/>
              <a:t>Examples of IPC Systems - Mach</a:t>
            </a:r>
          </a:p>
        </p:txBody>
      </p:sp>
      <p:sp>
        <p:nvSpPr>
          <p:cNvPr id="104451" name="Content Placeholder 2"/>
          <p:cNvSpPr>
            <a:spLocks noGrp="1"/>
          </p:cNvSpPr>
          <p:nvPr>
            <p:ph idx="1"/>
          </p:nvPr>
        </p:nvSpPr>
        <p:spPr>
          <a:xfrm>
            <a:off x="854075" y="1076325"/>
            <a:ext cx="8229600" cy="4530725"/>
          </a:xfrm>
        </p:spPr>
        <p:txBody>
          <a:bodyPr/>
          <a:lstStyle/>
          <a:p>
            <a:r>
              <a:rPr lang="en-US" altLang="en-US" dirty="0" smtClean="0"/>
              <a:t>Mach communication is message based</a:t>
            </a:r>
          </a:p>
          <a:p>
            <a:pPr lvl="1"/>
            <a:r>
              <a:rPr lang="en-US" altLang="en-US" dirty="0" smtClean="0"/>
              <a:t>Even system calls are messages</a:t>
            </a:r>
          </a:p>
          <a:p>
            <a:pPr lvl="1"/>
            <a:r>
              <a:rPr lang="en-US" altLang="en-US" dirty="0" smtClean="0"/>
              <a:t>Each task gets two mailboxes at creation- Kernel and Notify</a:t>
            </a:r>
          </a:p>
          <a:p>
            <a:pPr lvl="1"/>
            <a:r>
              <a:rPr lang="en-US" altLang="en-US" dirty="0" smtClean="0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msg_send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msg_receive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msg_rpc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 smtClean="0"/>
              <a:t>Mailboxes needed for </a:t>
            </a:r>
            <a:r>
              <a:rPr lang="en-US" altLang="en-US" dirty="0" err="1" smtClean="0"/>
              <a:t>commuication</a:t>
            </a:r>
            <a:r>
              <a:rPr lang="en-US" altLang="en-US" dirty="0" smtClean="0"/>
              <a:t>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port_allocate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 smtClean="0"/>
              <a:t>Send and receive are flexible, for example four options if mailbox full:</a:t>
            </a:r>
          </a:p>
          <a:p>
            <a:pPr lvl="2"/>
            <a:r>
              <a:rPr lang="en-US" altLang="en-US" dirty="0" smtClean="0"/>
              <a:t>Wait indefinitely</a:t>
            </a:r>
          </a:p>
          <a:p>
            <a:pPr lvl="2"/>
            <a:r>
              <a:rPr lang="en-US" altLang="en-US" dirty="0" smtClean="0"/>
              <a:t>Wait at most n milliseconds</a:t>
            </a:r>
          </a:p>
          <a:p>
            <a:pPr lvl="2"/>
            <a:r>
              <a:rPr lang="en-US" altLang="en-US" dirty="0" smtClean="0"/>
              <a:t>Return immediately</a:t>
            </a:r>
          </a:p>
          <a:p>
            <a:pPr lvl="2"/>
            <a:r>
              <a:rPr lang="en-US" altLang="en-US" dirty="0" smtClean="0"/>
              <a:t>Temporarily cache a message</a:t>
            </a:r>
          </a:p>
          <a:p>
            <a:pPr lvl="1"/>
            <a:endParaRPr lang="en-US" alt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4254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757238" y="182563"/>
            <a:ext cx="8229600" cy="576262"/>
          </a:xfrm>
        </p:spPr>
        <p:txBody>
          <a:bodyPr/>
          <a:lstStyle/>
          <a:p>
            <a:r>
              <a:rPr lang="en-US" altLang="en-US" sz="2800" smtClean="0"/>
              <a:t>Examples of IPC Systems – Windows</a:t>
            </a:r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>
          <a:xfrm>
            <a:off x="869950" y="1154113"/>
            <a:ext cx="6950075" cy="4530725"/>
          </a:xfrm>
        </p:spPr>
        <p:txBody>
          <a:bodyPr/>
          <a:lstStyle/>
          <a:p>
            <a:r>
              <a:rPr lang="en-US" altLang="en-US" smtClean="0"/>
              <a:t>Message-passing centric via </a:t>
            </a:r>
            <a:r>
              <a:rPr lang="en-US" altLang="en-US" b="1" smtClean="0">
                <a:solidFill>
                  <a:srgbClr val="0000FF"/>
                </a:solidFill>
              </a:rPr>
              <a:t>advanced local procedure call </a:t>
            </a:r>
            <a:r>
              <a:rPr lang="en-US" altLang="en-US" b="1" smtClean="0">
                <a:solidFill>
                  <a:srgbClr val="000000"/>
                </a:solidFill>
              </a:rPr>
              <a:t>(</a:t>
            </a:r>
            <a:r>
              <a:rPr lang="en-US" altLang="en-US" b="1" smtClean="0">
                <a:solidFill>
                  <a:srgbClr val="0000FF"/>
                </a:solidFill>
              </a:rPr>
              <a:t>LPC</a:t>
            </a:r>
            <a:r>
              <a:rPr lang="en-US" altLang="en-US" b="1" smtClean="0">
                <a:solidFill>
                  <a:srgbClr val="000000"/>
                </a:solidFill>
              </a:rPr>
              <a:t>)</a:t>
            </a:r>
            <a:r>
              <a:rPr lang="en-US" altLang="en-US" smtClean="0"/>
              <a:t> facility</a:t>
            </a:r>
          </a:p>
          <a:p>
            <a:pPr lvl="1"/>
            <a:r>
              <a:rPr lang="en-US" altLang="en-US" smtClean="0"/>
              <a:t>Only works between processes on the same system</a:t>
            </a:r>
          </a:p>
          <a:p>
            <a:pPr lvl="1"/>
            <a:r>
              <a:rPr lang="en-US" altLang="en-US" smtClean="0"/>
              <a:t>Uses ports (like mailboxes) to establish and maintain communication channels</a:t>
            </a:r>
          </a:p>
          <a:p>
            <a:pPr lvl="1"/>
            <a:r>
              <a:rPr lang="en-US" altLang="en-US" smtClean="0"/>
              <a:t>Communication works as follows:</a:t>
            </a:r>
          </a:p>
          <a:p>
            <a:pPr lvl="2"/>
            <a:r>
              <a:rPr lang="en-US" altLang="en-US" smtClean="0"/>
              <a:t>The client opens a handle to the subsystem’</a:t>
            </a:r>
            <a:r>
              <a:rPr lang="en-US" altLang="ja-JP" smtClean="0"/>
              <a:t>s </a:t>
            </a:r>
            <a:r>
              <a:rPr lang="en-US" altLang="ja-JP" b="1" smtClean="0">
                <a:solidFill>
                  <a:srgbClr val="0000FF"/>
                </a:solidFill>
              </a:rPr>
              <a:t>connection port</a:t>
            </a:r>
            <a:r>
              <a:rPr lang="en-US" altLang="ja-JP" smtClean="0"/>
              <a:t> object.</a:t>
            </a:r>
          </a:p>
          <a:p>
            <a:pPr lvl="2"/>
            <a:r>
              <a:rPr lang="en-US" altLang="en-US" smtClean="0"/>
              <a:t>The client sends a connection request.</a:t>
            </a:r>
          </a:p>
          <a:p>
            <a:pPr lvl="2"/>
            <a:r>
              <a:rPr lang="en-US" altLang="en-US" smtClean="0"/>
              <a:t>The server creates two private </a:t>
            </a:r>
            <a:r>
              <a:rPr lang="en-US" altLang="en-US" b="1" smtClean="0">
                <a:solidFill>
                  <a:srgbClr val="0000FF"/>
                </a:solidFill>
              </a:rPr>
              <a:t>communication ports </a:t>
            </a:r>
            <a:r>
              <a:rPr lang="en-US" altLang="en-US" smtClean="0"/>
              <a:t>and returns the handle to one of them to the client.</a:t>
            </a:r>
          </a:p>
          <a:p>
            <a:pPr lvl="2"/>
            <a:r>
              <a:rPr lang="en-US" altLang="en-US" smtClean="0"/>
              <a:t>The client and server use the corresponding port handle to send messages or callbacks and to listen for replies.</a:t>
            </a:r>
          </a:p>
        </p:txBody>
      </p:sp>
    </p:spTree>
    <p:extLst>
      <p:ext uri="{BB962C8B-B14F-4D97-AF65-F5344CB8AC3E}">
        <p14:creationId xmlns:p14="http://schemas.microsoft.com/office/powerpoint/2010/main" val="23624699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>
          <a:xfrm>
            <a:off x="1025525" y="182563"/>
            <a:ext cx="8229600" cy="576262"/>
          </a:xfrm>
        </p:spPr>
        <p:txBody>
          <a:bodyPr/>
          <a:lstStyle/>
          <a:p>
            <a:r>
              <a:rPr lang="en-US" altLang="en-US" smtClean="0"/>
              <a:t>Local Procedure Calls in Windows</a:t>
            </a:r>
          </a:p>
        </p:txBody>
      </p:sp>
      <p:pic>
        <p:nvPicPr>
          <p:cNvPr id="10854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668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612" y="775609"/>
            <a:ext cx="8542606" cy="484163"/>
            <a:chOff x="68579" y="280416"/>
            <a:chExt cx="4627245" cy="262255"/>
          </a:xfrm>
        </p:grpSpPr>
        <p:sp>
          <p:nvSpPr>
            <p:cNvPr id="3" name="object 3"/>
            <p:cNvSpPr/>
            <p:nvPr/>
          </p:nvSpPr>
          <p:spPr>
            <a:xfrm>
              <a:off x="225552" y="291083"/>
              <a:ext cx="207645" cy="119380"/>
            </a:xfrm>
            <a:custGeom>
              <a:avLst/>
              <a:gdLst/>
              <a:ahLst/>
              <a:cxnLst/>
              <a:rect l="l" t="t" r="r" b="b"/>
              <a:pathLst>
                <a:path w="207645" h="119379">
                  <a:moveTo>
                    <a:pt x="207264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7264" y="118872"/>
                  </a:lnTo>
                  <a:lnTo>
                    <a:pt x="207264" y="83820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2815" y="291084"/>
              <a:ext cx="178307" cy="1188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2608" y="409955"/>
              <a:ext cx="201295" cy="119380"/>
            </a:xfrm>
            <a:custGeom>
              <a:avLst/>
              <a:gdLst/>
              <a:ahLst/>
              <a:cxnLst/>
              <a:rect l="l" t="t" r="r" b="b"/>
              <a:pathLst>
                <a:path w="201295" h="119379">
                  <a:moveTo>
                    <a:pt x="201168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118872"/>
                  </a:lnTo>
                  <a:lnTo>
                    <a:pt x="201168" y="118872"/>
                  </a:lnTo>
                  <a:lnTo>
                    <a:pt x="201168" y="83820"/>
                  </a:lnTo>
                  <a:lnTo>
                    <a:pt x="20116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775" y="409956"/>
              <a:ext cx="199644" cy="118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" y="374904"/>
              <a:ext cx="303275" cy="1188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3004" y="280428"/>
              <a:ext cx="17145" cy="262255"/>
            </a:xfrm>
            <a:custGeom>
              <a:avLst/>
              <a:gdLst/>
              <a:ahLst/>
              <a:cxnLst/>
              <a:rect l="l" t="t" r="r" b="b"/>
              <a:pathLst>
                <a:path w="17145" h="262255">
                  <a:moveTo>
                    <a:pt x="16764" y="199631"/>
                  </a:moveTo>
                  <a:lnTo>
                    <a:pt x="0" y="199631"/>
                  </a:lnTo>
                  <a:lnTo>
                    <a:pt x="0" y="262115"/>
                  </a:lnTo>
                  <a:lnTo>
                    <a:pt x="16764" y="262115"/>
                  </a:lnTo>
                  <a:lnTo>
                    <a:pt x="16764" y="199631"/>
                  </a:lnTo>
                  <a:close/>
                </a:path>
                <a:path w="17145" h="262255">
                  <a:moveTo>
                    <a:pt x="16764" y="0"/>
                  </a:moveTo>
                  <a:lnTo>
                    <a:pt x="0" y="0"/>
                  </a:lnTo>
                  <a:lnTo>
                    <a:pt x="0" y="184391"/>
                  </a:lnTo>
                  <a:lnTo>
                    <a:pt x="16764" y="184391"/>
                  </a:lnTo>
                  <a:lnTo>
                    <a:pt x="16764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 sz="634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9267" y="464820"/>
              <a:ext cx="4456176" cy="1524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1728" y="1250577"/>
            <a:ext cx="8086578" cy="2974956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9055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dirty="0" err="1" smtClean="0">
                <a:latin typeface="Calibri"/>
                <a:cs typeface="Calibri"/>
              </a:rPr>
              <a:t>Bir</a:t>
            </a:r>
            <a:r>
              <a:rPr sz="2215" b="1" dirty="0" smtClean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program pasif varlıktır </a:t>
            </a:r>
            <a:r>
              <a:rPr sz="2215" spc="-9" dirty="0">
                <a:solidFill>
                  <a:srgbClr val="00AFEF"/>
                </a:solidFill>
                <a:latin typeface="Calibri"/>
                <a:cs typeface="Calibri"/>
              </a:rPr>
              <a:t>(executable </a:t>
            </a:r>
            <a:r>
              <a:rPr sz="2215" dirty="0">
                <a:solidFill>
                  <a:srgbClr val="00AFEF"/>
                </a:solidFill>
                <a:latin typeface="Calibri"/>
                <a:cs typeface="Calibri"/>
              </a:rPr>
              <a:t>file)</a:t>
            </a:r>
            <a:r>
              <a:rPr sz="2215" dirty="0">
                <a:latin typeface="Calibri"/>
                <a:cs typeface="Calibri"/>
              </a:rPr>
              <a:t>, disk üzerinde </a:t>
            </a:r>
            <a:r>
              <a:rPr sz="2215" spc="-9" dirty="0">
                <a:latin typeface="Calibri"/>
                <a:cs typeface="Calibri"/>
              </a:rPr>
              <a:t>saklanan </a:t>
            </a:r>
            <a:r>
              <a:rPr sz="2215" spc="-480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komut</a:t>
            </a:r>
            <a:r>
              <a:rPr sz="2215" spc="-37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kümesidir.</a:t>
            </a:r>
            <a:endParaRPr sz="2215" dirty="0">
              <a:latin typeface="Calibri"/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dirty="0">
                <a:latin typeface="Calibri"/>
                <a:cs typeface="Calibri"/>
              </a:rPr>
              <a:t>Bir </a:t>
            </a:r>
            <a:r>
              <a:rPr sz="2215" b="1" spc="-9" dirty="0">
                <a:latin typeface="Calibri"/>
                <a:cs typeface="Calibri"/>
              </a:rPr>
              <a:t>process</a:t>
            </a:r>
            <a:r>
              <a:rPr sz="2215" b="1" spc="-18" dirty="0">
                <a:latin typeface="Calibri"/>
                <a:cs typeface="Calibri"/>
              </a:rPr>
              <a:t> </a:t>
            </a:r>
            <a:r>
              <a:rPr sz="2215" b="1" dirty="0">
                <a:latin typeface="Calibri"/>
                <a:cs typeface="Calibri"/>
              </a:rPr>
              <a:t>aktif</a:t>
            </a:r>
            <a:r>
              <a:rPr sz="2215" b="1" spc="9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varlıktır, </a:t>
            </a:r>
            <a:r>
              <a:rPr sz="2215" spc="-9" dirty="0">
                <a:latin typeface="Calibri"/>
                <a:cs typeface="Calibri"/>
              </a:rPr>
              <a:t>sonraki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çalışacak</a:t>
            </a:r>
            <a:r>
              <a:rPr sz="2215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komut adresini</a:t>
            </a:r>
            <a:r>
              <a:rPr sz="2215" spc="-18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program</a:t>
            </a:r>
          </a:p>
          <a:p>
            <a:pPr marL="355310">
              <a:spcBef>
                <a:spcPts val="800"/>
              </a:spcBef>
            </a:pPr>
            <a:r>
              <a:rPr sz="2215" dirty="0">
                <a:latin typeface="Calibri"/>
                <a:cs typeface="Calibri"/>
              </a:rPr>
              <a:t>counter</a:t>
            </a:r>
            <a:r>
              <a:rPr sz="2215" spc="-92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saklar.</a:t>
            </a:r>
            <a:endParaRPr sz="2215" dirty="0">
              <a:latin typeface="Calibri"/>
              <a:cs typeface="Calibri"/>
            </a:endParaRPr>
          </a:p>
          <a:p>
            <a:pPr marL="355310" marR="301368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spc="-9" dirty="0">
                <a:latin typeface="Calibri"/>
                <a:cs typeface="Calibri"/>
              </a:rPr>
              <a:t>Aynı program birden fazla process </a:t>
            </a:r>
            <a:r>
              <a:rPr sz="2215" b="1" dirty="0">
                <a:latin typeface="Calibri"/>
                <a:cs typeface="Calibri"/>
              </a:rPr>
              <a:t>ile ilişkili olabilir </a:t>
            </a:r>
            <a:r>
              <a:rPr sz="2215" spc="-9" dirty="0">
                <a:latin typeface="Calibri"/>
                <a:cs typeface="Calibri"/>
              </a:rPr>
              <a:t>(birden </a:t>
            </a:r>
            <a:r>
              <a:rPr sz="2215" dirty="0">
                <a:latin typeface="Calibri"/>
                <a:cs typeface="Calibri"/>
              </a:rPr>
              <a:t>fazla </a:t>
            </a:r>
            <a:r>
              <a:rPr sz="2215" spc="-480" dirty="0">
                <a:latin typeface="Calibri"/>
                <a:cs typeface="Calibri"/>
              </a:rPr>
              <a:t> </a:t>
            </a:r>
            <a:r>
              <a:rPr sz="2215" dirty="0">
                <a:latin typeface="Calibri"/>
                <a:cs typeface="Calibri"/>
              </a:rPr>
              <a:t>eşzamanlı</a:t>
            </a:r>
            <a:r>
              <a:rPr sz="2215" spc="-46" dirty="0">
                <a:latin typeface="Calibri"/>
                <a:cs typeface="Calibri"/>
              </a:rPr>
              <a:t> </a:t>
            </a:r>
            <a:r>
              <a:rPr sz="2215" spc="-9" dirty="0">
                <a:latin typeface="Calibri"/>
                <a:cs typeface="Calibri"/>
              </a:rPr>
              <a:t>çalışan </a:t>
            </a:r>
            <a:r>
              <a:rPr sz="2215" dirty="0">
                <a:latin typeface="Calibri"/>
                <a:cs typeface="Calibri"/>
              </a:rPr>
              <a:t>Web </a:t>
            </a:r>
            <a:r>
              <a:rPr sz="2215" spc="-9" dirty="0">
                <a:latin typeface="Calibri"/>
                <a:cs typeface="Calibri"/>
              </a:rPr>
              <a:t>browser).</a:t>
            </a:r>
            <a:endParaRPr sz="2215" dirty="0">
              <a:latin typeface="Calibri"/>
              <a:cs typeface="Calibri"/>
            </a:endParaRPr>
          </a:p>
          <a:p>
            <a:pPr marL="355310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sz="2215" b="1" spc="-9" dirty="0">
                <a:latin typeface="Calibri"/>
                <a:cs typeface="Calibri"/>
              </a:rPr>
              <a:t>Her</a:t>
            </a:r>
            <a:r>
              <a:rPr sz="2215" b="1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process’in</a:t>
            </a:r>
            <a:r>
              <a:rPr sz="2215" b="1" spc="-1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stack,</a:t>
            </a:r>
            <a:r>
              <a:rPr sz="2215" b="1" spc="2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data</a:t>
            </a:r>
            <a:r>
              <a:rPr sz="2215" b="1" dirty="0">
                <a:latin typeface="Calibri"/>
                <a:cs typeface="Calibri"/>
              </a:rPr>
              <a:t> section </a:t>
            </a:r>
            <a:r>
              <a:rPr sz="2215" b="1" spc="-9" dirty="0">
                <a:latin typeface="Calibri"/>
                <a:cs typeface="Calibri"/>
              </a:rPr>
              <a:t>ve</a:t>
            </a:r>
            <a:r>
              <a:rPr sz="2215" b="1" spc="9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heap</a:t>
            </a:r>
            <a:r>
              <a:rPr sz="2215" b="1" spc="28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kısımları</a:t>
            </a:r>
            <a:r>
              <a:rPr sz="2215" b="1" spc="-37" dirty="0">
                <a:latin typeface="Calibri"/>
                <a:cs typeface="Calibri"/>
              </a:rPr>
              <a:t> </a:t>
            </a:r>
            <a:r>
              <a:rPr sz="2215" b="1" spc="-9" dirty="0">
                <a:latin typeface="Calibri"/>
                <a:cs typeface="Calibri"/>
              </a:rPr>
              <a:t>farklıdır.</a:t>
            </a: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40192" y="613482"/>
            <a:ext cx="2206283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spc="-9" dirty="0"/>
              <a:t>Process</a:t>
            </a:r>
            <a:r>
              <a:rPr spc="-92" dirty="0"/>
              <a:t> </a:t>
            </a:r>
            <a:r>
              <a:rPr dirty="0"/>
              <a:t>kavramı</a:t>
            </a:r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smtClean="0"/>
              <a:t>Pipes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154113"/>
            <a:ext cx="6945312" cy="4530725"/>
          </a:xfrm>
        </p:spPr>
        <p:txBody>
          <a:bodyPr/>
          <a:lstStyle/>
          <a:p>
            <a:r>
              <a:rPr lang="en-US" altLang="en-US" smtClean="0"/>
              <a:t>Acts as a conduit allowing two processes to communicate</a:t>
            </a:r>
          </a:p>
          <a:p>
            <a:r>
              <a:rPr lang="en-US" altLang="en-US" smtClean="0"/>
              <a:t>Issues:</a:t>
            </a:r>
          </a:p>
          <a:p>
            <a:pPr lvl="1"/>
            <a:r>
              <a:rPr lang="en-US" altLang="en-US" smtClean="0"/>
              <a:t>Is communication unidirectional or bidirectional?</a:t>
            </a:r>
          </a:p>
          <a:p>
            <a:pPr lvl="1"/>
            <a:r>
              <a:rPr lang="en-US" altLang="en-US" smtClean="0"/>
              <a:t>In the case of two-way communication, is it half or full-duplex?</a:t>
            </a:r>
          </a:p>
          <a:p>
            <a:pPr lvl="1"/>
            <a:r>
              <a:rPr lang="en-US" altLang="en-US" smtClean="0"/>
              <a:t>Must there exist a relationship (i.e., </a:t>
            </a:r>
            <a:r>
              <a:rPr lang="en-US" altLang="en-US" b="1" i="1" smtClean="0"/>
              <a:t>parent-child</a:t>
            </a:r>
            <a:r>
              <a:rPr lang="en-US" altLang="en-US" smtClean="0"/>
              <a:t>) between the communicating processes?</a:t>
            </a:r>
          </a:p>
          <a:p>
            <a:pPr lvl="1"/>
            <a:r>
              <a:rPr lang="en-US" altLang="en-US" smtClean="0"/>
              <a:t>Can the pipes be used over a network?</a:t>
            </a:r>
          </a:p>
          <a:p>
            <a:r>
              <a:rPr lang="en-US" altLang="en-US" smtClean="0"/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altLang="en-US" smtClean="0"/>
              <a:t>Named pipes – can be accessed without a parent-child relationship.</a:t>
            </a:r>
          </a:p>
          <a:p>
            <a:pPr>
              <a:buFont typeface="Monotype Sorts" pitchFamily="-84" charset="2"/>
              <a:buNone/>
            </a:pPr>
            <a:endParaRPr lang="en-US" altLang="en-US" smtClean="0"/>
          </a:p>
          <a:p>
            <a:pPr lvl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3665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6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 alt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822325" y="1138238"/>
            <a:ext cx="7612063" cy="4930775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style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reads </a:t>
            </a:r>
            <a:r>
              <a:rPr lang="en-US" dirty="0">
                <a:ea typeface="ＭＳ Ｐゴシック" charset="0"/>
                <a:cs typeface="ＭＳ Ｐゴシック" charset="0"/>
              </a:rPr>
              <a:t>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unidirectional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 smtClean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 smtClean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</a:t>
            </a:r>
            <a:r>
              <a:rPr lang="en-US" b="1" dirty="0" smtClean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12698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288" y="3313113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216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6"/>
          <p:cNvSpPr>
            <a:spLocks noGrp="1"/>
          </p:cNvSpPr>
          <p:nvPr>
            <p:ph type="title"/>
          </p:nvPr>
        </p:nvSpPr>
        <p:spPr>
          <a:xfrm>
            <a:off x="473075" y="152400"/>
            <a:ext cx="8229600" cy="576263"/>
          </a:xfrm>
        </p:spPr>
        <p:txBody>
          <a:bodyPr/>
          <a:lstStyle/>
          <a:p>
            <a:r>
              <a:rPr lang="en-US" altLang="en-US" smtClean="0"/>
              <a:t>Named Pipes</a:t>
            </a:r>
          </a:p>
        </p:txBody>
      </p:sp>
      <p:sp>
        <p:nvSpPr>
          <p:cNvPr id="129027" name="Content Placeholder 7"/>
          <p:cNvSpPr>
            <a:spLocks noGrp="1"/>
          </p:cNvSpPr>
          <p:nvPr>
            <p:ph idx="1"/>
          </p:nvPr>
        </p:nvSpPr>
        <p:spPr>
          <a:xfrm>
            <a:off x="806450" y="1233488"/>
            <a:ext cx="7061200" cy="4530725"/>
          </a:xfrm>
        </p:spPr>
        <p:txBody>
          <a:bodyPr/>
          <a:lstStyle/>
          <a:p>
            <a:r>
              <a:rPr lang="en-US" altLang="en-US" smtClean="0"/>
              <a:t>Named Pipes are more powerful than ordinary pipes</a:t>
            </a:r>
          </a:p>
          <a:p>
            <a:r>
              <a:rPr lang="en-US" altLang="en-US" smtClean="0"/>
              <a:t>Communication is bidirectional</a:t>
            </a:r>
          </a:p>
          <a:p>
            <a:r>
              <a:rPr lang="en-US" altLang="en-US" smtClean="0"/>
              <a:t>No parent-child relationship is necessary between the communicating processes</a:t>
            </a:r>
          </a:p>
          <a:p>
            <a:r>
              <a:rPr lang="en-US" altLang="en-US" smtClean="0"/>
              <a:t>Several processes can use the named pipe for communication</a:t>
            </a:r>
          </a:p>
          <a:p>
            <a:r>
              <a:rPr lang="en-US" altLang="en-US" smtClean="0"/>
              <a:t>Provided on both UNIX and Windows systems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909013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2166273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Shared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memory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ve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message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passing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clint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-server sistemlerde de process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communication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için kullanılabilir. Client-server sistemlerde process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communication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için diğer iki yöntem 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sockets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ve 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remote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procedure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calls</a:t>
            </a: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 (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RPCs</a:t>
            </a: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)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yöntemleridir.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/>
              <a:t>Communication</a:t>
            </a:r>
            <a:r>
              <a:rPr lang="tr-TR" sz="2590" spc="-9" dirty="0"/>
              <a:t> in Client–Server </a:t>
            </a:r>
            <a:r>
              <a:rPr lang="tr-TR" sz="2590" spc="-9" dirty="0" err="1"/>
              <a:t>Systems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1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6013480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Bir soket iletişim için uç noktayı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(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endpoint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tanımlar.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Bir ağ üzerinde haberleşen iki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processin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her biri bir sokete sahiptir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. İletişim bir çift soket arasında olur.</a:t>
            </a:r>
            <a:endParaRPr lang="tr-TR" sz="2000" dirty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Bir soket, </a:t>
            </a:r>
            <a:r>
              <a:rPr lang="tr-TR" sz="2000" b="1" dirty="0">
                <a:solidFill>
                  <a:prstClr val="black"/>
                </a:solidFill>
                <a:cs typeface="Calibri"/>
              </a:rPr>
              <a:t>IP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adresi ve </a:t>
            </a:r>
            <a:r>
              <a:rPr lang="tr-TR" sz="2000" b="1" dirty="0">
                <a:solidFill>
                  <a:prstClr val="black"/>
                </a:solidFill>
                <a:cs typeface="Calibri"/>
              </a:rPr>
              <a:t>port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numarasıyla tanımlanır.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Sunucu, bir portu dinleyerek gelen istekleri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bekler. Sunucuya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bir istek geldiğinde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bağlantıyı tamamlamak için istemci soketinden bir bağlantı kabul eder.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Spesifik hizmetleri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(SSH, FTP ve HTTP gibi) uygulayan sunucular,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bilindik portları (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well-known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ports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dinler.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(bir SSH sunucusu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22'yi dinler; bir FTP sunucusu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21'i dinler ve bir web veya HTTP sunucusu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 80'i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dinler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).</a:t>
            </a:r>
            <a:endParaRPr lang="tr-TR" sz="2000" dirty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1024'ün altındaki tüm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portlar bilindik (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well-known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kabul edilir ve standart hizmetleri uygulamak için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kullanılır.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Tüm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process’ler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için işletim sisteminin atadığı port numaraları farklı  olmak zorundadır.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Sockets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1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424376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Bir istemci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processi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bir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bağlantı için bir istek başlattığında, kendisine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host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bilgisayarı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tarafından bir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atanır. Bu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 1024'ten büyük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rasgele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bir sayı olur.</a:t>
            </a:r>
            <a:endParaRPr lang="tr-TR" sz="2000" dirty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Şekildeki örnekte, 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146.86.5.20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IP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adresine sahip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host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X’teki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bir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istemci </a:t>
            </a:r>
            <a:r>
              <a:rPr lang="tr-TR" sz="2000" dirty="0">
                <a:solidFill>
                  <a:srgbClr val="00AFEF"/>
                </a:solidFill>
                <a:cs typeface="Calibri"/>
              </a:rPr>
              <a:t>161.25.19.8</a:t>
            </a:r>
            <a:r>
              <a:rPr lang="tr-TR" sz="2000" spc="-35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adresinde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bir web sunucusuyla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(port </a:t>
            </a:r>
            <a:r>
              <a:rPr lang="tr-TR" sz="2000" dirty="0" smtClean="0">
                <a:solidFill>
                  <a:srgbClr val="00AFEF"/>
                </a:solidFill>
                <a:cs typeface="Calibri"/>
              </a:rPr>
              <a:t>80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‘i dinleyen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) bir bağlantı kurmak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istemiştir,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host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X'e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>
                <a:solidFill>
                  <a:srgbClr val="00AFEF"/>
                </a:solidFill>
                <a:cs typeface="Calibri"/>
              </a:rPr>
              <a:t>1625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’e</a:t>
            </a:r>
            <a:r>
              <a:rPr lang="tr-TR" sz="2000" spc="-30" dirty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portu atanmıştır.</a:t>
            </a:r>
            <a:endParaRPr lang="tr-TR" sz="2000" dirty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Bağlantı (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146.86.5.20:1625) ile (161.25.19.8:80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soket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çiftinden oluşur. 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Tüm bağlantılar tekil(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unique</a:t>
            </a: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) olmalıdır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. Bu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nedenle,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bu örnek için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host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X’te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başka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bir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process aynı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web sunucusuyla başka bir bağlantı kurmak isterse, buna 1024'ten büyük ve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1625'en farklı bir port numarası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atanacaktır.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Sockets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783482"/>
            <a:ext cx="29337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2397106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cs typeface="Calibri"/>
              </a:rPr>
              <a:t>Java üç farklı </a:t>
            </a:r>
            <a:r>
              <a:rPr lang="tr-TR" sz="2000" dirty="0" err="1" smtClean="0">
                <a:cs typeface="Calibri"/>
              </a:rPr>
              <a:t>socket</a:t>
            </a:r>
            <a:r>
              <a:rPr lang="tr-TR" sz="2000" dirty="0" smtClean="0">
                <a:cs typeface="Calibri"/>
              </a:rPr>
              <a:t> türü sağlar:</a:t>
            </a: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Connection-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oriented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(TCP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)</a:t>
            </a:r>
            <a:endParaRPr lang="tr-TR" sz="2000" dirty="0" smtClean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Connectionless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(UDP)</a:t>
            </a:r>
            <a:endParaRPr lang="tr-TR" sz="2000" dirty="0" smtClean="0">
              <a:cs typeface="Calibri"/>
            </a:endParaRPr>
          </a:p>
          <a:p>
            <a:pPr marL="720000" marR="1028405" lvl="1" indent="-333030" algn="just">
              <a:spcBef>
                <a:spcPts val="6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MulticastSocket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>
                <a:cs typeface="Calibri"/>
              </a:rPr>
              <a:t>– b</a:t>
            </a:r>
            <a:r>
              <a:rPr lang="tr-TR" sz="2000" dirty="0" smtClean="0">
                <a:cs typeface="Calibri"/>
              </a:rPr>
              <a:t>irden çok alıcıya veri gönderilmesine izin verilir.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/>
              <a:t>Sockets in Java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300217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Sunucu Örneği - Sockets </a:t>
            </a:r>
            <a:r>
              <a:rPr lang="tr-TR" sz="2590" spc="-9" dirty="0"/>
              <a:t>in Java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13" y="1138780"/>
            <a:ext cx="525780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8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latin typeface="Calibri"/>
                <a:cs typeface="Calibri"/>
              </a:rPr>
              <a:t>19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İstemci Örneği - Sockets </a:t>
            </a:r>
            <a:r>
              <a:rPr lang="tr-TR" sz="2590" spc="-9" dirty="0"/>
              <a:t>in Java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37" y="1371600"/>
            <a:ext cx="48863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5167095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Soket kullanan iletişim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yaygın ve etkili olmasına rağmen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dağıtık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processler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arasında düşük seviyeli bir iletişim biçimi olarak kabul edilir. Bunun bir nedeni, soketlerin iletişim kuran evreler arasında yalnızca yapılandırılmamış bayt akışına izin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verilmesidir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. Verileri yapılandırmak istemcinin veya sunucu uygulamasının sorumluluğundadır. </a:t>
            </a: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Remote </a:t>
            </a:r>
            <a:r>
              <a:rPr lang="tr-TR" sz="2000" b="1" dirty="0" err="1">
                <a:solidFill>
                  <a:prstClr val="black"/>
                </a:solidFill>
                <a:cs typeface="Calibri"/>
              </a:rPr>
              <a:t>procedure</a:t>
            </a:r>
            <a:r>
              <a:rPr lang="tr-TR" sz="2000" b="1" dirty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calls</a:t>
            </a: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b="1" dirty="0">
                <a:solidFill>
                  <a:prstClr val="black"/>
                </a:solidFill>
                <a:cs typeface="Calibri"/>
              </a:rPr>
              <a:t>(RPC</a:t>
            </a: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daha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yüksek düzeyde bir iletişim yöntemidir.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RPC ağ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bağlantılı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sistemlerde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processler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arasında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procedür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çağrılarını soyutlamak için tasarlanmıştır.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IPC mesajlarının aksine, RPC iletişiminde alınıp verilen mesajlar iyi yapılandırılmıştır ve bu nedenle artık sadece veri paketleri değildir. Her mesaj, uzak sistemdeki bir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portu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dinleyen bir RPC arka plan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programına (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deamon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adreslenir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ve her biri yürütülecek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fonksiyonu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ve bu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fonksiyona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iletilecek parametreleri belirten bir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tanımlayıcı (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identifier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içerir.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Remote </a:t>
            </a:r>
            <a:r>
              <a:rPr lang="tr-TR" sz="2590" spc="-9" dirty="0" err="1" smtClean="0"/>
              <a:t>Procedure</a:t>
            </a:r>
            <a:r>
              <a:rPr lang="tr-TR" sz="2590" spc="-9" dirty="0" smtClean="0"/>
              <a:t> </a:t>
            </a:r>
            <a:r>
              <a:rPr lang="tr-TR" sz="2590" spc="-9" dirty="0" err="1" smtClean="0"/>
              <a:t>Calls</a:t>
            </a:r>
            <a:r>
              <a:rPr lang="tr-TR" sz="2590" spc="-9" dirty="0" smtClean="0"/>
              <a:t> (</a:t>
            </a:r>
            <a:r>
              <a:rPr lang="tr-TR" sz="2590" spc="-9" dirty="0" err="1" smtClean="0"/>
              <a:t>RPCs</a:t>
            </a:r>
            <a:r>
              <a:rPr lang="tr-TR" sz="2590" spc="-9" dirty="0" smtClean="0"/>
              <a:t>)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6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25" y="1104317"/>
            <a:ext cx="8086578" cy="4679269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9055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Program </a:t>
            </a:r>
            <a:r>
              <a:rPr lang="tr-TR" sz="2215" dirty="0">
                <a:cs typeface="Calibri"/>
              </a:rPr>
              <a:t>çalışma süresi boyunca boyutları değişmediği için </a:t>
            </a:r>
            <a:r>
              <a:rPr lang="tr-TR" sz="2215" dirty="0" err="1" smtClean="0">
                <a:solidFill>
                  <a:srgbClr val="00AFEF"/>
                </a:solidFill>
                <a:cs typeface="Calibri"/>
              </a:rPr>
              <a:t>text</a:t>
            </a:r>
            <a:r>
              <a:rPr lang="tr-TR" sz="221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ve </a:t>
            </a:r>
            <a:r>
              <a:rPr lang="tr-TR" sz="2215" dirty="0" smtClean="0">
                <a:solidFill>
                  <a:srgbClr val="00AFEF"/>
                </a:solidFill>
                <a:cs typeface="Calibri"/>
              </a:rPr>
              <a:t>data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 smtClean="0">
                <a:solidFill>
                  <a:srgbClr val="00AFEF"/>
                </a:solidFill>
                <a:cs typeface="Calibri"/>
              </a:rPr>
              <a:t>sections</a:t>
            </a:r>
            <a:r>
              <a:rPr lang="tr-TR" sz="221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boyutları sabittir. </a:t>
            </a:r>
          </a:p>
          <a:p>
            <a:pPr marL="355310" marR="109055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err="1" smtClean="0">
                <a:solidFill>
                  <a:srgbClr val="00AFEF"/>
                </a:solidFill>
                <a:cs typeface="Calibri"/>
              </a:rPr>
              <a:t>stack</a:t>
            </a:r>
            <a:r>
              <a:rPr lang="tr-TR" sz="2215" dirty="0" smtClean="0">
                <a:cs typeface="Calibri"/>
              </a:rPr>
              <a:t> ve </a:t>
            </a:r>
            <a:r>
              <a:rPr lang="tr-TR" sz="2215" dirty="0" err="1" smtClean="0">
                <a:solidFill>
                  <a:srgbClr val="00AFEF"/>
                </a:solidFill>
                <a:cs typeface="Calibri"/>
              </a:rPr>
              <a:t>heap</a:t>
            </a:r>
            <a:r>
              <a:rPr lang="tr-TR" sz="221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sections</a:t>
            </a:r>
            <a:r>
              <a:rPr lang="tr-TR" sz="2215" dirty="0" smtClean="0">
                <a:cs typeface="Calibri"/>
              </a:rPr>
              <a:t>, </a:t>
            </a:r>
            <a:r>
              <a:rPr lang="tr-TR" sz="2215" dirty="0">
                <a:cs typeface="Calibri"/>
              </a:rPr>
              <a:t>program yürütülürken dinamik olarak </a:t>
            </a:r>
            <a:r>
              <a:rPr lang="tr-TR" sz="2215" dirty="0" smtClean="0">
                <a:cs typeface="Calibri"/>
              </a:rPr>
              <a:t>büyüyüp küçülebilir. </a:t>
            </a:r>
          </a:p>
          <a:p>
            <a:pPr marL="355310" marR="109055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Bir fonksiyon her </a:t>
            </a:r>
            <a:r>
              <a:rPr lang="tr-TR" sz="2215" dirty="0">
                <a:cs typeface="Calibri"/>
              </a:rPr>
              <a:t>çağrıldığında, </a:t>
            </a:r>
            <a:r>
              <a:rPr lang="tr-TR" sz="2215" dirty="0" smtClean="0">
                <a:cs typeface="Calibri"/>
              </a:rPr>
              <a:t>fonksiyon parametrelerini, </a:t>
            </a:r>
            <a:r>
              <a:rPr lang="tr-TR" sz="2215" dirty="0">
                <a:cs typeface="Calibri"/>
              </a:rPr>
              <a:t>yerel değişkenleri ve dönüş adresini içeren bir </a:t>
            </a:r>
            <a:r>
              <a:rPr lang="tr-TR" sz="2215" dirty="0" err="1" smtClean="0">
                <a:solidFill>
                  <a:srgbClr val="00AFEF"/>
                </a:solidFill>
                <a:cs typeface="Calibri"/>
              </a:rPr>
              <a:t>activation</a:t>
            </a:r>
            <a:r>
              <a:rPr lang="tr-TR" sz="221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err="1" smtClean="0">
                <a:solidFill>
                  <a:srgbClr val="00AFEF"/>
                </a:solidFill>
                <a:cs typeface="Calibri"/>
              </a:rPr>
              <a:t>record</a:t>
            </a:r>
            <a:r>
              <a:rPr lang="tr-TR" sz="221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err="1" smtClean="0">
                <a:cs typeface="Calibri"/>
              </a:rPr>
              <a:t>stacka</a:t>
            </a:r>
            <a:r>
              <a:rPr lang="tr-TR" sz="2215" dirty="0" smtClean="0">
                <a:cs typeface="Calibri"/>
              </a:rPr>
              <a:t> eklenir; </a:t>
            </a:r>
            <a:r>
              <a:rPr lang="tr-TR" sz="2215" dirty="0">
                <a:cs typeface="Calibri"/>
              </a:rPr>
              <a:t>fonksiyondan </a:t>
            </a:r>
            <a:r>
              <a:rPr lang="tr-TR" sz="2215" dirty="0" smtClean="0">
                <a:cs typeface="Calibri"/>
              </a:rPr>
              <a:t>geri dönüldüğünde, </a:t>
            </a:r>
            <a:r>
              <a:rPr lang="tr-TR" sz="2215" dirty="0" err="1" smtClean="0">
                <a:cs typeface="Calibri"/>
              </a:rPr>
              <a:t>stacktan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activation</a:t>
            </a:r>
            <a:r>
              <a:rPr lang="tr-TR" sz="2215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record</a:t>
            </a:r>
            <a:r>
              <a:rPr lang="tr-TR" sz="2215" dirty="0" smtClean="0">
                <a:cs typeface="Calibri"/>
              </a:rPr>
              <a:t> çıkarılır. </a:t>
            </a:r>
          </a:p>
          <a:p>
            <a:pPr marL="355310" marR="109055" indent="-333030">
              <a:spcBef>
                <a:spcPts val="8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215" dirty="0" smtClean="0">
                <a:cs typeface="Calibri"/>
              </a:rPr>
              <a:t>Benzer </a:t>
            </a:r>
            <a:r>
              <a:rPr lang="tr-TR" sz="2215" dirty="0">
                <a:cs typeface="Calibri"/>
              </a:rPr>
              <a:t>şekilde, bellek dinamik olarak tahsis edildikçe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heap</a:t>
            </a:r>
            <a:r>
              <a:rPr lang="tr-TR" sz="2215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smtClean="0">
                <a:cs typeface="Calibri"/>
              </a:rPr>
              <a:t>büyüyecek </a:t>
            </a:r>
            <a:r>
              <a:rPr lang="tr-TR" sz="2215" dirty="0">
                <a:cs typeface="Calibri"/>
              </a:rPr>
              <a:t>ve bellek sisteme geri döndüğünde küçülecektir.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stack</a:t>
            </a:r>
            <a:r>
              <a:rPr lang="tr-TR" sz="2215" dirty="0">
                <a:cs typeface="Calibri"/>
              </a:rPr>
              <a:t> ve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heap</a:t>
            </a:r>
            <a:r>
              <a:rPr lang="tr-TR" sz="2215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215" dirty="0" err="1">
                <a:solidFill>
                  <a:srgbClr val="00AFEF"/>
                </a:solidFill>
                <a:cs typeface="Calibri"/>
              </a:rPr>
              <a:t>sections</a:t>
            </a:r>
            <a:r>
              <a:rPr lang="tr-TR" sz="2215" dirty="0" smtClean="0">
                <a:cs typeface="Calibri"/>
              </a:rPr>
              <a:t> </a:t>
            </a:r>
            <a:r>
              <a:rPr lang="tr-TR" sz="2215" dirty="0">
                <a:cs typeface="Calibri"/>
              </a:rPr>
              <a:t>birbirine doğru büyümesine rağmen, işletim sistemi bunların birbiriyle çakışmamasını sağlamalıdır.</a:t>
            </a:r>
            <a:endParaRPr sz="2215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98917" y="492982"/>
            <a:ext cx="2206283" cy="421418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spc="-9" dirty="0"/>
              <a:t>Process</a:t>
            </a:r>
            <a:r>
              <a:rPr spc="-92" dirty="0"/>
              <a:t> </a:t>
            </a:r>
            <a:r>
              <a:rPr dirty="0"/>
              <a:t>kavramı</a:t>
            </a:r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</p:spTree>
    <p:extLst>
      <p:ext uri="{BB962C8B-B14F-4D97-AF65-F5344CB8AC3E}">
        <p14:creationId xmlns:p14="http://schemas.microsoft.com/office/powerpoint/2010/main" val="5482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447459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Örneğin bir sistem kendi mevcut kullanıcılarının  diğer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sistemler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tarafından listelemesine izin vermek isterse, bu sistemde bir porta bağlı böyle bir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RPC'yi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destekleyen bir arka plan programı (örneğin, 3027 portu) olacaktır. Herhangi bir uzak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sistem, 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sunucudaki 3027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portuna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bir RPC iletisi göndererek mevcut kullanıcıların listesini elde edebilir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>
                <a:solidFill>
                  <a:prstClr val="black"/>
                </a:solidFill>
                <a:cs typeface="Calibri"/>
              </a:rPr>
              <a:t>RPC'lerin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semantiği, bir istemcinin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yerel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olarak bir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prosedürü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çağırdığı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gibi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uzaktaki bir ana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bilgisayardaki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prosedürü çağırmasına olanak tanır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RPC sistemi, istemci tarafında bir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stub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sağlayarak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iletişimin gerçekleşmesine izin veren ayrıntıları gizler. Tipik olarak, her bir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uzak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prosedür için ayrı bir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stub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mevcuttur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. İstemci bir uzak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prosedürü çağırdığında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, RPC sistemi uygun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stub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ı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çağırır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ve uzak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prosedüre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sağlanan parametreleri iletir.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Remote </a:t>
            </a:r>
            <a:r>
              <a:rPr lang="tr-TR" sz="2590" spc="-9" dirty="0" err="1" smtClean="0"/>
              <a:t>Procedure</a:t>
            </a:r>
            <a:r>
              <a:rPr lang="tr-TR" sz="2590" spc="-9" dirty="0" smtClean="0"/>
              <a:t> </a:t>
            </a:r>
            <a:r>
              <a:rPr lang="tr-TR" sz="2590" spc="-9" dirty="0" err="1" smtClean="0"/>
              <a:t>Calls</a:t>
            </a:r>
            <a:r>
              <a:rPr lang="tr-TR" sz="2590" spc="-9" dirty="0" smtClean="0"/>
              <a:t> (</a:t>
            </a:r>
            <a:r>
              <a:rPr lang="tr-TR" sz="2590" spc="-9" dirty="0" err="1" smtClean="0"/>
              <a:t>RPCs</a:t>
            </a:r>
            <a:r>
              <a:rPr lang="tr-TR" sz="2590" spc="-9" dirty="0" smtClean="0"/>
              <a:t>)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4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6423849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Bu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stub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,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sunucudaki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porta konumlanır ve parametreler paketlenir (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marshalling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). </a:t>
            </a:r>
            <a:r>
              <a:rPr lang="tr-TR" sz="2000" spc="-5" dirty="0" err="1">
                <a:solidFill>
                  <a:srgbClr val="00AFEF"/>
                </a:solidFill>
                <a:cs typeface="Calibri"/>
              </a:rPr>
              <a:t>stub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daha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sonra,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message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passing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kullanarak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sunucuya bir mesaj iletir. </a:t>
            </a: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Sunucu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tarafındaki benzer bir </a:t>
            </a:r>
            <a:r>
              <a:rPr lang="tr-TR" sz="2000" spc="-5" dirty="0" err="1">
                <a:solidFill>
                  <a:srgbClr val="00AFEF"/>
                </a:solidFill>
                <a:cs typeface="Calibri"/>
              </a:rPr>
              <a:t>stub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bu mesajı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alır, parametreleri çıkarır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ve sunucudaki prosedürü başlatır. Gerekirse, dönüş değerleri aynı teknik kullanılarak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istemciye geri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gönderilir. 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Windows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sistemlerinde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stub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kodu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, istemci ve sunucu programları arasındaki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arayüzleri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tanımlamak için kullanılan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Microsof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</a:t>
            </a:r>
            <a:r>
              <a:rPr lang="tr-TR" sz="2000" spc="-5" dirty="0" err="1" smtClean="0">
                <a:solidFill>
                  <a:srgbClr val="00AFEF"/>
                </a:solidFill>
                <a:cs typeface="Calibri"/>
              </a:rPr>
              <a:t>Interface</a:t>
            </a:r>
            <a:r>
              <a:rPr lang="tr-TR" sz="2000" spc="-5" dirty="0" smtClean="0">
                <a:solidFill>
                  <a:srgbClr val="00AFEF"/>
                </a:solidFill>
                <a:cs typeface="Calibri"/>
              </a:rPr>
              <a:t> Definition Language(MIDL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)  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dilinde derlenir.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Mimari farklılıkları sorununu çözmek için, birçok RPC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sisteminde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makineden bağımsız bir veri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temsili - </a:t>
            </a:r>
            <a:r>
              <a:rPr lang="tr-TR" sz="2000" spc="-5" dirty="0" err="1">
                <a:solidFill>
                  <a:srgbClr val="00AFEF"/>
                </a:solidFill>
                <a:cs typeface="Calibri"/>
              </a:rPr>
              <a:t>External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 Data </a:t>
            </a:r>
            <a:r>
              <a:rPr lang="tr-TR" sz="2000" spc="-5" dirty="0" err="1">
                <a:solidFill>
                  <a:srgbClr val="00AFEF"/>
                </a:solidFill>
                <a:cs typeface="Calibri"/>
              </a:rPr>
              <a:t>Representation</a:t>
            </a:r>
            <a:r>
              <a:rPr lang="tr-TR" sz="2000" spc="-5" dirty="0">
                <a:solidFill>
                  <a:srgbClr val="00AFEF"/>
                </a:solidFill>
                <a:cs typeface="Calibri"/>
              </a:rPr>
              <a:t> (XDL) 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kullanılır.</a:t>
            </a:r>
            <a:endParaRPr lang="tr-TR" sz="2000" dirty="0">
              <a:solidFill>
                <a:prstClr val="black"/>
              </a:solidFill>
              <a:cs typeface="Calibri"/>
            </a:endParaRP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b="1" dirty="0" err="1">
                <a:cs typeface="Calibri"/>
              </a:rPr>
              <a:t>Big-endian</a:t>
            </a:r>
            <a:r>
              <a:rPr lang="tr-TR" sz="2000" dirty="0">
                <a:cs typeface="Calibri"/>
              </a:rPr>
              <a:t> (önce en önemli </a:t>
            </a:r>
            <a:r>
              <a:rPr lang="tr-TR" sz="2000" dirty="0" err="1">
                <a:cs typeface="Calibri"/>
              </a:rPr>
              <a:t>byte</a:t>
            </a:r>
            <a:r>
              <a:rPr lang="tr-TR" sz="2000" dirty="0">
                <a:cs typeface="Calibri"/>
              </a:rPr>
              <a:t> tutulur) ve </a:t>
            </a:r>
            <a:r>
              <a:rPr lang="tr-TR" sz="2000" b="1" dirty="0" err="1">
                <a:cs typeface="Calibri"/>
              </a:rPr>
              <a:t>little-endian</a:t>
            </a:r>
            <a:r>
              <a:rPr lang="tr-TR" sz="2000" dirty="0">
                <a:cs typeface="Calibri"/>
              </a:rPr>
              <a:t> (önce en önemsiz </a:t>
            </a:r>
            <a:r>
              <a:rPr lang="tr-TR" sz="2000" dirty="0" err="1">
                <a:cs typeface="Calibri"/>
              </a:rPr>
              <a:t>byte</a:t>
            </a:r>
            <a:r>
              <a:rPr lang="tr-TR" sz="2000" dirty="0">
                <a:cs typeface="Calibri"/>
              </a:rPr>
              <a:t> tutulur)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smtClean="0"/>
              <a:t>Remote </a:t>
            </a:r>
            <a:r>
              <a:rPr lang="tr-TR" sz="2590" spc="-9" dirty="0" err="1" smtClean="0"/>
              <a:t>Procedure</a:t>
            </a:r>
            <a:r>
              <a:rPr lang="tr-TR" sz="2590" spc="-9" dirty="0" smtClean="0"/>
              <a:t> </a:t>
            </a:r>
            <a:r>
              <a:rPr lang="tr-TR" sz="2590" spc="-9" dirty="0" err="1" smtClean="0"/>
              <a:t>Calls</a:t>
            </a:r>
            <a:r>
              <a:rPr lang="tr-TR" sz="2590" spc="-9" dirty="0" smtClean="0"/>
              <a:t> (</a:t>
            </a:r>
            <a:r>
              <a:rPr lang="tr-TR" sz="2590" spc="-9" dirty="0" err="1" smtClean="0"/>
              <a:t>RPCs</a:t>
            </a:r>
            <a:r>
              <a:rPr lang="tr-TR" sz="2590" spc="-9" dirty="0" smtClean="0"/>
              <a:t>)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88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6064777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RPC’de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bir diğer önemli konu çağrının semantiğidir. 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Local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prosedür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çağrıları yalnızca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extra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durumlarda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başarısız olurken, yaygın ağ hatalarının bir sonucu olarak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RPC'ler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başarısız olabilir veya birden çok kez çoğaltılabilir ve yürütülebilir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Bunun önüne geçmek için mesajlar </a:t>
            </a:r>
            <a:r>
              <a:rPr lang="en-US" altLang="en-US" sz="2000" b="1" i="1" dirty="0"/>
              <a:t>at most once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semantiği yerine, </a:t>
            </a:r>
            <a:r>
              <a:rPr lang="en-US" altLang="en-US" sz="2000" b="1" i="1" dirty="0"/>
              <a:t>exactly once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semantiğiyle iletilebilir.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altLang="en-US" sz="2000" b="1" i="1" dirty="0"/>
              <a:t>at most </a:t>
            </a:r>
            <a:r>
              <a:rPr lang="en-US" altLang="en-US" sz="2000" b="1" i="1" dirty="0" smtClean="0"/>
              <a:t>once</a:t>
            </a:r>
            <a:r>
              <a:rPr lang="tr-TR" altLang="en-US" sz="2000" b="1" i="1" dirty="0" smtClean="0"/>
              <a:t> ‒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Bu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semantik her mesaja bir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timestamp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eklenerek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uygulanabilir. Sunucu, tekrarlanan iletilerin algılandığından emin olmak için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önceden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işlediği iletilerin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timestamp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geçmişini tutar, geçmiş kaydı olan mesajlar tekrar geldiğinde bunlar göz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ardı edilir.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İstemci bir mesajı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bir veya daha fazla kez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gönderebilir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ve yalnızca bir kez yürütüldüğünden emin olabilir.</a:t>
            </a: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 smtClean="0"/>
              <a:t>Semantic</a:t>
            </a:r>
            <a:r>
              <a:rPr lang="tr-TR" sz="2590" spc="-9" dirty="0" smtClean="0"/>
              <a:t> - Remote </a:t>
            </a:r>
            <a:r>
              <a:rPr lang="tr-TR" sz="2590" spc="-9" dirty="0" err="1" smtClean="0"/>
              <a:t>Procedure</a:t>
            </a:r>
            <a:r>
              <a:rPr lang="tr-TR" sz="2590" spc="-9" dirty="0" smtClean="0"/>
              <a:t> </a:t>
            </a:r>
            <a:r>
              <a:rPr lang="tr-TR" sz="2590" spc="-9" dirty="0" err="1" smtClean="0"/>
              <a:t>Calls</a:t>
            </a:r>
            <a:r>
              <a:rPr lang="tr-TR" sz="2590" spc="-9" dirty="0" smtClean="0"/>
              <a:t> (</a:t>
            </a:r>
            <a:r>
              <a:rPr lang="tr-TR" sz="2590" spc="-9" dirty="0" err="1" smtClean="0"/>
              <a:t>RPCs</a:t>
            </a:r>
            <a:r>
              <a:rPr lang="tr-TR" sz="2590" spc="-9" dirty="0" smtClean="0"/>
              <a:t>)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2422754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en-US" altLang="en-US" sz="2000" b="1" i="1" dirty="0"/>
              <a:t>exactly once</a:t>
            </a:r>
            <a:r>
              <a:rPr lang="tr-TR" altLang="en-US" sz="2000" b="1" i="1" dirty="0" smtClean="0"/>
              <a:t> ‒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bu semantik ile sunucunun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isteği asla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almama riskinin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ortadan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kaldırılması hedeflenir.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Bunu başarmak için, sunucunun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"</a:t>
            </a:r>
            <a:r>
              <a:rPr lang="en-US" altLang="en-US" sz="2000" b="1" i="1" dirty="0" smtClean="0"/>
              <a:t>at </a:t>
            </a:r>
            <a:r>
              <a:rPr lang="en-US" altLang="en-US" sz="2000" b="1" i="1" dirty="0"/>
              <a:t>most </a:t>
            </a:r>
            <a:r>
              <a:rPr lang="en-US" altLang="en-US" sz="2000" b="1" i="1" dirty="0" smtClean="0"/>
              <a:t>once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" protokolünü uygulaması gerekir, ayrıca istemciye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RPC çağrısının alındığını ve yürütüldüğünü de bildirmesi (</a:t>
            </a:r>
            <a:r>
              <a:rPr lang="tr-TR" sz="2000" b="1" dirty="0" err="1" smtClean="0">
                <a:solidFill>
                  <a:prstClr val="black"/>
                </a:solidFill>
                <a:cs typeface="Calibri"/>
              </a:rPr>
              <a:t>acknowledge</a:t>
            </a:r>
            <a:r>
              <a:rPr lang="tr-TR" sz="2000" b="1" dirty="0" smtClean="0">
                <a:solidFill>
                  <a:prstClr val="black"/>
                </a:solidFill>
                <a:cs typeface="Calibri"/>
              </a:rPr>
              <a:t>-ACK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gerekir.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İstemci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, söz konusu çağrı için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ACK'yı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alana kadar her RPC çağrısını düzenli aralıklarla yeniden göndermelidir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 smtClean="0"/>
              <a:t>Semantic</a:t>
            </a:r>
            <a:r>
              <a:rPr lang="tr-TR" sz="2590" spc="-9" dirty="0" smtClean="0"/>
              <a:t> - Remote </a:t>
            </a:r>
            <a:r>
              <a:rPr lang="tr-TR" sz="2590" spc="-9" dirty="0" err="1" smtClean="0"/>
              <a:t>Procedure</a:t>
            </a:r>
            <a:r>
              <a:rPr lang="tr-TR" sz="2590" spc="-9" dirty="0" smtClean="0"/>
              <a:t> </a:t>
            </a:r>
            <a:r>
              <a:rPr lang="tr-TR" sz="2590" spc="-9" dirty="0" err="1" smtClean="0"/>
              <a:t>Calls</a:t>
            </a:r>
            <a:r>
              <a:rPr lang="tr-TR" sz="2590" spc="-9" dirty="0" smtClean="0"/>
              <a:t> (</a:t>
            </a:r>
            <a:r>
              <a:rPr lang="tr-TR" sz="2590" spc="-9" dirty="0" err="1" smtClean="0"/>
              <a:t>RPCs</a:t>
            </a:r>
            <a:r>
              <a:rPr lang="tr-TR" sz="2590" spc="-9" dirty="0" smtClean="0"/>
              <a:t>)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9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6408" y="1254888"/>
            <a:ext cx="9260992" cy="5346631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Bir diğer önemli konu istemci ile sunucu portlarının nasıl bağlanacağı (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binding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konusudur.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Bağlantının oluşturulması için istemci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sunucudaki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 numaralarını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nasıl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bilecektir?</a:t>
            </a: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>
                <a:solidFill>
                  <a:prstClr val="black"/>
                </a:solidFill>
                <a:cs typeface="Calibri"/>
              </a:rPr>
              <a:t>İşletim sistemi genellikle istemci ve sunucuyu bağlamak için bir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buluşturma (</a:t>
            </a:r>
            <a:r>
              <a:rPr lang="en-US" altLang="en-US" sz="2000" b="1" dirty="0"/>
              <a:t>rendezvous</a:t>
            </a:r>
            <a:r>
              <a:rPr lang="en-US" altLang="en-US" sz="2000" dirty="0"/>
              <a:t>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veya eşleştirme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- </a:t>
            </a:r>
            <a:r>
              <a:rPr lang="tr-TR" sz="2000" b="1" dirty="0" err="1">
                <a:solidFill>
                  <a:prstClr val="black"/>
                </a:solidFill>
                <a:cs typeface="Calibri"/>
              </a:rPr>
              <a:t>matchmaker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) hizmeti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sağlar.</a:t>
            </a:r>
          </a:p>
          <a:p>
            <a:pPr marL="720000" marR="1028405" lvl="1" indent="-333030" algn="just">
              <a:spcBef>
                <a:spcPts val="800"/>
              </a:spcBef>
              <a:buClr>
                <a:srgbClr val="FF0000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r>
              <a:rPr lang="tr-TR" sz="2000" dirty="0" smtClean="0">
                <a:solidFill>
                  <a:prstClr val="black"/>
                </a:solidFill>
                <a:cs typeface="Calibri"/>
              </a:rPr>
              <a:t>Tipik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olarak, bir işletim sistemi, sabit bir RPC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portunda bir buluşturma arka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plan programı (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rendezvous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daemon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)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sağlar.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Bu arka plan programla bir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istemci, </a:t>
            </a:r>
            <a:r>
              <a:rPr lang="tr-TR" sz="2000" dirty="0" err="1">
                <a:solidFill>
                  <a:prstClr val="black"/>
                </a:solidFill>
                <a:cs typeface="Calibri"/>
              </a:rPr>
              <a:t>RPC'nin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 adını içeren bir ileti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göndererek </a:t>
            </a:r>
            <a:r>
              <a:rPr lang="tr-TR" sz="2000" dirty="0" err="1" smtClean="0">
                <a:solidFill>
                  <a:prstClr val="black"/>
                </a:solidFill>
                <a:cs typeface="Calibri"/>
              </a:rPr>
              <a:t>RPC'nin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 port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adresini talep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eder, port numarası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döndürülür ve işlem sona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erene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kadar RPC çağrıları bu </a:t>
            </a:r>
            <a:r>
              <a:rPr lang="tr-TR" sz="2000" dirty="0" smtClean="0">
                <a:solidFill>
                  <a:prstClr val="black"/>
                </a:solidFill>
                <a:cs typeface="Calibri"/>
              </a:rPr>
              <a:t>porta </a:t>
            </a:r>
            <a:r>
              <a:rPr lang="tr-TR" sz="2000" dirty="0">
                <a:solidFill>
                  <a:prstClr val="black"/>
                </a:solidFill>
                <a:cs typeface="Calibri"/>
              </a:rPr>
              <a:t>gönderilebilir.</a:t>
            </a: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tr-TR" sz="2000" dirty="0" smtClean="0">
              <a:solidFill>
                <a:prstClr val="black"/>
              </a:solidFill>
              <a:cs typeface="Calibri"/>
            </a:endParaRPr>
          </a:p>
          <a:p>
            <a:pPr marL="355310" marR="1028405" indent="-333030" algn="just">
              <a:spcBef>
                <a:spcPts val="6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6483" algn="l"/>
              </a:tabLst>
            </a:pPr>
            <a:endParaRPr lang="en-US" sz="2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22246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tr-TR" sz="2590" spc="-9" dirty="0" err="1" smtClean="0"/>
              <a:t>Binding</a:t>
            </a:r>
            <a:r>
              <a:rPr lang="tr-TR" sz="2590" spc="-9" dirty="0" smtClean="0"/>
              <a:t> - Remote </a:t>
            </a:r>
            <a:r>
              <a:rPr lang="tr-TR" sz="2590" spc="-9" dirty="0" err="1" smtClean="0"/>
              <a:t>Procedure</a:t>
            </a:r>
            <a:r>
              <a:rPr lang="tr-TR" sz="2590" spc="-9" dirty="0" smtClean="0"/>
              <a:t> </a:t>
            </a:r>
            <a:r>
              <a:rPr lang="tr-TR" sz="2590" spc="-9" dirty="0" err="1" smtClean="0"/>
              <a:t>Calls</a:t>
            </a:r>
            <a:r>
              <a:rPr lang="tr-TR" sz="2590" spc="-9" dirty="0" smtClean="0"/>
              <a:t> (</a:t>
            </a:r>
            <a:r>
              <a:rPr lang="tr-TR" sz="2590" spc="-9" dirty="0" err="1" smtClean="0"/>
              <a:t>RPCs</a:t>
            </a:r>
            <a:r>
              <a:rPr lang="tr-TR" sz="2590" spc="-9" dirty="0" smtClean="0"/>
              <a:t>)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3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979418" y="6405031"/>
            <a:ext cx="165295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spc="-9" dirty="0">
                <a:solidFill>
                  <a:srgbClr val="808080"/>
                </a:solidFill>
                <a:cs typeface="Calibri"/>
              </a:rPr>
              <a:t>19</a:t>
            </a:r>
            <a:endParaRPr sz="923">
              <a:solidFill>
                <a:prstClr val="black"/>
              </a:solidFill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71600" y="533400"/>
            <a:ext cx="7773113" cy="454562"/>
          </a:xfrm>
          <a:prstGeom prst="rect">
            <a:avLst/>
          </a:prstGeom>
        </p:spPr>
        <p:txBody>
          <a:bodyPr vert="horz" wrap="square" lIns="0" tIns="23446" rIns="0" bIns="0" rtlCol="0">
            <a:spAutoFit/>
          </a:bodyPr>
          <a:lstStyle/>
          <a:p>
            <a:pPr marL="23452">
              <a:spcBef>
                <a:spcPts val="185"/>
              </a:spcBef>
            </a:pPr>
            <a:r>
              <a:rPr lang="en-US" altLang="en-US" sz="2800" dirty="0"/>
              <a:t>Execution of RPC</a:t>
            </a:r>
            <a:endParaRPr sz="2590" spc="-9" dirty="0"/>
          </a:p>
        </p:txBody>
      </p:sp>
      <p:sp>
        <p:nvSpPr>
          <p:cNvPr id="13" name="object 13"/>
          <p:cNvSpPr/>
          <p:nvPr/>
        </p:nvSpPr>
        <p:spPr>
          <a:xfrm>
            <a:off x="713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>
              <a:solidFill>
                <a:prstClr val="black"/>
              </a:solidFill>
            </a:endParaRPr>
          </a:p>
        </p:txBody>
      </p:sp>
      <p:pic>
        <p:nvPicPr>
          <p:cNvPr id="6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0906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559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038966" y="6405024"/>
            <a:ext cx="107850" cy="166885"/>
          </a:xfrm>
          <a:prstGeom prst="rect">
            <a:avLst/>
          </a:prstGeom>
        </p:spPr>
        <p:txBody>
          <a:bodyPr vert="horz" wrap="square" lIns="0" tIns="24618" rIns="0" bIns="0" rtlCol="0">
            <a:spAutoFit/>
          </a:bodyPr>
          <a:lstStyle/>
          <a:p>
            <a:pPr marL="23452">
              <a:spcBef>
                <a:spcPts val="194"/>
              </a:spcBef>
            </a:pPr>
            <a:r>
              <a:rPr sz="923" dirty="0">
                <a:solidFill>
                  <a:srgbClr val="808080"/>
                </a:solidFill>
                <a:latin typeface="Calibri"/>
                <a:cs typeface="Calibri"/>
              </a:rPr>
              <a:t>5</a:t>
            </a:r>
            <a:endParaRPr sz="923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3425" y="1104317"/>
            <a:ext cx="8086578" cy="506588"/>
          </a:xfrm>
          <a:prstGeom prst="rect">
            <a:avLst/>
          </a:prstGeom>
        </p:spPr>
        <p:txBody>
          <a:bodyPr vert="horz" wrap="square" lIns="0" tIns="164123" rIns="0" bIns="0" rtlCol="0">
            <a:spAutoFit/>
          </a:bodyPr>
          <a:lstStyle/>
          <a:p>
            <a:pPr marL="23452">
              <a:spcBef>
                <a:spcPts val="1292"/>
              </a:spcBef>
            </a:pPr>
            <a:endParaRPr sz="2215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1" y="258625"/>
            <a:ext cx="9144000" cy="6328115"/>
          </a:xfrm>
          <a:custGeom>
            <a:avLst/>
            <a:gdLst/>
            <a:ahLst/>
            <a:cxnLst/>
            <a:rect l="l" t="t" r="r" b="b"/>
            <a:pathLst>
              <a:path w="4953000" h="3427729">
                <a:moveTo>
                  <a:pt x="0" y="3427729"/>
                </a:moveTo>
                <a:lnTo>
                  <a:pt x="4952746" y="3427729"/>
                </a:lnTo>
                <a:lnTo>
                  <a:pt x="4952746" y="0"/>
                </a:lnTo>
                <a:lnTo>
                  <a:pt x="0" y="0"/>
                </a:lnTo>
                <a:lnTo>
                  <a:pt x="0" y="3427729"/>
                </a:lnTo>
                <a:close/>
              </a:path>
            </a:pathLst>
          </a:custGeom>
          <a:ln w="243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634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295275"/>
            <a:ext cx="67913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</TotalTime>
  <Words>6039</Words>
  <Application>Microsoft Office PowerPoint</Application>
  <PresentationFormat>Ekran Gösterisi (4:3)</PresentationFormat>
  <Paragraphs>646</Paragraphs>
  <Slides>85</Slides>
  <Notes>70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13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85</vt:i4>
      </vt:variant>
    </vt:vector>
  </HeadingPairs>
  <TitlesOfParts>
    <vt:vector size="100" baseType="lpstr">
      <vt:lpstr>MS PGothic</vt:lpstr>
      <vt:lpstr>MS PGothic</vt:lpstr>
      <vt:lpstr>Arial</vt:lpstr>
      <vt:lpstr>Calibri</vt:lpstr>
      <vt:lpstr>Courier New</vt:lpstr>
      <vt:lpstr>Helvetica</vt:lpstr>
      <vt:lpstr>Monaco</vt:lpstr>
      <vt:lpstr>Monotype Sorts</vt:lpstr>
      <vt:lpstr>Times New Roman</vt:lpstr>
      <vt:lpstr>Verdana</vt:lpstr>
      <vt:lpstr>Webdings</vt:lpstr>
      <vt:lpstr>Wingdings</vt:lpstr>
      <vt:lpstr>Wingdings 3</vt:lpstr>
      <vt:lpstr>Office Theme</vt:lpstr>
      <vt:lpstr>os-8</vt:lpstr>
      <vt:lpstr>Processler  Dr. Öğr. Üyesi Ertan Bütün</vt:lpstr>
      <vt:lpstr>Konular</vt:lpstr>
      <vt:lpstr>Amaçlar</vt:lpstr>
      <vt:lpstr>Process kavramı</vt:lpstr>
      <vt:lpstr>Process kavramı</vt:lpstr>
      <vt:lpstr>Process kavramı</vt:lpstr>
      <vt:lpstr>Process kavramı</vt:lpstr>
      <vt:lpstr>Process kavramı</vt:lpstr>
      <vt:lpstr>PowerPoint Sunusu</vt:lpstr>
      <vt:lpstr>Process state</vt:lpstr>
      <vt:lpstr>Process control block</vt:lpstr>
      <vt:lpstr>Process control block</vt:lpstr>
      <vt:lpstr>Threads</vt:lpstr>
      <vt:lpstr>Process Representation in Linux</vt:lpstr>
      <vt:lpstr>Konular</vt:lpstr>
      <vt:lpstr>  Process Scheduling</vt:lpstr>
      <vt:lpstr>Scheduling queues</vt:lpstr>
      <vt:lpstr>Scheduling queues</vt:lpstr>
      <vt:lpstr>Scheduling queues</vt:lpstr>
      <vt:lpstr>Scheduling queues</vt:lpstr>
      <vt:lpstr>Schedulers</vt:lpstr>
      <vt:lpstr>Schedulers</vt:lpstr>
      <vt:lpstr>Medium Term Scheduling</vt:lpstr>
      <vt:lpstr>Context Switch</vt:lpstr>
      <vt:lpstr>CPU Switch From Process to Process</vt:lpstr>
      <vt:lpstr>Mobil Sistemlerde Multitasking</vt:lpstr>
      <vt:lpstr>Mobil Sistemlerde Multitasking</vt:lpstr>
      <vt:lpstr>Konular</vt:lpstr>
      <vt:lpstr>Process Creation</vt:lpstr>
      <vt:lpstr>Process Creation</vt:lpstr>
      <vt:lpstr>A Tree of Processes Linux</vt:lpstr>
      <vt:lpstr>Process Creation</vt:lpstr>
      <vt:lpstr>Örnek C Program Forking Separate Process</vt:lpstr>
      <vt:lpstr>Process Creation</vt:lpstr>
      <vt:lpstr>PowerPoint Sunusu</vt:lpstr>
      <vt:lpstr>Process Termination</vt:lpstr>
      <vt:lpstr>Process Termination</vt:lpstr>
      <vt:lpstr>Process Termination</vt:lpstr>
      <vt:lpstr>Process Termination</vt:lpstr>
      <vt:lpstr>Process Termination</vt:lpstr>
      <vt:lpstr>Android Process Hierarchy</vt:lpstr>
      <vt:lpstr>Android Process Hierarchy</vt:lpstr>
      <vt:lpstr>Multiprocess Architecture – Chrome Browser</vt:lpstr>
      <vt:lpstr>Multiprocess Architecture – Chrome Browser</vt:lpstr>
      <vt:lpstr>Konular</vt:lpstr>
      <vt:lpstr>Interprocess Communication (IPC)</vt:lpstr>
      <vt:lpstr>Interprocess Communication (IPC)</vt:lpstr>
      <vt:lpstr>IPC in Shared Memory</vt:lpstr>
      <vt:lpstr>Producer-Consumer Problem</vt:lpstr>
      <vt:lpstr>Producer-Consumer Problem – Shared Memory Solution </vt:lpstr>
      <vt:lpstr>Bounded Buffer Problem – Shared Memory Solution </vt:lpstr>
      <vt:lpstr>Bounded Buffer Problem– Shared Memory Solution </vt:lpstr>
      <vt:lpstr>Bounded Buffer Problem – Shared Memory Solution </vt:lpstr>
      <vt:lpstr>Message Passing in IPC</vt:lpstr>
      <vt:lpstr>Message Passing in IPC</vt:lpstr>
      <vt:lpstr>Message Passing in IPC</vt:lpstr>
      <vt:lpstr>Direct Communication</vt:lpstr>
      <vt:lpstr>Indirect Communication</vt:lpstr>
      <vt:lpstr>Indirect Communication</vt:lpstr>
      <vt:lpstr>Synchronization</vt:lpstr>
      <vt:lpstr>Synchronization</vt:lpstr>
      <vt:lpstr>Buffering</vt:lpstr>
      <vt:lpstr>Examples of IPC Systems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Pipes</vt:lpstr>
      <vt:lpstr>Ordinary Pipes</vt:lpstr>
      <vt:lpstr>Named Pipes</vt:lpstr>
      <vt:lpstr>Communication in Client–Server Systems</vt:lpstr>
      <vt:lpstr>Sockets</vt:lpstr>
      <vt:lpstr>Sockets</vt:lpstr>
      <vt:lpstr>Sockets in Java</vt:lpstr>
      <vt:lpstr>Sunucu Örneği - Sockets in Java</vt:lpstr>
      <vt:lpstr>İstemci Örneği - Sockets in Java</vt:lpstr>
      <vt:lpstr>Remote Procedure Calls (RPCs)</vt:lpstr>
      <vt:lpstr>Remote Procedure Calls (RPCs)</vt:lpstr>
      <vt:lpstr>Remote Procedure Calls (RPCs)</vt:lpstr>
      <vt:lpstr>Semantic - Remote Procedure Calls (RPCs)</vt:lpstr>
      <vt:lpstr>Semantic - Remote Procedure Calls (RPCs)</vt:lpstr>
      <vt:lpstr>Binding - Remote Procedure Calls (RPCs)</vt:lpstr>
      <vt:lpstr>Execution of RPC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 403 Veri İletişimi (Data Communications)</dc:title>
  <dc:creator>M.Ali Akcayol</dc:creator>
  <cp:lastModifiedBy>ebutun</cp:lastModifiedBy>
  <cp:revision>485</cp:revision>
  <dcterms:created xsi:type="dcterms:W3CDTF">2021-03-11T14:51:13Z</dcterms:created>
  <dcterms:modified xsi:type="dcterms:W3CDTF">2021-03-24T11:37:59Z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2021-03-11T00:00:00Z</vt:filetime>
  </property>
</Properties>
</file>