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6"/>
  </p:notesMasterIdLst>
  <p:sldIdLst>
    <p:sldId id="324" r:id="rId2"/>
    <p:sldId id="257" r:id="rId3"/>
    <p:sldId id="258" r:id="rId4"/>
    <p:sldId id="323" r:id="rId5"/>
    <p:sldId id="259" r:id="rId6"/>
    <p:sldId id="260" r:id="rId7"/>
    <p:sldId id="261" r:id="rId8"/>
    <p:sldId id="263" r:id="rId9"/>
    <p:sldId id="310" r:id="rId10"/>
    <p:sldId id="264" r:id="rId11"/>
    <p:sldId id="265" r:id="rId12"/>
    <p:sldId id="266" r:id="rId13"/>
    <p:sldId id="267" r:id="rId14"/>
    <p:sldId id="269" r:id="rId15"/>
    <p:sldId id="327" r:id="rId16"/>
    <p:sldId id="328" r:id="rId17"/>
    <p:sldId id="271" r:id="rId18"/>
    <p:sldId id="329" r:id="rId19"/>
    <p:sldId id="272" r:id="rId20"/>
    <p:sldId id="273" r:id="rId21"/>
    <p:sldId id="275" r:id="rId22"/>
    <p:sldId id="277" r:id="rId23"/>
    <p:sldId id="279" r:id="rId24"/>
    <p:sldId id="331" r:id="rId25"/>
    <p:sldId id="280" r:id="rId26"/>
    <p:sldId id="281" r:id="rId27"/>
    <p:sldId id="282" r:id="rId28"/>
    <p:sldId id="283" r:id="rId29"/>
    <p:sldId id="284" r:id="rId30"/>
    <p:sldId id="285" r:id="rId31"/>
    <p:sldId id="286" r:id="rId32"/>
    <p:sldId id="287" r:id="rId33"/>
    <p:sldId id="288" r:id="rId34"/>
    <p:sldId id="332" r:id="rId35"/>
    <p:sldId id="289" r:id="rId36"/>
    <p:sldId id="290" r:id="rId37"/>
    <p:sldId id="291" r:id="rId38"/>
    <p:sldId id="333" r:id="rId39"/>
    <p:sldId id="292" r:id="rId40"/>
    <p:sldId id="334" r:id="rId41"/>
    <p:sldId id="293" r:id="rId42"/>
    <p:sldId id="294" r:id="rId43"/>
    <p:sldId id="295" r:id="rId44"/>
    <p:sldId id="296" r:id="rId45"/>
    <p:sldId id="297" r:id="rId46"/>
    <p:sldId id="298" r:id="rId47"/>
    <p:sldId id="299" r:id="rId48"/>
    <p:sldId id="335" r:id="rId49"/>
    <p:sldId id="336" r:id="rId50"/>
    <p:sldId id="300" r:id="rId51"/>
    <p:sldId id="337" r:id="rId52"/>
    <p:sldId id="301" r:id="rId53"/>
    <p:sldId id="302" r:id="rId54"/>
    <p:sldId id="338" r:id="rId55"/>
    <p:sldId id="303" r:id="rId56"/>
    <p:sldId id="339" r:id="rId57"/>
    <p:sldId id="340" r:id="rId58"/>
    <p:sldId id="341" r:id="rId59"/>
    <p:sldId id="304" r:id="rId60"/>
    <p:sldId id="305" r:id="rId61"/>
    <p:sldId id="322" r:id="rId62"/>
    <p:sldId id="306" r:id="rId63"/>
    <p:sldId id="307" r:id="rId64"/>
    <p:sldId id="308" r:id="rId65"/>
  </p:sldIdLst>
  <p:sldSz cx="4953000" cy="3435350"/>
  <p:notesSz cx="4953000" cy="343535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00"/>
    <p:restoredTop sz="74147" autoAdjust="0"/>
  </p:normalViewPr>
  <p:slideViewPr>
    <p:cSldViewPr>
      <p:cViewPr varScale="1">
        <p:scale>
          <a:sx n="233" d="100"/>
          <a:sy n="233" d="100"/>
        </p:scale>
        <p:origin x="1112" y="192"/>
      </p:cViewPr>
      <p:guideLst>
        <p:guide orient="horz" pos="2880"/>
        <p:guide pos="2160"/>
      </p:guideLst>
    </p:cSldViewPr>
  </p:slideViewPr>
  <p:notesTextViewPr>
    <p:cViewPr>
      <p:scale>
        <a:sx n="140" d="100"/>
        <a:sy n="14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146300" cy="17145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2805113" y="0"/>
            <a:ext cx="2146300" cy="171450"/>
          </a:xfrm>
          <a:prstGeom prst="rect">
            <a:avLst/>
          </a:prstGeom>
        </p:spPr>
        <p:txBody>
          <a:bodyPr vert="horz" lIns="91440" tIns="45720" rIns="91440" bIns="45720" rtlCol="0"/>
          <a:lstStyle>
            <a:lvl1pPr algn="r">
              <a:defRPr sz="1200"/>
            </a:lvl1pPr>
          </a:lstStyle>
          <a:p>
            <a:fld id="{FE5C6BF5-12CB-4AF2-ABA4-2931B932E0F4}" type="datetimeFigureOut">
              <a:rPr lang="tr-TR" smtClean="0"/>
              <a:t>24.04.2021</a:t>
            </a:fld>
            <a:endParaRPr lang="tr-TR"/>
          </a:p>
        </p:txBody>
      </p:sp>
      <p:sp>
        <p:nvSpPr>
          <p:cNvPr id="4" name="Slayt Görüntüsü Yer Tutucusu 3"/>
          <p:cNvSpPr>
            <a:spLocks noGrp="1" noRot="1" noChangeAspect="1"/>
          </p:cNvSpPr>
          <p:nvPr>
            <p:ph type="sldImg" idx="2"/>
          </p:nvPr>
        </p:nvSpPr>
        <p:spPr>
          <a:xfrm>
            <a:off x="1641475" y="430213"/>
            <a:ext cx="1670050" cy="1158875"/>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495300" y="1652588"/>
            <a:ext cx="3962400" cy="1354137"/>
          </a:xfrm>
          <a:prstGeom prst="rect">
            <a:avLst/>
          </a:prstGeom>
        </p:spPr>
        <p:txBody>
          <a:bodyPr vert="horz" lIns="91440" tIns="45720" rIns="91440" bIns="45720" rtlCol="0"/>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Altbilgi Yer Tutucusu 5"/>
          <p:cNvSpPr>
            <a:spLocks noGrp="1"/>
          </p:cNvSpPr>
          <p:nvPr>
            <p:ph type="ftr" sz="quarter" idx="4"/>
          </p:nvPr>
        </p:nvSpPr>
        <p:spPr>
          <a:xfrm>
            <a:off x="0" y="3263900"/>
            <a:ext cx="2146300" cy="17145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2805113" y="3263900"/>
            <a:ext cx="2146300" cy="171450"/>
          </a:xfrm>
          <a:prstGeom prst="rect">
            <a:avLst/>
          </a:prstGeom>
        </p:spPr>
        <p:txBody>
          <a:bodyPr vert="horz" lIns="91440" tIns="45720" rIns="91440" bIns="45720" rtlCol="0" anchor="b"/>
          <a:lstStyle>
            <a:lvl1pPr algn="r">
              <a:defRPr sz="1200"/>
            </a:lvl1pPr>
          </a:lstStyle>
          <a:p>
            <a:fld id="{4B8C2B16-9E15-4ECC-BA51-ECF722966ADD}" type="slidenum">
              <a:rPr lang="tr-TR" smtClean="0"/>
              <a:t>‹#›</a:t>
            </a:fld>
            <a:endParaRPr lang="tr-TR"/>
          </a:p>
        </p:txBody>
      </p:sp>
    </p:spTree>
    <p:extLst>
      <p:ext uri="{BB962C8B-B14F-4D97-AF65-F5344CB8AC3E}">
        <p14:creationId xmlns:p14="http://schemas.microsoft.com/office/powerpoint/2010/main" val="4186189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4B8C2B16-9E15-4ECC-BA51-ECF722966ADD}" type="slidenum">
              <a:rPr lang="tr-TR" smtClean="0"/>
              <a:t>5</a:t>
            </a:fld>
            <a:endParaRPr lang="tr-TR"/>
          </a:p>
        </p:txBody>
      </p:sp>
    </p:spTree>
    <p:extLst>
      <p:ext uri="{BB962C8B-B14F-4D97-AF65-F5344CB8AC3E}">
        <p14:creationId xmlns:p14="http://schemas.microsoft.com/office/powerpoint/2010/main" val="784474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200" dirty="0">
                <a:latin typeface="Carlito"/>
                <a:cs typeface="Carlito"/>
              </a:rPr>
              <a:t>Asenkron </a:t>
            </a:r>
            <a:r>
              <a:rPr lang="tr-TR" sz="1200" spc="-5" dirty="0" err="1">
                <a:latin typeface="Carlito"/>
                <a:cs typeface="Carlito"/>
              </a:rPr>
              <a:t>threading</a:t>
            </a:r>
            <a:r>
              <a:rPr lang="tr-TR" sz="1200" spc="-5" dirty="0">
                <a:latin typeface="Carlito"/>
                <a:cs typeface="Carlito"/>
              </a:rPr>
              <a:t>, </a:t>
            </a:r>
            <a:r>
              <a:rPr lang="tr-TR" sz="1200" dirty="0" err="1">
                <a:latin typeface="Carlito"/>
                <a:cs typeface="Carlito"/>
              </a:rPr>
              <a:t>thread’ler</a:t>
            </a:r>
            <a:r>
              <a:rPr lang="tr-TR" sz="1200" dirty="0">
                <a:latin typeface="Carlito"/>
                <a:cs typeface="Carlito"/>
              </a:rPr>
              <a:t> arasında </a:t>
            </a:r>
            <a:r>
              <a:rPr lang="tr-TR" sz="1200" spc="-5" dirty="0">
                <a:latin typeface="Carlito"/>
                <a:cs typeface="Carlito"/>
              </a:rPr>
              <a:t>veri paylaşımı az </a:t>
            </a:r>
            <a:r>
              <a:rPr lang="tr-TR" sz="1200" dirty="0">
                <a:latin typeface="Carlito"/>
                <a:cs typeface="Carlito"/>
              </a:rPr>
              <a:t>olduğunda,  senkron </a:t>
            </a:r>
            <a:r>
              <a:rPr lang="tr-TR" sz="1200" spc="-5" dirty="0" err="1">
                <a:latin typeface="Carlito"/>
                <a:cs typeface="Carlito"/>
              </a:rPr>
              <a:t>threading</a:t>
            </a:r>
            <a:r>
              <a:rPr lang="tr-TR" sz="1200" spc="-5" dirty="0">
                <a:latin typeface="Carlito"/>
                <a:cs typeface="Carlito"/>
              </a:rPr>
              <a:t> </a:t>
            </a:r>
            <a:r>
              <a:rPr lang="tr-TR" sz="1200" dirty="0">
                <a:latin typeface="Carlito"/>
                <a:cs typeface="Carlito"/>
              </a:rPr>
              <a:t>ise threadler arasında </a:t>
            </a:r>
            <a:r>
              <a:rPr lang="tr-TR" sz="1200" spc="-5" dirty="0">
                <a:latin typeface="Carlito"/>
                <a:cs typeface="Carlito"/>
              </a:rPr>
              <a:t>veri paylaşımı çok</a:t>
            </a:r>
            <a:r>
              <a:rPr lang="tr-TR" sz="1200" spc="-70" dirty="0">
                <a:latin typeface="Carlito"/>
                <a:cs typeface="Carlito"/>
              </a:rPr>
              <a:t> </a:t>
            </a:r>
            <a:r>
              <a:rPr lang="tr-TR" sz="1200" dirty="0">
                <a:latin typeface="Carlito"/>
                <a:cs typeface="Carlito"/>
              </a:rPr>
              <a:t>olduğunda kullanılır.</a:t>
            </a:r>
          </a:p>
          <a:p>
            <a:endParaRPr lang="tr-TR" dirty="0"/>
          </a:p>
        </p:txBody>
      </p:sp>
      <p:sp>
        <p:nvSpPr>
          <p:cNvPr id="4" name="Slayt Numarası Yer Tutucusu 3"/>
          <p:cNvSpPr>
            <a:spLocks noGrp="1"/>
          </p:cNvSpPr>
          <p:nvPr>
            <p:ph type="sldNum" sz="quarter" idx="10"/>
          </p:nvPr>
        </p:nvSpPr>
        <p:spPr/>
        <p:txBody>
          <a:bodyPr/>
          <a:lstStyle/>
          <a:p>
            <a:fld id="{4B8C2B16-9E15-4ECC-BA51-ECF722966ADD}" type="slidenum">
              <a:rPr lang="tr-TR" smtClean="0"/>
              <a:t>26</a:t>
            </a:fld>
            <a:endParaRPr lang="tr-TR"/>
          </a:p>
        </p:txBody>
      </p:sp>
    </p:spTree>
    <p:extLst>
      <p:ext uri="{BB962C8B-B14F-4D97-AF65-F5344CB8AC3E}">
        <p14:creationId xmlns:p14="http://schemas.microsoft.com/office/powerpoint/2010/main" val="38441373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Çoğu durumda JVM bir </a:t>
            </a:r>
            <a:r>
              <a:rPr lang="tr-TR" dirty="0" err="1"/>
              <a:t>host</a:t>
            </a:r>
            <a:r>
              <a:rPr lang="tr-TR" dirty="0"/>
              <a:t> bilgisayar işletim sisteminin üzerinde çalıştığı için, Java thread </a:t>
            </a:r>
            <a:r>
              <a:rPr lang="tr-TR" dirty="0" err="1"/>
              <a:t>API'si</a:t>
            </a:r>
            <a:r>
              <a:rPr lang="tr-TR" dirty="0"/>
              <a:t> genellikle </a:t>
            </a:r>
            <a:r>
              <a:rPr lang="tr-TR" dirty="0" err="1"/>
              <a:t>host</a:t>
            </a:r>
            <a:r>
              <a:rPr lang="tr-TR" dirty="0"/>
              <a:t> bilgisayar sisteminde bulunan bir thread </a:t>
            </a:r>
            <a:r>
              <a:rPr lang="tr-TR" dirty="0" err="1"/>
              <a:t>kütphanesi</a:t>
            </a:r>
            <a:r>
              <a:rPr lang="tr-TR" dirty="0"/>
              <a:t> kullanılarak uygulanır. Windows sistemlerde Java </a:t>
            </a:r>
            <a:r>
              <a:rPr lang="tr-TR" dirty="0" err="1"/>
              <a:t>threadleri</a:t>
            </a:r>
            <a:r>
              <a:rPr lang="tr-TR" dirty="0"/>
              <a:t> genellikle Windows API kullanılarak uygulanır; UNIX, Linux ve </a:t>
            </a:r>
            <a:r>
              <a:rPr lang="tr-TR" dirty="0" err="1"/>
              <a:t>macOS</a:t>
            </a:r>
            <a:r>
              <a:rPr lang="tr-TR" dirty="0"/>
              <a:t> sistemlerde</a:t>
            </a:r>
            <a:r>
              <a:rPr lang="tr-TR" baseline="0" dirty="0"/>
              <a:t> ise</a:t>
            </a:r>
            <a:r>
              <a:rPr lang="tr-TR" dirty="0"/>
              <a:t> genellikle </a:t>
            </a:r>
            <a:r>
              <a:rPr lang="tr-TR" dirty="0" err="1"/>
              <a:t>Pthreads</a:t>
            </a:r>
            <a:r>
              <a:rPr lang="tr-TR" dirty="0"/>
              <a:t> kullanılarak</a:t>
            </a:r>
            <a:r>
              <a:rPr lang="tr-TR" baseline="0" dirty="0"/>
              <a:t> uygulanır</a:t>
            </a:r>
            <a:r>
              <a:rPr lang="tr-TR" dirty="0"/>
              <a:t>.</a:t>
            </a:r>
          </a:p>
        </p:txBody>
      </p:sp>
      <p:sp>
        <p:nvSpPr>
          <p:cNvPr id="4" name="Slayt Numarası Yer Tutucusu 3"/>
          <p:cNvSpPr>
            <a:spLocks noGrp="1"/>
          </p:cNvSpPr>
          <p:nvPr>
            <p:ph type="sldNum" sz="quarter" idx="10"/>
          </p:nvPr>
        </p:nvSpPr>
        <p:spPr/>
        <p:txBody>
          <a:bodyPr/>
          <a:lstStyle/>
          <a:p>
            <a:fld id="{4B8C2B16-9E15-4ECC-BA51-ECF722966ADD}" type="slidenum">
              <a:rPr lang="tr-TR" smtClean="0"/>
              <a:t>27</a:t>
            </a:fld>
            <a:endParaRPr lang="tr-TR"/>
          </a:p>
        </p:txBody>
      </p:sp>
    </p:spTree>
    <p:extLst>
      <p:ext uri="{BB962C8B-B14F-4D97-AF65-F5344CB8AC3E}">
        <p14:creationId xmlns:p14="http://schemas.microsoft.com/office/powerpoint/2010/main" val="5811078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Örnekte</a:t>
            </a:r>
            <a:r>
              <a:rPr lang="tr-TR" baseline="0" dirty="0"/>
              <a:t> sayı toplama işini </a:t>
            </a:r>
            <a:r>
              <a:rPr lang="tr-TR" baseline="0" dirty="0" err="1"/>
              <a:t>Pthreads</a:t>
            </a:r>
            <a:r>
              <a:rPr lang="tr-TR" baseline="0" dirty="0"/>
              <a:t> kullanarak </a:t>
            </a:r>
            <a:r>
              <a:rPr lang="tr-TR" baseline="0" dirty="0" err="1"/>
              <a:t>multithread</a:t>
            </a:r>
            <a:r>
              <a:rPr lang="tr-TR" baseline="0" dirty="0"/>
              <a:t> hesaplayan bir C programı vardır. Program çalışmaya başladığında bir başlangıç/</a:t>
            </a:r>
            <a:r>
              <a:rPr lang="tr-TR" baseline="0" dirty="0" err="1"/>
              <a:t>parent</a:t>
            </a:r>
            <a:r>
              <a:rPr lang="tr-TR" baseline="0" dirty="0"/>
              <a:t> </a:t>
            </a:r>
            <a:r>
              <a:rPr lang="tr-TR" baseline="0" dirty="0" err="1"/>
              <a:t>threadi</a:t>
            </a:r>
            <a:r>
              <a:rPr lang="tr-TR" baseline="0" dirty="0"/>
              <a:t> main()de çalışır, </a:t>
            </a:r>
            <a:r>
              <a:rPr lang="tr-TR" baseline="0" dirty="0" err="1"/>
              <a:t>pthread_create</a:t>
            </a:r>
            <a:r>
              <a:rPr lang="tr-TR" baseline="0" dirty="0"/>
              <a:t> komutu çalıştıktan sonra iki thread vardır: biri main() içinde  diğeri </a:t>
            </a:r>
            <a:r>
              <a:rPr lang="tr-TR" baseline="0" dirty="0" err="1"/>
              <a:t>runner</a:t>
            </a:r>
            <a:r>
              <a:rPr lang="tr-TR" baseline="0" dirty="0"/>
              <a:t>() içinde çalışır. Bu örnekte </a:t>
            </a:r>
            <a:r>
              <a:rPr lang="tr-TR" baseline="0" dirty="0" err="1"/>
              <a:t>fork</a:t>
            </a:r>
            <a:r>
              <a:rPr lang="tr-TR" baseline="0" dirty="0"/>
              <a:t>/</a:t>
            </a:r>
            <a:r>
              <a:rPr lang="tr-TR" baseline="0" dirty="0" err="1"/>
              <a:t>join</a:t>
            </a:r>
            <a:r>
              <a:rPr lang="tr-TR" baseline="0" dirty="0"/>
              <a:t> stratejisine göre thread oluşturulmuştur. </a:t>
            </a:r>
            <a:r>
              <a:rPr lang="tr-TR" baseline="0" dirty="0" err="1"/>
              <a:t>Parent</a:t>
            </a:r>
            <a:r>
              <a:rPr lang="tr-TR" baseline="0" dirty="0"/>
              <a:t> thread </a:t>
            </a:r>
            <a:r>
              <a:rPr lang="tr-TR" sz="1200" b="0" i="0" kern="1200" dirty="0" err="1">
                <a:solidFill>
                  <a:schemeClr val="tx1"/>
                </a:solidFill>
                <a:effectLst/>
                <a:latin typeface="+mn-lt"/>
                <a:ea typeface="+mn-ea"/>
                <a:cs typeface="+mn-cs"/>
              </a:rPr>
              <a:t>pthread</a:t>
            </a:r>
            <a:r>
              <a:rPr lang="tr-TR" sz="1200" b="0" i="0" kern="1200" dirty="0">
                <a:solidFill>
                  <a:schemeClr val="tx1"/>
                </a:solidFill>
                <a:effectLst/>
                <a:latin typeface="+mn-lt"/>
                <a:ea typeface="+mn-ea"/>
                <a:cs typeface="+mn-cs"/>
              </a:rPr>
              <a:t> </a:t>
            </a:r>
            <a:r>
              <a:rPr lang="tr-TR" sz="1200" b="0" i="0" kern="1200" dirty="0" err="1">
                <a:solidFill>
                  <a:schemeClr val="tx1"/>
                </a:solidFill>
                <a:effectLst/>
                <a:latin typeface="+mn-lt"/>
                <a:ea typeface="+mn-ea"/>
                <a:cs typeface="+mn-cs"/>
              </a:rPr>
              <a:t>join</a:t>
            </a:r>
            <a:r>
              <a:rPr lang="tr-TR" sz="1200" b="0" i="0" kern="1200" dirty="0">
                <a:solidFill>
                  <a:schemeClr val="tx1"/>
                </a:solidFill>
                <a:effectLst/>
                <a:latin typeface="+mn-lt"/>
                <a:ea typeface="+mn-ea"/>
                <a:cs typeface="+mn-cs"/>
              </a:rPr>
              <a:t>()</a:t>
            </a:r>
            <a:r>
              <a:rPr lang="tr-TR" dirty="0"/>
              <a:t> fonksiyonunu çağırarak</a:t>
            </a:r>
            <a:r>
              <a:rPr lang="tr-TR" baseline="0" dirty="0"/>
              <a:t> toplama işini yapacak </a:t>
            </a:r>
            <a:r>
              <a:rPr lang="tr-TR" baseline="0" dirty="0" err="1"/>
              <a:t>threadin</a:t>
            </a:r>
            <a:r>
              <a:rPr lang="tr-TR" baseline="0" dirty="0"/>
              <a:t> sonlanmasını bekler. Toplama işlemi bittikten sonra </a:t>
            </a:r>
            <a:r>
              <a:rPr lang="tr-TR" baseline="0" dirty="0" err="1"/>
              <a:t>parent</a:t>
            </a:r>
            <a:r>
              <a:rPr lang="tr-TR" baseline="0" dirty="0"/>
              <a:t> thread toplamı ekrana yazar.</a:t>
            </a:r>
            <a:br>
              <a:rPr lang="tr-TR" dirty="0"/>
            </a:br>
            <a:endParaRPr lang="tr-TR" dirty="0"/>
          </a:p>
        </p:txBody>
      </p:sp>
      <p:sp>
        <p:nvSpPr>
          <p:cNvPr id="4" name="Slayt Numarası Yer Tutucusu 3"/>
          <p:cNvSpPr>
            <a:spLocks noGrp="1"/>
          </p:cNvSpPr>
          <p:nvPr>
            <p:ph type="sldNum" sz="quarter" idx="10"/>
          </p:nvPr>
        </p:nvSpPr>
        <p:spPr/>
        <p:txBody>
          <a:bodyPr/>
          <a:lstStyle/>
          <a:p>
            <a:fld id="{4B8C2B16-9E15-4ECC-BA51-ECF722966ADD}" type="slidenum">
              <a:rPr lang="tr-TR" smtClean="0"/>
              <a:t>29</a:t>
            </a:fld>
            <a:endParaRPr lang="tr-TR"/>
          </a:p>
        </p:txBody>
      </p:sp>
    </p:spTree>
    <p:extLst>
      <p:ext uri="{BB962C8B-B14F-4D97-AF65-F5344CB8AC3E}">
        <p14:creationId xmlns:p14="http://schemas.microsoft.com/office/powerpoint/2010/main" val="32116830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4B8C2B16-9E15-4ECC-BA51-ECF722966ADD}" type="slidenum">
              <a:rPr lang="tr-TR" smtClean="0"/>
              <a:t>30</a:t>
            </a:fld>
            <a:endParaRPr lang="tr-TR"/>
          </a:p>
        </p:txBody>
      </p:sp>
    </p:spTree>
    <p:extLst>
      <p:ext uri="{BB962C8B-B14F-4D97-AF65-F5344CB8AC3E}">
        <p14:creationId xmlns:p14="http://schemas.microsoft.com/office/powerpoint/2010/main" val="11185113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err="1"/>
              <a:t>Summation</a:t>
            </a:r>
            <a:r>
              <a:rPr lang="tr-TR" baseline="0" dirty="0"/>
              <a:t> fonksiyonu </a:t>
            </a:r>
            <a:r>
              <a:rPr lang="tr-TR" baseline="0" dirty="0" err="1"/>
              <a:t>threadin</a:t>
            </a:r>
            <a:r>
              <a:rPr lang="tr-TR" baseline="0" dirty="0"/>
              <a:t> çalışacağı fonksiyondur, thread oluşturulurken bu fonksiyon parametre olarak verilmiştir. </a:t>
            </a:r>
            <a:r>
              <a:rPr lang="tr-TR" baseline="0" dirty="0" err="1"/>
              <a:t>WaitforSingleObject</a:t>
            </a:r>
            <a:r>
              <a:rPr lang="tr-TR" baseline="0" dirty="0"/>
              <a:t> ile </a:t>
            </a:r>
            <a:r>
              <a:rPr lang="tr-TR" baseline="0" dirty="0" err="1"/>
              <a:t>parent</a:t>
            </a:r>
            <a:r>
              <a:rPr lang="tr-TR" baseline="0" dirty="0"/>
              <a:t> thread </a:t>
            </a:r>
            <a:r>
              <a:rPr lang="tr-TR" baseline="0" dirty="0" err="1"/>
              <a:t>summation</a:t>
            </a:r>
            <a:r>
              <a:rPr lang="tr-TR" baseline="0" dirty="0"/>
              <a:t> </a:t>
            </a:r>
            <a:r>
              <a:rPr lang="tr-TR" baseline="0" dirty="0" err="1"/>
              <a:t>threadin</a:t>
            </a:r>
            <a:r>
              <a:rPr lang="tr-TR" baseline="0" dirty="0"/>
              <a:t> işini bitirmesini bekler. </a:t>
            </a:r>
            <a:endParaRPr lang="tr-TR" dirty="0"/>
          </a:p>
        </p:txBody>
      </p:sp>
      <p:sp>
        <p:nvSpPr>
          <p:cNvPr id="4" name="Slayt Numarası Yer Tutucusu 3"/>
          <p:cNvSpPr>
            <a:spLocks noGrp="1"/>
          </p:cNvSpPr>
          <p:nvPr>
            <p:ph type="sldNum" sz="quarter" idx="10"/>
          </p:nvPr>
        </p:nvSpPr>
        <p:spPr/>
        <p:txBody>
          <a:bodyPr/>
          <a:lstStyle/>
          <a:p>
            <a:fld id="{4B8C2B16-9E15-4ECC-BA51-ECF722966ADD}" type="slidenum">
              <a:rPr lang="tr-TR" smtClean="0"/>
              <a:t>32</a:t>
            </a:fld>
            <a:endParaRPr lang="tr-TR"/>
          </a:p>
        </p:txBody>
      </p:sp>
    </p:spTree>
    <p:extLst>
      <p:ext uri="{BB962C8B-B14F-4D97-AF65-F5344CB8AC3E}">
        <p14:creationId xmlns:p14="http://schemas.microsoft.com/office/powerpoint/2010/main" val="16424346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4B8C2B16-9E15-4ECC-BA51-ECF722966ADD}" type="slidenum">
              <a:rPr lang="tr-TR" smtClean="0"/>
              <a:t>33</a:t>
            </a:fld>
            <a:endParaRPr lang="tr-TR"/>
          </a:p>
        </p:txBody>
      </p:sp>
    </p:spTree>
    <p:extLst>
      <p:ext uri="{BB962C8B-B14F-4D97-AF65-F5344CB8AC3E}">
        <p14:creationId xmlns:p14="http://schemas.microsoft.com/office/powerpoint/2010/main" val="23444542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b="1" dirty="0"/>
              <a:t>start</a:t>
            </a:r>
            <a:r>
              <a:rPr lang="tr-TR" dirty="0"/>
              <a:t>() metodu</a:t>
            </a:r>
            <a:r>
              <a:rPr lang="tr-TR" baseline="0" dirty="0"/>
              <a:t> ile iki şey yapılır: </a:t>
            </a:r>
          </a:p>
          <a:p>
            <a:pPr marL="228600" indent="-228600">
              <a:buAutoNum type="arabicPeriod"/>
            </a:pPr>
            <a:r>
              <a:rPr lang="tr-TR" baseline="0" dirty="0"/>
              <a:t>yeni thread için bellek ayrılır ve yeni thread </a:t>
            </a:r>
            <a:r>
              <a:rPr lang="tr-TR" baseline="0" dirty="0" err="1"/>
              <a:t>JVM’de</a:t>
            </a:r>
            <a:r>
              <a:rPr lang="tr-TR" baseline="0" dirty="0"/>
              <a:t> başlatılır. </a:t>
            </a:r>
          </a:p>
          <a:p>
            <a:pPr marL="228600" indent="-228600">
              <a:buAutoNum type="arabicPeriod"/>
            </a:pPr>
            <a:r>
              <a:rPr lang="tr-TR" b="1" baseline="0" dirty="0" err="1"/>
              <a:t>run</a:t>
            </a:r>
            <a:r>
              <a:rPr lang="tr-TR" baseline="0" dirty="0"/>
              <a:t>() metodunu çağırarak </a:t>
            </a:r>
            <a:r>
              <a:rPr lang="tr-TR" baseline="0" dirty="0" err="1"/>
              <a:t>threadi</a:t>
            </a:r>
            <a:r>
              <a:rPr lang="tr-TR" baseline="0" dirty="0"/>
              <a:t>, JVM tarafından çalıştırılmaya uygun hale getirir. </a:t>
            </a:r>
          </a:p>
          <a:p>
            <a:pPr marL="228600" indent="-228600">
              <a:buAutoNum type="arabicPeriod"/>
            </a:pPr>
            <a:endParaRPr lang="tr-TR" baseline="0" dirty="0"/>
          </a:p>
          <a:p>
            <a:pPr marL="0" indent="0">
              <a:buNone/>
            </a:pPr>
            <a:r>
              <a:rPr lang="tr-TR" baseline="0" dirty="0" err="1"/>
              <a:t>Threadi</a:t>
            </a:r>
            <a:r>
              <a:rPr lang="tr-TR" baseline="0" dirty="0"/>
              <a:t> çalıştırmak için </a:t>
            </a:r>
            <a:r>
              <a:rPr lang="tr-TR" b="1" baseline="0" dirty="0" err="1"/>
              <a:t>run</a:t>
            </a:r>
            <a:r>
              <a:rPr lang="tr-TR" baseline="0" dirty="0"/>
              <a:t>() metodu direk çağrılmaz bunun için </a:t>
            </a:r>
            <a:r>
              <a:rPr lang="tr-TR" b="1" baseline="0" dirty="0"/>
              <a:t>start</a:t>
            </a:r>
            <a:r>
              <a:rPr lang="tr-TR" baseline="0" dirty="0"/>
              <a:t>() metodu çağrılır.</a:t>
            </a:r>
          </a:p>
          <a:p>
            <a:pPr marL="0" indent="0">
              <a:buNone/>
            </a:pPr>
            <a:r>
              <a:rPr lang="tr-TR" baseline="0" dirty="0" err="1"/>
              <a:t>Parent</a:t>
            </a:r>
            <a:r>
              <a:rPr lang="tr-TR" baseline="0" dirty="0"/>
              <a:t> </a:t>
            </a:r>
            <a:r>
              <a:rPr lang="tr-TR" baseline="0" dirty="0" err="1"/>
              <a:t>threadin</a:t>
            </a:r>
            <a:r>
              <a:rPr lang="tr-TR" baseline="0" dirty="0"/>
              <a:t> </a:t>
            </a:r>
            <a:r>
              <a:rPr lang="tr-TR" baseline="0" dirty="0" err="1"/>
              <a:t>child</a:t>
            </a:r>
            <a:r>
              <a:rPr lang="tr-TR" baseline="0" dirty="0"/>
              <a:t> </a:t>
            </a:r>
            <a:r>
              <a:rPr lang="tr-TR" baseline="0" dirty="0" err="1"/>
              <a:t>threadin</a:t>
            </a:r>
            <a:r>
              <a:rPr lang="tr-TR" baseline="0" dirty="0"/>
              <a:t> işini tamamlamasını beklemesi için </a:t>
            </a:r>
            <a:r>
              <a:rPr lang="tr-TR" b="1" baseline="0" dirty="0" err="1"/>
              <a:t>join</a:t>
            </a:r>
            <a:r>
              <a:rPr lang="tr-TR" baseline="0" dirty="0"/>
              <a:t>() metodu kullanılır.</a:t>
            </a:r>
            <a:endParaRPr lang="tr-TR" dirty="0"/>
          </a:p>
          <a:p>
            <a:endParaRPr lang="tr-TR" dirty="0"/>
          </a:p>
        </p:txBody>
      </p:sp>
      <p:sp>
        <p:nvSpPr>
          <p:cNvPr id="4" name="Slayt Numarası Yer Tutucusu 3"/>
          <p:cNvSpPr>
            <a:spLocks noGrp="1"/>
          </p:cNvSpPr>
          <p:nvPr>
            <p:ph type="sldNum" sz="quarter" idx="10"/>
          </p:nvPr>
        </p:nvSpPr>
        <p:spPr/>
        <p:txBody>
          <a:bodyPr/>
          <a:lstStyle/>
          <a:p>
            <a:fld id="{4B8C2B16-9E15-4ECC-BA51-ECF722966ADD}" type="slidenum">
              <a:rPr lang="tr-TR" smtClean="0"/>
              <a:t>34</a:t>
            </a:fld>
            <a:endParaRPr lang="tr-TR"/>
          </a:p>
        </p:txBody>
      </p:sp>
    </p:spTree>
    <p:extLst>
      <p:ext uri="{BB962C8B-B14F-4D97-AF65-F5344CB8AC3E}">
        <p14:creationId xmlns:p14="http://schemas.microsoft.com/office/powerpoint/2010/main" val="40490799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4B8C2B16-9E15-4ECC-BA51-ECF722966ADD}" type="slidenum">
              <a:rPr lang="tr-TR" smtClean="0"/>
              <a:t>35</a:t>
            </a:fld>
            <a:endParaRPr lang="tr-TR"/>
          </a:p>
        </p:txBody>
      </p:sp>
    </p:spTree>
    <p:extLst>
      <p:ext uri="{BB962C8B-B14F-4D97-AF65-F5344CB8AC3E}">
        <p14:creationId xmlns:p14="http://schemas.microsoft.com/office/powerpoint/2010/main" val="22747573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bu stratejiler genellikle uygulama geliştiricilerin paralel olarak çalışabilen görevleri (</a:t>
            </a:r>
            <a:r>
              <a:rPr lang="tr-TR" dirty="0" err="1"/>
              <a:t>threadleri</a:t>
            </a:r>
            <a:r>
              <a:rPr lang="tr-TR" dirty="0"/>
              <a:t> değil) tanımlamalarını gerektirir. Bir görev genellikle bir fonksiyon olarak yazılır, daha sonra </a:t>
            </a:r>
            <a:r>
              <a:rPr lang="tr-TR" dirty="0" err="1"/>
              <a:t>run</a:t>
            </a:r>
            <a:r>
              <a:rPr lang="tr-TR" dirty="0"/>
              <a:t>-time kütüphanesi</a:t>
            </a:r>
            <a:r>
              <a:rPr lang="tr-TR" baseline="0" dirty="0"/>
              <a:t> </a:t>
            </a:r>
            <a:r>
              <a:rPr lang="tr-TR" dirty="0"/>
              <a:t>genellikle </a:t>
            </a:r>
            <a:r>
              <a:rPr lang="tr-TR" dirty="0" err="1"/>
              <a:t>many</a:t>
            </a:r>
            <a:r>
              <a:rPr lang="tr-TR" dirty="0"/>
              <a:t> </a:t>
            </a:r>
            <a:r>
              <a:rPr lang="tr-TR" dirty="0" err="1"/>
              <a:t>to</a:t>
            </a:r>
            <a:r>
              <a:rPr lang="tr-TR" dirty="0"/>
              <a:t> </a:t>
            </a:r>
            <a:r>
              <a:rPr lang="tr-TR" dirty="0" err="1"/>
              <a:t>many</a:t>
            </a:r>
            <a:r>
              <a:rPr lang="tr-TR" dirty="0"/>
              <a:t> modeli kullanarak bu görevi ayrı bir </a:t>
            </a:r>
            <a:r>
              <a:rPr lang="tr-TR" dirty="0" err="1"/>
              <a:t>threade</a:t>
            </a:r>
            <a:r>
              <a:rPr lang="tr-TR" dirty="0"/>
              <a:t> eşleştirir.</a:t>
            </a:r>
          </a:p>
          <a:p>
            <a:endParaRPr lang="tr-TR" dirty="0"/>
          </a:p>
          <a:p>
            <a:r>
              <a:rPr lang="tr-TR" dirty="0"/>
              <a:t>Bu yaklaşımın avantajı, geliştiricilerin yalnızca paralel görevleri tanımlaması gerektiğidir ve kütüphaneler, thread</a:t>
            </a:r>
            <a:r>
              <a:rPr lang="tr-TR" baseline="0" dirty="0"/>
              <a:t> </a:t>
            </a:r>
            <a:r>
              <a:rPr lang="tr-TR" dirty="0"/>
              <a:t>oluşturma ve yönetiminin ayrıntılarını ilgilenirler.</a:t>
            </a:r>
          </a:p>
        </p:txBody>
      </p:sp>
      <p:sp>
        <p:nvSpPr>
          <p:cNvPr id="4" name="Slayt Numarası Yer Tutucusu 3"/>
          <p:cNvSpPr>
            <a:spLocks noGrp="1"/>
          </p:cNvSpPr>
          <p:nvPr>
            <p:ph type="sldNum" sz="quarter" idx="10"/>
          </p:nvPr>
        </p:nvSpPr>
        <p:spPr/>
        <p:txBody>
          <a:bodyPr/>
          <a:lstStyle/>
          <a:p>
            <a:fld id="{4B8C2B16-9E15-4ECC-BA51-ECF722966ADD}" type="slidenum">
              <a:rPr lang="tr-TR" smtClean="0"/>
              <a:t>37</a:t>
            </a:fld>
            <a:endParaRPr lang="tr-TR"/>
          </a:p>
        </p:txBody>
      </p:sp>
    </p:spTree>
    <p:extLst>
      <p:ext uri="{BB962C8B-B14F-4D97-AF65-F5344CB8AC3E}">
        <p14:creationId xmlns:p14="http://schemas.microsoft.com/office/powerpoint/2010/main" val="22911413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4B8C2B16-9E15-4ECC-BA51-ECF722966ADD}" type="slidenum">
              <a:rPr lang="tr-TR" smtClean="0"/>
              <a:t>42</a:t>
            </a:fld>
            <a:endParaRPr lang="tr-TR"/>
          </a:p>
        </p:txBody>
      </p:sp>
    </p:spTree>
    <p:extLst>
      <p:ext uri="{BB962C8B-B14F-4D97-AF65-F5344CB8AC3E}">
        <p14:creationId xmlns:p14="http://schemas.microsoft.com/office/powerpoint/2010/main" val="1168377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Örneğin, bir web sunucusu, web sayfaları, </a:t>
            </a:r>
            <a:r>
              <a:rPr lang="tr-TR" dirty="0" err="1"/>
              <a:t>image</a:t>
            </a:r>
            <a:r>
              <a:rPr lang="tr-TR" dirty="0"/>
              <a:t>, ses vb. şeyler</a:t>
            </a:r>
            <a:r>
              <a:rPr lang="tr-TR" baseline="0" dirty="0"/>
              <a:t> i</a:t>
            </a:r>
            <a:r>
              <a:rPr lang="tr-TR" dirty="0"/>
              <a:t>çin </a:t>
            </a:r>
            <a:r>
              <a:rPr lang="tr-TR" dirty="0" err="1"/>
              <a:t>client</a:t>
            </a:r>
            <a:r>
              <a:rPr lang="tr-TR" dirty="0"/>
              <a:t> isteklerini kabul eder. Meşgul bir web sunucusunda aynı anda ona erişen birkaç (belki de binlerce) </a:t>
            </a:r>
            <a:r>
              <a:rPr lang="tr-TR" dirty="0" err="1"/>
              <a:t>client</a:t>
            </a:r>
            <a:r>
              <a:rPr lang="tr-TR" dirty="0"/>
              <a:t> olabilir. Web sunucusu geleneksel </a:t>
            </a:r>
            <a:r>
              <a:rPr lang="tr-TR" dirty="0" err="1"/>
              <a:t>single</a:t>
            </a:r>
            <a:r>
              <a:rPr lang="tr-TR" dirty="0"/>
              <a:t> </a:t>
            </a:r>
            <a:r>
              <a:rPr lang="tr-TR" dirty="0" err="1"/>
              <a:t>threaded</a:t>
            </a:r>
            <a:r>
              <a:rPr lang="tr-TR" dirty="0"/>
              <a:t> bir process olarak çalışırsa, bir seferde yalnızca bir </a:t>
            </a:r>
            <a:r>
              <a:rPr lang="tr-TR" dirty="0" err="1"/>
              <a:t>cliente</a:t>
            </a:r>
            <a:r>
              <a:rPr lang="tr-TR" dirty="0"/>
              <a:t> hizmet verebilir ve bir </a:t>
            </a:r>
            <a:r>
              <a:rPr lang="tr-TR" dirty="0" err="1"/>
              <a:t>clientin</a:t>
            </a:r>
            <a:r>
              <a:rPr lang="tr-TR" dirty="0"/>
              <a:t> isteğine hizmet verilmesi için çok uzun bir süre beklemesi gerekebilir.</a:t>
            </a:r>
          </a:p>
          <a:p>
            <a:endParaRPr lang="tr-TR" dirty="0"/>
          </a:p>
          <a:p>
            <a:r>
              <a:rPr lang="tr-TR" dirty="0"/>
              <a:t>Çözümlerden biri, sunucunun istekleri kabul eden tek bir process olarak çalıştırılmasıdır. Sunucu bir talep aldığında, bu talebe hizmet vermek için ayrı bir process oluşturur. Aslında, bu process oluşturma yöntemi, </a:t>
            </a:r>
            <a:r>
              <a:rPr lang="tr-TR" dirty="0" err="1"/>
              <a:t>threadler</a:t>
            </a:r>
            <a:r>
              <a:rPr lang="tr-TR" baseline="0" dirty="0"/>
              <a:t> </a:t>
            </a:r>
            <a:r>
              <a:rPr lang="tr-TR" dirty="0"/>
              <a:t>popüler olmadan önce yaygın kullanımdaydı. Bununla birlikte, process oluşturma zaman alıcıdır ve yoğun kaynak gerektirir. </a:t>
            </a:r>
            <a:r>
              <a:rPr lang="tr-TR" b="1" dirty="0"/>
              <a:t>Yeni process mevcut </a:t>
            </a:r>
            <a:r>
              <a:rPr lang="tr-TR" b="1" dirty="0" err="1"/>
              <a:t>processle</a:t>
            </a:r>
            <a:r>
              <a:rPr lang="tr-TR" b="1" dirty="0"/>
              <a:t> aynı görevleri yerine getirecekse, neden tüm bu ek yüke maruz kalsın?</a:t>
            </a:r>
            <a:r>
              <a:rPr lang="tr-TR" dirty="0"/>
              <a:t> </a:t>
            </a:r>
            <a:r>
              <a:rPr lang="tr-TR" b="1" dirty="0"/>
              <a:t>Birden  çok thread içeren bir </a:t>
            </a:r>
            <a:r>
              <a:rPr lang="tr-TR" b="1" dirty="0" err="1"/>
              <a:t>processi</a:t>
            </a:r>
            <a:r>
              <a:rPr lang="tr-TR" b="1" dirty="0"/>
              <a:t> kullanmak genellikle daha etkilidir</a:t>
            </a:r>
            <a:r>
              <a:rPr lang="tr-TR" dirty="0"/>
              <a:t>. Web sunucusu </a:t>
            </a:r>
            <a:r>
              <a:rPr lang="tr-TR" dirty="0" err="1"/>
              <a:t>multithread</a:t>
            </a:r>
            <a:r>
              <a:rPr lang="tr-TR" dirty="0"/>
              <a:t> process ise, sunucu, </a:t>
            </a:r>
            <a:r>
              <a:rPr lang="tr-TR" dirty="0" err="1"/>
              <a:t>client</a:t>
            </a:r>
            <a:r>
              <a:rPr lang="tr-TR" dirty="0"/>
              <a:t> isteklerini dinleyen ayrı bir thread oluşturur. Bir istek yapıldığında, başka bir process oluşturmak yerine, sunucu isteğe hizmet vermek için yeni bir thread oluşturur ve başka istekleri dinlemeye devam eder. Bu şekilde gösterilmektedir.</a:t>
            </a:r>
          </a:p>
          <a:p>
            <a:endParaRPr lang="tr-TR" dirty="0"/>
          </a:p>
          <a:p>
            <a:r>
              <a:rPr lang="tr-TR" dirty="0"/>
              <a:t>Çoğu işletim sistemi çekirdeği de genellikle </a:t>
            </a:r>
            <a:r>
              <a:rPr lang="tr-TR" dirty="0" err="1"/>
              <a:t>multithread</a:t>
            </a:r>
            <a:r>
              <a:rPr lang="tr-TR" dirty="0"/>
              <a:t> </a:t>
            </a:r>
            <a:r>
              <a:rPr lang="tr-TR" dirty="0" err="1"/>
              <a:t>dır</a:t>
            </a:r>
            <a:r>
              <a:rPr lang="tr-TR" dirty="0"/>
              <a:t>. Örnek olarak, Linux sistemlerinde sistem önyükleme sırasında birkaç çekirdek thread  oluşturulur. Her thread , aygıtları yönetme, bellek yönetimi veya </a:t>
            </a:r>
            <a:r>
              <a:rPr lang="tr-TR" dirty="0" err="1"/>
              <a:t>interrupt</a:t>
            </a:r>
            <a:r>
              <a:rPr lang="tr-TR" dirty="0"/>
              <a:t> </a:t>
            </a:r>
            <a:r>
              <a:rPr lang="tr-TR" dirty="0" err="1"/>
              <a:t>handling</a:t>
            </a:r>
            <a:r>
              <a:rPr lang="tr-TR" dirty="0"/>
              <a:t> gibi belirli bir görevi yerine getirir. </a:t>
            </a:r>
          </a:p>
          <a:p>
            <a:endParaRPr lang="tr-TR" dirty="0"/>
          </a:p>
          <a:p>
            <a:r>
              <a:rPr lang="tr-TR" dirty="0"/>
              <a:t>Temel sıralama algoritmaları , </a:t>
            </a:r>
            <a:r>
              <a:rPr lang="tr-TR" dirty="0" err="1"/>
              <a:t>tree</a:t>
            </a:r>
            <a:r>
              <a:rPr lang="tr-TR" dirty="0"/>
              <a:t> algoritmaları ve grafik algoritmaları dahil olmak üzere birçok uygulama birden çok thread den yararlanabilir. Buna ek olarak, veri madenciliği, grafik ve yapay zeka konularında </a:t>
            </a:r>
            <a:r>
              <a:rPr lang="tr-TR" dirty="0" err="1"/>
              <a:t>CPUnun</a:t>
            </a:r>
            <a:r>
              <a:rPr lang="tr-TR" dirty="0"/>
              <a:t> yoğun kullanımının</a:t>
            </a:r>
            <a:r>
              <a:rPr lang="tr-TR" baseline="0" dirty="0"/>
              <a:t> gerektiği </a:t>
            </a:r>
            <a:r>
              <a:rPr lang="tr-TR" dirty="0"/>
              <a:t>güncel  problemleri çözmesi gereken programcılar, paralel çalışan çözümler tasarlayarak modern </a:t>
            </a:r>
            <a:r>
              <a:rPr lang="tr-TR" dirty="0" err="1"/>
              <a:t>multicore</a:t>
            </a:r>
            <a:r>
              <a:rPr lang="tr-TR" dirty="0"/>
              <a:t> sistemlerin avantajlarından yararlanabilirler.</a:t>
            </a:r>
          </a:p>
        </p:txBody>
      </p:sp>
      <p:sp>
        <p:nvSpPr>
          <p:cNvPr id="4" name="Slayt Numarası Yer Tutucusu 3"/>
          <p:cNvSpPr>
            <a:spLocks noGrp="1"/>
          </p:cNvSpPr>
          <p:nvPr>
            <p:ph type="sldNum" sz="quarter" idx="10"/>
          </p:nvPr>
        </p:nvSpPr>
        <p:spPr/>
        <p:txBody>
          <a:bodyPr/>
          <a:lstStyle/>
          <a:p>
            <a:fld id="{4B8C2B16-9E15-4ECC-BA51-ECF722966ADD}" type="slidenum">
              <a:rPr lang="tr-TR" smtClean="0"/>
              <a:t>6</a:t>
            </a:fld>
            <a:endParaRPr lang="tr-TR"/>
          </a:p>
        </p:txBody>
      </p:sp>
    </p:spTree>
    <p:extLst>
      <p:ext uri="{BB962C8B-B14F-4D97-AF65-F5344CB8AC3E}">
        <p14:creationId xmlns:p14="http://schemas.microsoft.com/office/powerpoint/2010/main" val="21056002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a:t>
            </a:r>
          </a:p>
        </p:txBody>
      </p:sp>
      <p:sp>
        <p:nvSpPr>
          <p:cNvPr id="4" name="Slayt Numarası Yer Tutucusu 3"/>
          <p:cNvSpPr>
            <a:spLocks noGrp="1"/>
          </p:cNvSpPr>
          <p:nvPr>
            <p:ph type="sldNum" sz="quarter" idx="10"/>
          </p:nvPr>
        </p:nvSpPr>
        <p:spPr/>
        <p:txBody>
          <a:bodyPr/>
          <a:lstStyle/>
          <a:p>
            <a:fld id="{4B8C2B16-9E15-4ECC-BA51-ECF722966ADD}" type="slidenum">
              <a:rPr lang="tr-TR" smtClean="0"/>
              <a:t>44</a:t>
            </a:fld>
            <a:endParaRPr lang="tr-TR"/>
          </a:p>
        </p:txBody>
      </p:sp>
    </p:spTree>
    <p:extLst>
      <p:ext uri="{BB962C8B-B14F-4D97-AF65-F5344CB8AC3E}">
        <p14:creationId xmlns:p14="http://schemas.microsoft.com/office/powerpoint/2010/main" val="16924461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a:t>
            </a:r>
          </a:p>
        </p:txBody>
      </p:sp>
      <p:sp>
        <p:nvSpPr>
          <p:cNvPr id="4" name="Slayt Numarası Yer Tutucusu 3"/>
          <p:cNvSpPr>
            <a:spLocks noGrp="1"/>
          </p:cNvSpPr>
          <p:nvPr>
            <p:ph type="sldNum" sz="quarter" idx="10"/>
          </p:nvPr>
        </p:nvSpPr>
        <p:spPr/>
        <p:txBody>
          <a:bodyPr/>
          <a:lstStyle/>
          <a:p>
            <a:fld id="{4B8C2B16-9E15-4ECC-BA51-ECF722966ADD}" type="slidenum">
              <a:rPr lang="tr-TR" smtClean="0"/>
              <a:t>45</a:t>
            </a:fld>
            <a:endParaRPr lang="tr-TR"/>
          </a:p>
        </p:txBody>
      </p:sp>
    </p:spTree>
    <p:extLst>
      <p:ext uri="{BB962C8B-B14F-4D97-AF65-F5344CB8AC3E}">
        <p14:creationId xmlns:p14="http://schemas.microsoft.com/office/powerpoint/2010/main" val="21056068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a:t>
            </a:r>
          </a:p>
        </p:txBody>
      </p:sp>
      <p:sp>
        <p:nvSpPr>
          <p:cNvPr id="4" name="Slayt Numarası Yer Tutucusu 3"/>
          <p:cNvSpPr>
            <a:spLocks noGrp="1"/>
          </p:cNvSpPr>
          <p:nvPr>
            <p:ph type="sldNum" sz="quarter" idx="10"/>
          </p:nvPr>
        </p:nvSpPr>
        <p:spPr/>
        <p:txBody>
          <a:bodyPr/>
          <a:lstStyle/>
          <a:p>
            <a:fld id="{4B8C2B16-9E15-4ECC-BA51-ECF722966ADD}" type="slidenum">
              <a:rPr lang="tr-TR" smtClean="0"/>
              <a:t>50</a:t>
            </a:fld>
            <a:endParaRPr lang="tr-TR"/>
          </a:p>
        </p:txBody>
      </p:sp>
    </p:spTree>
    <p:extLst>
      <p:ext uri="{BB962C8B-B14F-4D97-AF65-F5344CB8AC3E}">
        <p14:creationId xmlns:p14="http://schemas.microsoft.com/office/powerpoint/2010/main" val="42038563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a:t>
            </a:r>
          </a:p>
        </p:txBody>
      </p:sp>
      <p:sp>
        <p:nvSpPr>
          <p:cNvPr id="4" name="Slayt Numarası Yer Tutucusu 3"/>
          <p:cNvSpPr>
            <a:spLocks noGrp="1"/>
          </p:cNvSpPr>
          <p:nvPr>
            <p:ph type="sldNum" sz="quarter" idx="10"/>
          </p:nvPr>
        </p:nvSpPr>
        <p:spPr/>
        <p:txBody>
          <a:bodyPr/>
          <a:lstStyle/>
          <a:p>
            <a:fld id="{4B8C2B16-9E15-4ECC-BA51-ECF722966ADD}" type="slidenum">
              <a:rPr lang="tr-TR" smtClean="0"/>
              <a:t>51</a:t>
            </a:fld>
            <a:endParaRPr lang="tr-TR"/>
          </a:p>
        </p:txBody>
      </p:sp>
    </p:spTree>
    <p:extLst>
      <p:ext uri="{BB962C8B-B14F-4D97-AF65-F5344CB8AC3E}">
        <p14:creationId xmlns:p14="http://schemas.microsoft.com/office/powerpoint/2010/main" val="2064885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a:t>
            </a:r>
          </a:p>
        </p:txBody>
      </p:sp>
      <p:sp>
        <p:nvSpPr>
          <p:cNvPr id="4" name="Slayt Numarası Yer Tutucusu 3"/>
          <p:cNvSpPr>
            <a:spLocks noGrp="1"/>
          </p:cNvSpPr>
          <p:nvPr>
            <p:ph type="sldNum" sz="quarter" idx="10"/>
          </p:nvPr>
        </p:nvSpPr>
        <p:spPr/>
        <p:txBody>
          <a:bodyPr/>
          <a:lstStyle/>
          <a:p>
            <a:fld id="{4B8C2B16-9E15-4ECC-BA51-ECF722966ADD}" type="slidenum">
              <a:rPr lang="tr-TR" smtClean="0"/>
              <a:t>52</a:t>
            </a:fld>
            <a:endParaRPr lang="tr-TR"/>
          </a:p>
        </p:txBody>
      </p:sp>
    </p:spTree>
    <p:extLst>
      <p:ext uri="{BB962C8B-B14F-4D97-AF65-F5344CB8AC3E}">
        <p14:creationId xmlns:p14="http://schemas.microsoft.com/office/powerpoint/2010/main" val="14091455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a:t>
            </a:r>
          </a:p>
        </p:txBody>
      </p:sp>
      <p:sp>
        <p:nvSpPr>
          <p:cNvPr id="4" name="Slayt Numarası Yer Tutucusu 3"/>
          <p:cNvSpPr>
            <a:spLocks noGrp="1"/>
          </p:cNvSpPr>
          <p:nvPr>
            <p:ph type="sldNum" sz="quarter" idx="10"/>
          </p:nvPr>
        </p:nvSpPr>
        <p:spPr/>
        <p:txBody>
          <a:bodyPr/>
          <a:lstStyle/>
          <a:p>
            <a:fld id="{4B8C2B16-9E15-4ECC-BA51-ECF722966ADD}" type="slidenum">
              <a:rPr lang="tr-TR" smtClean="0"/>
              <a:t>55</a:t>
            </a:fld>
            <a:endParaRPr lang="tr-TR"/>
          </a:p>
        </p:txBody>
      </p:sp>
    </p:spTree>
    <p:extLst>
      <p:ext uri="{BB962C8B-B14F-4D97-AF65-F5344CB8AC3E}">
        <p14:creationId xmlns:p14="http://schemas.microsoft.com/office/powerpoint/2010/main" val="19002680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4B8C2B16-9E15-4ECC-BA51-ECF722966ADD}" type="slidenum">
              <a:rPr lang="tr-TR" smtClean="0"/>
              <a:t>58</a:t>
            </a:fld>
            <a:endParaRPr lang="tr-TR"/>
          </a:p>
        </p:txBody>
      </p:sp>
    </p:spTree>
    <p:extLst>
      <p:ext uri="{BB962C8B-B14F-4D97-AF65-F5344CB8AC3E}">
        <p14:creationId xmlns:p14="http://schemas.microsoft.com/office/powerpoint/2010/main" val="30957025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a:t>
            </a:r>
          </a:p>
        </p:txBody>
      </p:sp>
      <p:sp>
        <p:nvSpPr>
          <p:cNvPr id="4" name="Slayt Numarası Yer Tutucusu 3"/>
          <p:cNvSpPr>
            <a:spLocks noGrp="1"/>
          </p:cNvSpPr>
          <p:nvPr>
            <p:ph type="sldNum" sz="quarter" idx="10"/>
          </p:nvPr>
        </p:nvSpPr>
        <p:spPr/>
        <p:txBody>
          <a:bodyPr/>
          <a:lstStyle/>
          <a:p>
            <a:fld id="{4B8C2B16-9E15-4ECC-BA51-ECF722966ADD}" type="slidenum">
              <a:rPr lang="tr-TR" smtClean="0"/>
              <a:t>60</a:t>
            </a:fld>
            <a:endParaRPr lang="tr-TR"/>
          </a:p>
        </p:txBody>
      </p:sp>
    </p:spTree>
    <p:extLst>
      <p:ext uri="{BB962C8B-B14F-4D97-AF65-F5344CB8AC3E}">
        <p14:creationId xmlns:p14="http://schemas.microsoft.com/office/powerpoint/2010/main" val="11043094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a:t>
            </a:r>
          </a:p>
        </p:txBody>
      </p:sp>
      <p:sp>
        <p:nvSpPr>
          <p:cNvPr id="4" name="Slayt Numarası Yer Tutucusu 3"/>
          <p:cNvSpPr>
            <a:spLocks noGrp="1"/>
          </p:cNvSpPr>
          <p:nvPr>
            <p:ph type="sldNum" sz="quarter" idx="10"/>
          </p:nvPr>
        </p:nvSpPr>
        <p:spPr/>
        <p:txBody>
          <a:bodyPr/>
          <a:lstStyle/>
          <a:p>
            <a:fld id="{4B8C2B16-9E15-4ECC-BA51-ECF722966ADD}" type="slidenum">
              <a:rPr lang="tr-TR" smtClean="0"/>
              <a:t>61</a:t>
            </a:fld>
            <a:endParaRPr lang="tr-TR"/>
          </a:p>
        </p:txBody>
      </p:sp>
    </p:spTree>
    <p:extLst>
      <p:ext uri="{BB962C8B-B14F-4D97-AF65-F5344CB8AC3E}">
        <p14:creationId xmlns:p14="http://schemas.microsoft.com/office/powerpoint/2010/main" val="19445128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a:t>
            </a:r>
          </a:p>
        </p:txBody>
      </p:sp>
      <p:sp>
        <p:nvSpPr>
          <p:cNvPr id="4" name="Slayt Numarası Yer Tutucusu 3"/>
          <p:cNvSpPr>
            <a:spLocks noGrp="1"/>
          </p:cNvSpPr>
          <p:nvPr>
            <p:ph type="sldNum" sz="quarter" idx="10"/>
          </p:nvPr>
        </p:nvSpPr>
        <p:spPr/>
        <p:txBody>
          <a:bodyPr/>
          <a:lstStyle/>
          <a:p>
            <a:fld id="{4B8C2B16-9E15-4ECC-BA51-ECF722966ADD}" type="slidenum">
              <a:rPr lang="tr-TR" smtClean="0"/>
              <a:t>62</a:t>
            </a:fld>
            <a:endParaRPr lang="tr-TR"/>
          </a:p>
        </p:txBody>
      </p:sp>
    </p:spTree>
    <p:extLst>
      <p:ext uri="{BB962C8B-B14F-4D97-AF65-F5344CB8AC3E}">
        <p14:creationId xmlns:p14="http://schemas.microsoft.com/office/powerpoint/2010/main" val="16506278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Örneğin kullanıcı bir uygulamada çok zaman alıcı bir iş</a:t>
            </a:r>
            <a:r>
              <a:rPr lang="tr-TR" baseline="0" dirty="0"/>
              <a:t>i başlatan bir butona tıkladığında, tek </a:t>
            </a:r>
            <a:r>
              <a:rPr lang="tr-TR" baseline="0" dirty="0" err="1"/>
              <a:t>threadli</a:t>
            </a:r>
            <a:r>
              <a:rPr lang="tr-TR" baseline="0" dirty="0"/>
              <a:t> bir uygulama işlem bitinceye kadar kullanıcıya cevap veremeyecektir. Ancak bu zaman alıcı iş asenkron bir thread ile ayrı yürütülürse bir yandan uygulama kullanıcıya cevap vermeye devam edebilecektir.</a:t>
            </a:r>
            <a:endParaRPr lang="tr-TR" dirty="0"/>
          </a:p>
        </p:txBody>
      </p:sp>
      <p:sp>
        <p:nvSpPr>
          <p:cNvPr id="4" name="Slayt Numarası Yer Tutucusu 3"/>
          <p:cNvSpPr>
            <a:spLocks noGrp="1"/>
          </p:cNvSpPr>
          <p:nvPr>
            <p:ph type="sldNum" sz="quarter" idx="10"/>
          </p:nvPr>
        </p:nvSpPr>
        <p:spPr/>
        <p:txBody>
          <a:bodyPr/>
          <a:lstStyle/>
          <a:p>
            <a:fld id="{4B8C2B16-9E15-4ECC-BA51-ECF722966ADD}" type="slidenum">
              <a:rPr lang="tr-TR" smtClean="0"/>
              <a:t>8</a:t>
            </a:fld>
            <a:endParaRPr lang="tr-TR"/>
          </a:p>
        </p:txBody>
      </p:sp>
    </p:spTree>
    <p:extLst>
      <p:ext uri="{BB962C8B-B14F-4D97-AF65-F5344CB8AC3E}">
        <p14:creationId xmlns:p14="http://schemas.microsoft.com/office/powerpoint/2010/main" val="20809365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a:t>
            </a:r>
          </a:p>
        </p:txBody>
      </p:sp>
      <p:sp>
        <p:nvSpPr>
          <p:cNvPr id="4" name="Slayt Numarası Yer Tutucusu 3"/>
          <p:cNvSpPr>
            <a:spLocks noGrp="1"/>
          </p:cNvSpPr>
          <p:nvPr>
            <p:ph type="sldNum" sz="quarter" idx="10"/>
          </p:nvPr>
        </p:nvSpPr>
        <p:spPr/>
        <p:txBody>
          <a:bodyPr/>
          <a:lstStyle/>
          <a:p>
            <a:fld id="{4B8C2B16-9E15-4ECC-BA51-ECF722966ADD}" type="slidenum">
              <a:rPr lang="tr-TR" smtClean="0"/>
              <a:t>64</a:t>
            </a:fld>
            <a:endParaRPr lang="tr-TR"/>
          </a:p>
        </p:txBody>
      </p:sp>
    </p:spTree>
    <p:extLst>
      <p:ext uri="{BB962C8B-B14F-4D97-AF65-F5344CB8AC3E}">
        <p14:creationId xmlns:p14="http://schemas.microsoft.com/office/powerpoint/2010/main" val="4182604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200" spc="-5" dirty="0">
                <a:latin typeface="Carlito"/>
                <a:cs typeface="Carlito"/>
              </a:rPr>
              <a:t>Sistemdeki </a:t>
            </a:r>
            <a:r>
              <a:rPr lang="tr-TR" sz="1200" spc="-5" dirty="0" err="1">
                <a:latin typeface="Carlito"/>
                <a:cs typeface="Carlito"/>
              </a:rPr>
              <a:t>core</a:t>
            </a:r>
            <a:r>
              <a:rPr lang="tr-TR" sz="1200" spc="-5" dirty="0">
                <a:latin typeface="Carlito"/>
                <a:cs typeface="Carlito"/>
              </a:rPr>
              <a:t> sayısı arttıkça </a:t>
            </a:r>
            <a:r>
              <a:rPr lang="tr-TR" sz="1200" dirty="0">
                <a:latin typeface="Carlito"/>
                <a:cs typeface="Carlito"/>
              </a:rPr>
              <a:t>eşzamanlı gerçekleştirilen görev </a:t>
            </a:r>
            <a:r>
              <a:rPr lang="tr-TR" sz="1200" spc="-5" dirty="0">
                <a:latin typeface="Carlito"/>
                <a:cs typeface="Carlito"/>
              </a:rPr>
              <a:t>sayısı </a:t>
            </a:r>
            <a:r>
              <a:rPr lang="tr-TR" sz="1200" dirty="0">
                <a:latin typeface="Carlito"/>
                <a:cs typeface="Carlito"/>
              </a:rPr>
              <a:t>da  </a:t>
            </a:r>
            <a:r>
              <a:rPr lang="tr-TR" sz="1200" spc="-5" dirty="0">
                <a:latin typeface="Carlito"/>
                <a:cs typeface="Carlito"/>
              </a:rPr>
              <a:t>artacaktır.</a:t>
            </a:r>
            <a:endParaRPr lang="tr-TR" sz="1200" dirty="0">
              <a:latin typeface="Carlito"/>
              <a:cs typeface="Carlito"/>
            </a:endParaRPr>
          </a:p>
          <a:p>
            <a:endParaRPr lang="tr-TR" dirty="0"/>
          </a:p>
        </p:txBody>
      </p:sp>
      <p:sp>
        <p:nvSpPr>
          <p:cNvPr id="4" name="Slayt Numarası Yer Tutucusu 3"/>
          <p:cNvSpPr>
            <a:spLocks noGrp="1"/>
          </p:cNvSpPr>
          <p:nvPr>
            <p:ph type="sldNum" sz="quarter" idx="10"/>
          </p:nvPr>
        </p:nvSpPr>
        <p:spPr/>
        <p:txBody>
          <a:bodyPr/>
          <a:lstStyle/>
          <a:p>
            <a:fld id="{4B8C2B16-9E15-4ECC-BA51-ECF722966ADD}" type="slidenum">
              <a:rPr lang="tr-TR" smtClean="0"/>
              <a:t>12</a:t>
            </a:fld>
            <a:endParaRPr lang="tr-TR"/>
          </a:p>
        </p:txBody>
      </p:sp>
    </p:spTree>
    <p:extLst>
      <p:ext uri="{BB962C8B-B14F-4D97-AF65-F5344CB8AC3E}">
        <p14:creationId xmlns:p14="http://schemas.microsoft.com/office/powerpoint/2010/main" val="2035068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err="1"/>
              <a:t>Bi</a:t>
            </a:r>
            <a:r>
              <a:rPr lang="tr-TR" dirty="0"/>
              <a:t> uygulama</a:t>
            </a:r>
            <a:r>
              <a:rPr lang="tr-TR" baseline="0" dirty="0"/>
              <a:t> </a:t>
            </a:r>
            <a:r>
              <a:rPr lang="tr-TR" baseline="0" dirty="0" err="1"/>
              <a:t>hybrid</a:t>
            </a:r>
            <a:r>
              <a:rPr lang="tr-TR" baseline="0" dirty="0"/>
              <a:t> bir şekilde bu iki yöntemi birlikte kullanabilir.</a:t>
            </a:r>
            <a:endParaRPr lang="tr-TR" dirty="0"/>
          </a:p>
        </p:txBody>
      </p:sp>
      <p:sp>
        <p:nvSpPr>
          <p:cNvPr id="4" name="Slayt Numarası Yer Tutucusu 3"/>
          <p:cNvSpPr>
            <a:spLocks noGrp="1"/>
          </p:cNvSpPr>
          <p:nvPr>
            <p:ph type="sldNum" sz="quarter" idx="10"/>
          </p:nvPr>
        </p:nvSpPr>
        <p:spPr/>
        <p:txBody>
          <a:bodyPr/>
          <a:lstStyle/>
          <a:p>
            <a:fld id="{4B8C2B16-9E15-4ECC-BA51-ECF722966ADD}" type="slidenum">
              <a:rPr lang="tr-TR" smtClean="0"/>
              <a:t>18</a:t>
            </a:fld>
            <a:endParaRPr lang="tr-TR"/>
          </a:p>
        </p:txBody>
      </p:sp>
    </p:spTree>
    <p:extLst>
      <p:ext uri="{BB962C8B-B14F-4D97-AF65-F5344CB8AC3E}">
        <p14:creationId xmlns:p14="http://schemas.microsoft.com/office/powerpoint/2010/main" val="5888296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4B8C2B16-9E15-4ECC-BA51-ECF722966ADD}" type="slidenum">
              <a:rPr lang="tr-TR" smtClean="0"/>
              <a:t>21</a:t>
            </a:fld>
            <a:endParaRPr lang="tr-TR"/>
          </a:p>
        </p:txBody>
      </p:sp>
    </p:spTree>
    <p:extLst>
      <p:ext uri="{BB962C8B-B14F-4D97-AF65-F5344CB8AC3E}">
        <p14:creationId xmlns:p14="http://schemas.microsoft.com/office/powerpoint/2010/main" val="313730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4B8C2B16-9E15-4ECC-BA51-ECF722966ADD}" type="slidenum">
              <a:rPr lang="tr-TR" smtClean="0"/>
              <a:t>22</a:t>
            </a:fld>
            <a:endParaRPr lang="tr-TR"/>
          </a:p>
        </p:txBody>
      </p:sp>
    </p:spTree>
    <p:extLst>
      <p:ext uri="{BB962C8B-B14F-4D97-AF65-F5344CB8AC3E}">
        <p14:creationId xmlns:p14="http://schemas.microsoft.com/office/powerpoint/2010/main" val="32615019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Diğer iki modele göre daha esnektir, ancak gerçekleştirimi zordur. Ayrıca, çoğu sistemde işlemci çekirdeği gittikçe arttığından, </a:t>
            </a:r>
            <a:r>
              <a:rPr lang="tr-TR" dirty="0" err="1"/>
              <a:t>many-to-many</a:t>
            </a:r>
            <a:r>
              <a:rPr lang="tr-TR" dirty="0"/>
              <a:t> modelinde </a:t>
            </a:r>
            <a:r>
              <a:rPr lang="tr-TR" dirty="0" err="1"/>
              <a:t>kernel</a:t>
            </a:r>
            <a:r>
              <a:rPr lang="tr-TR" dirty="0"/>
              <a:t> thread sayısını sınırlamak daha az önemli hale gelmiştir. Sonuç olarak çoğu işletim sistemi </a:t>
            </a:r>
            <a:r>
              <a:rPr lang="tr-TR" dirty="0" err="1"/>
              <a:t>one-to-one</a:t>
            </a:r>
            <a:r>
              <a:rPr lang="tr-TR" baseline="0" dirty="0"/>
              <a:t> modelini kullanmaktadır.</a:t>
            </a:r>
            <a:endParaRPr lang="tr-TR" dirty="0"/>
          </a:p>
        </p:txBody>
      </p:sp>
      <p:sp>
        <p:nvSpPr>
          <p:cNvPr id="4" name="Slayt Numarası Yer Tutucusu 3"/>
          <p:cNvSpPr>
            <a:spLocks noGrp="1"/>
          </p:cNvSpPr>
          <p:nvPr>
            <p:ph type="sldNum" sz="quarter" idx="10"/>
          </p:nvPr>
        </p:nvSpPr>
        <p:spPr/>
        <p:txBody>
          <a:bodyPr/>
          <a:lstStyle/>
          <a:p>
            <a:fld id="{4B8C2B16-9E15-4ECC-BA51-ECF722966ADD}" type="slidenum">
              <a:rPr lang="tr-TR" smtClean="0"/>
              <a:t>23</a:t>
            </a:fld>
            <a:endParaRPr lang="tr-TR"/>
          </a:p>
        </p:txBody>
      </p:sp>
    </p:spTree>
    <p:extLst>
      <p:ext uri="{BB962C8B-B14F-4D97-AF65-F5344CB8AC3E}">
        <p14:creationId xmlns:p14="http://schemas.microsoft.com/office/powerpoint/2010/main" val="40651189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14</a:t>
            </a:r>
          </a:p>
        </p:txBody>
      </p:sp>
      <p:sp>
        <p:nvSpPr>
          <p:cNvPr id="4" name="Slayt Numarası Yer Tutucusu 3"/>
          <p:cNvSpPr>
            <a:spLocks noGrp="1"/>
          </p:cNvSpPr>
          <p:nvPr>
            <p:ph type="sldNum" sz="quarter" idx="10"/>
          </p:nvPr>
        </p:nvSpPr>
        <p:spPr/>
        <p:txBody>
          <a:bodyPr/>
          <a:lstStyle/>
          <a:p>
            <a:fld id="{4B8C2B16-9E15-4ECC-BA51-ECF722966ADD}" type="slidenum">
              <a:rPr lang="tr-TR" smtClean="0"/>
              <a:t>24</a:t>
            </a:fld>
            <a:endParaRPr lang="tr-TR"/>
          </a:p>
        </p:txBody>
      </p:sp>
    </p:spTree>
    <p:extLst>
      <p:ext uri="{BB962C8B-B14F-4D97-AF65-F5344CB8AC3E}">
        <p14:creationId xmlns:p14="http://schemas.microsoft.com/office/powerpoint/2010/main" val="3725354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71951" y="1064958"/>
            <a:ext cx="4215447" cy="72142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743902" y="1923796"/>
            <a:ext cx="3471545" cy="85883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rgbClr val="333399"/>
                </a:solidFill>
                <a:latin typeface="Carlito"/>
                <a:cs typeface="Carlito"/>
              </a:defRPr>
            </a:lvl1pPr>
          </a:lstStyle>
          <a:p>
            <a:endParaRPr/>
          </a:p>
        </p:txBody>
      </p:sp>
      <p:sp>
        <p:nvSpPr>
          <p:cNvPr id="3" name="Holder 3"/>
          <p:cNvSpPr>
            <a:spLocks noGrp="1"/>
          </p:cNvSpPr>
          <p:nvPr>
            <p:ph type="body" idx="1"/>
          </p:nvPr>
        </p:nvSpPr>
        <p:spPr/>
        <p:txBody>
          <a:bodyPr lIns="0" tIns="0" rIns="0" bIns="0"/>
          <a:lstStyle>
            <a:lvl1pPr>
              <a:defRPr sz="1200" b="0" i="0">
                <a:solidFill>
                  <a:schemeClr val="tx1"/>
                </a:solidFill>
                <a:latin typeface="Carlito"/>
                <a:cs typeface="Carlito"/>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rgbClr val="333399"/>
                </a:solidFill>
                <a:latin typeface="Carlito"/>
                <a:cs typeface="Carlito"/>
              </a:defRPr>
            </a:lvl1pPr>
          </a:lstStyle>
          <a:p>
            <a:endParaRPr/>
          </a:p>
        </p:txBody>
      </p:sp>
      <p:sp>
        <p:nvSpPr>
          <p:cNvPr id="3" name="Holder 3"/>
          <p:cNvSpPr>
            <a:spLocks noGrp="1"/>
          </p:cNvSpPr>
          <p:nvPr>
            <p:ph sz="half" idx="2"/>
          </p:nvPr>
        </p:nvSpPr>
        <p:spPr>
          <a:xfrm>
            <a:off x="247967" y="790130"/>
            <a:ext cx="2157317" cy="226733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554065" y="790130"/>
            <a:ext cx="2157317" cy="226733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rgbClr val="333399"/>
                </a:solidFill>
                <a:latin typeface="Carlito"/>
                <a:cs typeface="Carlit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225551" y="291084"/>
            <a:ext cx="238125" cy="119380"/>
          </a:xfrm>
          <a:custGeom>
            <a:avLst/>
            <a:gdLst/>
            <a:ahLst/>
            <a:cxnLst/>
            <a:rect l="l" t="t" r="r" b="b"/>
            <a:pathLst>
              <a:path w="238125" h="119379">
                <a:moveTo>
                  <a:pt x="237744" y="0"/>
                </a:moveTo>
                <a:lnTo>
                  <a:pt x="0" y="0"/>
                </a:lnTo>
                <a:lnTo>
                  <a:pt x="0" y="118872"/>
                </a:lnTo>
                <a:lnTo>
                  <a:pt x="237744" y="118872"/>
                </a:lnTo>
                <a:lnTo>
                  <a:pt x="237744" y="0"/>
                </a:lnTo>
                <a:close/>
              </a:path>
            </a:pathLst>
          </a:custGeom>
          <a:solidFill>
            <a:srgbClr val="FFCF00"/>
          </a:solidFill>
        </p:spPr>
        <p:txBody>
          <a:bodyPr wrap="square" lIns="0" tIns="0" rIns="0" bIns="0" rtlCol="0"/>
          <a:lstStyle/>
          <a:p>
            <a:endParaRPr/>
          </a:p>
        </p:txBody>
      </p:sp>
      <p:sp>
        <p:nvSpPr>
          <p:cNvPr id="17" name="bg object 17"/>
          <p:cNvSpPr/>
          <p:nvPr/>
        </p:nvSpPr>
        <p:spPr>
          <a:xfrm>
            <a:off x="432815" y="291084"/>
            <a:ext cx="178307" cy="118872"/>
          </a:xfrm>
          <a:prstGeom prst="rect">
            <a:avLst/>
          </a:prstGeom>
          <a:blipFill>
            <a:blip r:embed="rId7" cstate="print"/>
            <a:stretch>
              <a:fillRect/>
            </a:stretch>
          </a:blipFill>
        </p:spPr>
        <p:txBody>
          <a:bodyPr wrap="square" lIns="0" tIns="0" rIns="0" bIns="0" rtlCol="0"/>
          <a:lstStyle/>
          <a:p>
            <a:endParaRPr/>
          </a:p>
        </p:txBody>
      </p:sp>
      <p:sp>
        <p:nvSpPr>
          <p:cNvPr id="18" name="bg object 18"/>
          <p:cNvSpPr/>
          <p:nvPr/>
        </p:nvSpPr>
        <p:spPr>
          <a:xfrm>
            <a:off x="292607" y="409956"/>
            <a:ext cx="230504" cy="119380"/>
          </a:xfrm>
          <a:custGeom>
            <a:avLst/>
            <a:gdLst/>
            <a:ahLst/>
            <a:cxnLst/>
            <a:rect l="l" t="t" r="r" b="b"/>
            <a:pathLst>
              <a:path w="230504" h="119379">
                <a:moveTo>
                  <a:pt x="230124" y="0"/>
                </a:moveTo>
                <a:lnTo>
                  <a:pt x="0" y="0"/>
                </a:lnTo>
                <a:lnTo>
                  <a:pt x="0" y="118872"/>
                </a:lnTo>
                <a:lnTo>
                  <a:pt x="230124" y="118872"/>
                </a:lnTo>
                <a:lnTo>
                  <a:pt x="230124" y="0"/>
                </a:lnTo>
                <a:close/>
              </a:path>
            </a:pathLst>
          </a:custGeom>
          <a:solidFill>
            <a:srgbClr val="3333CC"/>
          </a:solidFill>
        </p:spPr>
        <p:txBody>
          <a:bodyPr wrap="square" lIns="0" tIns="0" rIns="0" bIns="0" rtlCol="0"/>
          <a:lstStyle/>
          <a:p>
            <a:endParaRPr/>
          </a:p>
        </p:txBody>
      </p:sp>
      <p:sp>
        <p:nvSpPr>
          <p:cNvPr id="2" name="Holder 2"/>
          <p:cNvSpPr>
            <a:spLocks noGrp="1"/>
          </p:cNvSpPr>
          <p:nvPr>
            <p:ph type="title"/>
          </p:nvPr>
        </p:nvSpPr>
        <p:spPr>
          <a:xfrm>
            <a:off x="490473" y="200406"/>
            <a:ext cx="1586230" cy="239395"/>
          </a:xfrm>
          <a:prstGeom prst="rect">
            <a:avLst/>
          </a:prstGeom>
        </p:spPr>
        <p:txBody>
          <a:bodyPr wrap="square" lIns="0" tIns="0" rIns="0" bIns="0">
            <a:spAutoFit/>
          </a:bodyPr>
          <a:lstStyle>
            <a:lvl1pPr>
              <a:defRPr sz="1400" b="0" i="0">
                <a:solidFill>
                  <a:srgbClr val="333399"/>
                </a:solidFill>
                <a:latin typeface="Carlito"/>
                <a:cs typeface="Carlito"/>
              </a:defRPr>
            </a:lvl1pPr>
          </a:lstStyle>
          <a:p>
            <a:endParaRPr/>
          </a:p>
        </p:txBody>
      </p:sp>
      <p:sp>
        <p:nvSpPr>
          <p:cNvPr id="3" name="Holder 3"/>
          <p:cNvSpPr>
            <a:spLocks noGrp="1"/>
          </p:cNvSpPr>
          <p:nvPr>
            <p:ph type="body" idx="1"/>
          </p:nvPr>
        </p:nvSpPr>
        <p:spPr>
          <a:xfrm>
            <a:off x="213105" y="535305"/>
            <a:ext cx="4323715" cy="833755"/>
          </a:xfrm>
          <a:prstGeom prst="rect">
            <a:avLst/>
          </a:prstGeom>
        </p:spPr>
        <p:txBody>
          <a:bodyPr wrap="square" lIns="0" tIns="0" rIns="0" bIns="0">
            <a:spAutoFit/>
          </a:bodyPr>
          <a:lstStyle>
            <a:lvl1pPr>
              <a:defRPr sz="1200" b="0" i="0">
                <a:solidFill>
                  <a:schemeClr val="tx1"/>
                </a:solidFill>
                <a:latin typeface="Carlito"/>
                <a:cs typeface="Carlito"/>
              </a:defRPr>
            </a:lvl1pPr>
          </a:lstStyle>
          <a:p>
            <a:endParaRPr/>
          </a:p>
        </p:txBody>
      </p:sp>
      <p:sp>
        <p:nvSpPr>
          <p:cNvPr id="4" name="Holder 4"/>
          <p:cNvSpPr>
            <a:spLocks noGrp="1"/>
          </p:cNvSpPr>
          <p:nvPr>
            <p:ph type="ftr" sz="quarter" idx="5"/>
          </p:nvPr>
        </p:nvSpPr>
        <p:spPr>
          <a:xfrm>
            <a:off x="1686179" y="3194875"/>
            <a:ext cx="1586992" cy="1717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47967" y="3194875"/>
            <a:ext cx="1140650" cy="1717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4/24/21</a:t>
            </a:fld>
            <a:endParaRPr lang="en-US"/>
          </a:p>
        </p:txBody>
      </p:sp>
      <p:sp>
        <p:nvSpPr>
          <p:cNvPr id="6" name="Holder 6"/>
          <p:cNvSpPr>
            <a:spLocks noGrp="1"/>
          </p:cNvSpPr>
          <p:nvPr>
            <p:ph type="sldNum" sz="quarter" idx="7"/>
          </p:nvPr>
        </p:nvSpPr>
        <p:spPr>
          <a:xfrm>
            <a:off x="3570732" y="3194875"/>
            <a:ext cx="1140650" cy="1717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4.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7.jp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4.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4.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7.emf"/><Relationship Id="rId5" Type="http://schemas.openxmlformats.org/officeDocument/2006/relationships/image" Target="../media/image4.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image" Target="../media/image31.jpg"/><Relationship Id="rId5" Type="http://schemas.openxmlformats.org/officeDocument/2006/relationships/image" Target="../media/image30.jp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3.jpg"/><Relationship Id="rId5" Type="http://schemas.openxmlformats.org/officeDocument/2006/relationships/image" Target="../media/image4.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35.jp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4.jpg"/><Relationship Id="rId5" Type="http://schemas.openxmlformats.org/officeDocument/2006/relationships/image" Target="../media/image4.pn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14.png"/><Relationship Id="rId7"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4.png"/><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1.jp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4.pn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png"/><Relationship Id="rId4" Type="http://schemas.openxmlformats.org/officeDocument/2006/relationships/image" Target="../media/image6.png"/></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5.xml"/><Relationship Id="rId5" Type="http://schemas.openxmlformats.org/officeDocument/2006/relationships/image" Target="../media/image48.png"/><Relationship Id="rId4" Type="http://schemas.openxmlformats.org/officeDocument/2006/relationships/image" Target="../media/image4.png"/></Relationships>
</file>

<file path=ppt/slides/_rels/slide4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png"/><Relationship Id="rId4" Type="http://schemas.openxmlformats.org/officeDocument/2006/relationships/image" Target="../media/image6.png"/></Relationships>
</file>

<file path=ppt/slides/_rels/slide4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51.jpg"/><Relationship Id="rId5" Type="http://schemas.openxmlformats.org/officeDocument/2006/relationships/image" Target="../media/image4.png"/><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4.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6.png"/></Relationships>
</file>

<file path=ppt/slides/_rels/slide5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6.png"/></Relationships>
</file>

<file path=ppt/slides/_rels/slide5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4.png"/></Relationships>
</file>

<file path=ppt/slides/_rels/slide5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4.png"/><Relationship Id="rId4" Type="http://schemas.openxmlformats.org/officeDocument/2006/relationships/image" Target="../media/image3.png"/></Relationships>
</file>

<file path=ppt/slides/_rels/slide5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6.png"/></Relationships>
</file>

<file path=ppt/slides/_rels/slide5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4.png"/><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9.xml"/><Relationship Id="rId1" Type="http://schemas.openxmlformats.org/officeDocument/2006/relationships/slideLayout" Target="../slideLayouts/slideLayout5.xml"/><Relationship Id="rId6" Type="http://schemas.openxmlformats.org/officeDocument/2006/relationships/image" Target="../media/image57.png"/><Relationship Id="rId5" Type="http://schemas.openxmlformats.org/officeDocument/2006/relationships/image" Target="../media/image4.png"/><Relationship Id="rId4" Type="http://schemas.openxmlformats.org/officeDocument/2006/relationships/image" Target="../media/image6.png"/></Relationships>
</file>

<file path=ppt/slides/_rels/slide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4.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68714" y="1484306"/>
            <a:ext cx="4423087" cy="0"/>
          </a:xfrm>
          <a:custGeom>
            <a:avLst/>
            <a:gdLst/>
            <a:ahLst/>
            <a:cxnLst/>
            <a:rect l="l" t="t" r="r" b="b"/>
            <a:pathLst>
              <a:path w="4782820">
                <a:moveTo>
                  <a:pt x="0" y="0"/>
                </a:moveTo>
                <a:lnTo>
                  <a:pt x="4782312" y="0"/>
                </a:lnTo>
              </a:path>
            </a:pathLst>
          </a:custGeom>
          <a:ln w="19812">
            <a:solidFill>
              <a:srgbClr val="FF9900"/>
            </a:solidFill>
          </a:ln>
        </p:spPr>
        <p:txBody>
          <a:bodyPr wrap="square" lIns="0" tIns="0" rIns="0" bIns="0" rtlCol="0"/>
          <a:lstStyle/>
          <a:p>
            <a:endParaRPr sz="3176"/>
          </a:p>
        </p:txBody>
      </p:sp>
      <p:sp>
        <p:nvSpPr>
          <p:cNvPr id="3" name="object 3"/>
          <p:cNvSpPr txBox="1">
            <a:spLocks noGrp="1"/>
          </p:cNvSpPr>
          <p:nvPr>
            <p:ph type="title"/>
          </p:nvPr>
        </p:nvSpPr>
        <p:spPr>
          <a:xfrm>
            <a:off x="682765" y="813478"/>
            <a:ext cx="3588032" cy="678261"/>
          </a:xfrm>
          <a:prstGeom prst="rect">
            <a:avLst/>
          </a:prstGeom>
        </p:spPr>
        <p:txBody>
          <a:bodyPr vert="horz" wrap="square" lIns="0" tIns="11745" rIns="0" bIns="0" rtlCol="0">
            <a:spAutoFit/>
          </a:bodyPr>
          <a:lstStyle/>
          <a:p>
            <a:pPr marL="11747" algn="ctr">
              <a:spcBef>
                <a:spcPts val="93"/>
              </a:spcBef>
            </a:pPr>
            <a:r>
              <a:rPr lang="tr-TR" sz="1664" dirty="0"/>
              <a:t>Threadler</a:t>
            </a:r>
            <a:br>
              <a:rPr lang="tr-TR" sz="1664" dirty="0"/>
            </a:br>
            <a:br>
              <a:rPr lang="tr-TR" sz="1664" dirty="0"/>
            </a:br>
            <a:r>
              <a:rPr lang="tr-TR" altLang="en-US" sz="1002" dirty="0"/>
              <a:t>Dr. </a:t>
            </a:r>
            <a:r>
              <a:rPr lang="tr-TR" altLang="en-US" sz="1002" dirty="0" err="1"/>
              <a:t>Öğr</a:t>
            </a:r>
            <a:r>
              <a:rPr lang="tr-TR" altLang="en-US" sz="1002" dirty="0"/>
              <a:t>. Üyesi Ertan Bütün</a:t>
            </a:r>
            <a:endParaRPr sz="1002" dirty="0"/>
          </a:p>
        </p:txBody>
      </p:sp>
      <p:sp>
        <p:nvSpPr>
          <p:cNvPr id="7" name="object 7"/>
          <p:cNvSpPr/>
          <p:nvPr/>
        </p:nvSpPr>
        <p:spPr>
          <a:xfrm>
            <a:off x="186548" y="129552"/>
            <a:ext cx="4580467" cy="3169917"/>
          </a:xfrm>
          <a:custGeom>
            <a:avLst/>
            <a:gdLst/>
            <a:ahLst/>
            <a:cxnLst/>
            <a:rect l="l" t="t" r="r" b="b"/>
            <a:pathLst>
              <a:path w="4953000" h="3427729">
                <a:moveTo>
                  <a:pt x="0" y="3427729"/>
                </a:moveTo>
                <a:lnTo>
                  <a:pt x="4952746" y="3427729"/>
                </a:lnTo>
                <a:lnTo>
                  <a:pt x="4952746" y="0"/>
                </a:lnTo>
                <a:lnTo>
                  <a:pt x="0" y="0"/>
                </a:lnTo>
                <a:lnTo>
                  <a:pt x="0" y="3427729"/>
                </a:lnTo>
                <a:close/>
              </a:path>
            </a:pathLst>
          </a:custGeom>
          <a:ln w="24384">
            <a:solidFill>
              <a:srgbClr val="000000"/>
            </a:solidFill>
          </a:ln>
        </p:spPr>
        <p:txBody>
          <a:bodyPr wrap="square" lIns="0" tIns="0" rIns="0" bIns="0" rtlCol="0"/>
          <a:lstStyle/>
          <a:p>
            <a:endParaRPr sz="3176"/>
          </a:p>
        </p:txBody>
      </p:sp>
      <p:sp>
        <p:nvSpPr>
          <p:cNvPr id="8" name="Rectangle 3">
            <a:extLst>
              <a:ext uri="{FF2B5EF4-FFF2-40B4-BE49-F238E27FC236}">
                <a16:creationId xmlns:a16="http://schemas.microsoft.com/office/drawing/2014/main" id="{B1102DF7-4A96-4DB4-93EE-EFEEB0DC39AF}"/>
              </a:ext>
            </a:extLst>
          </p:cNvPr>
          <p:cNvSpPr txBox="1">
            <a:spLocks noChangeArrowheads="1"/>
          </p:cNvSpPr>
          <p:nvPr/>
        </p:nvSpPr>
        <p:spPr>
          <a:xfrm>
            <a:off x="333989" y="1603163"/>
            <a:ext cx="4433026" cy="713700"/>
          </a:xfrm>
          <a:prstGeom prst="rect">
            <a:avLst/>
          </a:prstGeom>
        </p:spPr>
        <p:txBody>
          <a:bodyPr>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indent="0">
              <a:buNone/>
            </a:pPr>
            <a:r>
              <a:rPr lang="tr-TR" altLang="en-US" sz="601" noProof="1"/>
              <a:t>Bu dersin içeriği hazırlanırken Operating System Concepts (Silberschatz, Galvin and Gagne) kitabı ve </a:t>
            </a:r>
          </a:p>
          <a:p>
            <a:pPr marL="0" indent="0">
              <a:spcBef>
                <a:spcPts val="0"/>
              </a:spcBef>
              <a:buNone/>
            </a:pPr>
            <a:r>
              <a:rPr lang="tr-TR" altLang="en-US" sz="601" noProof="1"/>
              <a:t>Prof. Dr. M. Ali Akcayol'un (Gazi Üniversitesi Bilgisayar Mühendisliği Bölümü) ders sunumlarından faydalanılmıştır.</a:t>
            </a:r>
          </a:p>
          <a:p>
            <a:pPr marL="0" indent="0">
              <a:buNone/>
            </a:pPr>
            <a:endParaRPr lang="tr-TR" altLang="en-US" sz="601" noProof="1"/>
          </a:p>
          <a:p>
            <a:pPr marL="0" indent="0">
              <a:spcBef>
                <a:spcPts val="150"/>
              </a:spcBef>
              <a:buNone/>
            </a:pPr>
            <a:r>
              <a:rPr lang="en-US" altLang="en-US" sz="601" noProof="1"/>
              <a:t>https://codex.cs.yale.edu/avi/os-book/OS10/index.html</a:t>
            </a:r>
            <a:endParaRPr lang="tr-TR" altLang="en-US" sz="601" noProof="1"/>
          </a:p>
          <a:p>
            <a:pPr marL="0" indent="0">
              <a:spcBef>
                <a:spcPts val="150"/>
              </a:spcBef>
              <a:buNone/>
            </a:pPr>
            <a:r>
              <a:rPr lang="en-US" altLang="en-US" sz="601" noProof="1"/>
              <a:t>http://w3.gazi.edu.tr/~akcayol/BMOS.htm</a:t>
            </a:r>
          </a:p>
        </p:txBody>
      </p:sp>
    </p:spTree>
    <p:extLst>
      <p:ext uri="{BB962C8B-B14F-4D97-AF65-F5344CB8AC3E}">
        <p14:creationId xmlns:p14="http://schemas.microsoft.com/office/powerpoint/2010/main" val="3944028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8579" y="280416"/>
            <a:ext cx="4627245" cy="262255"/>
            <a:chOff x="68579" y="280416"/>
            <a:chExt cx="4627245" cy="262255"/>
          </a:xfrm>
        </p:grpSpPr>
        <p:sp>
          <p:nvSpPr>
            <p:cNvPr id="3" name="object 3"/>
            <p:cNvSpPr/>
            <p:nvPr/>
          </p:nvSpPr>
          <p:spPr>
            <a:xfrm>
              <a:off x="493775" y="409956"/>
              <a:ext cx="199644" cy="11887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68579" y="374904"/>
              <a:ext cx="303275" cy="118872"/>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13003" y="280416"/>
              <a:ext cx="17145" cy="262255"/>
            </a:xfrm>
            <a:custGeom>
              <a:avLst/>
              <a:gdLst/>
              <a:ahLst/>
              <a:cxnLst/>
              <a:rect l="l" t="t" r="r" b="b"/>
              <a:pathLst>
                <a:path w="17145" h="262255">
                  <a:moveTo>
                    <a:pt x="16763" y="0"/>
                  </a:moveTo>
                  <a:lnTo>
                    <a:pt x="0" y="0"/>
                  </a:lnTo>
                  <a:lnTo>
                    <a:pt x="0" y="262127"/>
                  </a:lnTo>
                  <a:lnTo>
                    <a:pt x="16763" y="262127"/>
                  </a:lnTo>
                  <a:lnTo>
                    <a:pt x="16763" y="0"/>
                  </a:lnTo>
                  <a:close/>
                </a:path>
              </a:pathLst>
            </a:custGeom>
            <a:solidFill>
              <a:srgbClr val="1C1C1C"/>
            </a:solidFill>
          </p:spPr>
          <p:txBody>
            <a:bodyPr wrap="square" lIns="0" tIns="0" rIns="0" bIns="0" rtlCol="0"/>
            <a:lstStyle/>
            <a:p>
              <a:endParaRPr/>
            </a:p>
          </p:txBody>
        </p:sp>
        <p:sp>
          <p:nvSpPr>
            <p:cNvPr id="6" name="object 6"/>
            <p:cNvSpPr/>
            <p:nvPr/>
          </p:nvSpPr>
          <p:spPr>
            <a:xfrm>
              <a:off x="239267" y="464820"/>
              <a:ext cx="4456176" cy="15240"/>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p:nvPr/>
        </p:nvSpPr>
        <p:spPr>
          <a:xfrm>
            <a:off x="4896103" y="3329686"/>
            <a:ext cx="58419" cy="102235"/>
          </a:xfrm>
          <a:prstGeom prst="rect">
            <a:avLst/>
          </a:prstGeom>
        </p:spPr>
        <p:txBody>
          <a:bodyPr vert="horz" wrap="square" lIns="0" tIns="13335" rIns="0" bIns="0" rtlCol="0">
            <a:spAutoFit/>
          </a:bodyPr>
          <a:lstStyle/>
          <a:p>
            <a:pPr marL="12700">
              <a:lnSpc>
                <a:spcPct val="100000"/>
              </a:lnSpc>
              <a:spcBef>
                <a:spcPts val="105"/>
              </a:spcBef>
            </a:pPr>
            <a:r>
              <a:rPr sz="500" dirty="0">
                <a:solidFill>
                  <a:srgbClr val="808080"/>
                </a:solidFill>
                <a:latin typeface="Carlito"/>
                <a:cs typeface="Carlito"/>
              </a:rPr>
              <a:t>9</a:t>
            </a:r>
            <a:endParaRPr sz="500">
              <a:latin typeface="Carlito"/>
              <a:cs typeface="Carlito"/>
            </a:endParaRPr>
          </a:p>
        </p:txBody>
      </p:sp>
      <p:sp>
        <p:nvSpPr>
          <p:cNvPr id="8" name="object 8"/>
          <p:cNvSpPr txBox="1">
            <a:spLocks noGrp="1"/>
          </p:cNvSpPr>
          <p:nvPr>
            <p:ph type="title"/>
          </p:nvPr>
        </p:nvSpPr>
        <p:spPr>
          <a:xfrm>
            <a:off x="490473" y="199390"/>
            <a:ext cx="1224027" cy="228268"/>
          </a:xfrm>
          <a:prstGeom prst="rect">
            <a:avLst/>
          </a:prstGeom>
        </p:spPr>
        <p:txBody>
          <a:bodyPr vert="horz" wrap="square" lIns="0" tIns="12700" rIns="0" bIns="0" rtlCol="0">
            <a:spAutoFit/>
          </a:bodyPr>
          <a:lstStyle/>
          <a:p>
            <a:pPr marL="12700">
              <a:lnSpc>
                <a:spcPct val="100000"/>
              </a:lnSpc>
              <a:spcBef>
                <a:spcPts val="100"/>
              </a:spcBef>
            </a:pPr>
            <a:r>
              <a:rPr spc="-5" dirty="0"/>
              <a:t>Konular</a:t>
            </a:r>
          </a:p>
        </p:txBody>
      </p:sp>
      <p:sp>
        <p:nvSpPr>
          <p:cNvPr id="9" name="object 9"/>
          <p:cNvSpPr txBox="1"/>
          <p:nvPr/>
        </p:nvSpPr>
        <p:spPr>
          <a:xfrm>
            <a:off x="503681" y="445288"/>
            <a:ext cx="3573019" cy="2704587"/>
          </a:xfrm>
          <a:prstGeom prst="rect">
            <a:avLst/>
          </a:prstGeom>
        </p:spPr>
        <p:txBody>
          <a:bodyPr vert="horz" wrap="square" lIns="0" tIns="26670" rIns="0" bIns="0" rtlCol="0">
            <a:spAutoFit/>
          </a:bodyPr>
          <a:lstStyle/>
          <a:p>
            <a:pPr marL="144780" indent="-132715">
              <a:lnSpc>
                <a:spcPct val="100000"/>
              </a:lnSpc>
              <a:spcBef>
                <a:spcPts val="210"/>
              </a:spcBef>
              <a:buClr>
                <a:srgbClr val="FF0000"/>
              </a:buClr>
              <a:buSzPct val="73076"/>
              <a:buFont typeface="Wingdings"/>
              <a:buChar char=""/>
              <a:tabLst>
                <a:tab pos="145415" algn="l"/>
              </a:tabLst>
            </a:pPr>
            <a:r>
              <a:rPr sz="1300" spc="-5" dirty="0">
                <a:latin typeface="Carlito"/>
                <a:cs typeface="Carlito"/>
              </a:rPr>
              <a:t>Thread’ler</a:t>
            </a:r>
            <a:endParaRPr sz="1300" dirty="0">
              <a:latin typeface="Carlito"/>
              <a:cs typeface="Carlito"/>
            </a:endParaRPr>
          </a:p>
          <a:p>
            <a:pPr marL="144780" indent="-132715">
              <a:lnSpc>
                <a:spcPct val="100000"/>
              </a:lnSpc>
              <a:spcBef>
                <a:spcPts val="110"/>
              </a:spcBef>
              <a:buClr>
                <a:srgbClr val="FF0000"/>
              </a:buClr>
              <a:buSzPct val="73076"/>
              <a:buFont typeface="Wingdings"/>
              <a:buChar char=""/>
              <a:tabLst>
                <a:tab pos="145415" algn="l"/>
              </a:tabLst>
            </a:pPr>
            <a:r>
              <a:rPr lang="tr-TR" sz="1300" spc="-5" dirty="0">
                <a:latin typeface="Carlito"/>
                <a:cs typeface="Carlito"/>
              </a:rPr>
              <a:t>Multithread programlamanın avantajları</a:t>
            </a:r>
            <a:endParaRPr sz="1300" dirty="0">
              <a:latin typeface="Carlito"/>
              <a:cs typeface="Carlito"/>
            </a:endParaRPr>
          </a:p>
          <a:p>
            <a:pPr marL="144780" indent="-132715">
              <a:lnSpc>
                <a:spcPct val="100000"/>
              </a:lnSpc>
              <a:spcBef>
                <a:spcPts val="95"/>
              </a:spcBef>
              <a:buClr>
                <a:srgbClr val="FF0000"/>
              </a:buClr>
              <a:buSzPct val="73076"/>
              <a:buFont typeface="Wingdings"/>
              <a:buChar char=""/>
              <a:tabLst>
                <a:tab pos="145415" algn="l"/>
              </a:tabLst>
            </a:pPr>
            <a:r>
              <a:rPr sz="1300" spc="-5" dirty="0">
                <a:solidFill>
                  <a:srgbClr val="C00000"/>
                </a:solidFill>
                <a:latin typeface="Carlito"/>
                <a:cs typeface="Carlito"/>
              </a:rPr>
              <a:t>Multicore</a:t>
            </a:r>
            <a:r>
              <a:rPr sz="1300" spc="10" dirty="0">
                <a:solidFill>
                  <a:srgbClr val="C00000"/>
                </a:solidFill>
                <a:latin typeface="Carlito"/>
                <a:cs typeface="Carlito"/>
              </a:rPr>
              <a:t> </a:t>
            </a:r>
            <a:r>
              <a:rPr sz="1300" spc="-5" dirty="0">
                <a:solidFill>
                  <a:srgbClr val="C00000"/>
                </a:solidFill>
                <a:latin typeface="Carlito"/>
                <a:cs typeface="Carlito"/>
              </a:rPr>
              <a:t>programlama</a:t>
            </a:r>
            <a:endParaRPr sz="1300" dirty="0">
              <a:latin typeface="Carlito"/>
              <a:cs typeface="Carlito"/>
            </a:endParaRPr>
          </a:p>
          <a:p>
            <a:pPr marL="373380" lvl="1" indent="-133350">
              <a:lnSpc>
                <a:spcPct val="100000"/>
              </a:lnSpc>
              <a:spcBef>
                <a:spcPts val="114"/>
              </a:spcBef>
              <a:buClr>
                <a:srgbClr val="FF0000"/>
              </a:buClr>
              <a:buSzPct val="75000"/>
              <a:buFont typeface="Wingdings"/>
              <a:buChar char=""/>
              <a:tabLst>
                <a:tab pos="374015" algn="l"/>
              </a:tabLst>
            </a:pPr>
            <a:r>
              <a:rPr sz="1200" dirty="0">
                <a:latin typeface="Carlito"/>
                <a:cs typeface="Carlito"/>
              </a:rPr>
              <a:t>Multicore programlamanın</a:t>
            </a:r>
            <a:r>
              <a:rPr sz="1200" spc="-100" dirty="0">
                <a:latin typeface="Carlito"/>
                <a:cs typeface="Carlito"/>
              </a:rPr>
              <a:t> </a:t>
            </a:r>
            <a:r>
              <a:rPr sz="1200" spc="-5" dirty="0">
                <a:latin typeface="Carlito"/>
                <a:cs typeface="Carlito"/>
              </a:rPr>
              <a:t>zorlukları</a:t>
            </a:r>
            <a:endParaRPr sz="1200" dirty="0">
              <a:latin typeface="Carlito"/>
              <a:cs typeface="Carlito"/>
            </a:endParaRPr>
          </a:p>
          <a:p>
            <a:pPr marL="373380" lvl="1" indent="-133350">
              <a:lnSpc>
                <a:spcPct val="100000"/>
              </a:lnSpc>
              <a:spcBef>
                <a:spcPts val="95"/>
              </a:spcBef>
              <a:buClr>
                <a:srgbClr val="FF0000"/>
              </a:buClr>
              <a:buSzPct val="75000"/>
              <a:buFont typeface="Wingdings"/>
              <a:buChar char=""/>
              <a:tabLst>
                <a:tab pos="374015" algn="l"/>
              </a:tabLst>
            </a:pPr>
            <a:r>
              <a:rPr sz="1200" dirty="0">
                <a:latin typeface="Carlito"/>
                <a:cs typeface="Carlito"/>
              </a:rPr>
              <a:t>Paralel </a:t>
            </a:r>
            <a:r>
              <a:rPr sz="1200" spc="-5" dirty="0">
                <a:latin typeface="Carlito"/>
                <a:cs typeface="Carlito"/>
              </a:rPr>
              <a:t>çalışma</a:t>
            </a:r>
            <a:r>
              <a:rPr sz="1200" spc="-20" dirty="0">
                <a:latin typeface="Carlito"/>
                <a:cs typeface="Carlito"/>
              </a:rPr>
              <a:t> </a:t>
            </a:r>
            <a:r>
              <a:rPr sz="1200" dirty="0">
                <a:latin typeface="Carlito"/>
                <a:cs typeface="Carlito"/>
              </a:rPr>
              <a:t>türleri</a:t>
            </a:r>
          </a:p>
          <a:p>
            <a:pPr marL="144780" indent="-132715">
              <a:lnSpc>
                <a:spcPct val="100000"/>
              </a:lnSpc>
              <a:spcBef>
                <a:spcPts val="90"/>
              </a:spcBef>
              <a:buClr>
                <a:srgbClr val="FF0000"/>
              </a:buClr>
              <a:buSzPct val="73076"/>
              <a:buFont typeface="Wingdings"/>
              <a:buChar char=""/>
              <a:tabLst>
                <a:tab pos="145415" algn="l"/>
              </a:tabLst>
            </a:pPr>
            <a:r>
              <a:rPr sz="1300" spc="-5" dirty="0">
                <a:latin typeface="Carlito"/>
                <a:cs typeface="Carlito"/>
              </a:rPr>
              <a:t>Multithreading</a:t>
            </a:r>
            <a:r>
              <a:rPr sz="1300" spc="15" dirty="0">
                <a:latin typeface="Carlito"/>
                <a:cs typeface="Carlito"/>
              </a:rPr>
              <a:t> </a:t>
            </a:r>
            <a:r>
              <a:rPr sz="1300" spc="-5" dirty="0">
                <a:latin typeface="Carlito"/>
                <a:cs typeface="Carlito"/>
              </a:rPr>
              <a:t>modelleri</a:t>
            </a:r>
            <a:endParaRPr sz="1300" dirty="0">
              <a:latin typeface="Carlito"/>
              <a:cs typeface="Carlito"/>
            </a:endParaRPr>
          </a:p>
          <a:p>
            <a:pPr marL="373380" lvl="1" indent="-133350">
              <a:lnSpc>
                <a:spcPct val="100000"/>
              </a:lnSpc>
              <a:spcBef>
                <a:spcPts val="114"/>
              </a:spcBef>
              <a:buClr>
                <a:srgbClr val="FF0000"/>
              </a:buClr>
              <a:buSzPct val="75000"/>
              <a:buFont typeface="Wingdings"/>
              <a:buChar char=""/>
              <a:tabLst>
                <a:tab pos="374015" algn="l"/>
              </a:tabLst>
            </a:pPr>
            <a:r>
              <a:rPr sz="1200" dirty="0">
                <a:latin typeface="Carlito"/>
                <a:cs typeface="Carlito"/>
              </a:rPr>
              <a:t>Many-to-one</a:t>
            </a:r>
          </a:p>
          <a:p>
            <a:pPr marL="373380" lvl="1" indent="-133350">
              <a:lnSpc>
                <a:spcPct val="100000"/>
              </a:lnSpc>
              <a:spcBef>
                <a:spcPts val="95"/>
              </a:spcBef>
              <a:buClr>
                <a:srgbClr val="FF0000"/>
              </a:buClr>
              <a:buSzPct val="75000"/>
              <a:buFont typeface="Wingdings"/>
              <a:buChar char=""/>
              <a:tabLst>
                <a:tab pos="374015" algn="l"/>
              </a:tabLst>
            </a:pPr>
            <a:r>
              <a:rPr sz="1200" dirty="0">
                <a:latin typeface="Carlito"/>
                <a:cs typeface="Carlito"/>
              </a:rPr>
              <a:t>One-to-one</a:t>
            </a:r>
          </a:p>
          <a:p>
            <a:pPr marL="373380" lvl="1" indent="-133350">
              <a:lnSpc>
                <a:spcPct val="100000"/>
              </a:lnSpc>
              <a:spcBef>
                <a:spcPts val="95"/>
              </a:spcBef>
              <a:buClr>
                <a:srgbClr val="FF0000"/>
              </a:buClr>
              <a:buSzPct val="75000"/>
              <a:buFont typeface="Wingdings"/>
              <a:buChar char=""/>
              <a:tabLst>
                <a:tab pos="374015" algn="l"/>
              </a:tabLst>
            </a:pPr>
            <a:r>
              <a:rPr sz="1200" dirty="0">
                <a:latin typeface="Carlito"/>
                <a:cs typeface="Carlito"/>
              </a:rPr>
              <a:t>Many-to-many</a:t>
            </a:r>
          </a:p>
          <a:p>
            <a:pPr marL="144780" indent="-132715">
              <a:lnSpc>
                <a:spcPct val="100000"/>
              </a:lnSpc>
              <a:spcBef>
                <a:spcPts val="95"/>
              </a:spcBef>
              <a:buClr>
                <a:srgbClr val="FF0000"/>
              </a:buClr>
              <a:buSzPct val="73076"/>
              <a:buFont typeface="Wingdings"/>
              <a:buChar char=""/>
              <a:tabLst>
                <a:tab pos="145415" algn="l"/>
              </a:tabLst>
            </a:pPr>
            <a:r>
              <a:rPr sz="1300" spc="-5" dirty="0">
                <a:latin typeface="Carlito"/>
                <a:cs typeface="Carlito"/>
              </a:rPr>
              <a:t>Thread</a:t>
            </a:r>
            <a:r>
              <a:rPr sz="1300" spc="-15" dirty="0">
                <a:latin typeface="Carlito"/>
                <a:cs typeface="Carlito"/>
              </a:rPr>
              <a:t> </a:t>
            </a:r>
            <a:r>
              <a:rPr sz="1300" spc="-5" dirty="0">
                <a:latin typeface="Carlito"/>
                <a:cs typeface="Carlito"/>
              </a:rPr>
              <a:t>kütüphaneleri</a:t>
            </a:r>
            <a:endParaRPr sz="1300" dirty="0">
              <a:latin typeface="Carlito"/>
              <a:cs typeface="Carlito"/>
            </a:endParaRPr>
          </a:p>
          <a:p>
            <a:pPr marL="144780" indent="-132715">
              <a:lnSpc>
                <a:spcPct val="100000"/>
              </a:lnSpc>
              <a:spcBef>
                <a:spcPts val="105"/>
              </a:spcBef>
              <a:buClr>
                <a:srgbClr val="FF0000"/>
              </a:buClr>
              <a:buSzPct val="73076"/>
              <a:buFont typeface="Wingdings"/>
              <a:buChar char=""/>
              <a:tabLst>
                <a:tab pos="145415" algn="l"/>
              </a:tabLst>
            </a:pPr>
            <a:r>
              <a:rPr sz="1300" spc="-5" dirty="0">
                <a:latin typeface="Carlito"/>
                <a:cs typeface="Carlito"/>
              </a:rPr>
              <a:t>Dolaylı thread</a:t>
            </a:r>
            <a:r>
              <a:rPr sz="1300" spc="25" dirty="0">
                <a:latin typeface="Carlito"/>
                <a:cs typeface="Carlito"/>
              </a:rPr>
              <a:t> </a:t>
            </a:r>
            <a:r>
              <a:rPr sz="1300" spc="-10" dirty="0">
                <a:latin typeface="Carlito"/>
                <a:cs typeface="Carlito"/>
              </a:rPr>
              <a:t>oluşturma</a:t>
            </a:r>
            <a:endParaRPr sz="1300" dirty="0">
              <a:latin typeface="Carlito"/>
              <a:cs typeface="Carlito"/>
            </a:endParaRPr>
          </a:p>
          <a:p>
            <a:pPr marL="144780" indent="-132715">
              <a:lnSpc>
                <a:spcPct val="100000"/>
              </a:lnSpc>
              <a:spcBef>
                <a:spcPts val="100"/>
              </a:spcBef>
              <a:buClr>
                <a:srgbClr val="FF0000"/>
              </a:buClr>
              <a:buSzPct val="73076"/>
              <a:buFont typeface="Wingdings"/>
              <a:buChar char=""/>
              <a:tabLst>
                <a:tab pos="145415" algn="l"/>
              </a:tabLst>
            </a:pPr>
            <a:r>
              <a:rPr lang="tr-TR" sz="1300" spc="-5" dirty="0" err="1">
                <a:latin typeface="Carlito"/>
                <a:cs typeface="Carlito"/>
              </a:rPr>
              <a:t>Threadlerin</a:t>
            </a:r>
            <a:r>
              <a:rPr lang="tr-TR" sz="1300" spc="-5" dirty="0">
                <a:latin typeface="Carlito"/>
                <a:cs typeface="Carlito"/>
              </a:rPr>
              <a:t> yürütülmesi ile ilgili bazı hususlar</a:t>
            </a:r>
            <a:endParaRPr sz="1300" dirty="0">
              <a:latin typeface="Carlito"/>
              <a:cs typeface="Carlito"/>
            </a:endParaRPr>
          </a:p>
          <a:p>
            <a:pPr marL="144780" indent="-132715">
              <a:lnSpc>
                <a:spcPct val="100000"/>
              </a:lnSpc>
              <a:spcBef>
                <a:spcPts val="95"/>
              </a:spcBef>
              <a:buClr>
                <a:srgbClr val="FF0000"/>
              </a:buClr>
              <a:buSzPct val="73076"/>
              <a:buFont typeface="Wingdings"/>
              <a:buChar char=""/>
              <a:tabLst>
                <a:tab pos="145415" algn="l"/>
              </a:tabLst>
            </a:pPr>
            <a:r>
              <a:rPr sz="1300" spc="-5" dirty="0">
                <a:latin typeface="Carlito"/>
                <a:cs typeface="Carlito"/>
              </a:rPr>
              <a:t>Windows ve Linux</a:t>
            </a:r>
            <a:r>
              <a:rPr sz="1300" spc="5" dirty="0">
                <a:latin typeface="Carlito"/>
                <a:cs typeface="Carlito"/>
              </a:rPr>
              <a:t> </a:t>
            </a:r>
            <a:r>
              <a:rPr sz="1300" spc="-5" dirty="0">
                <a:latin typeface="Carlito"/>
                <a:cs typeface="Carlito"/>
              </a:rPr>
              <a:t>thread’leri</a:t>
            </a:r>
            <a:endParaRPr sz="1300" dirty="0">
              <a:latin typeface="Carlito"/>
              <a:cs typeface="Carlito"/>
            </a:endParaRPr>
          </a:p>
        </p:txBody>
      </p:sp>
      <p:sp>
        <p:nvSpPr>
          <p:cNvPr id="10" name="object 10"/>
          <p:cNvSpPr/>
          <p:nvPr/>
        </p:nvSpPr>
        <p:spPr>
          <a:xfrm>
            <a:off x="304" y="381"/>
            <a:ext cx="4953000" cy="3427729"/>
          </a:xfrm>
          <a:custGeom>
            <a:avLst/>
            <a:gdLst/>
            <a:ahLst/>
            <a:cxnLst/>
            <a:rect l="l" t="t" r="r" b="b"/>
            <a:pathLst>
              <a:path w="4953000" h="3427729">
                <a:moveTo>
                  <a:pt x="0" y="3427729"/>
                </a:moveTo>
                <a:lnTo>
                  <a:pt x="4952746" y="3427729"/>
                </a:lnTo>
                <a:lnTo>
                  <a:pt x="4952746" y="0"/>
                </a:lnTo>
                <a:lnTo>
                  <a:pt x="0" y="0"/>
                </a:lnTo>
                <a:lnTo>
                  <a:pt x="0" y="3427729"/>
                </a:lnTo>
                <a:close/>
              </a:path>
            </a:pathLst>
          </a:custGeom>
          <a:ln w="24384">
            <a:solidFill>
              <a:srgbClr val="000000"/>
            </a:solidFill>
          </a:ln>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8579" y="280416"/>
            <a:ext cx="4627245" cy="262255"/>
            <a:chOff x="68579" y="280416"/>
            <a:chExt cx="4627245" cy="262255"/>
          </a:xfrm>
        </p:grpSpPr>
        <p:sp>
          <p:nvSpPr>
            <p:cNvPr id="3" name="object 3"/>
            <p:cNvSpPr/>
            <p:nvPr/>
          </p:nvSpPr>
          <p:spPr>
            <a:xfrm>
              <a:off x="493775" y="409956"/>
              <a:ext cx="199644" cy="11887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68579" y="374904"/>
              <a:ext cx="303275" cy="118872"/>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13003" y="280416"/>
              <a:ext cx="17145" cy="262255"/>
            </a:xfrm>
            <a:custGeom>
              <a:avLst/>
              <a:gdLst/>
              <a:ahLst/>
              <a:cxnLst/>
              <a:rect l="l" t="t" r="r" b="b"/>
              <a:pathLst>
                <a:path w="17145" h="262255">
                  <a:moveTo>
                    <a:pt x="16763" y="0"/>
                  </a:moveTo>
                  <a:lnTo>
                    <a:pt x="0" y="0"/>
                  </a:lnTo>
                  <a:lnTo>
                    <a:pt x="0" y="262127"/>
                  </a:lnTo>
                  <a:lnTo>
                    <a:pt x="16763" y="262127"/>
                  </a:lnTo>
                  <a:lnTo>
                    <a:pt x="16763" y="0"/>
                  </a:lnTo>
                  <a:close/>
                </a:path>
              </a:pathLst>
            </a:custGeom>
            <a:solidFill>
              <a:srgbClr val="1C1C1C"/>
            </a:solidFill>
          </p:spPr>
          <p:txBody>
            <a:bodyPr wrap="square" lIns="0" tIns="0" rIns="0" bIns="0" rtlCol="0"/>
            <a:lstStyle/>
            <a:p>
              <a:endParaRPr/>
            </a:p>
          </p:txBody>
        </p:sp>
        <p:sp>
          <p:nvSpPr>
            <p:cNvPr id="6" name="object 6"/>
            <p:cNvSpPr/>
            <p:nvPr/>
          </p:nvSpPr>
          <p:spPr>
            <a:xfrm>
              <a:off x="239267" y="464820"/>
              <a:ext cx="4456176" cy="15239"/>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p:nvPr/>
        </p:nvSpPr>
        <p:spPr>
          <a:xfrm>
            <a:off x="4863846" y="3330041"/>
            <a:ext cx="89535" cy="102870"/>
          </a:xfrm>
          <a:prstGeom prst="rect">
            <a:avLst/>
          </a:prstGeom>
        </p:spPr>
        <p:txBody>
          <a:bodyPr vert="horz" wrap="square" lIns="0" tIns="13335" rIns="0" bIns="0" rtlCol="0">
            <a:spAutoFit/>
          </a:bodyPr>
          <a:lstStyle/>
          <a:p>
            <a:pPr marL="12700">
              <a:lnSpc>
                <a:spcPct val="100000"/>
              </a:lnSpc>
              <a:spcBef>
                <a:spcPts val="105"/>
              </a:spcBef>
            </a:pPr>
            <a:r>
              <a:rPr sz="500" spc="-5" dirty="0">
                <a:solidFill>
                  <a:srgbClr val="808080"/>
                </a:solidFill>
                <a:latin typeface="Carlito"/>
                <a:cs typeface="Carlito"/>
              </a:rPr>
              <a:t>10</a:t>
            </a:r>
            <a:endParaRPr sz="500">
              <a:latin typeface="Carlito"/>
              <a:cs typeface="Carlito"/>
            </a:endParaRPr>
          </a:p>
        </p:txBody>
      </p:sp>
      <p:sp>
        <p:nvSpPr>
          <p:cNvPr id="8" name="object 8"/>
          <p:cNvSpPr txBox="1"/>
          <p:nvPr/>
        </p:nvSpPr>
        <p:spPr>
          <a:xfrm>
            <a:off x="213105" y="535305"/>
            <a:ext cx="4664710" cy="3029034"/>
          </a:xfrm>
          <a:prstGeom prst="rect">
            <a:avLst/>
          </a:prstGeom>
        </p:spPr>
        <p:txBody>
          <a:bodyPr vert="horz" wrap="square" lIns="0" tIns="12700" rIns="0" bIns="0" rtlCol="0">
            <a:spAutoFit/>
          </a:bodyPr>
          <a:lstStyle/>
          <a:p>
            <a:pPr marL="192405" indent="-180340">
              <a:lnSpc>
                <a:spcPct val="100000"/>
              </a:lnSpc>
              <a:spcBef>
                <a:spcPts val="100"/>
              </a:spcBef>
              <a:buClr>
                <a:srgbClr val="3333CC"/>
              </a:buClr>
              <a:buSzPct val="58333"/>
              <a:buFont typeface="Wingdings"/>
              <a:buChar char=""/>
              <a:tabLst>
                <a:tab pos="193040" algn="l"/>
              </a:tabLst>
            </a:pPr>
            <a:r>
              <a:rPr sz="1100" spc="-5" dirty="0">
                <a:latin typeface="Carlito"/>
                <a:cs typeface="Carlito"/>
              </a:rPr>
              <a:t>Bilgisayar </a:t>
            </a:r>
            <a:r>
              <a:rPr sz="1100" dirty="0">
                <a:latin typeface="Carlito"/>
                <a:cs typeface="Carlito"/>
              </a:rPr>
              <a:t>tasarımındaki en önemli gelişmelerden birisi, </a:t>
            </a:r>
            <a:r>
              <a:rPr sz="1100" spc="-5" dirty="0">
                <a:latin typeface="Carlito"/>
                <a:cs typeface="Carlito"/>
              </a:rPr>
              <a:t>çok</a:t>
            </a:r>
            <a:r>
              <a:rPr sz="1100" spc="-100" dirty="0">
                <a:latin typeface="Carlito"/>
                <a:cs typeface="Carlito"/>
              </a:rPr>
              <a:t> </a:t>
            </a:r>
            <a:r>
              <a:rPr sz="1100" dirty="0">
                <a:latin typeface="Carlito"/>
                <a:cs typeface="Carlito"/>
              </a:rPr>
              <a:t>işlemcili</a:t>
            </a:r>
          </a:p>
          <a:p>
            <a:pPr marL="192405">
              <a:lnSpc>
                <a:spcPct val="100000"/>
              </a:lnSpc>
            </a:pPr>
            <a:r>
              <a:rPr sz="1100" spc="-5" dirty="0">
                <a:latin typeface="Carlito"/>
                <a:cs typeface="Carlito"/>
              </a:rPr>
              <a:t>sistemlerin</a:t>
            </a:r>
            <a:r>
              <a:rPr sz="1100" spc="-20" dirty="0">
                <a:latin typeface="Carlito"/>
                <a:cs typeface="Carlito"/>
              </a:rPr>
              <a:t> </a:t>
            </a:r>
            <a:r>
              <a:rPr sz="1100" dirty="0">
                <a:latin typeface="Carlito"/>
                <a:cs typeface="Carlito"/>
              </a:rPr>
              <a:t>geliştirilmesidir.</a:t>
            </a:r>
          </a:p>
          <a:p>
            <a:pPr marL="192405" indent="-180340">
              <a:lnSpc>
                <a:spcPct val="100000"/>
              </a:lnSpc>
              <a:spcBef>
                <a:spcPts val="600"/>
              </a:spcBef>
              <a:buClr>
                <a:srgbClr val="3333CC"/>
              </a:buClr>
              <a:buSzPct val="58333"/>
              <a:buFont typeface="Wingdings"/>
              <a:buChar char=""/>
              <a:tabLst>
                <a:tab pos="193040" algn="l"/>
              </a:tabLst>
            </a:pPr>
            <a:r>
              <a:rPr sz="1100" spc="-5" dirty="0">
                <a:latin typeface="Carlito"/>
                <a:cs typeface="Carlito"/>
              </a:rPr>
              <a:t>Son </a:t>
            </a:r>
            <a:r>
              <a:rPr sz="1100" dirty="0">
                <a:latin typeface="Carlito"/>
                <a:cs typeface="Carlito"/>
              </a:rPr>
              <a:t>zamanlarda, tek </a:t>
            </a:r>
            <a:r>
              <a:rPr sz="1100" spc="-5" dirty="0">
                <a:latin typeface="Carlito"/>
                <a:cs typeface="Carlito"/>
              </a:rPr>
              <a:t>chip içerisine birden fazla core</a:t>
            </a:r>
            <a:r>
              <a:rPr sz="1100" spc="-15" dirty="0">
                <a:latin typeface="Carlito"/>
                <a:cs typeface="Carlito"/>
              </a:rPr>
              <a:t> </a:t>
            </a:r>
            <a:r>
              <a:rPr sz="1100" spc="-5" dirty="0" err="1">
                <a:latin typeface="Carlito"/>
                <a:cs typeface="Carlito"/>
              </a:rPr>
              <a:t>yerleştirilmektedir</a:t>
            </a:r>
            <a:r>
              <a:rPr sz="1100" spc="-5" dirty="0">
                <a:latin typeface="Carlito"/>
                <a:cs typeface="Carlito"/>
              </a:rPr>
              <a:t>.</a:t>
            </a:r>
            <a:r>
              <a:rPr lang="tr-TR" sz="1100" spc="-5" dirty="0">
                <a:latin typeface="Carlito"/>
                <a:cs typeface="Carlito"/>
              </a:rPr>
              <a:t> </a:t>
            </a:r>
            <a:r>
              <a:rPr sz="1100" spc="-5" dirty="0">
                <a:latin typeface="Carlito"/>
                <a:cs typeface="Carlito"/>
              </a:rPr>
              <a:t>Bu </a:t>
            </a:r>
            <a:r>
              <a:rPr sz="1100" dirty="0">
                <a:latin typeface="Carlito"/>
                <a:cs typeface="Carlito"/>
              </a:rPr>
              <a:t>tür </a:t>
            </a:r>
            <a:r>
              <a:rPr sz="1100" spc="-5" dirty="0">
                <a:latin typeface="Carlito"/>
                <a:cs typeface="Carlito"/>
              </a:rPr>
              <a:t>sistemler </a:t>
            </a:r>
            <a:r>
              <a:rPr sz="1100" dirty="0">
                <a:solidFill>
                  <a:srgbClr val="00AFEF"/>
                </a:solidFill>
                <a:latin typeface="Carlito"/>
                <a:cs typeface="Carlito"/>
              </a:rPr>
              <a:t>multicore </a:t>
            </a:r>
            <a:r>
              <a:rPr sz="1100" dirty="0">
                <a:latin typeface="Carlito"/>
                <a:cs typeface="Carlito"/>
              </a:rPr>
              <a:t>veya </a:t>
            </a:r>
            <a:r>
              <a:rPr sz="1100" dirty="0">
                <a:solidFill>
                  <a:srgbClr val="00AFEF"/>
                </a:solidFill>
                <a:latin typeface="Carlito"/>
                <a:cs typeface="Carlito"/>
              </a:rPr>
              <a:t>multiprocessor </a:t>
            </a:r>
            <a:r>
              <a:rPr sz="1100" spc="-5" dirty="0">
                <a:latin typeface="Carlito"/>
                <a:cs typeface="Carlito"/>
              </a:rPr>
              <a:t>olarak</a:t>
            </a:r>
            <a:r>
              <a:rPr sz="1100" spc="-100" dirty="0">
                <a:latin typeface="Carlito"/>
                <a:cs typeface="Carlito"/>
              </a:rPr>
              <a:t> </a:t>
            </a:r>
            <a:r>
              <a:rPr sz="1100" dirty="0">
                <a:latin typeface="Carlito"/>
                <a:cs typeface="Carlito"/>
              </a:rPr>
              <a:t>adlandırılır.</a:t>
            </a:r>
          </a:p>
          <a:p>
            <a:pPr marL="192405" indent="-180340">
              <a:lnSpc>
                <a:spcPct val="100000"/>
              </a:lnSpc>
              <a:spcBef>
                <a:spcPts val="600"/>
              </a:spcBef>
              <a:buClr>
                <a:srgbClr val="3333CC"/>
              </a:buClr>
              <a:buSzPct val="58333"/>
              <a:buFont typeface="Wingdings"/>
              <a:buChar char=""/>
              <a:tabLst>
                <a:tab pos="193040" algn="l"/>
              </a:tabLst>
            </a:pPr>
            <a:r>
              <a:rPr sz="1100" spc="-5" dirty="0">
                <a:latin typeface="Carlito"/>
                <a:cs typeface="Carlito"/>
              </a:rPr>
              <a:t>Her </a:t>
            </a:r>
            <a:r>
              <a:rPr sz="1100" dirty="0">
                <a:latin typeface="Carlito"/>
                <a:cs typeface="Carlito"/>
              </a:rPr>
              <a:t>bir </a:t>
            </a:r>
            <a:r>
              <a:rPr sz="1100" spc="-5" dirty="0">
                <a:latin typeface="Carlito"/>
                <a:cs typeface="Carlito"/>
              </a:rPr>
              <a:t>core </a:t>
            </a:r>
            <a:r>
              <a:rPr sz="1100" dirty="0">
                <a:latin typeface="Carlito"/>
                <a:cs typeface="Carlito"/>
              </a:rPr>
              <a:t>işletim </a:t>
            </a:r>
            <a:r>
              <a:rPr sz="1100" spc="-5" dirty="0" err="1">
                <a:latin typeface="Carlito"/>
                <a:cs typeface="Carlito"/>
              </a:rPr>
              <a:t>sistemi</a:t>
            </a:r>
            <a:r>
              <a:rPr sz="1100" spc="-5" dirty="0">
                <a:latin typeface="Carlito"/>
                <a:cs typeface="Carlito"/>
              </a:rPr>
              <a:t> </a:t>
            </a:r>
            <a:r>
              <a:rPr lang="tr-TR" sz="1100" dirty="0">
                <a:latin typeface="Carlito"/>
                <a:cs typeface="Carlito"/>
              </a:rPr>
              <a:t>tarafından</a:t>
            </a:r>
            <a:r>
              <a:rPr sz="1100" dirty="0">
                <a:latin typeface="Carlito"/>
                <a:cs typeface="Carlito"/>
              </a:rPr>
              <a:t> </a:t>
            </a:r>
            <a:r>
              <a:rPr sz="1100" spc="-5" dirty="0">
                <a:latin typeface="Carlito"/>
                <a:cs typeface="Carlito"/>
              </a:rPr>
              <a:t>ayrı </a:t>
            </a:r>
            <a:r>
              <a:rPr sz="1100" dirty="0">
                <a:latin typeface="Carlito"/>
                <a:cs typeface="Carlito"/>
              </a:rPr>
              <a:t>bir </a:t>
            </a:r>
            <a:r>
              <a:rPr sz="1100" spc="-5" dirty="0">
                <a:latin typeface="Carlito"/>
                <a:cs typeface="Carlito"/>
              </a:rPr>
              <a:t>işlemci olarak</a:t>
            </a:r>
            <a:r>
              <a:rPr sz="1100" spc="-90" dirty="0">
                <a:latin typeface="Carlito"/>
                <a:cs typeface="Carlito"/>
              </a:rPr>
              <a:t> </a:t>
            </a:r>
            <a:r>
              <a:rPr sz="1100" dirty="0">
                <a:latin typeface="Carlito"/>
                <a:cs typeface="Carlito"/>
              </a:rPr>
              <a:t>görünür.</a:t>
            </a:r>
          </a:p>
          <a:p>
            <a:pPr marL="192405" indent="-180340">
              <a:lnSpc>
                <a:spcPct val="100000"/>
              </a:lnSpc>
              <a:spcBef>
                <a:spcPts val="600"/>
              </a:spcBef>
              <a:buClr>
                <a:srgbClr val="3333CC"/>
              </a:buClr>
              <a:buSzPct val="58333"/>
              <a:buFont typeface="Wingdings"/>
              <a:buChar char=""/>
              <a:tabLst>
                <a:tab pos="193040" algn="l"/>
              </a:tabLst>
            </a:pPr>
            <a:r>
              <a:rPr sz="1100" dirty="0">
                <a:solidFill>
                  <a:srgbClr val="00AFEF"/>
                </a:solidFill>
                <a:latin typeface="Carlito"/>
                <a:cs typeface="Carlito"/>
              </a:rPr>
              <a:t>Parallelism</a:t>
            </a:r>
            <a:r>
              <a:rPr sz="1100" dirty="0">
                <a:latin typeface="Carlito"/>
                <a:cs typeface="Carlito"/>
              </a:rPr>
              <a:t>, birden fazla </a:t>
            </a:r>
            <a:r>
              <a:rPr sz="1100" dirty="0" err="1">
                <a:latin typeface="Carlito"/>
                <a:cs typeface="Carlito"/>
              </a:rPr>
              <a:t>görevin</a:t>
            </a:r>
            <a:r>
              <a:rPr sz="1100" dirty="0">
                <a:latin typeface="Carlito"/>
                <a:cs typeface="Carlito"/>
              </a:rPr>
              <a:t> </a:t>
            </a:r>
            <a:r>
              <a:rPr lang="tr-TR" sz="1100" b="1" spc="-5" dirty="0">
                <a:latin typeface="Carlito"/>
                <a:cs typeface="Carlito"/>
              </a:rPr>
              <a:t>aynı anda (</a:t>
            </a:r>
            <a:r>
              <a:rPr lang="tr-TR" sz="1100" b="1" spc="-5" dirty="0" err="1">
                <a:latin typeface="Carlito"/>
                <a:cs typeface="Carlito"/>
              </a:rPr>
              <a:t>simultaneously</a:t>
            </a:r>
            <a:r>
              <a:rPr lang="tr-TR" sz="1100" b="1" spc="-5" dirty="0">
                <a:latin typeface="Carlito"/>
                <a:cs typeface="Carlito"/>
              </a:rPr>
              <a:t>) </a:t>
            </a:r>
            <a:r>
              <a:rPr sz="1100" dirty="0" err="1">
                <a:latin typeface="Carlito"/>
                <a:cs typeface="Carlito"/>
              </a:rPr>
              <a:t>yapılmasını</a:t>
            </a:r>
            <a:r>
              <a:rPr sz="1100" dirty="0">
                <a:latin typeface="Carlito"/>
                <a:cs typeface="Carlito"/>
              </a:rPr>
              <a:t> ifade</a:t>
            </a:r>
            <a:r>
              <a:rPr sz="1100" spc="-105" dirty="0">
                <a:latin typeface="Carlito"/>
                <a:cs typeface="Carlito"/>
              </a:rPr>
              <a:t> </a:t>
            </a:r>
            <a:r>
              <a:rPr sz="1100" dirty="0">
                <a:latin typeface="Carlito"/>
                <a:cs typeface="Carlito"/>
              </a:rPr>
              <a:t>eder.</a:t>
            </a:r>
          </a:p>
          <a:p>
            <a:pPr marL="192405" indent="-180340">
              <a:lnSpc>
                <a:spcPct val="100000"/>
              </a:lnSpc>
              <a:spcBef>
                <a:spcPts val="605"/>
              </a:spcBef>
              <a:buClr>
                <a:srgbClr val="3333CC"/>
              </a:buClr>
              <a:buSzPct val="58333"/>
              <a:buFont typeface="Wingdings"/>
              <a:buChar char=""/>
              <a:tabLst>
                <a:tab pos="193040" algn="l"/>
              </a:tabLst>
            </a:pPr>
            <a:r>
              <a:rPr sz="1100" spc="-5" dirty="0">
                <a:solidFill>
                  <a:srgbClr val="00AFEF"/>
                </a:solidFill>
                <a:latin typeface="Carlito"/>
                <a:cs typeface="Carlito"/>
              </a:rPr>
              <a:t>Concurrency</a:t>
            </a:r>
            <a:r>
              <a:rPr sz="1100" spc="-5" dirty="0">
                <a:latin typeface="Carlito"/>
                <a:cs typeface="Carlito"/>
              </a:rPr>
              <a:t>, </a:t>
            </a:r>
            <a:r>
              <a:rPr sz="1100" dirty="0">
                <a:latin typeface="Carlito"/>
                <a:cs typeface="Carlito"/>
              </a:rPr>
              <a:t>birden fazla görev arasında </a:t>
            </a:r>
            <a:r>
              <a:rPr sz="1100" spc="-5" dirty="0">
                <a:latin typeface="Carlito"/>
                <a:cs typeface="Carlito"/>
              </a:rPr>
              <a:t>kısa </a:t>
            </a:r>
            <a:r>
              <a:rPr sz="1100" dirty="0">
                <a:latin typeface="Carlito"/>
                <a:cs typeface="Carlito"/>
              </a:rPr>
              <a:t>aralıklarla </a:t>
            </a:r>
            <a:r>
              <a:rPr sz="1100" dirty="0" err="1">
                <a:latin typeface="Carlito"/>
                <a:cs typeface="Carlito"/>
              </a:rPr>
              <a:t>geçiş</a:t>
            </a:r>
            <a:r>
              <a:rPr sz="1100" spc="-105" dirty="0">
                <a:latin typeface="Carlito"/>
                <a:cs typeface="Carlito"/>
              </a:rPr>
              <a:t> </a:t>
            </a:r>
            <a:r>
              <a:rPr sz="1100" dirty="0" err="1">
                <a:latin typeface="Carlito"/>
                <a:cs typeface="Carlito"/>
              </a:rPr>
              <a:t>yaparak</a:t>
            </a:r>
            <a:r>
              <a:rPr lang="tr-TR" sz="1100" dirty="0">
                <a:latin typeface="Carlito"/>
                <a:cs typeface="Carlito"/>
              </a:rPr>
              <a:t> görevlerin </a:t>
            </a:r>
            <a:r>
              <a:rPr sz="1100" b="1" dirty="0" err="1">
                <a:latin typeface="Carlito"/>
                <a:cs typeface="Carlito"/>
              </a:rPr>
              <a:t>birlikte</a:t>
            </a:r>
            <a:r>
              <a:rPr sz="1100" b="1" dirty="0">
                <a:latin typeface="Carlito"/>
                <a:cs typeface="Carlito"/>
              </a:rPr>
              <a:t> </a:t>
            </a:r>
            <a:r>
              <a:rPr sz="1100" b="1" spc="-5" dirty="0">
                <a:latin typeface="Carlito"/>
                <a:cs typeface="Carlito"/>
              </a:rPr>
              <a:t>ilerletilmesini </a:t>
            </a:r>
            <a:r>
              <a:rPr sz="1100" dirty="0">
                <a:latin typeface="Carlito"/>
                <a:cs typeface="Carlito"/>
              </a:rPr>
              <a:t>ifade</a:t>
            </a:r>
            <a:r>
              <a:rPr sz="1100" spc="-65" dirty="0">
                <a:latin typeface="Carlito"/>
                <a:cs typeface="Carlito"/>
              </a:rPr>
              <a:t> </a:t>
            </a:r>
            <a:r>
              <a:rPr sz="1100" dirty="0" err="1">
                <a:latin typeface="Carlito"/>
                <a:cs typeface="Carlito"/>
              </a:rPr>
              <a:t>eder</a:t>
            </a:r>
            <a:r>
              <a:rPr sz="1100" dirty="0">
                <a:latin typeface="Carlito"/>
                <a:cs typeface="Carlito"/>
              </a:rPr>
              <a:t>.</a:t>
            </a:r>
            <a:r>
              <a:rPr lang="tr-TR" sz="1100" dirty="0">
                <a:latin typeface="Carlito"/>
                <a:cs typeface="Carlito"/>
              </a:rPr>
              <a:t> </a:t>
            </a:r>
            <a:r>
              <a:rPr lang="tr-TR" sz="1100" dirty="0" err="1">
                <a:solidFill>
                  <a:srgbClr val="00AFEF"/>
                </a:solidFill>
                <a:latin typeface="Carlito"/>
                <a:cs typeface="Carlito"/>
              </a:rPr>
              <a:t>Parallelism</a:t>
            </a:r>
            <a:r>
              <a:rPr lang="tr-TR" sz="1100" dirty="0">
                <a:latin typeface="Carlito"/>
                <a:cs typeface="Carlito"/>
              </a:rPr>
              <a:t> olmadan </a:t>
            </a:r>
            <a:r>
              <a:rPr lang="tr-TR" sz="1100" spc="-5" dirty="0" err="1">
                <a:solidFill>
                  <a:srgbClr val="00AFEF"/>
                </a:solidFill>
                <a:latin typeface="Carlito"/>
                <a:cs typeface="Carlito"/>
              </a:rPr>
              <a:t>concurrency</a:t>
            </a:r>
            <a:r>
              <a:rPr lang="tr-TR" sz="1100" spc="-5" dirty="0">
                <a:latin typeface="Carlito"/>
                <a:cs typeface="Carlito"/>
              </a:rPr>
              <a:t>, </a:t>
            </a:r>
            <a:r>
              <a:rPr lang="tr-TR" sz="1100" dirty="0">
                <a:latin typeface="Carlito"/>
                <a:cs typeface="Carlito"/>
              </a:rPr>
              <a:t>gerçekleştirilebilir. Multiprocessor ve multicore mimarilerden önce çoğu bilgisayar </a:t>
            </a:r>
            <a:r>
              <a:rPr lang="tr-TR" sz="1100" dirty="0" err="1">
                <a:latin typeface="Carlito"/>
                <a:cs typeface="Carlito"/>
              </a:rPr>
              <a:t>single</a:t>
            </a:r>
            <a:r>
              <a:rPr lang="tr-TR" sz="1100" dirty="0">
                <a:latin typeface="Carlito"/>
                <a:cs typeface="Carlito"/>
              </a:rPr>
              <a:t> process idi, CPU </a:t>
            </a:r>
            <a:r>
              <a:rPr lang="tr-TR" sz="1100" dirty="0" err="1">
                <a:latin typeface="Carlito"/>
                <a:cs typeface="Carlito"/>
              </a:rPr>
              <a:t>scheduling</a:t>
            </a:r>
            <a:r>
              <a:rPr lang="tr-TR" sz="1100" dirty="0">
                <a:latin typeface="Carlito"/>
                <a:cs typeface="Carlito"/>
              </a:rPr>
              <a:t> yöntemiyle </a:t>
            </a:r>
            <a:r>
              <a:rPr lang="tr-TR" sz="1100" dirty="0" err="1">
                <a:latin typeface="Carlito"/>
                <a:cs typeface="Carlito"/>
              </a:rPr>
              <a:t>processler</a:t>
            </a:r>
            <a:r>
              <a:rPr lang="tr-TR" sz="1100" dirty="0">
                <a:latin typeface="Carlito"/>
                <a:cs typeface="Carlito"/>
              </a:rPr>
              <a:t> arasında hızlı geçişler yapılarak </a:t>
            </a:r>
            <a:r>
              <a:rPr lang="tr-TR" sz="1100" dirty="0" err="1">
                <a:latin typeface="Carlito"/>
                <a:cs typeface="Carlito"/>
              </a:rPr>
              <a:t>parallelism</a:t>
            </a:r>
            <a:r>
              <a:rPr lang="tr-TR" sz="1100" dirty="0">
                <a:latin typeface="Carlito"/>
                <a:cs typeface="Carlito"/>
              </a:rPr>
              <a:t> </a:t>
            </a:r>
            <a:r>
              <a:rPr lang="tr-TR" sz="1100" dirty="0" err="1">
                <a:latin typeface="Carlito"/>
                <a:cs typeface="Carlito"/>
              </a:rPr>
              <a:t>ilizyonu</a:t>
            </a:r>
            <a:r>
              <a:rPr lang="tr-TR" sz="1100" dirty="0">
                <a:latin typeface="Carlito"/>
                <a:cs typeface="Carlito"/>
              </a:rPr>
              <a:t> sağlanıyor, </a:t>
            </a:r>
            <a:r>
              <a:rPr lang="tr-TR" sz="1100" dirty="0" err="1">
                <a:latin typeface="Carlito"/>
                <a:cs typeface="Carlito"/>
              </a:rPr>
              <a:t>processler</a:t>
            </a:r>
            <a:r>
              <a:rPr lang="tr-TR" sz="1100" dirty="0">
                <a:latin typeface="Carlito"/>
                <a:cs typeface="Carlito"/>
              </a:rPr>
              <a:t> paralel olarak değil eşzamanlı olarak çalışıyordu.</a:t>
            </a:r>
          </a:p>
          <a:p>
            <a:pPr marL="192405">
              <a:lnSpc>
                <a:spcPct val="100000"/>
              </a:lnSpc>
            </a:pPr>
            <a:br>
              <a:rPr lang="tr-TR" sz="1100" dirty="0"/>
            </a:br>
            <a:r>
              <a:rPr lang="tr-TR" sz="1100" u="sng" dirty="0">
                <a:latin typeface="Carlito"/>
                <a:cs typeface="Carlito"/>
              </a:rPr>
              <a:t> </a:t>
            </a:r>
            <a:endParaRPr sz="1100" u="sng" dirty="0">
              <a:latin typeface="Carlito"/>
              <a:cs typeface="Carlito"/>
            </a:endParaRPr>
          </a:p>
        </p:txBody>
      </p:sp>
      <p:sp>
        <p:nvSpPr>
          <p:cNvPr id="9" name="object 9"/>
          <p:cNvSpPr txBox="1">
            <a:spLocks noGrp="1"/>
          </p:cNvSpPr>
          <p:nvPr>
            <p:ph type="title"/>
          </p:nvPr>
        </p:nvSpPr>
        <p:spPr>
          <a:xfrm>
            <a:off x="490473" y="200406"/>
            <a:ext cx="2367027" cy="228909"/>
          </a:xfrm>
          <a:prstGeom prst="rect">
            <a:avLst/>
          </a:prstGeom>
        </p:spPr>
        <p:txBody>
          <a:bodyPr vert="horz" wrap="square" lIns="0" tIns="13335" rIns="0" bIns="0" rtlCol="0">
            <a:spAutoFit/>
          </a:bodyPr>
          <a:lstStyle/>
          <a:p>
            <a:pPr marL="12700">
              <a:lnSpc>
                <a:spcPct val="100000"/>
              </a:lnSpc>
              <a:spcBef>
                <a:spcPts val="105"/>
              </a:spcBef>
            </a:pPr>
            <a:r>
              <a:rPr spc="-5" dirty="0"/>
              <a:t>Multicore</a:t>
            </a:r>
            <a:r>
              <a:rPr spc="-15" dirty="0"/>
              <a:t> </a:t>
            </a:r>
            <a:r>
              <a:rPr spc="-5" dirty="0"/>
              <a:t>programlama</a:t>
            </a:r>
          </a:p>
        </p:txBody>
      </p:sp>
      <p:sp>
        <p:nvSpPr>
          <p:cNvPr id="10" name="object 10"/>
          <p:cNvSpPr/>
          <p:nvPr/>
        </p:nvSpPr>
        <p:spPr>
          <a:xfrm>
            <a:off x="304" y="889"/>
            <a:ext cx="4953000" cy="3428365"/>
          </a:xfrm>
          <a:custGeom>
            <a:avLst/>
            <a:gdLst/>
            <a:ahLst/>
            <a:cxnLst/>
            <a:rect l="l" t="t" r="r" b="b"/>
            <a:pathLst>
              <a:path w="4953000" h="3428365">
                <a:moveTo>
                  <a:pt x="0" y="3428111"/>
                </a:moveTo>
                <a:lnTo>
                  <a:pt x="4952746" y="3428111"/>
                </a:lnTo>
                <a:lnTo>
                  <a:pt x="4952746" y="0"/>
                </a:lnTo>
                <a:lnTo>
                  <a:pt x="0" y="0"/>
                </a:lnTo>
                <a:lnTo>
                  <a:pt x="0" y="3428111"/>
                </a:lnTo>
                <a:close/>
              </a:path>
            </a:pathLst>
          </a:custGeom>
          <a:ln w="24384">
            <a:solidFill>
              <a:srgbClr val="000000"/>
            </a:solidFill>
          </a:ln>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8579" y="280416"/>
            <a:ext cx="4627245" cy="262255"/>
            <a:chOff x="68579" y="280416"/>
            <a:chExt cx="4627245" cy="262255"/>
          </a:xfrm>
        </p:grpSpPr>
        <p:sp>
          <p:nvSpPr>
            <p:cNvPr id="3" name="object 3"/>
            <p:cNvSpPr/>
            <p:nvPr/>
          </p:nvSpPr>
          <p:spPr>
            <a:xfrm>
              <a:off x="493775" y="409956"/>
              <a:ext cx="199644" cy="11887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68579" y="374904"/>
              <a:ext cx="303275" cy="118872"/>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413003" y="280416"/>
              <a:ext cx="17145" cy="262255"/>
            </a:xfrm>
            <a:custGeom>
              <a:avLst/>
              <a:gdLst/>
              <a:ahLst/>
              <a:cxnLst/>
              <a:rect l="l" t="t" r="r" b="b"/>
              <a:pathLst>
                <a:path w="17145" h="262255">
                  <a:moveTo>
                    <a:pt x="16763" y="0"/>
                  </a:moveTo>
                  <a:lnTo>
                    <a:pt x="0" y="0"/>
                  </a:lnTo>
                  <a:lnTo>
                    <a:pt x="0" y="262127"/>
                  </a:lnTo>
                  <a:lnTo>
                    <a:pt x="16763" y="262127"/>
                  </a:lnTo>
                  <a:lnTo>
                    <a:pt x="16763" y="0"/>
                  </a:lnTo>
                  <a:close/>
                </a:path>
              </a:pathLst>
            </a:custGeom>
            <a:solidFill>
              <a:srgbClr val="1C1C1C"/>
            </a:solidFill>
          </p:spPr>
          <p:txBody>
            <a:bodyPr wrap="square" lIns="0" tIns="0" rIns="0" bIns="0" rtlCol="0"/>
            <a:lstStyle/>
            <a:p>
              <a:endParaRPr/>
            </a:p>
          </p:txBody>
        </p:sp>
        <p:sp>
          <p:nvSpPr>
            <p:cNvPr id="6" name="object 6"/>
            <p:cNvSpPr/>
            <p:nvPr/>
          </p:nvSpPr>
          <p:spPr>
            <a:xfrm>
              <a:off x="239267" y="464820"/>
              <a:ext cx="4456176" cy="15240"/>
            </a:xfrm>
            <a:prstGeom prst="rect">
              <a:avLst/>
            </a:prstGeom>
            <a:blipFill>
              <a:blip r:embed="rId5" cstate="print"/>
              <a:stretch>
                <a:fillRect/>
              </a:stretch>
            </a:blipFill>
          </p:spPr>
          <p:txBody>
            <a:bodyPr wrap="square" lIns="0" tIns="0" rIns="0" bIns="0" rtlCol="0"/>
            <a:lstStyle/>
            <a:p>
              <a:endParaRPr/>
            </a:p>
          </p:txBody>
        </p:sp>
      </p:grpSp>
      <p:sp>
        <p:nvSpPr>
          <p:cNvPr id="7" name="object 7"/>
          <p:cNvSpPr txBox="1"/>
          <p:nvPr/>
        </p:nvSpPr>
        <p:spPr>
          <a:xfrm>
            <a:off x="4863846" y="3329686"/>
            <a:ext cx="89535" cy="102235"/>
          </a:xfrm>
          <a:prstGeom prst="rect">
            <a:avLst/>
          </a:prstGeom>
        </p:spPr>
        <p:txBody>
          <a:bodyPr vert="horz" wrap="square" lIns="0" tIns="13335" rIns="0" bIns="0" rtlCol="0">
            <a:spAutoFit/>
          </a:bodyPr>
          <a:lstStyle/>
          <a:p>
            <a:pPr marL="12700">
              <a:lnSpc>
                <a:spcPct val="100000"/>
              </a:lnSpc>
              <a:spcBef>
                <a:spcPts val="105"/>
              </a:spcBef>
            </a:pPr>
            <a:r>
              <a:rPr sz="500" spc="-5" dirty="0">
                <a:solidFill>
                  <a:srgbClr val="808080"/>
                </a:solidFill>
                <a:latin typeface="Carlito"/>
                <a:cs typeface="Carlito"/>
              </a:rPr>
              <a:t>11</a:t>
            </a:r>
            <a:endParaRPr sz="500">
              <a:latin typeface="Carlito"/>
              <a:cs typeface="Carlito"/>
            </a:endParaRPr>
          </a:p>
        </p:txBody>
      </p:sp>
      <p:sp>
        <p:nvSpPr>
          <p:cNvPr id="8" name="object 8"/>
          <p:cNvSpPr txBox="1"/>
          <p:nvPr/>
        </p:nvSpPr>
        <p:spPr>
          <a:xfrm>
            <a:off x="213104" y="540512"/>
            <a:ext cx="4739895" cy="1408078"/>
          </a:xfrm>
          <a:prstGeom prst="rect">
            <a:avLst/>
          </a:prstGeom>
        </p:spPr>
        <p:txBody>
          <a:bodyPr vert="horz" wrap="square" lIns="0" tIns="12700" rIns="0" bIns="0" rtlCol="0">
            <a:spAutoFit/>
          </a:bodyPr>
          <a:lstStyle/>
          <a:p>
            <a:pPr marL="192405" marR="5080" indent="-180340">
              <a:spcBef>
                <a:spcPts val="400"/>
              </a:spcBef>
              <a:buClr>
                <a:srgbClr val="3333CC"/>
              </a:buClr>
              <a:buSzPct val="58333"/>
              <a:buFont typeface="Wingdings"/>
              <a:buChar char=""/>
              <a:tabLst>
                <a:tab pos="193040" algn="l"/>
              </a:tabLst>
            </a:pPr>
            <a:r>
              <a:rPr lang="tr-TR" sz="1200" dirty="0">
                <a:latin typeface="Carlito"/>
                <a:cs typeface="Carlito"/>
              </a:rPr>
              <a:t>4 </a:t>
            </a:r>
            <a:r>
              <a:rPr lang="tr-TR" sz="1200" dirty="0" err="1">
                <a:latin typeface="Carlito"/>
                <a:cs typeface="Carlito"/>
              </a:rPr>
              <a:t>threadli</a:t>
            </a:r>
            <a:r>
              <a:rPr lang="tr-TR" sz="1200" dirty="0">
                <a:latin typeface="Carlito"/>
                <a:cs typeface="Carlito"/>
              </a:rPr>
              <a:t> olarak tasarlanmış </a:t>
            </a:r>
            <a:r>
              <a:rPr lang="tr-TR" sz="1200" dirty="0" err="1">
                <a:latin typeface="Carlito"/>
                <a:cs typeface="Carlito"/>
              </a:rPr>
              <a:t>bi</a:t>
            </a:r>
            <a:r>
              <a:rPr lang="tr-TR" sz="1200" dirty="0">
                <a:latin typeface="Carlito"/>
                <a:cs typeface="Carlito"/>
              </a:rPr>
              <a:t> uygulama düşünün:</a:t>
            </a:r>
          </a:p>
          <a:p>
            <a:pPr marL="360000" marR="5080" lvl="1" indent="-180340">
              <a:spcBef>
                <a:spcPts val="400"/>
              </a:spcBef>
              <a:buClr>
                <a:srgbClr val="FF0000"/>
              </a:buClr>
              <a:buSzPct val="58333"/>
              <a:buFont typeface="Wingdings"/>
              <a:buChar char=""/>
              <a:tabLst>
                <a:tab pos="193040" algn="l"/>
              </a:tabLst>
            </a:pPr>
            <a:r>
              <a:rPr lang="tr-TR" sz="1200" dirty="0">
                <a:latin typeface="Carlito"/>
                <a:cs typeface="Carlito"/>
              </a:rPr>
              <a:t>Bu uygulamanın </a:t>
            </a:r>
            <a:r>
              <a:rPr lang="tr-TR" sz="1200" dirty="0" err="1">
                <a:latin typeface="Carlito"/>
                <a:cs typeface="Carlito"/>
              </a:rPr>
              <a:t>single</a:t>
            </a:r>
            <a:r>
              <a:rPr lang="tr-TR" sz="1200" dirty="0">
                <a:latin typeface="Carlito"/>
                <a:cs typeface="Carlito"/>
              </a:rPr>
              <a:t> </a:t>
            </a:r>
            <a:r>
              <a:rPr lang="tr-TR" sz="1200" spc="-5" dirty="0" err="1">
                <a:latin typeface="Carlito"/>
                <a:cs typeface="Carlito"/>
              </a:rPr>
              <a:t>core</a:t>
            </a:r>
            <a:r>
              <a:rPr lang="tr-TR" sz="1200" spc="-5" dirty="0">
                <a:latin typeface="Carlito"/>
                <a:cs typeface="Carlito"/>
              </a:rPr>
              <a:t> </a:t>
            </a:r>
            <a:r>
              <a:rPr lang="tr-TR" sz="1200" dirty="0">
                <a:latin typeface="Carlito"/>
                <a:cs typeface="Carlito"/>
              </a:rPr>
              <a:t>üzerinde </a:t>
            </a:r>
            <a:r>
              <a:rPr lang="tr-TR" sz="1200" b="1" spc="-5" dirty="0">
                <a:latin typeface="Carlito"/>
                <a:cs typeface="Carlito"/>
              </a:rPr>
              <a:t>eşzamanlı (</a:t>
            </a:r>
            <a:r>
              <a:rPr lang="tr-TR" sz="1200" b="1" spc="-5" dirty="0" err="1">
                <a:latin typeface="Carlito"/>
                <a:cs typeface="Carlito"/>
              </a:rPr>
              <a:t>concurrency</a:t>
            </a:r>
            <a:r>
              <a:rPr lang="tr-TR" sz="1200" b="1" spc="-5" dirty="0">
                <a:latin typeface="Carlito"/>
                <a:cs typeface="Carlito"/>
              </a:rPr>
              <a:t>)</a:t>
            </a:r>
            <a:r>
              <a:rPr lang="tr-TR" sz="1200" spc="-5" dirty="0">
                <a:latin typeface="Carlito"/>
                <a:cs typeface="Carlito"/>
              </a:rPr>
              <a:t>  </a:t>
            </a:r>
            <a:r>
              <a:rPr lang="tr-TR" sz="1200" b="1" spc="-5" dirty="0">
                <a:latin typeface="Carlito"/>
                <a:cs typeface="Carlito"/>
              </a:rPr>
              <a:t>çalışması</a:t>
            </a:r>
            <a:r>
              <a:rPr lang="tr-TR" sz="1200" spc="-5" dirty="0">
                <a:latin typeface="Carlito"/>
                <a:cs typeface="Carlito"/>
              </a:rPr>
              <a:t>, threadlerin </a:t>
            </a:r>
            <a:r>
              <a:rPr lang="tr-TR" sz="1200" b="1" spc="-5" dirty="0">
                <a:latin typeface="Carlito"/>
                <a:cs typeface="Carlito"/>
              </a:rPr>
              <a:t>belirli</a:t>
            </a:r>
            <a:r>
              <a:rPr lang="tr-TR" sz="1200" spc="-5" dirty="0">
                <a:latin typeface="Carlito"/>
                <a:cs typeface="Carlito"/>
              </a:rPr>
              <a:t> </a:t>
            </a:r>
            <a:r>
              <a:rPr lang="tr-TR" sz="1200" b="1" spc="-5" dirty="0">
                <a:latin typeface="Carlito"/>
                <a:cs typeface="Carlito"/>
              </a:rPr>
              <a:t>aralıklarla</a:t>
            </a:r>
            <a:r>
              <a:rPr lang="tr-TR" sz="1200" spc="-5" dirty="0">
                <a:latin typeface="Carlito"/>
                <a:cs typeface="Carlito"/>
              </a:rPr>
              <a:t> çalıştırılmasını ifade</a:t>
            </a:r>
            <a:r>
              <a:rPr lang="tr-TR" sz="1200" spc="-65" dirty="0">
                <a:latin typeface="Carlito"/>
                <a:cs typeface="Carlito"/>
              </a:rPr>
              <a:t> </a:t>
            </a:r>
            <a:r>
              <a:rPr lang="tr-TR" sz="1200" spc="-5" dirty="0">
                <a:latin typeface="Carlito"/>
                <a:cs typeface="Carlito"/>
              </a:rPr>
              <a:t>eder.</a:t>
            </a:r>
            <a:endParaRPr lang="tr-TR" sz="1200" dirty="0">
              <a:latin typeface="Carlito"/>
              <a:cs typeface="Carlito"/>
            </a:endParaRPr>
          </a:p>
          <a:p>
            <a:pPr marL="360000" marR="5080" lvl="1" indent="-180340">
              <a:spcBef>
                <a:spcPts val="400"/>
              </a:spcBef>
              <a:buClr>
                <a:srgbClr val="FF0000"/>
              </a:buClr>
              <a:buSzPct val="58333"/>
              <a:buFont typeface="Wingdings"/>
              <a:buChar char=""/>
              <a:tabLst>
                <a:tab pos="193040" algn="l"/>
              </a:tabLst>
            </a:pPr>
            <a:r>
              <a:rPr lang="tr-TR" sz="1200" spc="-5" dirty="0">
                <a:latin typeface="Carlito"/>
                <a:cs typeface="Carlito"/>
              </a:rPr>
              <a:t>Multicore sistemlerde </a:t>
            </a:r>
            <a:r>
              <a:rPr lang="tr-TR" sz="1200" b="1" spc="-5" dirty="0">
                <a:latin typeface="Carlito"/>
                <a:cs typeface="Carlito"/>
              </a:rPr>
              <a:t>eşzamanlı (</a:t>
            </a:r>
            <a:r>
              <a:rPr lang="tr-TR" sz="1200" b="1" spc="-5" dirty="0" err="1">
                <a:latin typeface="Carlito"/>
                <a:cs typeface="Carlito"/>
              </a:rPr>
              <a:t>concurrency</a:t>
            </a:r>
            <a:r>
              <a:rPr lang="tr-TR" sz="1200" b="1" spc="-5" dirty="0">
                <a:latin typeface="Carlito"/>
                <a:cs typeface="Carlito"/>
              </a:rPr>
              <a:t>)</a:t>
            </a:r>
            <a:r>
              <a:rPr lang="tr-TR" sz="1200" spc="-5" dirty="0">
                <a:latin typeface="Carlito"/>
                <a:cs typeface="Carlito"/>
              </a:rPr>
              <a:t> çalışma, </a:t>
            </a:r>
            <a:r>
              <a:rPr lang="tr-TR" sz="1200" dirty="0">
                <a:latin typeface="Carlito"/>
                <a:cs typeface="Carlito"/>
              </a:rPr>
              <a:t>her </a:t>
            </a:r>
            <a:r>
              <a:rPr lang="tr-TR" sz="1200" spc="-5" dirty="0">
                <a:latin typeface="Carlito"/>
                <a:cs typeface="Carlito"/>
              </a:rPr>
              <a:t>çekirdeğe </a:t>
            </a:r>
            <a:r>
              <a:rPr lang="tr-TR" sz="1200" dirty="0">
                <a:latin typeface="Carlito"/>
                <a:cs typeface="Carlito"/>
              </a:rPr>
              <a:t>bir thread  </a:t>
            </a:r>
            <a:r>
              <a:rPr lang="tr-TR" sz="1200" spc="-5" dirty="0">
                <a:latin typeface="Carlito"/>
                <a:cs typeface="Carlito"/>
              </a:rPr>
              <a:t>atanarak </a:t>
            </a:r>
            <a:r>
              <a:rPr lang="tr-TR" sz="1200" spc="-5" dirty="0" err="1">
                <a:latin typeface="Carlito"/>
                <a:cs typeface="Carlito"/>
              </a:rPr>
              <a:t>thread’lerin</a:t>
            </a:r>
            <a:r>
              <a:rPr lang="tr-TR" sz="1200" spc="-5" dirty="0">
                <a:latin typeface="Carlito"/>
                <a:cs typeface="Carlito"/>
              </a:rPr>
              <a:t> </a:t>
            </a:r>
            <a:r>
              <a:rPr lang="tr-TR" sz="1200" b="1" spc="-5" dirty="0">
                <a:latin typeface="Carlito"/>
                <a:cs typeface="Carlito"/>
              </a:rPr>
              <a:t>paralel</a:t>
            </a:r>
            <a:r>
              <a:rPr lang="tr-TR" sz="1200" spc="-5" dirty="0">
                <a:latin typeface="Carlito"/>
                <a:cs typeface="Carlito"/>
              </a:rPr>
              <a:t> çalışmasını ifade</a:t>
            </a:r>
            <a:r>
              <a:rPr lang="tr-TR" sz="1200" spc="-35" dirty="0">
                <a:latin typeface="Carlito"/>
                <a:cs typeface="Carlito"/>
              </a:rPr>
              <a:t> </a:t>
            </a:r>
            <a:r>
              <a:rPr lang="tr-TR" sz="1200" spc="-5" dirty="0">
                <a:latin typeface="Carlito"/>
                <a:cs typeface="Carlito"/>
              </a:rPr>
              <a:t>eder.</a:t>
            </a:r>
            <a:endParaRPr lang="tr-TR" sz="1200" dirty="0">
              <a:latin typeface="Carlito"/>
              <a:cs typeface="Carlito"/>
            </a:endParaRPr>
          </a:p>
        </p:txBody>
      </p:sp>
      <p:sp>
        <p:nvSpPr>
          <p:cNvPr id="9" name="object 9"/>
          <p:cNvSpPr txBox="1">
            <a:spLocks noGrp="1"/>
          </p:cNvSpPr>
          <p:nvPr>
            <p:ph type="title"/>
          </p:nvPr>
        </p:nvSpPr>
        <p:spPr>
          <a:xfrm>
            <a:off x="490473" y="199390"/>
            <a:ext cx="2443227" cy="228268"/>
          </a:xfrm>
          <a:prstGeom prst="rect">
            <a:avLst/>
          </a:prstGeom>
        </p:spPr>
        <p:txBody>
          <a:bodyPr vert="horz" wrap="square" lIns="0" tIns="12700" rIns="0" bIns="0" rtlCol="0">
            <a:spAutoFit/>
          </a:bodyPr>
          <a:lstStyle/>
          <a:p>
            <a:pPr marL="12700">
              <a:lnSpc>
                <a:spcPct val="100000"/>
              </a:lnSpc>
              <a:spcBef>
                <a:spcPts val="100"/>
              </a:spcBef>
            </a:pPr>
            <a:r>
              <a:rPr spc="-5" dirty="0"/>
              <a:t>Multicore</a:t>
            </a:r>
            <a:r>
              <a:rPr spc="-15" dirty="0"/>
              <a:t> </a:t>
            </a:r>
            <a:r>
              <a:rPr spc="-5" dirty="0"/>
              <a:t>programlama</a:t>
            </a:r>
          </a:p>
        </p:txBody>
      </p:sp>
      <p:grpSp>
        <p:nvGrpSpPr>
          <p:cNvPr id="10" name="object 10"/>
          <p:cNvGrpSpPr/>
          <p:nvPr/>
        </p:nvGrpSpPr>
        <p:grpSpPr>
          <a:xfrm>
            <a:off x="304" y="381"/>
            <a:ext cx="4953000" cy="3427729"/>
            <a:chOff x="304" y="381"/>
            <a:chExt cx="4953000" cy="3427729"/>
          </a:xfrm>
        </p:grpSpPr>
        <p:sp>
          <p:nvSpPr>
            <p:cNvPr id="11" name="object 11"/>
            <p:cNvSpPr/>
            <p:nvPr/>
          </p:nvSpPr>
          <p:spPr>
            <a:xfrm>
              <a:off x="490473" y="1962429"/>
              <a:ext cx="4013816" cy="451139"/>
            </a:xfrm>
            <a:prstGeom prst="rect">
              <a:avLst/>
            </a:prstGeom>
            <a:blipFill>
              <a:blip r:embed="rId6" cstate="print"/>
              <a:stretch>
                <a:fillRect/>
              </a:stretch>
            </a:blipFill>
          </p:spPr>
          <p:txBody>
            <a:bodyPr wrap="square" lIns="0" tIns="0" rIns="0" bIns="0" rtlCol="0"/>
            <a:lstStyle/>
            <a:p>
              <a:endParaRPr/>
            </a:p>
          </p:txBody>
        </p:sp>
        <p:sp>
          <p:nvSpPr>
            <p:cNvPr id="12" name="object 12"/>
            <p:cNvSpPr/>
            <p:nvPr/>
          </p:nvSpPr>
          <p:spPr>
            <a:xfrm>
              <a:off x="1224544" y="2518961"/>
              <a:ext cx="2509628" cy="875114"/>
            </a:xfrm>
            <a:prstGeom prst="rect">
              <a:avLst/>
            </a:prstGeom>
            <a:blipFill>
              <a:blip r:embed="rId7" cstate="print"/>
              <a:stretch>
                <a:fillRect/>
              </a:stretch>
            </a:blipFill>
          </p:spPr>
          <p:txBody>
            <a:bodyPr wrap="square" lIns="0" tIns="0" rIns="0" bIns="0" rtlCol="0"/>
            <a:lstStyle/>
            <a:p>
              <a:endParaRPr/>
            </a:p>
          </p:txBody>
        </p:sp>
        <p:sp>
          <p:nvSpPr>
            <p:cNvPr id="13" name="object 13"/>
            <p:cNvSpPr/>
            <p:nvPr/>
          </p:nvSpPr>
          <p:spPr>
            <a:xfrm>
              <a:off x="304" y="381"/>
              <a:ext cx="4953000" cy="3427729"/>
            </a:xfrm>
            <a:custGeom>
              <a:avLst/>
              <a:gdLst/>
              <a:ahLst/>
              <a:cxnLst/>
              <a:rect l="l" t="t" r="r" b="b"/>
              <a:pathLst>
                <a:path w="4953000" h="3427729">
                  <a:moveTo>
                    <a:pt x="0" y="3427729"/>
                  </a:moveTo>
                  <a:lnTo>
                    <a:pt x="4952746" y="3427729"/>
                  </a:lnTo>
                  <a:lnTo>
                    <a:pt x="4952746" y="0"/>
                  </a:lnTo>
                  <a:lnTo>
                    <a:pt x="0" y="0"/>
                  </a:lnTo>
                  <a:lnTo>
                    <a:pt x="0" y="3427729"/>
                  </a:lnTo>
                  <a:close/>
                </a:path>
              </a:pathLst>
            </a:custGeom>
            <a:ln w="24384">
              <a:solidFill>
                <a:srgbClr val="000000"/>
              </a:solidFill>
            </a:ln>
          </p:spPr>
          <p:txBody>
            <a:bodyPr wrap="square" lIns="0" tIns="0" rIns="0" bIns="0" rtlCol="0"/>
            <a:lstStyle/>
            <a:p>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8579" y="280416"/>
            <a:ext cx="4627245" cy="262255"/>
            <a:chOff x="68579" y="280416"/>
            <a:chExt cx="4627245" cy="262255"/>
          </a:xfrm>
        </p:grpSpPr>
        <p:sp>
          <p:nvSpPr>
            <p:cNvPr id="3" name="object 3"/>
            <p:cNvSpPr/>
            <p:nvPr/>
          </p:nvSpPr>
          <p:spPr>
            <a:xfrm>
              <a:off x="493775" y="409956"/>
              <a:ext cx="199644" cy="11887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68579" y="374904"/>
              <a:ext cx="303275" cy="118872"/>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13003" y="280416"/>
              <a:ext cx="17145" cy="262255"/>
            </a:xfrm>
            <a:custGeom>
              <a:avLst/>
              <a:gdLst/>
              <a:ahLst/>
              <a:cxnLst/>
              <a:rect l="l" t="t" r="r" b="b"/>
              <a:pathLst>
                <a:path w="17145" h="262255">
                  <a:moveTo>
                    <a:pt x="16763" y="0"/>
                  </a:moveTo>
                  <a:lnTo>
                    <a:pt x="0" y="0"/>
                  </a:lnTo>
                  <a:lnTo>
                    <a:pt x="0" y="262127"/>
                  </a:lnTo>
                  <a:lnTo>
                    <a:pt x="16763" y="262127"/>
                  </a:lnTo>
                  <a:lnTo>
                    <a:pt x="16763" y="0"/>
                  </a:lnTo>
                  <a:close/>
                </a:path>
              </a:pathLst>
            </a:custGeom>
            <a:solidFill>
              <a:srgbClr val="1C1C1C"/>
            </a:solidFill>
          </p:spPr>
          <p:txBody>
            <a:bodyPr wrap="square" lIns="0" tIns="0" rIns="0" bIns="0" rtlCol="0"/>
            <a:lstStyle/>
            <a:p>
              <a:endParaRPr/>
            </a:p>
          </p:txBody>
        </p:sp>
        <p:sp>
          <p:nvSpPr>
            <p:cNvPr id="6" name="object 6"/>
            <p:cNvSpPr/>
            <p:nvPr/>
          </p:nvSpPr>
          <p:spPr>
            <a:xfrm>
              <a:off x="239267" y="464820"/>
              <a:ext cx="4456176" cy="15239"/>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p:nvPr/>
        </p:nvSpPr>
        <p:spPr>
          <a:xfrm>
            <a:off x="4863846" y="3330041"/>
            <a:ext cx="89535" cy="102870"/>
          </a:xfrm>
          <a:prstGeom prst="rect">
            <a:avLst/>
          </a:prstGeom>
        </p:spPr>
        <p:txBody>
          <a:bodyPr vert="horz" wrap="square" lIns="0" tIns="13335" rIns="0" bIns="0" rtlCol="0">
            <a:spAutoFit/>
          </a:bodyPr>
          <a:lstStyle/>
          <a:p>
            <a:pPr marL="12700">
              <a:lnSpc>
                <a:spcPct val="100000"/>
              </a:lnSpc>
              <a:spcBef>
                <a:spcPts val="105"/>
              </a:spcBef>
            </a:pPr>
            <a:r>
              <a:rPr sz="500" spc="-5" dirty="0">
                <a:solidFill>
                  <a:srgbClr val="808080"/>
                </a:solidFill>
                <a:latin typeface="Carlito"/>
                <a:cs typeface="Carlito"/>
              </a:rPr>
              <a:t>12</a:t>
            </a:r>
            <a:endParaRPr sz="500">
              <a:latin typeface="Carlito"/>
              <a:cs typeface="Carlito"/>
            </a:endParaRPr>
          </a:p>
        </p:txBody>
      </p:sp>
      <p:sp>
        <p:nvSpPr>
          <p:cNvPr id="8" name="object 8"/>
          <p:cNvSpPr txBox="1"/>
          <p:nvPr/>
        </p:nvSpPr>
        <p:spPr>
          <a:xfrm>
            <a:off x="213105" y="535305"/>
            <a:ext cx="4650664" cy="351378"/>
          </a:xfrm>
          <a:prstGeom prst="rect">
            <a:avLst/>
          </a:prstGeom>
        </p:spPr>
        <p:txBody>
          <a:bodyPr vert="horz" wrap="square" lIns="0" tIns="12700" rIns="0" bIns="0" rtlCol="0">
            <a:spAutoFit/>
          </a:bodyPr>
          <a:lstStyle/>
          <a:p>
            <a:pPr marL="192405" indent="-180340">
              <a:lnSpc>
                <a:spcPct val="100000"/>
              </a:lnSpc>
              <a:spcBef>
                <a:spcPts val="100"/>
              </a:spcBef>
              <a:buClr>
                <a:srgbClr val="3333CC"/>
              </a:buClr>
              <a:buSzPct val="58333"/>
              <a:buFont typeface="Wingdings"/>
              <a:buChar char=""/>
              <a:tabLst>
                <a:tab pos="193040" algn="l"/>
              </a:tabLst>
            </a:pPr>
            <a:r>
              <a:rPr sz="1100" b="1" spc="-5" dirty="0">
                <a:latin typeface="Carlito"/>
                <a:cs typeface="Carlito"/>
              </a:rPr>
              <a:t>Amdahl kuralı </a:t>
            </a:r>
            <a:r>
              <a:rPr sz="1100" spc="-5" dirty="0">
                <a:latin typeface="Carlito"/>
                <a:cs typeface="Carlito"/>
              </a:rPr>
              <a:t>core sayısına </a:t>
            </a:r>
            <a:r>
              <a:rPr sz="1100" dirty="0">
                <a:latin typeface="Carlito"/>
                <a:cs typeface="Carlito"/>
              </a:rPr>
              <a:t>göre bir </a:t>
            </a:r>
            <a:r>
              <a:rPr sz="1100" spc="-5" dirty="0">
                <a:latin typeface="Carlito"/>
                <a:cs typeface="Carlito"/>
              </a:rPr>
              <a:t>sistemdeki </a:t>
            </a:r>
            <a:r>
              <a:rPr sz="1100" dirty="0" err="1">
                <a:latin typeface="Carlito"/>
                <a:cs typeface="Carlito"/>
              </a:rPr>
              <a:t>performans</a:t>
            </a:r>
            <a:r>
              <a:rPr sz="1100" spc="-60" dirty="0">
                <a:latin typeface="Carlito"/>
                <a:cs typeface="Carlito"/>
              </a:rPr>
              <a:t> </a:t>
            </a:r>
            <a:r>
              <a:rPr sz="1100" dirty="0" err="1">
                <a:latin typeface="Carlito"/>
                <a:cs typeface="Carlito"/>
              </a:rPr>
              <a:t>artışını</a:t>
            </a:r>
            <a:r>
              <a:rPr lang="tr-TR" sz="1100" dirty="0">
                <a:latin typeface="Carlito"/>
                <a:cs typeface="Carlito"/>
              </a:rPr>
              <a:t> </a:t>
            </a:r>
            <a:r>
              <a:rPr sz="1100" spc="-5" dirty="0" err="1">
                <a:latin typeface="Carlito"/>
                <a:cs typeface="Carlito"/>
              </a:rPr>
              <a:t>aşağıdaki</a:t>
            </a:r>
            <a:r>
              <a:rPr sz="1100" spc="-5" dirty="0">
                <a:latin typeface="Carlito"/>
                <a:cs typeface="Carlito"/>
              </a:rPr>
              <a:t> </a:t>
            </a:r>
            <a:r>
              <a:rPr sz="1100" dirty="0">
                <a:latin typeface="Carlito"/>
                <a:cs typeface="Carlito"/>
              </a:rPr>
              <a:t>gibi ifade</a:t>
            </a:r>
            <a:r>
              <a:rPr sz="1100" spc="-35" dirty="0">
                <a:latin typeface="Carlito"/>
                <a:cs typeface="Carlito"/>
              </a:rPr>
              <a:t> </a:t>
            </a:r>
            <a:r>
              <a:rPr sz="1100" dirty="0">
                <a:latin typeface="Carlito"/>
                <a:cs typeface="Carlito"/>
              </a:rPr>
              <a:t>etmektedir:</a:t>
            </a:r>
          </a:p>
        </p:txBody>
      </p:sp>
      <p:sp>
        <p:nvSpPr>
          <p:cNvPr id="9" name="object 9"/>
          <p:cNvSpPr txBox="1"/>
          <p:nvPr/>
        </p:nvSpPr>
        <p:spPr>
          <a:xfrm>
            <a:off x="213105" y="1495806"/>
            <a:ext cx="4650664" cy="1674817"/>
          </a:xfrm>
          <a:prstGeom prst="rect">
            <a:avLst/>
          </a:prstGeom>
        </p:spPr>
        <p:txBody>
          <a:bodyPr vert="horz" wrap="square" lIns="0" tIns="12700" rIns="0" bIns="0" rtlCol="0">
            <a:spAutoFit/>
          </a:bodyPr>
          <a:lstStyle/>
          <a:p>
            <a:pPr marL="192405" marR="5080" indent="-180340">
              <a:lnSpc>
                <a:spcPct val="100000"/>
              </a:lnSpc>
              <a:spcBef>
                <a:spcPts val="100"/>
              </a:spcBef>
              <a:buClr>
                <a:srgbClr val="3333CC"/>
              </a:buClr>
              <a:buSzPct val="58333"/>
              <a:buFont typeface="Wingdings"/>
              <a:buChar char=""/>
              <a:tabLst>
                <a:tab pos="193040" algn="l"/>
              </a:tabLst>
            </a:pPr>
            <a:r>
              <a:rPr sz="1100" dirty="0">
                <a:latin typeface="Carlito"/>
                <a:cs typeface="Carlito"/>
              </a:rPr>
              <a:t>Burada, S </a:t>
            </a:r>
            <a:r>
              <a:rPr sz="1100" spc="-5" dirty="0">
                <a:latin typeface="Carlito"/>
                <a:cs typeface="Carlito"/>
              </a:rPr>
              <a:t>uygulamada seri çalışması zorunlu olan kısmın </a:t>
            </a:r>
            <a:r>
              <a:rPr sz="1100" dirty="0">
                <a:latin typeface="Carlito"/>
                <a:cs typeface="Carlito"/>
              </a:rPr>
              <a:t>oranını, N ise  </a:t>
            </a:r>
            <a:r>
              <a:rPr sz="1100" spc="-5" dirty="0">
                <a:latin typeface="Carlito"/>
                <a:cs typeface="Carlito"/>
              </a:rPr>
              <a:t>core sayısını </a:t>
            </a:r>
            <a:r>
              <a:rPr sz="1100" dirty="0">
                <a:latin typeface="Carlito"/>
                <a:cs typeface="Carlito"/>
              </a:rPr>
              <a:t>ifade</a:t>
            </a:r>
            <a:r>
              <a:rPr sz="1100" spc="-15" dirty="0">
                <a:latin typeface="Carlito"/>
                <a:cs typeface="Carlito"/>
              </a:rPr>
              <a:t> </a:t>
            </a:r>
            <a:r>
              <a:rPr sz="1100" dirty="0">
                <a:latin typeface="Carlito"/>
                <a:cs typeface="Carlito"/>
              </a:rPr>
              <a:t>eder.</a:t>
            </a:r>
          </a:p>
          <a:p>
            <a:pPr marL="192405" indent="-180340">
              <a:lnSpc>
                <a:spcPct val="100000"/>
              </a:lnSpc>
              <a:spcBef>
                <a:spcPts val="600"/>
              </a:spcBef>
              <a:buClr>
                <a:srgbClr val="3333CC"/>
              </a:buClr>
              <a:buSzPct val="58333"/>
              <a:buFont typeface="Wingdings"/>
              <a:buChar char=""/>
              <a:tabLst>
                <a:tab pos="193040" algn="l"/>
              </a:tabLst>
            </a:pPr>
            <a:r>
              <a:rPr sz="1100" spc="-5" dirty="0" err="1">
                <a:latin typeface="Carlito"/>
                <a:cs typeface="Carlito"/>
              </a:rPr>
              <a:t>Bir</a:t>
            </a:r>
            <a:r>
              <a:rPr sz="1100" spc="-5" dirty="0">
                <a:latin typeface="Carlito"/>
                <a:cs typeface="Carlito"/>
              </a:rPr>
              <a:t> </a:t>
            </a:r>
            <a:r>
              <a:rPr sz="1100" spc="-5" dirty="0" err="1">
                <a:latin typeface="Carlito"/>
                <a:cs typeface="Carlito"/>
              </a:rPr>
              <a:t>uygulama</a:t>
            </a:r>
            <a:r>
              <a:rPr sz="1100" spc="-5" dirty="0">
                <a:latin typeface="Carlito"/>
                <a:cs typeface="Carlito"/>
              </a:rPr>
              <a:t>, %75 </a:t>
            </a:r>
            <a:r>
              <a:rPr sz="1100" dirty="0">
                <a:latin typeface="Carlito"/>
                <a:cs typeface="Carlito"/>
              </a:rPr>
              <a:t>paralel ve </a:t>
            </a:r>
            <a:r>
              <a:rPr sz="1100" spc="-5" dirty="0">
                <a:latin typeface="Carlito"/>
                <a:cs typeface="Carlito"/>
              </a:rPr>
              <a:t>%25 seri çalışıyorsa (S=0,25), </a:t>
            </a:r>
            <a:r>
              <a:rPr sz="1100" dirty="0">
                <a:latin typeface="Carlito"/>
                <a:cs typeface="Carlito"/>
              </a:rPr>
              <a:t>2</a:t>
            </a:r>
            <a:r>
              <a:rPr sz="1100" spc="5" dirty="0">
                <a:latin typeface="Carlito"/>
                <a:cs typeface="Carlito"/>
              </a:rPr>
              <a:t> </a:t>
            </a:r>
            <a:r>
              <a:rPr sz="1100" spc="-5" dirty="0" err="1">
                <a:latin typeface="Carlito"/>
                <a:cs typeface="Carlito"/>
              </a:rPr>
              <a:t>core’a</a:t>
            </a:r>
            <a:r>
              <a:rPr lang="tr-TR" sz="1100" spc="-5" dirty="0">
                <a:latin typeface="Carlito"/>
                <a:cs typeface="Carlito"/>
              </a:rPr>
              <a:t> </a:t>
            </a:r>
            <a:r>
              <a:rPr sz="1100" spc="-5" dirty="0">
                <a:latin typeface="Carlito"/>
                <a:cs typeface="Carlito"/>
              </a:rPr>
              <a:t>(N=2) sahip sistemde </a:t>
            </a:r>
            <a:r>
              <a:rPr sz="1100" dirty="0" err="1">
                <a:latin typeface="Carlito"/>
                <a:cs typeface="Carlito"/>
              </a:rPr>
              <a:t>bu</a:t>
            </a:r>
            <a:r>
              <a:rPr sz="1100" dirty="0">
                <a:latin typeface="Carlito"/>
                <a:cs typeface="Carlito"/>
              </a:rPr>
              <a:t> </a:t>
            </a:r>
            <a:r>
              <a:rPr sz="1100" spc="-5" dirty="0" err="1">
                <a:latin typeface="Carlito"/>
                <a:cs typeface="Carlito"/>
              </a:rPr>
              <a:t>uygulama</a:t>
            </a:r>
            <a:r>
              <a:rPr sz="1100" spc="-5" dirty="0">
                <a:latin typeface="Carlito"/>
                <a:cs typeface="Carlito"/>
              </a:rPr>
              <a:t> </a:t>
            </a:r>
            <a:r>
              <a:rPr sz="1100" dirty="0">
                <a:latin typeface="Carlito"/>
                <a:cs typeface="Carlito"/>
              </a:rPr>
              <a:t>1,6 </a:t>
            </a:r>
            <a:r>
              <a:rPr sz="1100" spc="-5" dirty="0" err="1">
                <a:latin typeface="Carlito"/>
                <a:cs typeface="Carlito"/>
              </a:rPr>
              <a:t>kat</a:t>
            </a:r>
            <a:r>
              <a:rPr lang="tr-TR" sz="1100" spc="-5" dirty="0">
                <a:latin typeface="Carlito"/>
                <a:cs typeface="Carlito"/>
              </a:rPr>
              <a:t> daha </a:t>
            </a:r>
            <a:r>
              <a:rPr sz="1100" dirty="0" err="1">
                <a:latin typeface="Carlito"/>
                <a:cs typeface="Carlito"/>
              </a:rPr>
              <a:t>hız</a:t>
            </a:r>
            <a:r>
              <a:rPr lang="tr-TR" sz="1100" dirty="0" err="1">
                <a:latin typeface="Carlito"/>
                <a:cs typeface="Carlito"/>
              </a:rPr>
              <a:t>lı</a:t>
            </a:r>
            <a:r>
              <a:rPr sz="1100" spc="-30" dirty="0">
                <a:latin typeface="Carlito"/>
                <a:cs typeface="Carlito"/>
              </a:rPr>
              <a:t> </a:t>
            </a:r>
            <a:r>
              <a:rPr lang="tr-TR" sz="1100" spc="-5" dirty="0">
                <a:latin typeface="Carlito"/>
                <a:cs typeface="Carlito"/>
              </a:rPr>
              <a:t>çalışır</a:t>
            </a:r>
            <a:r>
              <a:rPr sz="1100" spc="-5" dirty="0">
                <a:latin typeface="Carlito"/>
                <a:cs typeface="Carlito"/>
              </a:rPr>
              <a:t>.</a:t>
            </a:r>
            <a:endParaRPr sz="1100" dirty="0">
              <a:latin typeface="Carlito"/>
              <a:cs typeface="Carlito"/>
            </a:endParaRPr>
          </a:p>
          <a:p>
            <a:pPr marL="192405" indent="-180340">
              <a:lnSpc>
                <a:spcPct val="100000"/>
              </a:lnSpc>
              <a:spcBef>
                <a:spcPts val="600"/>
              </a:spcBef>
              <a:buClr>
                <a:srgbClr val="3333CC"/>
              </a:buClr>
              <a:buSzPct val="58333"/>
              <a:buFont typeface="Wingdings"/>
              <a:buChar char=""/>
              <a:tabLst>
                <a:tab pos="193040" algn="l"/>
              </a:tabLst>
            </a:pPr>
            <a:r>
              <a:rPr sz="1100" spc="-5" dirty="0">
                <a:latin typeface="Carlito"/>
                <a:cs typeface="Carlito"/>
              </a:rPr>
              <a:t>Core sayısı </a:t>
            </a:r>
            <a:r>
              <a:rPr sz="1100" dirty="0">
                <a:latin typeface="Carlito"/>
                <a:cs typeface="Carlito"/>
              </a:rPr>
              <a:t>4 </a:t>
            </a:r>
            <a:r>
              <a:rPr sz="1100" spc="-5" dirty="0">
                <a:latin typeface="Carlito"/>
                <a:cs typeface="Carlito"/>
              </a:rPr>
              <a:t>olduğunda, </a:t>
            </a:r>
            <a:r>
              <a:rPr sz="1100" dirty="0">
                <a:latin typeface="Carlito"/>
                <a:cs typeface="Carlito"/>
              </a:rPr>
              <a:t>2</a:t>
            </a:r>
            <a:r>
              <a:rPr lang="tr-TR" sz="1100" dirty="0">
                <a:latin typeface="Carlito"/>
                <a:cs typeface="Carlito"/>
              </a:rPr>
              <a:t>,</a:t>
            </a:r>
            <a:r>
              <a:rPr sz="1100" dirty="0">
                <a:latin typeface="Carlito"/>
                <a:cs typeface="Carlito"/>
              </a:rPr>
              <a:t>28 </a:t>
            </a:r>
            <a:r>
              <a:rPr sz="1100" spc="-5" dirty="0">
                <a:latin typeface="Carlito"/>
                <a:cs typeface="Carlito"/>
              </a:rPr>
              <a:t>kat </a:t>
            </a:r>
            <a:r>
              <a:rPr sz="1100" dirty="0">
                <a:latin typeface="Carlito"/>
                <a:cs typeface="Carlito"/>
              </a:rPr>
              <a:t>hız artışı</a:t>
            </a:r>
            <a:r>
              <a:rPr sz="1100" spc="-60" dirty="0">
                <a:latin typeface="Carlito"/>
                <a:cs typeface="Carlito"/>
              </a:rPr>
              <a:t> </a:t>
            </a:r>
            <a:r>
              <a:rPr sz="1100" spc="-5" dirty="0">
                <a:latin typeface="Carlito"/>
                <a:cs typeface="Carlito"/>
              </a:rPr>
              <a:t>sağlanır.</a:t>
            </a:r>
            <a:endParaRPr sz="1100" dirty="0">
              <a:latin typeface="Carlito"/>
              <a:cs typeface="Carlito"/>
            </a:endParaRPr>
          </a:p>
          <a:p>
            <a:pPr marL="192405" indent="-180340">
              <a:lnSpc>
                <a:spcPct val="100000"/>
              </a:lnSpc>
              <a:spcBef>
                <a:spcPts val="600"/>
              </a:spcBef>
              <a:buClr>
                <a:srgbClr val="3333CC"/>
              </a:buClr>
              <a:buSzPct val="58333"/>
              <a:buFont typeface="Wingdings"/>
              <a:buChar char=""/>
              <a:tabLst>
                <a:tab pos="193040" algn="l"/>
              </a:tabLst>
            </a:pPr>
            <a:r>
              <a:rPr sz="1100" spc="-5" dirty="0">
                <a:latin typeface="Carlito"/>
                <a:cs typeface="Carlito"/>
              </a:rPr>
              <a:t>Core sayısı sonsuza giderken </a:t>
            </a:r>
            <a:r>
              <a:rPr sz="1100" dirty="0">
                <a:latin typeface="Carlito"/>
                <a:cs typeface="Carlito"/>
              </a:rPr>
              <a:t>hız artışı (1/S) ‘e doğru</a:t>
            </a:r>
            <a:r>
              <a:rPr sz="1100" spc="-65" dirty="0">
                <a:latin typeface="Carlito"/>
                <a:cs typeface="Carlito"/>
              </a:rPr>
              <a:t> </a:t>
            </a:r>
            <a:r>
              <a:rPr sz="1100" spc="-5" dirty="0">
                <a:latin typeface="Carlito"/>
                <a:cs typeface="Carlito"/>
              </a:rPr>
              <a:t>gider.</a:t>
            </a:r>
            <a:endParaRPr sz="1100" dirty="0">
              <a:latin typeface="Carlito"/>
              <a:cs typeface="Carlito"/>
            </a:endParaRPr>
          </a:p>
          <a:p>
            <a:pPr marL="192405" marR="430530" indent="-180340">
              <a:lnSpc>
                <a:spcPct val="100000"/>
              </a:lnSpc>
              <a:spcBef>
                <a:spcPts val="600"/>
              </a:spcBef>
              <a:buClr>
                <a:srgbClr val="3333CC"/>
              </a:buClr>
              <a:buSzPct val="58333"/>
              <a:buFont typeface="Wingdings"/>
              <a:buChar char=""/>
              <a:tabLst>
                <a:tab pos="193040" algn="l"/>
              </a:tabLst>
            </a:pPr>
            <a:r>
              <a:rPr sz="1100" dirty="0">
                <a:latin typeface="Carlito"/>
                <a:cs typeface="Carlito"/>
              </a:rPr>
              <a:t>Intel </a:t>
            </a:r>
            <a:r>
              <a:rPr lang="tr-TR" sz="1100" spc="-5" dirty="0">
                <a:latin typeface="Carlito"/>
                <a:cs typeface="Carlito"/>
              </a:rPr>
              <a:t>işlemciler</a:t>
            </a:r>
            <a:r>
              <a:rPr sz="1100" spc="-5" dirty="0">
                <a:latin typeface="Carlito"/>
                <a:cs typeface="Carlito"/>
              </a:rPr>
              <a:t> </a:t>
            </a:r>
            <a:r>
              <a:rPr sz="1100" dirty="0">
                <a:latin typeface="Carlito"/>
                <a:cs typeface="Carlito"/>
              </a:rPr>
              <a:t>her </a:t>
            </a:r>
            <a:r>
              <a:rPr sz="1100" spc="-5" dirty="0">
                <a:latin typeface="Carlito"/>
                <a:cs typeface="Carlito"/>
              </a:rPr>
              <a:t>core için </a:t>
            </a:r>
            <a:r>
              <a:rPr sz="1100" dirty="0">
                <a:latin typeface="Carlito"/>
                <a:cs typeface="Carlito"/>
              </a:rPr>
              <a:t>2 thread, </a:t>
            </a:r>
            <a:r>
              <a:rPr sz="1100" spc="-5" dirty="0">
                <a:latin typeface="Carlito"/>
                <a:cs typeface="Carlito"/>
              </a:rPr>
              <a:t>Oracle </a:t>
            </a:r>
            <a:r>
              <a:rPr lang="tr-TR" sz="1100" dirty="0" err="1">
                <a:latin typeface="Carlito"/>
                <a:cs typeface="Carlito"/>
              </a:rPr>
              <a:t>Sparc</a:t>
            </a:r>
            <a:r>
              <a:rPr sz="1100" dirty="0">
                <a:latin typeface="Carlito"/>
                <a:cs typeface="Carlito"/>
              </a:rPr>
              <a:t> </a:t>
            </a:r>
            <a:r>
              <a:rPr lang="tr-TR" sz="1100" dirty="0">
                <a:latin typeface="Carlito"/>
                <a:cs typeface="Carlito"/>
              </a:rPr>
              <a:t>M7 </a:t>
            </a:r>
            <a:r>
              <a:rPr lang="tr-TR" sz="1100" spc="-5" dirty="0">
                <a:latin typeface="Carlito"/>
                <a:cs typeface="Carlito"/>
              </a:rPr>
              <a:t>işlemci</a:t>
            </a:r>
            <a:r>
              <a:rPr lang="tr-TR" sz="1100" dirty="0">
                <a:latin typeface="Carlito"/>
                <a:cs typeface="Carlito"/>
              </a:rPr>
              <a:t>, her </a:t>
            </a:r>
            <a:r>
              <a:rPr lang="tr-TR" sz="1100" dirty="0" err="1">
                <a:latin typeface="Carlito"/>
                <a:cs typeface="Carlito"/>
              </a:rPr>
              <a:t>processor</a:t>
            </a:r>
            <a:r>
              <a:rPr lang="tr-TR" sz="1100" dirty="0">
                <a:latin typeface="Carlito"/>
                <a:cs typeface="Carlito"/>
              </a:rPr>
              <a:t> için 8 </a:t>
            </a:r>
            <a:r>
              <a:rPr lang="tr-TR" sz="1100" dirty="0" err="1">
                <a:latin typeface="Carlito"/>
                <a:cs typeface="Carlito"/>
              </a:rPr>
              <a:t>core</a:t>
            </a:r>
            <a:r>
              <a:rPr lang="tr-TR" sz="1100" dirty="0">
                <a:latin typeface="Carlito"/>
                <a:cs typeface="Carlito"/>
              </a:rPr>
              <a:t>, </a:t>
            </a:r>
            <a:r>
              <a:rPr lang="en-US" sz="1100" spc="-5" dirty="0">
                <a:latin typeface="Carlito"/>
                <a:cs typeface="Carlito"/>
              </a:rPr>
              <a:t>her core </a:t>
            </a:r>
            <a:r>
              <a:rPr lang="en-US" sz="1100" spc="-5" dirty="0" err="1">
                <a:latin typeface="Carlito"/>
                <a:cs typeface="Carlito"/>
              </a:rPr>
              <a:t>için</a:t>
            </a:r>
            <a:r>
              <a:rPr lang="en-US" sz="1100" spc="-5" dirty="0">
                <a:latin typeface="Carlito"/>
                <a:cs typeface="Carlito"/>
              </a:rPr>
              <a:t> </a:t>
            </a:r>
            <a:r>
              <a:rPr lang="en-US" sz="1100" dirty="0">
                <a:latin typeface="Carlito"/>
                <a:cs typeface="Carlito"/>
              </a:rPr>
              <a:t>8 thread</a:t>
            </a:r>
            <a:r>
              <a:rPr lang="tr-TR" sz="1100" dirty="0">
                <a:latin typeface="Carlito"/>
                <a:cs typeface="Carlito"/>
              </a:rPr>
              <a:t> </a:t>
            </a:r>
            <a:r>
              <a:rPr sz="1100" dirty="0" err="1">
                <a:latin typeface="Carlito"/>
                <a:cs typeface="Carlito"/>
              </a:rPr>
              <a:t>destekler</a:t>
            </a:r>
            <a:r>
              <a:rPr sz="1100" dirty="0">
                <a:latin typeface="Carlito"/>
                <a:cs typeface="Carlito"/>
              </a:rPr>
              <a:t>.</a:t>
            </a:r>
          </a:p>
        </p:txBody>
      </p:sp>
      <p:sp>
        <p:nvSpPr>
          <p:cNvPr id="10" name="object 10"/>
          <p:cNvSpPr txBox="1">
            <a:spLocks noGrp="1"/>
          </p:cNvSpPr>
          <p:nvPr>
            <p:ph type="title"/>
          </p:nvPr>
        </p:nvSpPr>
        <p:spPr>
          <a:xfrm>
            <a:off x="490473" y="200406"/>
            <a:ext cx="2367027" cy="228909"/>
          </a:xfrm>
          <a:prstGeom prst="rect">
            <a:avLst/>
          </a:prstGeom>
        </p:spPr>
        <p:txBody>
          <a:bodyPr vert="horz" wrap="square" lIns="0" tIns="13335" rIns="0" bIns="0" rtlCol="0">
            <a:spAutoFit/>
          </a:bodyPr>
          <a:lstStyle/>
          <a:p>
            <a:pPr marL="12700">
              <a:lnSpc>
                <a:spcPct val="100000"/>
              </a:lnSpc>
              <a:spcBef>
                <a:spcPts val="105"/>
              </a:spcBef>
            </a:pPr>
            <a:r>
              <a:rPr lang="tr-TR" b="1" spc="-5" dirty="0" err="1"/>
              <a:t>Amdahl</a:t>
            </a:r>
            <a:r>
              <a:rPr lang="tr-TR" b="1" spc="-5" dirty="0"/>
              <a:t> kuralı</a:t>
            </a:r>
            <a:endParaRPr spc="-5" dirty="0"/>
          </a:p>
        </p:txBody>
      </p:sp>
      <p:grpSp>
        <p:nvGrpSpPr>
          <p:cNvPr id="11" name="object 11"/>
          <p:cNvGrpSpPr/>
          <p:nvPr/>
        </p:nvGrpSpPr>
        <p:grpSpPr>
          <a:xfrm>
            <a:off x="-11887" y="0"/>
            <a:ext cx="4977130" cy="3452495"/>
            <a:chOff x="-11887" y="0"/>
            <a:chExt cx="4977130" cy="3452495"/>
          </a:xfrm>
        </p:grpSpPr>
        <p:sp>
          <p:nvSpPr>
            <p:cNvPr id="12" name="object 12"/>
            <p:cNvSpPr/>
            <p:nvPr/>
          </p:nvSpPr>
          <p:spPr>
            <a:xfrm>
              <a:off x="1723644" y="925068"/>
              <a:ext cx="1505712" cy="560831"/>
            </a:xfrm>
            <a:prstGeom prst="rect">
              <a:avLst/>
            </a:prstGeom>
            <a:blipFill>
              <a:blip r:embed="rId5" cstate="print"/>
              <a:stretch>
                <a:fillRect/>
              </a:stretch>
            </a:blipFill>
          </p:spPr>
          <p:txBody>
            <a:bodyPr wrap="square" lIns="0" tIns="0" rIns="0" bIns="0" rtlCol="0"/>
            <a:lstStyle/>
            <a:p>
              <a:endParaRPr/>
            </a:p>
          </p:txBody>
        </p:sp>
        <p:sp>
          <p:nvSpPr>
            <p:cNvPr id="13" name="object 13"/>
            <p:cNvSpPr/>
            <p:nvPr/>
          </p:nvSpPr>
          <p:spPr>
            <a:xfrm>
              <a:off x="304" y="889"/>
              <a:ext cx="4953000" cy="3428365"/>
            </a:xfrm>
            <a:custGeom>
              <a:avLst/>
              <a:gdLst/>
              <a:ahLst/>
              <a:cxnLst/>
              <a:rect l="l" t="t" r="r" b="b"/>
              <a:pathLst>
                <a:path w="4953000" h="3428365">
                  <a:moveTo>
                    <a:pt x="0" y="3428111"/>
                  </a:moveTo>
                  <a:lnTo>
                    <a:pt x="4952746" y="3428111"/>
                  </a:lnTo>
                  <a:lnTo>
                    <a:pt x="4952746" y="0"/>
                  </a:lnTo>
                  <a:lnTo>
                    <a:pt x="0" y="0"/>
                  </a:lnTo>
                  <a:lnTo>
                    <a:pt x="0" y="3428111"/>
                  </a:lnTo>
                  <a:close/>
                </a:path>
              </a:pathLst>
            </a:custGeom>
            <a:ln w="24384">
              <a:solidFill>
                <a:srgbClr val="000000"/>
              </a:solidFill>
            </a:ln>
          </p:spPr>
          <p:txBody>
            <a:bodyPr wrap="square" lIns="0" tIns="0" rIns="0" bIns="0" rtlCol="0"/>
            <a:lstStyle/>
            <a:p>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8579" y="280416"/>
            <a:ext cx="4627245" cy="262255"/>
            <a:chOff x="68579" y="280416"/>
            <a:chExt cx="4627245" cy="262255"/>
          </a:xfrm>
        </p:grpSpPr>
        <p:sp>
          <p:nvSpPr>
            <p:cNvPr id="3" name="object 3"/>
            <p:cNvSpPr/>
            <p:nvPr/>
          </p:nvSpPr>
          <p:spPr>
            <a:xfrm>
              <a:off x="493775" y="409956"/>
              <a:ext cx="199644" cy="11887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68579" y="374904"/>
              <a:ext cx="303275" cy="118872"/>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13003" y="280416"/>
              <a:ext cx="17145" cy="262255"/>
            </a:xfrm>
            <a:custGeom>
              <a:avLst/>
              <a:gdLst/>
              <a:ahLst/>
              <a:cxnLst/>
              <a:rect l="l" t="t" r="r" b="b"/>
              <a:pathLst>
                <a:path w="17145" h="262255">
                  <a:moveTo>
                    <a:pt x="16763" y="0"/>
                  </a:moveTo>
                  <a:lnTo>
                    <a:pt x="0" y="0"/>
                  </a:lnTo>
                  <a:lnTo>
                    <a:pt x="0" y="262127"/>
                  </a:lnTo>
                  <a:lnTo>
                    <a:pt x="16763" y="262127"/>
                  </a:lnTo>
                  <a:lnTo>
                    <a:pt x="16763" y="0"/>
                  </a:lnTo>
                  <a:close/>
                </a:path>
              </a:pathLst>
            </a:custGeom>
            <a:solidFill>
              <a:srgbClr val="1C1C1C"/>
            </a:solidFill>
          </p:spPr>
          <p:txBody>
            <a:bodyPr wrap="square" lIns="0" tIns="0" rIns="0" bIns="0" rtlCol="0"/>
            <a:lstStyle/>
            <a:p>
              <a:endParaRPr/>
            </a:p>
          </p:txBody>
        </p:sp>
        <p:sp>
          <p:nvSpPr>
            <p:cNvPr id="6" name="object 6"/>
            <p:cNvSpPr/>
            <p:nvPr/>
          </p:nvSpPr>
          <p:spPr>
            <a:xfrm>
              <a:off x="239267" y="464820"/>
              <a:ext cx="4456176" cy="15239"/>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p:nvPr/>
        </p:nvSpPr>
        <p:spPr>
          <a:xfrm>
            <a:off x="4863846" y="3330041"/>
            <a:ext cx="89535" cy="102870"/>
          </a:xfrm>
          <a:prstGeom prst="rect">
            <a:avLst/>
          </a:prstGeom>
        </p:spPr>
        <p:txBody>
          <a:bodyPr vert="horz" wrap="square" lIns="0" tIns="13335" rIns="0" bIns="0" rtlCol="0">
            <a:spAutoFit/>
          </a:bodyPr>
          <a:lstStyle/>
          <a:p>
            <a:pPr marL="12700">
              <a:lnSpc>
                <a:spcPct val="100000"/>
              </a:lnSpc>
              <a:spcBef>
                <a:spcPts val="105"/>
              </a:spcBef>
            </a:pPr>
            <a:r>
              <a:rPr sz="500" spc="-5" dirty="0">
                <a:solidFill>
                  <a:srgbClr val="808080"/>
                </a:solidFill>
                <a:latin typeface="Carlito"/>
                <a:cs typeface="Carlito"/>
              </a:rPr>
              <a:t>14</a:t>
            </a:r>
            <a:endParaRPr sz="500">
              <a:latin typeface="Carlito"/>
              <a:cs typeface="Carlito"/>
            </a:endParaRPr>
          </a:p>
        </p:txBody>
      </p:sp>
      <p:sp>
        <p:nvSpPr>
          <p:cNvPr id="9" name="object 9"/>
          <p:cNvSpPr txBox="1"/>
          <p:nvPr/>
        </p:nvSpPr>
        <p:spPr>
          <a:xfrm>
            <a:off x="213105" y="524059"/>
            <a:ext cx="4739895" cy="766877"/>
          </a:xfrm>
          <a:prstGeom prst="rect">
            <a:avLst/>
          </a:prstGeom>
        </p:spPr>
        <p:txBody>
          <a:bodyPr vert="horz" wrap="square" lIns="0" tIns="73660" rIns="0" bIns="0" rtlCol="0">
            <a:spAutoFit/>
          </a:bodyPr>
          <a:lstStyle/>
          <a:p>
            <a:pPr marL="192405" indent="-180340">
              <a:lnSpc>
                <a:spcPct val="100000"/>
              </a:lnSpc>
              <a:spcBef>
                <a:spcPts val="100"/>
              </a:spcBef>
              <a:buClr>
                <a:srgbClr val="3333CC"/>
              </a:buClr>
              <a:buSzPct val="58333"/>
              <a:buFont typeface="Wingdings"/>
              <a:buChar char=""/>
              <a:tabLst>
                <a:tab pos="193040" algn="l"/>
              </a:tabLst>
            </a:pPr>
            <a:r>
              <a:rPr lang="tr-TR" sz="1000" dirty="0">
                <a:latin typeface="Carlito"/>
                <a:cs typeface="Carlito"/>
              </a:rPr>
              <a:t>İşletim </a:t>
            </a:r>
            <a:r>
              <a:rPr lang="tr-TR" sz="1000" spc="-5" dirty="0">
                <a:latin typeface="Carlito"/>
                <a:cs typeface="Carlito"/>
              </a:rPr>
              <a:t>sistemi tasarımcılarının </a:t>
            </a:r>
            <a:r>
              <a:rPr lang="tr-TR" sz="1000" dirty="0">
                <a:latin typeface="Carlito"/>
              </a:rPr>
              <a:t>paralel çalıştırmayı sağlamak </a:t>
            </a:r>
            <a:r>
              <a:rPr lang="tr-TR" sz="1000" spc="-5" dirty="0">
                <a:latin typeface="Carlito"/>
              </a:rPr>
              <a:t>için birden çok çekirdeği kullanan </a:t>
            </a:r>
            <a:r>
              <a:rPr lang="tr-TR" sz="1000" dirty="0" err="1">
                <a:latin typeface="Carlito"/>
                <a:cs typeface="Carlito"/>
              </a:rPr>
              <a:t>scheduling</a:t>
            </a:r>
            <a:r>
              <a:rPr lang="tr-TR" sz="1000" dirty="0">
                <a:latin typeface="Carlito"/>
                <a:cs typeface="Carlito"/>
              </a:rPr>
              <a:t> </a:t>
            </a:r>
            <a:r>
              <a:rPr lang="tr-TR" sz="1000" spc="-5" dirty="0">
                <a:latin typeface="Carlito"/>
                <a:cs typeface="Carlito"/>
              </a:rPr>
              <a:t>algoritmalarını </a:t>
            </a:r>
            <a:r>
              <a:rPr lang="tr-TR" sz="1000" spc="-10" dirty="0">
                <a:latin typeface="Carlito"/>
                <a:cs typeface="Carlito"/>
              </a:rPr>
              <a:t>yazmaları</a:t>
            </a:r>
            <a:r>
              <a:rPr lang="tr-TR" sz="1000" spc="-65" dirty="0">
                <a:latin typeface="Carlito"/>
                <a:cs typeface="Carlito"/>
              </a:rPr>
              <a:t> </a:t>
            </a:r>
            <a:r>
              <a:rPr lang="tr-TR" sz="1000" dirty="0">
                <a:latin typeface="Carlito"/>
                <a:cs typeface="Carlito"/>
              </a:rPr>
              <a:t>gerekir.</a:t>
            </a:r>
          </a:p>
          <a:p>
            <a:pPr marL="192405" marR="5080" indent="-180340">
              <a:lnSpc>
                <a:spcPct val="100000"/>
              </a:lnSpc>
              <a:spcBef>
                <a:spcPts val="600"/>
              </a:spcBef>
              <a:buClr>
                <a:srgbClr val="3333CC"/>
              </a:buClr>
              <a:buSzPct val="58333"/>
              <a:buFont typeface="Wingdings"/>
              <a:buChar char=""/>
              <a:tabLst>
                <a:tab pos="193040" algn="l"/>
              </a:tabLst>
            </a:pPr>
            <a:r>
              <a:rPr lang="tr-TR" sz="1000" spc="-5" dirty="0">
                <a:latin typeface="Carlito"/>
              </a:rPr>
              <a:t>Uygulama </a:t>
            </a:r>
            <a:r>
              <a:rPr lang="tr-TR" sz="1000" dirty="0">
                <a:latin typeface="Carlito"/>
              </a:rPr>
              <a:t>geliştiricilerin mevcut programları </a:t>
            </a:r>
            <a:r>
              <a:rPr lang="tr-TR" sz="1000" dirty="0" err="1">
                <a:latin typeface="Carlito"/>
              </a:rPr>
              <a:t>multithread</a:t>
            </a:r>
            <a:r>
              <a:rPr lang="tr-TR" sz="1000" dirty="0">
                <a:latin typeface="Carlito"/>
              </a:rPr>
              <a:t> olarak değiştirmelerinin ve</a:t>
            </a:r>
            <a:r>
              <a:rPr lang="tr-TR" sz="1000" spc="-120" dirty="0">
                <a:latin typeface="Carlito"/>
              </a:rPr>
              <a:t> </a:t>
            </a:r>
            <a:r>
              <a:rPr lang="tr-TR" sz="1000" spc="-5" dirty="0">
                <a:latin typeface="Carlito"/>
                <a:cs typeface="Carlito"/>
              </a:rPr>
              <a:t>yeni programları </a:t>
            </a:r>
            <a:r>
              <a:rPr lang="tr-TR" sz="1000" spc="-5" dirty="0" err="1">
                <a:latin typeface="Carlito"/>
                <a:cs typeface="Carlito"/>
              </a:rPr>
              <a:t>multihread</a:t>
            </a:r>
            <a:r>
              <a:rPr lang="tr-TR" sz="1000" spc="-5" dirty="0">
                <a:latin typeface="Carlito"/>
                <a:cs typeface="Carlito"/>
              </a:rPr>
              <a:t> </a:t>
            </a:r>
            <a:r>
              <a:rPr lang="tr-TR" sz="1000" dirty="0">
                <a:latin typeface="Carlito"/>
                <a:cs typeface="Carlito"/>
              </a:rPr>
              <a:t>şekilde </a:t>
            </a:r>
            <a:r>
              <a:rPr lang="tr-TR" sz="1000" spc="-5" dirty="0">
                <a:latin typeface="Carlito"/>
                <a:cs typeface="Carlito"/>
              </a:rPr>
              <a:t>tasarlamalarının</a:t>
            </a:r>
            <a:r>
              <a:rPr lang="tr-TR" sz="1000" spc="-15" dirty="0">
                <a:latin typeface="Carlito"/>
                <a:cs typeface="Carlito"/>
              </a:rPr>
              <a:t> </a:t>
            </a:r>
            <a:r>
              <a:rPr lang="tr-TR" sz="1000" spc="-5" dirty="0">
                <a:latin typeface="Carlito"/>
                <a:cs typeface="Carlito"/>
              </a:rPr>
              <a:t>bazı zorlukları vardır. </a:t>
            </a:r>
          </a:p>
        </p:txBody>
      </p:sp>
      <p:sp>
        <p:nvSpPr>
          <p:cNvPr id="10" name="object 10"/>
          <p:cNvSpPr txBox="1">
            <a:spLocks noGrp="1"/>
          </p:cNvSpPr>
          <p:nvPr>
            <p:ph type="title"/>
          </p:nvPr>
        </p:nvSpPr>
        <p:spPr>
          <a:xfrm>
            <a:off x="490473" y="200406"/>
            <a:ext cx="3357627" cy="228909"/>
          </a:xfrm>
          <a:prstGeom prst="rect">
            <a:avLst/>
          </a:prstGeom>
        </p:spPr>
        <p:txBody>
          <a:bodyPr vert="horz" wrap="square" lIns="0" tIns="13335" rIns="0" bIns="0" rtlCol="0">
            <a:spAutoFit/>
          </a:bodyPr>
          <a:lstStyle/>
          <a:p>
            <a:pPr marL="12700">
              <a:lnSpc>
                <a:spcPct val="100000"/>
              </a:lnSpc>
              <a:spcBef>
                <a:spcPts val="105"/>
              </a:spcBef>
            </a:pPr>
            <a:r>
              <a:rPr spc="-5" dirty="0"/>
              <a:t>Multicore programlamanın</a:t>
            </a:r>
            <a:r>
              <a:rPr spc="-20" dirty="0"/>
              <a:t> </a:t>
            </a:r>
            <a:r>
              <a:rPr dirty="0"/>
              <a:t>zorlukları</a:t>
            </a:r>
          </a:p>
        </p:txBody>
      </p:sp>
      <p:sp>
        <p:nvSpPr>
          <p:cNvPr id="11" name="object 11"/>
          <p:cNvSpPr/>
          <p:nvPr/>
        </p:nvSpPr>
        <p:spPr>
          <a:xfrm>
            <a:off x="304" y="889"/>
            <a:ext cx="4953000" cy="3428365"/>
          </a:xfrm>
          <a:custGeom>
            <a:avLst/>
            <a:gdLst/>
            <a:ahLst/>
            <a:cxnLst/>
            <a:rect l="l" t="t" r="r" b="b"/>
            <a:pathLst>
              <a:path w="4953000" h="3428365">
                <a:moveTo>
                  <a:pt x="0" y="3428111"/>
                </a:moveTo>
                <a:lnTo>
                  <a:pt x="4952746" y="3428111"/>
                </a:lnTo>
                <a:lnTo>
                  <a:pt x="4952746" y="0"/>
                </a:lnTo>
                <a:lnTo>
                  <a:pt x="0" y="0"/>
                </a:lnTo>
                <a:lnTo>
                  <a:pt x="0" y="3428111"/>
                </a:lnTo>
                <a:close/>
              </a:path>
            </a:pathLst>
          </a:custGeom>
          <a:ln w="24384">
            <a:solidFill>
              <a:srgbClr val="000000"/>
            </a:solidFill>
          </a:ln>
        </p:spPr>
        <p:txBody>
          <a:bodyPr wrap="square" lIns="0" tIns="0" rIns="0" bIns="0" rtlCol="0"/>
          <a:lstStyle/>
          <a:p>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8579" y="280416"/>
            <a:ext cx="4627245" cy="262255"/>
            <a:chOff x="68579" y="280416"/>
            <a:chExt cx="4627245" cy="262255"/>
          </a:xfrm>
        </p:grpSpPr>
        <p:sp>
          <p:nvSpPr>
            <p:cNvPr id="3" name="object 3"/>
            <p:cNvSpPr/>
            <p:nvPr/>
          </p:nvSpPr>
          <p:spPr>
            <a:xfrm>
              <a:off x="493775" y="409956"/>
              <a:ext cx="199644" cy="11887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68579" y="374904"/>
              <a:ext cx="303275" cy="118872"/>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13003" y="280416"/>
              <a:ext cx="17145" cy="262255"/>
            </a:xfrm>
            <a:custGeom>
              <a:avLst/>
              <a:gdLst/>
              <a:ahLst/>
              <a:cxnLst/>
              <a:rect l="l" t="t" r="r" b="b"/>
              <a:pathLst>
                <a:path w="17145" h="262255">
                  <a:moveTo>
                    <a:pt x="16763" y="0"/>
                  </a:moveTo>
                  <a:lnTo>
                    <a:pt x="0" y="0"/>
                  </a:lnTo>
                  <a:lnTo>
                    <a:pt x="0" y="262127"/>
                  </a:lnTo>
                  <a:lnTo>
                    <a:pt x="16763" y="262127"/>
                  </a:lnTo>
                  <a:lnTo>
                    <a:pt x="16763" y="0"/>
                  </a:lnTo>
                  <a:close/>
                </a:path>
              </a:pathLst>
            </a:custGeom>
            <a:solidFill>
              <a:srgbClr val="1C1C1C"/>
            </a:solidFill>
          </p:spPr>
          <p:txBody>
            <a:bodyPr wrap="square" lIns="0" tIns="0" rIns="0" bIns="0" rtlCol="0"/>
            <a:lstStyle/>
            <a:p>
              <a:endParaRPr/>
            </a:p>
          </p:txBody>
        </p:sp>
        <p:sp>
          <p:nvSpPr>
            <p:cNvPr id="6" name="object 6"/>
            <p:cNvSpPr/>
            <p:nvPr/>
          </p:nvSpPr>
          <p:spPr>
            <a:xfrm>
              <a:off x="239267" y="464820"/>
              <a:ext cx="4456176" cy="15239"/>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p:nvPr/>
        </p:nvSpPr>
        <p:spPr>
          <a:xfrm>
            <a:off x="4863846" y="3330041"/>
            <a:ext cx="89535" cy="102870"/>
          </a:xfrm>
          <a:prstGeom prst="rect">
            <a:avLst/>
          </a:prstGeom>
        </p:spPr>
        <p:txBody>
          <a:bodyPr vert="horz" wrap="square" lIns="0" tIns="13335" rIns="0" bIns="0" rtlCol="0">
            <a:spAutoFit/>
          </a:bodyPr>
          <a:lstStyle/>
          <a:p>
            <a:pPr marL="12700">
              <a:lnSpc>
                <a:spcPct val="100000"/>
              </a:lnSpc>
              <a:spcBef>
                <a:spcPts val="105"/>
              </a:spcBef>
            </a:pPr>
            <a:r>
              <a:rPr sz="500" spc="-5" dirty="0">
                <a:solidFill>
                  <a:srgbClr val="808080"/>
                </a:solidFill>
                <a:latin typeface="Carlito"/>
                <a:cs typeface="Carlito"/>
              </a:rPr>
              <a:t>14</a:t>
            </a:r>
            <a:endParaRPr sz="500">
              <a:latin typeface="Carlito"/>
              <a:cs typeface="Carlito"/>
            </a:endParaRPr>
          </a:p>
        </p:txBody>
      </p:sp>
      <p:sp>
        <p:nvSpPr>
          <p:cNvPr id="9" name="object 9"/>
          <p:cNvSpPr txBox="1"/>
          <p:nvPr/>
        </p:nvSpPr>
        <p:spPr>
          <a:xfrm>
            <a:off x="213105" y="524059"/>
            <a:ext cx="4739895" cy="1844095"/>
          </a:xfrm>
          <a:prstGeom prst="rect">
            <a:avLst/>
          </a:prstGeom>
        </p:spPr>
        <p:txBody>
          <a:bodyPr vert="horz" wrap="square" lIns="0" tIns="73660" rIns="0" bIns="0" rtlCol="0">
            <a:spAutoFit/>
          </a:bodyPr>
          <a:lstStyle/>
          <a:p>
            <a:pPr marL="192405" indent="-180340">
              <a:lnSpc>
                <a:spcPct val="100000"/>
              </a:lnSpc>
              <a:spcBef>
                <a:spcPts val="580"/>
              </a:spcBef>
              <a:buClr>
                <a:srgbClr val="3333CC"/>
              </a:buClr>
              <a:buSzPct val="58333"/>
              <a:buFont typeface="Wingdings"/>
              <a:buChar char=""/>
              <a:tabLst>
                <a:tab pos="193040" algn="l"/>
              </a:tabLst>
            </a:pPr>
            <a:r>
              <a:rPr lang="tr-TR" sz="1000" spc="-5" dirty="0">
                <a:latin typeface="Carlito"/>
                <a:cs typeface="Carlito"/>
              </a:rPr>
              <a:t>Multicore </a:t>
            </a:r>
            <a:r>
              <a:rPr lang="tr-TR" sz="1000" dirty="0">
                <a:latin typeface="Carlito"/>
                <a:cs typeface="Carlito"/>
              </a:rPr>
              <a:t>programlamada 5 önemli zorluk</a:t>
            </a:r>
            <a:r>
              <a:rPr lang="tr-TR" sz="1000" spc="-114" dirty="0">
                <a:latin typeface="Carlito"/>
                <a:cs typeface="Carlito"/>
              </a:rPr>
              <a:t> </a:t>
            </a:r>
            <a:r>
              <a:rPr lang="tr-TR" sz="1000" dirty="0">
                <a:latin typeface="Carlito"/>
                <a:cs typeface="Carlito"/>
              </a:rPr>
              <a:t>vardır:</a:t>
            </a:r>
          </a:p>
          <a:p>
            <a:pPr marL="418465" marR="5080" lvl="1" indent="-228600">
              <a:lnSpc>
                <a:spcPct val="100000"/>
              </a:lnSpc>
              <a:spcBef>
                <a:spcPts val="600"/>
              </a:spcBef>
              <a:buSzPct val="100000"/>
              <a:buFont typeface="+mj-lt"/>
              <a:buAutoNum type="arabicPeriod"/>
              <a:tabLst>
                <a:tab pos="325120" algn="l"/>
              </a:tabLst>
            </a:pPr>
            <a:r>
              <a:rPr lang="tr-TR" sz="1000" b="1" dirty="0" err="1">
                <a:latin typeface="Carlito"/>
                <a:cs typeface="Carlito"/>
              </a:rPr>
              <a:t>Identifying</a:t>
            </a:r>
            <a:r>
              <a:rPr lang="tr-TR" sz="1000" b="1" dirty="0">
                <a:latin typeface="Carlito"/>
                <a:cs typeface="Carlito"/>
              </a:rPr>
              <a:t> </a:t>
            </a:r>
            <a:r>
              <a:rPr lang="tr-TR" sz="1000" b="1" dirty="0" err="1">
                <a:latin typeface="Carlito"/>
                <a:cs typeface="Carlito"/>
              </a:rPr>
              <a:t>tasks</a:t>
            </a:r>
            <a:r>
              <a:rPr lang="tr-TR" sz="1000" b="1" dirty="0">
                <a:latin typeface="Carlito"/>
                <a:cs typeface="Carlito"/>
              </a:rPr>
              <a:t>: </a:t>
            </a:r>
            <a:r>
              <a:rPr lang="tr-TR" sz="1000" dirty="0">
                <a:latin typeface="Carlito"/>
                <a:cs typeface="Carlito"/>
              </a:rPr>
              <a:t>Uygulamalar </a:t>
            </a:r>
            <a:r>
              <a:rPr lang="tr-TR" sz="1000" spc="-5" dirty="0">
                <a:latin typeface="Carlito"/>
                <a:cs typeface="Carlito"/>
              </a:rPr>
              <a:t>birbirine bağımlı olmayan</a:t>
            </a:r>
            <a:r>
              <a:rPr lang="tr-TR" sz="1000" dirty="0">
                <a:latin typeface="Carlito"/>
                <a:cs typeface="Carlito"/>
              </a:rPr>
              <a:t> </a:t>
            </a:r>
            <a:r>
              <a:rPr lang="tr-TR" sz="1000" spc="-5" dirty="0">
                <a:latin typeface="Carlito"/>
                <a:cs typeface="Carlito"/>
              </a:rPr>
              <a:t>eşzamanlı çalışabilecek görevler şeklinde tasarlanmalıdır</a:t>
            </a:r>
            <a:r>
              <a:rPr lang="tr-TR" sz="1000" dirty="0">
                <a:latin typeface="Carlito"/>
                <a:cs typeface="Carlito"/>
              </a:rPr>
              <a:t>. Birbirinden bağımsız görevler </a:t>
            </a:r>
            <a:r>
              <a:rPr lang="tr-TR" sz="1000" spc="-5" dirty="0">
                <a:latin typeface="Carlito"/>
                <a:cs typeface="Carlito"/>
              </a:rPr>
              <a:t>farklı </a:t>
            </a:r>
            <a:r>
              <a:rPr lang="tr-TR" sz="1000" dirty="0" err="1">
                <a:latin typeface="Carlito"/>
                <a:cs typeface="Carlito"/>
              </a:rPr>
              <a:t>core’lar</a:t>
            </a:r>
            <a:r>
              <a:rPr lang="tr-TR" sz="1000" dirty="0">
                <a:latin typeface="Carlito"/>
                <a:cs typeface="Carlito"/>
              </a:rPr>
              <a:t> </a:t>
            </a:r>
            <a:r>
              <a:rPr lang="tr-TR" sz="1000" spc="-5" dirty="0">
                <a:latin typeface="Carlito"/>
                <a:cs typeface="Carlito"/>
              </a:rPr>
              <a:t>üzerinde </a:t>
            </a:r>
            <a:r>
              <a:rPr lang="tr-TR" sz="1000" dirty="0">
                <a:latin typeface="Carlito"/>
                <a:cs typeface="Carlito"/>
              </a:rPr>
              <a:t>paralel</a:t>
            </a:r>
            <a:r>
              <a:rPr lang="tr-TR" sz="1000" spc="-75" dirty="0">
                <a:latin typeface="Carlito"/>
                <a:cs typeface="Carlito"/>
              </a:rPr>
              <a:t> </a:t>
            </a:r>
            <a:r>
              <a:rPr lang="tr-TR" sz="1000" spc="-5" dirty="0">
                <a:latin typeface="Carlito"/>
                <a:cs typeface="Carlito"/>
              </a:rPr>
              <a:t>çalışabilir.</a:t>
            </a:r>
            <a:endParaRPr lang="tr-TR" sz="1000" dirty="0">
              <a:latin typeface="Carlito"/>
              <a:cs typeface="Carlito"/>
            </a:endParaRPr>
          </a:p>
          <a:p>
            <a:pPr marL="418465" marR="203835" lvl="1" indent="-228600">
              <a:lnSpc>
                <a:spcPct val="100000"/>
              </a:lnSpc>
              <a:spcBef>
                <a:spcPts val="600"/>
              </a:spcBef>
              <a:buSzPct val="100000"/>
              <a:buFont typeface="+mj-lt"/>
              <a:buAutoNum type="arabicPeriod"/>
              <a:tabLst>
                <a:tab pos="325120" algn="l"/>
              </a:tabLst>
            </a:pPr>
            <a:r>
              <a:rPr lang="tr-TR" sz="1000" b="1" dirty="0" err="1">
                <a:latin typeface="Carlito"/>
                <a:cs typeface="Carlito"/>
              </a:rPr>
              <a:t>Balance</a:t>
            </a:r>
            <a:r>
              <a:rPr lang="tr-TR" sz="1000" dirty="0">
                <a:latin typeface="Carlito"/>
                <a:cs typeface="Carlito"/>
              </a:rPr>
              <a:t>: Programcılar paralel çalışabilecek görevleri eşit değerde ve eşit iş yükünde olacak şekilde belirlemelidirler. Bazı durumlarda, belli bir görev, tüm işe diğer görevler kadar değer katmayabilir. Bu görevi için ayrı bir çekirdek kullanmak, maliyete değmeyebilir.</a:t>
            </a:r>
          </a:p>
          <a:p>
            <a:pPr marL="418465" marR="203835" lvl="1" indent="-228600">
              <a:lnSpc>
                <a:spcPct val="100000"/>
              </a:lnSpc>
              <a:spcBef>
                <a:spcPts val="600"/>
              </a:spcBef>
              <a:buSzPct val="100000"/>
              <a:buFont typeface="+mj-lt"/>
              <a:buAutoNum type="arabicPeriod"/>
              <a:tabLst>
                <a:tab pos="325120" algn="l"/>
              </a:tabLst>
            </a:pPr>
            <a:r>
              <a:rPr lang="tr-TR" sz="1000" b="1" dirty="0">
                <a:latin typeface="Carlito"/>
                <a:cs typeface="Carlito"/>
              </a:rPr>
              <a:t>Data </a:t>
            </a:r>
            <a:r>
              <a:rPr lang="tr-TR" sz="1000" b="1" spc="-5" dirty="0" err="1">
                <a:latin typeface="Carlito"/>
                <a:cs typeface="Carlito"/>
              </a:rPr>
              <a:t>splitting</a:t>
            </a:r>
            <a:r>
              <a:rPr lang="tr-TR" sz="1000" spc="-5" dirty="0">
                <a:latin typeface="Carlito"/>
                <a:cs typeface="Carlito"/>
              </a:rPr>
              <a:t>: Verilerin farklı çekirdekler üzerinde çalışan görevler tarafından erişilecek </a:t>
            </a:r>
            <a:r>
              <a:rPr lang="tr-TR" sz="1000" dirty="0">
                <a:latin typeface="Carlito"/>
                <a:cs typeface="Carlito"/>
              </a:rPr>
              <a:t>ve işlem </a:t>
            </a:r>
            <a:r>
              <a:rPr lang="tr-TR" sz="1000" spc="-5" dirty="0">
                <a:latin typeface="Carlito"/>
                <a:cs typeface="Carlito"/>
              </a:rPr>
              <a:t>yapılacak şekilde ayrıştırılması</a:t>
            </a:r>
            <a:r>
              <a:rPr lang="tr-TR" sz="1000" spc="-85" dirty="0">
                <a:latin typeface="Carlito"/>
                <a:cs typeface="Carlito"/>
              </a:rPr>
              <a:t> </a:t>
            </a:r>
            <a:r>
              <a:rPr lang="tr-TR" sz="1000" spc="-5" dirty="0">
                <a:latin typeface="Carlito"/>
                <a:cs typeface="Carlito"/>
              </a:rPr>
              <a:t>gereklidir.</a:t>
            </a:r>
          </a:p>
        </p:txBody>
      </p:sp>
      <p:sp>
        <p:nvSpPr>
          <p:cNvPr id="10" name="object 10"/>
          <p:cNvSpPr txBox="1">
            <a:spLocks noGrp="1"/>
          </p:cNvSpPr>
          <p:nvPr>
            <p:ph type="title"/>
          </p:nvPr>
        </p:nvSpPr>
        <p:spPr>
          <a:xfrm>
            <a:off x="490473" y="200406"/>
            <a:ext cx="3357627" cy="228909"/>
          </a:xfrm>
          <a:prstGeom prst="rect">
            <a:avLst/>
          </a:prstGeom>
        </p:spPr>
        <p:txBody>
          <a:bodyPr vert="horz" wrap="square" lIns="0" tIns="13335" rIns="0" bIns="0" rtlCol="0">
            <a:spAutoFit/>
          </a:bodyPr>
          <a:lstStyle/>
          <a:p>
            <a:pPr marL="12700">
              <a:lnSpc>
                <a:spcPct val="100000"/>
              </a:lnSpc>
              <a:spcBef>
                <a:spcPts val="105"/>
              </a:spcBef>
            </a:pPr>
            <a:r>
              <a:rPr spc="-5" dirty="0"/>
              <a:t>Multicore programlamanın</a:t>
            </a:r>
            <a:r>
              <a:rPr spc="-20" dirty="0"/>
              <a:t> </a:t>
            </a:r>
            <a:r>
              <a:rPr dirty="0"/>
              <a:t>zorlukları</a:t>
            </a:r>
          </a:p>
        </p:txBody>
      </p:sp>
      <p:sp>
        <p:nvSpPr>
          <p:cNvPr id="11" name="object 11"/>
          <p:cNvSpPr/>
          <p:nvPr/>
        </p:nvSpPr>
        <p:spPr>
          <a:xfrm>
            <a:off x="304" y="889"/>
            <a:ext cx="4953000" cy="3428365"/>
          </a:xfrm>
          <a:custGeom>
            <a:avLst/>
            <a:gdLst/>
            <a:ahLst/>
            <a:cxnLst/>
            <a:rect l="l" t="t" r="r" b="b"/>
            <a:pathLst>
              <a:path w="4953000" h="3428365">
                <a:moveTo>
                  <a:pt x="0" y="3428111"/>
                </a:moveTo>
                <a:lnTo>
                  <a:pt x="4952746" y="3428111"/>
                </a:lnTo>
                <a:lnTo>
                  <a:pt x="4952746" y="0"/>
                </a:lnTo>
                <a:lnTo>
                  <a:pt x="0" y="0"/>
                </a:lnTo>
                <a:lnTo>
                  <a:pt x="0" y="3428111"/>
                </a:lnTo>
                <a:close/>
              </a:path>
            </a:pathLst>
          </a:custGeom>
          <a:ln w="24384">
            <a:solidFill>
              <a:srgbClr val="000000"/>
            </a:solidFill>
          </a:ln>
        </p:spPr>
        <p:txBody>
          <a:bodyPr wrap="square" lIns="0" tIns="0" rIns="0" bIns="0" rtlCol="0"/>
          <a:lstStyle/>
          <a:p>
            <a:endParaRPr/>
          </a:p>
        </p:txBody>
      </p:sp>
    </p:spTree>
    <p:extLst>
      <p:ext uri="{BB962C8B-B14F-4D97-AF65-F5344CB8AC3E}">
        <p14:creationId xmlns:p14="http://schemas.microsoft.com/office/powerpoint/2010/main" val="687627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8579" y="280416"/>
            <a:ext cx="4627245" cy="262255"/>
            <a:chOff x="68579" y="280416"/>
            <a:chExt cx="4627245" cy="262255"/>
          </a:xfrm>
        </p:grpSpPr>
        <p:sp>
          <p:nvSpPr>
            <p:cNvPr id="3" name="object 3"/>
            <p:cNvSpPr/>
            <p:nvPr/>
          </p:nvSpPr>
          <p:spPr>
            <a:xfrm>
              <a:off x="493775" y="409956"/>
              <a:ext cx="199644" cy="11887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68579" y="374904"/>
              <a:ext cx="303275" cy="118872"/>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13003" y="280416"/>
              <a:ext cx="17145" cy="262255"/>
            </a:xfrm>
            <a:custGeom>
              <a:avLst/>
              <a:gdLst/>
              <a:ahLst/>
              <a:cxnLst/>
              <a:rect l="l" t="t" r="r" b="b"/>
              <a:pathLst>
                <a:path w="17145" h="262255">
                  <a:moveTo>
                    <a:pt x="16763" y="0"/>
                  </a:moveTo>
                  <a:lnTo>
                    <a:pt x="0" y="0"/>
                  </a:lnTo>
                  <a:lnTo>
                    <a:pt x="0" y="262127"/>
                  </a:lnTo>
                  <a:lnTo>
                    <a:pt x="16763" y="262127"/>
                  </a:lnTo>
                  <a:lnTo>
                    <a:pt x="16763" y="0"/>
                  </a:lnTo>
                  <a:close/>
                </a:path>
              </a:pathLst>
            </a:custGeom>
            <a:solidFill>
              <a:srgbClr val="1C1C1C"/>
            </a:solidFill>
          </p:spPr>
          <p:txBody>
            <a:bodyPr wrap="square" lIns="0" tIns="0" rIns="0" bIns="0" rtlCol="0"/>
            <a:lstStyle/>
            <a:p>
              <a:endParaRPr/>
            </a:p>
          </p:txBody>
        </p:sp>
        <p:sp>
          <p:nvSpPr>
            <p:cNvPr id="6" name="object 6"/>
            <p:cNvSpPr/>
            <p:nvPr/>
          </p:nvSpPr>
          <p:spPr>
            <a:xfrm>
              <a:off x="239267" y="464820"/>
              <a:ext cx="4456176" cy="15239"/>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p:nvPr/>
        </p:nvSpPr>
        <p:spPr>
          <a:xfrm>
            <a:off x="4863846" y="3330041"/>
            <a:ext cx="89535" cy="102870"/>
          </a:xfrm>
          <a:prstGeom prst="rect">
            <a:avLst/>
          </a:prstGeom>
        </p:spPr>
        <p:txBody>
          <a:bodyPr vert="horz" wrap="square" lIns="0" tIns="13335" rIns="0" bIns="0" rtlCol="0">
            <a:spAutoFit/>
          </a:bodyPr>
          <a:lstStyle/>
          <a:p>
            <a:pPr marL="12700">
              <a:lnSpc>
                <a:spcPct val="100000"/>
              </a:lnSpc>
              <a:spcBef>
                <a:spcPts val="105"/>
              </a:spcBef>
            </a:pPr>
            <a:r>
              <a:rPr sz="500" spc="-5" dirty="0">
                <a:solidFill>
                  <a:srgbClr val="808080"/>
                </a:solidFill>
                <a:latin typeface="Carlito"/>
                <a:cs typeface="Carlito"/>
              </a:rPr>
              <a:t>14</a:t>
            </a:r>
            <a:endParaRPr sz="500">
              <a:latin typeface="Carlito"/>
              <a:cs typeface="Carlito"/>
            </a:endParaRPr>
          </a:p>
        </p:txBody>
      </p:sp>
      <p:sp>
        <p:nvSpPr>
          <p:cNvPr id="9" name="object 9"/>
          <p:cNvSpPr txBox="1"/>
          <p:nvPr/>
        </p:nvSpPr>
        <p:spPr>
          <a:xfrm>
            <a:off x="213105" y="524059"/>
            <a:ext cx="4739895" cy="1228541"/>
          </a:xfrm>
          <a:prstGeom prst="rect">
            <a:avLst/>
          </a:prstGeom>
        </p:spPr>
        <p:txBody>
          <a:bodyPr vert="horz" wrap="square" lIns="0" tIns="73660" rIns="0" bIns="0" rtlCol="0">
            <a:spAutoFit/>
          </a:bodyPr>
          <a:lstStyle/>
          <a:p>
            <a:pPr marL="418465" marR="203835" lvl="1" indent="-228600">
              <a:lnSpc>
                <a:spcPct val="100000"/>
              </a:lnSpc>
              <a:spcBef>
                <a:spcPts val="600"/>
              </a:spcBef>
              <a:buSzPct val="100000"/>
              <a:buFont typeface="+mj-lt"/>
              <a:buAutoNum type="arabicPeriod" startAt="4"/>
              <a:tabLst>
                <a:tab pos="325120" algn="l"/>
              </a:tabLst>
            </a:pPr>
            <a:r>
              <a:rPr lang="tr-TR" sz="1000" b="1" dirty="0">
                <a:latin typeface="Carlito"/>
                <a:cs typeface="Carlito"/>
              </a:rPr>
              <a:t>Data </a:t>
            </a:r>
            <a:r>
              <a:rPr lang="tr-TR" sz="1000" b="1" dirty="0" err="1">
                <a:latin typeface="Carlito"/>
                <a:cs typeface="Carlito"/>
              </a:rPr>
              <a:t>dependency</a:t>
            </a:r>
            <a:r>
              <a:rPr lang="tr-TR" sz="1000" dirty="0">
                <a:latin typeface="Carlito"/>
                <a:cs typeface="Carlito"/>
              </a:rPr>
              <a:t>: Bir görevin erişeceği verinin </a:t>
            </a:r>
            <a:r>
              <a:rPr lang="tr-TR" sz="1000" spc="-5" dirty="0">
                <a:latin typeface="Carlito"/>
                <a:cs typeface="Carlito"/>
              </a:rPr>
              <a:t>diğer</a:t>
            </a:r>
            <a:r>
              <a:rPr lang="tr-TR" sz="1000" spc="-145" dirty="0">
                <a:latin typeface="Carlito"/>
                <a:cs typeface="Carlito"/>
              </a:rPr>
              <a:t> </a:t>
            </a:r>
            <a:r>
              <a:rPr lang="tr-TR" sz="1000" dirty="0">
                <a:latin typeface="Carlito"/>
                <a:cs typeface="Carlito"/>
              </a:rPr>
              <a:t>görevlerle </a:t>
            </a:r>
            <a:r>
              <a:rPr lang="tr-TR" sz="1000" spc="-5" dirty="0">
                <a:latin typeface="Carlito"/>
                <a:cs typeface="Carlito"/>
              </a:rPr>
              <a:t>bağımlılığının incelenmesi</a:t>
            </a:r>
            <a:r>
              <a:rPr lang="tr-TR" sz="1000" spc="-70" dirty="0">
                <a:latin typeface="Carlito"/>
                <a:cs typeface="Carlito"/>
              </a:rPr>
              <a:t> </a:t>
            </a:r>
            <a:r>
              <a:rPr lang="tr-TR" sz="1000" dirty="0">
                <a:latin typeface="Carlito"/>
                <a:cs typeface="Carlito"/>
              </a:rPr>
              <a:t>gereklidir. Bir görev diğerinden gelen verilere bağlı olduğunda, görevlerin yürütülmesi programcılar tarafından senkronize edilmelidir.</a:t>
            </a:r>
          </a:p>
          <a:p>
            <a:pPr marL="418465" marR="127000" lvl="1" indent="-228600">
              <a:lnSpc>
                <a:spcPct val="100000"/>
              </a:lnSpc>
              <a:spcBef>
                <a:spcPts val="600"/>
              </a:spcBef>
              <a:buSzPct val="100000"/>
              <a:buFont typeface="+mj-lt"/>
              <a:buAutoNum type="arabicPeriod" startAt="4"/>
              <a:tabLst>
                <a:tab pos="325120" algn="l"/>
              </a:tabLst>
            </a:pPr>
            <a:r>
              <a:rPr lang="tr-TR" sz="1000" b="1" spc="-5" dirty="0" err="1">
                <a:latin typeface="Carlito"/>
                <a:cs typeface="Carlito"/>
              </a:rPr>
              <a:t>Testing</a:t>
            </a:r>
            <a:r>
              <a:rPr lang="tr-TR" sz="1000" b="1" spc="-5" dirty="0">
                <a:latin typeface="Carlito"/>
                <a:cs typeface="Carlito"/>
              </a:rPr>
              <a:t> </a:t>
            </a:r>
            <a:r>
              <a:rPr lang="tr-TR" sz="1000" b="1" dirty="0" err="1">
                <a:latin typeface="Carlito"/>
                <a:cs typeface="Carlito"/>
              </a:rPr>
              <a:t>and</a:t>
            </a:r>
            <a:r>
              <a:rPr lang="tr-TR" sz="1000" b="1" dirty="0">
                <a:latin typeface="Carlito"/>
                <a:cs typeface="Carlito"/>
              </a:rPr>
              <a:t> </a:t>
            </a:r>
            <a:r>
              <a:rPr lang="tr-TR" sz="1000" b="1" spc="-5" dirty="0" err="1">
                <a:latin typeface="Carlito"/>
                <a:cs typeface="Carlito"/>
              </a:rPr>
              <a:t>debugging</a:t>
            </a:r>
            <a:r>
              <a:rPr lang="tr-TR" sz="1000" spc="-5" dirty="0">
                <a:latin typeface="Carlito"/>
                <a:cs typeface="Carlito"/>
              </a:rPr>
              <a:t>: </a:t>
            </a:r>
            <a:r>
              <a:rPr lang="tr-TR" sz="1000" dirty="0">
                <a:latin typeface="Carlito"/>
                <a:cs typeface="Carlito"/>
              </a:rPr>
              <a:t>Bir program birden çok çekirdekte paralel olarak çalıştığında, birçok farklı yürütme yolu mümkündür, eşzamanlı çalışan programların test ve </a:t>
            </a:r>
            <a:r>
              <a:rPr lang="tr-TR" sz="1000" spc="-5" dirty="0" err="1">
                <a:latin typeface="Carlito"/>
                <a:cs typeface="Carlito"/>
              </a:rPr>
              <a:t>debug</a:t>
            </a:r>
            <a:r>
              <a:rPr lang="tr-TR" sz="1000" spc="-5" dirty="0">
                <a:latin typeface="Carlito"/>
                <a:cs typeface="Carlito"/>
              </a:rPr>
              <a:t>  </a:t>
            </a:r>
            <a:r>
              <a:rPr lang="tr-TR" sz="1000" dirty="0">
                <a:latin typeface="Carlito"/>
                <a:cs typeface="Carlito"/>
              </a:rPr>
              <a:t>işlemi </a:t>
            </a:r>
            <a:r>
              <a:rPr lang="tr-TR" sz="1000" spc="-5" dirty="0">
                <a:latin typeface="Carlito"/>
                <a:cs typeface="Carlito"/>
              </a:rPr>
              <a:t>daha</a:t>
            </a:r>
            <a:r>
              <a:rPr lang="tr-TR" sz="1000" spc="-30" dirty="0">
                <a:latin typeface="Carlito"/>
                <a:cs typeface="Carlito"/>
              </a:rPr>
              <a:t> </a:t>
            </a:r>
            <a:r>
              <a:rPr lang="tr-TR" sz="1000" spc="-5" dirty="0">
                <a:latin typeface="Carlito"/>
                <a:cs typeface="Carlito"/>
              </a:rPr>
              <a:t>zordur</a:t>
            </a:r>
            <a:r>
              <a:rPr lang="tr-TR" sz="1000" b="1" spc="-5" dirty="0">
                <a:latin typeface="Carlito"/>
                <a:cs typeface="Carlito"/>
              </a:rPr>
              <a:t>.</a:t>
            </a:r>
            <a:endParaRPr lang="tr-TR" sz="1000" dirty="0">
              <a:latin typeface="Carlito"/>
              <a:cs typeface="Carlito"/>
            </a:endParaRPr>
          </a:p>
        </p:txBody>
      </p:sp>
      <p:sp>
        <p:nvSpPr>
          <p:cNvPr id="10" name="object 10"/>
          <p:cNvSpPr txBox="1">
            <a:spLocks noGrp="1"/>
          </p:cNvSpPr>
          <p:nvPr>
            <p:ph type="title"/>
          </p:nvPr>
        </p:nvSpPr>
        <p:spPr>
          <a:xfrm>
            <a:off x="490473" y="200406"/>
            <a:ext cx="3357627" cy="228909"/>
          </a:xfrm>
          <a:prstGeom prst="rect">
            <a:avLst/>
          </a:prstGeom>
        </p:spPr>
        <p:txBody>
          <a:bodyPr vert="horz" wrap="square" lIns="0" tIns="13335" rIns="0" bIns="0" rtlCol="0">
            <a:spAutoFit/>
          </a:bodyPr>
          <a:lstStyle/>
          <a:p>
            <a:pPr marL="12700">
              <a:lnSpc>
                <a:spcPct val="100000"/>
              </a:lnSpc>
              <a:spcBef>
                <a:spcPts val="105"/>
              </a:spcBef>
            </a:pPr>
            <a:r>
              <a:rPr spc="-5" dirty="0"/>
              <a:t>Multicore programlamanın</a:t>
            </a:r>
            <a:r>
              <a:rPr spc="-20" dirty="0"/>
              <a:t> </a:t>
            </a:r>
            <a:r>
              <a:rPr dirty="0"/>
              <a:t>zorlukları</a:t>
            </a:r>
          </a:p>
        </p:txBody>
      </p:sp>
      <p:sp>
        <p:nvSpPr>
          <p:cNvPr id="11" name="object 11"/>
          <p:cNvSpPr/>
          <p:nvPr/>
        </p:nvSpPr>
        <p:spPr>
          <a:xfrm>
            <a:off x="304" y="889"/>
            <a:ext cx="4953000" cy="3428365"/>
          </a:xfrm>
          <a:custGeom>
            <a:avLst/>
            <a:gdLst/>
            <a:ahLst/>
            <a:cxnLst/>
            <a:rect l="l" t="t" r="r" b="b"/>
            <a:pathLst>
              <a:path w="4953000" h="3428365">
                <a:moveTo>
                  <a:pt x="0" y="3428111"/>
                </a:moveTo>
                <a:lnTo>
                  <a:pt x="4952746" y="3428111"/>
                </a:lnTo>
                <a:lnTo>
                  <a:pt x="4952746" y="0"/>
                </a:lnTo>
                <a:lnTo>
                  <a:pt x="0" y="0"/>
                </a:lnTo>
                <a:lnTo>
                  <a:pt x="0" y="3428111"/>
                </a:lnTo>
                <a:close/>
              </a:path>
            </a:pathLst>
          </a:custGeom>
          <a:ln w="24384">
            <a:solidFill>
              <a:srgbClr val="000000"/>
            </a:solidFill>
          </a:ln>
        </p:spPr>
        <p:txBody>
          <a:bodyPr wrap="square" lIns="0" tIns="0" rIns="0" bIns="0" rtlCol="0"/>
          <a:lstStyle/>
          <a:p>
            <a:endParaRPr/>
          </a:p>
        </p:txBody>
      </p:sp>
    </p:spTree>
    <p:extLst>
      <p:ext uri="{BB962C8B-B14F-4D97-AF65-F5344CB8AC3E}">
        <p14:creationId xmlns:p14="http://schemas.microsoft.com/office/powerpoint/2010/main" val="54541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8579" y="280416"/>
            <a:ext cx="4627245" cy="262255"/>
            <a:chOff x="68579" y="280416"/>
            <a:chExt cx="4627245" cy="262255"/>
          </a:xfrm>
        </p:grpSpPr>
        <p:sp>
          <p:nvSpPr>
            <p:cNvPr id="3" name="object 3"/>
            <p:cNvSpPr/>
            <p:nvPr/>
          </p:nvSpPr>
          <p:spPr>
            <a:xfrm>
              <a:off x="493775" y="409956"/>
              <a:ext cx="199644" cy="11887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68579" y="374904"/>
              <a:ext cx="303275" cy="118872"/>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13003" y="280416"/>
              <a:ext cx="17145" cy="262255"/>
            </a:xfrm>
            <a:custGeom>
              <a:avLst/>
              <a:gdLst/>
              <a:ahLst/>
              <a:cxnLst/>
              <a:rect l="l" t="t" r="r" b="b"/>
              <a:pathLst>
                <a:path w="17145" h="262255">
                  <a:moveTo>
                    <a:pt x="16763" y="0"/>
                  </a:moveTo>
                  <a:lnTo>
                    <a:pt x="0" y="0"/>
                  </a:lnTo>
                  <a:lnTo>
                    <a:pt x="0" y="262127"/>
                  </a:lnTo>
                  <a:lnTo>
                    <a:pt x="16763" y="262127"/>
                  </a:lnTo>
                  <a:lnTo>
                    <a:pt x="16763" y="0"/>
                  </a:lnTo>
                  <a:close/>
                </a:path>
              </a:pathLst>
            </a:custGeom>
            <a:solidFill>
              <a:srgbClr val="1C1C1C"/>
            </a:solidFill>
          </p:spPr>
          <p:txBody>
            <a:bodyPr wrap="square" lIns="0" tIns="0" rIns="0" bIns="0" rtlCol="0"/>
            <a:lstStyle/>
            <a:p>
              <a:endParaRPr/>
            </a:p>
          </p:txBody>
        </p:sp>
        <p:sp>
          <p:nvSpPr>
            <p:cNvPr id="6" name="object 6"/>
            <p:cNvSpPr/>
            <p:nvPr/>
          </p:nvSpPr>
          <p:spPr>
            <a:xfrm>
              <a:off x="239267" y="464820"/>
              <a:ext cx="4456176" cy="15239"/>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p:nvPr/>
        </p:nvSpPr>
        <p:spPr>
          <a:xfrm>
            <a:off x="4863846" y="3330041"/>
            <a:ext cx="89535" cy="102870"/>
          </a:xfrm>
          <a:prstGeom prst="rect">
            <a:avLst/>
          </a:prstGeom>
        </p:spPr>
        <p:txBody>
          <a:bodyPr vert="horz" wrap="square" lIns="0" tIns="13335" rIns="0" bIns="0" rtlCol="0">
            <a:spAutoFit/>
          </a:bodyPr>
          <a:lstStyle/>
          <a:p>
            <a:pPr marL="12700">
              <a:lnSpc>
                <a:spcPct val="100000"/>
              </a:lnSpc>
              <a:spcBef>
                <a:spcPts val="105"/>
              </a:spcBef>
            </a:pPr>
            <a:r>
              <a:rPr sz="500" spc="-5" dirty="0">
                <a:solidFill>
                  <a:srgbClr val="808080"/>
                </a:solidFill>
                <a:latin typeface="Carlito"/>
                <a:cs typeface="Carlito"/>
              </a:rPr>
              <a:t>16</a:t>
            </a:r>
            <a:endParaRPr sz="500">
              <a:latin typeface="Carlito"/>
              <a:cs typeface="Carlito"/>
            </a:endParaRPr>
          </a:p>
        </p:txBody>
      </p:sp>
      <p:sp>
        <p:nvSpPr>
          <p:cNvPr id="8" name="object 8"/>
          <p:cNvSpPr txBox="1"/>
          <p:nvPr/>
        </p:nvSpPr>
        <p:spPr>
          <a:xfrm>
            <a:off x="213104" y="535305"/>
            <a:ext cx="4740199" cy="2428870"/>
          </a:xfrm>
          <a:prstGeom prst="rect">
            <a:avLst/>
          </a:prstGeom>
        </p:spPr>
        <p:txBody>
          <a:bodyPr vert="horz" wrap="square" lIns="0" tIns="12700" rIns="0" bIns="0" rtlCol="0">
            <a:spAutoFit/>
          </a:bodyPr>
          <a:lstStyle/>
          <a:p>
            <a:pPr marL="192405" indent="-180340">
              <a:lnSpc>
                <a:spcPct val="100000"/>
              </a:lnSpc>
              <a:spcBef>
                <a:spcPts val="100"/>
              </a:spcBef>
              <a:buClr>
                <a:srgbClr val="3333CC"/>
              </a:buClr>
              <a:buSzPct val="58333"/>
              <a:buFont typeface="Wingdings"/>
              <a:buChar char=""/>
              <a:tabLst>
                <a:tab pos="193040" algn="l"/>
              </a:tabLst>
            </a:pPr>
            <a:r>
              <a:rPr lang="tr-TR" sz="1100" dirty="0">
                <a:latin typeface="Carlito"/>
                <a:cs typeface="Carlito"/>
              </a:rPr>
              <a:t>Genel </a:t>
            </a:r>
            <a:r>
              <a:rPr lang="tr-TR" sz="1100" spc="-5" dirty="0">
                <a:latin typeface="Carlito"/>
                <a:cs typeface="Carlito"/>
              </a:rPr>
              <a:t>olarak </a:t>
            </a:r>
            <a:r>
              <a:rPr lang="tr-TR" sz="1100" dirty="0">
                <a:latin typeface="Carlito"/>
                <a:cs typeface="Carlito"/>
              </a:rPr>
              <a:t>paralel </a:t>
            </a:r>
            <a:r>
              <a:rPr lang="tr-TR" sz="1100" spc="-5" dirty="0">
                <a:latin typeface="Carlito"/>
                <a:cs typeface="Carlito"/>
              </a:rPr>
              <a:t>çalışmanın iki </a:t>
            </a:r>
            <a:r>
              <a:rPr lang="tr-TR" sz="1100" dirty="0">
                <a:latin typeface="Carlito"/>
                <a:cs typeface="Carlito"/>
              </a:rPr>
              <a:t>türü</a:t>
            </a:r>
            <a:r>
              <a:rPr lang="tr-TR" sz="1100" spc="-25" dirty="0">
                <a:latin typeface="Carlito"/>
                <a:cs typeface="Carlito"/>
              </a:rPr>
              <a:t> </a:t>
            </a:r>
            <a:r>
              <a:rPr lang="tr-TR" sz="1100" dirty="0">
                <a:latin typeface="Carlito"/>
                <a:cs typeface="Carlito"/>
              </a:rPr>
              <a:t>vardır: </a:t>
            </a:r>
            <a:r>
              <a:rPr lang="tr-TR" sz="1100" dirty="0">
                <a:solidFill>
                  <a:srgbClr val="00AFEF"/>
                </a:solidFill>
                <a:latin typeface="Carlito"/>
                <a:cs typeface="Carlito"/>
              </a:rPr>
              <a:t>data </a:t>
            </a:r>
            <a:r>
              <a:rPr lang="tr-TR" sz="1100" dirty="0" err="1">
                <a:solidFill>
                  <a:srgbClr val="00AFEF"/>
                </a:solidFill>
                <a:latin typeface="Carlito"/>
                <a:cs typeface="Carlito"/>
              </a:rPr>
              <a:t>parallelism</a:t>
            </a:r>
            <a:r>
              <a:rPr lang="tr-TR" sz="1100" dirty="0">
                <a:solidFill>
                  <a:srgbClr val="00AFEF"/>
                </a:solidFill>
                <a:latin typeface="Carlito"/>
                <a:cs typeface="Carlito"/>
              </a:rPr>
              <a:t> </a:t>
            </a:r>
            <a:r>
              <a:rPr lang="tr-TR" sz="1100" dirty="0">
                <a:latin typeface="Carlito"/>
                <a:cs typeface="Carlito"/>
              </a:rPr>
              <a:t>ve </a:t>
            </a:r>
            <a:r>
              <a:rPr lang="tr-TR" sz="1100" dirty="0" err="1">
                <a:solidFill>
                  <a:srgbClr val="00AFEF"/>
                </a:solidFill>
                <a:latin typeface="Carlito"/>
                <a:cs typeface="Carlito"/>
              </a:rPr>
              <a:t>task</a:t>
            </a:r>
            <a:r>
              <a:rPr lang="tr-TR" sz="1100" dirty="0">
                <a:solidFill>
                  <a:srgbClr val="00AFEF"/>
                </a:solidFill>
                <a:latin typeface="Carlito"/>
                <a:cs typeface="Carlito"/>
              </a:rPr>
              <a:t> </a:t>
            </a:r>
            <a:r>
              <a:rPr lang="tr-TR" sz="1100" dirty="0" err="1">
                <a:solidFill>
                  <a:srgbClr val="00AFEF"/>
                </a:solidFill>
                <a:latin typeface="Carlito"/>
                <a:cs typeface="Carlito"/>
              </a:rPr>
              <a:t>parallelism</a:t>
            </a:r>
            <a:endParaRPr lang="tr-TR" sz="1100" dirty="0">
              <a:latin typeface="Carlito"/>
              <a:cs typeface="Carlito"/>
            </a:endParaRPr>
          </a:p>
          <a:p>
            <a:pPr marL="192405" indent="-180340">
              <a:lnSpc>
                <a:spcPct val="100000"/>
              </a:lnSpc>
              <a:spcBef>
                <a:spcPts val="600"/>
              </a:spcBef>
              <a:buClr>
                <a:srgbClr val="3333CC"/>
              </a:buClr>
              <a:buSzPct val="58333"/>
              <a:buFont typeface="Wingdings"/>
              <a:buChar char=""/>
              <a:tabLst>
                <a:tab pos="193040" algn="l"/>
              </a:tabLst>
            </a:pPr>
            <a:r>
              <a:rPr lang="tr-TR" sz="1100" dirty="0">
                <a:solidFill>
                  <a:srgbClr val="00AFEF"/>
                </a:solidFill>
                <a:latin typeface="Carlito"/>
                <a:cs typeface="Carlito"/>
              </a:rPr>
              <a:t>Data </a:t>
            </a:r>
            <a:r>
              <a:rPr lang="tr-TR" sz="1100" dirty="0" err="1">
                <a:solidFill>
                  <a:srgbClr val="00AFEF"/>
                </a:solidFill>
                <a:latin typeface="Carlito"/>
                <a:cs typeface="Carlito"/>
              </a:rPr>
              <a:t>parallelism</a:t>
            </a:r>
            <a:r>
              <a:rPr lang="tr-TR" sz="1100" b="1" spc="-5" dirty="0">
                <a:latin typeface="Carlito"/>
                <a:cs typeface="Carlito"/>
              </a:rPr>
              <a:t>, </a:t>
            </a:r>
            <a:r>
              <a:rPr lang="tr-TR" sz="1100" dirty="0">
                <a:latin typeface="Carlito"/>
                <a:cs typeface="Carlito"/>
              </a:rPr>
              <a:t>aynı </a:t>
            </a:r>
            <a:r>
              <a:rPr lang="tr-TR" sz="1100" spc="-5" dirty="0">
                <a:latin typeface="Carlito"/>
                <a:cs typeface="Carlito"/>
              </a:rPr>
              <a:t>verinin alt kümelerinin </a:t>
            </a:r>
            <a:r>
              <a:rPr lang="tr-TR" sz="1100" spc="-5" dirty="0" err="1">
                <a:latin typeface="Carlito"/>
                <a:cs typeface="Carlito"/>
              </a:rPr>
              <a:t>core’lara</a:t>
            </a:r>
            <a:r>
              <a:rPr lang="tr-TR" sz="1100" spc="70" dirty="0">
                <a:latin typeface="Carlito"/>
                <a:cs typeface="Carlito"/>
              </a:rPr>
              <a:t> </a:t>
            </a:r>
            <a:r>
              <a:rPr lang="tr-TR" sz="1100" spc="-5" dirty="0">
                <a:latin typeface="Carlito"/>
                <a:cs typeface="Carlito"/>
              </a:rPr>
              <a:t>dağıtılmasına </a:t>
            </a:r>
            <a:r>
              <a:rPr lang="tr-TR" sz="1100" dirty="0">
                <a:latin typeface="Carlito"/>
                <a:cs typeface="Carlito"/>
              </a:rPr>
              <a:t>ve aynı işlemin her </a:t>
            </a:r>
            <a:r>
              <a:rPr lang="tr-TR" sz="1100" dirty="0" err="1">
                <a:latin typeface="Carlito"/>
                <a:cs typeface="Carlito"/>
              </a:rPr>
              <a:t>core</a:t>
            </a:r>
            <a:r>
              <a:rPr lang="tr-TR" sz="1100" dirty="0">
                <a:latin typeface="Carlito"/>
                <a:cs typeface="Carlito"/>
              </a:rPr>
              <a:t> üzerinde eşzamanlı yürütülmesine</a:t>
            </a:r>
            <a:r>
              <a:rPr lang="tr-TR" sz="1100" spc="-95" dirty="0">
                <a:latin typeface="Carlito"/>
                <a:cs typeface="Carlito"/>
              </a:rPr>
              <a:t> </a:t>
            </a:r>
            <a:r>
              <a:rPr lang="tr-TR" sz="1100" dirty="0">
                <a:latin typeface="Carlito"/>
                <a:cs typeface="Carlito"/>
              </a:rPr>
              <a:t>odaklanır.</a:t>
            </a:r>
          </a:p>
          <a:p>
            <a:pPr marL="192405" indent="-180340">
              <a:lnSpc>
                <a:spcPct val="100000"/>
              </a:lnSpc>
              <a:spcBef>
                <a:spcPts val="600"/>
              </a:spcBef>
              <a:buClr>
                <a:srgbClr val="3333CC"/>
              </a:buClr>
              <a:buSzPct val="58333"/>
              <a:buFont typeface="Wingdings"/>
              <a:buChar char=""/>
              <a:tabLst>
                <a:tab pos="193040" algn="l"/>
              </a:tabLst>
            </a:pPr>
            <a:r>
              <a:rPr lang="tr-TR" sz="1100" dirty="0">
                <a:latin typeface="Carlito"/>
                <a:cs typeface="Carlito"/>
              </a:rPr>
              <a:t>Örneğin N elemanlı bir dizinin </a:t>
            </a:r>
            <a:r>
              <a:rPr lang="tr-TR" sz="1100" spc="-5" dirty="0">
                <a:latin typeface="Carlito"/>
                <a:cs typeface="Carlito"/>
              </a:rPr>
              <a:t>toplamı için </a:t>
            </a:r>
            <a:r>
              <a:rPr lang="tr-TR" sz="1100" dirty="0">
                <a:latin typeface="Carlito"/>
                <a:cs typeface="Carlito"/>
              </a:rPr>
              <a:t>iki </a:t>
            </a:r>
            <a:r>
              <a:rPr lang="tr-TR" sz="1100" spc="-5" dirty="0" err="1">
                <a:latin typeface="Carlito"/>
                <a:cs typeface="Carlito"/>
              </a:rPr>
              <a:t>core</a:t>
            </a:r>
            <a:r>
              <a:rPr lang="tr-TR" sz="1100" spc="-5" dirty="0">
                <a:latin typeface="Carlito"/>
                <a:cs typeface="Carlito"/>
              </a:rPr>
              <a:t> kullanılacaksa,</a:t>
            </a:r>
            <a:r>
              <a:rPr lang="tr-TR" sz="1100" spc="-45" dirty="0">
                <a:latin typeface="Carlito"/>
                <a:cs typeface="Carlito"/>
              </a:rPr>
              <a:t> </a:t>
            </a:r>
            <a:r>
              <a:rPr lang="tr-TR" sz="1100" spc="-5" dirty="0">
                <a:latin typeface="Carlito"/>
                <a:cs typeface="Carlito"/>
              </a:rPr>
              <a:t>dizinin yarısı</a:t>
            </a:r>
            <a:r>
              <a:rPr lang="tr-TR" sz="1100" dirty="0">
                <a:latin typeface="Carlito"/>
                <a:cs typeface="Carlito"/>
              </a:rPr>
              <a:t> 1.core’da, </a:t>
            </a:r>
            <a:r>
              <a:rPr lang="tr-TR" sz="1100" spc="-5" dirty="0">
                <a:latin typeface="Carlito"/>
                <a:cs typeface="Carlito"/>
              </a:rPr>
              <a:t>diğer yarısı</a:t>
            </a:r>
            <a:r>
              <a:rPr lang="tr-TR" sz="1100" dirty="0">
                <a:latin typeface="Carlito"/>
                <a:cs typeface="Carlito"/>
              </a:rPr>
              <a:t> 2.core’da </a:t>
            </a:r>
            <a:r>
              <a:rPr lang="tr-TR" sz="1100" b="1" dirty="0">
                <a:latin typeface="Carlito"/>
                <a:cs typeface="Carlito"/>
              </a:rPr>
              <a:t>paralel</a:t>
            </a:r>
            <a:r>
              <a:rPr lang="tr-TR" sz="1100" spc="-80" dirty="0">
                <a:latin typeface="Carlito"/>
                <a:cs typeface="Carlito"/>
              </a:rPr>
              <a:t> </a:t>
            </a:r>
            <a:r>
              <a:rPr lang="tr-TR" sz="1100" dirty="0">
                <a:latin typeface="Carlito"/>
                <a:cs typeface="Carlito"/>
              </a:rPr>
              <a:t>toplanır. </a:t>
            </a:r>
          </a:p>
          <a:p>
            <a:pPr marL="192405" indent="-180340">
              <a:lnSpc>
                <a:spcPct val="100000"/>
              </a:lnSpc>
              <a:spcBef>
                <a:spcPts val="600"/>
              </a:spcBef>
              <a:buClr>
                <a:srgbClr val="3333CC"/>
              </a:buClr>
              <a:buSzPct val="58333"/>
              <a:buFont typeface="Wingdings"/>
              <a:buChar char=""/>
              <a:tabLst>
                <a:tab pos="193040" algn="l"/>
              </a:tabLst>
            </a:pPr>
            <a:r>
              <a:rPr lang="tr-TR" sz="1100" dirty="0" err="1">
                <a:solidFill>
                  <a:srgbClr val="00AFEF"/>
                </a:solidFill>
                <a:latin typeface="Carlito"/>
                <a:cs typeface="Carlito"/>
              </a:rPr>
              <a:t>Task</a:t>
            </a:r>
            <a:r>
              <a:rPr lang="tr-TR" sz="1100" dirty="0">
                <a:solidFill>
                  <a:srgbClr val="00AFEF"/>
                </a:solidFill>
                <a:latin typeface="Carlito"/>
                <a:cs typeface="Carlito"/>
              </a:rPr>
              <a:t> </a:t>
            </a:r>
            <a:r>
              <a:rPr lang="tr-TR" sz="1100" dirty="0" err="1">
                <a:solidFill>
                  <a:srgbClr val="00AFEF"/>
                </a:solidFill>
                <a:latin typeface="Carlito"/>
                <a:cs typeface="Carlito"/>
              </a:rPr>
              <a:t>parallelism</a:t>
            </a:r>
            <a:r>
              <a:rPr lang="tr-TR" sz="1100" b="1" spc="-5" dirty="0">
                <a:latin typeface="Carlito"/>
                <a:cs typeface="Carlito"/>
              </a:rPr>
              <a:t>, </a:t>
            </a:r>
            <a:r>
              <a:rPr lang="tr-TR" sz="1100" spc="-5" dirty="0" err="1">
                <a:latin typeface="Carlito"/>
                <a:cs typeface="Carlito"/>
              </a:rPr>
              <a:t>core’lara</a:t>
            </a:r>
            <a:r>
              <a:rPr lang="tr-TR" sz="1100" spc="-5" dirty="0">
                <a:latin typeface="Carlito"/>
                <a:cs typeface="Carlito"/>
              </a:rPr>
              <a:t> veri dağıtılması yerine görevlerin </a:t>
            </a:r>
            <a:r>
              <a:rPr lang="tr-TR" sz="1100" dirty="0">
                <a:latin typeface="Carlito"/>
                <a:cs typeface="Carlito"/>
              </a:rPr>
              <a:t>(</a:t>
            </a:r>
            <a:r>
              <a:rPr lang="tr-TR" sz="1100" dirty="0" err="1">
                <a:latin typeface="Carlito"/>
                <a:cs typeface="Carlito"/>
              </a:rPr>
              <a:t>thread’ler</a:t>
            </a:r>
            <a:r>
              <a:rPr lang="tr-TR" sz="1100" dirty="0">
                <a:latin typeface="Carlito"/>
                <a:cs typeface="Carlito"/>
              </a:rPr>
              <a:t>)</a:t>
            </a:r>
            <a:r>
              <a:rPr lang="tr-TR" sz="1100" spc="-10" dirty="0">
                <a:latin typeface="Carlito"/>
                <a:cs typeface="Carlito"/>
              </a:rPr>
              <a:t> </a:t>
            </a:r>
            <a:r>
              <a:rPr lang="tr-TR" sz="1100" spc="-5" dirty="0">
                <a:latin typeface="Carlito"/>
                <a:cs typeface="Carlito"/>
              </a:rPr>
              <a:t>dağıtılmasına </a:t>
            </a:r>
            <a:r>
              <a:rPr lang="tr-TR" sz="1100" dirty="0">
                <a:latin typeface="Carlito"/>
                <a:cs typeface="Carlito"/>
              </a:rPr>
              <a:t>odaklanır.</a:t>
            </a:r>
          </a:p>
          <a:p>
            <a:pPr marL="192405" marR="271780" indent="-180340">
              <a:lnSpc>
                <a:spcPct val="100000"/>
              </a:lnSpc>
              <a:spcBef>
                <a:spcPts val="600"/>
              </a:spcBef>
              <a:buClr>
                <a:srgbClr val="3333CC"/>
              </a:buClr>
              <a:buSzPct val="58333"/>
              <a:buFont typeface="Wingdings"/>
              <a:buChar char=""/>
              <a:tabLst>
                <a:tab pos="193040" algn="l"/>
              </a:tabLst>
            </a:pPr>
            <a:r>
              <a:rPr lang="tr-TR" sz="1100" spc="-5" dirty="0">
                <a:latin typeface="Carlito"/>
                <a:cs typeface="Carlito"/>
              </a:rPr>
              <a:t>Her </a:t>
            </a:r>
            <a:r>
              <a:rPr lang="tr-TR" sz="1100" dirty="0">
                <a:latin typeface="Carlito"/>
                <a:cs typeface="Carlito"/>
              </a:rPr>
              <a:t>thread </a:t>
            </a:r>
            <a:r>
              <a:rPr lang="tr-TR" sz="1100" b="1" spc="-5" dirty="0">
                <a:latin typeface="Carlito"/>
                <a:cs typeface="Carlito"/>
              </a:rPr>
              <a:t>ayrı </a:t>
            </a:r>
            <a:r>
              <a:rPr lang="tr-TR" sz="1100" b="1" dirty="0">
                <a:latin typeface="Carlito"/>
                <a:cs typeface="Carlito"/>
              </a:rPr>
              <a:t>bir </a:t>
            </a:r>
            <a:r>
              <a:rPr lang="tr-TR" sz="1100" b="1" spc="-5" dirty="0">
                <a:latin typeface="Carlito"/>
                <a:cs typeface="Carlito"/>
              </a:rPr>
              <a:t>işlemi gerçekleştirir</a:t>
            </a:r>
            <a:r>
              <a:rPr lang="tr-TR" sz="1100" spc="-5" dirty="0">
                <a:latin typeface="Carlito"/>
                <a:cs typeface="Carlito"/>
              </a:rPr>
              <a:t>. Farklı </a:t>
            </a:r>
            <a:r>
              <a:rPr lang="tr-TR" sz="1100" dirty="0" err="1">
                <a:latin typeface="Carlito"/>
                <a:cs typeface="Carlito"/>
              </a:rPr>
              <a:t>thread’ler</a:t>
            </a:r>
            <a:r>
              <a:rPr lang="tr-TR" sz="1100" dirty="0">
                <a:latin typeface="Carlito"/>
                <a:cs typeface="Carlito"/>
              </a:rPr>
              <a:t> aynı veride  veya farklı veride</a:t>
            </a:r>
            <a:r>
              <a:rPr lang="tr-TR" sz="1100" spc="-20" dirty="0">
                <a:latin typeface="Carlito"/>
                <a:cs typeface="Carlito"/>
              </a:rPr>
              <a:t> </a:t>
            </a:r>
            <a:r>
              <a:rPr lang="tr-TR" sz="1100" dirty="0">
                <a:latin typeface="Carlito"/>
                <a:cs typeface="Carlito"/>
              </a:rPr>
              <a:t>çalışabilir.</a:t>
            </a:r>
          </a:p>
          <a:p>
            <a:pPr marL="192405" marR="252729" indent="-180340">
              <a:lnSpc>
                <a:spcPct val="100000"/>
              </a:lnSpc>
              <a:spcBef>
                <a:spcPts val="605"/>
              </a:spcBef>
              <a:buClr>
                <a:srgbClr val="3333CC"/>
              </a:buClr>
              <a:buSzPct val="58333"/>
              <a:buFont typeface="Wingdings"/>
              <a:buChar char=""/>
              <a:tabLst>
                <a:tab pos="193040" algn="l"/>
              </a:tabLst>
            </a:pPr>
            <a:r>
              <a:rPr lang="tr-TR" sz="1100" spc="-5" dirty="0">
                <a:latin typeface="Carlito"/>
                <a:cs typeface="Carlito"/>
              </a:rPr>
              <a:t>Örneğin Aynı dizi </a:t>
            </a:r>
            <a:r>
              <a:rPr lang="tr-TR" sz="1100" dirty="0">
                <a:latin typeface="Carlito"/>
                <a:cs typeface="Carlito"/>
              </a:rPr>
              <a:t>elemanları üzerinde </a:t>
            </a:r>
            <a:r>
              <a:rPr lang="tr-TR" sz="1100" b="1" spc="-5" dirty="0">
                <a:latin typeface="Carlito"/>
                <a:cs typeface="Carlito"/>
              </a:rPr>
              <a:t>farklı </a:t>
            </a:r>
            <a:r>
              <a:rPr lang="tr-TR" sz="1100" dirty="0">
                <a:latin typeface="Carlito"/>
                <a:cs typeface="Carlito"/>
              </a:rPr>
              <a:t>istatistiksel </a:t>
            </a:r>
            <a:r>
              <a:rPr lang="tr-TR" sz="1100" spc="-5" dirty="0">
                <a:latin typeface="Carlito"/>
                <a:cs typeface="Carlito"/>
              </a:rPr>
              <a:t>hesaplamalar </a:t>
            </a:r>
            <a:r>
              <a:rPr lang="tr-TR" sz="1100" dirty="0">
                <a:latin typeface="Carlito"/>
                <a:cs typeface="Carlito"/>
              </a:rPr>
              <a:t>yapan  threadler </a:t>
            </a:r>
            <a:r>
              <a:rPr lang="tr-TR" sz="1100" spc="-5" dirty="0">
                <a:latin typeface="Carlito"/>
                <a:cs typeface="Carlito"/>
              </a:rPr>
              <a:t>farklı </a:t>
            </a:r>
            <a:r>
              <a:rPr lang="tr-TR" sz="1100" spc="-5" dirty="0" err="1">
                <a:latin typeface="Carlito"/>
                <a:cs typeface="Carlito"/>
              </a:rPr>
              <a:t>core’larda</a:t>
            </a:r>
            <a:r>
              <a:rPr lang="tr-TR" sz="1100" spc="-5" dirty="0">
                <a:latin typeface="Carlito"/>
                <a:cs typeface="Carlito"/>
              </a:rPr>
              <a:t> </a:t>
            </a:r>
            <a:r>
              <a:rPr lang="tr-TR" sz="1100" dirty="0">
                <a:latin typeface="Carlito"/>
                <a:cs typeface="Carlito"/>
              </a:rPr>
              <a:t>aynı veriyi </a:t>
            </a:r>
            <a:r>
              <a:rPr lang="tr-TR" sz="1100" spc="-5" dirty="0">
                <a:latin typeface="Carlito"/>
                <a:cs typeface="Carlito"/>
              </a:rPr>
              <a:t>kullanarak </a:t>
            </a:r>
            <a:r>
              <a:rPr lang="tr-TR" sz="1100" b="1" spc="-5" dirty="0">
                <a:latin typeface="Carlito"/>
                <a:cs typeface="Carlito"/>
              </a:rPr>
              <a:t>paralel</a:t>
            </a:r>
            <a:r>
              <a:rPr lang="tr-TR" sz="1100" spc="-60" dirty="0">
                <a:latin typeface="Carlito"/>
                <a:cs typeface="Carlito"/>
              </a:rPr>
              <a:t> </a:t>
            </a:r>
            <a:r>
              <a:rPr lang="tr-TR" sz="1100" spc="-5" dirty="0">
                <a:latin typeface="Carlito"/>
                <a:cs typeface="Carlito"/>
              </a:rPr>
              <a:t>çalışır.</a:t>
            </a:r>
            <a:endParaRPr lang="tr-TR" sz="1100" dirty="0">
              <a:latin typeface="Carlito"/>
              <a:cs typeface="Carlito"/>
            </a:endParaRPr>
          </a:p>
        </p:txBody>
      </p:sp>
      <p:sp>
        <p:nvSpPr>
          <p:cNvPr id="9" name="object 9"/>
          <p:cNvSpPr txBox="1">
            <a:spLocks noGrp="1"/>
          </p:cNvSpPr>
          <p:nvPr>
            <p:ph type="title"/>
          </p:nvPr>
        </p:nvSpPr>
        <p:spPr>
          <a:xfrm>
            <a:off x="571500" y="193366"/>
            <a:ext cx="2138427" cy="228909"/>
          </a:xfrm>
          <a:prstGeom prst="rect">
            <a:avLst/>
          </a:prstGeom>
        </p:spPr>
        <p:txBody>
          <a:bodyPr vert="horz" wrap="square" lIns="0" tIns="13335" rIns="0" bIns="0" rtlCol="0">
            <a:spAutoFit/>
          </a:bodyPr>
          <a:lstStyle/>
          <a:p>
            <a:pPr marL="12700">
              <a:lnSpc>
                <a:spcPct val="100000"/>
              </a:lnSpc>
              <a:spcBef>
                <a:spcPts val="105"/>
              </a:spcBef>
            </a:pPr>
            <a:r>
              <a:rPr dirty="0"/>
              <a:t>Paralel </a:t>
            </a:r>
            <a:r>
              <a:rPr spc="-5" dirty="0"/>
              <a:t>çalışma</a:t>
            </a:r>
            <a:r>
              <a:rPr spc="-85" dirty="0"/>
              <a:t> </a:t>
            </a:r>
            <a:r>
              <a:rPr dirty="0"/>
              <a:t>türleri</a:t>
            </a:r>
          </a:p>
        </p:txBody>
      </p:sp>
      <p:sp>
        <p:nvSpPr>
          <p:cNvPr id="10" name="object 10"/>
          <p:cNvSpPr/>
          <p:nvPr/>
        </p:nvSpPr>
        <p:spPr>
          <a:xfrm>
            <a:off x="304" y="889"/>
            <a:ext cx="4953000" cy="3428365"/>
          </a:xfrm>
          <a:custGeom>
            <a:avLst/>
            <a:gdLst/>
            <a:ahLst/>
            <a:cxnLst/>
            <a:rect l="l" t="t" r="r" b="b"/>
            <a:pathLst>
              <a:path w="4953000" h="3428365">
                <a:moveTo>
                  <a:pt x="0" y="3428111"/>
                </a:moveTo>
                <a:lnTo>
                  <a:pt x="4952746" y="3428111"/>
                </a:lnTo>
                <a:lnTo>
                  <a:pt x="4952746" y="0"/>
                </a:lnTo>
                <a:lnTo>
                  <a:pt x="0" y="0"/>
                </a:lnTo>
                <a:lnTo>
                  <a:pt x="0" y="3428111"/>
                </a:lnTo>
                <a:close/>
              </a:path>
            </a:pathLst>
          </a:custGeom>
          <a:ln w="24384">
            <a:solidFill>
              <a:srgbClr val="000000"/>
            </a:solidFill>
          </a:ln>
        </p:spPr>
        <p:txBody>
          <a:bodyPr wrap="square" lIns="0" tIns="0" rIns="0" bIns="0" rtlCol="0"/>
          <a:lstStyle/>
          <a:p>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8579" y="280416"/>
            <a:ext cx="4627245" cy="262255"/>
            <a:chOff x="68579" y="280416"/>
            <a:chExt cx="4627245" cy="262255"/>
          </a:xfrm>
        </p:grpSpPr>
        <p:sp>
          <p:nvSpPr>
            <p:cNvPr id="3" name="object 3"/>
            <p:cNvSpPr/>
            <p:nvPr/>
          </p:nvSpPr>
          <p:spPr>
            <a:xfrm>
              <a:off x="493775" y="409956"/>
              <a:ext cx="199644" cy="11887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68579" y="374904"/>
              <a:ext cx="303275" cy="118872"/>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413003" y="280416"/>
              <a:ext cx="17145" cy="262255"/>
            </a:xfrm>
            <a:custGeom>
              <a:avLst/>
              <a:gdLst/>
              <a:ahLst/>
              <a:cxnLst/>
              <a:rect l="l" t="t" r="r" b="b"/>
              <a:pathLst>
                <a:path w="17145" h="262255">
                  <a:moveTo>
                    <a:pt x="16763" y="0"/>
                  </a:moveTo>
                  <a:lnTo>
                    <a:pt x="0" y="0"/>
                  </a:lnTo>
                  <a:lnTo>
                    <a:pt x="0" y="262127"/>
                  </a:lnTo>
                  <a:lnTo>
                    <a:pt x="16763" y="262127"/>
                  </a:lnTo>
                  <a:lnTo>
                    <a:pt x="16763" y="0"/>
                  </a:lnTo>
                  <a:close/>
                </a:path>
              </a:pathLst>
            </a:custGeom>
            <a:solidFill>
              <a:srgbClr val="1C1C1C"/>
            </a:solidFill>
          </p:spPr>
          <p:txBody>
            <a:bodyPr wrap="square" lIns="0" tIns="0" rIns="0" bIns="0" rtlCol="0"/>
            <a:lstStyle/>
            <a:p>
              <a:endParaRPr/>
            </a:p>
          </p:txBody>
        </p:sp>
        <p:sp>
          <p:nvSpPr>
            <p:cNvPr id="6" name="object 6"/>
            <p:cNvSpPr/>
            <p:nvPr/>
          </p:nvSpPr>
          <p:spPr>
            <a:xfrm>
              <a:off x="239267" y="464820"/>
              <a:ext cx="4456176" cy="15239"/>
            </a:xfrm>
            <a:prstGeom prst="rect">
              <a:avLst/>
            </a:prstGeom>
            <a:blipFill>
              <a:blip r:embed="rId5" cstate="print"/>
              <a:stretch>
                <a:fillRect/>
              </a:stretch>
            </a:blipFill>
          </p:spPr>
          <p:txBody>
            <a:bodyPr wrap="square" lIns="0" tIns="0" rIns="0" bIns="0" rtlCol="0"/>
            <a:lstStyle/>
            <a:p>
              <a:endParaRPr/>
            </a:p>
          </p:txBody>
        </p:sp>
      </p:grpSp>
      <p:sp>
        <p:nvSpPr>
          <p:cNvPr id="7" name="object 7"/>
          <p:cNvSpPr txBox="1"/>
          <p:nvPr/>
        </p:nvSpPr>
        <p:spPr>
          <a:xfrm>
            <a:off x="4863846" y="3330041"/>
            <a:ext cx="89535" cy="102870"/>
          </a:xfrm>
          <a:prstGeom prst="rect">
            <a:avLst/>
          </a:prstGeom>
        </p:spPr>
        <p:txBody>
          <a:bodyPr vert="horz" wrap="square" lIns="0" tIns="13335" rIns="0" bIns="0" rtlCol="0">
            <a:spAutoFit/>
          </a:bodyPr>
          <a:lstStyle/>
          <a:p>
            <a:pPr marL="12700">
              <a:lnSpc>
                <a:spcPct val="100000"/>
              </a:lnSpc>
              <a:spcBef>
                <a:spcPts val="105"/>
              </a:spcBef>
            </a:pPr>
            <a:r>
              <a:rPr sz="500" spc="-5" dirty="0">
                <a:solidFill>
                  <a:srgbClr val="808080"/>
                </a:solidFill>
                <a:latin typeface="Carlito"/>
                <a:cs typeface="Carlito"/>
              </a:rPr>
              <a:t>16</a:t>
            </a:r>
            <a:endParaRPr sz="500">
              <a:latin typeface="Carlito"/>
              <a:cs typeface="Carlito"/>
            </a:endParaRPr>
          </a:p>
        </p:txBody>
      </p:sp>
      <p:sp>
        <p:nvSpPr>
          <p:cNvPr id="9" name="object 9"/>
          <p:cNvSpPr txBox="1">
            <a:spLocks noGrp="1"/>
          </p:cNvSpPr>
          <p:nvPr>
            <p:ph type="title"/>
          </p:nvPr>
        </p:nvSpPr>
        <p:spPr>
          <a:xfrm>
            <a:off x="571500" y="193366"/>
            <a:ext cx="2138427" cy="228909"/>
          </a:xfrm>
          <a:prstGeom prst="rect">
            <a:avLst/>
          </a:prstGeom>
        </p:spPr>
        <p:txBody>
          <a:bodyPr vert="horz" wrap="square" lIns="0" tIns="13335" rIns="0" bIns="0" rtlCol="0">
            <a:spAutoFit/>
          </a:bodyPr>
          <a:lstStyle/>
          <a:p>
            <a:pPr marL="12700">
              <a:lnSpc>
                <a:spcPct val="100000"/>
              </a:lnSpc>
              <a:spcBef>
                <a:spcPts val="105"/>
              </a:spcBef>
            </a:pPr>
            <a:r>
              <a:rPr dirty="0"/>
              <a:t>Paralel </a:t>
            </a:r>
            <a:r>
              <a:rPr spc="-5" dirty="0"/>
              <a:t>çalışma</a:t>
            </a:r>
            <a:r>
              <a:rPr spc="-85" dirty="0"/>
              <a:t> </a:t>
            </a:r>
            <a:r>
              <a:rPr dirty="0"/>
              <a:t>türleri</a:t>
            </a:r>
          </a:p>
        </p:txBody>
      </p:sp>
      <p:sp>
        <p:nvSpPr>
          <p:cNvPr id="10" name="object 10"/>
          <p:cNvSpPr/>
          <p:nvPr/>
        </p:nvSpPr>
        <p:spPr>
          <a:xfrm>
            <a:off x="304" y="889"/>
            <a:ext cx="4953000" cy="3428365"/>
          </a:xfrm>
          <a:custGeom>
            <a:avLst/>
            <a:gdLst/>
            <a:ahLst/>
            <a:cxnLst/>
            <a:rect l="l" t="t" r="r" b="b"/>
            <a:pathLst>
              <a:path w="4953000" h="3428365">
                <a:moveTo>
                  <a:pt x="0" y="3428111"/>
                </a:moveTo>
                <a:lnTo>
                  <a:pt x="4952746" y="3428111"/>
                </a:lnTo>
                <a:lnTo>
                  <a:pt x="4952746" y="0"/>
                </a:lnTo>
                <a:lnTo>
                  <a:pt x="0" y="0"/>
                </a:lnTo>
                <a:lnTo>
                  <a:pt x="0" y="3428111"/>
                </a:lnTo>
                <a:close/>
              </a:path>
            </a:pathLst>
          </a:custGeom>
          <a:ln w="24384">
            <a:solidFill>
              <a:srgbClr val="000000"/>
            </a:solidFill>
          </a:ln>
        </p:spPr>
        <p:txBody>
          <a:bodyPr wrap="square" lIns="0" tIns="0" rIns="0" bIns="0" rtlCol="0"/>
          <a:lstStyle/>
          <a:p>
            <a:endParaRPr/>
          </a:p>
        </p:txBody>
      </p:sp>
      <p:pic>
        <p:nvPicPr>
          <p:cNvPr id="12" name="Resim 11"/>
          <p:cNvPicPr>
            <a:picLocks noChangeAspect="1"/>
          </p:cNvPicPr>
          <p:nvPr/>
        </p:nvPicPr>
        <p:blipFill>
          <a:blip r:embed="rId6"/>
          <a:stretch>
            <a:fillRect/>
          </a:stretch>
        </p:blipFill>
        <p:spPr>
          <a:xfrm>
            <a:off x="571500" y="608034"/>
            <a:ext cx="3638550" cy="2714122"/>
          </a:xfrm>
          <a:prstGeom prst="rect">
            <a:avLst/>
          </a:prstGeom>
        </p:spPr>
      </p:pic>
    </p:spTree>
    <p:extLst>
      <p:ext uri="{BB962C8B-B14F-4D97-AF65-F5344CB8AC3E}">
        <p14:creationId xmlns:p14="http://schemas.microsoft.com/office/powerpoint/2010/main" val="3169658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8579" y="280416"/>
            <a:ext cx="4627245" cy="262255"/>
            <a:chOff x="68579" y="280416"/>
            <a:chExt cx="4627245" cy="262255"/>
          </a:xfrm>
        </p:grpSpPr>
        <p:sp>
          <p:nvSpPr>
            <p:cNvPr id="3" name="object 3"/>
            <p:cNvSpPr/>
            <p:nvPr/>
          </p:nvSpPr>
          <p:spPr>
            <a:xfrm>
              <a:off x="493775" y="409956"/>
              <a:ext cx="199644" cy="11887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68579" y="374904"/>
              <a:ext cx="303275" cy="118872"/>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13003" y="280416"/>
              <a:ext cx="17145" cy="262255"/>
            </a:xfrm>
            <a:custGeom>
              <a:avLst/>
              <a:gdLst/>
              <a:ahLst/>
              <a:cxnLst/>
              <a:rect l="l" t="t" r="r" b="b"/>
              <a:pathLst>
                <a:path w="17145" h="262255">
                  <a:moveTo>
                    <a:pt x="16763" y="0"/>
                  </a:moveTo>
                  <a:lnTo>
                    <a:pt x="0" y="0"/>
                  </a:lnTo>
                  <a:lnTo>
                    <a:pt x="0" y="262127"/>
                  </a:lnTo>
                  <a:lnTo>
                    <a:pt x="16763" y="262127"/>
                  </a:lnTo>
                  <a:lnTo>
                    <a:pt x="16763" y="0"/>
                  </a:lnTo>
                  <a:close/>
                </a:path>
              </a:pathLst>
            </a:custGeom>
            <a:solidFill>
              <a:srgbClr val="1C1C1C"/>
            </a:solidFill>
          </p:spPr>
          <p:txBody>
            <a:bodyPr wrap="square" lIns="0" tIns="0" rIns="0" bIns="0" rtlCol="0"/>
            <a:lstStyle/>
            <a:p>
              <a:endParaRPr/>
            </a:p>
          </p:txBody>
        </p:sp>
        <p:sp>
          <p:nvSpPr>
            <p:cNvPr id="6" name="object 6"/>
            <p:cNvSpPr/>
            <p:nvPr/>
          </p:nvSpPr>
          <p:spPr>
            <a:xfrm>
              <a:off x="239267" y="464820"/>
              <a:ext cx="4456176" cy="15240"/>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p:nvPr/>
        </p:nvSpPr>
        <p:spPr>
          <a:xfrm>
            <a:off x="4863846" y="3329686"/>
            <a:ext cx="89535" cy="102235"/>
          </a:xfrm>
          <a:prstGeom prst="rect">
            <a:avLst/>
          </a:prstGeom>
        </p:spPr>
        <p:txBody>
          <a:bodyPr vert="horz" wrap="square" lIns="0" tIns="13335" rIns="0" bIns="0" rtlCol="0">
            <a:spAutoFit/>
          </a:bodyPr>
          <a:lstStyle/>
          <a:p>
            <a:pPr marL="12700">
              <a:lnSpc>
                <a:spcPct val="100000"/>
              </a:lnSpc>
              <a:spcBef>
                <a:spcPts val="105"/>
              </a:spcBef>
            </a:pPr>
            <a:r>
              <a:rPr sz="500" spc="-5" dirty="0">
                <a:solidFill>
                  <a:srgbClr val="808080"/>
                </a:solidFill>
                <a:latin typeface="Carlito"/>
                <a:cs typeface="Carlito"/>
              </a:rPr>
              <a:t>17</a:t>
            </a:r>
            <a:endParaRPr sz="500">
              <a:latin typeface="Carlito"/>
              <a:cs typeface="Carlito"/>
            </a:endParaRPr>
          </a:p>
        </p:txBody>
      </p:sp>
      <p:sp>
        <p:nvSpPr>
          <p:cNvPr id="8" name="object 8"/>
          <p:cNvSpPr txBox="1">
            <a:spLocks noGrp="1"/>
          </p:cNvSpPr>
          <p:nvPr>
            <p:ph type="title"/>
          </p:nvPr>
        </p:nvSpPr>
        <p:spPr>
          <a:xfrm>
            <a:off x="490473" y="199390"/>
            <a:ext cx="1528827" cy="228268"/>
          </a:xfrm>
          <a:prstGeom prst="rect">
            <a:avLst/>
          </a:prstGeom>
        </p:spPr>
        <p:txBody>
          <a:bodyPr vert="horz" wrap="square" lIns="0" tIns="12700" rIns="0" bIns="0" rtlCol="0">
            <a:spAutoFit/>
          </a:bodyPr>
          <a:lstStyle/>
          <a:p>
            <a:pPr marL="12700">
              <a:lnSpc>
                <a:spcPct val="100000"/>
              </a:lnSpc>
              <a:spcBef>
                <a:spcPts val="100"/>
              </a:spcBef>
            </a:pPr>
            <a:r>
              <a:rPr spc="-5" dirty="0"/>
              <a:t>Konular</a:t>
            </a:r>
          </a:p>
        </p:txBody>
      </p:sp>
      <p:sp>
        <p:nvSpPr>
          <p:cNvPr id="9" name="object 9"/>
          <p:cNvSpPr txBox="1"/>
          <p:nvPr/>
        </p:nvSpPr>
        <p:spPr>
          <a:xfrm>
            <a:off x="503681" y="445288"/>
            <a:ext cx="3496819" cy="2704587"/>
          </a:xfrm>
          <a:prstGeom prst="rect">
            <a:avLst/>
          </a:prstGeom>
        </p:spPr>
        <p:txBody>
          <a:bodyPr vert="horz" wrap="square" lIns="0" tIns="26670" rIns="0" bIns="0" rtlCol="0">
            <a:spAutoFit/>
          </a:bodyPr>
          <a:lstStyle/>
          <a:p>
            <a:pPr marL="144780" indent="-132715">
              <a:lnSpc>
                <a:spcPct val="100000"/>
              </a:lnSpc>
              <a:spcBef>
                <a:spcPts val="210"/>
              </a:spcBef>
              <a:buClr>
                <a:srgbClr val="FF0000"/>
              </a:buClr>
              <a:buSzPct val="73076"/>
              <a:buFont typeface="Wingdings"/>
              <a:buChar char=""/>
              <a:tabLst>
                <a:tab pos="145415" algn="l"/>
              </a:tabLst>
            </a:pPr>
            <a:r>
              <a:rPr sz="1300" spc="-5" dirty="0">
                <a:latin typeface="Carlito"/>
                <a:cs typeface="Carlito"/>
              </a:rPr>
              <a:t>Thread’ler</a:t>
            </a:r>
            <a:endParaRPr sz="1300" dirty="0">
              <a:latin typeface="Carlito"/>
              <a:cs typeface="Carlito"/>
            </a:endParaRPr>
          </a:p>
          <a:p>
            <a:pPr marL="144780" indent="-132715">
              <a:lnSpc>
                <a:spcPct val="100000"/>
              </a:lnSpc>
              <a:spcBef>
                <a:spcPts val="110"/>
              </a:spcBef>
              <a:buClr>
                <a:srgbClr val="FF0000"/>
              </a:buClr>
              <a:buSzPct val="73076"/>
              <a:buFont typeface="Wingdings"/>
              <a:buChar char=""/>
              <a:tabLst>
                <a:tab pos="145415" algn="l"/>
              </a:tabLst>
            </a:pPr>
            <a:r>
              <a:rPr lang="tr-TR" sz="1300" spc="-5" dirty="0">
                <a:latin typeface="Carlito"/>
                <a:cs typeface="Carlito"/>
              </a:rPr>
              <a:t>Multithread programlamanın avantajları</a:t>
            </a:r>
            <a:endParaRPr sz="1300" dirty="0">
              <a:latin typeface="Carlito"/>
              <a:cs typeface="Carlito"/>
            </a:endParaRPr>
          </a:p>
          <a:p>
            <a:pPr marL="144780" indent="-132715">
              <a:lnSpc>
                <a:spcPct val="100000"/>
              </a:lnSpc>
              <a:spcBef>
                <a:spcPts val="95"/>
              </a:spcBef>
              <a:buClr>
                <a:srgbClr val="FF0000"/>
              </a:buClr>
              <a:buSzPct val="73076"/>
              <a:buFont typeface="Wingdings"/>
              <a:buChar char=""/>
              <a:tabLst>
                <a:tab pos="145415" algn="l"/>
              </a:tabLst>
            </a:pPr>
            <a:r>
              <a:rPr sz="1300" spc="-5" dirty="0">
                <a:latin typeface="Carlito"/>
                <a:cs typeface="Carlito"/>
              </a:rPr>
              <a:t>Multicore</a:t>
            </a:r>
            <a:r>
              <a:rPr sz="1300" spc="10" dirty="0">
                <a:latin typeface="Carlito"/>
                <a:cs typeface="Carlito"/>
              </a:rPr>
              <a:t> </a:t>
            </a:r>
            <a:r>
              <a:rPr sz="1300" spc="-5" dirty="0">
                <a:latin typeface="Carlito"/>
                <a:cs typeface="Carlito"/>
              </a:rPr>
              <a:t>programlama</a:t>
            </a:r>
            <a:endParaRPr sz="1300" dirty="0">
              <a:latin typeface="Carlito"/>
              <a:cs typeface="Carlito"/>
            </a:endParaRPr>
          </a:p>
          <a:p>
            <a:pPr marL="373380" lvl="1" indent="-133350">
              <a:lnSpc>
                <a:spcPct val="100000"/>
              </a:lnSpc>
              <a:spcBef>
                <a:spcPts val="114"/>
              </a:spcBef>
              <a:buClr>
                <a:srgbClr val="FF0000"/>
              </a:buClr>
              <a:buSzPct val="75000"/>
              <a:buFont typeface="Wingdings"/>
              <a:buChar char=""/>
              <a:tabLst>
                <a:tab pos="374015" algn="l"/>
              </a:tabLst>
            </a:pPr>
            <a:r>
              <a:rPr sz="1200" dirty="0">
                <a:latin typeface="Carlito"/>
                <a:cs typeface="Carlito"/>
              </a:rPr>
              <a:t>Multicore programlamanın</a:t>
            </a:r>
            <a:r>
              <a:rPr sz="1200" spc="-100" dirty="0">
                <a:latin typeface="Carlito"/>
                <a:cs typeface="Carlito"/>
              </a:rPr>
              <a:t> </a:t>
            </a:r>
            <a:r>
              <a:rPr sz="1200" spc="-5" dirty="0">
                <a:latin typeface="Carlito"/>
                <a:cs typeface="Carlito"/>
              </a:rPr>
              <a:t>zorlukları</a:t>
            </a:r>
            <a:endParaRPr sz="1200" dirty="0">
              <a:latin typeface="Carlito"/>
              <a:cs typeface="Carlito"/>
            </a:endParaRPr>
          </a:p>
          <a:p>
            <a:pPr marL="373380" lvl="1" indent="-133350">
              <a:lnSpc>
                <a:spcPct val="100000"/>
              </a:lnSpc>
              <a:spcBef>
                <a:spcPts val="95"/>
              </a:spcBef>
              <a:buClr>
                <a:srgbClr val="FF0000"/>
              </a:buClr>
              <a:buSzPct val="75000"/>
              <a:buFont typeface="Wingdings"/>
              <a:buChar char=""/>
              <a:tabLst>
                <a:tab pos="374015" algn="l"/>
              </a:tabLst>
            </a:pPr>
            <a:r>
              <a:rPr sz="1200" dirty="0">
                <a:latin typeface="Carlito"/>
                <a:cs typeface="Carlito"/>
              </a:rPr>
              <a:t>Paralel </a:t>
            </a:r>
            <a:r>
              <a:rPr sz="1200" spc="-5" dirty="0">
                <a:latin typeface="Carlito"/>
                <a:cs typeface="Carlito"/>
              </a:rPr>
              <a:t>çalışma</a:t>
            </a:r>
            <a:r>
              <a:rPr sz="1200" spc="-20" dirty="0">
                <a:latin typeface="Carlito"/>
                <a:cs typeface="Carlito"/>
              </a:rPr>
              <a:t> </a:t>
            </a:r>
            <a:r>
              <a:rPr sz="1200" dirty="0">
                <a:latin typeface="Carlito"/>
                <a:cs typeface="Carlito"/>
              </a:rPr>
              <a:t>türleri</a:t>
            </a:r>
          </a:p>
          <a:p>
            <a:pPr marL="144780" indent="-132715">
              <a:lnSpc>
                <a:spcPct val="100000"/>
              </a:lnSpc>
              <a:spcBef>
                <a:spcPts val="90"/>
              </a:spcBef>
              <a:buClr>
                <a:srgbClr val="FF0000"/>
              </a:buClr>
              <a:buSzPct val="73076"/>
              <a:buFont typeface="Wingdings"/>
              <a:buChar char=""/>
              <a:tabLst>
                <a:tab pos="145415" algn="l"/>
              </a:tabLst>
            </a:pPr>
            <a:r>
              <a:rPr sz="1300" spc="-5" dirty="0">
                <a:solidFill>
                  <a:srgbClr val="C00000"/>
                </a:solidFill>
                <a:latin typeface="Carlito"/>
                <a:cs typeface="Carlito"/>
              </a:rPr>
              <a:t>Multithreading</a:t>
            </a:r>
            <a:r>
              <a:rPr sz="1300" spc="15" dirty="0">
                <a:solidFill>
                  <a:srgbClr val="C00000"/>
                </a:solidFill>
                <a:latin typeface="Carlito"/>
                <a:cs typeface="Carlito"/>
              </a:rPr>
              <a:t> </a:t>
            </a:r>
            <a:r>
              <a:rPr sz="1300" spc="-5" dirty="0">
                <a:solidFill>
                  <a:srgbClr val="C00000"/>
                </a:solidFill>
                <a:latin typeface="Carlito"/>
                <a:cs typeface="Carlito"/>
              </a:rPr>
              <a:t>modelleri</a:t>
            </a:r>
            <a:endParaRPr sz="1300" dirty="0">
              <a:latin typeface="Carlito"/>
              <a:cs typeface="Carlito"/>
            </a:endParaRPr>
          </a:p>
          <a:p>
            <a:pPr marL="373380" lvl="1" indent="-133350">
              <a:lnSpc>
                <a:spcPct val="100000"/>
              </a:lnSpc>
              <a:spcBef>
                <a:spcPts val="114"/>
              </a:spcBef>
              <a:buClr>
                <a:srgbClr val="FF0000"/>
              </a:buClr>
              <a:buSzPct val="75000"/>
              <a:buFont typeface="Wingdings"/>
              <a:buChar char=""/>
              <a:tabLst>
                <a:tab pos="374015" algn="l"/>
              </a:tabLst>
            </a:pPr>
            <a:r>
              <a:rPr sz="1200" dirty="0">
                <a:latin typeface="Carlito"/>
                <a:cs typeface="Carlito"/>
              </a:rPr>
              <a:t>Many-to-one</a:t>
            </a:r>
          </a:p>
          <a:p>
            <a:pPr marL="373380" lvl="1" indent="-133350">
              <a:lnSpc>
                <a:spcPct val="100000"/>
              </a:lnSpc>
              <a:spcBef>
                <a:spcPts val="95"/>
              </a:spcBef>
              <a:buClr>
                <a:srgbClr val="FF0000"/>
              </a:buClr>
              <a:buSzPct val="75000"/>
              <a:buFont typeface="Wingdings"/>
              <a:buChar char=""/>
              <a:tabLst>
                <a:tab pos="374015" algn="l"/>
              </a:tabLst>
            </a:pPr>
            <a:r>
              <a:rPr sz="1200" dirty="0">
                <a:latin typeface="Carlito"/>
                <a:cs typeface="Carlito"/>
              </a:rPr>
              <a:t>One-to-one</a:t>
            </a:r>
          </a:p>
          <a:p>
            <a:pPr marL="373380" lvl="1" indent="-133350">
              <a:lnSpc>
                <a:spcPct val="100000"/>
              </a:lnSpc>
              <a:spcBef>
                <a:spcPts val="95"/>
              </a:spcBef>
              <a:buClr>
                <a:srgbClr val="FF0000"/>
              </a:buClr>
              <a:buSzPct val="75000"/>
              <a:buFont typeface="Wingdings"/>
              <a:buChar char=""/>
              <a:tabLst>
                <a:tab pos="374015" algn="l"/>
              </a:tabLst>
            </a:pPr>
            <a:r>
              <a:rPr sz="1200" dirty="0">
                <a:latin typeface="Carlito"/>
                <a:cs typeface="Carlito"/>
              </a:rPr>
              <a:t>Many-to-many</a:t>
            </a:r>
          </a:p>
          <a:p>
            <a:pPr marL="144780" indent="-132715">
              <a:lnSpc>
                <a:spcPct val="100000"/>
              </a:lnSpc>
              <a:spcBef>
                <a:spcPts val="95"/>
              </a:spcBef>
              <a:buClr>
                <a:srgbClr val="FF0000"/>
              </a:buClr>
              <a:buSzPct val="73076"/>
              <a:buFont typeface="Wingdings"/>
              <a:buChar char=""/>
              <a:tabLst>
                <a:tab pos="145415" algn="l"/>
              </a:tabLst>
            </a:pPr>
            <a:r>
              <a:rPr sz="1300" spc="-5" dirty="0">
                <a:latin typeface="Carlito"/>
                <a:cs typeface="Carlito"/>
              </a:rPr>
              <a:t>Thread</a:t>
            </a:r>
            <a:r>
              <a:rPr sz="1300" spc="-15" dirty="0">
                <a:latin typeface="Carlito"/>
                <a:cs typeface="Carlito"/>
              </a:rPr>
              <a:t> </a:t>
            </a:r>
            <a:r>
              <a:rPr sz="1300" spc="-5" dirty="0">
                <a:latin typeface="Carlito"/>
                <a:cs typeface="Carlito"/>
              </a:rPr>
              <a:t>kütüphaneleri</a:t>
            </a:r>
            <a:endParaRPr sz="1300" dirty="0">
              <a:latin typeface="Carlito"/>
              <a:cs typeface="Carlito"/>
            </a:endParaRPr>
          </a:p>
          <a:p>
            <a:pPr marL="144780" indent="-132715">
              <a:lnSpc>
                <a:spcPct val="100000"/>
              </a:lnSpc>
              <a:spcBef>
                <a:spcPts val="105"/>
              </a:spcBef>
              <a:buClr>
                <a:srgbClr val="FF0000"/>
              </a:buClr>
              <a:buSzPct val="73076"/>
              <a:buFont typeface="Wingdings"/>
              <a:buChar char=""/>
              <a:tabLst>
                <a:tab pos="145415" algn="l"/>
              </a:tabLst>
            </a:pPr>
            <a:r>
              <a:rPr sz="1300" spc="-5" dirty="0">
                <a:latin typeface="Carlito"/>
                <a:cs typeface="Carlito"/>
              </a:rPr>
              <a:t>Dolaylı thread</a:t>
            </a:r>
            <a:r>
              <a:rPr sz="1300" spc="25" dirty="0">
                <a:latin typeface="Carlito"/>
                <a:cs typeface="Carlito"/>
              </a:rPr>
              <a:t> </a:t>
            </a:r>
            <a:r>
              <a:rPr sz="1300" spc="-10" dirty="0">
                <a:latin typeface="Carlito"/>
                <a:cs typeface="Carlito"/>
              </a:rPr>
              <a:t>oluşturma</a:t>
            </a:r>
            <a:endParaRPr sz="1300" dirty="0">
              <a:latin typeface="Carlito"/>
              <a:cs typeface="Carlito"/>
            </a:endParaRPr>
          </a:p>
          <a:p>
            <a:pPr marL="144780" indent="-132715">
              <a:lnSpc>
                <a:spcPct val="100000"/>
              </a:lnSpc>
              <a:spcBef>
                <a:spcPts val="100"/>
              </a:spcBef>
              <a:buClr>
                <a:srgbClr val="FF0000"/>
              </a:buClr>
              <a:buSzPct val="73076"/>
              <a:buFont typeface="Wingdings"/>
              <a:buChar char=""/>
              <a:tabLst>
                <a:tab pos="145415" algn="l"/>
              </a:tabLst>
            </a:pPr>
            <a:r>
              <a:rPr lang="tr-TR" sz="1300" spc="-5" dirty="0" err="1">
                <a:latin typeface="Carlito"/>
                <a:cs typeface="Carlito"/>
              </a:rPr>
              <a:t>Threadlerin</a:t>
            </a:r>
            <a:r>
              <a:rPr lang="tr-TR" sz="1300" spc="-5" dirty="0">
                <a:latin typeface="Carlito"/>
                <a:cs typeface="Carlito"/>
              </a:rPr>
              <a:t> yürütülmesi ile ilgili bazı hususlar</a:t>
            </a:r>
            <a:endParaRPr sz="1300" dirty="0">
              <a:latin typeface="Carlito"/>
              <a:cs typeface="Carlito"/>
            </a:endParaRPr>
          </a:p>
          <a:p>
            <a:pPr marL="144780" indent="-132715">
              <a:lnSpc>
                <a:spcPct val="100000"/>
              </a:lnSpc>
              <a:spcBef>
                <a:spcPts val="95"/>
              </a:spcBef>
              <a:buClr>
                <a:srgbClr val="FF0000"/>
              </a:buClr>
              <a:buSzPct val="73076"/>
              <a:buFont typeface="Wingdings"/>
              <a:buChar char=""/>
              <a:tabLst>
                <a:tab pos="145415" algn="l"/>
              </a:tabLst>
            </a:pPr>
            <a:r>
              <a:rPr sz="1300" spc="-5" dirty="0">
                <a:latin typeface="Carlito"/>
                <a:cs typeface="Carlito"/>
              </a:rPr>
              <a:t>Windows ve Linux</a:t>
            </a:r>
            <a:r>
              <a:rPr sz="1300" spc="5" dirty="0">
                <a:latin typeface="Carlito"/>
                <a:cs typeface="Carlito"/>
              </a:rPr>
              <a:t> </a:t>
            </a:r>
            <a:r>
              <a:rPr sz="1300" spc="-5" dirty="0">
                <a:latin typeface="Carlito"/>
                <a:cs typeface="Carlito"/>
              </a:rPr>
              <a:t>thread’leri</a:t>
            </a:r>
            <a:endParaRPr sz="1300" dirty="0">
              <a:latin typeface="Carlito"/>
              <a:cs typeface="Carlito"/>
            </a:endParaRPr>
          </a:p>
        </p:txBody>
      </p:sp>
      <p:sp>
        <p:nvSpPr>
          <p:cNvPr id="10" name="object 10"/>
          <p:cNvSpPr/>
          <p:nvPr/>
        </p:nvSpPr>
        <p:spPr>
          <a:xfrm>
            <a:off x="304" y="381"/>
            <a:ext cx="4953000" cy="3427729"/>
          </a:xfrm>
          <a:custGeom>
            <a:avLst/>
            <a:gdLst/>
            <a:ahLst/>
            <a:cxnLst/>
            <a:rect l="l" t="t" r="r" b="b"/>
            <a:pathLst>
              <a:path w="4953000" h="3427729">
                <a:moveTo>
                  <a:pt x="0" y="3427729"/>
                </a:moveTo>
                <a:lnTo>
                  <a:pt x="4952746" y="3427729"/>
                </a:lnTo>
                <a:lnTo>
                  <a:pt x="4952746" y="0"/>
                </a:lnTo>
                <a:lnTo>
                  <a:pt x="0" y="0"/>
                </a:lnTo>
                <a:lnTo>
                  <a:pt x="0" y="3427729"/>
                </a:lnTo>
                <a:close/>
              </a:path>
            </a:pathLst>
          </a:custGeom>
          <a:ln w="24384">
            <a:solidFill>
              <a:srgbClr val="000000"/>
            </a:solidFill>
          </a:ln>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8579" y="280416"/>
            <a:ext cx="4627245" cy="262255"/>
            <a:chOff x="68579" y="280416"/>
            <a:chExt cx="4627245" cy="262255"/>
          </a:xfrm>
        </p:grpSpPr>
        <p:sp>
          <p:nvSpPr>
            <p:cNvPr id="3" name="object 3"/>
            <p:cNvSpPr/>
            <p:nvPr/>
          </p:nvSpPr>
          <p:spPr>
            <a:xfrm>
              <a:off x="493775" y="409956"/>
              <a:ext cx="199644" cy="11887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68579" y="374904"/>
              <a:ext cx="303275" cy="118872"/>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13003" y="280416"/>
              <a:ext cx="17145" cy="262255"/>
            </a:xfrm>
            <a:custGeom>
              <a:avLst/>
              <a:gdLst/>
              <a:ahLst/>
              <a:cxnLst/>
              <a:rect l="l" t="t" r="r" b="b"/>
              <a:pathLst>
                <a:path w="17145" h="262255">
                  <a:moveTo>
                    <a:pt x="16763" y="0"/>
                  </a:moveTo>
                  <a:lnTo>
                    <a:pt x="0" y="0"/>
                  </a:lnTo>
                  <a:lnTo>
                    <a:pt x="0" y="262127"/>
                  </a:lnTo>
                  <a:lnTo>
                    <a:pt x="16763" y="262127"/>
                  </a:lnTo>
                  <a:lnTo>
                    <a:pt x="16763" y="0"/>
                  </a:lnTo>
                  <a:close/>
                </a:path>
              </a:pathLst>
            </a:custGeom>
            <a:solidFill>
              <a:srgbClr val="1C1C1C"/>
            </a:solidFill>
          </p:spPr>
          <p:txBody>
            <a:bodyPr wrap="square" lIns="0" tIns="0" rIns="0" bIns="0" rtlCol="0"/>
            <a:lstStyle/>
            <a:p>
              <a:endParaRPr/>
            </a:p>
          </p:txBody>
        </p:sp>
        <p:sp>
          <p:nvSpPr>
            <p:cNvPr id="6" name="object 6"/>
            <p:cNvSpPr/>
            <p:nvPr/>
          </p:nvSpPr>
          <p:spPr>
            <a:xfrm>
              <a:off x="239267" y="464820"/>
              <a:ext cx="4456176" cy="15239"/>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p:nvPr/>
        </p:nvSpPr>
        <p:spPr>
          <a:xfrm>
            <a:off x="4896103" y="3330041"/>
            <a:ext cx="58419" cy="102870"/>
          </a:xfrm>
          <a:prstGeom prst="rect">
            <a:avLst/>
          </a:prstGeom>
        </p:spPr>
        <p:txBody>
          <a:bodyPr vert="horz" wrap="square" lIns="0" tIns="13335" rIns="0" bIns="0" rtlCol="0">
            <a:spAutoFit/>
          </a:bodyPr>
          <a:lstStyle/>
          <a:p>
            <a:pPr marL="12700">
              <a:lnSpc>
                <a:spcPct val="100000"/>
              </a:lnSpc>
              <a:spcBef>
                <a:spcPts val="105"/>
              </a:spcBef>
            </a:pPr>
            <a:r>
              <a:rPr sz="500" dirty="0">
                <a:solidFill>
                  <a:srgbClr val="808080"/>
                </a:solidFill>
                <a:latin typeface="Carlito"/>
                <a:cs typeface="Carlito"/>
              </a:rPr>
              <a:t>2</a:t>
            </a:r>
            <a:endParaRPr sz="500">
              <a:latin typeface="Carlito"/>
              <a:cs typeface="Carlito"/>
            </a:endParaRPr>
          </a:p>
        </p:txBody>
      </p:sp>
      <p:sp>
        <p:nvSpPr>
          <p:cNvPr id="8" name="object 8"/>
          <p:cNvSpPr txBox="1">
            <a:spLocks noGrp="1"/>
          </p:cNvSpPr>
          <p:nvPr>
            <p:ph type="title"/>
          </p:nvPr>
        </p:nvSpPr>
        <p:spPr>
          <a:xfrm>
            <a:off x="490473" y="200406"/>
            <a:ext cx="843027" cy="228909"/>
          </a:xfrm>
          <a:prstGeom prst="rect">
            <a:avLst/>
          </a:prstGeom>
        </p:spPr>
        <p:txBody>
          <a:bodyPr vert="horz" wrap="square" lIns="0" tIns="13335" rIns="0" bIns="0" rtlCol="0">
            <a:spAutoFit/>
          </a:bodyPr>
          <a:lstStyle/>
          <a:p>
            <a:pPr marL="12700">
              <a:lnSpc>
                <a:spcPct val="100000"/>
              </a:lnSpc>
              <a:spcBef>
                <a:spcPts val="105"/>
              </a:spcBef>
            </a:pPr>
            <a:r>
              <a:rPr spc="-5" dirty="0"/>
              <a:t>Konular</a:t>
            </a:r>
          </a:p>
        </p:txBody>
      </p:sp>
      <p:sp>
        <p:nvSpPr>
          <p:cNvPr id="9" name="object 9"/>
          <p:cNvSpPr txBox="1"/>
          <p:nvPr/>
        </p:nvSpPr>
        <p:spPr>
          <a:xfrm>
            <a:off x="503681" y="446684"/>
            <a:ext cx="4030219" cy="2703944"/>
          </a:xfrm>
          <a:prstGeom prst="rect">
            <a:avLst/>
          </a:prstGeom>
        </p:spPr>
        <p:txBody>
          <a:bodyPr vert="horz" wrap="square" lIns="0" tIns="26034" rIns="0" bIns="0" rtlCol="0">
            <a:spAutoFit/>
          </a:bodyPr>
          <a:lstStyle/>
          <a:p>
            <a:pPr marL="144780" indent="-132715">
              <a:lnSpc>
                <a:spcPct val="100000"/>
              </a:lnSpc>
              <a:spcBef>
                <a:spcPts val="204"/>
              </a:spcBef>
              <a:buClr>
                <a:srgbClr val="FF0000"/>
              </a:buClr>
              <a:buSzPct val="73076"/>
              <a:buFont typeface="Wingdings"/>
              <a:buChar char=""/>
              <a:tabLst>
                <a:tab pos="145415" algn="l"/>
              </a:tabLst>
            </a:pPr>
            <a:r>
              <a:rPr sz="1300" spc="-5" dirty="0" err="1">
                <a:solidFill>
                  <a:srgbClr val="C00000"/>
                </a:solidFill>
                <a:latin typeface="Carlito"/>
                <a:cs typeface="Carlito"/>
              </a:rPr>
              <a:t>Threadler</a:t>
            </a:r>
            <a:endParaRPr sz="1300" dirty="0">
              <a:latin typeface="Carlito"/>
              <a:cs typeface="Carlito"/>
            </a:endParaRPr>
          </a:p>
          <a:p>
            <a:pPr marL="144780" indent="-132715">
              <a:lnSpc>
                <a:spcPct val="100000"/>
              </a:lnSpc>
              <a:spcBef>
                <a:spcPts val="110"/>
              </a:spcBef>
              <a:buClr>
                <a:srgbClr val="FF0000"/>
              </a:buClr>
              <a:buSzPct val="73076"/>
              <a:buFont typeface="Wingdings"/>
              <a:buChar char=""/>
              <a:tabLst>
                <a:tab pos="145415" algn="l"/>
              </a:tabLst>
            </a:pPr>
            <a:r>
              <a:rPr lang="tr-TR" sz="1300" spc="-5" dirty="0">
                <a:latin typeface="Carlito"/>
                <a:cs typeface="Carlito"/>
              </a:rPr>
              <a:t>Multithread programlamanın avantajları</a:t>
            </a:r>
            <a:endParaRPr sz="1300" dirty="0">
              <a:latin typeface="Carlito"/>
              <a:cs typeface="Carlito"/>
            </a:endParaRPr>
          </a:p>
          <a:p>
            <a:pPr marL="144780" indent="-132715">
              <a:lnSpc>
                <a:spcPct val="100000"/>
              </a:lnSpc>
              <a:spcBef>
                <a:spcPts val="95"/>
              </a:spcBef>
              <a:buClr>
                <a:srgbClr val="FF0000"/>
              </a:buClr>
              <a:buSzPct val="73076"/>
              <a:buFont typeface="Wingdings"/>
              <a:buChar char=""/>
              <a:tabLst>
                <a:tab pos="145415" algn="l"/>
              </a:tabLst>
            </a:pPr>
            <a:r>
              <a:rPr sz="1300" spc="-5" dirty="0">
                <a:latin typeface="Carlito"/>
                <a:cs typeface="Carlito"/>
              </a:rPr>
              <a:t>Multicore</a:t>
            </a:r>
            <a:r>
              <a:rPr sz="1300" spc="10" dirty="0">
                <a:latin typeface="Carlito"/>
                <a:cs typeface="Carlito"/>
              </a:rPr>
              <a:t> </a:t>
            </a:r>
            <a:r>
              <a:rPr sz="1300" spc="-5" dirty="0" err="1">
                <a:latin typeface="Carlito"/>
                <a:cs typeface="Carlito"/>
              </a:rPr>
              <a:t>programlama</a:t>
            </a:r>
            <a:endParaRPr sz="1300" dirty="0">
              <a:latin typeface="Carlito"/>
              <a:cs typeface="Carlito"/>
            </a:endParaRPr>
          </a:p>
          <a:p>
            <a:pPr marL="373380" lvl="1" indent="-133350">
              <a:lnSpc>
                <a:spcPct val="100000"/>
              </a:lnSpc>
              <a:spcBef>
                <a:spcPts val="115"/>
              </a:spcBef>
              <a:buClr>
                <a:srgbClr val="FF0000"/>
              </a:buClr>
              <a:buSzPct val="75000"/>
              <a:buFont typeface="Wingdings"/>
              <a:buChar char=""/>
              <a:tabLst>
                <a:tab pos="374015" algn="l"/>
              </a:tabLst>
            </a:pPr>
            <a:r>
              <a:rPr sz="1200" dirty="0">
                <a:latin typeface="Carlito"/>
                <a:cs typeface="Carlito"/>
              </a:rPr>
              <a:t>Multicore programlamanın</a:t>
            </a:r>
            <a:r>
              <a:rPr sz="1200" spc="-100" dirty="0">
                <a:latin typeface="Carlito"/>
                <a:cs typeface="Carlito"/>
              </a:rPr>
              <a:t> </a:t>
            </a:r>
            <a:r>
              <a:rPr sz="1200" spc="-5" dirty="0">
                <a:latin typeface="Carlito"/>
                <a:cs typeface="Carlito"/>
              </a:rPr>
              <a:t>zorlukları</a:t>
            </a:r>
            <a:endParaRPr sz="1200" dirty="0">
              <a:latin typeface="Carlito"/>
              <a:cs typeface="Carlito"/>
            </a:endParaRPr>
          </a:p>
          <a:p>
            <a:pPr marL="373380" lvl="1" indent="-133350">
              <a:lnSpc>
                <a:spcPct val="100000"/>
              </a:lnSpc>
              <a:spcBef>
                <a:spcPts val="95"/>
              </a:spcBef>
              <a:buClr>
                <a:srgbClr val="FF0000"/>
              </a:buClr>
              <a:buSzPct val="75000"/>
              <a:buFont typeface="Wingdings"/>
              <a:buChar char=""/>
              <a:tabLst>
                <a:tab pos="374015" algn="l"/>
              </a:tabLst>
            </a:pPr>
            <a:r>
              <a:rPr sz="1200" dirty="0">
                <a:latin typeface="Carlito"/>
                <a:cs typeface="Carlito"/>
              </a:rPr>
              <a:t>Paralel </a:t>
            </a:r>
            <a:r>
              <a:rPr sz="1200" spc="-5" dirty="0">
                <a:latin typeface="Carlito"/>
                <a:cs typeface="Carlito"/>
              </a:rPr>
              <a:t>çalışma</a:t>
            </a:r>
            <a:r>
              <a:rPr sz="1200" spc="-20" dirty="0">
                <a:latin typeface="Carlito"/>
                <a:cs typeface="Carlito"/>
              </a:rPr>
              <a:t> </a:t>
            </a:r>
            <a:r>
              <a:rPr sz="1200" dirty="0">
                <a:latin typeface="Carlito"/>
                <a:cs typeface="Carlito"/>
              </a:rPr>
              <a:t>türleri</a:t>
            </a:r>
          </a:p>
          <a:p>
            <a:pPr marL="144780" indent="-132715">
              <a:lnSpc>
                <a:spcPct val="100000"/>
              </a:lnSpc>
              <a:spcBef>
                <a:spcPts val="90"/>
              </a:spcBef>
              <a:buClr>
                <a:srgbClr val="FF0000"/>
              </a:buClr>
              <a:buSzPct val="73076"/>
              <a:buFont typeface="Wingdings"/>
              <a:buChar char=""/>
              <a:tabLst>
                <a:tab pos="145415" algn="l"/>
              </a:tabLst>
            </a:pPr>
            <a:r>
              <a:rPr sz="1300" spc="-5" dirty="0">
                <a:latin typeface="Carlito"/>
                <a:cs typeface="Carlito"/>
              </a:rPr>
              <a:t>Multithreading</a:t>
            </a:r>
            <a:r>
              <a:rPr sz="1300" spc="15" dirty="0">
                <a:latin typeface="Carlito"/>
                <a:cs typeface="Carlito"/>
              </a:rPr>
              <a:t> </a:t>
            </a:r>
            <a:r>
              <a:rPr sz="1300" spc="-5" dirty="0">
                <a:latin typeface="Carlito"/>
                <a:cs typeface="Carlito"/>
              </a:rPr>
              <a:t>modelleri</a:t>
            </a:r>
            <a:endParaRPr sz="1300" dirty="0">
              <a:latin typeface="Carlito"/>
              <a:cs typeface="Carlito"/>
            </a:endParaRPr>
          </a:p>
          <a:p>
            <a:pPr marL="373380" lvl="1" indent="-133350">
              <a:lnSpc>
                <a:spcPct val="100000"/>
              </a:lnSpc>
              <a:spcBef>
                <a:spcPts val="115"/>
              </a:spcBef>
              <a:buClr>
                <a:srgbClr val="FF0000"/>
              </a:buClr>
              <a:buSzPct val="75000"/>
              <a:buFont typeface="Wingdings"/>
              <a:buChar char=""/>
              <a:tabLst>
                <a:tab pos="374015" algn="l"/>
              </a:tabLst>
            </a:pPr>
            <a:r>
              <a:rPr sz="1200" dirty="0">
                <a:latin typeface="Carlito"/>
                <a:cs typeface="Carlito"/>
              </a:rPr>
              <a:t>Many-to-one</a:t>
            </a:r>
          </a:p>
          <a:p>
            <a:pPr marL="373380" lvl="1" indent="-133350">
              <a:lnSpc>
                <a:spcPct val="100000"/>
              </a:lnSpc>
              <a:spcBef>
                <a:spcPts val="95"/>
              </a:spcBef>
              <a:buClr>
                <a:srgbClr val="FF0000"/>
              </a:buClr>
              <a:buSzPct val="75000"/>
              <a:buFont typeface="Wingdings"/>
              <a:buChar char=""/>
              <a:tabLst>
                <a:tab pos="374015" algn="l"/>
              </a:tabLst>
            </a:pPr>
            <a:r>
              <a:rPr sz="1200" dirty="0">
                <a:latin typeface="Carlito"/>
                <a:cs typeface="Carlito"/>
              </a:rPr>
              <a:t>One-to-one</a:t>
            </a:r>
          </a:p>
          <a:p>
            <a:pPr marL="373380" lvl="1" indent="-133350">
              <a:lnSpc>
                <a:spcPct val="100000"/>
              </a:lnSpc>
              <a:spcBef>
                <a:spcPts val="95"/>
              </a:spcBef>
              <a:buClr>
                <a:srgbClr val="FF0000"/>
              </a:buClr>
              <a:buSzPct val="75000"/>
              <a:buFont typeface="Wingdings"/>
              <a:buChar char=""/>
              <a:tabLst>
                <a:tab pos="374015" algn="l"/>
              </a:tabLst>
            </a:pPr>
            <a:r>
              <a:rPr sz="1200" dirty="0">
                <a:latin typeface="Carlito"/>
                <a:cs typeface="Carlito"/>
              </a:rPr>
              <a:t>Many-to-many</a:t>
            </a:r>
          </a:p>
          <a:p>
            <a:pPr marL="144780" indent="-132715">
              <a:lnSpc>
                <a:spcPct val="100000"/>
              </a:lnSpc>
              <a:spcBef>
                <a:spcPts val="95"/>
              </a:spcBef>
              <a:buClr>
                <a:srgbClr val="FF0000"/>
              </a:buClr>
              <a:buSzPct val="73076"/>
              <a:buFont typeface="Wingdings"/>
              <a:buChar char=""/>
              <a:tabLst>
                <a:tab pos="145415" algn="l"/>
              </a:tabLst>
            </a:pPr>
            <a:r>
              <a:rPr sz="1300" spc="-5" dirty="0">
                <a:latin typeface="Carlito"/>
                <a:cs typeface="Carlito"/>
              </a:rPr>
              <a:t>Thread</a:t>
            </a:r>
            <a:r>
              <a:rPr sz="1300" spc="-15" dirty="0">
                <a:latin typeface="Carlito"/>
                <a:cs typeface="Carlito"/>
              </a:rPr>
              <a:t> </a:t>
            </a:r>
            <a:r>
              <a:rPr sz="1300" spc="-5" dirty="0">
                <a:latin typeface="Carlito"/>
                <a:cs typeface="Carlito"/>
              </a:rPr>
              <a:t>kütüphaneleri</a:t>
            </a:r>
            <a:endParaRPr sz="1300" dirty="0">
              <a:latin typeface="Carlito"/>
              <a:cs typeface="Carlito"/>
            </a:endParaRPr>
          </a:p>
          <a:p>
            <a:pPr marL="144780" indent="-132715">
              <a:lnSpc>
                <a:spcPct val="100000"/>
              </a:lnSpc>
              <a:spcBef>
                <a:spcPts val="105"/>
              </a:spcBef>
              <a:buClr>
                <a:srgbClr val="FF0000"/>
              </a:buClr>
              <a:buSzPct val="73076"/>
              <a:buFont typeface="Wingdings"/>
              <a:buChar char=""/>
              <a:tabLst>
                <a:tab pos="145415" algn="l"/>
              </a:tabLst>
            </a:pPr>
            <a:r>
              <a:rPr sz="1300" spc="-5" dirty="0">
                <a:latin typeface="Carlito"/>
                <a:cs typeface="Carlito"/>
              </a:rPr>
              <a:t>Dolaylı thread</a:t>
            </a:r>
            <a:r>
              <a:rPr sz="1300" spc="20" dirty="0">
                <a:latin typeface="Carlito"/>
                <a:cs typeface="Carlito"/>
              </a:rPr>
              <a:t> </a:t>
            </a:r>
            <a:r>
              <a:rPr sz="1300" spc="-5" dirty="0">
                <a:latin typeface="Carlito"/>
                <a:cs typeface="Carlito"/>
              </a:rPr>
              <a:t>oluşturma</a:t>
            </a:r>
            <a:endParaRPr sz="1300" dirty="0">
              <a:latin typeface="Carlito"/>
              <a:cs typeface="Carlito"/>
            </a:endParaRPr>
          </a:p>
          <a:p>
            <a:pPr marL="144780" indent="-132715">
              <a:lnSpc>
                <a:spcPct val="100000"/>
              </a:lnSpc>
              <a:spcBef>
                <a:spcPts val="100"/>
              </a:spcBef>
              <a:buClr>
                <a:srgbClr val="FF0000"/>
              </a:buClr>
              <a:buSzPct val="73076"/>
              <a:buFont typeface="Wingdings"/>
              <a:buChar char=""/>
              <a:tabLst>
                <a:tab pos="145415" algn="l"/>
              </a:tabLst>
            </a:pPr>
            <a:r>
              <a:rPr lang="tr-TR" sz="1300" spc="-5" dirty="0" err="1">
                <a:latin typeface="Carlito"/>
                <a:cs typeface="Carlito"/>
              </a:rPr>
              <a:t>Threadlerin</a:t>
            </a:r>
            <a:r>
              <a:rPr lang="tr-TR" sz="1300" spc="-5" dirty="0">
                <a:latin typeface="Carlito"/>
                <a:cs typeface="Carlito"/>
              </a:rPr>
              <a:t> yürütülmesi ile ilgili bazı hususlar</a:t>
            </a:r>
            <a:endParaRPr sz="1300" dirty="0">
              <a:latin typeface="Carlito"/>
              <a:cs typeface="Carlito"/>
            </a:endParaRPr>
          </a:p>
          <a:p>
            <a:pPr marL="144780" indent="-132715">
              <a:lnSpc>
                <a:spcPct val="100000"/>
              </a:lnSpc>
              <a:spcBef>
                <a:spcPts val="95"/>
              </a:spcBef>
              <a:buClr>
                <a:srgbClr val="FF0000"/>
              </a:buClr>
              <a:buSzPct val="73076"/>
              <a:buFont typeface="Wingdings"/>
              <a:buChar char=""/>
              <a:tabLst>
                <a:tab pos="145415" algn="l"/>
              </a:tabLst>
            </a:pPr>
            <a:r>
              <a:rPr sz="1300" spc="-5" dirty="0">
                <a:latin typeface="Carlito"/>
                <a:cs typeface="Carlito"/>
              </a:rPr>
              <a:t>Windows ve Linux</a:t>
            </a:r>
            <a:r>
              <a:rPr sz="1300" spc="5" dirty="0">
                <a:latin typeface="Carlito"/>
                <a:cs typeface="Carlito"/>
              </a:rPr>
              <a:t> </a:t>
            </a:r>
            <a:r>
              <a:rPr sz="1300" spc="-5" dirty="0">
                <a:latin typeface="Carlito"/>
                <a:cs typeface="Carlito"/>
              </a:rPr>
              <a:t>thread’leri</a:t>
            </a:r>
            <a:endParaRPr sz="1300" dirty="0">
              <a:latin typeface="Carlito"/>
              <a:cs typeface="Carlito"/>
            </a:endParaRPr>
          </a:p>
        </p:txBody>
      </p:sp>
      <p:sp>
        <p:nvSpPr>
          <p:cNvPr id="10" name="object 10"/>
          <p:cNvSpPr/>
          <p:nvPr/>
        </p:nvSpPr>
        <p:spPr>
          <a:xfrm>
            <a:off x="304" y="889"/>
            <a:ext cx="4953000" cy="3428365"/>
          </a:xfrm>
          <a:custGeom>
            <a:avLst/>
            <a:gdLst/>
            <a:ahLst/>
            <a:cxnLst/>
            <a:rect l="l" t="t" r="r" b="b"/>
            <a:pathLst>
              <a:path w="4953000" h="3428365">
                <a:moveTo>
                  <a:pt x="0" y="3428111"/>
                </a:moveTo>
                <a:lnTo>
                  <a:pt x="4952746" y="3428111"/>
                </a:lnTo>
                <a:lnTo>
                  <a:pt x="4952746" y="0"/>
                </a:lnTo>
                <a:lnTo>
                  <a:pt x="0" y="0"/>
                </a:lnTo>
                <a:lnTo>
                  <a:pt x="0" y="3428111"/>
                </a:lnTo>
                <a:close/>
              </a:path>
            </a:pathLst>
          </a:custGeom>
          <a:ln w="24384">
            <a:solidFill>
              <a:srgbClr val="000000"/>
            </a:solidFill>
          </a:ln>
        </p:spPr>
        <p:txBody>
          <a:bodyPr wrap="square" lIns="0" tIns="0" rIns="0" bIns="0" rtlCol="0"/>
          <a:lstStyle/>
          <a:p>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8579" y="280416"/>
            <a:ext cx="4627245" cy="262255"/>
            <a:chOff x="68579" y="280416"/>
            <a:chExt cx="4627245" cy="262255"/>
          </a:xfrm>
        </p:grpSpPr>
        <p:sp>
          <p:nvSpPr>
            <p:cNvPr id="3" name="object 3"/>
            <p:cNvSpPr/>
            <p:nvPr/>
          </p:nvSpPr>
          <p:spPr>
            <a:xfrm>
              <a:off x="493775" y="409956"/>
              <a:ext cx="199644" cy="11887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68579" y="374904"/>
              <a:ext cx="303275" cy="118872"/>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13003" y="280416"/>
              <a:ext cx="17145" cy="262255"/>
            </a:xfrm>
            <a:custGeom>
              <a:avLst/>
              <a:gdLst/>
              <a:ahLst/>
              <a:cxnLst/>
              <a:rect l="l" t="t" r="r" b="b"/>
              <a:pathLst>
                <a:path w="17145" h="262255">
                  <a:moveTo>
                    <a:pt x="16763" y="0"/>
                  </a:moveTo>
                  <a:lnTo>
                    <a:pt x="0" y="0"/>
                  </a:lnTo>
                  <a:lnTo>
                    <a:pt x="0" y="262127"/>
                  </a:lnTo>
                  <a:lnTo>
                    <a:pt x="16763" y="262127"/>
                  </a:lnTo>
                  <a:lnTo>
                    <a:pt x="16763" y="0"/>
                  </a:lnTo>
                  <a:close/>
                </a:path>
              </a:pathLst>
            </a:custGeom>
            <a:solidFill>
              <a:srgbClr val="1C1C1C"/>
            </a:solidFill>
          </p:spPr>
          <p:txBody>
            <a:bodyPr wrap="square" lIns="0" tIns="0" rIns="0" bIns="0" rtlCol="0"/>
            <a:lstStyle/>
            <a:p>
              <a:endParaRPr/>
            </a:p>
          </p:txBody>
        </p:sp>
        <p:sp>
          <p:nvSpPr>
            <p:cNvPr id="6" name="object 6"/>
            <p:cNvSpPr/>
            <p:nvPr/>
          </p:nvSpPr>
          <p:spPr>
            <a:xfrm>
              <a:off x="239267" y="464820"/>
              <a:ext cx="4456176" cy="15239"/>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p:nvPr/>
        </p:nvSpPr>
        <p:spPr>
          <a:xfrm>
            <a:off x="4863846" y="3330041"/>
            <a:ext cx="89535" cy="102870"/>
          </a:xfrm>
          <a:prstGeom prst="rect">
            <a:avLst/>
          </a:prstGeom>
        </p:spPr>
        <p:txBody>
          <a:bodyPr vert="horz" wrap="square" lIns="0" tIns="13335" rIns="0" bIns="0" rtlCol="0">
            <a:spAutoFit/>
          </a:bodyPr>
          <a:lstStyle/>
          <a:p>
            <a:pPr marL="12700">
              <a:lnSpc>
                <a:spcPct val="100000"/>
              </a:lnSpc>
              <a:spcBef>
                <a:spcPts val="105"/>
              </a:spcBef>
            </a:pPr>
            <a:r>
              <a:rPr sz="500" spc="-5" dirty="0">
                <a:solidFill>
                  <a:srgbClr val="808080"/>
                </a:solidFill>
                <a:latin typeface="Carlito"/>
                <a:cs typeface="Carlito"/>
              </a:rPr>
              <a:t>18</a:t>
            </a:r>
            <a:endParaRPr sz="500">
              <a:latin typeface="Carlito"/>
              <a:cs typeface="Carlito"/>
            </a:endParaRPr>
          </a:p>
        </p:txBody>
      </p:sp>
      <p:sp>
        <p:nvSpPr>
          <p:cNvPr id="8" name="object 8"/>
          <p:cNvSpPr txBox="1"/>
          <p:nvPr/>
        </p:nvSpPr>
        <p:spPr>
          <a:xfrm>
            <a:off x="213105" y="535305"/>
            <a:ext cx="4694555" cy="2690480"/>
          </a:xfrm>
          <a:prstGeom prst="rect">
            <a:avLst/>
          </a:prstGeom>
        </p:spPr>
        <p:txBody>
          <a:bodyPr vert="horz" wrap="square" lIns="0" tIns="12700" rIns="0" bIns="0" rtlCol="0">
            <a:spAutoFit/>
          </a:bodyPr>
          <a:lstStyle/>
          <a:p>
            <a:pPr marL="192405" indent="-180340">
              <a:lnSpc>
                <a:spcPct val="100000"/>
              </a:lnSpc>
              <a:spcBef>
                <a:spcPts val="100"/>
              </a:spcBef>
              <a:buClr>
                <a:srgbClr val="3333CC"/>
              </a:buClr>
              <a:buSzPct val="58333"/>
              <a:buFont typeface="Wingdings"/>
              <a:buChar char=""/>
              <a:tabLst>
                <a:tab pos="193040" algn="l"/>
              </a:tabLst>
            </a:pPr>
            <a:r>
              <a:rPr lang="tr-TR" sz="1200" dirty="0">
                <a:latin typeface="Carlito"/>
                <a:cs typeface="Carlito"/>
              </a:rPr>
              <a:t>Thread desteği </a:t>
            </a:r>
            <a:r>
              <a:rPr lang="tr-TR" sz="1200" spc="-5" dirty="0">
                <a:latin typeface="Carlito"/>
                <a:cs typeface="Carlito"/>
              </a:rPr>
              <a:t>kullanıcı seviyesinde </a:t>
            </a:r>
            <a:r>
              <a:rPr lang="tr-TR" sz="1200" spc="-5" dirty="0" err="1">
                <a:solidFill>
                  <a:srgbClr val="00AFEF"/>
                </a:solidFill>
                <a:latin typeface="Carlito"/>
                <a:cs typeface="Carlito"/>
              </a:rPr>
              <a:t>user</a:t>
            </a:r>
            <a:r>
              <a:rPr lang="tr-TR" sz="1200" spc="-5" dirty="0">
                <a:solidFill>
                  <a:srgbClr val="00AFEF"/>
                </a:solidFill>
                <a:latin typeface="Carlito"/>
                <a:cs typeface="Carlito"/>
              </a:rPr>
              <a:t> </a:t>
            </a:r>
            <a:r>
              <a:rPr lang="tr-TR" sz="1200" dirty="0" err="1">
                <a:solidFill>
                  <a:srgbClr val="00AFEF"/>
                </a:solidFill>
                <a:latin typeface="Carlito"/>
                <a:cs typeface="Carlito"/>
              </a:rPr>
              <a:t>thread</a:t>
            </a:r>
            <a:r>
              <a:rPr lang="tr-TR" sz="1200" dirty="0" err="1">
                <a:latin typeface="Carlito"/>
                <a:cs typeface="Carlito"/>
              </a:rPr>
              <a:t>’ler</a:t>
            </a:r>
            <a:r>
              <a:rPr lang="tr-TR" sz="1200" dirty="0">
                <a:latin typeface="Carlito"/>
                <a:cs typeface="Carlito"/>
              </a:rPr>
              <a:t> </a:t>
            </a:r>
            <a:r>
              <a:rPr lang="tr-TR" sz="1200" spc="-5" dirty="0">
                <a:latin typeface="Carlito"/>
                <a:cs typeface="Carlito"/>
              </a:rPr>
              <a:t>için </a:t>
            </a:r>
            <a:r>
              <a:rPr lang="tr-TR" sz="1200" dirty="0">
                <a:latin typeface="Carlito"/>
                <a:cs typeface="Carlito"/>
              </a:rPr>
              <a:t>veya</a:t>
            </a:r>
            <a:r>
              <a:rPr lang="tr-TR" sz="1200" spc="-45" dirty="0">
                <a:latin typeface="Carlito"/>
                <a:cs typeface="Carlito"/>
              </a:rPr>
              <a:t> </a:t>
            </a:r>
            <a:r>
              <a:rPr lang="tr-TR" sz="1200" dirty="0" err="1">
                <a:latin typeface="Carlito"/>
                <a:cs typeface="Carlito"/>
              </a:rPr>
              <a:t>kernel</a:t>
            </a:r>
            <a:r>
              <a:rPr lang="tr-TR" sz="1200" dirty="0">
                <a:latin typeface="Carlito"/>
                <a:cs typeface="Carlito"/>
              </a:rPr>
              <a:t> </a:t>
            </a:r>
            <a:r>
              <a:rPr lang="tr-TR" sz="1200" spc="-5" dirty="0">
                <a:latin typeface="Carlito"/>
                <a:cs typeface="Carlito"/>
              </a:rPr>
              <a:t>seviyesinde </a:t>
            </a:r>
            <a:r>
              <a:rPr lang="tr-TR" sz="1200" dirty="0" err="1">
                <a:solidFill>
                  <a:srgbClr val="00AFEF"/>
                </a:solidFill>
                <a:latin typeface="Carlito"/>
                <a:cs typeface="Carlito"/>
              </a:rPr>
              <a:t>kernel</a:t>
            </a:r>
            <a:r>
              <a:rPr lang="tr-TR" sz="1200" dirty="0">
                <a:solidFill>
                  <a:srgbClr val="00AFEF"/>
                </a:solidFill>
                <a:latin typeface="Carlito"/>
                <a:cs typeface="Carlito"/>
              </a:rPr>
              <a:t> </a:t>
            </a:r>
            <a:r>
              <a:rPr lang="tr-TR" sz="1200" dirty="0" err="1">
                <a:solidFill>
                  <a:srgbClr val="00AFEF"/>
                </a:solidFill>
                <a:latin typeface="Carlito"/>
                <a:cs typeface="Carlito"/>
              </a:rPr>
              <a:t>thread</a:t>
            </a:r>
            <a:r>
              <a:rPr lang="tr-TR" sz="1200" dirty="0" err="1">
                <a:latin typeface="Carlito"/>
                <a:cs typeface="Carlito"/>
              </a:rPr>
              <a:t>’ler</a:t>
            </a:r>
            <a:r>
              <a:rPr lang="tr-TR" sz="1200" dirty="0">
                <a:latin typeface="Carlito"/>
                <a:cs typeface="Carlito"/>
              </a:rPr>
              <a:t> </a:t>
            </a:r>
            <a:r>
              <a:rPr lang="tr-TR" sz="1200" spc="-5" dirty="0">
                <a:latin typeface="Carlito"/>
                <a:cs typeface="Carlito"/>
              </a:rPr>
              <a:t>için</a:t>
            </a:r>
            <a:r>
              <a:rPr lang="tr-TR" sz="1200" spc="10" dirty="0">
                <a:latin typeface="Carlito"/>
                <a:cs typeface="Carlito"/>
              </a:rPr>
              <a:t> </a:t>
            </a:r>
            <a:r>
              <a:rPr lang="tr-TR" sz="1200" spc="-5" dirty="0">
                <a:latin typeface="Carlito"/>
                <a:cs typeface="Carlito"/>
              </a:rPr>
              <a:t>sağlanabilir.</a:t>
            </a:r>
            <a:endParaRPr lang="tr-TR" sz="1200" dirty="0">
              <a:latin typeface="Carlito"/>
              <a:cs typeface="Carlito"/>
            </a:endParaRPr>
          </a:p>
          <a:p>
            <a:pPr marL="192405" marR="5080" indent="-180340">
              <a:lnSpc>
                <a:spcPct val="100000"/>
              </a:lnSpc>
              <a:spcBef>
                <a:spcPts val="600"/>
              </a:spcBef>
              <a:buClr>
                <a:srgbClr val="3333CC"/>
              </a:buClr>
              <a:buSzPct val="58333"/>
              <a:buFont typeface="Wingdings"/>
              <a:buChar char=""/>
              <a:tabLst>
                <a:tab pos="193040" algn="l"/>
              </a:tabLst>
            </a:pPr>
            <a:r>
              <a:rPr lang="tr-TR" sz="1200" spc="-5" dirty="0">
                <a:latin typeface="Carlito"/>
                <a:cs typeface="Carlito"/>
              </a:rPr>
              <a:t>User </a:t>
            </a:r>
            <a:r>
              <a:rPr lang="tr-TR" sz="1200" spc="-5" dirty="0" err="1">
                <a:latin typeface="Carlito"/>
                <a:cs typeface="Carlito"/>
              </a:rPr>
              <a:t>thread’leri</a:t>
            </a:r>
            <a:r>
              <a:rPr lang="tr-TR" sz="1200" spc="-5" dirty="0">
                <a:latin typeface="Carlito"/>
                <a:cs typeface="Carlito"/>
              </a:rPr>
              <a:t> kullanıcı uygulamaları tarafından, </a:t>
            </a:r>
            <a:r>
              <a:rPr lang="tr-TR" sz="1200" spc="-5" dirty="0" err="1">
                <a:latin typeface="Carlito"/>
                <a:cs typeface="Carlito"/>
              </a:rPr>
              <a:t>kernel</a:t>
            </a:r>
            <a:r>
              <a:rPr lang="tr-TR" sz="1200" spc="-5" dirty="0">
                <a:latin typeface="Carlito"/>
                <a:cs typeface="Carlito"/>
              </a:rPr>
              <a:t> </a:t>
            </a:r>
            <a:r>
              <a:rPr lang="tr-TR" sz="1200" spc="-5" dirty="0" err="1">
                <a:latin typeface="Carlito"/>
                <a:cs typeface="Carlito"/>
              </a:rPr>
              <a:t>thread’leri</a:t>
            </a:r>
            <a:r>
              <a:rPr lang="tr-TR" sz="1200" spc="-5" dirty="0">
                <a:latin typeface="Carlito"/>
                <a:cs typeface="Carlito"/>
              </a:rPr>
              <a:t> </a:t>
            </a:r>
            <a:r>
              <a:rPr lang="tr-TR" sz="1200" dirty="0">
                <a:latin typeface="Carlito"/>
                <a:cs typeface="Carlito"/>
              </a:rPr>
              <a:t>ise işletim </a:t>
            </a:r>
            <a:r>
              <a:rPr lang="tr-TR" sz="1200" spc="-5" dirty="0">
                <a:latin typeface="Carlito"/>
                <a:cs typeface="Carlito"/>
              </a:rPr>
              <a:t>sistemi tarafından</a:t>
            </a:r>
            <a:r>
              <a:rPr lang="tr-TR" sz="1200" spc="-35" dirty="0">
                <a:latin typeface="Carlito"/>
                <a:cs typeface="Carlito"/>
              </a:rPr>
              <a:t> </a:t>
            </a:r>
            <a:r>
              <a:rPr lang="tr-TR" sz="1200" spc="-5" dirty="0">
                <a:latin typeface="Carlito"/>
                <a:cs typeface="Carlito"/>
              </a:rPr>
              <a:t>gerçekleştirilir.</a:t>
            </a:r>
            <a:endParaRPr lang="tr-TR" sz="1200" dirty="0">
              <a:latin typeface="Carlito"/>
              <a:cs typeface="Carlito"/>
            </a:endParaRPr>
          </a:p>
          <a:p>
            <a:pPr marL="192405" marR="115570" indent="-180340">
              <a:lnSpc>
                <a:spcPct val="100000"/>
              </a:lnSpc>
              <a:spcBef>
                <a:spcPts val="600"/>
              </a:spcBef>
              <a:buClr>
                <a:srgbClr val="3333CC"/>
              </a:buClr>
              <a:buSzPct val="58333"/>
              <a:buFont typeface="Wingdings"/>
              <a:buChar char=""/>
              <a:tabLst>
                <a:tab pos="193040" algn="l"/>
              </a:tabLst>
            </a:pPr>
            <a:r>
              <a:rPr lang="tr-TR" sz="1200" spc="-5" dirty="0">
                <a:latin typeface="Carlito"/>
                <a:cs typeface="Carlito"/>
              </a:rPr>
              <a:t>Windows, Linux, Unix, </a:t>
            </a:r>
            <a:r>
              <a:rPr lang="tr-TR" sz="1200" dirty="0">
                <a:latin typeface="Carlito"/>
                <a:cs typeface="Carlito"/>
              </a:rPr>
              <a:t>Mac </a:t>
            </a:r>
            <a:r>
              <a:rPr lang="tr-TR" sz="1200" spc="-5" dirty="0">
                <a:latin typeface="Carlito"/>
                <a:cs typeface="Carlito"/>
              </a:rPr>
              <a:t>OS </a:t>
            </a:r>
            <a:r>
              <a:rPr lang="tr-TR" sz="1200" dirty="0">
                <a:latin typeface="Carlito"/>
                <a:cs typeface="Carlito"/>
              </a:rPr>
              <a:t>ve </a:t>
            </a:r>
            <a:r>
              <a:rPr lang="tr-TR" sz="1200" spc="-5" dirty="0" err="1">
                <a:latin typeface="Carlito"/>
                <a:cs typeface="Carlito"/>
              </a:rPr>
              <a:t>Solaris</a:t>
            </a:r>
            <a:r>
              <a:rPr lang="tr-TR" sz="1200" spc="-5" dirty="0">
                <a:latin typeface="Carlito"/>
                <a:cs typeface="Carlito"/>
              </a:rPr>
              <a:t> </a:t>
            </a:r>
            <a:r>
              <a:rPr lang="tr-TR" sz="1200" dirty="0">
                <a:latin typeface="Carlito"/>
                <a:cs typeface="Carlito"/>
              </a:rPr>
              <a:t>gibi tüm modern işletim </a:t>
            </a:r>
            <a:r>
              <a:rPr lang="tr-TR" sz="1200" spc="-5" dirty="0">
                <a:latin typeface="Carlito"/>
                <a:cs typeface="Carlito"/>
              </a:rPr>
              <a:t>sistemleri </a:t>
            </a:r>
            <a:r>
              <a:rPr lang="tr-TR" sz="1200" spc="-5" dirty="0" err="1">
                <a:latin typeface="Carlito"/>
                <a:cs typeface="Carlito"/>
              </a:rPr>
              <a:t>kernel</a:t>
            </a:r>
            <a:r>
              <a:rPr lang="tr-TR" sz="1200" spc="-5" dirty="0">
                <a:latin typeface="Carlito"/>
                <a:cs typeface="Carlito"/>
              </a:rPr>
              <a:t>  </a:t>
            </a:r>
            <a:r>
              <a:rPr lang="tr-TR" sz="1200" spc="-5" dirty="0" err="1">
                <a:latin typeface="Carlito"/>
                <a:cs typeface="Carlito"/>
              </a:rPr>
              <a:t>thread’leri</a:t>
            </a:r>
            <a:r>
              <a:rPr lang="tr-TR" sz="1200" spc="-25" dirty="0">
                <a:latin typeface="Carlito"/>
                <a:cs typeface="Carlito"/>
              </a:rPr>
              <a:t> </a:t>
            </a:r>
            <a:r>
              <a:rPr lang="tr-TR" sz="1200" spc="-5" dirty="0">
                <a:latin typeface="Carlito"/>
                <a:cs typeface="Carlito"/>
              </a:rPr>
              <a:t>destekler.</a:t>
            </a:r>
            <a:endParaRPr lang="tr-TR" sz="1200" dirty="0">
              <a:latin typeface="Carlito"/>
              <a:cs typeface="Carlito"/>
            </a:endParaRPr>
          </a:p>
          <a:p>
            <a:pPr marL="192405" marR="185420" indent="-180340">
              <a:lnSpc>
                <a:spcPct val="100000"/>
              </a:lnSpc>
              <a:spcBef>
                <a:spcPts val="600"/>
              </a:spcBef>
              <a:buClr>
                <a:srgbClr val="3333CC"/>
              </a:buClr>
              <a:buSzPct val="58333"/>
              <a:buFont typeface="Wingdings"/>
              <a:buChar char=""/>
              <a:tabLst>
                <a:tab pos="193040" algn="l"/>
              </a:tabLst>
            </a:pPr>
            <a:r>
              <a:rPr lang="tr-TR" sz="1200" dirty="0" err="1">
                <a:latin typeface="Carlito"/>
                <a:cs typeface="Carlito"/>
              </a:rPr>
              <a:t>Kernel</a:t>
            </a:r>
            <a:r>
              <a:rPr lang="tr-TR" sz="1200" dirty="0">
                <a:latin typeface="Carlito"/>
                <a:cs typeface="Carlito"/>
              </a:rPr>
              <a:t> </a:t>
            </a:r>
            <a:r>
              <a:rPr lang="tr-TR" sz="1200" dirty="0" err="1">
                <a:latin typeface="Carlito"/>
                <a:cs typeface="Carlito"/>
              </a:rPr>
              <a:t>thread’leri</a:t>
            </a:r>
            <a:r>
              <a:rPr lang="tr-TR" sz="1200" dirty="0">
                <a:latin typeface="Carlito"/>
                <a:cs typeface="Carlito"/>
              </a:rPr>
              <a:t> ile </a:t>
            </a:r>
            <a:r>
              <a:rPr lang="tr-TR" sz="1200" spc="-5" dirty="0" err="1">
                <a:latin typeface="Carlito"/>
                <a:cs typeface="Carlito"/>
              </a:rPr>
              <a:t>user</a:t>
            </a:r>
            <a:r>
              <a:rPr lang="tr-TR" sz="1200" spc="-5" dirty="0">
                <a:latin typeface="Carlito"/>
                <a:cs typeface="Carlito"/>
              </a:rPr>
              <a:t> </a:t>
            </a:r>
            <a:r>
              <a:rPr lang="tr-TR" sz="1200" dirty="0" err="1">
                <a:latin typeface="Carlito"/>
                <a:cs typeface="Carlito"/>
              </a:rPr>
              <a:t>thread’leri</a:t>
            </a:r>
            <a:r>
              <a:rPr lang="tr-TR" sz="1200" dirty="0">
                <a:latin typeface="Carlito"/>
                <a:cs typeface="Carlito"/>
              </a:rPr>
              <a:t> arasında bir ilişkilendirmenin yapılması gerekir. İlişkilendirmeyi kurmanın üç yaygın yolu vardır:</a:t>
            </a:r>
          </a:p>
          <a:p>
            <a:pPr marL="391795" lvl="1" indent="-179070">
              <a:lnSpc>
                <a:spcPct val="100000"/>
              </a:lnSpc>
              <a:spcBef>
                <a:spcPts val="610"/>
              </a:spcBef>
              <a:buClr>
                <a:srgbClr val="FF0000"/>
              </a:buClr>
              <a:buSzPct val="55000"/>
              <a:buFont typeface="Wingdings"/>
              <a:buChar char=""/>
              <a:tabLst>
                <a:tab pos="392430" algn="l"/>
              </a:tabLst>
            </a:pPr>
            <a:r>
              <a:rPr lang="tr-TR" sz="1200" spc="-5" dirty="0" err="1">
                <a:latin typeface="Carlito"/>
                <a:cs typeface="Carlito"/>
              </a:rPr>
              <a:t>Many-to-one</a:t>
            </a:r>
            <a:r>
              <a:rPr lang="tr-TR" sz="1200" dirty="0">
                <a:latin typeface="Carlito"/>
                <a:cs typeface="Carlito"/>
              </a:rPr>
              <a:t> </a:t>
            </a:r>
            <a:r>
              <a:rPr lang="tr-TR" sz="1200" spc="-5" dirty="0">
                <a:latin typeface="Carlito"/>
                <a:cs typeface="Carlito"/>
              </a:rPr>
              <a:t>model</a:t>
            </a:r>
            <a:endParaRPr lang="tr-TR" sz="1200" dirty="0">
              <a:latin typeface="Carlito"/>
              <a:cs typeface="Carlito"/>
            </a:endParaRPr>
          </a:p>
          <a:p>
            <a:pPr marL="391795" lvl="1" indent="-179070">
              <a:lnSpc>
                <a:spcPct val="100000"/>
              </a:lnSpc>
              <a:spcBef>
                <a:spcPts val="600"/>
              </a:spcBef>
              <a:buClr>
                <a:srgbClr val="FF0000"/>
              </a:buClr>
              <a:buSzPct val="55000"/>
              <a:buFont typeface="Wingdings"/>
              <a:buChar char=""/>
              <a:tabLst>
                <a:tab pos="392430" algn="l"/>
              </a:tabLst>
            </a:pPr>
            <a:r>
              <a:rPr lang="tr-TR" sz="1200" spc="-5" dirty="0" err="1">
                <a:latin typeface="Carlito"/>
                <a:cs typeface="Carlito"/>
              </a:rPr>
              <a:t>One-to-one</a:t>
            </a:r>
            <a:r>
              <a:rPr lang="tr-TR" sz="1200" dirty="0">
                <a:latin typeface="Carlito"/>
                <a:cs typeface="Carlito"/>
              </a:rPr>
              <a:t> </a:t>
            </a:r>
            <a:r>
              <a:rPr lang="tr-TR" sz="1200" spc="-5" dirty="0">
                <a:latin typeface="Carlito"/>
                <a:cs typeface="Carlito"/>
              </a:rPr>
              <a:t>model</a:t>
            </a:r>
            <a:endParaRPr lang="tr-TR" sz="1200" dirty="0">
              <a:latin typeface="Carlito"/>
              <a:cs typeface="Carlito"/>
            </a:endParaRPr>
          </a:p>
          <a:p>
            <a:pPr marL="391795" lvl="1" indent="-179070">
              <a:lnSpc>
                <a:spcPct val="100000"/>
              </a:lnSpc>
              <a:spcBef>
                <a:spcPts val="600"/>
              </a:spcBef>
              <a:buClr>
                <a:srgbClr val="FF0000"/>
              </a:buClr>
              <a:buSzPct val="55000"/>
              <a:buFont typeface="Wingdings"/>
              <a:buChar char=""/>
              <a:tabLst>
                <a:tab pos="392430" algn="l"/>
              </a:tabLst>
            </a:pPr>
            <a:r>
              <a:rPr lang="tr-TR" sz="1200" spc="-5" dirty="0" err="1">
                <a:latin typeface="Carlito"/>
                <a:cs typeface="Carlito"/>
              </a:rPr>
              <a:t>Many-to-many</a:t>
            </a:r>
            <a:r>
              <a:rPr lang="tr-TR" sz="1200" spc="-5" dirty="0">
                <a:latin typeface="Carlito"/>
                <a:cs typeface="Carlito"/>
              </a:rPr>
              <a:t> model</a:t>
            </a:r>
            <a:endParaRPr lang="tr-TR" sz="1200" dirty="0">
              <a:latin typeface="Carlito"/>
              <a:cs typeface="Carlito"/>
            </a:endParaRPr>
          </a:p>
        </p:txBody>
      </p:sp>
      <p:sp>
        <p:nvSpPr>
          <p:cNvPr id="9" name="object 9"/>
          <p:cNvSpPr txBox="1">
            <a:spLocks noGrp="1"/>
          </p:cNvSpPr>
          <p:nvPr>
            <p:ph type="title"/>
          </p:nvPr>
        </p:nvSpPr>
        <p:spPr>
          <a:xfrm>
            <a:off x="571500" y="193366"/>
            <a:ext cx="2519427" cy="228909"/>
          </a:xfrm>
          <a:prstGeom prst="rect">
            <a:avLst/>
          </a:prstGeom>
        </p:spPr>
        <p:txBody>
          <a:bodyPr vert="horz" wrap="square" lIns="0" tIns="13335" rIns="0" bIns="0" rtlCol="0">
            <a:spAutoFit/>
          </a:bodyPr>
          <a:lstStyle/>
          <a:p>
            <a:pPr marL="12700">
              <a:lnSpc>
                <a:spcPct val="100000"/>
              </a:lnSpc>
              <a:spcBef>
                <a:spcPts val="105"/>
              </a:spcBef>
            </a:pPr>
            <a:r>
              <a:rPr spc="-5" dirty="0"/>
              <a:t>Multithreading</a:t>
            </a:r>
            <a:r>
              <a:rPr spc="-25" dirty="0"/>
              <a:t> </a:t>
            </a:r>
            <a:r>
              <a:rPr spc="-5" dirty="0"/>
              <a:t>modelleri</a:t>
            </a:r>
          </a:p>
        </p:txBody>
      </p:sp>
      <p:sp>
        <p:nvSpPr>
          <p:cNvPr id="10" name="object 10"/>
          <p:cNvSpPr/>
          <p:nvPr/>
        </p:nvSpPr>
        <p:spPr>
          <a:xfrm>
            <a:off x="304" y="889"/>
            <a:ext cx="4953000" cy="3428365"/>
          </a:xfrm>
          <a:custGeom>
            <a:avLst/>
            <a:gdLst/>
            <a:ahLst/>
            <a:cxnLst/>
            <a:rect l="l" t="t" r="r" b="b"/>
            <a:pathLst>
              <a:path w="4953000" h="3428365">
                <a:moveTo>
                  <a:pt x="0" y="3428111"/>
                </a:moveTo>
                <a:lnTo>
                  <a:pt x="4952746" y="3428111"/>
                </a:lnTo>
                <a:lnTo>
                  <a:pt x="4952746" y="0"/>
                </a:lnTo>
                <a:lnTo>
                  <a:pt x="0" y="0"/>
                </a:lnTo>
                <a:lnTo>
                  <a:pt x="0" y="3428111"/>
                </a:lnTo>
                <a:close/>
              </a:path>
            </a:pathLst>
          </a:custGeom>
          <a:ln w="24384">
            <a:solidFill>
              <a:srgbClr val="000000"/>
            </a:solidFill>
          </a:ln>
        </p:spPr>
        <p:txBody>
          <a:bodyPr wrap="square" lIns="0" tIns="0" rIns="0" bIns="0" rtlCol="0"/>
          <a:lstStyle/>
          <a:p>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8579" y="280416"/>
            <a:ext cx="4627245" cy="262255"/>
            <a:chOff x="68579" y="280416"/>
            <a:chExt cx="4627245" cy="262255"/>
          </a:xfrm>
        </p:grpSpPr>
        <p:sp>
          <p:nvSpPr>
            <p:cNvPr id="3" name="object 3"/>
            <p:cNvSpPr/>
            <p:nvPr/>
          </p:nvSpPr>
          <p:spPr>
            <a:xfrm>
              <a:off x="493775" y="409956"/>
              <a:ext cx="199644" cy="11887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68579" y="374904"/>
              <a:ext cx="303275" cy="118872"/>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413003" y="280416"/>
              <a:ext cx="17145" cy="262255"/>
            </a:xfrm>
            <a:custGeom>
              <a:avLst/>
              <a:gdLst/>
              <a:ahLst/>
              <a:cxnLst/>
              <a:rect l="l" t="t" r="r" b="b"/>
              <a:pathLst>
                <a:path w="17145" h="262255">
                  <a:moveTo>
                    <a:pt x="16763" y="0"/>
                  </a:moveTo>
                  <a:lnTo>
                    <a:pt x="0" y="0"/>
                  </a:lnTo>
                  <a:lnTo>
                    <a:pt x="0" y="262127"/>
                  </a:lnTo>
                  <a:lnTo>
                    <a:pt x="16763" y="262127"/>
                  </a:lnTo>
                  <a:lnTo>
                    <a:pt x="16763" y="0"/>
                  </a:lnTo>
                  <a:close/>
                </a:path>
              </a:pathLst>
            </a:custGeom>
            <a:solidFill>
              <a:srgbClr val="1C1C1C"/>
            </a:solidFill>
          </p:spPr>
          <p:txBody>
            <a:bodyPr wrap="square" lIns="0" tIns="0" rIns="0" bIns="0" rtlCol="0"/>
            <a:lstStyle/>
            <a:p>
              <a:endParaRPr/>
            </a:p>
          </p:txBody>
        </p:sp>
        <p:sp>
          <p:nvSpPr>
            <p:cNvPr id="6" name="object 6"/>
            <p:cNvSpPr/>
            <p:nvPr/>
          </p:nvSpPr>
          <p:spPr>
            <a:xfrm>
              <a:off x="239267" y="464820"/>
              <a:ext cx="4456176" cy="15239"/>
            </a:xfrm>
            <a:prstGeom prst="rect">
              <a:avLst/>
            </a:prstGeom>
            <a:blipFill>
              <a:blip r:embed="rId5" cstate="print"/>
              <a:stretch>
                <a:fillRect/>
              </a:stretch>
            </a:blipFill>
          </p:spPr>
          <p:txBody>
            <a:bodyPr wrap="square" lIns="0" tIns="0" rIns="0" bIns="0" rtlCol="0"/>
            <a:lstStyle/>
            <a:p>
              <a:endParaRPr/>
            </a:p>
          </p:txBody>
        </p:sp>
      </p:grpSp>
      <p:sp>
        <p:nvSpPr>
          <p:cNvPr id="7" name="object 7"/>
          <p:cNvSpPr txBox="1"/>
          <p:nvPr/>
        </p:nvSpPr>
        <p:spPr>
          <a:xfrm>
            <a:off x="4863846" y="3330041"/>
            <a:ext cx="89535" cy="102870"/>
          </a:xfrm>
          <a:prstGeom prst="rect">
            <a:avLst/>
          </a:prstGeom>
        </p:spPr>
        <p:txBody>
          <a:bodyPr vert="horz" wrap="square" lIns="0" tIns="13335" rIns="0" bIns="0" rtlCol="0">
            <a:spAutoFit/>
          </a:bodyPr>
          <a:lstStyle/>
          <a:p>
            <a:pPr marL="12700">
              <a:lnSpc>
                <a:spcPct val="100000"/>
              </a:lnSpc>
              <a:spcBef>
                <a:spcPts val="105"/>
              </a:spcBef>
            </a:pPr>
            <a:r>
              <a:rPr sz="500" spc="-5" dirty="0">
                <a:solidFill>
                  <a:srgbClr val="808080"/>
                </a:solidFill>
                <a:latin typeface="Carlito"/>
                <a:cs typeface="Carlito"/>
              </a:rPr>
              <a:t>20</a:t>
            </a:r>
            <a:endParaRPr sz="500">
              <a:latin typeface="Carlito"/>
              <a:cs typeface="Carlito"/>
            </a:endParaRPr>
          </a:p>
        </p:txBody>
      </p:sp>
      <p:sp>
        <p:nvSpPr>
          <p:cNvPr id="8" name="object 8"/>
          <p:cNvSpPr txBox="1"/>
          <p:nvPr/>
        </p:nvSpPr>
        <p:spPr>
          <a:xfrm>
            <a:off x="213105" y="535305"/>
            <a:ext cx="3025395" cy="2395528"/>
          </a:xfrm>
          <a:prstGeom prst="rect">
            <a:avLst/>
          </a:prstGeom>
        </p:spPr>
        <p:txBody>
          <a:bodyPr vert="horz" wrap="square" lIns="0" tIns="12700" rIns="0" bIns="0" rtlCol="0">
            <a:spAutoFit/>
          </a:bodyPr>
          <a:lstStyle/>
          <a:p>
            <a:pPr marL="192405" indent="-180340">
              <a:lnSpc>
                <a:spcPct val="100000"/>
              </a:lnSpc>
              <a:spcBef>
                <a:spcPts val="100"/>
              </a:spcBef>
              <a:buClr>
                <a:srgbClr val="3333CC"/>
              </a:buClr>
              <a:buSzPct val="58333"/>
              <a:buFont typeface="Wingdings"/>
              <a:buChar char=""/>
              <a:tabLst>
                <a:tab pos="193040" algn="l"/>
              </a:tabLst>
            </a:pPr>
            <a:r>
              <a:rPr sz="1200" dirty="0">
                <a:latin typeface="Carlito"/>
                <a:cs typeface="Carlito"/>
              </a:rPr>
              <a:t>Many-to-one modelinde, </a:t>
            </a:r>
            <a:r>
              <a:rPr sz="1200" spc="-5" dirty="0">
                <a:latin typeface="Carlito"/>
                <a:cs typeface="Carlito"/>
              </a:rPr>
              <a:t>çok sayıda kullanıcı thread’i </a:t>
            </a:r>
            <a:r>
              <a:rPr sz="1200" dirty="0">
                <a:latin typeface="Carlito"/>
                <a:cs typeface="Carlito"/>
              </a:rPr>
              <a:t>bir tane</a:t>
            </a:r>
            <a:r>
              <a:rPr sz="1200" spc="-95" dirty="0">
                <a:latin typeface="Carlito"/>
                <a:cs typeface="Carlito"/>
              </a:rPr>
              <a:t> </a:t>
            </a:r>
            <a:r>
              <a:rPr sz="1200" spc="-5" dirty="0">
                <a:latin typeface="Carlito"/>
                <a:cs typeface="Carlito"/>
              </a:rPr>
              <a:t>kernel</a:t>
            </a:r>
            <a:endParaRPr sz="1200" dirty="0">
              <a:latin typeface="Carlito"/>
              <a:cs typeface="Carlito"/>
            </a:endParaRPr>
          </a:p>
          <a:p>
            <a:pPr marL="192405">
              <a:lnSpc>
                <a:spcPct val="100000"/>
              </a:lnSpc>
            </a:pPr>
            <a:r>
              <a:rPr sz="1200" spc="-5" dirty="0">
                <a:latin typeface="Carlito"/>
                <a:cs typeface="Carlito"/>
              </a:rPr>
              <a:t>thread’i </a:t>
            </a:r>
            <a:r>
              <a:rPr sz="1200" dirty="0">
                <a:latin typeface="Carlito"/>
                <a:cs typeface="Carlito"/>
              </a:rPr>
              <a:t>ile </a:t>
            </a:r>
            <a:r>
              <a:rPr sz="1200" spc="-5" dirty="0">
                <a:latin typeface="Carlito"/>
                <a:cs typeface="Carlito"/>
              </a:rPr>
              <a:t>eşleştirilir (Solaris </a:t>
            </a:r>
            <a:r>
              <a:rPr lang="tr-TR" sz="1200" dirty="0">
                <a:latin typeface="Carlito"/>
                <a:cs typeface="Carlito"/>
              </a:rPr>
              <a:t>sistemleri</a:t>
            </a:r>
            <a:r>
              <a:rPr sz="1200" spc="-5" dirty="0">
                <a:latin typeface="Carlito"/>
                <a:cs typeface="Carlito"/>
              </a:rPr>
              <a:t>).</a:t>
            </a:r>
            <a:endParaRPr lang="tr-TR" sz="1200" spc="-5" dirty="0">
              <a:latin typeface="Carlito"/>
              <a:cs typeface="Carlito"/>
            </a:endParaRPr>
          </a:p>
          <a:p>
            <a:pPr marL="192405" indent="-180340">
              <a:lnSpc>
                <a:spcPct val="100000"/>
              </a:lnSpc>
              <a:spcBef>
                <a:spcPts val="705"/>
              </a:spcBef>
              <a:buClr>
                <a:srgbClr val="3333CC"/>
              </a:buClr>
              <a:buSzPct val="58333"/>
              <a:buFont typeface="Wingdings"/>
              <a:buChar char=""/>
              <a:tabLst>
                <a:tab pos="193040" algn="l"/>
              </a:tabLst>
            </a:pPr>
            <a:r>
              <a:rPr lang="tr-TR" sz="1200" spc="-5" dirty="0">
                <a:latin typeface="Carlito"/>
                <a:cs typeface="Carlito"/>
              </a:rPr>
              <a:t>Eğer </a:t>
            </a:r>
            <a:r>
              <a:rPr lang="tr-TR" sz="1200" dirty="0">
                <a:latin typeface="Carlito"/>
                <a:cs typeface="Carlito"/>
              </a:rPr>
              <a:t>bir </a:t>
            </a:r>
            <a:r>
              <a:rPr lang="tr-TR" sz="1200" spc="-5" dirty="0">
                <a:latin typeface="Carlito"/>
                <a:cs typeface="Carlito"/>
              </a:rPr>
              <a:t>thread bloke olmasına neden olacak bir </a:t>
            </a:r>
            <a:r>
              <a:rPr lang="tr-TR" sz="1200" dirty="0">
                <a:latin typeface="Carlito"/>
                <a:cs typeface="Carlito"/>
              </a:rPr>
              <a:t>sistem </a:t>
            </a:r>
            <a:r>
              <a:rPr lang="tr-TR" sz="1200" spc="-5" dirty="0">
                <a:latin typeface="Carlito"/>
                <a:cs typeface="Carlito"/>
              </a:rPr>
              <a:t>çağrısı yaparsa </a:t>
            </a:r>
            <a:r>
              <a:rPr lang="tr-TR" sz="1200" dirty="0">
                <a:latin typeface="Carlito"/>
                <a:cs typeface="Carlito"/>
              </a:rPr>
              <a:t>tüm process bloke</a:t>
            </a:r>
            <a:r>
              <a:rPr lang="tr-TR" sz="1200" spc="-110" dirty="0">
                <a:latin typeface="Carlito"/>
                <a:cs typeface="Carlito"/>
              </a:rPr>
              <a:t> </a:t>
            </a:r>
            <a:r>
              <a:rPr lang="tr-TR" sz="1200" spc="-5" dirty="0">
                <a:latin typeface="Carlito"/>
                <a:cs typeface="Carlito"/>
              </a:rPr>
              <a:t>olur.</a:t>
            </a:r>
            <a:endParaRPr lang="tr-TR" sz="1200" dirty="0">
              <a:latin typeface="Carlito"/>
              <a:cs typeface="Carlito"/>
            </a:endParaRPr>
          </a:p>
          <a:p>
            <a:pPr marL="192405" indent="-180340">
              <a:lnSpc>
                <a:spcPct val="100000"/>
              </a:lnSpc>
              <a:spcBef>
                <a:spcPts val="600"/>
              </a:spcBef>
              <a:buClr>
                <a:srgbClr val="3333CC"/>
              </a:buClr>
              <a:buSzPct val="58333"/>
              <a:buFont typeface="Wingdings"/>
              <a:buChar char=""/>
              <a:tabLst>
                <a:tab pos="193040" algn="l"/>
              </a:tabLst>
            </a:pPr>
            <a:r>
              <a:rPr lang="tr-TR" sz="1200" dirty="0">
                <a:latin typeface="Carlito"/>
                <a:cs typeface="Carlito"/>
              </a:rPr>
              <a:t>Aynı anda </a:t>
            </a:r>
            <a:r>
              <a:rPr lang="tr-TR" sz="1200" spc="-5" dirty="0">
                <a:latin typeface="Carlito"/>
                <a:cs typeface="Carlito"/>
              </a:rPr>
              <a:t>sadece </a:t>
            </a:r>
            <a:r>
              <a:rPr lang="tr-TR" sz="1200" dirty="0">
                <a:latin typeface="Carlito"/>
                <a:cs typeface="Carlito"/>
              </a:rPr>
              <a:t>bir tane </a:t>
            </a:r>
            <a:r>
              <a:rPr lang="tr-TR" sz="1200" spc="-5" dirty="0">
                <a:latin typeface="Carlito"/>
                <a:cs typeface="Carlito"/>
              </a:rPr>
              <a:t>kullanıcı </a:t>
            </a:r>
            <a:r>
              <a:rPr lang="tr-TR" sz="1200" dirty="0">
                <a:latin typeface="Carlito"/>
                <a:cs typeface="Carlito"/>
              </a:rPr>
              <a:t>thead’i </a:t>
            </a:r>
            <a:r>
              <a:rPr lang="tr-TR" sz="1200" spc="-5" dirty="0">
                <a:latin typeface="Carlito"/>
                <a:cs typeface="Carlito"/>
              </a:rPr>
              <a:t>kernel </a:t>
            </a:r>
            <a:r>
              <a:rPr lang="tr-TR" sz="1200" dirty="0" err="1">
                <a:latin typeface="Carlito"/>
                <a:cs typeface="Carlito"/>
              </a:rPr>
              <a:t>thread’e</a:t>
            </a:r>
            <a:r>
              <a:rPr lang="tr-TR" sz="1200" spc="-100" dirty="0">
                <a:latin typeface="Carlito"/>
                <a:cs typeface="Carlito"/>
              </a:rPr>
              <a:t> </a:t>
            </a:r>
            <a:r>
              <a:rPr lang="tr-TR" sz="1200" dirty="0">
                <a:latin typeface="Carlito"/>
                <a:cs typeface="Carlito"/>
              </a:rPr>
              <a:t>erişebildiğinden </a:t>
            </a:r>
            <a:r>
              <a:rPr lang="tr-TR" sz="1200" spc="-5" dirty="0">
                <a:latin typeface="Carlito"/>
                <a:cs typeface="Carlito"/>
              </a:rPr>
              <a:t>multicore sistemlerde birden  fazla thread</a:t>
            </a:r>
            <a:r>
              <a:rPr lang="tr-TR" sz="1200" dirty="0">
                <a:latin typeface="Carlito"/>
                <a:cs typeface="Carlito"/>
              </a:rPr>
              <a:t> </a:t>
            </a:r>
            <a:r>
              <a:rPr lang="tr-TR" sz="1200" spc="-5" dirty="0">
                <a:latin typeface="Carlito"/>
                <a:cs typeface="Carlito"/>
              </a:rPr>
              <a:t>eşzamanlı çalışamaz. Bu yüzden pek tercih edilmez.</a:t>
            </a:r>
            <a:endParaRPr lang="tr-TR" sz="1200" dirty="0">
              <a:latin typeface="Carlito"/>
              <a:cs typeface="Carlito"/>
            </a:endParaRPr>
          </a:p>
          <a:p>
            <a:pPr marL="192405">
              <a:lnSpc>
                <a:spcPct val="100000"/>
              </a:lnSpc>
            </a:pPr>
            <a:endParaRPr sz="1200" u="sng" dirty="0">
              <a:latin typeface="Carlito"/>
              <a:cs typeface="Carlito"/>
            </a:endParaRPr>
          </a:p>
        </p:txBody>
      </p:sp>
      <p:sp>
        <p:nvSpPr>
          <p:cNvPr id="10" name="object 10"/>
          <p:cNvSpPr txBox="1">
            <a:spLocks noGrp="1"/>
          </p:cNvSpPr>
          <p:nvPr>
            <p:ph type="title"/>
          </p:nvPr>
        </p:nvSpPr>
        <p:spPr>
          <a:xfrm>
            <a:off x="490473" y="200406"/>
            <a:ext cx="1833627" cy="228909"/>
          </a:xfrm>
          <a:prstGeom prst="rect">
            <a:avLst/>
          </a:prstGeom>
        </p:spPr>
        <p:txBody>
          <a:bodyPr vert="horz" wrap="square" lIns="0" tIns="13335" rIns="0" bIns="0" rtlCol="0">
            <a:spAutoFit/>
          </a:bodyPr>
          <a:lstStyle/>
          <a:p>
            <a:pPr marL="12700">
              <a:lnSpc>
                <a:spcPct val="100000"/>
              </a:lnSpc>
              <a:spcBef>
                <a:spcPts val="105"/>
              </a:spcBef>
            </a:pPr>
            <a:r>
              <a:rPr spc="-5" dirty="0"/>
              <a:t>Many-to-one</a:t>
            </a:r>
          </a:p>
        </p:txBody>
      </p:sp>
      <p:grpSp>
        <p:nvGrpSpPr>
          <p:cNvPr id="11" name="object 11"/>
          <p:cNvGrpSpPr/>
          <p:nvPr/>
        </p:nvGrpSpPr>
        <p:grpSpPr>
          <a:xfrm>
            <a:off x="304" y="889"/>
            <a:ext cx="4953000" cy="3428365"/>
            <a:chOff x="304" y="889"/>
            <a:chExt cx="4953000" cy="3428365"/>
          </a:xfrm>
        </p:grpSpPr>
        <p:sp>
          <p:nvSpPr>
            <p:cNvPr id="12" name="object 12"/>
            <p:cNvSpPr/>
            <p:nvPr/>
          </p:nvSpPr>
          <p:spPr>
            <a:xfrm>
              <a:off x="3389199" y="1181348"/>
              <a:ext cx="1519414" cy="1499823"/>
            </a:xfrm>
            <a:prstGeom prst="rect">
              <a:avLst/>
            </a:prstGeom>
            <a:blipFill>
              <a:blip r:embed="rId6" cstate="print"/>
              <a:stretch>
                <a:fillRect/>
              </a:stretch>
            </a:blipFill>
          </p:spPr>
          <p:txBody>
            <a:bodyPr wrap="square" lIns="0" tIns="0" rIns="0" bIns="0" rtlCol="0"/>
            <a:lstStyle/>
            <a:p>
              <a:endParaRPr/>
            </a:p>
          </p:txBody>
        </p:sp>
        <p:sp>
          <p:nvSpPr>
            <p:cNvPr id="13" name="object 13"/>
            <p:cNvSpPr/>
            <p:nvPr/>
          </p:nvSpPr>
          <p:spPr>
            <a:xfrm>
              <a:off x="304" y="889"/>
              <a:ext cx="4953000" cy="3428365"/>
            </a:xfrm>
            <a:custGeom>
              <a:avLst/>
              <a:gdLst/>
              <a:ahLst/>
              <a:cxnLst/>
              <a:rect l="l" t="t" r="r" b="b"/>
              <a:pathLst>
                <a:path w="4953000" h="3428365">
                  <a:moveTo>
                    <a:pt x="0" y="3428111"/>
                  </a:moveTo>
                  <a:lnTo>
                    <a:pt x="4952746" y="3428111"/>
                  </a:lnTo>
                  <a:lnTo>
                    <a:pt x="4952746" y="0"/>
                  </a:lnTo>
                  <a:lnTo>
                    <a:pt x="0" y="0"/>
                  </a:lnTo>
                  <a:lnTo>
                    <a:pt x="0" y="3428111"/>
                  </a:lnTo>
                  <a:close/>
                </a:path>
              </a:pathLst>
            </a:custGeom>
            <a:ln w="24384">
              <a:solidFill>
                <a:srgbClr val="000000"/>
              </a:solidFill>
            </a:ln>
          </p:spPr>
          <p:txBody>
            <a:bodyPr wrap="square" lIns="0" tIns="0" rIns="0" bIns="0" rtlCol="0"/>
            <a:lstStyle/>
            <a:p>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8579" y="280416"/>
            <a:ext cx="4627245" cy="262255"/>
            <a:chOff x="68579" y="280416"/>
            <a:chExt cx="4627245" cy="262255"/>
          </a:xfrm>
        </p:grpSpPr>
        <p:sp>
          <p:nvSpPr>
            <p:cNvPr id="3" name="object 3"/>
            <p:cNvSpPr/>
            <p:nvPr/>
          </p:nvSpPr>
          <p:spPr>
            <a:xfrm>
              <a:off x="493775" y="409956"/>
              <a:ext cx="199644" cy="11887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68579" y="374904"/>
              <a:ext cx="303275" cy="118872"/>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413003" y="280416"/>
              <a:ext cx="17145" cy="262255"/>
            </a:xfrm>
            <a:custGeom>
              <a:avLst/>
              <a:gdLst/>
              <a:ahLst/>
              <a:cxnLst/>
              <a:rect l="l" t="t" r="r" b="b"/>
              <a:pathLst>
                <a:path w="17145" h="262255">
                  <a:moveTo>
                    <a:pt x="16763" y="0"/>
                  </a:moveTo>
                  <a:lnTo>
                    <a:pt x="0" y="0"/>
                  </a:lnTo>
                  <a:lnTo>
                    <a:pt x="0" y="262127"/>
                  </a:lnTo>
                  <a:lnTo>
                    <a:pt x="16763" y="262127"/>
                  </a:lnTo>
                  <a:lnTo>
                    <a:pt x="16763" y="0"/>
                  </a:lnTo>
                  <a:close/>
                </a:path>
              </a:pathLst>
            </a:custGeom>
            <a:solidFill>
              <a:srgbClr val="1C1C1C"/>
            </a:solidFill>
          </p:spPr>
          <p:txBody>
            <a:bodyPr wrap="square" lIns="0" tIns="0" rIns="0" bIns="0" rtlCol="0"/>
            <a:lstStyle/>
            <a:p>
              <a:endParaRPr/>
            </a:p>
          </p:txBody>
        </p:sp>
        <p:sp>
          <p:nvSpPr>
            <p:cNvPr id="6" name="object 6"/>
            <p:cNvSpPr/>
            <p:nvPr/>
          </p:nvSpPr>
          <p:spPr>
            <a:xfrm>
              <a:off x="239267" y="464820"/>
              <a:ext cx="4456176" cy="15239"/>
            </a:xfrm>
            <a:prstGeom prst="rect">
              <a:avLst/>
            </a:prstGeom>
            <a:blipFill>
              <a:blip r:embed="rId5" cstate="print"/>
              <a:stretch>
                <a:fillRect/>
              </a:stretch>
            </a:blipFill>
          </p:spPr>
          <p:txBody>
            <a:bodyPr wrap="square" lIns="0" tIns="0" rIns="0" bIns="0" rtlCol="0"/>
            <a:lstStyle/>
            <a:p>
              <a:endParaRPr/>
            </a:p>
          </p:txBody>
        </p:sp>
      </p:grpSp>
      <p:sp>
        <p:nvSpPr>
          <p:cNvPr id="7" name="object 7"/>
          <p:cNvSpPr txBox="1"/>
          <p:nvPr/>
        </p:nvSpPr>
        <p:spPr>
          <a:xfrm>
            <a:off x="4863846" y="3330041"/>
            <a:ext cx="89535" cy="102870"/>
          </a:xfrm>
          <a:prstGeom prst="rect">
            <a:avLst/>
          </a:prstGeom>
        </p:spPr>
        <p:txBody>
          <a:bodyPr vert="horz" wrap="square" lIns="0" tIns="13335" rIns="0" bIns="0" rtlCol="0">
            <a:spAutoFit/>
          </a:bodyPr>
          <a:lstStyle/>
          <a:p>
            <a:pPr marL="12700">
              <a:lnSpc>
                <a:spcPct val="100000"/>
              </a:lnSpc>
              <a:spcBef>
                <a:spcPts val="105"/>
              </a:spcBef>
            </a:pPr>
            <a:r>
              <a:rPr sz="500" spc="-5" dirty="0">
                <a:solidFill>
                  <a:srgbClr val="808080"/>
                </a:solidFill>
                <a:latin typeface="Carlito"/>
                <a:cs typeface="Carlito"/>
              </a:rPr>
              <a:t>22</a:t>
            </a:r>
            <a:endParaRPr sz="500">
              <a:latin typeface="Carlito"/>
              <a:cs typeface="Carlito"/>
            </a:endParaRPr>
          </a:p>
        </p:txBody>
      </p:sp>
      <p:sp>
        <p:nvSpPr>
          <p:cNvPr id="8" name="object 8"/>
          <p:cNvSpPr txBox="1"/>
          <p:nvPr/>
        </p:nvSpPr>
        <p:spPr>
          <a:xfrm>
            <a:off x="213105" y="535305"/>
            <a:ext cx="4320540" cy="2274982"/>
          </a:xfrm>
          <a:prstGeom prst="rect">
            <a:avLst/>
          </a:prstGeom>
        </p:spPr>
        <p:txBody>
          <a:bodyPr vert="horz" wrap="square" lIns="0" tIns="12700" rIns="0" bIns="0" rtlCol="0">
            <a:spAutoFit/>
          </a:bodyPr>
          <a:lstStyle/>
          <a:p>
            <a:pPr marL="192405" indent="-180340">
              <a:lnSpc>
                <a:spcPct val="100000"/>
              </a:lnSpc>
              <a:spcBef>
                <a:spcPts val="600"/>
              </a:spcBef>
              <a:buClr>
                <a:srgbClr val="3333CC"/>
              </a:buClr>
              <a:buSzPct val="58333"/>
              <a:buFont typeface="Wingdings"/>
              <a:buChar char=""/>
              <a:tabLst>
                <a:tab pos="193040" algn="l"/>
              </a:tabLst>
            </a:pPr>
            <a:r>
              <a:rPr sz="1200" dirty="0">
                <a:latin typeface="Carlito"/>
                <a:cs typeface="Carlito"/>
              </a:rPr>
              <a:t>One-to-one modelinde, bir </a:t>
            </a:r>
            <a:r>
              <a:rPr sz="1200" spc="-5" dirty="0">
                <a:latin typeface="Carlito"/>
                <a:cs typeface="Carlito"/>
              </a:rPr>
              <a:t>kullanıcı thread’i </a:t>
            </a:r>
            <a:r>
              <a:rPr sz="1200" dirty="0">
                <a:latin typeface="Carlito"/>
                <a:cs typeface="Carlito"/>
              </a:rPr>
              <a:t>bir </a:t>
            </a:r>
            <a:r>
              <a:rPr sz="1200" spc="-5" dirty="0">
                <a:latin typeface="Carlito"/>
                <a:cs typeface="Carlito"/>
              </a:rPr>
              <a:t>kernel thread’i</a:t>
            </a:r>
            <a:r>
              <a:rPr sz="1200" spc="-105" dirty="0">
                <a:latin typeface="Carlito"/>
                <a:cs typeface="Carlito"/>
              </a:rPr>
              <a:t> </a:t>
            </a:r>
            <a:r>
              <a:rPr sz="1200" dirty="0">
                <a:latin typeface="Carlito"/>
                <a:cs typeface="Carlito"/>
              </a:rPr>
              <a:t>ile</a:t>
            </a:r>
            <a:r>
              <a:rPr lang="tr-TR" sz="1200" dirty="0">
                <a:latin typeface="Carlito"/>
                <a:cs typeface="Carlito"/>
              </a:rPr>
              <a:t> </a:t>
            </a:r>
            <a:r>
              <a:rPr sz="1200" spc="-5" dirty="0">
                <a:latin typeface="Carlito"/>
                <a:cs typeface="Carlito"/>
              </a:rPr>
              <a:t>eşleştirilir (Linux</a:t>
            </a:r>
            <a:r>
              <a:rPr lang="tr-TR" sz="1200" spc="-5" dirty="0">
                <a:latin typeface="Carlito"/>
                <a:cs typeface="Carlito"/>
              </a:rPr>
              <a:t> ve</a:t>
            </a:r>
            <a:r>
              <a:rPr sz="1200" spc="-5" dirty="0">
                <a:latin typeface="Carlito"/>
                <a:cs typeface="Carlito"/>
              </a:rPr>
              <a:t> </a:t>
            </a:r>
            <a:r>
              <a:rPr sz="1200" dirty="0">
                <a:latin typeface="Carlito"/>
                <a:cs typeface="Carlito"/>
              </a:rPr>
              <a:t>Windows </a:t>
            </a:r>
            <a:r>
              <a:rPr sz="1200" spc="-5" dirty="0" err="1">
                <a:latin typeface="Carlito"/>
                <a:cs typeface="Carlito"/>
              </a:rPr>
              <a:t>sistemler</a:t>
            </a:r>
            <a:r>
              <a:rPr lang="tr-TR" sz="1200" spc="-5" dirty="0">
                <a:latin typeface="Carlito"/>
                <a:cs typeface="Carlito"/>
              </a:rPr>
              <a:t>de</a:t>
            </a:r>
            <a:r>
              <a:rPr sz="1200" spc="-5" dirty="0">
                <a:latin typeface="Carlito"/>
                <a:cs typeface="Carlito"/>
              </a:rPr>
              <a:t>).</a:t>
            </a:r>
            <a:endParaRPr lang="tr-TR" sz="1200" spc="-5" dirty="0">
              <a:latin typeface="Carlito"/>
              <a:cs typeface="Carlito"/>
            </a:endParaRPr>
          </a:p>
          <a:p>
            <a:pPr marL="192405" indent="-180340">
              <a:lnSpc>
                <a:spcPct val="100000"/>
              </a:lnSpc>
              <a:spcBef>
                <a:spcPts val="600"/>
              </a:spcBef>
              <a:buClr>
                <a:srgbClr val="3333CC"/>
              </a:buClr>
              <a:buSzPct val="58333"/>
              <a:buFont typeface="Wingdings"/>
              <a:buChar char=""/>
              <a:tabLst>
                <a:tab pos="193040" algn="l"/>
              </a:tabLst>
            </a:pPr>
            <a:r>
              <a:rPr lang="tr-TR" sz="1200" spc="-5" dirty="0">
                <a:latin typeface="Carlito"/>
                <a:cs typeface="Carlito"/>
              </a:rPr>
              <a:t>Eğer </a:t>
            </a:r>
            <a:r>
              <a:rPr lang="tr-TR" sz="1200" dirty="0">
                <a:latin typeface="Carlito"/>
                <a:cs typeface="Carlito"/>
              </a:rPr>
              <a:t>bir </a:t>
            </a:r>
            <a:r>
              <a:rPr lang="tr-TR" sz="1200" spc="-5" dirty="0">
                <a:latin typeface="Carlito"/>
                <a:cs typeface="Carlito"/>
              </a:rPr>
              <a:t>thread bloke olmasına neden olacak bir sistem çağırısı yaparsa</a:t>
            </a:r>
            <a:r>
              <a:rPr lang="tr-TR" sz="1200" dirty="0">
                <a:latin typeface="Carlito"/>
                <a:cs typeface="Carlito"/>
              </a:rPr>
              <a:t> diğer thread’ler çalışmasına  devam</a:t>
            </a:r>
            <a:r>
              <a:rPr lang="tr-TR" sz="1200" spc="-10" dirty="0">
                <a:latin typeface="Carlito"/>
                <a:cs typeface="Carlito"/>
              </a:rPr>
              <a:t> </a:t>
            </a:r>
            <a:r>
              <a:rPr lang="tr-TR" sz="1200" dirty="0">
                <a:latin typeface="Carlito"/>
                <a:cs typeface="Carlito"/>
              </a:rPr>
              <a:t>eder.</a:t>
            </a:r>
          </a:p>
          <a:p>
            <a:pPr marL="192405" marR="389255" indent="-180340">
              <a:lnSpc>
                <a:spcPct val="100000"/>
              </a:lnSpc>
              <a:spcBef>
                <a:spcPts val="600"/>
              </a:spcBef>
              <a:buClr>
                <a:srgbClr val="3333CC"/>
              </a:buClr>
              <a:buSzPct val="58333"/>
              <a:buFont typeface="Wingdings"/>
              <a:buChar char=""/>
              <a:tabLst>
                <a:tab pos="193040" algn="l"/>
              </a:tabLst>
            </a:pPr>
            <a:r>
              <a:rPr lang="tr-TR" sz="1200" dirty="0">
                <a:latin typeface="Carlito"/>
                <a:cs typeface="Carlito"/>
              </a:rPr>
              <a:t>Bu model ile Birden fazla </a:t>
            </a:r>
            <a:r>
              <a:rPr lang="tr-TR" sz="1200" dirty="0" err="1">
                <a:latin typeface="Carlito"/>
                <a:cs typeface="Carlito"/>
              </a:rPr>
              <a:t>threadin</a:t>
            </a:r>
            <a:r>
              <a:rPr lang="tr-TR" sz="1200" dirty="0">
                <a:latin typeface="Carlito"/>
                <a:cs typeface="Carlito"/>
              </a:rPr>
              <a:t> </a:t>
            </a:r>
            <a:r>
              <a:rPr lang="tr-TR" sz="1200" spc="-5" dirty="0">
                <a:latin typeface="Carlito"/>
                <a:cs typeface="Carlito"/>
              </a:rPr>
              <a:t>multicore sistemlerde eşzamanlı  çalışmasına </a:t>
            </a:r>
            <a:r>
              <a:rPr lang="tr-TR" sz="1200" dirty="0">
                <a:latin typeface="Carlito"/>
                <a:cs typeface="Carlito"/>
              </a:rPr>
              <a:t>izin</a:t>
            </a:r>
            <a:r>
              <a:rPr lang="tr-TR" sz="1200" spc="-35" dirty="0">
                <a:latin typeface="Carlito"/>
                <a:cs typeface="Carlito"/>
              </a:rPr>
              <a:t> </a:t>
            </a:r>
            <a:r>
              <a:rPr lang="tr-TR" sz="1200" spc="-5" dirty="0">
                <a:latin typeface="Carlito"/>
                <a:cs typeface="Carlito"/>
              </a:rPr>
              <a:t>verilir.</a:t>
            </a:r>
          </a:p>
          <a:p>
            <a:pPr marL="192405" marR="389255" indent="-180340">
              <a:lnSpc>
                <a:spcPct val="100000"/>
              </a:lnSpc>
              <a:spcBef>
                <a:spcPts val="600"/>
              </a:spcBef>
              <a:buClr>
                <a:srgbClr val="3333CC"/>
              </a:buClr>
              <a:buSzPct val="58333"/>
              <a:buFont typeface="Wingdings"/>
              <a:buChar char=""/>
              <a:tabLst>
                <a:tab pos="193040" algn="l"/>
              </a:tabLst>
            </a:pPr>
            <a:r>
              <a:rPr lang="tr-TR" sz="1200" dirty="0">
                <a:latin typeface="Carlito"/>
                <a:cs typeface="Carlito"/>
              </a:rPr>
              <a:t>Bu modelin tek dezavantajı, bir </a:t>
            </a:r>
            <a:r>
              <a:rPr lang="tr-TR" sz="1200" dirty="0" err="1">
                <a:latin typeface="Carlito"/>
                <a:cs typeface="Carlito"/>
              </a:rPr>
              <a:t>user</a:t>
            </a:r>
            <a:r>
              <a:rPr lang="tr-TR" sz="1200" dirty="0">
                <a:latin typeface="Carlito"/>
                <a:cs typeface="Carlito"/>
              </a:rPr>
              <a:t> thread oluşturmak için buna karşılık gelecek bir </a:t>
            </a:r>
            <a:r>
              <a:rPr lang="tr-TR" sz="1200" dirty="0" err="1">
                <a:latin typeface="Carlito"/>
                <a:cs typeface="Carlito"/>
              </a:rPr>
              <a:t>kernel</a:t>
            </a:r>
            <a:r>
              <a:rPr lang="tr-TR" sz="1200" dirty="0">
                <a:latin typeface="Carlito"/>
                <a:cs typeface="Carlito"/>
              </a:rPr>
              <a:t> </a:t>
            </a:r>
            <a:r>
              <a:rPr lang="tr-TR" sz="1200" dirty="0" err="1">
                <a:latin typeface="Carlito"/>
                <a:cs typeface="Carlito"/>
              </a:rPr>
              <a:t>threadi</a:t>
            </a:r>
            <a:r>
              <a:rPr lang="tr-TR" sz="1200" dirty="0">
                <a:latin typeface="Carlito"/>
                <a:cs typeface="Carlito"/>
              </a:rPr>
              <a:t> oluşturmayı gerektirmesidir. Çok sayıda </a:t>
            </a:r>
            <a:r>
              <a:rPr lang="tr-TR" sz="1200" dirty="0" err="1">
                <a:latin typeface="Carlito"/>
                <a:cs typeface="Carlito"/>
              </a:rPr>
              <a:t>kernel</a:t>
            </a:r>
            <a:r>
              <a:rPr lang="tr-TR" sz="1200" dirty="0">
                <a:latin typeface="Carlito"/>
                <a:cs typeface="Carlito"/>
              </a:rPr>
              <a:t> thread sistemin performansını etkiler.</a:t>
            </a:r>
          </a:p>
          <a:p>
            <a:pPr marL="192405">
              <a:lnSpc>
                <a:spcPct val="100000"/>
              </a:lnSpc>
            </a:pPr>
            <a:endParaRPr sz="1200" dirty="0">
              <a:latin typeface="Carlito"/>
              <a:cs typeface="Carlito"/>
            </a:endParaRPr>
          </a:p>
        </p:txBody>
      </p:sp>
      <p:sp>
        <p:nvSpPr>
          <p:cNvPr id="10" name="object 10"/>
          <p:cNvSpPr txBox="1">
            <a:spLocks noGrp="1"/>
          </p:cNvSpPr>
          <p:nvPr>
            <p:ph type="title"/>
          </p:nvPr>
        </p:nvSpPr>
        <p:spPr>
          <a:xfrm>
            <a:off x="490473" y="200406"/>
            <a:ext cx="1681227" cy="228909"/>
          </a:xfrm>
          <a:prstGeom prst="rect">
            <a:avLst/>
          </a:prstGeom>
        </p:spPr>
        <p:txBody>
          <a:bodyPr vert="horz" wrap="square" lIns="0" tIns="13335" rIns="0" bIns="0" rtlCol="0">
            <a:spAutoFit/>
          </a:bodyPr>
          <a:lstStyle/>
          <a:p>
            <a:pPr marL="12700">
              <a:lnSpc>
                <a:spcPct val="100000"/>
              </a:lnSpc>
              <a:spcBef>
                <a:spcPts val="105"/>
              </a:spcBef>
            </a:pPr>
            <a:r>
              <a:rPr spc="-5" dirty="0"/>
              <a:t>One-to-one</a:t>
            </a:r>
          </a:p>
        </p:txBody>
      </p:sp>
      <p:grpSp>
        <p:nvGrpSpPr>
          <p:cNvPr id="11" name="object 11"/>
          <p:cNvGrpSpPr/>
          <p:nvPr/>
        </p:nvGrpSpPr>
        <p:grpSpPr>
          <a:xfrm>
            <a:off x="304" y="889"/>
            <a:ext cx="4953000" cy="3428365"/>
            <a:chOff x="304" y="889"/>
            <a:chExt cx="4953000" cy="3428365"/>
          </a:xfrm>
        </p:grpSpPr>
        <p:sp>
          <p:nvSpPr>
            <p:cNvPr id="12" name="object 12"/>
            <p:cNvSpPr/>
            <p:nvPr/>
          </p:nvSpPr>
          <p:spPr>
            <a:xfrm>
              <a:off x="2823726" y="2593480"/>
              <a:ext cx="1709919" cy="648195"/>
            </a:xfrm>
            <a:prstGeom prst="rect">
              <a:avLst/>
            </a:prstGeom>
            <a:blipFill>
              <a:blip r:embed="rId6" cstate="print"/>
              <a:stretch>
                <a:fillRect/>
              </a:stretch>
            </a:blipFill>
          </p:spPr>
          <p:txBody>
            <a:bodyPr wrap="square" lIns="0" tIns="0" rIns="0" bIns="0" rtlCol="0"/>
            <a:lstStyle/>
            <a:p>
              <a:endParaRPr/>
            </a:p>
          </p:txBody>
        </p:sp>
        <p:sp>
          <p:nvSpPr>
            <p:cNvPr id="13" name="object 13"/>
            <p:cNvSpPr/>
            <p:nvPr/>
          </p:nvSpPr>
          <p:spPr>
            <a:xfrm>
              <a:off x="304" y="889"/>
              <a:ext cx="4953000" cy="3428365"/>
            </a:xfrm>
            <a:custGeom>
              <a:avLst/>
              <a:gdLst/>
              <a:ahLst/>
              <a:cxnLst/>
              <a:rect l="l" t="t" r="r" b="b"/>
              <a:pathLst>
                <a:path w="4953000" h="3428365">
                  <a:moveTo>
                    <a:pt x="0" y="3428111"/>
                  </a:moveTo>
                  <a:lnTo>
                    <a:pt x="4952746" y="3428111"/>
                  </a:lnTo>
                  <a:lnTo>
                    <a:pt x="4952746" y="0"/>
                  </a:lnTo>
                  <a:lnTo>
                    <a:pt x="0" y="0"/>
                  </a:lnTo>
                  <a:lnTo>
                    <a:pt x="0" y="3428111"/>
                  </a:lnTo>
                  <a:close/>
                </a:path>
              </a:pathLst>
            </a:custGeom>
            <a:ln w="24384">
              <a:solidFill>
                <a:srgbClr val="000000"/>
              </a:solidFill>
            </a:ln>
          </p:spPr>
          <p:txBody>
            <a:bodyPr wrap="square" lIns="0" tIns="0" rIns="0" bIns="0" rtlCol="0"/>
            <a:lstStyle/>
            <a:p>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8579" y="280416"/>
            <a:ext cx="4627245" cy="262255"/>
            <a:chOff x="68579" y="280416"/>
            <a:chExt cx="4627245" cy="262255"/>
          </a:xfrm>
        </p:grpSpPr>
        <p:sp>
          <p:nvSpPr>
            <p:cNvPr id="3" name="object 3"/>
            <p:cNvSpPr/>
            <p:nvPr/>
          </p:nvSpPr>
          <p:spPr>
            <a:xfrm>
              <a:off x="493775" y="409956"/>
              <a:ext cx="199644" cy="11887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68579" y="374904"/>
              <a:ext cx="303275" cy="118872"/>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413003" y="280416"/>
              <a:ext cx="17145" cy="262255"/>
            </a:xfrm>
            <a:custGeom>
              <a:avLst/>
              <a:gdLst/>
              <a:ahLst/>
              <a:cxnLst/>
              <a:rect l="l" t="t" r="r" b="b"/>
              <a:pathLst>
                <a:path w="17145" h="262255">
                  <a:moveTo>
                    <a:pt x="16763" y="0"/>
                  </a:moveTo>
                  <a:lnTo>
                    <a:pt x="0" y="0"/>
                  </a:lnTo>
                  <a:lnTo>
                    <a:pt x="0" y="262127"/>
                  </a:lnTo>
                  <a:lnTo>
                    <a:pt x="16763" y="262127"/>
                  </a:lnTo>
                  <a:lnTo>
                    <a:pt x="16763" y="0"/>
                  </a:lnTo>
                  <a:close/>
                </a:path>
              </a:pathLst>
            </a:custGeom>
            <a:solidFill>
              <a:srgbClr val="1C1C1C"/>
            </a:solidFill>
          </p:spPr>
          <p:txBody>
            <a:bodyPr wrap="square" lIns="0" tIns="0" rIns="0" bIns="0" rtlCol="0"/>
            <a:lstStyle/>
            <a:p>
              <a:endParaRPr/>
            </a:p>
          </p:txBody>
        </p:sp>
        <p:sp>
          <p:nvSpPr>
            <p:cNvPr id="6" name="object 6"/>
            <p:cNvSpPr/>
            <p:nvPr/>
          </p:nvSpPr>
          <p:spPr>
            <a:xfrm>
              <a:off x="239267" y="464820"/>
              <a:ext cx="4456176" cy="15239"/>
            </a:xfrm>
            <a:prstGeom prst="rect">
              <a:avLst/>
            </a:prstGeom>
            <a:blipFill>
              <a:blip r:embed="rId5" cstate="print"/>
              <a:stretch>
                <a:fillRect/>
              </a:stretch>
            </a:blipFill>
          </p:spPr>
          <p:txBody>
            <a:bodyPr wrap="square" lIns="0" tIns="0" rIns="0" bIns="0" rtlCol="0"/>
            <a:lstStyle/>
            <a:p>
              <a:endParaRPr/>
            </a:p>
          </p:txBody>
        </p:sp>
      </p:grpSp>
      <p:sp>
        <p:nvSpPr>
          <p:cNvPr id="7" name="object 7"/>
          <p:cNvSpPr txBox="1"/>
          <p:nvPr/>
        </p:nvSpPr>
        <p:spPr>
          <a:xfrm>
            <a:off x="4863846" y="3330041"/>
            <a:ext cx="89535" cy="102870"/>
          </a:xfrm>
          <a:prstGeom prst="rect">
            <a:avLst/>
          </a:prstGeom>
        </p:spPr>
        <p:txBody>
          <a:bodyPr vert="horz" wrap="square" lIns="0" tIns="13335" rIns="0" bIns="0" rtlCol="0">
            <a:spAutoFit/>
          </a:bodyPr>
          <a:lstStyle/>
          <a:p>
            <a:pPr marL="12700">
              <a:lnSpc>
                <a:spcPct val="100000"/>
              </a:lnSpc>
              <a:spcBef>
                <a:spcPts val="105"/>
              </a:spcBef>
            </a:pPr>
            <a:r>
              <a:rPr sz="500" spc="-5" dirty="0">
                <a:solidFill>
                  <a:srgbClr val="808080"/>
                </a:solidFill>
                <a:latin typeface="Carlito"/>
                <a:cs typeface="Carlito"/>
              </a:rPr>
              <a:t>24</a:t>
            </a:r>
            <a:endParaRPr sz="500">
              <a:latin typeface="Carlito"/>
              <a:cs typeface="Carlito"/>
            </a:endParaRPr>
          </a:p>
        </p:txBody>
      </p:sp>
      <p:sp>
        <p:nvSpPr>
          <p:cNvPr id="10" name="object 10"/>
          <p:cNvSpPr txBox="1">
            <a:spLocks noGrp="1"/>
          </p:cNvSpPr>
          <p:nvPr>
            <p:ph type="title"/>
          </p:nvPr>
        </p:nvSpPr>
        <p:spPr>
          <a:xfrm>
            <a:off x="490472" y="200406"/>
            <a:ext cx="1986027" cy="228909"/>
          </a:xfrm>
          <a:prstGeom prst="rect">
            <a:avLst/>
          </a:prstGeom>
        </p:spPr>
        <p:txBody>
          <a:bodyPr vert="horz" wrap="square" lIns="0" tIns="13335" rIns="0" bIns="0" rtlCol="0">
            <a:spAutoFit/>
          </a:bodyPr>
          <a:lstStyle/>
          <a:p>
            <a:pPr marL="12700">
              <a:lnSpc>
                <a:spcPct val="100000"/>
              </a:lnSpc>
              <a:spcBef>
                <a:spcPts val="105"/>
              </a:spcBef>
            </a:pPr>
            <a:r>
              <a:rPr spc="-5" dirty="0"/>
              <a:t>Many-to-many</a:t>
            </a:r>
          </a:p>
        </p:txBody>
      </p:sp>
      <p:grpSp>
        <p:nvGrpSpPr>
          <p:cNvPr id="11" name="object 11"/>
          <p:cNvGrpSpPr/>
          <p:nvPr/>
        </p:nvGrpSpPr>
        <p:grpSpPr>
          <a:xfrm>
            <a:off x="304" y="889"/>
            <a:ext cx="4953000" cy="3428365"/>
            <a:chOff x="304" y="889"/>
            <a:chExt cx="4953000" cy="3428365"/>
          </a:xfrm>
        </p:grpSpPr>
        <p:sp>
          <p:nvSpPr>
            <p:cNvPr id="12" name="object 12"/>
            <p:cNvSpPr/>
            <p:nvPr/>
          </p:nvSpPr>
          <p:spPr>
            <a:xfrm>
              <a:off x="3141460" y="1179874"/>
              <a:ext cx="1706057" cy="1452201"/>
            </a:xfrm>
            <a:prstGeom prst="rect">
              <a:avLst/>
            </a:prstGeom>
            <a:blipFill>
              <a:blip r:embed="rId6" cstate="print"/>
              <a:stretch>
                <a:fillRect/>
              </a:stretch>
            </a:blipFill>
          </p:spPr>
          <p:txBody>
            <a:bodyPr wrap="square" lIns="0" tIns="0" rIns="0" bIns="0" rtlCol="0"/>
            <a:lstStyle/>
            <a:p>
              <a:endParaRPr/>
            </a:p>
          </p:txBody>
        </p:sp>
        <p:sp>
          <p:nvSpPr>
            <p:cNvPr id="13" name="object 13"/>
            <p:cNvSpPr/>
            <p:nvPr/>
          </p:nvSpPr>
          <p:spPr>
            <a:xfrm>
              <a:off x="304" y="889"/>
              <a:ext cx="4953000" cy="3428365"/>
            </a:xfrm>
            <a:custGeom>
              <a:avLst/>
              <a:gdLst/>
              <a:ahLst/>
              <a:cxnLst/>
              <a:rect l="l" t="t" r="r" b="b"/>
              <a:pathLst>
                <a:path w="4953000" h="3428365">
                  <a:moveTo>
                    <a:pt x="0" y="3428111"/>
                  </a:moveTo>
                  <a:lnTo>
                    <a:pt x="4952746" y="3428111"/>
                  </a:lnTo>
                  <a:lnTo>
                    <a:pt x="4952746" y="0"/>
                  </a:lnTo>
                  <a:lnTo>
                    <a:pt x="0" y="0"/>
                  </a:lnTo>
                  <a:lnTo>
                    <a:pt x="0" y="3428111"/>
                  </a:lnTo>
                  <a:close/>
                </a:path>
              </a:pathLst>
            </a:custGeom>
            <a:ln w="24384">
              <a:solidFill>
                <a:srgbClr val="000000"/>
              </a:solidFill>
            </a:ln>
          </p:spPr>
          <p:txBody>
            <a:bodyPr wrap="square" lIns="0" tIns="0" rIns="0" bIns="0" rtlCol="0"/>
            <a:lstStyle/>
            <a:p>
              <a:endParaRPr/>
            </a:p>
          </p:txBody>
        </p:sp>
      </p:grpSp>
      <p:sp>
        <p:nvSpPr>
          <p:cNvPr id="8" name="object 8"/>
          <p:cNvSpPr txBox="1"/>
          <p:nvPr/>
        </p:nvSpPr>
        <p:spPr>
          <a:xfrm>
            <a:off x="213105" y="657175"/>
            <a:ext cx="3101595" cy="1949252"/>
          </a:xfrm>
          <a:prstGeom prst="rect">
            <a:avLst/>
          </a:prstGeom>
        </p:spPr>
        <p:txBody>
          <a:bodyPr vert="horz" wrap="square" lIns="0" tIns="12700" rIns="0" bIns="0" rtlCol="0">
            <a:spAutoFit/>
          </a:bodyPr>
          <a:lstStyle/>
          <a:p>
            <a:pPr marL="192405" marR="5080" indent="-180340">
              <a:lnSpc>
                <a:spcPct val="100000"/>
              </a:lnSpc>
              <a:spcBef>
                <a:spcPts val="600"/>
              </a:spcBef>
              <a:buClr>
                <a:srgbClr val="3333CC"/>
              </a:buClr>
              <a:buSzPct val="58333"/>
              <a:buFont typeface="Wingdings"/>
              <a:buChar char=""/>
              <a:tabLst>
                <a:tab pos="193040" algn="l"/>
              </a:tabLst>
            </a:pPr>
            <a:r>
              <a:rPr sz="1200" dirty="0">
                <a:latin typeface="Carlito"/>
                <a:cs typeface="Carlito"/>
              </a:rPr>
              <a:t>Many-to-many</a:t>
            </a:r>
            <a:r>
              <a:rPr sz="1200" spc="-45" dirty="0">
                <a:latin typeface="Carlito"/>
                <a:cs typeface="Carlito"/>
              </a:rPr>
              <a:t> </a:t>
            </a:r>
            <a:r>
              <a:rPr sz="1200" dirty="0">
                <a:latin typeface="Carlito"/>
                <a:cs typeface="Carlito"/>
              </a:rPr>
              <a:t>modelinde,</a:t>
            </a:r>
            <a:r>
              <a:rPr sz="1200" spc="-40" dirty="0">
                <a:latin typeface="Carlito"/>
                <a:cs typeface="Carlito"/>
              </a:rPr>
              <a:t> </a:t>
            </a:r>
            <a:r>
              <a:rPr sz="1200" dirty="0">
                <a:latin typeface="Carlito"/>
                <a:cs typeface="Carlito"/>
              </a:rPr>
              <a:t>çok</a:t>
            </a:r>
            <a:r>
              <a:rPr sz="1200" spc="-15" dirty="0">
                <a:latin typeface="Carlito"/>
                <a:cs typeface="Carlito"/>
              </a:rPr>
              <a:t> </a:t>
            </a:r>
            <a:r>
              <a:rPr sz="1200" dirty="0">
                <a:latin typeface="Carlito"/>
                <a:cs typeface="Carlito"/>
              </a:rPr>
              <a:t>sayıda</a:t>
            </a:r>
            <a:r>
              <a:rPr sz="1200" spc="-10" dirty="0">
                <a:latin typeface="Carlito"/>
                <a:cs typeface="Carlito"/>
              </a:rPr>
              <a:t> </a:t>
            </a:r>
            <a:r>
              <a:rPr sz="1200" dirty="0">
                <a:latin typeface="Carlito"/>
                <a:cs typeface="Carlito"/>
              </a:rPr>
              <a:t>kullanıcı</a:t>
            </a:r>
            <a:r>
              <a:rPr sz="1200" spc="-50" dirty="0">
                <a:latin typeface="Carlito"/>
                <a:cs typeface="Carlito"/>
              </a:rPr>
              <a:t> </a:t>
            </a:r>
            <a:r>
              <a:rPr sz="1200" dirty="0">
                <a:latin typeface="Carlito"/>
                <a:cs typeface="Carlito"/>
              </a:rPr>
              <a:t>thread’i</a:t>
            </a:r>
            <a:r>
              <a:rPr sz="1200" spc="-15" dirty="0">
                <a:latin typeface="Carlito"/>
                <a:cs typeface="Carlito"/>
              </a:rPr>
              <a:t> </a:t>
            </a:r>
            <a:r>
              <a:rPr sz="1200" dirty="0">
                <a:latin typeface="Carlito"/>
                <a:cs typeface="Carlito"/>
              </a:rPr>
              <a:t>ile</a:t>
            </a:r>
            <a:r>
              <a:rPr sz="1200" spc="-15" dirty="0">
                <a:latin typeface="Carlito"/>
                <a:cs typeface="Carlito"/>
              </a:rPr>
              <a:t> </a:t>
            </a:r>
            <a:r>
              <a:rPr sz="1200" dirty="0">
                <a:latin typeface="Carlito"/>
                <a:cs typeface="Carlito"/>
              </a:rPr>
              <a:t>aynı</a:t>
            </a:r>
            <a:r>
              <a:rPr sz="1200" spc="-15" dirty="0">
                <a:latin typeface="Carlito"/>
                <a:cs typeface="Carlito"/>
              </a:rPr>
              <a:t> </a:t>
            </a:r>
            <a:r>
              <a:rPr sz="1200" dirty="0">
                <a:latin typeface="Carlito"/>
                <a:cs typeface="Carlito"/>
              </a:rPr>
              <a:t>sayıdaki  </a:t>
            </a:r>
            <a:r>
              <a:rPr sz="1200" spc="-10" dirty="0">
                <a:latin typeface="Carlito"/>
                <a:cs typeface="Carlito"/>
              </a:rPr>
              <a:t>veya </a:t>
            </a:r>
            <a:r>
              <a:rPr sz="1200" dirty="0">
                <a:latin typeface="Carlito"/>
                <a:cs typeface="Carlito"/>
              </a:rPr>
              <a:t>daha </a:t>
            </a:r>
            <a:r>
              <a:rPr sz="1200" spc="-5" dirty="0">
                <a:latin typeface="Carlito"/>
                <a:cs typeface="Carlito"/>
              </a:rPr>
              <a:t>az sayıdaki kernel thread’i eşleştirilir (Solaris </a:t>
            </a:r>
            <a:r>
              <a:rPr sz="1200" dirty="0">
                <a:latin typeface="Carlito"/>
                <a:cs typeface="Carlito"/>
              </a:rPr>
              <a:t>9</a:t>
            </a:r>
            <a:r>
              <a:rPr lang="tr-TR" sz="1200" dirty="0">
                <a:latin typeface="Carlito"/>
                <a:cs typeface="Carlito"/>
              </a:rPr>
              <a:t>dan önceki versiyonlar</a:t>
            </a:r>
            <a:r>
              <a:rPr sz="1200" dirty="0">
                <a:latin typeface="Carlito"/>
                <a:cs typeface="Carlito"/>
              </a:rPr>
              <a:t>, </a:t>
            </a:r>
            <a:r>
              <a:rPr lang="tr-TR" sz="1200" dirty="0">
                <a:latin typeface="Carlito"/>
                <a:cs typeface="Carlito"/>
              </a:rPr>
              <a:t>Windows </a:t>
            </a:r>
            <a:r>
              <a:rPr lang="tr-TR" sz="1200" dirty="0" err="1">
                <a:latin typeface="Carlito"/>
                <a:cs typeface="Carlito"/>
              </a:rPr>
              <a:t>ThreadFiber</a:t>
            </a:r>
            <a:r>
              <a:rPr lang="tr-TR" sz="1200" dirty="0">
                <a:latin typeface="Carlito"/>
                <a:cs typeface="Carlito"/>
              </a:rPr>
              <a:t> paketi</a:t>
            </a:r>
            <a:r>
              <a:rPr sz="1200" spc="-5" dirty="0">
                <a:latin typeface="Carlito"/>
                <a:cs typeface="Carlito"/>
              </a:rPr>
              <a:t>).</a:t>
            </a:r>
            <a:endParaRPr lang="tr-TR" sz="1200" spc="-5" dirty="0">
              <a:latin typeface="Carlito"/>
              <a:cs typeface="Carlito"/>
            </a:endParaRPr>
          </a:p>
          <a:p>
            <a:pPr marL="192405" marR="5080" indent="-180340">
              <a:spcBef>
                <a:spcPts val="600"/>
              </a:spcBef>
              <a:buClr>
                <a:srgbClr val="3333CC"/>
              </a:buClr>
              <a:buSzPct val="58333"/>
              <a:buFont typeface="Wingdings"/>
              <a:buChar char=""/>
              <a:tabLst>
                <a:tab pos="193040" algn="l"/>
              </a:tabLst>
            </a:pPr>
            <a:r>
              <a:rPr lang="tr-TR" sz="1200" spc="-5" dirty="0">
                <a:latin typeface="Carlito"/>
                <a:cs typeface="Carlito"/>
              </a:rPr>
              <a:t>Eğer </a:t>
            </a:r>
            <a:r>
              <a:rPr lang="tr-TR" sz="1200" dirty="0">
                <a:latin typeface="Carlito"/>
                <a:cs typeface="Carlito"/>
              </a:rPr>
              <a:t>bir </a:t>
            </a:r>
            <a:r>
              <a:rPr lang="tr-TR" sz="1200" spc="-5" dirty="0">
                <a:latin typeface="Carlito"/>
                <a:cs typeface="Carlito"/>
              </a:rPr>
              <a:t>thread bloke olmasına neden olacak bir sistem çağırısı yaparsa </a:t>
            </a:r>
            <a:r>
              <a:rPr lang="tr-TR" sz="1200" spc="-5" dirty="0" err="1">
                <a:latin typeface="Carlito"/>
                <a:cs typeface="Carlito"/>
              </a:rPr>
              <a:t>kernel</a:t>
            </a:r>
            <a:r>
              <a:rPr lang="tr-TR" sz="1200" spc="-5" dirty="0">
                <a:latin typeface="Carlito"/>
                <a:cs typeface="Carlito"/>
              </a:rPr>
              <a:t> başka </a:t>
            </a:r>
            <a:r>
              <a:rPr lang="tr-TR" sz="1200" spc="-5" dirty="0" err="1">
                <a:latin typeface="Carlito"/>
                <a:cs typeface="Carlito"/>
              </a:rPr>
              <a:t>threadi</a:t>
            </a:r>
            <a:r>
              <a:rPr lang="tr-TR" sz="1200" spc="-5" dirty="0">
                <a:latin typeface="Carlito"/>
                <a:cs typeface="Carlito"/>
              </a:rPr>
              <a:t> çalıştırmak üzere </a:t>
            </a:r>
            <a:r>
              <a:rPr lang="tr-TR" sz="1200" spc="-5" dirty="0" err="1">
                <a:latin typeface="Carlito"/>
                <a:cs typeface="Carlito"/>
              </a:rPr>
              <a:t>scheduling</a:t>
            </a:r>
            <a:r>
              <a:rPr lang="tr-TR" sz="1200" spc="-5" dirty="0">
                <a:latin typeface="Carlito"/>
                <a:cs typeface="Carlito"/>
              </a:rPr>
              <a:t> yapar.*</a:t>
            </a:r>
            <a:endParaRPr lang="tr-TR" sz="1200" u="sng" dirty="0">
              <a:latin typeface="Carlito"/>
              <a:cs typeface="Carlito"/>
            </a:endParaRPr>
          </a:p>
          <a:p>
            <a:pPr marL="192405" marR="5080" indent="-180340">
              <a:lnSpc>
                <a:spcPct val="100000"/>
              </a:lnSpc>
              <a:spcBef>
                <a:spcPts val="100"/>
              </a:spcBef>
              <a:buClr>
                <a:srgbClr val="3333CC"/>
              </a:buClr>
              <a:buSzPct val="58333"/>
              <a:buFont typeface="Wingdings"/>
              <a:buChar char=""/>
              <a:tabLst>
                <a:tab pos="193040" algn="l"/>
              </a:tabLst>
            </a:pPr>
            <a:endParaRPr sz="1200" dirty="0">
              <a:latin typeface="Carlito"/>
              <a:cs typeface="Carli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8579" y="280416"/>
            <a:ext cx="4627245" cy="262255"/>
            <a:chOff x="68579" y="280416"/>
            <a:chExt cx="4627245" cy="262255"/>
          </a:xfrm>
        </p:grpSpPr>
        <p:sp>
          <p:nvSpPr>
            <p:cNvPr id="3" name="object 3"/>
            <p:cNvSpPr/>
            <p:nvPr/>
          </p:nvSpPr>
          <p:spPr>
            <a:xfrm>
              <a:off x="493775" y="409956"/>
              <a:ext cx="199644" cy="11887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68579" y="374904"/>
              <a:ext cx="303275" cy="118872"/>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413003" y="280416"/>
              <a:ext cx="17145" cy="262255"/>
            </a:xfrm>
            <a:custGeom>
              <a:avLst/>
              <a:gdLst/>
              <a:ahLst/>
              <a:cxnLst/>
              <a:rect l="l" t="t" r="r" b="b"/>
              <a:pathLst>
                <a:path w="17145" h="262255">
                  <a:moveTo>
                    <a:pt x="16763" y="0"/>
                  </a:moveTo>
                  <a:lnTo>
                    <a:pt x="0" y="0"/>
                  </a:lnTo>
                  <a:lnTo>
                    <a:pt x="0" y="262127"/>
                  </a:lnTo>
                  <a:lnTo>
                    <a:pt x="16763" y="262127"/>
                  </a:lnTo>
                  <a:lnTo>
                    <a:pt x="16763" y="0"/>
                  </a:lnTo>
                  <a:close/>
                </a:path>
              </a:pathLst>
            </a:custGeom>
            <a:solidFill>
              <a:srgbClr val="1C1C1C"/>
            </a:solidFill>
          </p:spPr>
          <p:txBody>
            <a:bodyPr wrap="square" lIns="0" tIns="0" rIns="0" bIns="0" rtlCol="0"/>
            <a:lstStyle/>
            <a:p>
              <a:endParaRPr/>
            </a:p>
          </p:txBody>
        </p:sp>
        <p:sp>
          <p:nvSpPr>
            <p:cNvPr id="6" name="object 6"/>
            <p:cNvSpPr/>
            <p:nvPr/>
          </p:nvSpPr>
          <p:spPr>
            <a:xfrm>
              <a:off x="239267" y="464820"/>
              <a:ext cx="4456176" cy="15239"/>
            </a:xfrm>
            <a:prstGeom prst="rect">
              <a:avLst/>
            </a:prstGeom>
            <a:blipFill>
              <a:blip r:embed="rId5" cstate="print"/>
              <a:stretch>
                <a:fillRect/>
              </a:stretch>
            </a:blipFill>
          </p:spPr>
          <p:txBody>
            <a:bodyPr wrap="square" lIns="0" tIns="0" rIns="0" bIns="0" rtlCol="0"/>
            <a:lstStyle/>
            <a:p>
              <a:endParaRPr/>
            </a:p>
          </p:txBody>
        </p:sp>
      </p:grpSp>
      <p:sp>
        <p:nvSpPr>
          <p:cNvPr id="7" name="object 7"/>
          <p:cNvSpPr txBox="1"/>
          <p:nvPr/>
        </p:nvSpPr>
        <p:spPr>
          <a:xfrm>
            <a:off x="4863846" y="3330041"/>
            <a:ext cx="89535" cy="102870"/>
          </a:xfrm>
          <a:prstGeom prst="rect">
            <a:avLst/>
          </a:prstGeom>
        </p:spPr>
        <p:txBody>
          <a:bodyPr vert="horz" wrap="square" lIns="0" tIns="13335" rIns="0" bIns="0" rtlCol="0">
            <a:spAutoFit/>
          </a:bodyPr>
          <a:lstStyle/>
          <a:p>
            <a:pPr marL="12700">
              <a:lnSpc>
                <a:spcPct val="100000"/>
              </a:lnSpc>
              <a:spcBef>
                <a:spcPts val="105"/>
              </a:spcBef>
            </a:pPr>
            <a:r>
              <a:rPr sz="500" spc="-5" dirty="0">
                <a:solidFill>
                  <a:srgbClr val="808080"/>
                </a:solidFill>
                <a:latin typeface="Carlito"/>
                <a:cs typeface="Carlito"/>
              </a:rPr>
              <a:t>20</a:t>
            </a:r>
            <a:endParaRPr sz="500">
              <a:latin typeface="Carlito"/>
              <a:cs typeface="Carlito"/>
            </a:endParaRPr>
          </a:p>
        </p:txBody>
      </p:sp>
      <p:sp>
        <p:nvSpPr>
          <p:cNvPr id="8" name="object 8"/>
          <p:cNvSpPr txBox="1"/>
          <p:nvPr/>
        </p:nvSpPr>
        <p:spPr>
          <a:xfrm>
            <a:off x="213105" y="535305"/>
            <a:ext cx="3025395" cy="2198038"/>
          </a:xfrm>
          <a:prstGeom prst="rect">
            <a:avLst/>
          </a:prstGeom>
        </p:spPr>
        <p:txBody>
          <a:bodyPr vert="horz" wrap="square" lIns="0" tIns="12700" rIns="0" bIns="0" rtlCol="0">
            <a:spAutoFit/>
          </a:bodyPr>
          <a:lstStyle/>
          <a:p>
            <a:pPr marL="192405" marR="5080" indent="-180340">
              <a:lnSpc>
                <a:spcPct val="100000"/>
              </a:lnSpc>
              <a:spcBef>
                <a:spcPts val="600"/>
              </a:spcBef>
              <a:buClr>
                <a:srgbClr val="3333CC"/>
              </a:buClr>
              <a:buSzPct val="58333"/>
              <a:buFont typeface="Wingdings"/>
              <a:buChar char=""/>
              <a:tabLst>
                <a:tab pos="193040" algn="l"/>
              </a:tabLst>
            </a:pPr>
            <a:r>
              <a:rPr lang="tr-TR" sz="1200" dirty="0" err="1">
                <a:latin typeface="Carlito"/>
                <a:cs typeface="Carlito"/>
              </a:rPr>
              <a:t>Many-to-many</a:t>
            </a:r>
            <a:r>
              <a:rPr lang="tr-TR" sz="1200" spc="-45" dirty="0">
                <a:latin typeface="Carlito"/>
                <a:cs typeface="Carlito"/>
              </a:rPr>
              <a:t> </a:t>
            </a:r>
            <a:r>
              <a:rPr lang="tr-TR" sz="1200" dirty="0">
                <a:latin typeface="Carlito"/>
                <a:cs typeface="Carlito"/>
              </a:rPr>
              <a:t>modelinde benzer, ancak bir </a:t>
            </a:r>
            <a:r>
              <a:rPr lang="tr-TR" sz="1200" dirty="0" err="1">
                <a:latin typeface="Carlito"/>
                <a:cs typeface="Carlito"/>
              </a:rPr>
              <a:t>user</a:t>
            </a:r>
            <a:r>
              <a:rPr lang="tr-TR" sz="1200" dirty="0">
                <a:latin typeface="Carlito"/>
                <a:cs typeface="Carlito"/>
              </a:rPr>
              <a:t> </a:t>
            </a:r>
            <a:r>
              <a:rPr lang="tr-TR" sz="1200" dirty="0" err="1">
                <a:latin typeface="Carlito"/>
                <a:cs typeface="Carlito"/>
              </a:rPr>
              <a:t>threadin</a:t>
            </a:r>
            <a:r>
              <a:rPr lang="tr-TR" sz="1200" dirty="0">
                <a:latin typeface="Carlito"/>
                <a:cs typeface="Carlito"/>
              </a:rPr>
              <a:t> </a:t>
            </a:r>
            <a:r>
              <a:rPr lang="tr-TR" sz="1200" dirty="0" err="1">
                <a:latin typeface="Carlito"/>
                <a:cs typeface="Carlito"/>
              </a:rPr>
              <a:t>kernel</a:t>
            </a:r>
            <a:r>
              <a:rPr lang="tr-TR" sz="1200" dirty="0">
                <a:latin typeface="Carlito"/>
                <a:cs typeface="Carlito"/>
              </a:rPr>
              <a:t> </a:t>
            </a:r>
            <a:r>
              <a:rPr lang="tr-TR" sz="1200" dirty="0" err="1">
                <a:latin typeface="Carlito"/>
                <a:cs typeface="Carlito"/>
              </a:rPr>
              <a:t>threadine</a:t>
            </a:r>
            <a:r>
              <a:rPr lang="tr-TR" sz="1200" dirty="0">
                <a:latin typeface="Carlito"/>
                <a:cs typeface="Carlito"/>
              </a:rPr>
              <a:t> bağlanmasına izin verilir.</a:t>
            </a:r>
          </a:p>
          <a:p>
            <a:pPr marL="192405" marR="5080" indent="-180340">
              <a:lnSpc>
                <a:spcPct val="100000"/>
              </a:lnSpc>
              <a:spcBef>
                <a:spcPts val="600"/>
              </a:spcBef>
              <a:buClr>
                <a:srgbClr val="3333CC"/>
              </a:buClr>
              <a:buSzPct val="58333"/>
              <a:buFont typeface="Wingdings"/>
              <a:buChar char=""/>
              <a:tabLst>
                <a:tab pos="193040" algn="l"/>
              </a:tabLst>
            </a:pPr>
            <a:r>
              <a:rPr lang="tr-TR" sz="1200" dirty="0">
                <a:latin typeface="Carlito"/>
                <a:cs typeface="Carlito"/>
              </a:rPr>
              <a:t>Örnekler: </a:t>
            </a:r>
          </a:p>
          <a:p>
            <a:pPr marL="360000" marR="5080" lvl="1" indent="-180340">
              <a:spcBef>
                <a:spcPts val="100"/>
              </a:spcBef>
              <a:buClr>
                <a:srgbClr val="FF0000"/>
              </a:buClr>
              <a:buSzPct val="58333"/>
              <a:buFont typeface="Wingdings"/>
              <a:buChar char=""/>
              <a:tabLst>
                <a:tab pos="193040" algn="l"/>
              </a:tabLst>
            </a:pPr>
            <a:r>
              <a:rPr lang="en-US" sz="1200" dirty="0">
                <a:latin typeface="Carlito"/>
                <a:cs typeface="Carlito"/>
              </a:rPr>
              <a:t>IRIX</a:t>
            </a:r>
          </a:p>
          <a:p>
            <a:pPr marL="360000" marR="5080" lvl="1" indent="-180340">
              <a:spcBef>
                <a:spcPts val="100"/>
              </a:spcBef>
              <a:buClr>
                <a:srgbClr val="FF0000"/>
              </a:buClr>
              <a:buSzPct val="58333"/>
              <a:buFont typeface="Wingdings"/>
              <a:buChar char=""/>
              <a:tabLst>
                <a:tab pos="193040" algn="l"/>
              </a:tabLst>
            </a:pPr>
            <a:r>
              <a:rPr lang="en-US" sz="1200" dirty="0">
                <a:latin typeface="Carlito"/>
                <a:cs typeface="Carlito"/>
              </a:rPr>
              <a:t>HP-UX</a:t>
            </a:r>
          </a:p>
          <a:p>
            <a:pPr marL="360000" marR="5080" lvl="1" indent="-180340">
              <a:spcBef>
                <a:spcPts val="100"/>
              </a:spcBef>
              <a:buClr>
                <a:srgbClr val="FF0000"/>
              </a:buClr>
              <a:buSzPct val="58333"/>
              <a:buFont typeface="Wingdings"/>
              <a:buChar char=""/>
              <a:tabLst>
                <a:tab pos="193040" algn="l"/>
              </a:tabLst>
            </a:pPr>
            <a:r>
              <a:rPr lang="en-US" sz="1200" dirty="0">
                <a:latin typeface="Carlito"/>
                <a:cs typeface="Carlito"/>
              </a:rPr>
              <a:t>Tru64 UNIX</a:t>
            </a:r>
          </a:p>
          <a:p>
            <a:pPr marL="360000" marR="5080" lvl="1" indent="-180340">
              <a:spcBef>
                <a:spcPts val="100"/>
              </a:spcBef>
              <a:buClr>
                <a:srgbClr val="FF0000"/>
              </a:buClr>
              <a:buSzPct val="58333"/>
              <a:buFont typeface="Wingdings"/>
              <a:buChar char=""/>
              <a:tabLst>
                <a:tab pos="193040" algn="l"/>
              </a:tabLst>
            </a:pPr>
            <a:r>
              <a:rPr lang="en-US" sz="1200" dirty="0">
                <a:latin typeface="Carlito"/>
                <a:cs typeface="Carlito"/>
              </a:rPr>
              <a:t>Solaris 8 and earlier</a:t>
            </a:r>
          </a:p>
          <a:p>
            <a:pPr marL="192405" marR="5080" indent="-180340">
              <a:lnSpc>
                <a:spcPct val="100000"/>
              </a:lnSpc>
              <a:spcBef>
                <a:spcPts val="100"/>
              </a:spcBef>
              <a:buClr>
                <a:srgbClr val="3333CC"/>
              </a:buClr>
              <a:buSzPct val="58333"/>
              <a:buFont typeface="Wingdings"/>
              <a:buChar char=""/>
              <a:tabLst>
                <a:tab pos="193040" algn="l"/>
              </a:tabLst>
            </a:pPr>
            <a:endParaRPr lang="tr-TR" sz="1200" dirty="0">
              <a:latin typeface="Carlito"/>
              <a:cs typeface="Carlito"/>
            </a:endParaRPr>
          </a:p>
          <a:p>
            <a:pPr marL="192405" marR="5080" indent="-180340">
              <a:lnSpc>
                <a:spcPct val="100000"/>
              </a:lnSpc>
              <a:spcBef>
                <a:spcPts val="100"/>
              </a:spcBef>
              <a:buClr>
                <a:srgbClr val="3333CC"/>
              </a:buClr>
              <a:buSzPct val="58333"/>
              <a:buFont typeface="Wingdings"/>
              <a:buChar char=""/>
              <a:tabLst>
                <a:tab pos="193040" algn="l"/>
              </a:tabLst>
            </a:pPr>
            <a:endParaRPr lang="tr-TR" sz="1200" dirty="0">
              <a:latin typeface="Carlito"/>
              <a:cs typeface="Carlito"/>
            </a:endParaRPr>
          </a:p>
          <a:p>
            <a:pPr marL="192405">
              <a:lnSpc>
                <a:spcPct val="100000"/>
              </a:lnSpc>
            </a:pPr>
            <a:endParaRPr sz="1200" u="sng" dirty="0">
              <a:latin typeface="Carlito"/>
              <a:cs typeface="Carlito"/>
            </a:endParaRPr>
          </a:p>
        </p:txBody>
      </p:sp>
      <p:sp>
        <p:nvSpPr>
          <p:cNvPr id="10" name="object 10"/>
          <p:cNvSpPr txBox="1">
            <a:spLocks noGrp="1"/>
          </p:cNvSpPr>
          <p:nvPr>
            <p:ph type="title"/>
          </p:nvPr>
        </p:nvSpPr>
        <p:spPr>
          <a:xfrm>
            <a:off x="571500" y="193675"/>
            <a:ext cx="1833627" cy="228909"/>
          </a:xfrm>
          <a:prstGeom prst="rect">
            <a:avLst/>
          </a:prstGeom>
        </p:spPr>
        <p:txBody>
          <a:bodyPr vert="horz" wrap="square" lIns="0" tIns="13335" rIns="0" bIns="0" rtlCol="0">
            <a:spAutoFit/>
          </a:bodyPr>
          <a:lstStyle/>
          <a:p>
            <a:pPr marL="12700">
              <a:lnSpc>
                <a:spcPct val="100000"/>
              </a:lnSpc>
              <a:spcBef>
                <a:spcPts val="105"/>
              </a:spcBef>
            </a:pPr>
            <a:r>
              <a:rPr lang="tr-TR" spc="-5" dirty="0" err="1"/>
              <a:t>Two-level</a:t>
            </a:r>
            <a:r>
              <a:rPr lang="tr-TR" spc="-5" dirty="0"/>
              <a:t> model</a:t>
            </a:r>
            <a:endParaRPr spc="-5" dirty="0"/>
          </a:p>
        </p:txBody>
      </p:sp>
      <p:sp>
        <p:nvSpPr>
          <p:cNvPr id="13" name="object 13"/>
          <p:cNvSpPr/>
          <p:nvPr/>
        </p:nvSpPr>
        <p:spPr>
          <a:xfrm>
            <a:off x="304" y="889"/>
            <a:ext cx="4953000" cy="3428365"/>
          </a:xfrm>
          <a:custGeom>
            <a:avLst/>
            <a:gdLst/>
            <a:ahLst/>
            <a:cxnLst/>
            <a:rect l="l" t="t" r="r" b="b"/>
            <a:pathLst>
              <a:path w="4953000" h="3428365">
                <a:moveTo>
                  <a:pt x="0" y="3428111"/>
                </a:moveTo>
                <a:lnTo>
                  <a:pt x="4952746" y="3428111"/>
                </a:lnTo>
                <a:lnTo>
                  <a:pt x="4952746" y="0"/>
                </a:lnTo>
                <a:lnTo>
                  <a:pt x="0" y="0"/>
                </a:lnTo>
                <a:lnTo>
                  <a:pt x="0" y="3428111"/>
                </a:lnTo>
                <a:close/>
              </a:path>
            </a:pathLst>
          </a:custGeom>
          <a:ln w="24384">
            <a:solidFill>
              <a:srgbClr val="000000"/>
            </a:solidFill>
          </a:ln>
        </p:spPr>
        <p:txBody>
          <a:bodyPr wrap="square" lIns="0" tIns="0" rIns="0" bIns="0" rtlCol="0"/>
          <a:lstStyle/>
          <a:p>
            <a:endParaRPr/>
          </a:p>
        </p:txBody>
      </p:sp>
      <p:pic>
        <p:nvPicPr>
          <p:cNvPr id="15" name="Picture 1" descr="4_08.pdf"/>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324100" y="1183848"/>
            <a:ext cx="2286000" cy="1728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14102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8579" y="280416"/>
            <a:ext cx="4627245" cy="262255"/>
            <a:chOff x="68579" y="280416"/>
            <a:chExt cx="4627245" cy="262255"/>
          </a:xfrm>
        </p:grpSpPr>
        <p:sp>
          <p:nvSpPr>
            <p:cNvPr id="3" name="object 3"/>
            <p:cNvSpPr/>
            <p:nvPr/>
          </p:nvSpPr>
          <p:spPr>
            <a:xfrm>
              <a:off x="493775" y="409956"/>
              <a:ext cx="199644" cy="11887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68579" y="374904"/>
              <a:ext cx="303275" cy="118872"/>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13003" y="280416"/>
              <a:ext cx="17145" cy="262255"/>
            </a:xfrm>
            <a:custGeom>
              <a:avLst/>
              <a:gdLst/>
              <a:ahLst/>
              <a:cxnLst/>
              <a:rect l="l" t="t" r="r" b="b"/>
              <a:pathLst>
                <a:path w="17145" h="262255">
                  <a:moveTo>
                    <a:pt x="16763" y="0"/>
                  </a:moveTo>
                  <a:lnTo>
                    <a:pt x="0" y="0"/>
                  </a:lnTo>
                  <a:lnTo>
                    <a:pt x="0" y="262127"/>
                  </a:lnTo>
                  <a:lnTo>
                    <a:pt x="16763" y="262127"/>
                  </a:lnTo>
                  <a:lnTo>
                    <a:pt x="16763" y="0"/>
                  </a:lnTo>
                  <a:close/>
                </a:path>
              </a:pathLst>
            </a:custGeom>
            <a:solidFill>
              <a:srgbClr val="1C1C1C"/>
            </a:solidFill>
          </p:spPr>
          <p:txBody>
            <a:bodyPr wrap="square" lIns="0" tIns="0" rIns="0" bIns="0" rtlCol="0"/>
            <a:lstStyle/>
            <a:p>
              <a:endParaRPr/>
            </a:p>
          </p:txBody>
        </p:sp>
        <p:sp>
          <p:nvSpPr>
            <p:cNvPr id="6" name="object 6"/>
            <p:cNvSpPr/>
            <p:nvPr/>
          </p:nvSpPr>
          <p:spPr>
            <a:xfrm>
              <a:off x="239267" y="464820"/>
              <a:ext cx="4456176" cy="15240"/>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p:nvPr/>
        </p:nvSpPr>
        <p:spPr>
          <a:xfrm>
            <a:off x="4863846" y="3329686"/>
            <a:ext cx="89535" cy="102235"/>
          </a:xfrm>
          <a:prstGeom prst="rect">
            <a:avLst/>
          </a:prstGeom>
        </p:spPr>
        <p:txBody>
          <a:bodyPr vert="horz" wrap="square" lIns="0" tIns="13335" rIns="0" bIns="0" rtlCol="0">
            <a:spAutoFit/>
          </a:bodyPr>
          <a:lstStyle/>
          <a:p>
            <a:pPr marL="12700">
              <a:lnSpc>
                <a:spcPct val="100000"/>
              </a:lnSpc>
              <a:spcBef>
                <a:spcPts val="105"/>
              </a:spcBef>
            </a:pPr>
            <a:r>
              <a:rPr sz="500" spc="-5" dirty="0">
                <a:solidFill>
                  <a:srgbClr val="808080"/>
                </a:solidFill>
                <a:latin typeface="Carlito"/>
                <a:cs typeface="Carlito"/>
              </a:rPr>
              <a:t>25</a:t>
            </a:r>
            <a:endParaRPr sz="500">
              <a:latin typeface="Carlito"/>
              <a:cs typeface="Carlito"/>
            </a:endParaRPr>
          </a:p>
        </p:txBody>
      </p:sp>
      <p:sp>
        <p:nvSpPr>
          <p:cNvPr id="8" name="object 8"/>
          <p:cNvSpPr txBox="1">
            <a:spLocks noGrp="1"/>
          </p:cNvSpPr>
          <p:nvPr>
            <p:ph type="title"/>
          </p:nvPr>
        </p:nvSpPr>
        <p:spPr>
          <a:xfrm>
            <a:off x="490473" y="199390"/>
            <a:ext cx="1147827" cy="228268"/>
          </a:xfrm>
          <a:prstGeom prst="rect">
            <a:avLst/>
          </a:prstGeom>
        </p:spPr>
        <p:txBody>
          <a:bodyPr vert="horz" wrap="square" lIns="0" tIns="12700" rIns="0" bIns="0" rtlCol="0">
            <a:spAutoFit/>
          </a:bodyPr>
          <a:lstStyle/>
          <a:p>
            <a:pPr marL="12700">
              <a:lnSpc>
                <a:spcPct val="100000"/>
              </a:lnSpc>
              <a:spcBef>
                <a:spcPts val="100"/>
              </a:spcBef>
            </a:pPr>
            <a:r>
              <a:rPr spc="-5" dirty="0"/>
              <a:t>Konular</a:t>
            </a:r>
          </a:p>
        </p:txBody>
      </p:sp>
      <p:sp>
        <p:nvSpPr>
          <p:cNvPr id="9" name="object 9"/>
          <p:cNvSpPr txBox="1"/>
          <p:nvPr/>
        </p:nvSpPr>
        <p:spPr>
          <a:xfrm>
            <a:off x="503681" y="445288"/>
            <a:ext cx="4030219" cy="2704587"/>
          </a:xfrm>
          <a:prstGeom prst="rect">
            <a:avLst/>
          </a:prstGeom>
        </p:spPr>
        <p:txBody>
          <a:bodyPr vert="horz" wrap="square" lIns="0" tIns="26670" rIns="0" bIns="0" rtlCol="0">
            <a:spAutoFit/>
          </a:bodyPr>
          <a:lstStyle/>
          <a:p>
            <a:pPr marL="144780" indent="-132715">
              <a:lnSpc>
                <a:spcPct val="100000"/>
              </a:lnSpc>
              <a:spcBef>
                <a:spcPts val="210"/>
              </a:spcBef>
              <a:buClr>
                <a:srgbClr val="FF0000"/>
              </a:buClr>
              <a:buSzPct val="73076"/>
              <a:buFont typeface="Wingdings"/>
              <a:buChar char=""/>
              <a:tabLst>
                <a:tab pos="145415" algn="l"/>
              </a:tabLst>
            </a:pPr>
            <a:r>
              <a:rPr sz="1300" spc="-5" dirty="0">
                <a:latin typeface="Carlito"/>
                <a:cs typeface="Carlito"/>
              </a:rPr>
              <a:t>Thread’ler</a:t>
            </a:r>
            <a:endParaRPr sz="1300" dirty="0">
              <a:latin typeface="Carlito"/>
              <a:cs typeface="Carlito"/>
            </a:endParaRPr>
          </a:p>
          <a:p>
            <a:pPr marL="144780" indent="-132715">
              <a:lnSpc>
                <a:spcPct val="100000"/>
              </a:lnSpc>
              <a:spcBef>
                <a:spcPts val="110"/>
              </a:spcBef>
              <a:buClr>
                <a:srgbClr val="FF0000"/>
              </a:buClr>
              <a:buSzPct val="73076"/>
              <a:buFont typeface="Wingdings"/>
              <a:buChar char=""/>
              <a:tabLst>
                <a:tab pos="145415" algn="l"/>
              </a:tabLst>
            </a:pPr>
            <a:r>
              <a:rPr lang="tr-TR" sz="1300" spc="-5" dirty="0">
                <a:latin typeface="Carlito"/>
                <a:cs typeface="Carlito"/>
              </a:rPr>
              <a:t>Multithread programlamanın avantajları</a:t>
            </a:r>
            <a:endParaRPr sz="1300" dirty="0">
              <a:latin typeface="Carlito"/>
              <a:cs typeface="Carlito"/>
            </a:endParaRPr>
          </a:p>
          <a:p>
            <a:pPr marL="144780" indent="-132715">
              <a:lnSpc>
                <a:spcPct val="100000"/>
              </a:lnSpc>
              <a:spcBef>
                <a:spcPts val="95"/>
              </a:spcBef>
              <a:buClr>
                <a:srgbClr val="FF0000"/>
              </a:buClr>
              <a:buSzPct val="73076"/>
              <a:buFont typeface="Wingdings"/>
              <a:buChar char=""/>
              <a:tabLst>
                <a:tab pos="145415" algn="l"/>
              </a:tabLst>
            </a:pPr>
            <a:r>
              <a:rPr sz="1300" spc="-5" dirty="0">
                <a:latin typeface="Carlito"/>
                <a:cs typeface="Carlito"/>
              </a:rPr>
              <a:t>Multicore</a:t>
            </a:r>
            <a:r>
              <a:rPr sz="1300" spc="10" dirty="0">
                <a:latin typeface="Carlito"/>
                <a:cs typeface="Carlito"/>
              </a:rPr>
              <a:t> </a:t>
            </a:r>
            <a:r>
              <a:rPr sz="1300" spc="-5" dirty="0">
                <a:latin typeface="Carlito"/>
                <a:cs typeface="Carlito"/>
              </a:rPr>
              <a:t>programlama</a:t>
            </a:r>
            <a:endParaRPr sz="1300" dirty="0">
              <a:latin typeface="Carlito"/>
              <a:cs typeface="Carlito"/>
            </a:endParaRPr>
          </a:p>
          <a:p>
            <a:pPr marL="373380" lvl="1" indent="-133350">
              <a:lnSpc>
                <a:spcPct val="100000"/>
              </a:lnSpc>
              <a:spcBef>
                <a:spcPts val="114"/>
              </a:spcBef>
              <a:buClr>
                <a:srgbClr val="FF0000"/>
              </a:buClr>
              <a:buSzPct val="75000"/>
              <a:buFont typeface="Wingdings"/>
              <a:buChar char=""/>
              <a:tabLst>
                <a:tab pos="374015" algn="l"/>
              </a:tabLst>
            </a:pPr>
            <a:r>
              <a:rPr sz="1200" dirty="0">
                <a:latin typeface="Carlito"/>
                <a:cs typeface="Carlito"/>
              </a:rPr>
              <a:t>Multicore programlamanın</a:t>
            </a:r>
            <a:r>
              <a:rPr sz="1200" spc="-100" dirty="0">
                <a:latin typeface="Carlito"/>
                <a:cs typeface="Carlito"/>
              </a:rPr>
              <a:t> </a:t>
            </a:r>
            <a:r>
              <a:rPr sz="1200" spc="-5" dirty="0">
                <a:latin typeface="Carlito"/>
                <a:cs typeface="Carlito"/>
              </a:rPr>
              <a:t>zorlukları</a:t>
            </a:r>
            <a:endParaRPr sz="1200" dirty="0">
              <a:latin typeface="Carlito"/>
              <a:cs typeface="Carlito"/>
            </a:endParaRPr>
          </a:p>
          <a:p>
            <a:pPr marL="373380" lvl="1" indent="-133350">
              <a:lnSpc>
                <a:spcPct val="100000"/>
              </a:lnSpc>
              <a:spcBef>
                <a:spcPts val="95"/>
              </a:spcBef>
              <a:buClr>
                <a:srgbClr val="FF0000"/>
              </a:buClr>
              <a:buSzPct val="75000"/>
              <a:buFont typeface="Wingdings"/>
              <a:buChar char=""/>
              <a:tabLst>
                <a:tab pos="374015" algn="l"/>
              </a:tabLst>
            </a:pPr>
            <a:r>
              <a:rPr sz="1200" dirty="0">
                <a:latin typeface="Carlito"/>
                <a:cs typeface="Carlito"/>
              </a:rPr>
              <a:t>Paralel </a:t>
            </a:r>
            <a:r>
              <a:rPr sz="1200" spc="-5" dirty="0">
                <a:latin typeface="Carlito"/>
                <a:cs typeface="Carlito"/>
              </a:rPr>
              <a:t>çalışma</a:t>
            </a:r>
            <a:r>
              <a:rPr sz="1200" spc="-20" dirty="0">
                <a:latin typeface="Carlito"/>
                <a:cs typeface="Carlito"/>
              </a:rPr>
              <a:t> </a:t>
            </a:r>
            <a:r>
              <a:rPr sz="1200" dirty="0">
                <a:latin typeface="Carlito"/>
                <a:cs typeface="Carlito"/>
              </a:rPr>
              <a:t>türleri</a:t>
            </a:r>
          </a:p>
          <a:p>
            <a:pPr marL="144780" indent="-132715">
              <a:lnSpc>
                <a:spcPct val="100000"/>
              </a:lnSpc>
              <a:spcBef>
                <a:spcPts val="90"/>
              </a:spcBef>
              <a:buClr>
                <a:srgbClr val="FF0000"/>
              </a:buClr>
              <a:buSzPct val="73076"/>
              <a:buFont typeface="Wingdings"/>
              <a:buChar char=""/>
              <a:tabLst>
                <a:tab pos="145415" algn="l"/>
              </a:tabLst>
            </a:pPr>
            <a:r>
              <a:rPr sz="1300" spc="-5" dirty="0">
                <a:latin typeface="Carlito"/>
                <a:cs typeface="Carlito"/>
              </a:rPr>
              <a:t>Multithreading</a:t>
            </a:r>
            <a:r>
              <a:rPr sz="1300" spc="15" dirty="0">
                <a:latin typeface="Carlito"/>
                <a:cs typeface="Carlito"/>
              </a:rPr>
              <a:t> </a:t>
            </a:r>
            <a:r>
              <a:rPr sz="1300" spc="-5" dirty="0">
                <a:latin typeface="Carlito"/>
                <a:cs typeface="Carlito"/>
              </a:rPr>
              <a:t>modelleri</a:t>
            </a:r>
            <a:endParaRPr sz="1300" dirty="0">
              <a:latin typeface="Carlito"/>
              <a:cs typeface="Carlito"/>
            </a:endParaRPr>
          </a:p>
          <a:p>
            <a:pPr marL="373380" lvl="1" indent="-133350">
              <a:lnSpc>
                <a:spcPct val="100000"/>
              </a:lnSpc>
              <a:spcBef>
                <a:spcPts val="114"/>
              </a:spcBef>
              <a:buClr>
                <a:srgbClr val="FF0000"/>
              </a:buClr>
              <a:buSzPct val="75000"/>
              <a:buFont typeface="Wingdings"/>
              <a:buChar char=""/>
              <a:tabLst>
                <a:tab pos="374015" algn="l"/>
              </a:tabLst>
            </a:pPr>
            <a:r>
              <a:rPr sz="1200" dirty="0">
                <a:latin typeface="Carlito"/>
                <a:cs typeface="Carlito"/>
              </a:rPr>
              <a:t>Many-to-one</a:t>
            </a:r>
          </a:p>
          <a:p>
            <a:pPr marL="373380" lvl="1" indent="-133350">
              <a:lnSpc>
                <a:spcPct val="100000"/>
              </a:lnSpc>
              <a:spcBef>
                <a:spcPts val="95"/>
              </a:spcBef>
              <a:buClr>
                <a:srgbClr val="FF0000"/>
              </a:buClr>
              <a:buSzPct val="75000"/>
              <a:buFont typeface="Wingdings"/>
              <a:buChar char=""/>
              <a:tabLst>
                <a:tab pos="374015" algn="l"/>
              </a:tabLst>
            </a:pPr>
            <a:r>
              <a:rPr sz="1200" dirty="0">
                <a:latin typeface="Carlito"/>
                <a:cs typeface="Carlito"/>
              </a:rPr>
              <a:t>One-to-one</a:t>
            </a:r>
          </a:p>
          <a:p>
            <a:pPr marL="373380" lvl="1" indent="-133350">
              <a:lnSpc>
                <a:spcPct val="100000"/>
              </a:lnSpc>
              <a:spcBef>
                <a:spcPts val="95"/>
              </a:spcBef>
              <a:buClr>
                <a:srgbClr val="FF0000"/>
              </a:buClr>
              <a:buSzPct val="75000"/>
              <a:buFont typeface="Wingdings"/>
              <a:buChar char=""/>
              <a:tabLst>
                <a:tab pos="374015" algn="l"/>
              </a:tabLst>
            </a:pPr>
            <a:r>
              <a:rPr sz="1200" dirty="0">
                <a:latin typeface="Carlito"/>
                <a:cs typeface="Carlito"/>
              </a:rPr>
              <a:t>Many-to-many</a:t>
            </a:r>
          </a:p>
          <a:p>
            <a:pPr marL="144780" indent="-132715">
              <a:lnSpc>
                <a:spcPct val="100000"/>
              </a:lnSpc>
              <a:spcBef>
                <a:spcPts val="95"/>
              </a:spcBef>
              <a:buClr>
                <a:srgbClr val="FF0000"/>
              </a:buClr>
              <a:buSzPct val="73076"/>
              <a:buFont typeface="Wingdings"/>
              <a:buChar char=""/>
              <a:tabLst>
                <a:tab pos="145415" algn="l"/>
              </a:tabLst>
            </a:pPr>
            <a:r>
              <a:rPr sz="1300" spc="-5" dirty="0">
                <a:solidFill>
                  <a:srgbClr val="C00000"/>
                </a:solidFill>
                <a:latin typeface="Carlito"/>
                <a:cs typeface="Carlito"/>
              </a:rPr>
              <a:t>Thread</a:t>
            </a:r>
            <a:r>
              <a:rPr sz="1300" spc="-15" dirty="0">
                <a:solidFill>
                  <a:srgbClr val="C00000"/>
                </a:solidFill>
                <a:latin typeface="Carlito"/>
                <a:cs typeface="Carlito"/>
              </a:rPr>
              <a:t> </a:t>
            </a:r>
            <a:r>
              <a:rPr sz="1300" spc="-5" dirty="0">
                <a:solidFill>
                  <a:srgbClr val="C00000"/>
                </a:solidFill>
                <a:latin typeface="Carlito"/>
                <a:cs typeface="Carlito"/>
              </a:rPr>
              <a:t>kütüphaneleri</a:t>
            </a:r>
            <a:endParaRPr sz="1300" dirty="0">
              <a:latin typeface="Carlito"/>
              <a:cs typeface="Carlito"/>
            </a:endParaRPr>
          </a:p>
          <a:p>
            <a:pPr marL="144780" indent="-132715">
              <a:lnSpc>
                <a:spcPct val="100000"/>
              </a:lnSpc>
              <a:spcBef>
                <a:spcPts val="105"/>
              </a:spcBef>
              <a:buClr>
                <a:srgbClr val="FF0000"/>
              </a:buClr>
              <a:buSzPct val="73076"/>
              <a:buFont typeface="Wingdings"/>
              <a:buChar char=""/>
              <a:tabLst>
                <a:tab pos="145415" algn="l"/>
              </a:tabLst>
            </a:pPr>
            <a:r>
              <a:rPr sz="1300" spc="-5" dirty="0">
                <a:latin typeface="Carlito"/>
                <a:cs typeface="Carlito"/>
              </a:rPr>
              <a:t>Dolaylı thread</a:t>
            </a:r>
            <a:r>
              <a:rPr sz="1300" spc="25" dirty="0">
                <a:latin typeface="Carlito"/>
                <a:cs typeface="Carlito"/>
              </a:rPr>
              <a:t> </a:t>
            </a:r>
            <a:r>
              <a:rPr sz="1300" spc="-10" dirty="0">
                <a:latin typeface="Carlito"/>
                <a:cs typeface="Carlito"/>
              </a:rPr>
              <a:t>oluşturma</a:t>
            </a:r>
            <a:endParaRPr sz="1300" dirty="0">
              <a:latin typeface="Carlito"/>
              <a:cs typeface="Carlito"/>
            </a:endParaRPr>
          </a:p>
          <a:p>
            <a:pPr marL="144780" indent="-132715">
              <a:lnSpc>
                <a:spcPct val="100000"/>
              </a:lnSpc>
              <a:spcBef>
                <a:spcPts val="100"/>
              </a:spcBef>
              <a:buClr>
                <a:srgbClr val="FF0000"/>
              </a:buClr>
              <a:buSzPct val="73076"/>
              <a:buFont typeface="Wingdings"/>
              <a:buChar char=""/>
              <a:tabLst>
                <a:tab pos="145415" algn="l"/>
              </a:tabLst>
            </a:pPr>
            <a:r>
              <a:rPr lang="tr-TR" sz="1300" spc="-5" dirty="0" err="1">
                <a:latin typeface="Carlito"/>
                <a:cs typeface="Carlito"/>
              </a:rPr>
              <a:t>Threadlerin</a:t>
            </a:r>
            <a:r>
              <a:rPr lang="tr-TR" sz="1300" spc="-5" dirty="0">
                <a:latin typeface="Carlito"/>
                <a:cs typeface="Carlito"/>
              </a:rPr>
              <a:t> yürütülmesi ile ilgili bazı hususlar</a:t>
            </a:r>
            <a:endParaRPr sz="1300" dirty="0">
              <a:latin typeface="Carlito"/>
              <a:cs typeface="Carlito"/>
            </a:endParaRPr>
          </a:p>
          <a:p>
            <a:pPr marL="144780" indent="-132715">
              <a:lnSpc>
                <a:spcPct val="100000"/>
              </a:lnSpc>
              <a:spcBef>
                <a:spcPts val="95"/>
              </a:spcBef>
              <a:buClr>
                <a:srgbClr val="FF0000"/>
              </a:buClr>
              <a:buSzPct val="73076"/>
              <a:buFont typeface="Wingdings"/>
              <a:buChar char=""/>
              <a:tabLst>
                <a:tab pos="145415" algn="l"/>
              </a:tabLst>
            </a:pPr>
            <a:r>
              <a:rPr sz="1300" spc="-5" dirty="0">
                <a:latin typeface="Carlito"/>
                <a:cs typeface="Carlito"/>
              </a:rPr>
              <a:t>Windows ve Linux</a:t>
            </a:r>
            <a:r>
              <a:rPr sz="1300" spc="5" dirty="0">
                <a:latin typeface="Carlito"/>
                <a:cs typeface="Carlito"/>
              </a:rPr>
              <a:t> </a:t>
            </a:r>
            <a:r>
              <a:rPr sz="1300" spc="-5" dirty="0">
                <a:latin typeface="Carlito"/>
                <a:cs typeface="Carlito"/>
              </a:rPr>
              <a:t>thread’leri</a:t>
            </a:r>
            <a:endParaRPr sz="1300" dirty="0">
              <a:latin typeface="Carlito"/>
              <a:cs typeface="Carlito"/>
            </a:endParaRPr>
          </a:p>
        </p:txBody>
      </p:sp>
      <p:sp>
        <p:nvSpPr>
          <p:cNvPr id="10" name="object 10"/>
          <p:cNvSpPr/>
          <p:nvPr/>
        </p:nvSpPr>
        <p:spPr>
          <a:xfrm>
            <a:off x="304" y="381"/>
            <a:ext cx="4953000" cy="3427729"/>
          </a:xfrm>
          <a:custGeom>
            <a:avLst/>
            <a:gdLst/>
            <a:ahLst/>
            <a:cxnLst/>
            <a:rect l="l" t="t" r="r" b="b"/>
            <a:pathLst>
              <a:path w="4953000" h="3427729">
                <a:moveTo>
                  <a:pt x="0" y="3427729"/>
                </a:moveTo>
                <a:lnTo>
                  <a:pt x="4952746" y="3427729"/>
                </a:lnTo>
                <a:lnTo>
                  <a:pt x="4952746" y="0"/>
                </a:lnTo>
                <a:lnTo>
                  <a:pt x="0" y="0"/>
                </a:lnTo>
                <a:lnTo>
                  <a:pt x="0" y="3427729"/>
                </a:lnTo>
                <a:close/>
              </a:path>
            </a:pathLst>
          </a:custGeom>
          <a:ln w="24384">
            <a:solidFill>
              <a:srgbClr val="000000"/>
            </a:solidFill>
          </a:ln>
        </p:spPr>
        <p:txBody>
          <a:bodyPr wrap="square" lIns="0" tIns="0" rIns="0" bIns="0" rtlCol="0"/>
          <a:lstStyle/>
          <a:p>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8579" y="280416"/>
            <a:ext cx="4627245" cy="262255"/>
            <a:chOff x="68579" y="280416"/>
            <a:chExt cx="4627245" cy="262255"/>
          </a:xfrm>
        </p:grpSpPr>
        <p:sp>
          <p:nvSpPr>
            <p:cNvPr id="3" name="object 3"/>
            <p:cNvSpPr/>
            <p:nvPr/>
          </p:nvSpPr>
          <p:spPr>
            <a:xfrm>
              <a:off x="493775" y="409956"/>
              <a:ext cx="199644" cy="11887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68579" y="374904"/>
              <a:ext cx="303275" cy="118872"/>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413003" y="280416"/>
              <a:ext cx="17145" cy="262255"/>
            </a:xfrm>
            <a:custGeom>
              <a:avLst/>
              <a:gdLst/>
              <a:ahLst/>
              <a:cxnLst/>
              <a:rect l="l" t="t" r="r" b="b"/>
              <a:pathLst>
                <a:path w="17145" h="262255">
                  <a:moveTo>
                    <a:pt x="16763" y="0"/>
                  </a:moveTo>
                  <a:lnTo>
                    <a:pt x="0" y="0"/>
                  </a:lnTo>
                  <a:lnTo>
                    <a:pt x="0" y="262127"/>
                  </a:lnTo>
                  <a:lnTo>
                    <a:pt x="16763" y="262127"/>
                  </a:lnTo>
                  <a:lnTo>
                    <a:pt x="16763" y="0"/>
                  </a:lnTo>
                  <a:close/>
                </a:path>
              </a:pathLst>
            </a:custGeom>
            <a:solidFill>
              <a:srgbClr val="1C1C1C"/>
            </a:solidFill>
          </p:spPr>
          <p:txBody>
            <a:bodyPr wrap="square" lIns="0" tIns="0" rIns="0" bIns="0" rtlCol="0"/>
            <a:lstStyle/>
            <a:p>
              <a:endParaRPr/>
            </a:p>
          </p:txBody>
        </p:sp>
        <p:sp>
          <p:nvSpPr>
            <p:cNvPr id="6" name="object 6"/>
            <p:cNvSpPr/>
            <p:nvPr/>
          </p:nvSpPr>
          <p:spPr>
            <a:xfrm>
              <a:off x="239267" y="464820"/>
              <a:ext cx="4456176" cy="15239"/>
            </a:xfrm>
            <a:prstGeom prst="rect">
              <a:avLst/>
            </a:prstGeom>
            <a:blipFill>
              <a:blip r:embed="rId5" cstate="print"/>
              <a:stretch>
                <a:fillRect/>
              </a:stretch>
            </a:blipFill>
          </p:spPr>
          <p:txBody>
            <a:bodyPr wrap="square" lIns="0" tIns="0" rIns="0" bIns="0" rtlCol="0"/>
            <a:lstStyle/>
            <a:p>
              <a:endParaRPr/>
            </a:p>
          </p:txBody>
        </p:sp>
      </p:grpSp>
      <p:sp>
        <p:nvSpPr>
          <p:cNvPr id="7" name="object 7"/>
          <p:cNvSpPr txBox="1"/>
          <p:nvPr/>
        </p:nvSpPr>
        <p:spPr>
          <a:xfrm>
            <a:off x="4863846" y="3330041"/>
            <a:ext cx="89535" cy="102870"/>
          </a:xfrm>
          <a:prstGeom prst="rect">
            <a:avLst/>
          </a:prstGeom>
        </p:spPr>
        <p:txBody>
          <a:bodyPr vert="horz" wrap="square" lIns="0" tIns="13335" rIns="0" bIns="0" rtlCol="0">
            <a:spAutoFit/>
          </a:bodyPr>
          <a:lstStyle/>
          <a:p>
            <a:pPr marL="12700">
              <a:lnSpc>
                <a:spcPct val="100000"/>
              </a:lnSpc>
              <a:spcBef>
                <a:spcPts val="105"/>
              </a:spcBef>
            </a:pPr>
            <a:r>
              <a:rPr sz="500" spc="-5" dirty="0">
                <a:solidFill>
                  <a:srgbClr val="808080"/>
                </a:solidFill>
                <a:latin typeface="Carlito"/>
                <a:cs typeface="Carlito"/>
              </a:rPr>
              <a:t>26</a:t>
            </a:r>
            <a:endParaRPr sz="500">
              <a:latin typeface="Carlito"/>
              <a:cs typeface="Carlito"/>
            </a:endParaRPr>
          </a:p>
        </p:txBody>
      </p:sp>
      <p:sp>
        <p:nvSpPr>
          <p:cNvPr id="8" name="object 8"/>
          <p:cNvSpPr txBox="1"/>
          <p:nvPr/>
        </p:nvSpPr>
        <p:spPr>
          <a:xfrm>
            <a:off x="213105" y="535305"/>
            <a:ext cx="4695190" cy="2690480"/>
          </a:xfrm>
          <a:prstGeom prst="rect">
            <a:avLst/>
          </a:prstGeom>
        </p:spPr>
        <p:txBody>
          <a:bodyPr vert="horz" wrap="square" lIns="0" tIns="12700" rIns="0" bIns="0" rtlCol="0">
            <a:spAutoFit/>
          </a:bodyPr>
          <a:lstStyle/>
          <a:p>
            <a:pPr marL="192405" indent="-180340">
              <a:spcBef>
                <a:spcPts val="600"/>
              </a:spcBef>
              <a:buClr>
                <a:srgbClr val="3333CC"/>
              </a:buClr>
              <a:buSzPct val="58333"/>
              <a:buFont typeface="Wingdings"/>
              <a:buChar char=""/>
              <a:tabLst>
                <a:tab pos="193040" algn="l"/>
              </a:tabLst>
            </a:pPr>
            <a:r>
              <a:rPr lang="tr-TR" sz="1100" dirty="0">
                <a:latin typeface="Carlito"/>
                <a:cs typeface="Carlito"/>
              </a:rPr>
              <a:t>Thread </a:t>
            </a:r>
            <a:r>
              <a:rPr lang="tr-TR" sz="1100" spc="-5" dirty="0">
                <a:latin typeface="Carlito"/>
                <a:cs typeface="Carlito"/>
              </a:rPr>
              <a:t>kütüphanesi, programcıya thread oluşturmak ve yönetmek</a:t>
            </a:r>
            <a:r>
              <a:rPr lang="tr-TR" sz="1100" spc="15" dirty="0">
                <a:latin typeface="Carlito"/>
                <a:cs typeface="Carlito"/>
              </a:rPr>
              <a:t> </a:t>
            </a:r>
            <a:r>
              <a:rPr lang="tr-TR" sz="1100" dirty="0">
                <a:latin typeface="Carlito"/>
                <a:cs typeface="Carlito"/>
              </a:rPr>
              <a:t>için API</a:t>
            </a:r>
            <a:r>
              <a:rPr lang="tr-TR" sz="1100" spc="-10" dirty="0">
                <a:latin typeface="Carlito"/>
                <a:cs typeface="Carlito"/>
              </a:rPr>
              <a:t> </a:t>
            </a:r>
            <a:r>
              <a:rPr lang="tr-TR" sz="1100" spc="-5" dirty="0">
                <a:latin typeface="Carlito"/>
                <a:cs typeface="Carlito"/>
              </a:rPr>
              <a:t>sağlar.</a:t>
            </a:r>
            <a:endParaRPr lang="tr-TR" sz="1100" dirty="0">
              <a:latin typeface="Carlito"/>
              <a:cs typeface="Carlito"/>
            </a:endParaRPr>
          </a:p>
          <a:p>
            <a:pPr marL="192405" indent="-180340">
              <a:spcBef>
                <a:spcPts val="600"/>
              </a:spcBef>
              <a:buClr>
                <a:srgbClr val="3333CC"/>
              </a:buClr>
              <a:buSzPct val="58333"/>
              <a:buFont typeface="Wingdings"/>
              <a:buChar char=""/>
              <a:tabLst>
                <a:tab pos="193040" algn="l"/>
              </a:tabLst>
            </a:pPr>
            <a:r>
              <a:rPr lang="tr-TR" sz="1100" dirty="0">
                <a:latin typeface="Carlito"/>
                <a:cs typeface="Carlito"/>
              </a:rPr>
              <a:t>Thread </a:t>
            </a:r>
            <a:r>
              <a:rPr lang="tr-TR" sz="1100" spc="-5" dirty="0">
                <a:latin typeface="Carlito"/>
                <a:cs typeface="Carlito"/>
              </a:rPr>
              <a:t>kütüphanesi oluşturulurken </a:t>
            </a:r>
            <a:r>
              <a:rPr lang="tr-TR" sz="1100" dirty="0">
                <a:latin typeface="Carlito"/>
                <a:cs typeface="Carlito"/>
              </a:rPr>
              <a:t>iki </a:t>
            </a:r>
            <a:r>
              <a:rPr lang="tr-TR" sz="1100" spc="-5" dirty="0">
                <a:latin typeface="Carlito"/>
                <a:cs typeface="Carlito"/>
              </a:rPr>
              <a:t>farklı yaklaşım</a:t>
            </a:r>
            <a:r>
              <a:rPr lang="tr-TR" sz="1100" spc="-60" dirty="0">
                <a:latin typeface="Carlito"/>
                <a:cs typeface="Carlito"/>
              </a:rPr>
              <a:t> </a:t>
            </a:r>
            <a:r>
              <a:rPr lang="tr-TR" sz="1100" spc="-5" dirty="0">
                <a:latin typeface="Carlito"/>
                <a:cs typeface="Carlito"/>
              </a:rPr>
              <a:t>kullanılır:</a:t>
            </a:r>
            <a:endParaRPr lang="tr-TR" sz="1100" dirty="0">
              <a:latin typeface="Carlito"/>
              <a:cs typeface="Carlito"/>
            </a:endParaRPr>
          </a:p>
          <a:p>
            <a:pPr marL="441960" marR="603885" lvl="1" indent="-228600">
              <a:spcBef>
                <a:spcPts val="600"/>
              </a:spcBef>
              <a:buClr>
                <a:srgbClr val="FF0000"/>
              </a:buClr>
              <a:buSzPct val="100000"/>
              <a:buFont typeface="+mj-lt"/>
              <a:buAutoNum type="arabicPeriod"/>
              <a:tabLst>
                <a:tab pos="392430" algn="l"/>
              </a:tabLst>
            </a:pPr>
            <a:r>
              <a:rPr lang="tr-TR" sz="1000" spc="-10" dirty="0">
                <a:latin typeface="Carlito"/>
                <a:cs typeface="Carlito"/>
              </a:rPr>
              <a:t>Tüm </a:t>
            </a:r>
            <a:r>
              <a:rPr lang="tr-TR" sz="1000" spc="-5" dirty="0">
                <a:latin typeface="Carlito"/>
                <a:cs typeface="Carlito"/>
              </a:rPr>
              <a:t>thread kütüphanesi kullanıcı alanında oluşturulur </a:t>
            </a:r>
            <a:r>
              <a:rPr lang="tr-TR" sz="1000" spc="-10" dirty="0">
                <a:latin typeface="Carlito"/>
                <a:cs typeface="Carlito"/>
              </a:rPr>
              <a:t>ve </a:t>
            </a:r>
            <a:r>
              <a:rPr lang="tr-TR" sz="1000" spc="-5" dirty="0" err="1">
                <a:latin typeface="Carlito"/>
                <a:cs typeface="Carlito"/>
              </a:rPr>
              <a:t>kernel</a:t>
            </a:r>
            <a:r>
              <a:rPr lang="tr-TR" sz="1000" spc="-5" dirty="0">
                <a:latin typeface="Carlito"/>
                <a:cs typeface="Carlito"/>
              </a:rPr>
              <a:t> desteği</a:t>
            </a:r>
            <a:r>
              <a:rPr lang="tr-TR" sz="1000" spc="195" dirty="0">
                <a:latin typeface="Carlito"/>
                <a:cs typeface="Carlito"/>
              </a:rPr>
              <a:t> </a:t>
            </a:r>
            <a:r>
              <a:rPr lang="tr-TR" sz="1000" spc="-5" dirty="0">
                <a:latin typeface="Carlito"/>
                <a:cs typeface="Carlito"/>
              </a:rPr>
              <a:t>yoktur.</a:t>
            </a:r>
            <a:endParaRPr lang="tr-TR" sz="1000" dirty="0">
              <a:latin typeface="Carlito"/>
              <a:cs typeface="Carlito"/>
            </a:endParaRPr>
          </a:p>
          <a:p>
            <a:pPr marL="441960" marR="603885" lvl="1" indent="-228600">
              <a:spcBef>
                <a:spcPts val="600"/>
              </a:spcBef>
              <a:buClr>
                <a:srgbClr val="FF0000"/>
              </a:buClr>
              <a:buSzPct val="100000"/>
              <a:buFont typeface="+mj-lt"/>
              <a:buAutoNum type="arabicPeriod"/>
              <a:tabLst>
                <a:tab pos="392430" algn="l"/>
              </a:tabLst>
            </a:pPr>
            <a:r>
              <a:rPr lang="tr-TR" sz="1000" spc="-5" dirty="0">
                <a:latin typeface="Carlito"/>
                <a:cs typeface="Carlito"/>
              </a:rPr>
              <a:t>İşletim sisteminin doğrudan desteklediği </a:t>
            </a:r>
            <a:r>
              <a:rPr lang="tr-TR" sz="1000" spc="-5" dirty="0" err="1">
                <a:latin typeface="Carlito"/>
                <a:cs typeface="Carlito"/>
              </a:rPr>
              <a:t>kernel</a:t>
            </a:r>
            <a:r>
              <a:rPr lang="tr-TR" sz="1000" spc="-5" dirty="0">
                <a:latin typeface="Carlito"/>
                <a:cs typeface="Carlito"/>
              </a:rPr>
              <a:t> seviyesinde kütüphane  oluşturulur.</a:t>
            </a:r>
            <a:endParaRPr lang="tr-TR" sz="1000" dirty="0">
              <a:latin typeface="Carlito"/>
              <a:cs typeface="Carlito"/>
            </a:endParaRPr>
          </a:p>
          <a:p>
            <a:pPr marL="192405" indent="-180340">
              <a:spcBef>
                <a:spcPts val="600"/>
              </a:spcBef>
              <a:buClr>
                <a:srgbClr val="3333CC"/>
              </a:buClr>
              <a:buSzPct val="58333"/>
              <a:buFont typeface="Wingdings"/>
              <a:buChar char=""/>
              <a:tabLst>
                <a:tab pos="193040" algn="l"/>
              </a:tabLst>
            </a:pPr>
            <a:r>
              <a:rPr lang="tr-TR" sz="1100" spc="-5" dirty="0" err="1">
                <a:latin typeface="Carlito"/>
                <a:cs typeface="Carlito"/>
              </a:rPr>
              <a:t>Multi</a:t>
            </a:r>
            <a:r>
              <a:rPr lang="tr-TR" sz="1100" dirty="0" err="1">
                <a:latin typeface="Carlito"/>
                <a:cs typeface="Carlito"/>
              </a:rPr>
              <a:t>thread</a:t>
            </a:r>
            <a:r>
              <a:rPr lang="tr-TR" sz="1100" dirty="0">
                <a:latin typeface="Carlito"/>
                <a:cs typeface="Carlito"/>
              </a:rPr>
              <a:t> </a:t>
            </a:r>
            <a:r>
              <a:rPr lang="tr-TR" sz="1100" spc="-5" dirty="0">
                <a:latin typeface="Carlito"/>
                <a:cs typeface="Carlito"/>
              </a:rPr>
              <a:t>oluşturmak için iki farklı </a:t>
            </a:r>
            <a:r>
              <a:rPr lang="tr-TR" sz="1100" dirty="0">
                <a:latin typeface="Carlito"/>
                <a:cs typeface="Carlito"/>
              </a:rPr>
              <a:t>strateji</a:t>
            </a:r>
            <a:r>
              <a:rPr lang="tr-TR" sz="1100" spc="-60" dirty="0">
                <a:latin typeface="Carlito"/>
                <a:cs typeface="Carlito"/>
              </a:rPr>
              <a:t> </a:t>
            </a:r>
            <a:r>
              <a:rPr lang="tr-TR" sz="1100" spc="-5" dirty="0">
                <a:latin typeface="Carlito"/>
                <a:cs typeface="Carlito"/>
              </a:rPr>
              <a:t>kullanılmaktadır:</a:t>
            </a:r>
            <a:endParaRPr lang="tr-TR" sz="1100" dirty="0">
              <a:latin typeface="Carlito"/>
              <a:cs typeface="Carlito"/>
            </a:endParaRPr>
          </a:p>
          <a:p>
            <a:pPr marL="391795" marR="5080" lvl="1" indent="-178435">
              <a:spcBef>
                <a:spcPts val="600"/>
              </a:spcBef>
              <a:buSzPct val="55000"/>
              <a:buFont typeface="Wingdings"/>
              <a:buChar char=""/>
              <a:tabLst>
                <a:tab pos="392430" algn="l"/>
              </a:tabLst>
            </a:pPr>
            <a:r>
              <a:rPr lang="tr-TR" sz="1000" spc="-5" dirty="0">
                <a:solidFill>
                  <a:srgbClr val="FF0000"/>
                </a:solidFill>
                <a:latin typeface="Carlito"/>
                <a:cs typeface="Carlito"/>
              </a:rPr>
              <a:t>Asenkron </a:t>
            </a:r>
            <a:r>
              <a:rPr lang="tr-TR" sz="1000" spc="-5" dirty="0" err="1">
                <a:solidFill>
                  <a:srgbClr val="FF0000"/>
                </a:solidFill>
                <a:latin typeface="Carlito"/>
                <a:cs typeface="Carlito"/>
              </a:rPr>
              <a:t>threading</a:t>
            </a:r>
            <a:r>
              <a:rPr lang="tr-TR" sz="1000" spc="-5" dirty="0">
                <a:solidFill>
                  <a:srgbClr val="FF0000"/>
                </a:solidFill>
                <a:latin typeface="Carlito"/>
                <a:cs typeface="Carlito"/>
              </a:rPr>
              <a:t>: </a:t>
            </a:r>
            <a:r>
              <a:rPr lang="tr-TR" sz="1000" spc="-5" dirty="0" err="1">
                <a:latin typeface="Carlito"/>
                <a:cs typeface="Carlito"/>
              </a:rPr>
              <a:t>Parent</a:t>
            </a:r>
            <a:r>
              <a:rPr lang="tr-TR" sz="1000" spc="-5" dirty="0">
                <a:latin typeface="Carlito"/>
                <a:cs typeface="Carlito"/>
              </a:rPr>
              <a:t>, yeni </a:t>
            </a:r>
            <a:r>
              <a:rPr lang="tr-TR" sz="1000" dirty="0">
                <a:latin typeface="Carlito"/>
                <a:cs typeface="Carlito"/>
              </a:rPr>
              <a:t>bir </a:t>
            </a:r>
            <a:r>
              <a:rPr lang="tr-TR" sz="1000" spc="-5" dirty="0" err="1">
                <a:latin typeface="Carlito"/>
                <a:cs typeface="Carlito"/>
              </a:rPr>
              <a:t>child</a:t>
            </a:r>
            <a:r>
              <a:rPr lang="tr-TR" sz="1000" spc="-5" dirty="0">
                <a:latin typeface="Carlito"/>
                <a:cs typeface="Carlito"/>
              </a:rPr>
              <a:t> thread oluşturduğunda eşzamanlı olarak  çalışmasını</a:t>
            </a:r>
            <a:r>
              <a:rPr lang="tr-TR" sz="1000" dirty="0">
                <a:latin typeface="Carlito"/>
                <a:cs typeface="Carlito"/>
              </a:rPr>
              <a:t> </a:t>
            </a:r>
            <a:r>
              <a:rPr lang="tr-TR" sz="1000" spc="-5" dirty="0">
                <a:latin typeface="Carlito"/>
                <a:cs typeface="Carlito"/>
              </a:rPr>
              <a:t>sürdürür. </a:t>
            </a:r>
            <a:r>
              <a:rPr lang="tr-TR" sz="1000" spc="-5" dirty="0" err="1">
                <a:latin typeface="Carlito"/>
                <a:cs typeface="Carlito"/>
              </a:rPr>
              <a:t>Multithread</a:t>
            </a:r>
            <a:r>
              <a:rPr lang="tr-TR" sz="1000" spc="-5" dirty="0">
                <a:latin typeface="Carlito"/>
                <a:cs typeface="Carlito"/>
              </a:rPr>
              <a:t> </a:t>
            </a:r>
            <a:r>
              <a:rPr lang="tr-TR" sz="1000" spc="-5" dirty="0" err="1">
                <a:latin typeface="Carlito"/>
                <a:cs typeface="Carlito"/>
              </a:rPr>
              <a:t>serverlerde</a:t>
            </a:r>
            <a:r>
              <a:rPr lang="tr-TR" sz="1000" spc="-5" dirty="0">
                <a:latin typeface="Carlito"/>
                <a:cs typeface="Carlito"/>
              </a:rPr>
              <a:t> ve aynı zamanda </a:t>
            </a:r>
            <a:r>
              <a:rPr lang="tr-TR" sz="1000" spc="-5" dirty="0" err="1">
                <a:latin typeface="Carlito"/>
                <a:cs typeface="Carlito"/>
              </a:rPr>
              <a:t>responsive</a:t>
            </a:r>
            <a:r>
              <a:rPr lang="tr-TR" sz="1000" spc="-5" dirty="0">
                <a:latin typeface="Carlito"/>
                <a:cs typeface="Carlito"/>
              </a:rPr>
              <a:t> </a:t>
            </a:r>
            <a:r>
              <a:rPr lang="tr-TR" sz="1000" spc="-5" dirty="0" err="1">
                <a:latin typeface="Carlito"/>
                <a:cs typeface="Carlito"/>
              </a:rPr>
              <a:t>user</a:t>
            </a:r>
            <a:r>
              <a:rPr lang="tr-TR" sz="1000" spc="-5" dirty="0">
                <a:latin typeface="Carlito"/>
                <a:cs typeface="Carlito"/>
              </a:rPr>
              <a:t> </a:t>
            </a:r>
            <a:r>
              <a:rPr lang="tr-TR" sz="1000" spc="-5" dirty="0" err="1">
                <a:latin typeface="Carlito"/>
                <a:cs typeface="Carlito"/>
              </a:rPr>
              <a:t>interface</a:t>
            </a:r>
            <a:r>
              <a:rPr lang="tr-TR" sz="1000" spc="-5" dirty="0">
                <a:latin typeface="Carlito"/>
                <a:cs typeface="Carlito"/>
              </a:rPr>
              <a:t> tasarlamak için yaygın olarak kullanılır.</a:t>
            </a:r>
          </a:p>
          <a:p>
            <a:pPr marL="391795" marR="5080" lvl="1" indent="-178435">
              <a:spcBef>
                <a:spcPts val="600"/>
              </a:spcBef>
              <a:buSzPct val="55000"/>
              <a:buFont typeface="Wingdings"/>
              <a:buChar char=""/>
              <a:tabLst>
                <a:tab pos="392430" algn="l"/>
              </a:tabLst>
            </a:pPr>
            <a:r>
              <a:rPr lang="tr-TR" sz="1000" spc="-5" dirty="0">
                <a:solidFill>
                  <a:srgbClr val="FF0000"/>
                </a:solidFill>
                <a:latin typeface="Carlito"/>
                <a:cs typeface="Carlito"/>
              </a:rPr>
              <a:t>Senkron </a:t>
            </a:r>
            <a:r>
              <a:rPr lang="tr-TR" sz="1000" spc="-5" dirty="0" err="1">
                <a:solidFill>
                  <a:srgbClr val="FF0000"/>
                </a:solidFill>
                <a:latin typeface="Carlito"/>
                <a:cs typeface="Carlito"/>
              </a:rPr>
              <a:t>threading</a:t>
            </a:r>
            <a:r>
              <a:rPr lang="tr-TR" sz="1000" spc="-5" dirty="0">
                <a:solidFill>
                  <a:srgbClr val="FF0000"/>
                </a:solidFill>
                <a:latin typeface="Carlito"/>
                <a:cs typeface="Carlito"/>
              </a:rPr>
              <a:t>: </a:t>
            </a:r>
            <a:r>
              <a:rPr lang="tr-TR" sz="1000" spc="-5" dirty="0" err="1">
                <a:latin typeface="Carlito"/>
                <a:cs typeface="Carlito"/>
              </a:rPr>
              <a:t>Parent</a:t>
            </a:r>
            <a:r>
              <a:rPr lang="tr-TR" sz="1000" spc="-5" dirty="0">
                <a:latin typeface="Carlito"/>
                <a:cs typeface="Carlito"/>
              </a:rPr>
              <a:t>, </a:t>
            </a:r>
            <a:r>
              <a:rPr lang="tr-TR" sz="1000" spc="-5" dirty="0" err="1">
                <a:latin typeface="Carlito"/>
                <a:cs typeface="Carlito"/>
              </a:rPr>
              <a:t>child</a:t>
            </a:r>
            <a:r>
              <a:rPr lang="tr-TR" sz="1000" spc="-5" dirty="0">
                <a:latin typeface="Carlito"/>
                <a:cs typeface="Carlito"/>
              </a:rPr>
              <a:t> process oluşturduğunda çalışmasını durdurur</a:t>
            </a:r>
            <a:r>
              <a:rPr lang="tr-TR" sz="1000" spc="140" dirty="0">
                <a:latin typeface="Carlito"/>
                <a:cs typeface="Carlito"/>
              </a:rPr>
              <a:t> </a:t>
            </a:r>
            <a:r>
              <a:rPr lang="tr-TR" sz="1000" spc="-5" dirty="0">
                <a:latin typeface="Carlito"/>
                <a:cs typeface="Carlito"/>
              </a:rPr>
              <a:t>ve tüm </a:t>
            </a:r>
            <a:r>
              <a:rPr lang="tr-TR" sz="1000" spc="-5" dirty="0" err="1">
                <a:latin typeface="Carlito"/>
                <a:cs typeface="Carlito"/>
              </a:rPr>
              <a:t>child</a:t>
            </a:r>
            <a:r>
              <a:rPr lang="tr-TR" sz="1000" spc="-5" dirty="0">
                <a:latin typeface="Carlito"/>
                <a:cs typeface="Carlito"/>
              </a:rPr>
              <a:t> </a:t>
            </a:r>
            <a:r>
              <a:rPr lang="tr-TR" sz="1000" spc="-5" dirty="0" err="1">
                <a:latin typeface="Carlito"/>
                <a:cs typeface="Carlito"/>
              </a:rPr>
              <a:t>process’ler</a:t>
            </a:r>
            <a:r>
              <a:rPr lang="tr-TR" sz="1000" spc="-5" dirty="0">
                <a:latin typeface="Carlito"/>
                <a:cs typeface="Carlito"/>
              </a:rPr>
              <a:t> sonlandığında çalışmasına devam eder (</a:t>
            </a:r>
            <a:r>
              <a:rPr lang="tr-TR" sz="1000" spc="-5" dirty="0" err="1">
                <a:latin typeface="Carlito"/>
                <a:cs typeface="Carlito"/>
              </a:rPr>
              <a:t>fork-join</a:t>
            </a:r>
            <a:r>
              <a:rPr lang="tr-TR" sz="1000" spc="-5" dirty="0">
                <a:latin typeface="Carlito"/>
                <a:cs typeface="Carlito"/>
              </a:rPr>
              <a:t> strategy).*</a:t>
            </a:r>
            <a:endParaRPr lang="tr-TR" sz="1000" dirty="0">
              <a:latin typeface="Carlito"/>
              <a:cs typeface="Carlito"/>
            </a:endParaRPr>
          </a:p>
        </p:txBody>
      </p:sp>
      <p:sp>
        <p:nvSpPr>
          <p:cNvPr id="10" name="object 10"/>
          <p:cNvSpPr txBox="1">
            <a:spLocks noGrp="1"/>
          </p:cNvSpPr>
          <p:nvPr>
            <p:ph type="title"/>
          </p:nvPr>
        </p:nvSpPr>
        <p:spPr>
          <a:xfrm>
            <a:off x="490472" y="200406"/>
            <a:ext cx="2214627" cy="228909"/>
          </a:xfrm>
          <a:prstGeom prst="rect">
            <a:avLst/>
          </a:prstGeom>
        </p:spPr>
        <p:txBody>
          <a:bodyPr vert="horz" wrap="square" lIns="0" tIns="13335" rIns="0" bIns="0" rtlCol="0">
            <a:spAutoFit/>
          </a:bodyPr>
          <a:lstStyle/>
          <a:p>
            <a:pPr marL="12700">
              <a:lnSpc>
                <a:spcPct val="100000"/>
              </a:lnSpc>
              <a:spcBef>
                <a:spcPts val="105"/>
              </a:spcBef>
            </a:pPr>
            <a:r>
              <a:rPr dirty="0"/>
              <a:t>Thread</a:t>
            </a:r>
            <a:r>
              <a:rPr spc="-65" dirty="0"/>
              <a:t> </a:t>
            </a:r>
            <a:r>
              <a:rPr spc="-5" dirty="0"/>
              <a:t>kütüphaneleri</a:t>
            </a:r>
          </a:p>
        </p:txBody>
      </p:sp>
      <p:sp>
        <p:nvSpPr>
          <p:cNvPr id="11" name="object 11"/>
          <p:cNvSpPr/>
          <p:nvPr/>
        </p:nvSpPr>
        <p:spPr>
          <a:xfrm>
            <a:off x="304" y="889"/>
            <a:ext cx="4953000" cy="3428365"/>
          </a:xfrm>
          <a:custGeom>
            <a:avLst/>
            <a:gdLst/>
            <a:ahLst/>
            <a:cxnLst/>
            <a:rect l="l" t="t" r="r" b="b"/>
            <a:pathLst>
              <a:path w="4953000" h="3428365">
                <a:moveTo>
                  <a:pt x="0" y="3428111"/>
                </a:moveTo>
                <a:lnTo>
                  <a:pt x="4952746" y="3428111"/>
                </a:lnTo>
                <a:lnTo>
                  <a:pt x="4952746" y="0"/>
                </a:lnTo>
                <a:lnTo>
                  <a:pt x="0" y="0"/>
                </a:lnTo>
                <a:lnTo>
                  <a:pt x="0" y="3428111"/>
                </a:lnTo>
                <a:close/>
              </a:path>
            </a:pathLst>
          </a:custGeom>
          <a:ln w="24384">
            <a:solidFill>
              <a:srgbClr val="000000"/>
            </a:solidFill>
          </a:ln>
        </p:spPr>
        <p:txBody>
          <a:bodyPr wrap="square" lIns="0" tIns="0" rIns="0" bIns="0" rtlCol="0"/>
          <a:lstStyle/>
          <a:p>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8579" y="280416"/>
            <a:ext cx="4627245" cy="262255"/>
            <a:chOff x="68579" y="280416"/>
            <a:chExt cx="4627245" cy="262255"/>
          </a:xfrm>
        </p:grpSpPr>
        <p:sp>
          <p:nvSpPr>
            <p:cNvPr id="3" name="object 3"/>
            <p:cNvSpPr/>
            <p:nvPr/>
          </p:nvSpPr>
          <p:spPr>
            <a:xfrm>
              <a:off x="493775" y="409956"/>
              <a:ext cx="199644" cy="11887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68579" y="374904"/>
              <a:ext cx="303275" cy="118872"/>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413003" y="280416"/>
              <a:ext cx="17145" cy="262255"/>
            </a:xfrm>
            <a:custGeom>
              <a:avLst/>
              <a:gdLst/>
              <a:ahLst/>
              <a:cxnLst/>
              <a:rect l="l" t="t" r="r" b="b"/>
              <a:pathLst>
                <a:path w="17145" h="262255">
                  <a:moveTo>
                    <a:pt x="16763" y="0"/>
                  </a:moveTo>
                  <a:lnTo>
                    <a:pt x="0" y="0"/>
                  </a:lnTo>
                  <a:lnTo>
                    <a:pt x="0" y="262127"/>
                  </a:lnTo>
                  <a:lnTo>
                    <a:pt x="16763" y="262127"/>
                  </a:lnTo>
                  <a:lnTo>
                    <a:pt x="16763" y="0"/>
                  </a:lnTo>
                  <a:close/>
                </a:path>
              </a:pathLst>
            </a:custGeom>
            <a:solidFill>
              <a:srgbClr val="1C1C1C"/>
            </a:solidFill>
          </p:spPr>
          <p:txBody>
            <a:bodyPr wrap="square" lIns="0" tIns="0" rIns="0" bIns="0" rtlCol="0"/>
            <a:lstStyle/>
            <a:p>
              <a:endParaRPr/>
            </a:p>
          </p:txBody>
        </p:sp>
        <p:sp>
          <p:nvSpPr>
            <p:cNvPr id="6" name="object 6"/>
            <p:cNvSpPr/>
            <p:nvPr/>
          </p:nvSpPr>
          <p:spPr>
            <a:xfrm>
              <a:off x="239267" y="464820"/>
              <a:ext cx="4456176" cy="15240"/>
            </a:xfrm>
            <a:prstGeom prst="rect">
              <a:avLst/>
            </a:prstGeom>
            <a:blipFill>
              <a:blip r:embed="rId5" cstate="print"/>
              <a:stretch>
                <a:fillRect/>
              </a:stretch>
            </a:blipFill>
          </p:spPr>
          <p:txBody>
            <a:bodyPr wrap="square" lIns="0" tIns="0" rIns="0" bIns="0" rtlCol="0"/>
            <a:lstStyle/>
            <a:p>
              <a:endParaRPr/>
            </a:p>
          </p:txBody>
        </p:sp>
      </p:grpSp>
      <p:sp>
        <p:nvSpPr>
          <p:cNvPr id="7" name="object 7"/>
          <p:cNvSpPr txBox="1"/>
          <p:nvPr/>
        </p:nvSpPr>
        <p:spPr>
          <a:xfrm>
            <a:off x="4863846" y="3329686"/>
            <a:ext cx="89535" cy="102235"/>
          </a:xfrm>
          <a:prstGeom prst="rect">
            <a:avLst/>
          </a:prstGeom>
        </p:spPr>
        <p:txBody>
          <a:bodyPr vert="horz" wrap="square" lIns="0" tIns="13335" rIns="0" bIns="0" rtlCol="0">
            <a:spAutoFit/>
          </a:bodyPr>
          <a:lstStyle/>
          <a:p>
            <a:pPr marL="12700">
              <a:lnSpc>
                <a:spcPct val="100000"/>
              </a:lnSpc>
              <a:spcBef>
                <a:spcPts val="105"/>
              </a:spcBef>
            </a:pPr>
            <a:r>
              <a:rPr sz="500" spc="-5" dirty="0">
                <a:solidFill>
                  <a:srgbClr val="808080"/>
                </a:solidFill>
                <a:latin typeface="Carlito"/>
                <a:cs typeface="Carlito"/>
              </a:rPr>
              <a:t>27</a:t>
            </a:r>
            <a:endParaRPr sz="500">
              <a:latin typeface="Carlito"/>
              <a:cs typeface="Carlito"/>
            </a:endParaRPr>
          </a:p>
        </p:txBody>
      </p:sp>
      <p:sp>
        <p:nvSpPr>
          <p:cNvPr id="8" name="object 8"/>
          <p:cNvSpPr txBox="1"/>
          <p:nvPr/>
        </p:nvSpPr>
        <p:spPr>
          <a:xfrm>
            <a:off x="213105" y="441027"/>
            <a:ext cx="4219575" cy="2323072"/>
          </a:xfrm>
          <a:prstGeom prst="rect">
            <a:avLst/>
          </a:prstGeom>
        </p:spPr>
        <p:txBody>
          <a:bodyPr vert="horz" wrap="square" lIns="0" tIns="106045" rIns="0" bIns="0" rtlCol="0">
            <a:spAutoFit/>
          </a:bodyPr>
          <a:lstStyle/>
          <a:p>
            <a:pPr marL="192405" indent="-180340">
              <a:lnSpc>
                <a:spcPct val="100000"/>
              </a:lnSpc>
              <a:spcBef>
                <a:spcPts val="835"/>
              </a:spcBef>
              <a:buClr>
                <a:srgbClr val="3333CC"/>
              </a:buClr>
              <a:buSzPct val="58333"/>
              <a:buFont typeface="Wingdings"/>
              <a:buChar char=""/>
              <a:tabLst>
                <a:tab pos="193040" algn="l"/>
              </a:tabLst>
            </a:pPr>
            <a:r>
              <a:rPr sz="1200" dirty="0">
                <a:latin typeface="Carlito"/>
                <a:cs typeface="Carlito"/>
              </a:rPr>
              <a:t>Günümüzde 3 temel thread </a:t>
            </a:r>
            <a:r>
              <a:rPr sz="1200" spc="-5" dirty="0">
                <a:latin typeface="Carlito"/>
                <a:cs typeface="Carlito"/>
              </a:rPr>
              <a:t>kütüphanesi</a:t>
            </a:r>
            <a:r>
              <a:rPr sz="1200" spc="-90" dirty="0">
                <a:latin typeface="Carlito"/>
                <a:cs typeface="Carlito"/>
              </a:rPr>
              <a:t> </a:t>
            </a:r>
            <a:r>
              <a:rPr sz="1200" spc="-5" dirty="0">
                <a:latin typeface="Carlito"/>
                <a:cs typeface="Carlito"/>
              </a:rPr>
              <a:t>kullanılmaktadır:</a:t>
            </a:r>
            <a:endParaRPr sz="1200" dirty="0">
              <a:latin typeface="Carlito"/>
              <a:cs typeface="Carlito"/>
            </a:endParaRPr>
          </a:p>
          <a:p>
            <a:pPr marL="391795" lvl="1" indent="-179070">
              <a:lnSpc>
                <a:spcPct val="100000"/>
              </a:lnSpc>
              <a:spcBef>
                <a:spcPts val="610"/>
              </a:spcBef>
              <a:buClr>
                <a:srgbClr val="FF0000"/>
              </a:buClr>
              <a:buSzPct val="55000"/>
              <a:buFont typeface="Wingdings"/>
              <a:buChar char=""/>
              <a:tabLst>
                <a:tab pos="392430" algn="l"/>
              </a:tabLst>
            </a:pPr>
            <a:r>
              <a:rPr sz="1000" spc="-5" dirty="0">
                <a:latin typeface="Carlito"/>
                <a:cs typeface="Carlito"/>
              </a:rPr>
              <a:t>POSIX</a:t>
            </a:r>
            <a:r>
              <a:rPr sz="1000" spc="5" dirty="0">
                <a:latin typeface="Carlito"/>
                <a:cs typeface="Carlito"/>
              </a:rPr>
              <a:t> </a:t>
            </a:r>
            <a:r>
              <a:rPr sz="1000" spc="-5" dirty="0">
                <a:latin typeface="Carlito"/>
                <a:cs typeface="Carlito"/>
              </a:rPr>
              <a:t>Pthreads</a:t>
            </a:r>
            <a:endParaRPr sz="1000" dirty="0">
              <a:latin typeface="Carlito"/>
              <a:cs typeface="Carlito"/>
            </a:endParaRPr>
          </a:p>
          <a:p>
            <a:pPr marL="391795" lvl="1" indent="-179070">
              <a:lnSpc>
                <a:spcPct val="100000"/>
              </a:lnSpc>
              <a:spcBef>
                <a:spcPts val="600"/>
              </a:spcBef>
              <a:buClr>
                <a:srgbClr val="FF0000"/>
              </a:buClr>
              <a:buSzPct val="55000"/>
              <a:buFont typeface="Wingdings"/>
              <a:buChar char=""/>
              <a:tabLst>
                <a:tab pos="392430" algn="l"/>
              </a:tabLst>
            </a:pPr>
            <a:r>
              <a:rPr sz="1000" spc="-5" dirty="0">
                <a:latin typeface="Carlito"/>
                <a:cs typeface="Carlito"/>
              </a:rPr>
              <a:t>Windows</a:t>
            </a:r>
            <a:endParaRPr sz="1000" dirty="0">
              <a:latin typeface="Carlito"/>
              <a:cs typeface="Carlito"/>
            </a:endParaRPr>
          </a:p>
          <a:p>
            <a:pPr marL="391795" lvl="1" indent="-179070">
              <a:lnSpc>
                <a:spcPct val="100000"/>
              </a:lnSpc>
              <a:spcBef>
                <a:spcPts val="600"/>
              </a:spcBef>
              <a:buClr>
                <a:srgbClr val="FF0000"/>
              </a:buClr>
              <a:buSzPct val="55000"/>
              <a:buFont typeface="Wingdings"/>
              <a:buChar char=""/>
              <a:tabLst>
                <a:tab pos="392430" algn="l"/>
              </a:tabLst>
            </a:pPr>
            <a:r>
              <a:rPr sz="1000" spc="-10" dirty="0">
                <a:latin typeface="Carlito"/>
                <a:cs typeface="Carlito"/>
              </a:rPr>
              <a:t>Java</a:t>
            </a:r>
            <a:endParaRPr sz="1000" dirty="0">
              <a:latin typeface="Carlito"/>
              <a:cs typeface="Carlito"/>
            </a:endParaRPr>
          </a:p>
          <a:p>
            <a:pPr marL="192405" indent="-180340">
              <a:lnSpc>
                <a:spcPct val="100000"/>
              </a:lnSpc>
              <a:spcBef>
                <a:spcPts val="595"/>
              </a:spcBef>
              <a:buClr>
                <a:srgbClr val="3333CC"/>
              </a:buClr>
              <a:buSzPct val="58333"/>
              <a:buFont typeface="Wingdings"/>
              <a:buChar char=""/>
              <a:tabLst>
                <a:tab pos="193040" algn="l"/>
              </a:tabLst>
            </a:pPr>
            <a:r>
              <a:rPr sz="1200" b="1" spc="-5" dirty="0">
                <a:latin typeface="Carlito"/>
                <a:cs typeface="Carlito"/>
              </a:rPr>
              <a:t>Pthreads, </a:t>
            </a:r>
            <a:r>
              <a:rPr sz="1200" spc="-5" dirty="0">
                <a:latin typeface="Carlito"/>
                <a:cs typeface="Carlito"/>
              </a:rPr>
              <a:t>user-level </a:t>
            </a:r>
            <a:r>
              <a:rPr sz="1200" dirty="0">
                <a:latin typeface="Carlito"/>
                <a:cs typeface="Carlito"/>
              </a:rPr>
              <a:t>veya kernel-level thread </a:t>
            </a:r>
            <a:r>
              <a:rPr sz="1200" spc="-5" dirty="0">
                <a:latin typeface="Carlito"/>
                <a:cs typeface="Carlito"/>
              </a:rPr>
              <a:t>kütüphanesi</a:t>
            </a:r>
            <a:r>
              <a:rPr sz="1200" spc="-35" dirty="0">
                <a:latin typeface="Carlito"/>
                <a:cs typeface="Carlito"/>
              </a:rPr>
              <a:t> </a:t>
            </a:r>
            <a:r>
              <a:rPr sz="1200" spc="-5" dirty="0">
                <a:latin typeface="Carlito"/>
                <a:cs typeface="Carlito"/>
              </a:rPr>
              <a:t>sağlar.</a:t>
            </a:r>
            <a:endParaRPr sz="1200" dirty="0">
              <a:latin typeface="Carlito"/>
              <a:cs typeface="Carlito"/>
            </a:endParaRPr>
          </a:p>
          <a:p>
            <a:pPr marL="192405" indent="-180340">
              <a:lnSpc>
                <a:spcPct val="100000"/>
              </a:lnSpc>
              <a:spcBef>
                <a:spcPts val="600"/>
              </a:spcBef>
              <a:buClr>
                <a:srgbClr val="3333CC"/>
              </a:buClr>
              <a:buSzPct val="58333"/>
              <a:buFont typeface="Wingdings"/>
              <a:buChar char=""/>
              <a:tabLst>
                <a:tab pos="193040" algn="l"/>
              </a:tabLst>
            </a:pPr>
            <a:r>
              <a:rPr sz="1200" b="1" dirty="0">
                <a:latin typeface="Carlito"/>
                <a:cs typeface="Carlito"/>
              </a:rPr>
              <a:t>Windows </a:t>
            </a:r>
            <a:r>
              <a:rPr sz="1200" b="1" spc="-5" dirty="0">
                <a:latin typeface="Carlito"/>
                <a:cs typeface="Carlito"/>
              </a:rPr>
              <a:t>threads, </a:t>
            </a:r>
            <a:r>
              <a:rPr sz="1200" spc="-5" dirty="0">
                <a:latin typeface="Carlito"/>
                <a:cs typeface="Carlito"/>
              </a:rPr>
              <a:t>kernel-level </a:t>
            </a:r>
            <a:r>
              <a:rPr sz="1200" dirty="0">
                <a:latin typeface="Carlito"/>
                <a:cs typeface="Carlito"/>
              </a:rPr>
              <a:t>thread </a:t>
            </a:r>
            <a:r>
              <a:rPr sz="1200" spc="-5" dirty="0">
                <a:latin typeface="Carlito"/>
                <a:cs typeface="Carlito"/>
              </a:rPr>
              <a:t>kütüphanesi</a:t>
            </a:r>
            <a:r>
              <a:rPr sz="1200" spc="-55" dirty="0">
                <a:latin typeface="Carlito"/>
                <a:cs typeface="Carlito"/>
              </a:rPr>
              <a:t> </a:t>
            </a:r>
            <a:r>
              <a:rPr sz="1200" spc="-5" dirty="0">
                <a:latin typeface="Carlito"/>
                <a:cs typeface="Carlito"/>
              </a:rPr>
              <a:t>sağlar.</a:t>
            </a:r>
            <a:endParaRPr sz="1200" dirty="0">
              <a:latin typeface="Carlito"/>
              <a:cs typeface="Carlito"/>
            </a:endParaRPr>
          </a:p>
          <a:p>
            <a:pPr marL="192405" indent="-180340">
              <a:lnSpc>
                <a:spcPct val="100000"/>
              </a:lnSpc>
              <a:spcBef>
                <a:spcPts val="600"/>
              </a:spcBef>
              <a:buClr>
                <a:srgbClr val="3333CC"/>
              </a:buClr>
              <a:buSzPct val="58333"/>
              <a:buFont typeface="Wingdings"/>
              <a:buChar char=""/>
              <a:tabLst>
                <a:tab pos="193040" algn="l"/>
              </a:tabLst>
            </a:pPr>
            <a:r>
              <a:rPr sz="1200" b="1" spc="-5" dirty="0">
                <a:latin typeface="Carlito"/>
                <a:cs typeface="Carlito"/>
              </a:rPr>
              <a:t>Java threads, </a:t>
            </a:r>
            <a:r>
              <a:rPr sz="1200" spc="-5" dirty="0">
                <a:latin typeface="Carlito"/>
                <a:cs typeface="Carlito"/>
              </a:rPr>
              <a:t>user-level </a:t>
            </a:r>
            <a:r>
              <a:rPr sz="1200" dirty="0">
                <a:latin typeface="Carlito"/>
                <a:cs typeface="Carlito"/>
              </a:rPr>
              <a:t>thread </a:t>
            </a:r>
            <a:r>
              <a:rPr sz="1200" spc="-5" dirty="0" err="1">
                <a:latin typeface="Carlito"/>
                <a:cs typeface="Carlito"/>
              </a:rPr>
              <a:t>kütüphanesi</a:t>
            </a:r>
            <a:r>
              <a:rPr sz="1200" spc="-25" dirty="0">
                <a:latin typeface="Carlito"/>
                <a:cs typeface="Carlito"/>
              </a:rPr>
              <a:t> </a:t>
            </a:r>
            <a:r>
              <a:rPr sz="1200" spc="-5" dirty="0" err="1">
                <a:latin typeface="Carlito"/>
                <a:cs typeface="Carlito"/>
              </a:rPr>
              <a:t>sağlar</a:t>
            </a:r>
            <a:r>
              <a:rPr sz="1200" spc="-5" dirty="0">
                <a:latin typeface="Carlito"/>
                <a:cs typeface="Carlito"/>
              </a:rPr>
              <a:t>.</a:t>
            </a:r>
            <a:r>
              <a:rPr lang="tr-TR" sz="1200" spc="-5" dirty="0">
                <a:latin typeface="Carlito"/>
                <a:cs typeface="Carlito"/>
              </a:rPr>
              <a:t> </a:t>
            </a:r>
            <a:r>
              <a:rPr lang="tr-TR" sz="1200" spc="-5" dirty="0" err="1">
                <a:latin typeface="Carlito"/>
                <a:cs typeface="Carlito"/>
              </a:rPr>
              <a:t>Threadler</a:t>
            </a:r>
            <a:r>
              <a:rPr lang="tr-TR" sz="1200" spc="-5" dirty="0">
                <a:latin typeface="Carlito"/>
                <a:cs typeface="Carlito"/>
              </a:rPr>
              <a:t> doğrudan Java programlarında oluşturulur ve yönettirilir.</a:t>
            </a:r>
            <a:endParaRPr sz="1200" dirty="0">
              <a:latin typeface="Carlito"/>
              <a:cs typeface="Carlito"/>
            </a:endParaRPr>
          </a:p>
        </p:txBody>
      </p:sp>
      <p:sp>
        <p:nvSpPr>
          <p:cNvPr id="9" name="object 9"/>
          <p:cNvSpPr txBox="1">
            <a:spLocks noGrp="1"/>
          </p:cNvSpPr>
          <p:nvPr>
            <p:ph type="title"/>
          </p:nvPr>
        </p:nvSpPr>
        <p:spPr>
          <a:xfrm>
            <a:off x="490472" y="199390"/>
            <a:ext cx="2138427" cy="228268"/>
          </a:xfrm>
          <a:prstGeom prst="rect">
            <a:avLst/>
          </a:prstGeom>
        </p:spPr>
        <p:txBody>
          <a:bodyPr vert="horz" wrap="square" lIns="0" tIns="12700" rIns="0" bIns="0" rtlCol="0">
            <a:spAutoFit/>
          </a:bodyPr>
          <a:lstStyle/>
          <a:p>
            <a:pPr marL="12700">
              <a:lnSpc>
                <a:spcPct val="100000"/>
              </a:lnSpc>
              <a:spcBef>
                <a:spcPts val="100"/>
              </a:spcBef>
            </a:pPr>
            <a:r>
              <a:rPr dirty="0"/>
              <a:t>Thread</a:t>
            </a:r>
            <a:r>
              <a:rPr spc="-65" dirty="0"/>
              <a:t> </a:t>
            </a:r>
            <a:r>
              <a:rPr spc="-5" dirty="0"/>
              <a:t>kütüphaneleri</a:t>
            </a:r>
          </a:p>
        </p:txBody>
      </p:sp>
      <p:sp>
        <p:nvSpPr>
          <p:cNvPr id="10" name="object 10"/>
          <p:cNvSpPr/>
          <p:nvPr/>
        </p:nvSpPr>
        <p:spPr>
          <a:xfrm>
            <a:off x="304" y="381"/>
            <a:ext cx="4953000" cy="3427729"/>
          </a:xfrm>
          <a:custGeom>
            <a:avLst/>
            <a:gdLst/>
            <a:ahLst/>
            <a:cxnLst/>
            <a:rect l="l" t="t" r="r" b="b"/>
            <a:pathLst>
              <a:path w="4953000" h="3427729">
                <a:moveTo>
                  <a:pt x="0" y="3427729"/>
                </a:moveTo>
                <a:lnTo>
                  <a:pt x="4952746" y="3427729"/>
                </a:lnTo>
                <a:lnTo>
                  <a:pt x="4952746" y="0"/>
                </a:lnTo>
                <a:lnTo>
                  <a:pt x="0" y="0"/>
                </a:lnTo>
                <a:lnTo>
                  <a:pt x="0" y="3427729"/>
                </a:lnTo>
                <a:close/>
              </a:path>
            </a:pathLst>
          </a:custGeom>
          <a:ln w="24384">
            <a:solidFill>
              <a:srgbClr val="000000"/>
            </a:solidFill>
          </a:ln>
        </p:spPr>
        <p:txBody>
          <a:bodyPr wrap="square" lIns="0" tIns="0" rIns="0" bIns="0" rtlCol="0"/>
          <a:lstStyle/>
          <a:p>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8579" y="280416"/>
            <a:ext cx="4627245" cy="262255"/>
            <a:chOff x="68579" y="280416"/>
            <a:chExt cx="4627245" cy="262255"/>
          </a:xfrm>
        </p:grpSpPr>
        <p:sp>
          <p:nvSpPr>
            <p:cNvPr id="3" name="object 3"/>
            <p:cNvSpPr/>
            <p:nvPr/>
          </p:nvSpPr>
          <p:spPr>
            <a:xfrm>
              <a:off x="493775" y="409956"/>
              <a:ext cx="199644" cy="11887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68579" y="374904"/>
              <a:ext cx="303275" cy="118872"/>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13003" y="280416"/>
              <a:ext cx="17145" cy="262255"/>
            </a:xfrm>
            <a:custGeom>
              <a:avLst/>
              <a:gdLst/>
              <a:ahLst/>
              <a:cxnLst/>
              <a:rect l="l" t="t" r="r" b="b"/>
              <a:pathLst>
                <a:path w="17145" h="262255">
                  <a:moveTo>
                    <a:pt x="16763" y="0"/>
                  </a:moveTo>
                  <a:lnTo>
                    <a:pt x="0" y="0"/>
                  </a:lnTo>
                  <a:lnTo>
                    <a:pt x="0" y="262127"/>
                  </a:lnTo>
                  <a:lnTo>
                    <a:pt x="16763" y="262127"/>
                  </a:lnTo>
                  <a:lnTo>
                    <a:pt x="16763" y="0"/>
                  </a:lnTo>
                  <a:close/>
                </a:path>
              </a:pathLst>
            </a:custGeom>
            <a:solidFill>
              <a:srgbClr val="1C1C1C"/>
            </a:solidFill>
          </p:spPr>
          <p:txBody>
            <a:bodyPr wrap="square" lIns="0" tIns="0" rIns="0" bIns="0" rtlCol="0"/>
            <a:lstStyle/>
            <a:p>
              <a:endParaRPr/>
            </a:p>
          </p:txBody>
        </p:sp>
        <p:sp>
          <p:nvSpPr>
            <p:cNvPr id="6" name="object 6"/>
            <p:cNvSpPr/>
            <p:nvPr/>
          </p:nvSpPr>
          <p:spPr>
            <a:xfrm>
              <a:off x="239267" y="464820"/>
              <a:ext cx="4456176" cy="15239"/>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p:nvPr/>
        </p:nvSpPr>
        <p:spPr>
          <a:xfrm>
            <a:off x="4863846" y="3330041"/>
            <a:ext cx="89535" cy="102870"/>
          </a:xfrm>
          <a:prstGeom prst="rect">
            <a:avLst/>
          </a:prstGeom>
        </p:spPr>
        <p:txBody>
          <a:bodyPr vert="horz" wrap="square" lIns="0" tIns="13335" rIns="0" bIns="0" rtlCol="0">
            <a:spAutoFit/>
          </a:bodyPr>
          <a:lstStyle/>
          <a:p>
            <a:pPr marL="12700">
              <a:lnSpc>
                <a:spcPct val="100000"/>
              </a:lnSpc>
              <a:spcBef>
                <a:spcPts val="105"/>
              </a:spcBef>
            </a:pPr>
            <a:r>
              <a:rPr sz="500" spc="-5" dirty="0">
                <a:solidFill>
                  <a:srgbClr val="808080"/>
                </a:solidFill>
                <a:latin typeface="Carlito"/>
                <a:cs typeface="Carlito"/>
              </a:rPr>
              <a:t>28</a:t>
            </a:r>
            <a:endParaRPr sz="500">
              <a:latin typeface="Carlito"/>
              <a:cs typeface="Carlito"/>
            </a:endParaRPr>
          </a:p>
        </p:txBody>
      </p:sp>
      <p:sp>
        <p:nvSpPr>
          <p:cNvPr id="8" name="object 8"/>
          <p:cNvSpPr txBox="1"/>
          <p:nvPr/>
        </p:nvSpPr>
        <p:spPr>
          <a:xfrm>
            <a:off x="213105" y="458724"/>
            <a:ext cx="4669155" cy="2059538"/>
          </a:xfrm>
          <a:prstGeom prst="rect">
            <a:avLst/>
          </a:prstGeom>
        </p:spPr>
        <p:txBody>
          <a:bodyPr vert="horz" wrap="square" lIns="0" tIns="88900" rIns="0" bIns="0" rtlCol="0">
            <a:spAutoFit/>
          </a:bodyPr>
          <a:lstStyle/>
          <a:p>
            <a:pPr marL="192405" marR="5080" indent="-180340">
              <a:lnSpc>
                <a:spcPct val="100000"/>
              </a:lnSpc>
              <a:spcBef>
                <a:spcPts val="605"/>
              </a:spcBef>
              <a:buClr>
                <a:srgbClr val="3333CC"/>
              </a:buClr>
              <a:buSzPct val="58333"/>
              <a:buFont typeface="Wingdings"/>
              <a:buChar char=""/>
              <a:tabLst>
                <a:tab pos="193040" algn="l"/>
              </a:tabLst>
            </a:pPr>
            <a:r>
              <a:rPr lang="tr-TR" sz="1200" spc="-5" dirty="0" err="1">
                <a:latin typeface="Carlito"/>
                <a:cs typeface="Carlito"/>
              </a:rPr>
              <a:t>Pthreads</a:t>
            </a:r>
            <a:r>
              <a:rPr lang="tr-TR" sz="1200" spc="-5" dirty="0">
                <a:latin typeface="Carlito"/>
                <a:cs typeface="Carlito"/>
              </a:rPr>
              <a:t> standart API (</a:t>
            </a:r>
            <a:r>
              <a:rPr lang="tr-TR" sz="1200" dirty="0">
                <a:latin typeface="Carlito"/>
                <a:cs typeface="Carlito"/>
              </a:rPr>
              <a:t>IEEE1003.1c) </a:t>
            </a:r>
            <a:r>
              <a:rPr lang="tr-TR" sz="1200" spc="-5" dirty="0">
                <a:latin typeface="Carlito"/>
                <a:cs typeface="Carlito"/>
              </a:rPr>
              <a:t>thread </a:t>
            </a:r>
            <a:r>
              <a:rPr lang="tr-TR" sz="1200" dirty="0">
                <a:latin typeface="Carlito"/>
                <a:cs typeface="Carlito"/>
              </a:rPr>
              <a:t>oluşturma </a:t>
            </a:r>
            <a:r>
              <a:rPr lang="tr-TR" sz="1200" spc="-5" dirty="0">
                <a:latin typeface="Carlito"/>
                <a:cs typeface="Carlito"/>
              </a:rPr>
              <a:t>ve yönetmek </a:t>
            </a:r>
            <a:r>
              <a:rPr lang="tr-TR" sz="1200" dirty="0">
                <a:latin typeface="Carlito"/>
                <a:cs typeface="Carlito"/>
              </a:rPr>
              <a:t>için  </a:t>
            </a:r>
            <a:r>
              <a:rPr lang="tr-TR" sz="1200" spc="-5" dirty="0">
                <a:latin typeface="Carlito"/>
                <a:cs typeface="Carlito"/>
              </a:rPr>
              <a:t>oluşturulmuştur.</a:t>
            </a:r>
            <a:endParaRPr lang="tr-TR" sz="1200" dirty="0">
              <a:latin typeface="Carlito"/>
              <a:cs typeface="Carlito"/>
            </a:endParaRPr>
          </a:p>
          <a:p>
            <a:pPr marL="192405" marR="61594" indent="-180340">
              <a:lnSpc>
                <a:spcPct val="100000"/>
              </a:lnSpc>
              <a:spcBef>
                <a:spcPts val="600"/>
              </a:spcBef>
              <a:buClr>
                <a:srgbClr val="3333CC"/>
              </a:buClr>
              <a:buSzPct val="58333"/>
              <a:buFont typeface="Wingdings"/>
              <a:buChar char=""/>
              <a:tabLst>
                <a:tab pos="193040" algn="l"/>
              </a:tabLst>
            </a:pPr>
            <a:r>
              <a:rPr lang="tr-TR" sz="1200" spc="-5" dirty="0">
                <a:latin typeface="Carlito"/>
                <a:cs typeface="Carlito"/>
              </a:rPr>
              <a:t>Çoğu </a:t>
            </a:r>
            <a:r>
              <a:rPr lang="tr-TR" sz="1200" dirty="0">
                <a:latin typeface="Carlito"/>
                <a:cs typeface="Carlito"/>
              </a:rPr>
              <a:t>Unix sistemlerde, </a:t>
            </a:r>
            <a:r>
              <a:rPr lang="tr-TR" sz="1200" spc="-5" dirty="0">
                <a:latin typeface="Carlito"/>
                <a:cs typeface="Carlito"/>
              </a:rPr>
              <a:t>Linux ve Mac </a:t>
            </a:r>
            <a:r>
              <a:rPr lang="tr-TR" sz="1200" dirty="0">
                <a:latin typeface="Carlito"/>
                <a:cs typeface="Carlito"/>
              </a:rPr>
              <a:t>OS’ta </a:t>
            </a:r>
            <a:r>
              <a:rPr lang="tr-TR" sz="1200" dirty="0" err="1">
                <a:latin typeface="Carlito"/>
                <a:cs typeface="Carlito"/>
              </a:rPr>
              <a:t>Pthreads</a:t>
            </a:r>
            <a:r>
              <a:rPr lang="tr-TR" sz="1200" dirty="0">
                <a:latin typeface="Carlito"/>
                <a:cs typeface="Carlito"/>
              </a:rPr>
              <a:t> </a:t>
            </a:r>
            <a:r>
              <a:rPr lang="tr-TR" sz="1200" spc="-5" dirty="0">
                <a:latin typeface="Carlito"/>
                <a:cs typeface="Carlito"/>
              </a:rPr>
              <a:t>kullanılır.</a:t>
            </a:r>
            <a:endParaRPr lang="tr-TR" sz="1200" dirty="0">
              <a:latin typeface="Carlito"/>
              <a:cs typeface="Carlito"/>
            </a:endParaRPr>
          </a:p>
          <a:p>
            <a:pPr marL="192405" indent="-180340">
              <a:lnSpc>
                <a:spcPct val="100000"/>
              </a:lnSpc>
              <a:spcBef>
                <a:spcPts val="600"/>
              </a:spcBef>
              <a:buClr>
                <a:srgbClr val="3333CC"/>
              </a:buClr>
              <a:buSzPct val="58333"/>
              <a:buFont typeface="Wingdings"/>
              <a:buChar char=""/>
              <a:tabLst>
                <a:tab pos="193040" algn="l"/>
              </a:tabLst>
            </a:pPr>
            <a:r>
              <a:rPr lang="tr-TR" sz="1200" dirty="0">
                <a:latin typeface="Carlito"/>
                <a:cs typeface="Carlito"/>
              </a:rPr>
              <a:t>Windows </a:t>
            </a:r>
            <a:r>
              <a:rPr lang="tr-TR" sz="1200" dirty="0" err="1">
                <a:latin typeface="Carlito"/>
                <a:cs typeface="Carlito"/>
              </a:rPr>
              <a:t>Pthreads</a:t>
            </a:r>
            <a:r>
              <a:rPr lang="tr-TR" sz="1200" dirty="0">
                <a:latin typeface="Carlito"/>
                <a:cs typeface="Carlito"/>
              </a:rPr>
              <a:t> standardını</a:t>
            </a:r>
            <a:r>
              <a:rPr lang="tr-TR" sz="1200" spc="-85" dirty="0">
                <a:latin typeface="Carlito"/>
                <a:cs typeface="Carlito"/>
              </a:rPr>
              <a:t> </a:t>
            </a:r>
            <a:r>
              <a:rPr lang="tr-TR" sz="1200" spc="-5" dirty="0">
                <a:latin typeface="Carlito"/>
                <a:cs typeface="Carlito"/>
              </a:rPr>
              <a:t>desteklemez. (</a:t>
            </a:r>
            <a:r>
              <a:rPr lang="tr-TR" sz="1200" spc="-5" dirty="0" err="1">
                <a:latin typeface="Carlito"/>
                <a:cs typeface="Carlito"/>
              </a:rPr>
              <a:t>third-party</a:t>
            </a:r>
            <a:r>
              <a:rPr lang="tr-TR" sz="1200" spc="-5" dirty="0">
                <a:latin typeface="Carlito"/>
                <a:cs typeface="Carlito"/>
              </a:rPr>
              <a:t> uygulamalarla mümkün)</a:t>
            </a:r>
          </a:p>
          <a:p>
            <a:pPr marL="192405" indent="-180340">
              <a:lnSpc>
                <a:spcPct val="100000"/>
              </a:lnSpc>
              <a:spcBef>
                <a:spcPts val="600"/>
              </a:spcBef>
              <a:buClr>
                <a:srgbClr val="3333CC"/>
              </a:buClr>
              <a:buSzPct val="58333"/>
              <a:buFont typeface="Wingdings"/>
              <a:buChar char=""/>
              <a:tabLst>
                <a:tab pos="193040" algn="l"/>
              </a:tabLst>
            </a:pPr>
            <a:r>
              <a:rPr lang="tr-TR" sz="1200" spc="-5" dirty="0">
                <a:latin typeface="Carlito"/>
                <a:cs typeface="Carlito"/>
              </a:rPr>
              <a:t>Bir </a:t>
            </a:r>
            <a:r>
              <a:rPr lang="tr-TR" sz="1200" spc="-5" dirty="0" err="1">
                <a:latin typeface="Carlito"/>
                <a:cs typeface="Carlito"/>
              </a:rPr>
              <a:t>Pthreads</a:t>
            </a:r>
            <a:r>
              <a:rPr lang="tr-TR" sz="1200" spc="-5" dirty="0">
                <a:latin typeface="Carlito"/>
                <a:cs typeface="Carlito"/>
              </a:rPr>
              <a:t> programda, ayrı threadler belirlenmiş bir fonksiyon içinde yürütülür, bu fonksiyon ismi thread oluşturulurken parametre olarak verilir.</a:t>
            </a:r>
            <a:endParaRPr lang="tr-TR" sz="1200" dirty="0">
              <a:latin typeface="Carlito"/>
              <a:cs typeface="Carlito"/>
            </a:endParaRPr>
          </a:p>
          <a:p>
            <a:pPr marL="192405" indent="-180340">
              <a:lnSpc>
                <a:spcPct val="100000"/>
              </a:lnSpc>
              <a:spcBef>
                <a:spcPts val="600"/>
              </a:spcBef>
              <a:buClr>
                <a:srgbClr val="3333CC"/>
              </a:buClr>
              <a:buSzPct val="58333"/>
              <a:buFont typeface="Wingdings"/>
              <a:buChar char=""/>
              <a:tabLst>
                <a:tab pos="193040" algn="l"/>
              </a:tabLst>
            </a:pPr>
            <a:r>
              <a:rPr lang="tr-TR" sz="1200" dirty="0">
                <a:latin typeface="Carlito"/>
                <a:cs typeface="Carlito"/>
              </a:rPr>
              <a:t>Tüm </a:t>
            </a:r>
            <a:r>
              <a:rPr lang="tr-TR" sz="1200" spc="-5" dirty="0" err="1">
                <a:latin typeface="Carlito"/>
                <a:cs typeface="Carlito"/>
              </a:rPr>
              <a:t>thread’ler</a:t>
            </a:r>
            <a:r>
              <a:rPr lang="tr-TR" sz="1200" spc="-5" dirty="0">
                <a:latin typeface="Carlito"/>
                <a:cs typeface="Carlito"/>
              </a:rPr>
              <a:t> global </a:t>
            </a:r>
            <a:r>
              <a:rPr lang="tr-TR" sz="1200" dirty="0" err="1">
                <a:latin typeface="Carlito"/>
                <a:cs typeface="Carlito"/>
              </a:rPr>
              <a:t>scope’ta</a:t>
            </a:r>
            <a:r>
              <a:rPr lang="tr-TR" sz="1200" dirty="0">
                <a:latin typeface="Carlito"/>
                <a:cs typeface="Carlito"/>
              </a:rPr>
              <a:t> </a:t>
            </a:r>
            <a:r>
              <a:rPr lang="tr-TR" sz="1200" spc="-5" dirty="0">
                <a:latin typeface="Carlito"/>
                <a:cs typeface="Carlito"/>
              </a:rPr>
              <a:t>tanımlanan verileri</a:t>
            </a:r>
            <a:r>
              <a:rPr lang="tr-TR" sz="1200" spc="-50" dirty="0">
                <a:latin typeface="Carlito"/>
                <a:cs typeface="Carlito"/>
              </a:rPr>
              <a:t> </a:t>
            </a:r>
            <a:r>
              <a:rPr lang="tr-TR" sz="1200" spc="-5" dirty="0">
                <a:latin typeface="Carlito"/>
                <a:cs typeface="Carlito"/>
              </a:rPr>
              <a:t>paylaşırlar.</a:t>
            </a:r>
            <a:endParaRPr lang="tr-TR" sz="1200" dirty="0">
              <a:latin typeface="Carlito"/>
              <a:cs typeface="Carlito"/>
            </a:endParaRPr>
          </a:p>
        </p:txBody>
      </p:sp>
      <p:sp>
        <p:nvSpPr>
          <p:cNvPr id="9" name="object 9"/>
          <p:cNvSpPr txBox="1">
            <a:spLocks noGrp="1"/>
          </p:cNvSpPr>
          <p:nvPr>
            <p:ph type="title"/>
          </p:nvPr>
        </p:nvSpPr>
        <p:spPr>
          <a:xfrm>
            <a:off x="490472" y="200406"/>
            <a:ext cx="2595627" cy="228909"/>
          </a:xfrm>
          <a:prstGeom prst="rect">
            <a:avLst/>
          </a:prstGeom>
        </p:spPr>
        <p:txBody>
          <a:bodyPr vert="horz" wrap="square" lIns="0" tIns="13335" rIns="0" bIns="0" rtlCol="0">
            <a:spAutoFit/>
          </a:bodyPr>
          <a:lstStyle/>
          <a:p>
            <a:pPr marL="12700">
              <a:lnSpc>
                <a:spcPct val="100000"/>
              </a:lnSpc>
              <a:spcBef>
                <a:spcPts val="105"/>
              </a:spcBef>
            </a:pPr>
            <a:r>
              <a:rPr lang="tr-TR" dirty="0" err="1"/>
              <a:t>Pthreads</a:t>
            </a:r>
            <a:endParaRPr lang="tr-TR" dirty="0"/>
          </a:p>
        </p:txBody>
      </p:sp>
      <p:sp>
        <p:nvSpPr>
          <p:cNvPr id="10" name="object 10"/>
          <p:cNvSpPr/>
          <p:nvPr/>
        </p:nvSpPr>
        <p:spPr>
          <a:xfrm>
            <a:off x="304" y="889"/>
            <a:ext cx="4953000" cy="3428365"/>
          </a:xfrm>
          <a:custGeom>
            <a:avLst/>
            <a:gdLst/>
            <a:ahLst/>
            <a:cxnLst/>
            <a:rect l="l" t="t" r="r" b="b"/>
            <a:pathLst>
              <a:path w="4953000" h="3428365">
                <a:moveTo>
                  <a:pt x="0" y="3428111"/>
                </a:moveTo>
                <a:lnTo>
                  <a:pt x="4952746" y="3428111"/>
                </a:lnTo>
                <a:lnTo>
                  <a:pt x="4952746" y="0"/>
                </a:lnTo>
                <a:lnTo>
                  <a:pt x="0" y="0"/>
                </a:lnTo>
                <a:lnTo>
                  <a:pt x="0" y="3428111"/>
                </a:lnTo>
                <a:close/>
              </a:path>
            </a:pathLst>
          </a:custGeom>
          <a:ln w="24384">
            <a:solidFill>
              <a:srgbClr val="000000"/>
            </a:solidFill>
          </a:ln>
        </p:spPr>
        <p:txBody>
          <a:bodyPr wrap="square" lIns="0" tIns="0" rIns="0" bIns="0" rtlCol="0"/>
          <a:lstStyle/>
          <a:p>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8579" y="291084"/>
            <a:ext cx="624840" cy="238125"/>
            <a:chOff x="68579" y="291084"/>
            <a:chExt cx="624840" cy="238125"/>
          </a:xfrm>
        </p:grpSpPr>
        <p:sp>
          <p:nvSpPr>
            <p:cNvPr id="3" name="object 3"/>
            <p:cNvSpPr/>
            <p:nvPr/>
          </p:nvSpPr>
          <p:spPr>
            <a:xfrm>
              <a:off x="493775" y="409956"/>
              <a:ext cx="199644" cy="11887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68579" y="374904"/>
              <a:ext cx="303275" cy="118872"/>
            </a:xfrm>
            <a:prstGeom prst="rect">
              <a:avLst/>
            </a:prstGeom>
            <a:blipFill>
              <a:blip r:embed="rId4" cstate="print"/>
              <a:stretch>
                <a:fillRect/>
              </a:stretch>
            </a:blipFill>
          </p:spPr>
          <p:txBody>
            <a:bodyPr wrap="square" lIns="0" tIns="0" rIns="0" bIns="0" rtlCol="0"/>
            <a:lstStyle/>
            <a:p>
              <a:endParaRPr/>
            </a:p>
          </p:txBody>
        </p:sp>
      </p:grpSp>
      <p:sp>
        <p:nvSpPr>
          <p:cNvPr id="5" name="object 5"/>
          <p:cNvSpPr txBox="1"/>
          <p:nvPr/>
        </p:nvSpPr>
        <p:spPr>
          <a:xfrm>
            <a:off x="4876546" y="3358388"/>
            <a:ext cx="64135" cy="64135"/>
          </a:xfrm>
          <a:prstGeom prst="rect">
            <a:avLst/>
          </a:prstGeom>
        </p:spPr>
        <p:txBody>
          <a:bodyPr vert="horz" wrap="square" lIns="0" tIns="0" rIns="0" bIns="0" rtlCol="0">
            <a:spAutoFit/>
          </a:bodyPr>
          <a:lstStyle/>
          <a:p>
            <a:pPr>
              <a:lnSpc>
                <a:spcPts val="480"/>
              </a:lnSpc>
            </a:pPr>
            <a:r>
              <a:rPr sz="500" spc="-5" dirty="0">
                <a:solidFill>
                  <a:srgbClr val="808080"/>
                </a:solidFill>
                <a:latin typeface="Carlito"/>
                <a:cs typeface="Carlito"/>
              </a:rPr>
              <a:t>29</a:t>
            </a:r>
            <a:endParaRPr sz="500">
              <a:latin typeface="Carlito"/>
              <a:cs typeface="Carlito"/>
            </a:endParaRPr>
          </a:p>
        </p:txBody>
      </p:sp>
      <p:grpSp>
        <p:nvGrpSpPr>
          <p:cNvPr id="6" name="object 6"/>
          <p:cNvGrpSpPr/>
          <p:nvPr/>
        </p:nvGrpSpPr>
        <p:grpSpPr>
          <a:xfrm>
            <a:off x="-1778" y="542417"/>
            <a:ext cx="4955540" cy="2891790"/>
            <a:chOff x="-1778" y="542417"/>
            <a:chExt cx="4955540" cy="2891790"/>
          </a:xfrm>
        </p:grpSpPr>
        <p:sp>
          <p:nvSpPr>
            <p:cNvPr id="7" name="object 7"/>
            <p:cNvSpPr/>
            <p:nvPr/>
          </p:nvSpPr>
          <p:spPr>
            <a:xfrm>
              <a:off x="34280" y="749057"/>
              <a:ext cx="2590050" cy="1719052"/>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761" y="720090"/>
              <a:ext cx="2633980" cy="1769745"/>
            </a:xfrm>
            <a:custGeom>
              <a:avLst/>
              <a:gdLst/>
              <a:ahLst/>
              <a:cxnLst/>
              <a:rect l="l" t="t" r="r" b="b"/>
              <a:pathLst>
                <a:path w="2633980" h="1769745">
                  <a:moveTo>
                    <a:pt x="0" y="1769363"/>
                  </a:moveTo>
                  <a:lnTo>
                    <a:pt x="2633471" y="1769363"/>
                  </a:lnTo>
                  <a:lnTo>
                    <a:pt x="2633471" y="0"/>
                  </a:lnTo>
                  <a:lnTo>
                    <a:pt x="0" y="0"/>
                  </a:lnTo>
                </a:path>
              </a:pathLst>
            </a:custGeom>
            <a:ln w="4572">
              <a:solidFill>
                <a:srgbClr val="BEBEBE"/>
              </a:solidFill>
            </a:ln>
          </p:spPr>
          <p:txBody>
            <a:bodyPr wrap="square" lIns="0" tIns="0" rIns="0" bIns="0" rtlCol="0"/>
            <a:lstStyle/>
            <a:p>
              <a:endParaRPr/>
            </a:p>
          </p:txBody>
        </p:sp>
        <p:sp>
          <p:nvSpPr>
            <p:cNvPr id="9" name="object 9"/>
            <p:cNvSpPr/>
            <p:nvPr/>
          </p:nvSpPr>
          <p:spPr>
            <a:xfrm>
              <a:off x="2644880" y="1504200"/>
              <a:ext cx="2273237" cy="1909554"/>
            </a:xfrm>
            <a:prstGeom prst="rect">
              <a:avLst/>
            </a:prstGeom>
            <a:blipFill>
              <a:blip r:embed="rId6" cstate="print"/>
              <a:stretch>
                <a:fillRect/>
              </a:stretch>
            </a:blipFill>
          </p:spPr>
          <p:txBody>
            <a:bodyPr wrap="square" lIns="0" tIns="0" rIns="0" bIns="0" rtlCol="0"/>
            <a:lstStyle/>
            <a:p>
              <a:endParaRPr/>
            </a:p>
          </p:txBody>
        </p:sp>
        <p:sp>
          <p:nvSpPr>
            <p:cNvPr id="10" name="object 10"/>
            <p:cNvSpPr/>
            <p:nvPr/>
          </p:nvSpPr>
          <p:spPr>
            <a:xfrm>
              <a:off x="2638805" y="1471422"/>
              <a:ext cx="2312035" cy="1960245"/>
            </a:xfrm>
            <a:custGeom>
              <a:avLst/>
              <a:gdLst/>
              <a:ahLst/>
              <a:cxnLst/>
              <a:rect l="l" t="t" r="r" b="b"/>
              <a:pathLst>
                <a:path w="2312035" h="1960245">
                  <a:moveTo>
                    <a:pt x="0" y="1959864"/>
                  </a:moveTo>
                  <a:lnTo>
                    <a:pt x="2311907" y="1959864"/>
                  </a:lnTo>
                  <a:lnTo>
                    <a:pt x="2311907" y="0"/>
                  </a:lnTo>
                  <a:lnTo>
                    <a:pt x="0" y="0"/>
                  </a:lnTo>
                  <a:lnTo>
                    <a:pt x="0" y="1959864"/>
                  </a:lnTo>
                  <a:close/>
                </a:path>
              </a:pathLst>
            </a:custGeom>
            <a:ln w="4572">
              <a:solidFill>
                <a:srgbClr val="BEBEBE"/>
              </a:solidFill>
            </a:ln>
          </p:spPr>
          <p:txBody>
            <a:bodyPr wrap="square" lIns="0" tIns="0" rIns="0" bIns="0" rtlCol="0"/>
            <a:lstStyle/>
            <a:p>
              <a:endParaRPr/>
            </a:p>
          </p:txBody>
        </p:sp>
        <p:sp>
          <p:nvSpPr>
            <p:cNvPr id="11" name="object 11"/>
            <p:cNvSpPr/>
            <p:nvPr/>
          </p:nvSpPr>
          <p:spPr>
            <a:xfrm>
              <a:off x="982979" y="542417"/>
              <a:ext cx="1697989" cy="252095"/>
            </a:xfrm>
            <a:custGeom>
              <a:avLst/>
              <a:gdLst/>
              <a:ahLst/>
              <a:cxnLst/>
              <a:rect l="l" t="t" r="r" b="b"/>
              <a:pathLst>
                <a:path w="1697989" h="252095">
                  <a:moveTo>
                    <a:pt x="35179" y="213995"/>
                  </a:moveTo>
                  <a:lnTo>
                    <a:pt x="0" y="238125"/>
                  </a:lnTo>
                  <a:lnTo>
                    <a:pt x="40386" y="251714"/>
                  </a:lnTo>
                  <a:lnTo>
                    <a:pt x="38334" y="236855"/>
                  </a:lnTo>
                  <a:lnTo>
                    <a:pt x="31876" y="236855"/>
                  </a:lnTo>
                  <a:lnTo>
                    <a:pt x="30987" y="230632"/>
                  </a:lnTo>
                  <a:lnTo>
                    <a:pt x="37354" y="229750"/>
                  </a:lnTo>
                  <a:lnTo>
                    <a:pt x="35179" y="213995"/>
                  </a:lnTo>
                  <a:close/>
                </a:path>
                <a:path w="1697989" h="252095">
                  <a:moveTo>
                    <a:pt x="37354" y="229750"/>
                  </a:moveTo>
                  <a:lnTo>
                    <a:pt x="30987" y="230632"/>
                  </a:lnTo>
                  <a:lnTo>
                    <a:pt x="31876" y="236855"/>
                  </a:lnTo>
                  <a:lnTo>
                    <a:pt x="38213" y="235978"/>
                  </a:lnTo>
                  <a:lnTo>
                    <a:pt x="37354" y="229750"/>
                  </a:lnTo>
                  <a:close/>
                </a:path>
                <a:path w="1697989" h="252095">
                  <a:moveTo>
                    <a:pt x="38213" y="235978"/>
                  </a:moveTo>
                  <a:lnTo>
                    <a:pt x="31876" y="236855"/>
                  </a:lnTo>
                  <a:lnTo>
                    <a:pt x="38334" y="236855"/>
                  </a:lnTo>
                  <a:lnTo>
                    <a:pt x="38213" y="235978"/>
                  </a:lnTo>
                  <a:close/>
                </a:path>
                <a:path w="1697989" h="252095">
                  <a:moveTo>
                    <a:pt x="1696593" y="0"/>
                  </a:moveTo>
                  <a:lnTo>
                    <a:pt x="37354" y="229750"/>
                  </a:lnTo>
                  <a:lnTo>
                    <a:pt x="38213" y="235978"/>
                  </a:lnTo>
                  <a:lnTo>
                    <a:pt x="1697482" y="6350"/>
                  </a:lnTo>
                  <a:lnTo>
                    <a:pt x="1696593" y="0"/>
                  </a:lnTo>
                  <a:close/>
                </a:path>
              </a:pathLst>
            </a:custGeom>
            <a:solidFill>
              <a:srgbClr val="C00000"/>
            </a:solidFill>
          </p:spPr>
          <p:txBody>
            <a:bodyPr wrap="square" lIns="0" tIns="0" rIns="0" bIns="0" rtlCol="0"/>
            <a:lstStyle/>
            <a:p>
              <a:endParaRPr/>
            </a:p>
          </p:txBody>
        </p:sp>
      </p:grpSp>
      <p:graphicFrame>
        <p:nvGraphicFramePr>
          <p:cNvPr id="12" name="object 12"/>
          <p:cNvGraphicFramePr>
            <a:graphicFrameLocks noGrp="1"/>
          </p:cNvGraphicFramePr>
          <p:nvPr>
            <p:extLst>
              <p:ext uri="{D42A27DB-BD31-4B8C-83A1-F6EECF244321}">
                <p14:modId xmlns:p14="http://schemas.microsoft.com/office/powerpoint/2010/main" val="237505762"/>
              </p:ext>
            </p:extLst>
          </p:nvPr>
        </p:nvGraphicFramePr>
        <p:xfrm>
          <a:off x="239267" y="280416"/>
          <a:ext cx="4472305" cy="535685"/>
        </p:xfrm>
        <a:graphic>
          <a:graphicData uri="http://schemas.openxmlformats.org/drawingml/2006/table">
            <a:tbl>
              <a:tblPr firstRow="1" bandRow="1">
                <a:tableStyleId>{2D5ABB26-0587-4C30-8999-92F81FD0307C}</a:tableStyleId>
              </a:tblPr>
              <a:tblGrid>
                <a:gridCol w="182245">
                  <a:extLst>
                    <a:ext uri="{9D8B030D-6E8A-4147-A177-3AD203B41FA5}">
                      <a16:colId xmlns:a16="http://schemas.microsoft.com/office/drawing/2014/main" val="20000"/>
                    </a:ext>
                  </a:extLst>
                </a:gridCol>
                <a:gridCol w="2259965">
                  <a:extLst>
                    <a:ext uri="{9D8B030D-6E8A-4147-A177-3AD203B41FA5}">
                      <a16:colId xmlns:a16="http://schemas.microsoft.com/office/drawing/2014/main" val="20001"/>
                    </a:ext>
                  </a:extLst>
                </a:gridCol>
                <a:gridCol w="1229995">
                  <a:extLst>
                    <a:ext uri="{9D8B030D-6E8A-4147-A177-3AD203B41FA5}">
                      <a16:colId xmlns:a16="http://schemas.microsoft.com/office/drawing/2014/main" val="20002"/>
                    </a:ext>
                  </a:extLst>
                </a:gridCol>
                <a:gridCol w="800100">
                  <a:extLst>
                    <a:ext uri="{9D8B030D-6E8A-4147-A177-3AD203B41FA5}">
                      <a16:colId xmlns:a16="http://schemas.microsoft.com/office/drawing/2014/main" val="20003"/>
                    </a:ext>
                  </a:extLst>
                </a:gridCol>
              </a:tblGrid>
              <a:tr h="192023">
                <a:tc>
                  <a:txBody>
                    <a:bodyPr/>
                    <a:lstStyle/>
                    <a:p>
                      <a:pPr>
                        <a:lnSpc>
                          <a:spcPct val="100000"/>
                        </a:lnSpc>
                      </a:pPr>
                      <a:endParaRPr sz="800" dirty="0">
                        <a:latin typeface="Times New Roman"/>
                        <a:cs typeface="Times New Roman"/>
                      </a:endParaRPr>
                    </a:p>
                  </a:txBody>
                  <a:tcPr marL="0" marR="0" marT="0" marB="0">
                    <a:lnR w="19050">
                      <a:solidFill>
                        <a:srgbClr val="1C1C1C"/>
                      </a:solidFill>
                      <a:prstDash val="solid"/>
                    </a:lnR>
                    <a:lnB w="19050">
                      <a:solidFill>
                        <a:srgbClr val="000000"/>
                      </a:solidFill>
                      <a:prstDash val="solid"/>
                    </a:lnB>
                  </a:tcPr>
                </a:tc>
                <a:tc gridSpan="3">
                  <a:txBody>
                    <a:bodyPr/>
                    <a:lstStyle/>
                    <a:p>
                      <a:pPr marL="81280">
                        <a:lnSpc>
                          <a:spcPts val="1145"/>
                        </a:lnSpc>
                      </a:pPr>
                      <a:r>
                        <a:rPr lang="tr-TR" sz="1400" dirty="0" err="1">
                          <a:solidFill>
                            <a:srgbClr val="333399"/>
                          </a:solidFill>
                          <a:latin typeface="Carlito"/>
                          <a:cs typeface="Carlito"/>
                        </a:rPr>
                        <a:t>Pthreads</a:t>
                      </a:r>
                      <a:r>
                        <a:rPr lang="tr-TR" sz="1400" dirty="0">
                          <a:solidFill>
                            <a:srgbClr val="333399"/>
                          </a:solidFill>
                          <a:latin typeface="Carlito"/>
                          <a:cs typeface="Carlito"/>
                        </a:rPr>
                        <a:t> - Örnek</a:t>
                      </a:r>
                    </a:p>
                  </a:txBody>
                  <a:tcPr marL="0" marR="0" marT="0" marB="0">
                    <a:lnL w="19050">
                      <a:solidFill>
                        <a:srgbClr val="1C1C1C"/>
                      </a:solidFill>
                      <a:prstDash val="solid"/>
                    </a:lnL>
                    <a:lnB w="19050">
                      <a:solidFill>
                        <a:srgbClr val="000000"/>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166116">
                <a:tc rowSpan="2" gridSpan="2">
                  <a:txBody>
                    <a:bodyPr/>
                    <a:lstStyle/>
                    <a:p>
                      <a:pPr>
                        <a:lnSpc>
                          <a:spcPct val="100000"/>
                        </a:lnSpc>
                        <a:spcBef>
                          <a:spcPts val="10"/>
                        </a:spcBef>
                      </a:pPr>
                      <a:endParaRPr sz="1200" dirty="0">
                        <a:latin typeface="Carlito"/>
                        <a:cs typeface="Carlito"/>
                      </a:endParaRPr>
                    </a:p>
                  </a:txBody>
                  <a:tcPr marL="0" marR="0" marT="1270" marB="0">
                    <a:lnR w="6350">
                      <a:solidFill>
                        <a:srgbClr val="BEBEBE"/>
                      </a:solidFill>
                      <a:prstDash val="solid"/>
                    </a:lnR>
                    <a:lnT w="19050">
                      <a:solidFill>
                        <a:srgbClr val="000000"/>
                      </a:solidFill>
                      <a:prstDash val="solid"/>
                    </a:lnT>
                  </a:tcPr>
                </a:tc>
                <a:tc rowSpan="2" hMerge="1">
                  <a:txBody>
                    <a:bodyPr/>
                    <a:lstStyle/>
                    <a:p>
                      <a:endParaRPr/>
                    </a:p>
                  </a:txBody>
                  <a:tcPr marL="0" marR="0" marT="0" marB="0"/>
                </a:tc>
                <a:tc gridSpan="2">
                  <a:txBody>
                    <a:bodyPr/>
                    <a:lstStyle/>
                    <a:p>
                      <a:pPr marL="45085">
                        <a:lnSpc>
                          <a:spcPct val="100000"/>
                        </a:lnSpc>
                        <a:spcBef>
                          <a:spcPts val="30"/>
                        </a:spcBef>
                      </a:pPr>
                      <a:r>
                        <a:rPr sz="700" spc="-5" dirty="0">
                          <a:solidFill>
                            <a:srgbClr val="C00000"/>
                          </a:solidFill>
                          <a:latin typeface="Carlito"/>
                          <a:cs typeface="Carlito"/>
                        </a:rPr>
                        <a:t>Pthreads programları için kullanılan header</a:t>
                      </a:r>
                      <a:r>
                        <a:rPr sz="700" spc="-15" dirty="0">
                          <a:solidFill>
                            <a:srgbClr val="C00000"/>
                          </a:solidFill>
                          <a:latin typeface="Carlito"/>
                          <a:cs typeface="Carlito"/>
                        </a:rPr>
                        <a:t> </a:t>
                      </a:r>
                      <a:r>
                        <a:rPr sz="700" spc="-10" dirty="0">
                          <a:solidFill>
                            <a:srgbClr val="C00000"/>
                          </a:solidFill>
                          <a:latin typeface="Carlito"/>
                          <a:cs typeface="Carlito"/>
                        </a:rPr>
                        <a:t>file</a:t>
                      </a:r>
                      <a:endParaRPr sz="700" dirty="0">
                        <a:latin typeface="Carlito"/>
                        <a:cs typeface="Carlito"/>
                      </a:endParaRPr>
                    </a:p>
                  </a:txBody>
                  <a:tcPr marL="0" marR="0" marT="3810" marB="0">
                    <a:lnL w="6350">
                      <a:solidFill>
                        <a:srgbClr val="BEBEBE"/>
                      </a:solidFill>
                      <a:prstDash val="solid"/>
                    </a:lnL>
                    <a:lnR w="6350">
                      <a:solidFill>
                        <a:srgbClr val="BEBEBE"/>
                      </a:solidFill>
                      <a:prstDash val="solid"/>
                    </a:lnR>
                    <a:lnT w="19050">
                      <a:solidFill>
                        <a:srgbClr val="000000"/>
                      </a:solidFill>
                      <a:prstDash val="solid"/>
                    </a:lnT>
                    <a:lnB w="6350">
                      <a:solidFill>
                        <a:srgbClr val="BEBEBE"/>
                      </a:solidFill>
                      <a:prstDash val="solid"/>
                    </a:lnB>
                    <a:solidFill>
                      <a:srgbClr val="FFF5CC"/>
                    </a:solidFill>
                  </a:tcPr>
                </a:tc>
                <a:tc hMerge="1">
                  <a:txBody>
                    <a:bodyPr/>
                    <a:lstStyle/>
                    <a:p>
                      <a:endParaRPr/>
                    </a:p>
                  </a:txBody>
                  <a:tcPr marL="0" marR="0" marT="0" marB="0"/>
                </a:tc>
                <a:extLst>
                  <a:ext uri="{0D108BD9-81ED-4DB2-BD59-A6C34878D82A}">
                    <a16:rowId xmlns:a16="http://schemas.microsoft.com/office/drawing/2014/main" val="10001"/>
                  </a:ext>
                </a:extLst>
              </a:tr>
              <a:tr h="177546">
                <a:tc gridSpan="2" vMerge="1">
                  <a:txBody>
                    <a:bodyPr/>
                    <a:lstStyle/>
                    <a:p>
                      <a:endParaRPr/>
                    </a:p>
                  </a:txBody>
                  <a:tcPr marL="0" marR="0" marT="1270" marB="0">
                    <a:lnR w="6350">
                      <a:solidFill>
                        <a:srgbClr val="BEBEBE"/>
                      </a:solidFill>
                      <a:prstDash val="solid"/>
                    </a:lnR>
                    <a:lnT w="19050">
                      <a:solidFill>
                        <a:srgbClr val="000000"/>
                      </a:solidFill>
                      <a:prstDash val="solid"/>
                    </a:lnT>
                  </a:tcPr>
                </a:tc>
                <a:tc hMerge="1" vMerge="1">
                  <a:txBody>
                    <a:bodyPr/>
                    <a:lstStyle/>
                    <a:p>
                      <a:endParaRPr/>
                    </a:p>
                  </a:txBody>
                  <a:tcPr marL="0" marR="0" marT="0" marB="0"/>
                </a:tc>
                <a:tc>
                  <a:txBody>
                    <a:bodyPr/>
                    <a:lstStyle/>
                    <a:p>
                      <a:pPr marL="45085">
                        <a:lnSpc>
                          <a:spcPct val="100000"/>
                        </a:lnSpc>
                        <a:spcBef>
                          <a:spcPts val="190"/>
                        </a:spcBef>
                      </a:pPr>
                      <a:r>
                        <a:rPr sz="700" spc="-20" dirty="0">
                          <a:solidFill>
                            <a:srgbClr val="C00000"/>
                          </a:solidFill>
                          <a:latin typeface="Carlito"/>
                          <a:cs typeface="Carlito"/>
                        </a:rPr>
                        <a:t>Yeni </a:t>
                      </a:r>
                      <a:r>
                        <a:rPr sz="700" spc="-5" dirty="0">
                          <a:solidFill>
                            <a:srgbClr val="C00000"/>
                          </a:solidFill>
                          <a:latin typeface="Carlito"/>
                          <a:cs typeface="Carlito"/>
                        </a:rPr>
                        <a:t>thread için </a:t>
                      </a:r>
                      <a:r>
                        <a:rPr sz="700" dirty="0">
                          <a:solidFill>
                            <a:srgbClr val="C00000"/>
                          </a:solidFill>
                          <a:latin typeface="Carlito"/>
                          <a:cs typeface="Carlito"/>
                        </a:rPr>
                        <a:t>ID</a:t>
                      </a:r>
                      <a:r>
                        <a:rPr sz="700" spc="-25" dirty="0">
                          <a:solidFill>
                            <a:srgbClr val="C00000"/>
                          </a:solidFill>
                          <a:latin typeface="Carlito"/>
                          <a:cs typeface="Carlito"/>
                        </a:rPr>
                        <a:t> </a:t>
                      </a:r>
                      <a:r>
                        <a:rPr sz="700" spc="-15" dirty="0">
                          <a:solidFill>
                            <a:srgbClr val="C00000"/>
                          </a:solidFill>
                          <a:latin typeface="Carlito"/>
                          <a:cs typeface="Carlito"/>
                        </a:rPr>
                        <a:t>tanımlar</a:t>
                      </a:r>
                      <a:r>
                        <a:rPr sz="800" spc="-15" dirty="0">
                          <a:solidFill>
                            <a:srgbClr val="C00000"/>
                          </a:solidFill>
                          <a:latin typeface="Carlito"/>
                          <a:cs typeface="Carlito"/>
                        </a:rPr>
                        <a:t>.</a:t>
                      </a:r>
                      <a:endParaRPr sz="800" dirty="0">
                        <a:latin typeface="Carlito"/>
                        <a:cs typeface="Carlito"/>
                      </a:endParaRPr>
                    </a:p>
                  </a:txBody>
                  <a:tcPr marL="0" marR="0" marT="24130" marB="0">
                    <a:lnL w="6350">
                      <a:solidFill>
                        <a:srgbClr val="BEBEBE"/>
                      </a:solidFill>
                      <a:prstDash val="solid"/>
                    </a:lnL>
                    <a:lnR w="6350">
                      <a:solidFill>
                        <a:srgbClr val="BEBEBE"/>
                      </a:solidFill>
                      <a:prstDash val="solid"/>
                    </a:lnR>
                    <a:lnT w="6350">
                      <a:solidFill>
                        <a:srgbClr val="BEBEBE"/>
                      </a:solidFill>
                      <a:prstDash val="solid"/>
                    </a:lnT>
                    <a:lnB w="6350">
                      <a:solidFill>
                        <a:srgbClr val="BEBEBE"/>
                      </a:solidFill>
                      <a:prstDash val="solid"/>
                    </a:lnB>
                    <a:solidFill>
                      <a:srgbClr val="FFF5CC"/>
                    </a:solidFill>
                  </a:tcPr>
                </a:tc>
                <a:tc>
                  <a:txBody>
                    <a:bodyPr/>
                    <a:lstStyle/>
                    <a:p>
                      <a:pPr>
                        <a:lnSpc>
                          <a:spcPct val="100000"/>
                        </a:lnSpc>
                      </a:pPr>
                      <a:endParaRPr sz="800" dirty="0">
                        <a:latin typeface="Times New Roman"/>
                        <a:cs typeface="Times New Roman"/>
                      </a:endParaRPr>
                    </a:p>
                  </a:txBody>
                  <a:tcPr marL="0" marR="0" marT="0" marB="0">
                    <a:lnL w="6350">
                      <a:solidFill>
                        <a:srgbClr val="BEBEBE"/>
                      </a:solidFill>
                      <a:prstDash val="solid"/>
                    </a:lnL>
                    <a:lnT w="6350">
                      <a:solidFill>
                        <a:srgbClr val="BEBEBE"/>
                      </a:solidFill>
                      <a:prstDash val="solid"/>
                    </a:lnT>
                  </a:tcPr>
                </a:tc>
                <a:extLst>
                  <a:ext uri="{0D108BD9-81ED-4DB2-BD59-A6C34878D82A}">
                    <a16:rowId xmlns:a16="http://schemas.microsoft.com/office/drawing/2014/main" val="10002"/>
                  </a:ext>
                </a:extLst>
              </a:tr>
            </a:tbl>
          </a:graphicData>
        </a:graphic>
      </p:graphicFrame>
      <p:sp>
        <p:nvSpPr>
          <p:cNvPr id="13" name="object 13"/>
          <p:cNvSpPr/>
          <p:nvPr/>
        </p:nvSpPr>
        <p:spPr>
          <a:xfrm>
            <a:off x="757427" y="728599"/>
            <a:ext cx="1924685" cy="789940"/>
          </a:xfrm>
          <a:custGeom>
            <a:avLst/>
            <a:gdLst/>
            <a:ahLst/>
            <a:cxnLst/>
            <a:rect l="l" t="t" r="r" b="b"/>
            <a:pathLst>
              <a:path w="1924685" h="789940">
                <a:moveTo>
                  <a:pt x="28067" y="754379"/>
                </a:moveTo>
                <a:lnTo>
                  <a:pt x="0" y="786383"/>
                </a:lnTo>
                <a:lnTo>
                  <a:pt x="42418" y="789558"/>
                </a:lnTo>
                <a:lnTo>
                  <a:pt x="37444" y="777366"/>
                </a:lnTo>
                <a:lnTo>
                  <a:pt x="30606" y="777366"/>
                </a:lnTo>
                <a:lnTo>
                  <a:pt x="28193" y="771398"/>
                </a:lnTo>
                <a:lnTo>
                  <a:pt x="34038" y="769017"/>
                </a:lnTo>
                <a:lnTo>
                  <a:pt x="28067" y="754379"/>
                </a:lnTo>
                <a:close/>
              </a:path>
              <a:path w="1924685" h="789940">
                <a:moveTo>
                  <a:pt x="34038" y="769017"/>
                </a:moveTo>
                <a:lnTo>
                  <a:pt x="28193" y="771398"/>
                </a:lnTo>
                <a:lnTo>
                  <a:pt x="30606" y="777366"/>
                </a:lnTo>
                <a:lnTo>
                  <a:pt x="36469" y="774978"/>
                </a:lnTo>
                <a:lnTo>
                  <a:pt x="34038" y="769017"/>
                </a:lnTo>
                <a:close/>
              </a:path>
              <a:path w="1924685" h="789940">
                <a:moveTo>
                  <a:pt x="36469" y="774978"/>
                </a:moveTo>
                <a:lnTo>
                  <a:pt x="30606" y="777366"/>
                </a:lnTo>
                <a:lnTo>
                  <a:pt x="37444" y="777366"/>
                </a:lnTo>
                <a:lnTo>
                  <a:pt x="36469" y="774978"/>
                </a:lnTo>
                <a:close/>
              </a:path>
              <a:path w="1924685" h="789940">
                <a:moveTo>
                  <a:pt x="1922017" y="0"/>
                </a:moveTo>
                <a:lnTo>
                  <a:pt x="34038" y="769017"/>
                </a:lnTo>
                <a:lnTo>
                  <a:pt x="36469" y="774978"/>
                </a:lnTo>
                <a:lnTo>
                  <a:pt x="1924430" y="5841"/>
                </a:lnTo>
                <a:lnTo>
                  <a:pt x="1922017" y="0"/>
                </a:lnTo>
                <a:close/>
              </a:path>
            </a:pathLst>
          </a:custGeom>
          <a:solidFill>
            <a:srgbClr val="C00000"/>
          </a:solidFill>
        </p:spPr>
        <p:txBody>
          <a:bodyPr wrap="square" lIns="0" tIns="0" rIns="0" bIns="0" rtlCol="0"/>
          <a:lstStyle/>
          <a:p>
            <a:endParaRPr/>
          </a:p>
        </p:txBody>
      </p:sp>
      <p:sp>
        <p:nvSpPr>
          <p:cNvPr id="14" name="object 14"/>
          <p:cNvSpPr txBox="1"/>
          <p:nvPr/>
        </p:nvSpPr>
        <p:spPr>
          <a:xfrm>
            <a:off x="2681477" y="863346"/>
            <a:ext cx="2075814" cy="123111"/>
          </a:xfrm>
          <a:prstGeom prst="rect">
            <a:avLst/>
          </a:prstGeom>
          <a:solidFill>
            <a:srgbClr val="FFF5CC"/>
          </a:solidFill>
          <a:ln w="4572">
            <a:solidFill>
              <a:srgbClr val="BEBEBE"/>
            </a:solidFill>
          </a:ln>
        </p:spPr>
        <p:txBody>
          <a:bodyPr vert="horz" wrap="square" lIns="0" tIns="15240" rIns="0" bIns="0" rtlCol="0">
            <a:spAutoFit/>
          </a:bodyPr>
          <a:lstStyle/>
          <a:p>
            <a:pPr marL="45085">
              <a:lnSpc>
                <a:spcPct val="100000"/>
              </a:lnSpc>
              <a:spcBef>
                <a:spcPts val="120"/>
              </a:spcBef>
            </a:pPr>
            <a:r>
              <a:rPr sz="700" spc="-20" dirty="0">
                <a:solidFill>
                  <a:srgbClr val="C00000"/>
                </a:solidFill>
                <a:latin typeface="Carlito"/>
                <a:cs typeface="Carlito"/>
              </a:rPr>
              <a:t>Yeni </a:t>
            </a:r>
            <a:r>
              <a:rPr sz="700" spc="-5" dirty="0">
                <a:solidFill>
                  <a:srgbClr val="C00000"/>
                </a:solidFill>
                <a:latin typeface="Carlito"/>
                <a:cs typeface="Carlito"/>
              </a:rPr>
              <a:t>thread için </a:t>
            </a:r>
            <a:r>
              <a:rPr sz="700" spc="-10" dirty="0">
                <a:solidFill>
                  <a:srgbClr val="C00000"/>
                </a:solidFill>
                <a:latin typeface="Carlito"/>
                <a:cs typeface="Carlito"/>
              </a:rPr>
              <a:t>özellikleri (stack size, </a:t>
            </a:r>
            <a:r>
              <a:rPr sz="700" spc="-5" dirty="0">
                <a:solidFill>
                  <a:srgbClr val="C00000"/>
                </a:solidFill>
                <a:latin typeface="Carlito"/>
                <a:cs typeface="Carlito"/>
              </a:rPr>
              <a:t>…)</a:t>
            </a:r>
            <a:r>
              <a:rPr sz="700" spc="120" dirty="0">
                <a:solidFill>
                  <a:srgbClr val="C00000"/>
                </a:solidFill>
                <a:latin typeface="Carlito"/>
                <a:cs typeface="Carlito"/>
              </a:rPr>
              <a:t> </a:t>
            </a:r>
            <a:r>
              <a:rPr sz="700" spc="-15" dirty="0">
                <a:solidFill>
                  <a:srgbClr val="C00000"/>
                </a:solidFill>
                <a:latin typeface="Carlito"/>
                <a:cs typeface="Carlito"/>
              </a:rPr>
              <a:t>belirler.</a:t>
            </a:r>
            <a:endParaRPr sz="700" dirty="0">
              <a:latin typeface="Carlito"/>
              <a:cs typeface="Carlito"/>
            </a:endParaRPr>
          </a:p>
        </p:txBody>
      </p:sp>
      <p:grpSp>
        <p:nvGrpSpPr>
          <p:cNvPr id="15" name="object 15"/>
          <p:cNvGrpSpPr/>
          <p:nvPr/>
        </p:nvGrpSpPr>
        <p:grpSpPr>
          <a:xfrm>
            <a:off x="50037" y="945007"/>
            <a:ext cx="2632075" cy="1823085"/>
            <a:chOff x="50037" y="945007"/>
            <a:chExt cx="2632075" cy="1823085"/>
          </a:xfrm>
        </p:grpSpPr>
        <p:sp>
          <p:nvSpPr>
            <p:cNvPr id="16" name="object 16"/>
            <p:cNvSpPr/>
            <p:nvPr/>
          </p:nvSpPr>
          <p:spPr>
            <a:xfrm>
              <a:off x="1021079" y="945007"/>
              <a:ext cx="1661160" cy="658495"/>
            </a:xfrm>
            <a:custGeom>
              <a:avLst/>
              <a:gdLst/>
              <a:ahLst/>
              <a:cxnLst/>
              <a:rect l="l" t="t" r="r" b="b"/>
              <a:pathLst>
                <a:path w="1661160" h="658494">
                  <a:moveTo>
                    <a:pt x="28448" y="622934"/>
                  </a:moveTo>
                  <a:lnTo>
                    <a:pt x="0" y="654557"/>
                  </a:lnTo>
                  <a:lnTo>
                    <a:pt x="42418" y="658368"/>
                  </a:lnTo>
                  <a:lnTo>
                    <a:pt x="37510" y="645922"/>
                  </a:lnTo>
                  <a:lnTo>
                    <a:pt x="30734" y="645922"/>
                  </a:lnTo>
                  <a:lnTo>
                    <a:pt x="28448" y="640079"/>
                  </a:lnTo>
                  <a:lnTo>
                    <a:pt x="34301" y="637781"/>
                  </a:lnTo>
                  <a:lnTo>
                    <a:pt x="28448" y="622934"/>
                  </a:lnTo>
                  <a:close/>
                </a:path>
                <a:path w="1661160" h="658494">
                  <a:moveTo>
                    <a:pt x="34301" y="637781"/>
                  </a:moveTo>
                  <a:lnTo>
                    <a:pt x="28448" y="640079"/>
                  </a:lnTo>
                  <a:lnTo>
                    <a:pt x="30734" y="645922"/>
                  </a:lnTo>
                  <a:lnTo>
                    <a:pt x="36602" y="643617"/>
                  </a:lnTo>
                  <a:lnTo>
                    <a:pt x="34301" y="637781"/>
                  </a:lnTo>
                  <a:close/>
                </a:path>
                <a:path w="1661160" h="658494">
                  <a:moveTo>
                    <a:pt x="36602" y="643617"/>
                  </a:moveTo>
                  <a:lnTo>
                    <a:pt x="30734" y="645922"/>
                  </a:lnTo>
                  <a:lnTo>
                    <a:pt x="37510" y="645922"/>
                  </a:lnTo>
                  <a:lnTo>
                    <a:pt x="36602" y="643617"/>
                  </a:lnTo>
                  <a:close/>
                </a:path>
                <a:path w="1661160" h="658494">
                  <a:moveTo>
                    <a:pt x="1658620" y="0"/>
                  </a:moveTo>
                  <a:lnTo>
                    <a:pt x="34301" y="637781"/>
                  </a:lnTo>
                  <a:lnTo>
                    <a:pt x="36602" y="643617"/>
                  </a:lnTo>
                  <a:lnTo>
                    <a:pt x="1660906" y="5842"/>
                  </a:lnTo>
                  <a:lnTo>
                    <a:pt x="1658620" y="0"/>
                  </a:lnTo>
                  <a:close/>
                </a:path>
              </a:pathLst>
            </a:custGeom>
            <a:solidFill>
              <a:srgbClr val="C00000"/>
            </a:solidFill>
          </p:spPr>
          <p:txBody>
            <a:bodyPr wrap="square" lIns="0" tIns="0" rIns="0" bIns="0" rtlCol="0"/>
            <a:lstStyle/>
            <a:p>
              <a:endParaRPr/>
            </a:p>
          </p:txBody>
        </p:sp>
        <p:sp>
          <p:nvSpPr>
            <p:cNvPr id="17" name="object 17"/>
            <p:cNvSpPr/>
            <p:nvPr/>
          </p:nvSpPr>
          <p:spPr>
            <a:xfrm>
              <a:off x="52577" y="2472690"/>
              <a:ext cx="2077720" cy="292735"/>
            </a:xfrm>
            <a:custGeom>
              <a:avLst/>
              <a:gdLst/>
              <a:ahLst/>
              <a:cxnLst/>
              <a:rect l="l" t="t" r="r" b="b"/>
              <a:pathLst>
                <a:path w="2077720" h="292735">
                  <a:moveTo>
                    <a:pt x="2077212" y="0"/>
                  </a:moveTo>
                  <a:lnTo>
                    <a:pt x="0" y="0"/>
                  </a:lnTo>
                  <a:lnTo>
                    <a:pt x="0" y="292608"/>
                  </a:lnTo>
                  <a:lnTo>
                    <a:pt x="2077212" y="292608"/>
                  </a:lnTo>
                  <a:lnTo>
                    <a:pt x="2077212" y="0"/>
                  </a:lnTo>
                  <a:close/>
                </a:path>
              </a:pathLst>
            </a:custGeom>
            <a:solidFill>
              <a:srgbClr val="FFF5CC"/>
            </a:solidFill>
          </p:spPr>
          <p:txBody>
            <a:bodyPr wrap="square" lIns="0" tIns="0" rIns="0" bIns="0" rtlCol="0"/>
            <a:lstStyle/>
            <a:p>
              <a:endParaRPr/>
            </a:p>
          </p:txBody>
        </p:sp>
        <p:sp>
          <p:nvSpPr>
            <p:cNvPr id="18" name="object 18"/>
            <p:cNvSpPr/>
            <p:nvPr/>
          </p:nvSpPr>
          <p:spPr>
            <a:xfrm>
              <a:off x="52577" y="2472690"/>
              <a:ext cx="2077720" cy="292735"/>
            </a:xfrm>
            <a:custGeom>
              <a:avLst/>
              <a:gdLst/>
              <a:ahLst/>
              <a:cxnLst/>
              <a:rect l="l" t="t" r="r" b="b"/>
              <a:pathLst>
                <a:path w="2077720" h="292735">
                  <a:moveTo>
                    <a:pt x="0" y="292608"/>
                  </a:moveTo>
                  <a:lnTo>
                    <a:pt x="2077212" y="292608"/>
                  </a:lnTo>
                  <a:lnTo>
                    <a:pt x="2077212" y="0"/>
                  </a:lnTo>
                  <a:lnTo>
                    <a:pt x="0" y="0"/>
                  </a:lnTo>
                  <a:lnTo>
                    <a:pt x="0" y="292608"/>
                  </a:lnTo>
                  <a:close/>
                </a:path>
              </a:pathLst>
            </a:custGeom>
            <a:ln w="4572">
              <a:solidFill>
                <a:srgbClr val="BEBEBE"/>
              </a:solidFill>
            </a:ln>
          </p:spPr>
          <p:txBody>
            <a:bodyPr wrap="square" lIns="0" tIns="0" rIns="0" bIns="0" rtlCol="0"/>
            <a:lstStyle/>
            <a:p>
              <a:endParaRPr/>
            </a:p>
          </p:txBody>
        </p:sp>
      </p:grpSp>
      <p:sp>
        <p:nvSpPr>
          <p:cNvPr id="19" name="object 19"/>
          <p:cNvSpPr txBox="1"/>
          <p:nvPr/>
        </p:nvSpPr>
        <p:spPr>
          <a:xfrm>
            <a:off x="84835" y="2475738"/>
            <a:ext cx="2044447" cy="259045"/>
          </a:xfrm>
          <a:prstGeom prst="rect">
            <a:avLst/>
          </a:prstGeom>
        </p:spPr>
        <p:txBody>
          <a:bodyPr vert="horz" wrap="square" lIns="0" tIns="12700" rIns="0" bIns="0" rtlCol="0">
            <a:spAutoFit/>
          </a:bodyPr>
          <a:lstStyle/>
          <a:p>
            <a:pPr marL="12700" marR="5080">
              <a:lnSpc>
                <a:spcPct val="100000"/>
              </a:lnSpc>
              <a:spcBef>
                <a:spcPts val="100"/>
              </a:spcBef>
            </a:pPr>
            <a:r>
              <a:rPr sz="800" spc="-10" dirty="0">
                <a:solidFill>
                  <a:srgbClr val="C00000"/>
                </a:solidFill>
                <a:latin typeface="Carlito"/>
                <a:cs typeface="Carlito"/>
              </a:rPr>
              <a:t>Varsayılan özellikler (senkron </a:t>
            </a:r>
            <a:r>
              <a:rPr sz="800" spc="-5" dirty="0">
                <a:solidFill>
                  <a:srgbClr val="C00000"/>
                </a:solidFill>
                <a:latin typeface="Carlito"/>
                <a:cs typeface="Carlito"/>
              </a:rPr>
              <a:t>thread,  </a:t>
            </a:r>
            <a:r>
              <a:rPr sz="800" spc="-10" dirty="0">
                <a:solidFill>
                  <a:srgbClr val="C00000"/>
                </a:solidFill>
                <a:latin typeface="Carlito"/>
                <a:cs typeface="Carlito"/>
              </a:rPr>
              <a:t>sistem stack </a:t>
            </a:r>
            <a:r>
              <a:rPr sz="800" spc="-20" dirty="0">
                <a:solidFill>
                  <a:srgbClr val="C00000"/>
                </a:solidFill>
                <a:latin typeface="Carlito"/>
                <a:cs typeface="Carlito"/>
              </a:rPr>
              <a:t>addr,</a:t>
            </a:r>
            <a:r>
              <a:rPr sz="800" spc="35" dirty="0">
                <a:solidFill>
                  <a:srgbClr val="C00000"/>
                </a:solidFill>
                <a:latin typeface="Carlito"/>
                <a:cs typeface="Carlito"/>
              </a:rPr>
              <a:t> </a:t>
            </a:r>
            <a:r>
              <a:rPr sz="800" spc="-5" dirty="0">
                <a:solidFill>
                  <a:srgbClr val="C00000"/>
                </a:solidFill>
                <a:latin typeface="Carlito"/>
                <a:cs typeface="Carlito"/>
              </a:rPr>
              <a:t>…)</a:t>
            </a:r>
            <a:endParaRPr sz="800" dirty="0">
              <a:latin typeface="Carlito"/>
              <a:cs typeface="Carlito"/>
            </a:endParaRPr>
          </a:p>
        </p:txBody>
      </p:sp>
      <p:sp>
        <p:nvSpPr>
          <p:cNvPr id="20" name="object 20"/>
          <p:cNvSpPr/>
          <p:nvPr/>
        </p:nvSpPr>
        <p:spPr>
          <a:xfrm>
            <a:off x="2126360" y="1644396"/>
            <a:ext cx="605155" cy="976630"/>
          </a:xfrm>
          <a:custGeom>
            <a:avLst/>
            <a:gdLst/>
            <a:ahLst/>
            <a:cxnLst/>
            <a:rect l="l" t="t" r="r" b="b"/>
            <a:pathLst>
              <a:path w="605155" h="976630">
                <a:moveTo>
                  <a:pt x="582423" y="30739"/>
                </a:moveTo>
                <a:lnTo>
                  <a:pt x="0" y="973073"/>
                </a:lnTo>
                <a:lnTo>
                  <a:pt x="5334" y="976375"/>
                </a:lnTo>
                <a:lnTo>
                  <a:pt x="587853" y="34091"/>
                </a:lnTo>
                <a:lnTo>
                  <a:pt x="582423" y="30739"/>
                </a:lnTo>
                <a:close/>
              </a:path>
              <a:path w="605155" h="976630">
                <a:moveTo>
                  <a:pt x="602873" y="25400"/>
                </a:moveTo>
                <a:lnTo>
                  <a:pt x="585723" y="25400"/>
                </a:lnTo>
                <a:lnTo>
                  <a:pt x="591184" y="28701"/>
                </a:lnTo>
                <a:lnTo>
                  <a:pt x="587853" y="34091"/>
                </a:lnTo>
                <a:lnTo>
                  <a:pt x="601344" y="42417"/>
                </a:lnTo>
                <a:lnTo>
                  <a:pt x="602873" y="25400"/>
                </a:lnTo>
                <a:close/>
              </a:path>
              <a:path w="605155" h="976630">
                <a:moveTo>
                  <a:pt x="585723" y="25400"/>
                </a:moveTo>
                <a:lnTo>
                  <a:pt x="582423" y="30739"/>
                </a:lnTo>
                <a:lnTo>
                  <a:pt x="587853" y="34091"/>
                </a:lnTo>
                <a:lnTo>
                  <a:pt x="591184" y="28701"/>
                </a:lnTo>
                <a:lnTo>
                  <a:pt x="585723" y="25400"/>
                </a:lnTo>
                <a:close/>
              </a:path>
              <a:path w="605155" h="976630">
                <a:moveTo>
                  <a:pt x="605155" y="0"/>
                </a:moveTo>
                <a:lnTo>
                  <a:pt x="568832" y="22351"/>
                </a:lnTo>
                <a:lnTo>
                  <a:pt x="582423" y="30739"/>
                </a:lnTo>
                <a:lnTo>
                  <a:pt x="585723" y="25400"/>
                </a:lnTo>
                <a:lnTo>
                  <a:pt x="602873" y="25400"/>
                </a:lnTo>
                <a:lnTo>
                  <a:pt x="605155" y="0"/>
                </a:lnTo>
                <a:close/>
              </a:path>
            </a:pathLst>
          </a:custGeom>
          <a:solidFill>
            <a:srgbClr val="C00000"/>
          </a:solidFill>
        </p:spPr>
        <p:txBody>
          <a:bodyPr wrap="square" lIns="0" tIns="0" rIns="0" bIns="0" rtlCol="0"/>
          <a:lstStyle/>
          <a:p>
            <a:endParaRPr/>
          </a:p>
        </p:txBody>
      </p:sp>
      <p:sp>
        <p:nvSpPr>
          <p:cNvPr id="21" name="object 21"/>
          <p:cNvSpPr txBox="1"/>
          <p:nvPr/>
        </p:nvSpPr>
        <p:spPr>
          <a:xfrm>
            <a:off x="493775" y="3007614"/>
            <a:ext cx="1636268" cy="138499"/>
          </a:xfrm>
          <a:prstGeom prst="rect">
            <a:avLst/>
          </a:prstGeom>
          <a:solidFill>
            <a:srgbClr val="FFF5CC"/>
          </a:solidFill>
          <a:ln w="4572">
            <a:solidFill>
              <a:srgbClr val="BEBEBE"/>
            </a:solidFill>
          </a:ln>
        </p:spPr>
        <p:txBody>
          <a:bodyPr vert="horz" wrap="square" lIns="0" tIns="15240" rIns="0" bIns="0" rtlCol="0">
            <a:spAutoFit/>
          </a:bodyPr>
          <a:lstStyle/>
          <a:p>
            <a:pPr marL="45085">
              <a:lnSpc>
                <a:spcPct val="100000"/>
              </a:lnSpc>
              <a:spcBef>
                <a:spcPts val="120"/>
              </a:spcBef>
            </a:pPr>
            <a:r>
              <a:rPr sz="800" spc="-20" dirty="0">
                <a:solidFill>
                  <a:srgbClr val="C00000"/>
                </a:solidFill>
                <a:latin typeface="Carlito"/>
                <a:cs typeface="Carlito"/>
              </a:rPr>
              <a:t>Yeni </a:t>
            </a:r>
            <a:r>
              <a:rPr sz="800" spc="-5" dirty="0">
                <a:solidFill>
                  <a:srgbClr val="C00000"/>
                </a:solidFill>
                <a:latin typeface="Carlito"/>
                <a:cs typeface="Carlito"/>
              </a:rPr>
              <a:t>thread için başlama </a:t>
            </a:r>
            <a:r>
              <a:rPr sz="800" spc="-10" dirty="0">
                <a:solidFill>
                  <a:srgbClr val="C00000"/>
                </a:solidFill>
                <a:latin typeface="Carlito"/>
                <a:cs typeface="Carlito"/>
              </a:rPr>
              <a:t>noktası.</a:t>
            </a:r>
            <a:endParaRPr sz="800" dirty="0">
              <a:latin typeface="Carlito"/>
              <a:cs typeface="Carlito"/>
            </a:endParaRPr>
          </a:p>
        </p:txBody>
      </p:sp>
      <p:grpSp>
        <p:nvGrpSpPr>
          <p:cNvPr id="22" name="object 22"/>
          <p:cNvGrpSpPr/>
          <p:nvPr/>
        </p:nvGrpSpPr>
        <p:grpSpPr>
          <a:xfrm>
            <a:off x="2127250" y="1851660"/>
            <a:ext cx="2754630" cy="1243330"/>
            <a:chOff x="2127250" y="1851660"/>
            <a:chExt cx="2754630" cy="1243330"/>
          </a:xfrm>
        </p:grpSpPr>
        <p:sp>
          <p:nvSpPr>
            <p:cNvPr id="23" name="object 23"/>
            <p:cNvSpPr/>
            <p:nvPr/>
          </p:nvSpPr>
          <p:spPr>
            <a:xfrm>
              <a:off x="2127250" y="1851660"/>
              <a:ext cx="1848485" cy="1243330"/>
            </a:xfrm>
            <a:custGeom>
              <a:avLst/>
              <a:gdLst/>
              <a:ahLst/>
              <a:cxnLst/>
              <a:rect l="l" t="t" r="r" b="b"/>
              <a:pathLst>
                <a:path w="1848485" h="1243330">
                  <a:moveTo>
                    <a:pt x="1848104" y="0"/>
                  </a:moveTo>
                  <a:lnTo>
                    <a:pt x="1805813" y="5461"/>
                  </a:lnTo>
                  <a:lnTo>
                    <a:pt x="1814652" y="18656"/>
                  </a:lnTo>
                  <a:lnTo>
                    <a:pt x="5448" y="1234338"/>
                  </a:lnTo>
                  <a:lnTo>
                    <a:pt x="254" y="1237234"/>
                  </a:lnTo>
                  <a:lnTo>
                    <a:pt x="482" y="1237678"/>
                  </a:lnTo>
                  <a:lnTo>
                    <a:pt x="0" y="1237996"/>
                  </a:lnTo>
                  <a:lnTo>
                    <a:pt x="3556" y="1243203"/>
                  </a:lnTo>
                  <a:lnTo>
                    <a:pt x="8140" y="1240116"/>
                  </a:lnTo>
                  <a:lnTo>
                    <a:pt x="870178" y="758964"/>
                  </a:lnTo>
                  <a:lnTo>
                    <a:pt x="877951" y="772795"/>
                  </a:lnTo>
                  <a:lnTo>
                    <a:pt x="893279" y="750316"/>
                  </a:lnTo>
                  <a:lnTo>
                    <a:pt x="901954" y="737616"/>
                  </a:lnTo>
                  <a:lnTo>
                    <a:pt x="859282" y="739521"/>
                  </a:lnTo>
                  <a:lnTo>
                    <a:pt x="867067" y="753414"/>
                  </a:lnTo>
                  <a:lnTo>
                    <a:pt x="72199" y="1197076"/>
                  </a:lnTo>
                  <a:lnTo>
                    <a:pt x="1818157" y="23888"/>
                  </a:lnTo>
                  <a:lnTo>
                    <a:pt x="1827022" y="37084"/>
                  </a:lnTo>
                  <a:lnTo>
                    <a:pt x="1839506" y="15113"/>
                  </a:lnTo>
                  <a:lnTo>
                    <a:pt x="1848104" y="0"/>
                  </a:lnTo>
                  <a:close/>
                </a:path>
              </a:pathLst>
            </a:custGeom>
            <a:solidFill>
              <a:srgbClr val="C00000"/>
            </a:solidFill>
          </p:spPr>
          <p:txBody>
            <a:bodyPr wrap="square" lIns="0" tIns="0" rIns="0" bIns="0" rtlCol="0"/>
            <a:lstStyle/>
            <a:p>
              <a:endParaRPr/>
            </a:p>
          </p:txBody>
        </p:sp>
        <p:sp>
          <p:nvSpPr>
            <p:cNvPr id="24" name="object 24"/>
            <p:cNvSpPr/>
            <p:nvPr/>
          </p:nvSpPr>
          <p:spPr>
            <a:xfrm>
              <a:off x="4027170" y="2050542"/>
              <a:ext cx="852169" cy="294640"/>
            </a:xfrm>
            <a:custGeom>
              <a:avLst/>
              <a:gdLst/>
              <a:ahLst/>
              <a:cxnLst/>
              <a:rect l="l" t="t" r="r" b="b"/>
              <a:pathLst>
                <a:path w="852170" h="294639">
                  <a:moveTo>
                    <a:pt x="851915" y="0"/>
                  </a:moveTo>
                  <a:lnTo>
                    <a:pt x="0" y="0"/>
                  </a:lnTo>
                  <a:lnTo>
                    <a:pt x="0" y="294131"/>
                  </a:lnTo>
                  <a:lnTo>
                    <a:pt x="851915" y="294131"/>
                  </a:lnTo>
                  <a:lnTo>
                    <a:pt x="851915" y="0"/>
                  </a:lnTo>
                  <a:close/>
                </a:path>
              </a:pathLst>
            </a:custGeom>
            <a:solidFill>
              <a:srgbClr val="FFF5CC"/>
            </a:solidFill>
          </p:spPr>
          <p:txBody>
            <a:bodyPr wrap="square" lIns="0" tIns="0" rIns="0" bIns="0" rtlCol="0"/>
            <a:lstStyle/>
            <a:p>
              <a:endParaRPr/>
            </a:p>
          </p:txBody>
        </p:sp>
        <p:sp>
          <p:nvSpPr>
            <p:cNvPr id="25" name="object 25"/>
            <p:cNvSpPr/>
            <p:nvPr/>
          </p:nvSpPr>
          <p:spPr>
            <a:xfrm>
              <a:off x="4027170" y="2050542"/>
              <a:ext cx="852169" cy="294640"/>
            </a:xfrm>
            <a:custGeom>
              <a:avLst/>
              <a:gdLst/>
              <a:ahLst/>
              <a:cxnLst/>
              <a:rect l="l" t="t" r="r" b="b"/>
              <a:pathLst>
                <a:path w="852170" h="294639">
                  <a:moveTo>
                    <a:pt x="0" y="294131"/>
                  </a:moveTo>
                  <a:lnTo>
                    <a:pt x="851915" y="294131"/>
                  </a:lnTo>
                  <a:lnTo>
                    <a:pt x="851915" y="0"/>
                  </a:lnTo>
                  <a:lnTo>
                    <a:pt x="0" y="0"/>
                  </a:lnTo>
                  <a:lnTo>
                    <a:pt x="0" y="294131"/>
                  </a:lnTo>
                  <a:close/>
                </a:path>
              </a:pathLst>
            </a:custGeom>
            <a:ln w="4572">
              <a:solidFill>
                <a:srgbClr val="BEBEBE"/>
              </a:solidFill>
            </a:ln>
          </p:spPr>
          <p:txBody>
            <a:bodyPr wrap="square" lIns="0" tIns="0" rIns="0" bIns="0" rtlCol="0"/>
            <a:lstStyle/>
            <a:p>
              <a:endParaRPr/>
            </a:p>
          </p:txBody>
        </p:sp>
      </p:grpSp>
      <p:sp>
        <p:nvSpPr>
          <p:cNvPr id="26" name="object 26"/>
          <p:cNvSpPr txBox="1"/>
          <p:nvPr/>
        </p:nvSpPr>
        <p:spPr>
          <a:xfrm>
            <a:off x="4027170" y="2053209"/>
            <a:ext cx="849630" cy="270510"/>
          </a:xfrm>
          <a:prstGeom prst="rect">
            <a:avLst/>
          </a:prstGeom>
        </p:spPr>
        <p:txBody>
          <a:bodyPr vert="horz" wrap="square" lIns="0" tIns="12700" rIns="0" bIns="0" rtlCol="0">
            <a:spAutoFit/>
          </a:bodyPr>
          <a:lstStyle/>
          <a:p>
            <a:pPr marL="46355">
              <a:lnSpc>
                <a:spcPct val="100000"/>
              </a:lnSpc>
              <a:spcBef>
                <a:spcPts val="100"/>
              </a:spcBef>
            </a:pPr>
            <a:r>
              <a:rPr sz="800" spc="-5" dirty="0">
                <a:solidFill>
                  <a:srgbClr val="C00000"/>
                </a:solidFill>
                <a:latin typeface="Carlito"/>
                <a:cs typeface="Carlito"/>
              </a:rPr>
              <a:t>Komut</a:t>
            </a:r>
            <a:r>
              <a:rPr sz="800" spc="-20" dirty="0">
                <a:solidFill>
                  <a:srgbClr val="C00000"/>
                </a:solidFill>
                <a:latin typeface="Carlito"/>
                <a:cs typeface="Carlito"/>
              </a:rPr>
              <a:t> </a:t>
            </a:r>
            <a:r>
              <a:rPr sz="800" spc="-5" dirty="0">
                <a:solidFill>
                  <a:srgbClr val="C00000"/>
                </a:solidFill>
                <a:latin typeface="Carlito"/>
                <a:cs typeface="Carlito"/>
              </a:rPr>
              <a:t>satırında</a:t>
            </a:r>
            <a:endParaRPr sz="800">
              <a:latin typeface="Carlito"/>
              <a:cs typeface="Carlito"/>
            </a:endParaRPr>
          </a:p>
          <a:p>
            <a:pPr marL="46355">
              <a:lnSpc>
                <a:spcPct val="100000"/>
              </a:lnSpc>
              <a:spcBef>
                <a:spcPts val="5"/>
              </a:spcBef>
            </a:pPr>
            <a:r>
              <a:rPr sz="800" spc="-5" dirty="0">
                <a:solidFill>
                  <a:srgbClr val="C00000"/>
                </a:solidFill>
                <a:latin typeface="Carlito"/>
                <a:cs typeface="Carlito"/>
              </a:rPr>
              <a:t>girilen</a:t>
            </a:r>
            <a:r>
              <a:rPr sz="800" spc="-25" dirty="0">
                <a:solidFill>
                  <a:srgbClr val="C00000"/>
                </a:solidFill>
                <a:latin typeface="Carlito"/>
                <a:cs typeface="Carlito"/>
              </a:rPr>
              <a:t> </a:t>
            </a:r>
            <a:r>
              <a:rPr sz="800" spc="-5" dirty="0">
                <a:solidFill>
                  <a:srgbClr val="C00000"/>
                </a:solidFill>
                <a:latin typeface="Carlito"/>
                <a:cs typeface="Carlito"/>
              </a:rPr>
              <a:t>parametre</a:t>
            </a:r>
            <a:endParaRPr sz="800">
              <a:latin typeface="Carlito"/>
              <a:cs typeface="Carlito"/>
            </a:endParaRPr>
          </a:p>
        </p:txBody>
      </p:sp>
      <p:grpSp>
        <p:nvGrpSpPr>
          <p:cNvPr id="27" name="object 27"/>
          <p:cNvGrpSpPr/>
          <p:nvPr/>
        </p:nvGrpSpPr>
        <p:grpSpPr>
          <a:xfrm>
            <a:off x="598753" y="1883664"/>
            <a:ext cx="3855516" cy="1515745"/>
            <a:chOff x="598753" y="1883664"/>
            <a:chExt cx="3855516" cy="1515745"/>
          </a:xfrm>
        </p:grpSpPr>
        <p:sp>
          <p:nvSpPr>
            <p:cNvPr id="28" name="object 28"/>
            <p:cNvSpPr/>
            <p:nvPr/>
          </p:nvSpPr>
          <p:spPr>
            <a:xfrm>
              <a:off x="4360163" y="1883664"/>
              <a:ext cx="94106" cy="167386"/>
            </a:xfrm>
            <a:prstGeom prst="rect">
              <a:avLst/>
            </a:prstGeom>
            <a:blipFill>
              <a:blip r:embed="rId7" cstate="print"/>
              <a:stretch>
                <a:fillRect/>
              </a:stretch>
            </a:blipFill>
          </p:spPr>
          <p:txBody>
            <a:bodyPr wrap="square" lIns="0" tIns="0" rIns="0" bIns="0" rtlCol="0"/>
            <a:lstStyle/>
            <a:p>
              <a:endParaRPr/>
            </a:p>
          </p:txBody>
        </p:sp>
        <p:sp>
          <p:nvSpPr>
            <p:cNvPr id="29" name="object 29"/>
            <p:cNvSpPr/>
            <p:nvPr/>
          </p:nvSpPr>
          <p:spPr>
            <a:xfrm>
              <a:off x="601217" y="3228594"/>
              <a:ext cx="1529080" cy="170815"/>
            </a:xfrm>
            <a:custGeom>
              <a:avLst/>
              <a:gdLst/>
              <a:ahLst/>
              <a:cxnLst/>
              <a:rect l="l" t="t" r="r" b="b"/>
              <a:pathLst>
                <a:path w="1529080" h="170814">
                  <a:moveTo>
                    <a:pt x="1528572" y="0"/>
                  </a:moveTo>
                  <a:lnTo>
                    <a:pt x="0" y="0"/>
                  </a:lnTo>
                  <a:lnTo>
                    <a:pt x="0" y="170687"/>
                  </a:lnTo>
                  <a:lnTo>
                    <a:pt x="1528572" y="170687"/>
                  </a:lnTo>
                  <a:lnTo>
                    <a:pt x="1528572" y="0"/>
                  </a:lnTo>
                  <a:close/>
                </a:path>
              </a:pathLst>
            </a:custGeom>
            <a:solidFill>
              <a:srgbClr val="FFF5CC"/>
            </a:solidFill>
          </p:spPr>
          <p:txBody>
            <a:bodyPr wrap="square" lIns="0" tIns="0" rIns="0" bIns="0" rtlCol="0"/>
            <a:lstStyle/>
            <a:p>
              <a:endParaRPr/>
            </a:p>
          </p:txBody>
        </p:sp>
        <p:sp>
          <p:nvSpPr>
            <p:cNvPr id="30" name="object 30"/>
            <p:cNvSpPr/>
            <p:nvPr/>
          </p:nvSpPr>
          <p:spPr>
            <a:xfrm>
              <a:off x="598753" y="3228594"/>
              <a:ext cx="1531544" cy="170815"/>
            </a:xfrm>
            <a:custGeom>
              <a:avLst/>
              <a:gdLst/>
              <a:ahLst/>
              <a:cxnLst/>
              <a:rect l="l" t="t" r="r" b="b"/>
              <a:pathLst>
                <a:path w="1529080" h="170814">
                  <a:moveTo>
                    <a:pt x="0" y="170687"/>
                  </a:moveTo>
                  <a:lnTo>
                    <a:pt x="1528572" y="170687"/>
                  </a:lnTo>
                  <a:lnTo>
                    <a:pt x="1528572" y="0"/>
                  </a:lnTo>
                  <a:lnTo>
                    <a:pt x="0" y="0"/>
                  </a:lnTo>
                  <a:lnTo>
                    <a:pt x="0" y="170687"/>
                  </a:lnTo>
                  <a:close/>
                </a:path>
              </a:pathLst>
            </a:custGeom>
            <a:ln w="4572">
              <a:solidFill>
                <a:srgbClr val="BEBEBE"/>
              </a:solidFill>
            </a:ln>
          </p:spPr>
          <p:txBody>
            <a:bodyPr wrap="square" lIns="0" tIns="0" rIns="0" bIns="0" rtlCol="0"/>
            <a:lstStyle/>
            <a:p>
              <a:endParaRPr/>
            </a:p>
          </p:txBody>
        </p:sp>
      </p:grpSp>
      <p:sp>
        <p:nvSpPr>
          <p:cNvPr id="31" name="object 31"/>
          <p:cNvSpPr txBox="1"/>
          <p:nvPr/>
        </p:nvSpPr>
        <p:spPr>
          <a:xfrm>
            <a:off x="593597" y="3231610"/>
            <a:ext cx="1678941" cy="136576"/>
          </a:xfrm>
          <a:prstGeom prst="rect">
            <a:avLst/>
          </a:prstGeom>
        </p:spPr>
        <p:txBody>
          <a:bodyPr vert="horz" wrap="square" lIns="0" tIns="13335" rIns="0" bIns="0" rtlCol="0">
            <a:spAutoFit/>
          </a:bodyPr>
          <a:lstStyle/>
          <a:p>
            <a:pPr marL="12700">
              <a:lnSpc>
                <a:spcPct val="100000"/>
              </a:lnSpc>
              <a:spcBef>
                <a:spcPts val="105"/>
              </a:spcBef>
            </a:pPr>
            <a:r>
              <a:rPr sz="800" spc="-5" dirty="0">
                <a:solidFill>
                  <a:srgbClr val="C00000"/>
                </a:solidFill>
                <a:latin typeface="Carlito"/>
                <a:cs typeface="Carlito"/>
              </a:rPr>
              <a:t>Komut satırında girilen</a:t>
            </a:r>
            <a:r>
              <a:rPr sz="800" spc="-10" dirty="0">
                <a:solidFill>
                  <a:srgbClr val="C00000"/>
                </a:solidFill>
                <a:latin typeface="Carlito"/>
                <a:cs typeface="Carlito"/>
              </a:rPr>
              <a:t> parametre</a:t>
            </a:r>
            <a:endParaRPr sz="800" dirty="0">
              <a:latin typeface="Carlito"/>
              <a:cs typeface="Carlito"/>
            </a:endParaRPr>
          </a:p>
        </p:txBody>
      </p:sp>
      <p:grpSp>
        <p:nvGrpSpPr>
          <p:cNvPr id="32" name="object 32"/>
          <p:cNvGrpSpPr/>
          <p:nvPr/>
        </p:nvGrpSpPr>
        <p:grpSpPr>
          <a:xfrm>
            <a:off x="1018540" y="2572512"/>
            <a:ext cx="2483103" cy="753745"/>
            <a:chOff x="1018540" y="2572512"/>
            <a:chExt cx="2483103" cy="753745"/>
          </a:xfrm>
        </p:grpSpPr>
        <p:sp>
          <p:nvSpPr>
            <p:cNvPr id="33" name="object 33"/>
            <p:cNvSpPr/>
            <p:nvPr/>
          </p:nvSpPr>
          <p:spPr>
            <a:xfrm>
              <a:off x="2127503" y="2572512"/>
              <a:ext cx="1374140" cy="753745"/>
            </a:xfrm>
            <a:custGeom>
              <a:avLst/>
              <a:gdLst/>
              <a:ahLst/>
              <a:cxnLst/>
              <a:rect l="l" t="t" r="r" b="b"/>
              <a:pathLst>
                <a:path w="1374139" h="753745">
                  <a:moveTo>
                    <a:pt x="1338965" y="15501"/>
                  </a:moveTo>
                  <a:lnTo>
                    <a:pt x="0" y="748157"/>
                  </a:lnTo>
                  <a:lnTo>
                    <a:pt x="3048" y="753618"/>
                  </a:lnTo>
                  <a:lnTo>
                    <a:pt x="1342012" y="21089"/>
                  </a:lnTo>
                  <a:lnTo>
                    <a:pt x="1338965" y="15501"/>
                  </a:lnTo>
                  <a:close/>
                </a:path>
                <a:path w="1374139" h="753745">
                  <a:moveTo>
                    <a:pt x="1365273" y="12446"/>
                  </a:moveTo>
                  <a:lnTo>
                    <a:pt x="1344549" y="12446"/>
                  </a:lnTo>
                  <a:lnTo>
                    <a:pt x="1347597" y="18034"/>
                  </a:lnTo>
                  <a:lnTo>
                    <a:pt x="1342012" y="21089"/>
                  </a:lnTo>
                  <a:lnTo>
                    <a:pt x="1349628" y="35052"/>
                  </a:lnTo>
                  <a:lnTo>
                    <a:pt x="1365273" y="12446"/>
                  </a:lnTo>
                  <a:close/>
                </a:path>
                <a:path w="1374139" h="753745">
                  <a:moveTo>
                    <a:pt x="1344549" y="12446"/>
                  </a:moveTo>
                  <a:lnTo>
                    <a:pt x="1338965" y="15501"/>
                  </a:lnTo>
                  <a:lnTo>
                    <a:pt x="1342012" y="21089"/>
                  </a:lnTo>
                  <a:lnTo>
                    <a:pt x="1347597" y="18034"/>
                  </a:lnTo>
                  <a:lnTo>
                    <a:pt x="1344549" y="12446"/>
                  </a:lnTo>
                  <a:close/>
                </a:path>
                <a:path w="1374139" h="753745">
                  <a:moveTo>
                    <a:pt x="1373886" y="0"/>
                  </a:moveTo>
                  <a:lnTo>
                    <a:pt x="1331340" y="1524"/>
                  </a:lnTo>
                  <a:lnTo>
                    <a:pt x="1338965" y="15501"/>
                  </a:lnTo>
                  <a:lnTo>
                    <a:pt x="1344549" y="12446"/>
                  </a:lnTo>
                  <a:lnTo>
                    <a:pt x="1365273" y="12446"/>
                  </a:lnTo>
                  <a:lnTo>
                    <a:pt x="1373886" y="0"/>
                  </a:lnTo>
                  <a:close/>
                </a:path>
              </a:pathLst>
            </a:custGeom>
            <a:solidFill>
              <a:srgbClr val="C00000"/>
            </a:solidFill>
          </p:spPr>
          <p:txBody>
            <a:bodyPr wrap="square" lIns="0" tIns="0" rIns="0" bIns="0" rtlCol="0"/>
            <a:lstStyle/>
            <a:p>
              <a:endParaRPr/>
            </a:p>
          </p:txBody>
        </p:sp>
        <p:sp>
          <p:nvSpPr>
            <p:cNvPr id="34" name="object 34"/>
            <p:cNvSpPr/>
            <p:nvPr/>
          </p:nvSpPr>
          <p:spPr>
            <a:xfrm>
              <a:off x="1021079" y="2791206"/>
              <a:ext cx="1112012" cy="169545"/>
            </a:xfrm>
            <a:custGeom>
              <a:avLst/>
              <a:gdLst/>
              <a:ahLst/>
              <a:cxnLst/>
              <a:rect l="l" t="t" r="r" b="b"/>
              <a:pathLst>
                <a:path w="996950" h="169544">
                  <a:moveTo>
                    <a:pt x="996696" y="0"/>
                  </a:moveTo>
                  <a:lnTo>
                    <a:pt x="0" y="0"/>
                  </a:lnTo>
                  <a:lnTo>
                    <a:pt x="0" y="169163"/>
                  </a:lnTo>
                  <a:lnTo>
                    <a:pt x="996696" y="169163"/>
                  </a:lnTo>
                  <a:lnTo>
                    <a:pt x="996696" y="0"/>
                  </a:lnTo>
                  <a:close/>
                </a:path>
              </a:pathLst>
            </a:custGeom>
            <a:solidFill>
              <a:srgbClr val="FFF5CC"/>
            </a:solidFill>
          </p:spPr>
          <p:txBody>
            <a:bodyPr wrap="square" lIns="0" tIns="0" rIns="0" bIns="0" rtlCol="0"/>
            <a:lstStyle/>
            <a:p>
              <a:endParaRPr/>
            </a:p>
          </p:txBody>
        </p:sp>
        <p:sp>
          <p:nvSpPr>
            <p:cNvPr id="35" name="object 35"/>
            <p:cNvSpPr/>
            <p:nvPr/>
          </p:nvSpPr>
          <p:spPr>
            <a:xfrm>
              <a:off x="1018540" y="2791206"/>
              <a:ext cx="1114551" cy="169545"/>
            </a:xfrm>
            <a:custGeom>
              <a:avLst/>
              <a:gdLst/>
              <a:ahLst/>
              <a:cxnLst/>
              <a:rect l="l" t="t" r="r" b="b"/>
              <a:pathLst>
                <a:path w="996950" h="169544">
                  <a:moveTo>
                    <a:pt x="0" y="169163"/>
                  </a:moveTo>
                  <a:lnTo>
                    <a:pt x="996696" y="169163"/>
                  </a:lnTo>
                  <a:lnTo>
                    <a:pt x="996696" y="0"/>
                  </a:lnTo>
                  <a:lnTo>
                    <a:pt x="0" y="0"/>
                  </a:lnTo>
                  <a:lnTo>
                    <a:pt x="0" y="169163"/>
                  </a:lnTo>
                  <a:close/>
                </a:path>
              </a:pathLst>
            </a:custGeom>
            <a:ln w="4572">
              <a:solidFill>
                <a:srgbClr val="BEBEBE"/>
              </a:solidFill>
            </a:ln>
          </p:spPr>
          <p:txBody>
            <a:bodyPr wrap="square" lIns="0" tIns="0" rIns="0" bIns="0" rtlCol="0"/>
            <a:lstStyle/>
            <a:p>
              <a:endParaRPr/>
            </a:p>
          </p:txBody>
        </p:sp>
      </p:grpSp>
      <p:sp>
        <p:nvSpPr>
          <p:cNvPr id="36" name="object 36"/>
          <p:cNvSpPr txBox="1"/>
          <p:nvPr/>
        </p:nvSpPr>
        <p:spPr>
          <a:xfrm>
            <a:off x="1018540" y="2793238"/>
            <a:ext cx="1107524" cy="136576"/>
          </a:xfrm>
          <a:prstGeom prst="rect">
            <a:avLst/>
          </a:prstGeom>
        </p:spPr>
        <p:txBody>
          <a:bodyPr vert="horz" wrap="square" lIns="0" tIns="13335" rIns="0" bIns="0" rtlCol="0">
            <a:spAutoFit/>
          </a:bodyPr>
          <a:lstStyle/>
          <a:p>
            <a:pPr marL="12700">
              <a:lnSpc>
                <a:spcPct val="100000"/>
              </a:lnSpc>
              <a:spcBef>
                <a:spcPts val="105"/>
              </a:spcBef>
            </a:pPr>
            <a:r>
              <a:rPr sz="800" spc="-20" dirty="0" err="1">
                <a:solidFill>
                  <a:srgbClr val="C00000"/>
                </a:solidFill>
                <a:latin typeface="Carlito"/>
                <a:cs typeface="Carlito"/>
              </a:rPr>
              <a:t>Yeni</a:t>
            </a:r>
            <a:r>
              <a:rPr sz="800" spc="-20" dirty="0">
                <a:solidFill>
                  <a:srgbClr val="C00000"/>
                </a:solidFill>
                <a:latin typeface="Carlito"/>
                <a:cs typeface="Carlito"/>
              </a:rPr>
              <a:t> </a:t>
            </a:r>
            <a:r>
              <a:rPr sz="800" spc="-5" dirty="0">
                <a:solidFill>
                  <a:srgbClr val="C00000"/>
                </a:solidFill>
                <a:latin typeface="Carlito"/>
                <a:cs typeface="Carlito"/>
              </a:rPr>
              <a:t>thread</a:t>
            </a:r>
            <a:r>
              <a:rPr sz="800" spc="-10" dirty="0">
                <a:solidFill>
                  <a:srgbClr val="C00000"/>
                </a:solidFill>
                <a:latin typeface="Carlito"/>
                <a:cs typeface="Carlito"/>
              </a:rPr>
              <a:t> başlatıldı.</a:t>
            </a:r>
            <a:endParaRPr sz="800" dirty="0">
              <a:latin typeface="Carlito"/>
              <a:cs typeface="Carlito"/>
            </a:endParaRPr>
          </a:p>
        </p:txBody>
      </p:sp>
      <p:grpSp>
        <p:nvGrpSpPr>
          <p:cNvPr id="37" name="object 37"/>
          <p:cNvGrpSpPr/>
          <p:nvPr/>
        </p:nvGrpSpPr>
        <p:grpSpPr>
          <a:xfrm>
            <a:off x="2129282" y="1837944"/>
            <a:ext cx="2752725" cy="1044575"/>
            <a:chOff x="2129282" y="1837944"/>
            <a:chExt cx="2752725" cy="1044575"/>
          </a:xfrm>
        </p:grpSpPr>
        <p:sp>
          <p:nvSpPr>
            <p:cNvPr id="38" name="object 38"/>
            <p:cNvSpPr/>
            <p:nvPr/>
          </p:nvSpPr>
          <p:spPr>
            <a:xfrm>
              <a:off x="2129282" y="1837944"/>
              <a:ext cx="583565" cy="1038225"/>
            </a:xfrm>
            <a:custGeom>
              <a:avLst/>
              <a:gdLst/>
              <a:ahLst/>
              <a:cxnLst/>
              <a:rect l="l" t="t" r="r" b="b"/>
              <a:pathLst>
                <a:path w="583564" h="1038225">
                  <a:moveTo>
                    <a:pt x="561643" y="31744"/>
                  </a:moveTo>
                  <a:lnTo>
                    <a:pt x="0" y="1035049"/>
                  </a:lnTo>
                  <a:lnTo>
                    <a:pt x="5588" y="1038224"/>
                  </a:lnTo>
                  <a:lnTo>
                    <a:pt x="567107" y="34789"/>
                  </a:lnTo>
                  <a:lnTo>
                    <a:pt x="561643" y="31744"/>
                  </a:lnTo>
                  <a:close/>
                </a:path>
                <a:path w="583564" h="1038225">
                  <a:moveTo>
                    <a:pt x="581807" y="26161"/>
                  </a:moveTo>
                  <a:lnTo>
                    <a:pt x="564769" y="26161"/>
                  </a:lnTo>
                  <a:lnTo>
                    <a:pt x="570230" y="29209"/>
                  </a:lnTo>
                  <a:lnTo>
                    <a:pt x="567107" y="34789"/>
                  </a:lnTo>
                  <a:lnTo>
                    <a:pt x="581025" y="42544"/>
                  </a:lnTo>
                  <a:lnTo>
                    <a:pt x="581807" y="26161"/>
                  </a:lnTo>
                  <a:close/>
                </a:path>
                <a:path w="583564" h="1038225">
                  <a:moveTo>
                    <a:pt x="564769" y="26161"/>
                  </a:moveTo>
                  <a:lnTo>
                    <a:pt x="561643" y="31744"/>
                  </a:lnTo>
                  <a:lnTo>
                    <a:pt x="567107" y="34789"/>
                  </a:lnTo>
                  <a:lnTo>
                    <a:pt x="570230" y="29209"/>
                  </a:lnTo>
                  <a:lnTo>
                    <a:pt x="564769" y="26161"/>
                  </a:lnTo>
                  <a:close/>
                </a:path>
                <a:path w="583564" h="1038225">
                  <a:moveTo>
                    <a:pt x="583057" y="0"/>
                  </a:moveTo>
                  <a:lnTo>
                    <a:pt x="547751" y="24002"/>
                  </a:lnTo>
                  <a:lnTo>
                    <a:pt x="561643" y="31744"/>
                  </a:lnTo>
                  <a:lnTo>
                    <a:pt x="564769" y="26161"/>
                  </a:lnTo>
                  <a:lnTo>
                    <a:pt x="581807" y="26161"/>
                  </a:lnTo>
                  <a:lnTo>
                    <a:pt x="583057" y="0"/>
                  </a:lnTo>
                  <a:close/>
                </a:path>
              </a:pathLst>
            </a:custGeom>
            <a:solidFill>
              <a:srgbClr val="C00000"/>
            </a:solidFill>
          </p:spPr>
          <p:txBody>
            <a:bodyPr wrap="square" lIns="0" tIns="0" rIns="0" bIns="0" rtlCol="0"/>
            <a:lstStyle/>
            <a:p>
              <a:endParaRPr/>
            </a:p>
          </p:txBody>
        </p:sp>
        <p:sp>
          <p:nvSpPr>
            <p:cNvPr id="39" name="object 39"/>
            <p:cNvSpPr/>
            <p:nvPr/>
          </p:nvSpPr>
          <p:spPr>
            <a:xfrm>
              <a:off x="4027170" y="2710434"/>
              <a:ext cx="852169" cy="169545"/>
            </a:xfrm>
            <a:custGeom>
              <a:avLst/>
              <a:gdLst/>
              <a:ahLst/>
              <a:cxnLst/>
              <a:rect l="l" t="t" r="r" b="b"/>
              <a:pathLst>
                <a:path w="852170" h="169544">
                  <a:moveTo>
                    <a:pt x="851915" y="0"/>
                  </a:moveTo>
                  <a:lnTo>
                    <a:pt x="0" y="0"/>
                  </a:lnTo>
                  <a:lnTo>
                    <a:pt x="0" y="169163"/>
                  </a:lnTo>
                  <a:lnTo>
                    <a:pt x="851915" y="169163"/>
                  </a:lnTo>
                  <a:lnTo>
                    <a:pt x="851915" y="0"/>
                  </a:lnTo>
                  <a:close/>
                </a:path>
              </a:pathLst>
            </a:custGeom>
            <a:solidFill>
              <a:srgbClr val="FFF5CC"/>
            </a:solidFill>
          </p:spPr>
          <p:txBody>
            <a:bodyPr wrap="square" lIns="0" tIns="0" rIns="0" bIns="0" rtlCol="0"/>
            <a:lstStyle/>
            <a:p>
              <a:endParaRPr/>
            </a:p>
          </p:txBody>
        </p:sp>
        <p:sp>
          <p:nvSpPr>
            <p:cNvPr id="40" name="object 40"/>
            <p:cNvSpPr/>
            <p:nvPr/>
          </p:nvSpPr>
          <p:spPr>
            <a:xfrm>
              <a:off x="4027170" y="2710434"/>
              <a:ext cx="852169" cy="169545"/>
            </a:xfrm>
            <a:custGeom>
              <a:avLst/>
              <a:gdLst/>
              <a:ahLst/>
              <a:cxnLst/>
              <a:rect l="l" t="t" r="r" b="b"/>
              <a:pathLst>
                <a:path w="852170" h="169544">
                  <a:moveTo>
                    <a:pt x="0" y="169163"/>
                  </a:moveTo>
                  <a:lnTo>
                    <a:pt x="851915" y="169163"/>
                  </a:lnTo>
                  <a:lnTo>
                    <a:pt x="851915" y="0"/>
                  </a:lnTo>
                  <a:lnTo>
                    <a:pt x="0" y="0"/>
                  </a:lnTo>
                  <a:lnTo>
                    <a:pt x="0" y="169163"/>
                  </a:lnTo>
                  <a:close/>
                </a:path>
              </a:pathLst>
            </a:custGeom>
            <a:ln w="4572">
              <a:solidFill>
                <a:srgbClr val="BEBEBE"/>
              </a:solidFill>
            </a:ln>
          </p:spPr>
          <p:txBody>
            <a:bodyPr wrap="square" lIns="0" tIns="0" rIns="0" bIns="0" rtlCol="0"/>
            <a:lstStyle/>
            <a:p>
              <a:endParaRPr/>
            </a:p>
          </p:txBody>
        </p:sp>
      </p:grpSp>
      <p:sp>
        <p:nvSpPr>
          <p:cNvPr id="41" name="object 41"/>
          <p:cNvSpPr txBox="1"/>
          <p:nvPr/>
        </p:nvSpPr>
        <p:spPr>
          <a:xfrm>
            <a:off x="4027170" y="2713101"/>
            <a:ext cx="849630" cy="147955"/>
          </a:xfrm>
          <a:prstGeom prst="rect">
            <a:avLst/>
          </a:prstGeom>
        </p:spPr>
        <p:txBody>
          <a:bodyPr vert="horz" wrap="square" lIns="0" tIns="13335" rIns="0" bIns="0" rtlCol="0">
            <a:spAutoFit/>
          </a:bodyPr>
          <a:lstStyle/>
          <a:p>
            <a:pPr marL="46355">
              <a:lnSpc>
                <a:spcPct val="100000"/>
              </a:lnSpc>
              <a:spcBef>
                <a:spcPts val="105"/>
              </a:spcBef>
            </a:pPr>
            <a:r>
              <a:rPr sz="800" spc="-5" dirty="0">
                <a:solidFill>
                  <a:srgbClr val="C00000"/>
                </a:solidFill>
                <a:latin typeface="Carlito"/>
                <a:cs typeface="Carlito"/>
              </a:rPr>
              <a:t>fork-join</a:t>
            </a:r>
            <a:r>
              <a:rPr sz="800" spc="-15" dirty="0">
                <a:solidFill>
                  <a:srgbClr val="C00000"/>
                </a:solidFill>
                <a:latin typeface="Carlito"/>
                <a:cs typeface="Carlito"/>
              </a:rPr>
              <a:t> </a:t>
            </a:r>
            <a:r>
              <a:rPr sz="800" spc="-10" dirty="0">
                <a:solidFill>
                  <a:srgbClr val="C00000"/>
                </a:solidFill>
                <a:latin typeface="Carlito"/>
                <a:cs typeface="Carlito"/>
              </a:rPr>
              <a:t>stratejisi</a:t>
            </a:r>
            <a:endParaRPr sz="800">
              <a:latin typeface="Carlito"/>
              <a:cs typeface="Carlito"/>
            </a:endParaRPr>
          </a:p>
        </p:txBody>
      </p:sp>
      <p:sp>
        <p:nvSpPr>
          <p:cNvPr id="42" name="object 42"/>
          <p:cNvSpPr/>
          <p:nvPr/>
        </p:nvSpPr>
        <p:spPr>
          <a:xfrm>
            <a:off x="3195827" y="2046732"/>
            <a:ext cx="1257300" cy="666750"/>
          </a:xfrm>
          <a:custGeom>
            <a:avLst/>
            <a:gdLst/>
            <a:ahLst/>
            <a:cxnLst/>
            <a:rect l="l" t="t" r="r" b="b"/>
            <a:pathLst>
              <a:path w="1257300" h="666750">
                <a:moveTo>
                  <a:pt x="35154" y="15005"/>
                </a:moveTo>
                <a:lnTo>
                  <a:pt x="32181" y="20632"/>
                </a:lnTo>
                <a:lnTo>
                  <a:pt x="1254252" y="666369"/>
                </a:lnTo>
                <a:lnTo>
                  <a:pt x="1257173" y="660781"/>
                </a:lnTo>
                <a:lnTo>
                  <a:pt x="35154" y="15005"/>
                </a:lnTo>
                <a:close/>
              </a:path>
              <a:path w="1257300" h="666750">
                <a:moveTo>
                  <a:pt x="0" y="0"/>
                </a:moveTo>
                <a:lnTo>
                  <a:pt x="24764" y="34671"/>
                </a:lnTo>
                <a:lnTo>
                  <a:pt x="32181" y="20632"/>
                </a:lnTo>
                <a:lnTo>
                  <a:pt x="26542" y="17652"/>
                </a:lnTo>
                <a:lnTo>
                  <a:pt x="29590" y="12065"/>
                </a:lnTo>
                <a:lnTo>
                  <a:pt x="36707" y="12065"/>
                </a:lnTo>
                <a:lnTo>
                  <a:pt x="42545" y="1016"/>
                </a:lnTo>
                <a:lnTo>
                  <a:pt x="0" y="0"/>
                </a:lnTo>
                <a:close/>
              </a:path>
              <a:path w="1257300" h="666750">
                <a:moveTo>
                  <a:pt x="29590" y="12065"/>
                </a:moveTo>
                <a:lnTo>
                  <a:pt x="26542" y="17652"/>
                </a:lnTo>
                <a:lnTo>
                  <a:pt x="32181" y="20632"/>
                </a:lnTo>
                <a:lnTo>
                  <a:pt x="35154" y="15005"/>
                </a:lnTo>
                <a:lnTo>
                  <a:pt x="29590" y="12065"/>
                </a:lnTo>
                <a:close/>
              </a:path>
              <a:path w="1257300" h="666750">
                <a:moveTo>
                  <a:pt x="36707" y="12065"/>
                </a:moveTo>
                <a:lnTo>
                  <a:pt x="29590" y="12065"/>
                </a:lnTo>
                <a:lnTo>
                  <a:pt x="35154" y="15005"/>
                </a:lnTo>
                <a:lnTo>
                  <a:pt x="36707" y="12065"/>
                </a:lnTo>
                <a:close/>
              </a:path>
            </a:pathLst>
          </a:custGeom>
          <a:solidFill>
            <a:srgbClr val="C00000"/>
          </a:solidFill>
        </p:spPr>
        <p:txBody>
          <a:bodyPr wrap="square" lIns="0" tIns="0" rIns="0" bIns="0" rtlCol="0"/>
          <a:lstStyle/>
          <a:p>
            <a:endParaRPr/>
          </a:p>
        </p:txBody>
      </p:sp>
      <p:sp>
        <p:nvSpPr>
          <p:cNvPr id="43" name="object 43"/>
          <p:cNvSpPr txBox="1"/>
          <p:nvPr/>
        </p:nvSpPr>
        <p:spPr>
          <a:xfrm>
            <a:off x="4027170" y="2977134"/>
            <a:ext cx="852169" cy="169545"/>
          </a:xfrm>
          <a:prstGeom prst="rect">
            <a:avLst/>
          </a:prstGeom>
          <a:solidFill>
            <a:srgbClr val="FFF5CC"/>
          </a:solidFill>
          <a:ln w="4572">
            <a:solidFill>
              <a:srgbClr val="BEBEBE"/>
            </a:solidFill>
          </a:ln>
        </p:spPr>
        <p:txBody>
          <a:bodyPr vert="horz" wrap="square" lIns="0" tIns="14604" rIns="0" bIns="0" rtlCol="0">
            <a:spAutoFit/>
          </a:bodyPr>
          <a:lstStyle/>
          <a:p>
            <a:pPr marL="46355">
              <a:lnSpc>
                <a:spcPct val="100000"/>
              </a:lnSpc>
              <a:spcBef>
                <a:spcPts val="114"/>
              </a:spcBef>
            </a:pPr>
            <a:r>
              <a:rPr sz="800" spc="-5" dirty="0">
                <a:solidFill>
                  <a:srgbClr val="C00000"/>
                </a:solidFill>
                <a:latin typeface="Carlito"/>
                <a:cs typeface="Carlito"/>
              </a:rPr>
              <a:t>Dönen değer</a:t>
            </a:r>
            <a:endParaRPr sz="800">
              <a:latin typeface="Carlito"/>
              <a:cs typeface="Carlito"/>
            </a:endParaRPr>
          </a:p>
        </p:txBody>
      </p:sp>
      <p:grpSp>
        <p:nvGrpSpPr>
          <p:cNvPr id="44" name="object 44"/>
          <p:cNvGrpSpPr/>
          <p:nvPr/>
        </p:nvGrpSpPr>
        <p:grpSpPr>
          <a:xfrm>
            <a:off x="-11887" y="0"/>
            <a:ext cx="4977130" cy="3452495"/>
            <a:chOff x="-11887" y="0"/>
            <a:chExt cx="4977130" cy="3452495"/>
          </a:xfrm>
        </p:grpSpPr>
        <p:sp>
          <p:nvSpPr>
            <p:cNvPr id="45" name="object 45"/>
            <p:cNvSpPr/>
            <p:nvPr/>
          </p:nvSpPr>
          <p:spPr>
            <a:xfrm>
              <a:off x="2744724" y="2045208"/>
              <a:ext cx="1313180" cy="941069"/>
            </a:xfrm>
            <a:custGeom>
              <a:avLst/>
              <a:gdLst/>
              <a:ahLst/>
              <a:cxnLst/>
              <a:rect l="l" t="t" r="r" b="b"/>
              <a:pathLst>
                <a:path w="1313179" h="941069">
                  <a:moveTo>
                    <a:pt x="1283589" y="934720"/>
                  </a:moveTo>
                  <a:lnTo>
                    <a:pt x="37388" y="552183"/>
                  </a:lnTo>
                  <a:lnTo>
                    <a:pt x="37973" y="550291"/>
                  </a:lnTo>
                  <a:lnTo>
                    <a:pt x="42037" y="537083"/>
                  </a:lnTo>
                  <a:lnTo>
                    <a:pt x="0" y="544068"/>
                  </a:lnTo>
                  <a:lnTo>
                    <a:pt x="30861" y="573405"/>
                  </a:lnTo>
                  <a:lnTo>
                    <a:pt x="35521" y="558253"/>
                  </a:lnTo>
                  <a:lnTo>
                    <a:pt x="1281811" y="940816"/>
                  </a:lnTo>
                  <a:lnTo>
                    <a:pt x="1283589" y="934720"/>
                  </a:lnTo>
                  <a:close/>
                </a:path>
                <a:path w="1313179" h="941069">
                  <a:moveTo>
                    <a:pt x="1312672" y="935990"/>
                  </a:moveTo>
                  <a:lnTo>
                    <a:pt x="835952" y="32169"/>
                  </a:lnTo>
                  <a:lnTo>
                    <a:pt x="846620" y="26543"/>
                  </a:lnTo>
                  <a:lnTo>
                    <a:pt x="850011" y="24765"/>
                  </a:lnTo>
                  <a:lnTo>
                    <a:pt x="815340" y="0"/>
                  </a:lnTo>
                  <a:lnTo>
                    <a:pt x="816229" y="42545"/>
                  </a:lnTo>
                  <a:lnTo>
                    <a:pt x="830313" y="35128"/>
                  </a:lnTo>
                  <a:lnTo>
                    <a:pt x="1307084" y="938911"/>
                  </a:lnTo>
                  <a:lnTo>
                    <a:pt x="1312672" y="935990"/>
                  </a:lnTo>
                  <a:close/>
                </a:path>
              </a:pathLst>
            </a:custGeom>
            <a:solidFill>
              <a:srgbClr val="C00000"/>
            </a:solidFill>
          </p:spPr>
          <p:txBody>
            <a:bodyPr wrap="square" lIns="0" tIns="0" rIns="0" bIns="0" rtlCol="0"/>
            <a:lstStyle/>
            <a:p>
              <a:endParaRPr/>
            </a:p>
          </p:txBody>
        </p:sp>
        <p:sp>
          <p:nvSpPr>
            <p:cNvPr id="46" name="object 46"/>
            <p:cNvSpPr/>
            <p:nvPr/>
          </p:nvSpPr>
          <p:spPr>
            <a:xfrm>
              <a:off x="304" y="381"/>
              <a:ext cx="4953000" cy="3427729"/>
            </a:xfrm>
            <a:custGeom>
              <a:avLst/>
              <a:gdLst/>
              <a:ahLst/>
              <a:cxnLst/>
              <a:rect l="l" t="t" r="r" b="b"/>
              <a:pathLst>
                <a:path w="4953000" h="3427729">
                  <a:moveTo>
                    <a:pt x="0" y="3427729"/>
                  </a:moveTo>
                  <a:lnTo>
                    <a:pt x="4952746" y="3427729"/>
                  </a:lnTo>
                  <a:lnTo>
                    <a:pt x="4952746" y="0"/>
                  </a:lnTo>
                  <a:lnTo>
                    <a:pt x="0" y="0"/>
                  </a:lnTo>
                  <a:lnTo>
                    <a:pt x="0" y="3427729"/>
                  </a:lnTo>
                  <a:close/>
                </a:path>
              </a:pathLst>
            </a:custGeom>
            <a:ln w="24384">
              <a:solidFill>
                <a:srgbClr val="000000"/>
              </a:solidFill>
            </a:ln>
          </p:spPr>
          <p:txBody>
            <a:bodyPr wrap="square" lIns="0" tIns="0" rIns="0" bIns="0" rtlCol="0"/>
            <a:lstStyle/>
            <a:p>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8579" y="280416"/>
            <a:ext cx="4627245" cy="262255"/>
            <a:chOff x="68579" y="280416"/>
            <a:chExt cx="4627245" cy="262255"/>
          </a:xfrm>
        </p:grpSpPr>
        <p:sp>
          <p:nvSpPr>
            <p:cNvPr id="3" name="object 3"/>
            <p:cNvSpPr/>
            <p:nvPr/>
          </p:nvSpPr>
          <p:spPr>
            <a:xfrm>
              <a:off x="493775" y="409956"/>
              <a:ext cx="199644" cy="11887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68579" y="374904"/>
              <a:ext cx="303275" cy="118872"/>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13003" y="280416"/>
              <a:ext cx="17145" cy="262255"/>
            </a:xfrm>
            <a:custGeom>
              <a:avLst/>
              <a:gdLst/>
              <a:ahLst/>
              <a:cxnLst/>
              <a:rect l="l" t="t" r="r" b="b"/>
              <a:pathLst>
                <a:path w="17145" h="262255">
                  <a:moveTo>
                    <a:pt x="16763" y="0"/>
                  </a:moveTo>
                  <a:lnTo>
                    <a:pt x="0" y="0"/>
                  </a:lnTo>
                  <a:lnTo>
                    <a:pt x="0" y="262127"/>
                  </a:lnTo>
                  <a:lnTo>
                    <a:pt x="16763" y="262127"/>
                  </a:lnTo>
                  <a:lnTo>
                    <a:pt x="16763" y="0"/>
                  </a:lnTo>
                  <a:close/>
                </a:path>
              </a:pathLst>
            </a:custGeom>
            <a:solidFill>
              <a:srgbClr val="1C1C1C"/>
            </a:solidFill>
          </p:spPr>
          <p:txBody>
            <a:bodyPr wrap="square" lIns="0" tIns="0" rIns="0" bIns="0" rtlCol="0"/>
            <a:lstStyle/>
            <a:p>
              <a:endParaRPr/>
            </a:p>
          </p:txBody>
        </p:sp>
        <p:sp>
          <p:nvSpPr>
            <p:cNvPr id="6" name="object 6"/>
            <p:cNvSpPr/>
            <p:nvPr/>
          </p:nvSpPr>
          <p:spPr>
            <a:xfrm>
              <a:off x="239267" y="464820"/>
              <a:ext cx="4456176" cy="15240"/>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p:nvPr/>
        </p:nvSpPr>
        <p:spPr>
          <a:xfrm>
            <a:off x="4896103" y="3329686"/>
            <a:ext cx="58419" cy="102235"/>
          </a:xfrm>
          <a:prstGeom prst="rect">
            <a:avLst/>
          </a:prstGeom>
        </p:spPr>
        <p:txBody>
          <a:bodyPr vert="horz" wrap="square" lIns="0" tIns="13335" rIns="0" bIns="0" rtlCol="0">
            <a:spAutoFit/>
          </a:bodyPr>
          <a:lstStyle/>
          <a:p>
            <a:pPr marL="12700">
              <a:lnSpc>
                <a:spcPct val="100000"/>
              </a:lnSpc>
              <a:spcBef>
                <a:spcPts val="105"/>
              </a:spcBef>
            </a:pPr>
            <a:r>
              <a:rPr sz="500" dirty="0">
                <a:solidFill>
                  <a:srgbClr val="808080"/>
                </a:solidFill>
                <a:latin typeface="Carlito"/>
                <a:cs typeface="Carlito"/>
              </a:rPr>
              <a:t>3</a:t>
            </a:r>
            <a:endParaRPr sz="500">
              <a:latin typeface="Carlito"/>
              <a:cs typeface="Carlito"/>
            </a:endParaRPr>
          </a:p>
        </p:txBody>
      </p:sp>
      <p:sp>
        <p:nvSpPr>
          <p:cNvPr id="8" name="object 8"/>
          <p:cNvSpPr txBox="1"/>
          <p:nvPr/>
        </p:nvSpPr>
        <p:spPr>
          <a:xfrm>
            <a:off x="213105" y="534670"/>
            <a:ext cx="4653280" cy="1797928"/>
          </a:xfrm>
          <a:prstGeom prst="rect">
            <a:avLst/>
          </a:prstGeom>
        </p:spPr>
        <p:txBody>
          <a:bodyPr vert="horz" wrap="square" lIns="0" tIns="12700" rIns="0" bIns="0" rtlCol="0">
            <a:spAutoFit/>
          </a:bodyPr>
          <a:lstStyle/>
          <a:p>
            <a:pPr marL="192405" indent="-180340">
              <a:lnSpc>
                <a:spcPct val="100000"/>
              </a:lnSpc>
              <a:spcBef>
                <a:spcPts val="600"/>
              </a:spcBef>
              <a:buClr>
                <a:srgbClr val="3333CC"/>
              </a:buClr>
              <a:buSzPct val="58333"/>
              <a:buFont typeface="Wingdings"/>
              <a:buChar char=""/>
              <a:tabLst>
                <a:tab pos="193040" algn="l"/>
              </a:tabLst>
            </a:pPr>
            <a:r>
              <a:rPr lang="tr-TR" sz="1200" dirty="0">
                <a:latin typeface="Carlito"/>
                <a:cs typeface="Carlito"/>
              </a:rPr>
              <a:t>Multithread bilgisayar sistemlerinin temelini oluşturan ve  CPU kullanımının temel birimi olan thread kavramına giriş yapmak</a:t>
            </a:r>
          </a:p>
          <a:p>
            <a:pPr marL="192405" indent="-180340">
              <a:lnSpc>
                <a:spcPct val="100000"/>
              </a:lnSpc>
              <a:spcBef>
                <a:spcPts val="600"/>
              </a:spcBef>
              <a:buClr>
                <a:srgbClr val="3333CC"/>
              </a:buClr>
              <a:buSzPct val="58333"/>
              <a:buFont typeface="Wingdings"/>
              <a:buChar char=""/>
              <a:tabLst>
                <a:tab pos="193040" algn="l"/>
              </a:tabLst>
            </a:pPr>
            <a:r>
              <a:rPr lang="tr-TR" sz="1200" dirty="0" err="1">
                <a:latin typeface="Carlito"/>
                <a:cs typeface="Carlito"/>
              </a:rPr>
              <a:t>Pthreads</a:t>
            </a:r>
            <a:r>
              <a:rPr lang="tr-TR" sz="1200" dirty="0">
                <a:latin typeface="Carlito"/>
                <a:cs typeface="Carlito"/>
              </a:rPr>
              <a:t>, Windows ve Java thread kütüphaneleri için </a:t>
            </a:r>
            <a:r>
              <a:rPr lang="tr-TR" sz="1200" dirty="0" err="1">
                <a:latin typeface="Carlito"/>
                <a:cs typeface="Carlito"/>
              </a:rPr>
              <a:t>API'leri</a:t>
            </a:r>
            <a:r>
              <a:rPr lang="tr-TR" sz="1200" dirty="0">
                <a:latin typeface="Carlito"/>
                <a:cs typeface="Carlito"/>
              </a:rPr>
              <a:t> incelemek</a:t>
            </a:r>
          </a:p>
          <a:p>
            <a:pPr marL="192405" indent="-180340">
              <a:lnSpc>
                <a:spcPct val="100000"/>
              </a:lnSpc>
              <a:spcBef>
                <a:spcPts val="600"/>
              </a:spcBef>
              <a:buClr>
                <a:srgbClr val="3333CC"/>
              </a:buClr>
              <a:buSzPct val="58333"/>
              <a:buFont typeface="Wingdings"/>
              <a:buChar char=""/>
              <a:tabLst>
                <a:tab pos="193040" algn="l"/>
              </a:tabLst>
            </a:pPr>
            <a:r>
              <a:rPr lang="tr-TR" sz="1200" dirty="0">
                <a:latin typeface="Carlito"/>
                <a:cs typeface="Carlito"/>
              </a:rPr>
              <a:t>Dolaylı thread stratejilerini keşfetmek</a:t>
            </a:r>
          </a:p>
          <a:p>
            <a:pPr marL="192405" indent="-180340">
              <a:lnSpc>
                <a:spcPct val="100000"/>
              </a:lnSpc>
              <a:spcBef>
                <a:spcPts val="600"/>
              </a:spcBef>
              <a:buClr>
                <a:srgbClr val="3333CC"/>
              </a:buClr>
              <a:buSzPct val="58333"/>
              <a:buFont typeface="Wingdings"/>
              <a:buChar char=""/>
              <a:tabLst>
                <a:tab pos="193040" algn="l"/>
              </a:tabLst>
            </a:pPr>
            <a:r>
              <a:rPr lang="tr-TR" sz="1200" dirty="0">
                <a:latin typeface="Carlito"/>
                <a:cs typeface="Carlito"/>
              </a:rPr>
              <a:t>Multithread programlama ile ilgili sorunları incelemek</a:t>
            </a:r>
          </a:p>
          <a:p>
            <a:pPr marL="192405" indent="-180340">
              <a:lnSpc>
                <a:spcPct val="100000"/>
              </a:lnSpc>
              <a:spcBef>
                <a:spcPts val="600"/>
              </a:spcBef>
              <a:buClr>
                <a:srgbClr val="3333CC"/>
              </a:buClr>
              <a:buSzPct val="58333"/>
              <a:buFont typeface="Wingdings"/>
              <a:buChar char=""/>
              <a:tabLst>
                <a:tab pos="193040" algn="l"/>
              </a:tabLst>
            </a:pPr>
            <a:r>
              <a:rPr lang="tr-TR" sz="1200" dirty="0">
                <a:latin typeface="Carlito"/>
                <a:cs typeface="Carlito"/>
              </a:rPr>
              <a:t>Windows ve Linux'ta threadler için işletim sistemi desteğini incelemek</a:t>
            </a:r>
          </a:p>
        </p:txBody>
      </p:sp>
      <p:sp>
        <p:nvSpPr>
          <p:cNvPr id="9" name="object 9"/>
          <p:cNvSpPr txBox="1">
            <a:spLocks noGrp="1"/>
          </p:cNvSpPr>
          <p:nvPr>
            <p:ph type="title"/>
          </p:nvPr>
        </p:nvSpPr>
        <p:spPr>
          <a:xfrm>
            <a:off x="490472" y="199390"/>
            <a:ext cx="2367027" cy="228268"/>
          </a:xfrm>
          <a:prstGeom prst="rect">
            <a:avLst/>
          </a:prstGeom>
        </p:spPr>
        <p:txBody>
          <a:bodyPr vert="horz" wrap="square" lIns="0" tIns="12700" rIns="0" bIns="0" rtlCol="0">
            <a:spAutoFit/>
          </a:bodyPr>
          <a:lstStyle/>
          <a:p>
            <a:pPr marL="12700">
              <a:lnSpc>
                <a:spcPct val="100000"/>
              </a:lnSpc>
              <a:spcBef>
                <a:spcPts val="100"/>
              </a:spcBef>
            </a:pPr>
            <a:r>
              <a:rPr lang="tr-TR" spc="-5" dirty="0"/>
              <a:t>Amaçlar</a:t>
            </a:r>
            <a:endParaRPr spc="-5" dirty="0"/>
          </a:p>
        </p:txBody>
      </p:sp>
      <p:sp>
        <p:nvSpPr>
          <p:cNvPr id="10" name="object 10"/>
          <p:cNvSpPr/>
          <p:nvPr/>
        </p:nvSpPr>
        <p:spPr>
          <a:xfrm>
            <a:off x="304" y="381"/>
            <a:ext cx="4953000" cy="3427729"/>
          </a:xfrm>
          <a:custGeom>
            <a:avLst/>
            <a:gdLst/>
            <a:ahLst/>
            <a:cxnLst/>
            <a:rect l="l" t="t" r="r" b="b"/>
            <a:pathLst>
              <a:path w="4953000" h="3427729">
                <a:moveTo>
                  <a:pt x="0" y="3427729"/>
                </a:moveTo>
                <a:lnTo>
                  <a:pt x="4952746" y="3427729"/>
                </a:lnTo>
                <a:lnTo>
                  <a:pt x="4952746" y="0"/>
                </a:lnTo>
                <a:lnTo>
                  <a:pt x="0" y="0"/>
                </a:lnTo>
                <a:lnTo>
                  <a:pt x="0" y="3427729"/>
                </a:lnTo>
                <a:close/>
              </a:path>
            </a:pathLst>
          </a:custGeom>
          <a:ln w="24384">
            <a:solidFill>
              <a:srgbClr val="000000"/>
            </a:solidFill>
          </a:ln>
        </p:spPr>
        <p:txBody>
          <a:bodyPr wrap="square" lIns="0" tIns="0" rIns="0" bIns="0" rtlCol="0"/>
          <a:lstStyle/>
          <a:p>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8579" y="280416"/>
            <a:ext cx="4627245" cy="262255"/>
            <a:chOff x="68579" y="280416"/>
            <a:chExt cx="4627245" cy="262255"/>
          </a:xfrm>
        </p:grpSpPr>
        <p:sp>
          <p:nvSpPr>
            <p:cNvPr id="3" name="object 3"/>
            <p:cNvSpPr/>
            <p:nvPr/>
          </p:nvSpPr>
          <p:spPr>
            <a:xfrm>
              <a:off x="493775" y="409956"/>
              <a:ext cx="199644" cy="11887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68579" y="374904"/>
              <a:ext cx="303275" cy="118872"/>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413003" y="280416"/>
              <a:ext cx="17145" cy="262255"/>
            </a:xfrm>
            <a:custGeom>
              <a:avLst/>
              <a:gdLst/>
              <a:ahLst/>
              <a:cxnLst/>
              <a:rect l="l" t="t" r="r" b="b"/>
              <a:pathLst>
                <a:path w="17145" h="262255">
                  <a:moveTo>
                    <a:pt x="16763" y="0"/>
                  </a:moveTo>
                  <a:lnTo>
                    <a:pt x="0" y="0"/>
                  </a:lnTo>
                  <a:lnTo>
                    <a:pt x="0" y="262127"/>
                  </a:lnTo>
                  <a:lnTo>
                    <a:pt x="16763" y="262127"/>
                  </a:lnTo>
                  <a:lnTo>
                    <a:pt x="16763" y="0"/>
                  </a:lnTo>
                  <a:close/>
                </a:path>
              </a:pathLst>
            </a:custGeom>
            <a:solidFill>
              <a:srgbClr val="1C1C1C"/>
            </a:solidFill>
          </p:spPr>
          <p:txBody>
            <a:bodyPr wrap="square" lIns="0" tIns="0" rIns="0" bIns="0" rtlCol="0"/>
            <a:lstStyle/>
            <a:p>
              <a:endParaRPr/>
            </a:p>
          </p:txBody>
        </p:sp>
        <p:sp>
          <p:nvSpPr>
            <p:cNvPr id="6" name="object 6"/>
            <p:cNvSpPr/>
            <p:nvPr/>
          </p:nvSpPr>
          <p:spPr>
            <a:xfrm>
              <a:off x="239267" y="464820"/>
              <a:ext cx="4456176" cy="15239"/>
            </a:xfrm>
            <a:prstGeom prst="rect">
              <a:avLst/>
            </a:prstGeom>
            <a:blipFill>
              <a:blip r:embed="rId5" cstate="print"/>
              <a:stretch>
                <a:fillRect/>
              </a:stretch>
            </a:blipFill>
          </p:spPr>
          <p:txBody>
            <a:bodyPr wrap="square" lIns="0" tIns="0" rIns="0" bIns="0" rtlCol="0"/>
            <a:lstStyle/>
            <a:p>
              <a:endParaRPr/>
            </a:p>
          </p:txBody>
        </p:sp>
      </p:grpSp>
      <p:sp>
        <p:nvSpPr>
          <p:cNvPr id="7" name="object 7"/>
          <p:cNvSpPr txBox="1"/>
          <p:nvPr/>
        </p:nvSpPr>
        <p:spPr>
          <a:xfrm>
            <a:off x="4863846" y="3330041"/>
            <a:ext cx="89535" cy="102870"/>
          </a:xfrm>
          <a:prstGeom prst="rect">
            <a:avLst/>
          </a:prstGeom>
        </p:spPr>
        <p:txBody>
          <a:bodyPr vert="horz" wrap="square" lIns="0" tIns="13335" rIns="0" bIns="0" rtlCol="0">
            <a:spAutoFit/>
          </a:bodyPr>
          <a:lstStyle/>
          <a:p>
            <a:pPr marL="12700">
              <a:lnSpc>
                <a:spcPct val="100000"/>
              </a:lnSpc>
              <a:spcBef>
                <a:spcPts val="105"/>
              </a:spcBef>
            </a:pPr>
            <a:r>
              <a:rPr sz="500" spc="-5" dirty="0">
                <a:solidFill>
                  <a:srgbClr val="808080"/>
                </a:solidFill>
                <a:latin typeface="Carlito"/>
                <a:cs typeface="Carlito"/>
              </a:rPr>
              <a:t>30</a:t>
            </a:r>
            <a:endParaRPr sz="500">
              <a:latin typeface="Carlito"/>
              <a:cs typeface="Carlito"/>
            </a:endParaRPr>
          </a:p>
        </p:txBody>
      </p:sp>
      <p:sp>
        <p:nvSpPr>
          <p:cNvPr id="8" name="object 8"/>
          <p:cNvSpPr txBox="1"/>
          <p:nvPr/>
        </p:nvSpPr>
        <p:spPr>
          <a:xfrm>
            <a:off x="213105" y="572775"/>
            <a:ext cx="4538980" cy="459100"/>
          </a:xfrm>
          <a:prstGeom prst="rect">
            <a:avLst/>
          </a:prstGeom>
        </p:spPr>
        <p:txBody>
          <a:bodyPr vert="horz" wrap="square" lIns="0" tIns="88900" rIns="0" bIns="0" rtlCol="0">
            <a:spAutoFit/>
          </a:bodyPr>
          <a:lstStyle/>
          <a:p>
            <a:pPr marL="192405" marR="5080" indent="-180340">
              <a:lnSpc>
                <a:spcPct val="100000"/>
              </a:lnSpc>
              <a:spcBef>
                <a:spcPts val="600"/>
              </a:spcBef>
              <a:buClr>
                <a:srgbClr val="3333CC"/>
              </a:buClr>
              <a:buSzPct val="58333"/>
              <a:buFont typeface="Wingdings"/>
              <a:buChar char=""/>
              <a:tabLst>
                <a:tab pos="193040" algn="l"/>
              </a:tabLst>
            </a:pPr>
            <a:r>
              <a:rPr sz="1200" b="1" spc="-5" dirty="0" err="1">
                <a:latin typeface="Carlito"/>
                <a:cs typeface="Carlito"/>
              </a:rPr>
              <a:t>Önceki</a:t>
            </a:r>
            <a:r>
              <a:rPr sz="1200" b="1" spc="-5" dirty="0">
                <a:latin typeface="Carlito"/>
                <a:cs typeface="Carlito"/>
              </a:rPr>
              <a:t> </a:t>
            </a:r>
            <a:r>
              <a:rPr sz="1200" b="1" dirty="0">
                <a:latin typeface="Carlito"/>
                <a:cs typeface="Carlito"/>
              </a:rPr>
              <a:t>örnekte bir </a:t>
            </a:r>
            <a:r>
              <a:rPr sz="1200" b="1" spc="-5" dirty="0">
                <a:latin typeface="Carlito"/>
                <a:cs typeface="Carlito"/>
              </a:rPr>
              <a:t>thread </a:t>
            </a:r>
            <a:r>
              <a:rPr sz="1200" b="1" dirty="0">
                <a:latin typeface="Carlito"/>
                <a:cs typeface="Carlito"/>
              </a:rPr>
              <a:t>oluştulmuştur</a:t>
            </a:r>
            <a:r>
              <a:rPr sz="1200" dirty="0">
                <a:latin typeface="Carlito"/>
                <a:cs typeface="Carlito"/>
              </a:rPr>
              <a:t>. </a:t>
            </a:r>
            <a:r>
              <a:rPr sz="1200" spc="-5" dirty="0">
                <a:latin typeface="Carlito"/>
                <a:cs typeface="Carlito"/>
              </a:rPr>
              <a:t>Çok sayıda </a:t>
            </a:r>
            <a:r>
              <a:rPr sz="1200" dirty="0">
                <a:latin typeface="Carlito"/>
                <a:cs typeface="Carlito"/>
              </a:rPr>
              <a:t>thread </a:t>
            </a:r>
            <a:r>
              <a:rPr sz="1200" spc="-5" dirty="0">
                <a:latin typeface="Carlito"/>
                <a:cs typeface="Carlito"/>
              </a:rPr>
              <a:t>aşağıdaki  örnekteki </a:t>
            </a:r>
            <a:r>
              <a:rPr sz="1200" dirty="0">
                <a:latin typeface="Carlito"/>
                <a:cs typeface="Carlito"/>
              </a:rPr>
              <a:t>gibi</a:t>
            </a:r>
            <a:r>
              <a:rPr sz="1200" spc="-30" dirty="0">
                <a:latin typeface="Carlito"/>
                <a:cs typeface="Carlito"/>
              </a:rPr>
              <a:t> </a:t>
            </a:r>
            <a:r>
              <a:rPr sz="1200" dirty="0">
                <a:latin typeface="Carlito"/>
                <a:cs typeface="Carlito"/>
              </a:rPr>
              <a:t>oluşturulabilir.</a:t>
            </a:r>
          </a:p>
        </p:txBody>
      </p:sp>
      <p:sp>
        <p:nvSpPr>
          <p:cNvPr id="9" name="object 9"/>
          <p:cNvSpPr txBox="1">
            <a:spLocks noGrp="1"/>
          </p:cNvSpPr>
          <p:nvPr>
            <p:ph type="title"/>
          </p:nvPr>
        </p:nvSpPr>
        <p:spPr>
          <a:xfrm>
            <a:off x="490472" y="200406"/>
            <a:ext cx="2443227" cy="228909"/>
          </a:xfrm>
          <a:prstGeom prst="rect">
            <a:avLst/>
          </a:prstGeom>
        </p:spPr>
        <p:txBody>
          <a:bodyPr vert="horz" wrap="square" lIns="0" tIns="13335" rIns="0" bIns="0" rtlCol="0">
            <a:spAutoFit/>
          </a:bodyPr>
          <a:lstStyle/>
          <a:p>
            <a:pPr marL="12700">
              <a:lnSpc>
                <a:spcPct val="100000"/>
              </a:lnSpc>
              <a:spcBef>
                <a:spcPts val="700"/>
              </a:spcBef>
            </a:pPr>
            <a:r>
              <a:rPr lang="tr-TR" i="1" spc="-5" dirty="0" err="1"/>
              <a:t>Pthreads</a:t>
            </a:r>
            <a:r>
              <a:rPr lang="tr-TR" i="1" spc="-5" dirty="0"/>
              <a:t> </a:t>
            </a:r>
            <a:r>
              <a:rPr lang="tr-TR" i="1" dirty="0"/>
              <a:t>-</a:t>
            </a:r>
            <a:r>
              <a:rPr lang="tr-TR" i="1" spc="5" dirty="0"/>
              <a:t> </a:t>
            </a:r>
            <a:r>
              <a:rPr lang="tr-TR" i="1" spc="-5" dirty="0"/>
              <a:t>Örnek</a:t>
            </a:r>
            <a:endParaRPr lang="tr-TR" dirty="0"/>
          </a:p>
        </p:txBody>
      </p:sp>
      <p:grpSp>
        <p:nvGrpSpPr>
          <p:cNvPr id="10" name="object 10"/>
          <p:cNvGrpSpPr/>
          <p:nvPr/>
        </p:nvGrpSpPr>
        <p:grpSpPr>
          <a:xfrm>
            <a:off x="325373" y="1224534"/>
            <a:ext cx="4057015" cy="955929"/>
            <a:chOff x="325373" y="1224534"/>
            <a:chExt cx="4057015" cy="955929"/>
          </a:xfrm>
        </p:grpSpPr>
        <p:sp>
          <p:nvSpPr>
            <p:cNvPr id="11" name="object 11"/>
            <p:cNvSpPr/>
            <p:nvPr/>
          </p:nvSpPr>
          <p:spPr>
            <a:xfrm>
              <a:off x="1811237" y="1287976"/>
              <a:ext cx="2522868" cy="830711"/>
            </a:xfrm>
            <a:prstGeom prst="rect">
              <a:avLst/>
            </a:prstGeom>
            <a:blipFill>
              <a:blip r:embed="rId6" cstate="print"/>
              <a:stretch>
                <a:fillRect/>
              </a:stretch>
            </a:blipFill>
          </p:spPr>
          <p:txBody>
            <a:bodyPr wrap="square" lIns="0" tIns="0" rIns="0" bIns="0" rtlCol="0"/>
            <a:lstStyle/>
            <a:p>
              <a:endParaRPr/>
            </a:p>
          </p:txBody>
        </p:sp>
        <p:sp>
          <p:nvSpPr>
            <p:cNvPr id="12" name="object 12"/>
            <p:cNvSpPr/>
            <p:nvPr/>
          </p:nvSpPr>
          <p:spPr>
            <a:xfrm>
              <a:off x="1742693" y="1224534"/>
              <a:ext cx="2639695" cy="952500"/>
            </a:xfrm>
            <a:custGeom>
              <a:avLst/>
              <a:gdLst/>
              <a:ahLst/>
              <a:cxnLst/>
              <a:rect l="l" t="t" r="r" b="b"/>
              <a:pathLst>
                <a:path w="2639695" h="952500">
                  <a:moveTo>
                    <a:pt x="0" y="952500"/>
                  </a:moveTo>
                  <a:lnTo>
                    <a:pt x="2639567" y="952500"/>
                  </a:lnTo>
                  <a:lnTo>
                    <a:pt x="2639567" y="0"/>
                  </a:lnTo>
                  <a:lnTo>
                    <a:pt x="0" y="0"/>
                  </a:lnTo>
                  <a:lnTo>
                    <a:pt x="0" y="952500"/>
                  </a:lnTo>
                  <a:close/>
                </a:path>
              </a:pathLst>
            </a:custGeom>
            <a:ln w="4571">
              <a:solidFill>
                <a:srgbClr val="BEBEBE"/>
              </a:solidFill>
            </a:ln>
          </p:spPr>
          <p:txBody>
            <a:bodyPr wrap="square" lIns="0" tIns="0" rIns="0" bIns="0" rtlCol="0"/>
            <a:lstStyle/>
            <a:p>
              <a:endParaRPr/>
            </a:p>
          </p:txBody>
        </p:sp>
        <p:sp>
          <p:nvSpPr>
            <p:cNvPr id="13" name="object 13"/>
            <p:cNvSpPr/>
            <p:nvPr/>
          </p:nvSpPr>
          <p:spPr>
            <a:xfrm>
              <a:off x="325373" y="2010918"/>
              <a:ext cx="1207135" cy="169545"/>
            </a:xfrm>
            <a:custGeom>
              <a:avLst/>
              <a:gdLst/>
              <a:ahLst/>
              <a:cxnLst/>
              <a:rect l="l" t="t" r="r" b="b"/>
              <a:pathLst>
                <a:path w="1207135" h="169544">
                  <a:moveTo>
                    <a:pt x="1207008" y="0"/>
                  </a:moveTo>
                  <a:lnTo>
                    <a:pt x="0" y="0"/>
                  </a:lnTo>
                  <a:lnTo>
                    <a:pt x="0" y="169163"/>
                  </a:lnTo>
                  <a:lnTo>
                    <a:pt x="1207008" y="169163"/>
                  </a:lnTo>
                  <a:lnTo>
                    <a:pt x="1207008" y="0"/>
                  </a:lnTo>
                  <a:close/>
                </a:path>
              </a:pathLst>
            </a:custGeom>
            <a:solidFill>
              <a:srgbClr val="FFF5CC"/>
            </a:solidFill>
          </p:spPr>
          <p:txBody>
            <a:bodyPr wrap="square" lIns="0" tIns="0" rIns="0" bIns="0" rtlCol="0"/>
            <a:lstStyle/>
            <a:p>
              <a:endParaRPr/>
            </a:p>
          </p:txBody>
        </p:sp>
        <p:sp>
          <p:nvSpPr>
            <p:cNvPr id="14" name="object 14"/>
            <p:cNvSpPr/>
            <p:nvPr/>
          </p:nvSpPr>
          <p:spPr>
            <a:xfrm>
              <a:off x="325373" y="2010918"/>
              <a:ext cx="1207135" cy="169545"/>
            </a:xfrm>
            <a:custGeom>
              <a:avLst/>
              <a:gdLst/>
              <a:ahLst/>
              <a:cxnLst/>
              <a:rect l="l" t="t" r="r" b="b"/>
              <a:pathLst>
                <a:path w="1207135" h="169544">
                  <a:moveTo>
                    <a:pt x="0" y="169163"/>
                  </a:moveTo>
                  <a:lnTo>
                    <a:pt x="1207008" y="169163"/>
                  </a:lnTo>
                  <a:lnTo>
                    <a:pt x="1207008" y="0"/>
                  </a:lnTo>
                  <a:lnTo>
                    <a:pt x="0" y="0"/>
                  </a:lnTo>
                  <a:lnTo>
                    <a:pt x="0" y="169163"/>
                  </a:lnTo>
                  <a:close/>
                </a:path>
              </a:pathLst>
            </a:custGeom>
            <a:ln w="4572">
              <a:solidFill>
                <a:srgbClr val="BEBEBE"/>
              </a:solidFill>
            </a:ln>
          </p:spPr>
          <p:txBody>
            <a:bodyPr wrap="square" lIns="0" tIns="0" rIns="0" bIns="0" rtlCol="0"/>
            <a:lstStyle/>
            <a:p>
              <a:endParaRPr/>
            </a:p>
          </p:txBody>
        </p:sp>
      </p:grpSp>
      <p:sp>
        <p:nvSpPr>
          <p:cNvPr id="15" name="object 15"/>
          <p:cNvSpPr txBox="1"/>
          <p:nvPr/>
        </p:nvSpPr>
        <p:spPr>
          <a:xfrm>
            <a:off x="286511" y="2023950"/>
            <a:ext cx="1366751" cy="135935"/>
          </a:xfrm>
          <a:prstGeom prst="rect">
            <a:avLst/>
          </a:prstGeom>
        </p:spPr>
        <p:txBody>
          <a:bodyPr vert="horz" wrap="square" lIns="0" tIns="12700" rIns="0" bIns="0" rtlCol="0">
            <a:spAutoFit/>
          </a:bodyPr>
          <a:lstStyle/>
          <a:p>
            <a:pPr marL="41910">
              <a:lnSpc>
                <a:spcPct val="100000"/>
              </a:lnSpc>
              <a:spcBef>
                <a:spcPts val="100"/>
              </a:spcBef>
            </a:pPr>
            <a:r>
              <a:rPr sz="800" spc="-10" dirty="0">
                <a:solidFill>
                  <a:srgbClr val="C00000"/>
                </a:solidFill>
                <a:latin typeface="Carlito"/>
                <a:cs typeface="Carlito"/>
              </a:rPr>
              <a:t>Oluşturulacak </a:t>
            </a:r>
            <a:r>
              <a:rPr sz="800" spc="-5" dirty="0">
                <a:solidFill>
                  <a:srgbClr val="C00000"/>
                </a:solidFill>
                <a:latin typeface="Carlito"/>
                <a:cs typeface="Carlito"/>
              </a:rPr>
              <a:t>thread</a:t>
            </a:r>
            <a:r>
              <a:rPr sz="800" spc="20" dirty="0">
                <a:solidFill>
                  <a:srgbClr val="C00000"/>
                </a:solidFill>
                <a:latin typeface="Carlito"/>
                <a:cs typeface="Carlito"/>
              </a:rPr>
              <a:t> </a:t>
            </a:r>
            <a:r>
              <a:rPr sz="800" spc="-10" dirty="0">
                <a:solidFill>
                  <a:srgbClr val="C00000"/>
                </a:solidFill>
                <a:latin typeface="Carlito"/>
                <a:cs typeface="Carlito"/>
              </a:rPr>
              <a:t>sayısı</a:t>
            </a:r>
            <a:endParaRPr sz="800" dirty="0">
              <a:latin typeface="Carlito"/>
              <a:cs typeface="Carlito"/>
            </a:endParaRPr>
          </a:p>
        </p:txBody>
      </p:sp>
      <p:sp>
        <p:nvSpPr>
          <p:cNvPr id="16" name="object 16"/>
          <p:cNvSpPr/>
          <p:nvPr/>
        </p:nvSpPr>
        <p:spPr>
          <a:xfrm>
            <a:off x="1529587" y="1385316"/>
            <a:ext cx="848994" cy="713105"/>
          </a:xfrm>
          <a:custGeom>
            <a:avLst/>
            <a:gdLst/>
            <a:ahLst/>
            <a:cxnLst/>
            <a:rect l="l" t="t" r="r" b="b"/>
            <a:pathLst>
              <a:path w="848994" h="713105">
                <a:moveTo>
                  <a:pt x="817693" y="22005"/>
                </a:moveTo>
                <a:lnTo>
                  <a:pt x="0" y="708025"/>
                </a:lnTo>
                <a:lnTo>
                  <a:pt x="4064" y="712851"/>
                </a:lnTo>
                <a:lnTo>
                  <a:pt x="821798" y="26923"/>
                </a:lnTo>
                <a:lnTo>
                  <a:pt x="817693" y="22005"/>
                </a:lnTo>
                <a:close/>
              </a:path>
              <a:path w="848994" h="713105">
                <a:moveTo>
                  <a:pt x="841204" y="17906"/>
                </a:moveTo>
                <a:lnTo>
                  <a:pt x="822579" y="17906"/>
                </a:lnTo>
                <a:lnTo>
                  <a:pt x="826643" y="22860"/>
                </a:lnTo>
                <a:lnTo>
                  <a:pt x="821798" y="26923"/>
                </a:lnTo>
                <a:lnTo>
                  <a:pt x="831977" y="39116"/>
                </a:lnTo>
                <a:lnTo>
                  <a:pt x="841204" y="17906"/>
                </a:lnTo>
                <a:close/>
              </a:path>
              <a:path w="848994" h="713105">
                <a:moveTo>
                  <a:pt x="822579" y="17906"/>
                </a:moveTo>
                <a:lnTo>
                  <a:pt x="817693" y="22005"/>
                </a:lnTo>
                <a:lnTo>
                  <a:pt x="821798" y="26923"/>
                </a:lnTo>
                <a:lnTo>
                  <a:pt x="826643" y="22860"/>
                </a:lnTo>
                <a:lnTo>
                  <a:pt x="822579" y="17906"/>
                </a:lnTo>
                <a:close/>
              </a:path>
              <a:path w="848994" h="713105">
                <a:moveTo>
                  <a:pt x="848994" y="0"/>
                </a:moveTo>
                <a:lnTo>
                  <a:pt x="807593" y="9906"/>
                </a:lnTo>
                <a:lnTo>
                  <a:pt x="817693" y="22005"/>
                </a:lnTo>
                <a:lnTo>
                  <a:pt x="822579" y="17906"/>
                </a:lnTo>
                <a:lnTo>
                  <a:pt x="841204" y="17906"/>
                </a:lnTo>
                <a:lnTo>
                  <a:pt x="848994" y="0"/>
                </a:lnTo>
                <a:close/>
              </a:path>
            </a:pathLst>
          </a:custGeom>
          <a:solidFill>
            <a:srgbClr val="C00000"/>
          </a:solidFill>
        </p:spPr>
        <p:txBody>
          <a:bodyPr wrap="square" lIns="0" tIns="0" rIns="0" bIns="0" rtlCol="0"/>
          <a:lstStyle/>
          <a:p>
            <a:endParaRPr/>
          </a:p>
        </p:txBody>
      </p:sp>
      <p:sp>
        <p:nvSpPr>
          <p:cNvPr id="17" name="object 17"/>
          <p:cNvSpPr txBox="1"/>
          <p:nvPr/>
        </p:nvSpPr>
        <p:spPr>
          <a:xfrm>
            <a:off x="325372" y="2385822"/>
            <a:ext cx="1084327" cy="139782"/>
          </a:xfrm>
          <a:prstGeom prst="rect">
            <a:avLst/>
          </a:prstGeom>
          <a:solidFill>
            <a:srgbClr val="FFF5CC"/>
          </a:solidFill>
          <a:ln w="4572">
            <a:solidFill>
              <a:srgbClr val="BEBEBE"/>
            </a:solidFill>
          </a:ln>
        </p:spPr>
        <p:txBody>
          <a:bodyPr vert="horz" wrap="square" lIns="0" tIns="16510" rIns="0" bIns="0" rtlCol="0">
            <a:spAutoFit/>
          </a:bodyPr>
          <a:lstStyle/>
          <a:p>
            <a:pPr marL="44450">
              <a:lnSpc>
                <a:spcPct val="100000"/>
              </a:lnSpc>
              <a:spcBef>
                <a:spcPts val="130"/>
              </a:spcBef>
            </a:pPr>
            <a:r>
              <a:rPr sz="800" dirty="0">
                <a:solidFill>
                  <a:srgbClr val="C00000"/>
                </a:solidFill>
                <a:latin typeface="Carlito"/>
                <a:cs typeface="Carlito"/>
              </a:rPr>
              <a:t>10 </a:t>
            </a:r>
            <a:r>
              <a:rPr sz="800" spc="-5" dirty="0">
                <a:solidFill>
                  <a:srgbClr val="C00000"/>
                </a:solidFill>
                <a:latin typeface="Carlito"/>
                <a:cs typeface="Carlito"/>
              </a:rPr>
              <a:t>thread</a:t>
            </a:r>
            <a:r>
              <a:rPr sz="800" spc="-35" dirty="0">
                <a:solidFill>
                  <a:srgbClr val="C00000"/>
                </a:solidFill>
                <a:latin typeface="Carlito"/>
                <a:cs typeface="Carlito"/>
              </a:rPr>
              <a:t> </a:t>
            </a:r>
            <a:r>
              <a:rPr sz="800" spc="-5" dirty="0">
                <a:solidFill>
                  <a:srgbClr val="C00000"/>
                </a:solidFill>
                <a:latin typeface="Carlito"/>
                <a:cs typeface="Carlito"/>
              </a:rPr>
              <a:t>tanımlandı.</a:t>
            </a:r>
            <a:endParaRPr sz="800" dirty="0">
              <a:latin typeface="Carlito"/>
              <a:cs typeface="Carlito"/>
            </a:endParaRPr>
          </a:p>
        </p:txBody>
      </p:sp>
      <p:sp>
        <p:nvSpPr>
          <p:cNvPr id="18" name="object 18"/>
          <p:cNvSpPr/>
          <p:nvPr/>
        </p:nvSpPr>
        <p:spPr>
          <a:xfrm>
            <a:off x="1310639" y="1740408"/>
            <a:ext cx="1339215" cy="733425"/>
          </a:xfrm>
          <a:custGeom>
            <a:avLst/>
            <a:gdLst/>
            <a:ahLst/>
            <a:cxnLst/>
            <a:rect l="l" t="t" r="r" b="b"/>
            <a:pathLst>
              <a:path w="1339214" h="733425">
                <a:moveTo>
                  <a:pt x="1304059" y="15484"/>
                </a:moveTo>
                <a:lnTo>
                  <a:pt x="0" y="727456"/>
                </a:lnTo>
                <a:lnTo>
                  <a:pt x="3047" y="733044"/>
                </a:lnTo>
                <a:lnTo>
                  <a:pt x="1307116" y="21067"/>
                </a:lnTo>
                <a:lnTo>
                  <a:pt x="1304059" y="15484"/>
                </a:lnTo>
                <a:close/>
              </a:path>
              <a:path w="1339214" h="733425">
                <a:moveTo>
                  <a:pt x="1330316" y="12445"/>
                </a:moveTo>
                <a:lnTo>
                  <a:pt x="1309624" y="12445"/>
                </a:lnTo>
                <a:lnTo>
                  <a:pt x="1312672" y="18033"/>
                </a:lnTo>
                <a:lnTo>
                  <a:pt x="1307116" y="21067"/>
                </a:lnTo>
                <a:lnTo>
                  <a:pt x="1314703" y="34925"/>
                </a:lnTo>
                <a:lnTo>
                  <a:pt x="1330316" y="12445"/>
                </a:lnTo>
                <a:close/>
              </a:path>
              <a:path w="1339214" h="733425">
                <a:moveTo>
                  <a:pt x="1309624" y="12445"/>
                </a:moveTo>
                <a:lnTo>
                  <a:pt x="1304059" y="15484"/>
                </a:lnTo>
                <a:lnTo>
                  <a:pt x="1307116" y="21067"/>
                </a:lnTo>
                <a:lnTo>
                  <a:pt x="1312672" y="18033"/>
                </a:lnTo>
                <a:lnTo>
                  <a:pt x="1309624" y="12445"/>
                </a:lnTo>
                <a:close/>
              </a:path>
              <a:path w="1339214" h="733425">
                <a:moveTo>
                  <a:pt x="1338961" y="0"/>
                </a:moveTo>
                <a:lnTo>
                  <a:pt x="1296415" y="1524"/>
                </a:lnTo>
                <a:lnTo>
                  <a:pt x="1304059" y="15484"/>
                </a:lnTo>
                <a:lnTo>
                  <a:pt x="1309624" y="12445"/>
                </a:lnTo>
                <a:lnTo>
                  <a:pt x="1330316" y="12445"/>
                </a:lnTo>
                <a:lnTo>
                  <a:pt x="1338961" y="0"/>
                </a:lnTo>
                <a:close/>
              </a:path>
            </a:pathLst>
          </a:custGeom>
          <a:solidFill>
            <a:srgbClr val="C00000"/>
          </a:solidFill>
        </p:spPr>
        <p:txBody>
          <a:bodyPr wrap="square" lIns="0" tIns="0" rIns="0" bIns="0" rtlCol="0"/>
          <a:lstStyle/>
          <a:p>
            <a:endParaRPr/>
          </a:p>
        </p:txBody>
      </p:sp>
      <p:sp>
        <p:nvSpPr>
          <p:cNvPr id="19" name="object 19"/>
          <p:cNvSpPr txBox="1"/>
          <p:nvPr/>
        </p:nvSpPr>
        <p:spPr>
          <a:xfrm>
            <a:off x="325373" y="2753106"/>
            <a:ext cx="1417320" cy="139141"/>
          </a:xfrm>
          <a:prstGeom prst="rect">
            <a:avLst/>
          </a:prstGeom>
          <a:solidFill>
            <a:srgbClr val="FFF5CC"/>
          </a:solidFill>
          <a:ln w="4572">
            <a:solidFill>
              <a:srgbClr val="BEBEBE"/>
            </a:solidFill>
          </a:ln>
        </p:spPr>
        <p:txBody>
          <a:bodyPr vert="horz" wrap="square" lIns="0" tIns="15875" rIns="0" bIns="0" rtlCol="0">
            <a:spAutoFit/>
          </a:bodyPr>
          <a:lstStyle/>
          <a:p>
            <a:pPr marL="44450">
              <a:lnSpc>
                <a:spcPct val="100000"/>
              </a:lnSpc>
              <a:spcBef>
                <a:spcPts val="125"/>
              </a:spcBef>
            </a:pPr>
            <a:r>
              <a:rPr sz="800" dirty="0">
                <a:solidFill>
                  <a:srgbClr val="C00000"/>
                </a:solidFill>
                <a:latin typeface="Carlito"/>
                <a:cs typeface="Carlito"/>
              </a:rPr>
              <a:t>10 </a:t>
            </a:r>
            <a:r>
              <a:rPr sz="800" spc="-5" dirty="0">
                <a:solidFill>
                  <a:srgbClr val="C00000"/>
                </a:solidFill>
                <a:latin typeface="Carlito"/>
                <a:cs typeface="Carlito"/>
              </a:rPr>
              <a:t>thread için fork-join</a:t>
            </a:r>
            <a:r>
              <a:rPr sz="800" spc="-35" dirty="0">
                <a:solidFill>
                  <a:srgbClr val="C00000"/>
                </a:solidFill>
                <a:latin typeface="Carlito"/>
                <a:cs typeface="Carlito"/>
              </a:rPr>
              <a:t> </a:t>
            </a:r>
            <a:r>
              <a:rPr sz="800" spc="-5" dirty="0">
                <a:solidFill>
                  <a:srgbClr val="C00000"/>
                </a:solidFill>
                <a:latin typeface="Carlito"/>
                <a:cs typeface="Carlito"/>
              </a:rPr>
              <a:t>yapıldı.</a:t>
            </a:r>
            <a:endParaRPr sz="800" dirty="0">
              <a:latin typeface="Carlito"/>
              <a:cs typeface="Carlito"/>
            </a:endParaRPr>
          </a:p>
        </p:txBody>
      </p:sp>
      <p:grpSp>
        <p:nvGrpSpPr>
          <p:cNvPr id="20" name="object 20"/>
          <p:cNvGrpSpPr/>
          <p:nvPr/>
        </p:nvGrpSpPr>
        <p:grpSpPr>
          <a:xfrm>
            <a:off x="-11887" y="0"/>
            <a:ext cx="4977130" cy="3452495"/>
            <a:chOff x="-11887" y="0"/>
            <a:chExt cx="4977130" cy="3452495"/>
          </a:xfrm>
        </p:grpSpPr>
        <p:sp>
          <p:nvSpPr>
            <p:cNvPr id="21" name="object 21"/>
            <p:cNvSpPr/>
            <p:nvPr/>
          </p:nvSpPr>
          <p:spPr>
            <a:xfrm>
              <a:off x="1681988" y="2127504"/>
              <a:ext cx="887094" cy="712470"/>
            </a:xfrm>
            <a:custGeom>
              <a:avLst/>
              <a:gdLst/>
              <a:ahLst/>
              <a:cxnLst/>
              <a:rect l="l" t="t" r="r" b="b"/>
              <a:pathLst>
                <a:path w="887094" h="712469">
                  <a:moveTo>
                    <a:pt x="855356" y="21360"/>
                  </a:moveTo>
                  <a:lnTo>
                    <a:pt x="0" y="707136"/>
                  </a:lnTo>
                  <a:lnTo>
                    <a:pt x="4064" y="712089"/>
                  </a:lnTo>
                  <a:lnTo>
                    <a:pt x="859319" y="26293"/>
                  </a:lnTo>
                  <a:lnTo>
                    <a:pt x="855356" y="21360"/>
                  </a:lnTo>
                  <a:close/>
                </a:path>
                <a:path w="887094" h="712469">
                  <a:moveTo>
                    <a:pt x="879108" y="17399"/>
                  </a:moveTo>
                  <a:lnTo>
                    <a:pt x="860298" y="17399"/>
                  </a:lnTo>
                  <a:lnTo>
                    <a:pt x="864235" y="22352"/>
                  </a:lnTo>
                  <a:lnTo>
                    <a:pt x="859319" y="26293"/>
                  </a:lnTo>
                  <a:lnTo>
                    <a:pt x="869315" y="38735"/>
                  </a:lnTo>
                  <a:lnTo>
                    <a:pt x="879108" y="17399"/>
                  </a:lnTo>
                  <a:close/>
                </a:path>
                <a:path w="887094" h="712469">
                  <a:moveTo>
                    <a:pt x="860298" y="17399"/>
                  </a:moveTo>
                  <a:lnTo>
                    <a:pt x="855356" y="21360"/>
                  </a:lnTo>
                  <a:lnTo>
                    <a:pt x="859319" y="26293"/>
                  </a:lnTo>
                  <a:lnTo>
                    <a:pt x="864235" y="22352"/>
                  </a:lnTo>
                  <a:lnTo>
                    <a:pt x="860298" y="17399"/>
                  </a:lnTo>
                  <a:close/>
                </a:path>
                <a:path w="887094" h="712469">
                  <a:moveTo>
                    <a:pt x="887094" y="0"/>
                  </a:moveTo>
                  <a:lnTo>
                    <a:pt x="845439" y="9017"/>
                  </a:lnTo>
                  <a:lnTo>
                    <a:pt x="855356" y="21360"/>
                  </a:lnTo>
                  <a:lnTo>
                    <a:pt x="860298" y="17399"/>
                  </a:lnTo>
                  <a:lnTo>
                    <a:pt x="879108" y="17399"/>
                  </a:lnTo>
                  <a:lnTo>
                    <a:pt x="887094" y="0"/>
                  </a:lnTo>
                  <a:close/>
                </a:path>
              </a:pathLst>
            </a:custGeom>
            <a:solidFill>
              <a:srgbClr val="C00000"/>
            </a:solidFill>
          </p:spPr>
          <p:txBody>
            <a:bodyPr wrap="square" lIns="0" tIns="0" rIns="0" bIns="0" rtlCol="0"/>
            <a:lstStyle/>
            <a:p>
              <a:endParaRPr/>
            </a:p>
          </p:txBody>
        </p:sp>
        <p:sp>
          <p:nvSpPr>
            <p:cNvPr id="22" name="object 22"/>
            <p:cNvSpPr/>
            <p:nvPr/>
          </p:nvSpPr>
          <p:spPr>
            <a:xfrm>
              <a:off x="304" y="889"/>
              <a:ext cx="4953000" cy="3428365"/>
            </a:xfrm>
            <a:custGeom>
              <a:avLst/>
              <a:gdLst/>
              <a:ahLst/>
              <a:cxnLst/>
              <a:rect l="l" t="t" r="r" b="b"/>
              <a:pathLst>
                <a:path w="4953000" h="3428365">
                  <a:moveTo>
                    <a:pt x="0" y="3428111"/>
                  </a:moveTo>
                  <a:lnTo>
                    <a:pt x="4952746" y="3428111"/>
                  </a:lnTo>
                  <a:lnTo>
                    <a:pt x="4952746" y="0"/>
                  </a:lnTo>
                  <a:lnTo>
                    <a:pt x="0" y="0"/>
                  </a:lnTo>
                  <a:lnTo>
                    <a:pt x="0" y="3428111"/>
                  </a:lnTo>
                  <a:close/>
                </a:path>
              </a:pathLst>
            </a:custGeom>
            <a:ln w="24384">
              <a:solidFill>
                <a:srgbClr val="000000"/>
              </a:solidFill>
            </a:ln>
          </p:spPr>
          <p:txBody>
            <a:bodyPr wrap="square" lIns="0" tIns="0" rIns="0" bIns="0" rtlCol="0"/>
            <a:lstStyle/>
            <a:p>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8579" y="280416"/>
            <a:ext cx="4627245" cy="262255"/>
            <a:chOff x="68579" y="280416"/>
            <a:chExt cx="4627245" cy="262255"/>
          </a:xfrm>
        </p:grpSpPr>
        <p:sp>
          <p:nvSpPr>
            <p:cNvPr id="3" name="object 3"/>
            <p:cNvSpPr/>
            <p:nvPr/>
          </p:nvSpPr>
          <p:spPr>
            <a:xfrm>
              <a:off x="493775" y="409956"/>
              <a:ext cx="199644" cy="11887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68579" y="374904"/>
              <a:ext cx="303275" cy="118872"/>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13003" y="280416"/>
              <a:ext cx="17145" cy="262255"/>
            </a:xfrm>
            <a:custGeom>
              <a:avLst/>
              <a:gdLst/>
              <a:ahLst/>
              <a:cxnLst/>
              <a:rect l="l" t="t" r="r" b="b"/>
              <a:pathLst>
                <a:path w="17145" h="262255">
                  <a:moveTo>
                    <a:pt x="16763" y="0"/>
                  </a:moveTo>
                  <a:lnTo>
                    <a:pt x="0" y="0"/>
                  </a:lnTo>
                  <a:lnTo>
                    <a:pt x="0" y="262127"/>
                  </a:lnTo>
                  <a:lnTo>
                    <a:pt x="16763" y="262127"/>
                  </a:lnTo>
                  <a:lnTo>
                    <a:pt x="16763" y="0"/>
                  </a:lnTo>
                  <a:close/>
                </a:path>
              </a:pathLst>
            </a:custGeom>
            <a:solidFill>
              <a:srgbClr val="1C1C1C"/>
            </a:solidFill>
          </p:spPr>
          <p:txBody>
            <a:bodyPr wrap="square" lIns="0" tIns="0" rIns="0" bIns="0" rtlCol="0"/>
            <a:lstStyle/>
            <a:p>
              <a:endParaRPr/>
            </a:p>
          </p:txBody>
        </p:sp>
        <p:sp>
          <p:nvSpPr>
            <p:cNvPr id="6" name="object 6"/>
            <p:cNvSpPr/>
            <p:nvPr/>
          </p:nvSpPr>
          <p:spPr>
            <a:xfrm>
              <a:off x="239267" y="464820"/>
              <a:ext cx="4456176" cy="15240"/>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p:nvPr/>
        </p:nvSpPr>
        <p:spPr>
          <a:xfrm>
            <a:off x="4863846" y="3329686"/>
            <a:ext cx="89535" cy="102235"/>
          </a:xfrm>
          <a:prstGeom prst="rect">
            <a:avLst/>
          </a:prstGeom>
        </p:spPr>
        <p:txBody>
          <a:bodyPr vert="horz" wrap="square" lIns="0" tIns="13335" rIns="0" bIns="0" rtlCol="0">
            <a:spAutoFit/>
          </a:bodyPr>
          <a:lstStyle/>
          <a:p>
            <a:pPr marL="12700">
              <a:lnSpc>
                <a:spcPct val="100000"/>
              </a:lnSpc>
              <a:spcBef>
                <a:spcPts val="105"/>
              </a:spcBef>
            </a:pPr>
            <a:r>
              <a:rPr sz="500" spc="-5" dirty="0">
                <a:solidFill>
                  <a:srgbClr val="808080"/>
                </a:solidFill>
                <a:latin typeface="Carlito"/>
                <a:cs typeface="Carlito"/>
              </a:rPr>
              <a:t>31</a:t>
            </a:r>
            <a:endParaRPr sz="500">
              <a:latin typeface="Carlito"/>
              <a:cs typeface="Carlito"/>
            </a:endParaRPr>
          </a:p>
        </p:txBody>
      </p:sp>
      <p:sp>
        <p:nvSpPr>
          <p:cNvPr id="8" name="object 8"/>
          <p:cNvSpPr txBox="1"/>
          <p:nvPr/>
        </p:nvSpPr>
        <p:spPr>
          <a:xfrm>
            <a:off x="213105" y="574675"/>
            <a:ext cx="4507230" cy="720710"/>
          </a:xfrm>
          <a:prstGeom prst="rect">
            <a:avLst/>
          </a:prstGeom>
        </p:spPr>
        <p:txBody>
          <a:bodyPr vert="horz" wrap="square" lIns="0" tIns="88900" rIns="0" bIns="0" rtlCol="0">
            <a:spAutoFit/>
          </a:bodyPr>
          <a:lstStyle/>
          <a:p>
            <a:pPr marL="192405" marR="5080" indent="-180340">
              <a:lnSpc>
                <a:spcPct val="100000"/>
              </a:lnSpc>
              <a:spcBef>
                <a:spcPts val="600"/>
              </a:spcBef>
              <a:buClr>
                <a:srgbClr val="3333CC"/>
              </a:buClr>
              <a:buSzPct val="58333"/>
              <a:buFont typeface="Wingdings"/>
              <a:buChar char=""/>
              <a:tabLst>
                <a:tab pos="193040" algn="l"/>
              </a:tabLst>
            </a:pPr>
            <a:r>
              <a:rPr sz="1200" spc="-5" dirty="0">
                <a:latin typeface="Carlito"/>
                <a:cs typeface="Carlito"/>
              </a:rPr>
              <a:t>Windows </a:t>
            </a:r>
            <a:r>
              <a:rPr sz="1200" dirty="0">
                <a:latin typeface="Carlito"/>
                <a:cs typeface="Carlito"/>
              </a:rPr>
              <a:t>thread </a:t>
            </a:r>
            <a:r>
              <a:rPr sz="1200" spc="-5" dirty="0">
                <a:latin typeface="Carlito"/>
                <a:cs typeface="Carlito"/>
              </a:rPr>
              <a:t>kütüphanesi </a:t>
            </a:r>
            <a:r>
              <a:rPr sz="1200" dirty="0">
                <a:latin typeface="Carlito"/>
                <a:cs typeface="Carlito"/>
              </a:rPr>
              <a:t>ile thread </a:t>
            </a:r>
            <a:r>
              <a:rPr sz="1200" spc="-5" dirty="0">
                <a:latin typeface="Carlito"/>
                <a:cs typeface="Carlito"/>
              </a:rPr>
              <a:t>oluşturma </a:t>
            </a:r>
            <a:r>
              <a:rPr sz="1200" dirty="0">
                <a:latin typeface="Carlito"/>
                <a:cs typeface="Carlito"/>
              </a:rPr>
              <a:t>Pthreads ile birçok  açıdan benzerlik</a:t>
            </a:r>
            <a:r>
              <a:rPr sz="1200" spc="-35" dirty="0">
                <a:latin typeface="Carlito"/>
                <a:cs typeface="Carlito"/>
              </a:rPr>
              <a:t> </a:t>
            </a:r>
            <a:r>
              <a:rPr sz="1200" dirty="0">
                <a:latin typeface="Carlito"/>
                <a:cs typeface="Carlito"/>
              </a:rPr>
              <a:t>gösterir.</a:t>
            </a:r>
          </a:p>
          <a:p>
            <a:pPr marL="192405" indent="-180340">
              <a:lnSpc>
                <a:spcPct val="100000"/>
              </a:lnSpc>
              <a:spcBef>
                <a:spcPts val="600"/>
              </a:spcBef>
              <a:buClr>
                <a:srgbClr val="3333CC"/>
              </a:buClr>
              <a:buSzPct val="58333"/>
              <a:buFont typeface="Wingdings"/>
              <a:buChar char=""/>
              <a:tabLst>
                <a:tab pos="193040" algn="l"/>
              </a:tabLst>
            </a:pPr>
            <a:r>
              <a:rPr sz="1200" dirty="0" err="1">
                <a:latin typeface="Carlito"/>
                <a:cs typeface="Carlito"/>
              </a:rPr>
              <a:t>Tüm</a:t>
            </a:r>
            <a:r>
              <a:rPr sz="1200" dirty="0">
                <a:latin typeface="Carlito"/>
                <a:cs typeface="Carlito"/>
              </a:rPr>
              <a:t> </a:t>
            </a:r>
            <a:r>
              <a:rPr sz="1200" spc="-5" dirty="0">
                <a:latin typeface="Carlito"/>
                <a:cs typeface="Carlito"/>
              </a:rPr>
              <a:t>thread’ler global </a:t>
            </a:r>
            <a:r>
              <a:rPr sz="1200" dirty="0">
                <a:latin typeface="Carlito"/>
                <a:cs typeface="Carlito"/>
              </a:rPr>
              <a:t>scope’ta </a:t>
            </a:r>
            <a:r>
              <a:rPr sz="1200" spc="-5" dirty="0">
                <a:latin typeface="Carlito"/>
                <a:cs typeface="Carlito"/>
              </a:rPr>
              <a:t>tanımlanan verileri</a:t>
            </a:r>
            <a:r>
              <a:rPr sz="1200" spc="-45" dirty="0">
                <a:latin typeface="Carlito"/>
                <a:cs typeface="Carlito"/>
              </a:rPr>
              <a:t> </a:t>
            </a:r>
            <a:r>
              <a:rPr sz="1200" spc="-5" dirty="0">
                <a:latin typeface="Carlito"/>
                <a:cs typeface="Carlito"/>
              </a:rPr>
              <a:t>paylaşırlar.</a:t>
            </a:r>
            <a:endParaRPr sz="1200" dirty="0">
              <a:latin typeface="Carlito"/>
              <a:cs typeface="Carlito"/>
            </a:endParaRPr>
          </a:p>
        </p:txBody>
      </p:sp>
      <p:sp>
        <p:nvSpPr>
          <p:cNvPr id="9" name="object 9"/>
          <p:cNvSpPr txBox="1">
            <a:spLocks noGrp="1"/>
          </p:cNvSpPr>
          <p:nvPr>
            <p:ph type="title"/>
          </p:nvPr>
        </p:nvSpPr>
        <p:spPr>
          <a:xfrm>
            <a:off x="490472" y="199390"/>
            <a:ext cx="2443227" cy="228268"/>
          </a:xfrm>
          <a:prstGeom prst="rect">
            <a:avLst/>
          </a:prstGeom>
        </p:spPr>
        <p:txBody>
          <a:bodyPr vert="horz" wrap="square" lIns="0" tIns="12700" rIns="0" bIns="0" rtlCol="0">
            <a:spAutoFit/>
          </a:bodyPr>
          <a:lstStyle/>
          <a:p>
            <a:pPr marL="12700">
              <a:lnSpc>
                <a:spcPct val="100000"/>
              </a:lnSpc>
              <a:spcBef>
                <a:spcPts val="100"/>
              </a:spcBef>
            </a:pPr>
            <a:r>
              <a:rPr lang="tr-TR" dirty="0"/>
              <a:t>Windows </a:t>
            </a:r>
            <a:r>
              <a:rPr lang="tr-TR" dirty="0" err="1"/>
              <a:t>threads</a:t>
            </a:r>
            <a:endParaRPr lang="tr-TR" dirty="0"/>
          </a:p>
        </p:txBody>
      </p:sp>
      <p:sp>
        <p:nvSpPr>
          <p:cNvPr id="10" name="object 10"/>
          <p:cNvSpPr/>
          <p:nvPr/>
        </p:nvSpPr>
        <p:spPr>
          <a:xfrm>
            <a:off x="304" y="381"/>
            <a:ext cx="4953000" cy="3427729"/>
          </a:xfrm>
          <a:custGeom>
            <a:avLst/>
            <a:gdLst/>
            <a:ahLst/>
            <a:cxnLst/>
            <a:rect l="l" t="t" r="r" b="b"/>
            <a:pathLst>
              <a:path w="4953000" h="3427729">
                <a:moveTo>
                  <a:pt x="0" y="3427729"/>
                </a:moveTo>
                <a:lnTo>
                  <a:pt x="4952746" y="3427729"/>
                </a:lnTo>
                <a:lnTo>
                  <a:pt x="4952746" y="0"/>
                </a:lnTo>
                <a:lnTo>
                  <a:pt x="0" y="0"/>
                </a:lnTo>
                <a:lnTo>
                  <a:pt x="0" y="3427729"/>
                </a:lnTo>
                <a:close/>
              </a:path>
            </a:pathLst>
          </a:custGeom>
          <a:ln w="24384">
            <a:solidFill>
              <a:srgbClr val="000000"/>
            </a:solidFill>
          </a:ln>
        </p:spPr>
        <p:txBody>
          <a:bodyPr wrap="square" lIns="0" tIns="0" rIns="0" bIns="0" rtlCol="0"/>
          <a:lstStyle/>
          <a:p>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8579" y="280416"/>
            <a:ext cx="4627245" cy="262255"/>
            <a:chOff x="68579" y="280416"/>
            <a:chExt cx="4627245" cy="262255"/>
          </a:xfrm>
        </p:grpSpPr>
        <p:sp>
          <p:nvSpPr>
            <p:cNvPr id="3" name="object 3"/>
            <p:cNvSpPr/>
            <p:nvPr/>
          </p:nvSpPr>
          <p:spPr>
            <a:xfrm>
              <a:off x="493775" y="409956"/>
              <a:ext cx="199644" cy="11887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68579" y="374904"/>
              <a:ext cx="303275" cy="118872"/>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413003" y="280416"/>
              <a:ext cx="17145" cy="262255"/>
            </a:xfrm>
            <a:custGeom>
              <a:avLst/>
              <a:gdLst/>
              <a:ahLst/>
              <a:cxnLst/>
              <a:rect l="l" t="t" r="r" b="b"/>
              <a:pathLst>
                <a:path w="17145" h="262255">
                  <a:moveTo>
                    <a:pt x="16763" y="0"/>
                  </a:moveTo>
                  <a:lnTo>
                    <a:pt x="0" y="0"/>
                  </a:lnTo>
                  <a:lnTo>
                    <a:pt x="0" y="262127"/>
                  </a:lnTo>
                  <a:lnTo>
                    <a:pt x="16763" y="262127"/>
                  </a:lnTo>
                  <a:lnTo>
                    <a:pt x="16763" y="0"/>
                  </a:lnTo>
                  <a:close/>
                </a:path>
              </a:pathLst>
            </a:custGeom>
            <a:solidFill>
              <a:srgbClr val="1C1C1C"/>
            </a:solidFill>
          </p:spPr>
          <p:txBody>
            <a:bodyPr wrap="square" lIns="0" tIns="0" rIns="0" bIns="0" rtlCol="0"/>
            <a:lstStyle/>
            <a:p>
              <a:endParaRPr/>
            </a:p>
          </p:txBody>
        </p:sp>
        <p:sp>
          <p:nvSpPr>
            <p:cNvPr id="6" name="object 6"/>
            <p:cNvSpPr/>
            <p:nvPr/>
          </p:nvSpPr>
          <p:spPr>
            <a:xfrm>
              <a:off x="239267" y="464820"/>
              <a:ext cx="4456176" cy="15239"/>
            </a:xfrm>
            <a:prstGeom prst="rect">
              <a:avLst/>
            </a:prstGeom>
            <a:blipFill>
              <a:blip r:embed="rId5" cstate="print"/>
              <a:stretch>
                <a:fillRect/>
              </a:stretch>
            </a:blipFill>
          </p:spPr>
          <p:txBody>
            <a:bodyPr wrap="square" lIns="0" tIns="0" rIns="0" bIns="0" rtlCol="0"/>
            <a:lstStyle/>
            <a:p>
              <a:endParaRPr/>
            </a:p>
          </p:txBody>
        </p:sp>
      </p:grpSp>
      <p:sp>
        <p:nvSpPr>
          <p:cNvPr id="7" name="object 7"/>
          <p:cNvSpPr txBox="1"/>
          <p:nvPr/>
        </p:nvSpPr>
        <p:spPr>
          <a:xfrm>
            <a:off x="4863846" y="3330041"/>
            <a:ext cx="89535" cy="102870"/>
          </a:xfrm>
          <a:prstGeom prst="rect">
            <a:avLst/>
          </a:prstGeom>
        </p:spPr>
        <p:txBody>
          <a:bodyPr vert="horz" wrap="square" lIns="0" tIns="13335" rIns="0" bIns="0" rtlCol="0">
            <a:spAutoFit/>
          </a:bodyPr>
          <a:lstStyle/>
          <a:p>
            <a:pPr marL="12700">
              <a:lnSpc>
                <a:spcPct val="100000"/>
              </a:lnSpc>
              <a:spcBef>
                <a:spcPts val="105"/>
              </a:spcBef>
            </a:pPr>
            <a:r>
              <a:rPr sz="500" spc="-5" dirty="0">
                <a:solidFill>
                  <a:srgbClr val="808080"/>
                </a:solidFill>
                <a:latin typeface="Carlito"/>
                <a:cs typeface="Carlito"/>
              </a:rPr>
              <a:t>32</a:t>
            </a:r>
            <a:endParaRPr sz="500">
              <a:latin typeface="Carlito"/>
              <a:cs typeface="Carlito"/>
            </a:endParaRPr>
          </a:p>
        </p:txBody>
      </p:sp>
      <p:sp>
        <p:nvSpPr>
          <p:cNvPr id="9" name="object 9"/>
          <p:cNvSpPr txBox="1">
            <a:spLocks noGrp="1"/>
          </p:cNvSpPr>
          <p:nvPr>
            <p:ph type="title"/>
          </p:nvPr>
        </p:nvSpPr>
        <p:spPr>
          <a:xfrm>
            <a:off x="490473" y="200406"/>
            <a:ext cx="2104140" cy="228909"/>
          </a:xfrm>
          <a:prstGeom prst="rect">
            <a:avLst/>
          </a:prstGeom>
        </p:spPr>
        <p:txBody>
          <a:bodyPr vert="horz" wrap="square" lIns="0" tIns="13335" rIns="0" bIns="0" rtlCol="0">
            <a:spAutoFit/>
          </a:bodyPr>
          <a:lstStyle/>
          <a:p>
            <a:pPr marL="12700">
              <a:lnSpc>
                <a:spcPct val="100000"/>
              </a:lnSpc>
              <a:spcBef>
                <a:spcPts val="105"/>
              </a:spcBef>
            </a:pPr>
            <a:r>
              <a:rPr lang="tr-TR" i="1" spc="-5" dirty="0"/>
              <a:t>Windows </a:t>
            </a:r>
            <a:r>
              <a:rPr lang="tr-TR" i="1" spc="-5" dirty="0" err="1"/>
              <a:t>threads</a:t>
            </a:r>
            <a:endParaRPr spc="-5" dirty="0"/>
          </a:p>
        </p:txBody>
      </p:sp>
      <p:grpSp>
        <p:nvGrpSpPr>
          <p:cNvPr id="10" name="object 10"/>
          <p:cNvGrpSpPr/>
          <p:nvPr/>
        </p:nvGrpSpPr>
        <p:grpSpPr>
          <a:xfrm>
            <a:off x="37845" y="57658"/>
            <a:ext cx="4877435" cy="3279140"/>
            <a:chOff x="37845" y="57658"/>
            <a:chExt cx="4877435" cy="3279140"/>
          </a:xfrm>
        </p:grpSpPr>
        <p:sp>
          <p:nvSpPr>
            <p:cNvPr id="11" name="object 11"/>
            <p:cNvSpPr/>
            <p:nvPr/>
          </p:nvSpPr>
          <p:spPr>
            <a:xfrm>
              <a:off x="61716" y="764280"/>
              <a:ext cx="2532897" cy="2540521"/>
            </a:xfrm>
            <a:prstGeom prst="rect">
              <a:avLst/>
            </a:prstGeom>
            <a:blipFill>
              <a:blip r:embed="rId6" cstate="print"/>
              <a:stretch>
                <a:fillRect/>
              </a:stretch>
            </a:blipFill>
          </p:spPr>
          <p:txBody>
            <a:bodyPr wrap="square" lIns="0" tIns="0" rIns="0" bIns="0" rtlCol="0"/>
            <a:lstStyle/>
            <a:p>
              <a:endParaRPr/>
            </a:p>
          </p:txBody>
        </p:sp>
        <p:sp>
          <p:nvSpPr>
            <p:cNvPr id="12" name="object 12"/>
            <p:cNvSpPr/>
            <p:nvPr/>
          </p:nvSpPr>
          <p:spPr>
            <a:xfrm>
              <a:off x="40385" y="742950"/>
              <a:ext cx="2567940" cy="2590800"/>
            </a:xfrm>
            <a:custGeom>
              <a:avLst/>
              <a:gdLst/>
              <a:ahLst/>
              <a:cxnLst/>
              <a:rect l="l" t="t" r="r" b="b"/>
              <a:pathLst>
                <a:path w="2567940" h="2590800">
                  <a:moveTo>
                    <a:pt x="0" y="2590800"/>
                  </a:moveTo>
                  <a:lnTo>
                    <a:pt x="2567940" y="2590800"/>
                  </a:lnTo>
                  <a:lnTo>
                    <a:pt x="2567940" y="0"/>
                  </a:lnTo>
                  <a:lnTo>
                    <a:pt x="0" y="0"/>
                  </a:lnTo>
                  <a:lnTo>
                    <a:pt x="0" y="2590800"/>
                  </a:lnTo>
                  <a:close/>
                </a:path>
              </a:pathLst>
            </a:custGeom>
            <a:ln w="4572">
              <a:solidFill>
                <a:srgbClr val="BEBEBE"/>
              </a:solidFill>
            </a:ln>
          </p:spPr>
          <p:txBody>
            <a:bodyPr wrap="square" lIns="0" tIns="0" rIns="0" bIns="0" rtlCol="0"/>
            <a:lstStyle/>
            <a:p>
              <a:endParaRPr/>
            </a:p>
          </p:txBody>
        </p:sp>
        <p:sp>
          <p:nvSpPr>
            <p:cNvPr id="13" name="object 13"/>
            <p:cNvSpPr/>
            <p:nvPr/>
          </p:nvSpPr>
          <p:spPr>
            <a:xfrm>
              <a:off x="2606039" y="745236"/>
              <a:ext cx="2304288" cy="1752600"/>
            </a:xfrm>
            <a:prstGeom prst="rect">
              <a:avLst/>
            </a:prstGeom>
            <a:blipFill>
              <a:blip r:embed="rId7" cstate="print"/>
              <a:stretch>
                <a:fillRect/>
              </a:stretch>
            </a:blipFill>
          </p:spPr>
          <p:txBody>
            <a:bodyPr wrap="square" lIns="0" tIns="0" rIns="0" bIns="0" rtlCol="0"/>
            <a:lstStyle/>
            <a:p>
              <a:endParaRPr/>
            </a:p>
          </p:txBody>
        </p:sp>
        <p:sp>
          <p:nvSpPr>
            <p:cNvPr id="14" name="object 14"/>
            <p:cNvSpPr/>
            <p:nvPr/>
          </p:nvSpPr>
          <p:spPr>
            <a:xfrm>
              <a:off x="2603753" y="60198"/>
              <a:ext cx="2308860" cy="2440305"/>
            </a:xfrm>
            <a:custGeom>
              <a:avLst/>
              <a:gdLst/>
              <a:ahLst/>
              <a:cxnLst/>
              <a:rect l="l" t="t" r="r" b="b"/>
              <a:pathLst>
                <a:path w="2308860" h="2440305">
                  <a:moveTo>
                    <a:pt x="0" y="2439923"/>
                  </a:moveTo>
                  <a:lnTo>
                    <a:pt x="2308860" y="2439923"/>
                  </a:lnTo>
                  <a:lnTo>
                    <a:pt x="2308860" y="682751"/>
                  </a:lnTo>
                  <a:lnTo>
                    <a:pt x="0" y="682751"/>
                  </a:lnTo>
                  <a:lnTo>
                    <a:pt x="0" y="2439923"/>
                  </a:lnTo>
                  <a:close/>
                </a:path>
                <a:path w="2308860" h="2440305">
                  <a:moveTo>
                    <a:pt x="77724" y="167639"/>
                  </a:moveTo>
                  <a:lnTo>
                    <a:pt x="2014727" y="167639"/>
                  </a:lnTo>
                  <a:lnTo>
                    <a:pt x="2014727" y="0"/>
                  </a:lnTo>
                  <a:lnTo>
                    <a:pt x="77724" y="0"/>
                  </a:lnTo>
                  <a:lnTo>
                    <a:pt x="77724" y="167639"/>
                  </a:lnTo>
                  <a:close/>
                </a:path>
              </a:pathLst>
            </a:custGeom>
            <a:ln w="4572">
              <a:solidFill>
                <a:srgbClr val="BEBEBE"/>
              </a:solidFill>
            </a:ln>
          </p:spPr>
          <p:txBody>
            <a:bodyPr wrap="square" lIns="0" tIns="0" rIns="0" bIns="0" rtlCol="0"/>
            <a:lstStyle/>
            <a:p>
              <a:endParaRPr/>
            </a:p>
          </p:txBody>
        </p:sp>
      </p:grpSp>
      <p:sp>
        <p:nvSpPr>
          <p:cNvPr id="15" name="object 15"/>
          <p:cNvSpPr txBox="1"/>
          <p:nvPr/>
        </p:nvSpPr>
        <p:spPr>
          <a:xfrm>
            <a:off x="2681477" y="62484"/>
            <a:ext cx="2081023" cy="135935"/>
          </a:xfrm>
          <a:prstGeom prst="rect">
            <a:avLst/>
          </a:prstGeom>
          <a:solidFill>
            <a:srgbClr val="FFF5CC"/>
          </a:solidFill>
        </p:spPr>
        <p:txBody>
          <a:bodyPr vert="horz" wrap="square" lIns="0" tIns="12700" rIns="0" bIns="0" rtlCol="0">
            <a:spAutoFit/>
          </a:bodyPr>
          <a:lstStyle/>
          <a:p>
            <a:pPr marL="45085">
              <a:lnSpc>
                <a:spcPct val="100000"/>
              </a:lnSpc>
              <a:spcBef>
                <a:spcPts val="100"/>
              </a:spcBef>
            </a:pPr>
            <a:r>
              <a:rPr sz="800" spc="-5" dirty="0">
                <a:solidFill>
                  <a:srgbClr val="C00000"/>
                </a:solidFill>
                <a:latin typeface="Carlito"/>
                <a:cs typeface="Carlito"/>
              </a:rPr>
              <a:t>Thread oluşturmak için kullanılan header</a:t>
            </a:r>
            <a:r>
              <a:rPr sz="800" spc="-20" dirty="0">
                <a:solidFill>
                  <a:srgbClr val="C00000"/>
                </a:solidFill>
                <a:latin typeface="Carlito"/>
                <a:cs typeface="Carlito"/>
              </a:rPr>
              <a:t> </a:t>
            </a:r>
            <a:r>
              <a:rPr sz="800" spc="-10" dirty="0">
                <a:solidFill>
                  <a:srgbClr val="C00000"/>
                </a:solidFill>
                <a:latin typeface="Carlito"/>
                <a:cs typeface="Carlito"/>
              </a:rPr>
              <a:t>file</a:t>
            </a:r>
            <a:endParaRPr sz="800" dirty="0">
              <a:latin typeface="Carlito"/>
              <a:cs typeface="Carlito"/>
            </a:endParaRPr>
          </a:p>
        </p:txBody>
      </p:sp>
      <p:grpSp>
        <p:nvGrpSpPr>
          <p:cNvPr id="16" name="object 16"/>
          <p:cNvGrpSpPr/>
          <p:nvPr/>
        </p:nvGrpSpPr>
        <p:grpSpPr>
          <a:xfrm>
            <a:off x="982979" y="140335"/>
            <a:ext cx="3144520" cy="671195"/>
            <a:chOff x="982979" y="140335"/>
            <a:chExt cx="3144520" cy="671195"/>
          </a:xfrm>
        </p:grpSpPr>
        <p:sp>
          <p:nvSpPr>
            <p:cNvPr id="17" name="object 17"/>
            <p:cNvSpPr/>
            <p:nvPr/>
          </p:nvSpPr>
          <p:spPr>
            <a:xfrm>
              <a:off x="982979" y="140335"/>
              <a:ext cx="1698625" cy="671195"/>
            </a:xfrm>
            <a:custGeom>
              <a:avLst/>
              <a:gdLst/>
              <a:ahLst/>
              <a:cxnLst/>
              <a:rect l="l" t="t" r="r" b="b"/>
              <a:pathLst>
                <a:path w="1698625" h="671195">
                  <a:moveTo>
                    <a:pt x="28575" y="635634"/>
                  </a:moveTo>
                  <a:lnTo>
                    <a:pt x="0" y="667257"/>
                  </a:lnTo>
                  <a:lnTo>
                    <a:pt x="42418" y="671194"/>
                  </a:lnTo>
                  <a:lnTo>
                    <a:pt x="37523" y="658621"/>
                  </a:lnTo>
                  <a:lnTo>
                    <a:pt x="30734" y="658621"/>
                  </a:lnTo>
                  <a:lnTo>
                    <a:pt x="28448" y="652779"/>
                  </a:lnTo>
                  <a:lnTo>
                    <a:pt x="34349" y="650469"/>
                  </a:lnTo>
                  <a:lnTo>
                    <a:pt x="28575" y="635634"/>
                  </a:lnTo>
                  <a:close/>
                </a:path>
                <a:path w="1698625" h="671195">
                  <a:moveTo>
                    <a:pt x="34349" y="650469"/>
                  </a:moveTo>
                  <a:lnTo>
                    <a:pt x="28448" y="652779"/>
                  </a:lnTo>
                  <a:lnTo>
                    <a:pt x="30734" y="658621"/>
                  </a:lnTo>
                  <a:lnTo>
                    <a:pt x="36625" y="656315"/>
                  </a:lnTo>
                  <a:lnTo>
                    <a:pt x="34349" y="650469"/>
                  </a:lnTo>
                  <a:close/>
                </a:path>
                <a:path w="1698625" h="671195">
                  <a:moveTo>
                    <a:pt x="36625" y="656315"/>
                  </a:moveTo>
                  <a:lnTo>
                    <a:pt x="30734" y="658621"/>
                  </a:lnTo>
                  <a:lnTo>
                    <a:pt x="37523" y="658621"/>
                  </a:lnTo>
                  <a:lnTo>
                    <a:pt x="36625" y="656315"/>
                  </a:lnTo>
                  <a:close/>
                </a:path>
                <a:path w="1698625" h="671195">
                  <a:moveTo>
                    <a:pt x="1695831" y="0"/>
                  </a:moveTo>
                  <a:lnTo>
                    <a:pt x="34349" y="650469"/>
                  </a:lnTo>
                  <a:lnTo>
                    <a:pt x="36625" y="656315"/>
                  </a:lnTo>
                  <a:lnTo>
                    <a:pt x="1698244" y="5841"/>
                  </a:lnTo>
                  <a:lnTo>
                    <a:pt x="1695831" y="0"/>
                  </a:lnTo>
                  <a:close/>
                </a:path>
              </a:pathLst>
            </a:custGeom>
            <a:solidFill>
              <a:srgbClr val="C00000"/>
            </a:solidFill>
          </p:spPr>
          <p:txBody>
            <a:bodyPr wrap="square" lIns="0" tIns="0" rIns="0" bIns="0" rtlCol="0"/>
            <a:lstStyle/>
            <a:p>
              <a:endParaRPr/>
            </a:p>
          </p:txBody>
        </p:sp>
        <p:sp>
          <p:nvSpPr>
            <p:cNvPr id="18" name="object 18"/>
            <p:cNvSpPr/>
            <p:nvPr/>
          </p:nvSpPr>
          <p:spPr>
            <a:xfrm>
              <a:off x="2676905" y="268986"/>
              <a:ext cx="1447800" cy="169545"/>
            </a:xfrm>
            <a:custGeom>
              <a:avLst/>
              <a:gdLst/>
              <a:ahLst/>
              <a:cxnLst/>
              <a:rect l="l" t="t" r="r" b="b"/>
              <a:pathLst>
                <a:path w="1447800" h="169545">
                  <a:moveTo>
                    <a:pt x="0" y="169163"/>
                  </a:moveTo>
                  <a:lnTo>
                    <a:pt x="1447800" y="169163"/>
                  </a:lnTo>
                  <a:lnTo>
                    <a:pt x="1447800" y="0"/>
                  </a:lnTo>
                  <a:lnTo>
                    <a:pt x="0" y="0"/>
                  </a:lnTo>
                  <a:lnTo>
                    <a:pt x="0" y="169163"/>
                  </a:lnTo>
                  <a:close/>
                </a:path>
              </a:pathLst>
            </a:custGeom>
            <a:ln w="4572">
              <a:solidFill>
                <a:srgbClr val="BEBEBE"/>
              </a:solidFill>
            </a:ln>
          </p:spPr>
          <p:txBody>
            <a:bodyPr wrap="square" lIns="0" tIns="0" rIns="0" bIns="0" rtlCol="0"/>
            <a:lstStyle/>
            <a:p>
              <a:endParaRPr/>
            </a:p>
          </p:txBody>
        </p:sp>
      </p:grpSp>
      <p:sp>
        <p:nvSpPr>
          <p:cNvPr id="19" name="object 19"/>
          <p:cNvSpPr txBox="1"/>
          <p:nvPr/>
        </p:nvSpPr>
        <p:spPr>
          <a:xfrm>
            <a:off x="2681477" y="250698"/>
            <a:ext cx="1706246" cy="157735"/>
          </a:xfrm>
          <a:prstGeom prst="rect">
            <a:avLst/>
          </a:prstGeom>
          <a:solidFill>
            <a:srgbClr val="FFF5CC"/>
          </a:solidFill>
        </p:spPr>
        <p:txBody>
          <a:bodyPr vert="horz" wrap="square" lIns="0" tIns="34290" rIns="0" bIns="0" rtlCol="0">
            <a:spAutoFit/>
          </a:bodyPr>
          <a:lstStyle/>
          <a:p>
            <a:pPr marL="41275">
              <a:lnSpc>
                <a:spcPct val="100000"/>
              </a:lnSpc>
              <a:spcBef>
                <a:spcPts val="270"/>
              </a:spcBef>
            </a:pPr>
            <a:r>
              <a:rPr sz="800" spc="-20" dirty="0">
                <a:solidFill>
                  <a:srgbClr val="C00000"/>
                </a:solidFill>
                <a:latin typeface="Carlito"/>
                <a:cs typeface="Carlito"/>
              </a:rPr>
              <a:t>Yeni </a:t>
            </a:r>
            <a:r>
              <a:rPr sz="800" spc="-5" dirty="0">
                <a:solidFill>
                  <a:srgbClr val="C00000"/>
                </a:solidFill>
                <a:latin typeface="Carlito"/>
                <a:cs typeface="Carlito"/>
              </a:rPr>
              <a:t>thread için başlama </a:t>
            </a:r>
            <a:r>
              <a:rPr sz="800" spc="-10" dirty="0">
                <a:solidFill>
                  <a:srgbClr val="C00000"/>
                </a:solidFill>
                <a:latin typeface="Carlito"/>
                <a:cs typeface="Carlito"/>
              </a:rPr>
              <a:t>noktası.</a:t>
            </a:r>
            <a:endParaRPr sz="800" dirty="0">
              <a:latin typeface="Carlito"/>
              <a:cs typeface="Carlito"/>
            </a:endParaRPr>
          </a:p>
        </p:txBody>
      </p:sp>
      <p:sp>
        <p:nvSpPr>
          <p:cNvPr id="20" name="object 20"/>
          <p:cNvSpPr/>
          <p:nvPr/>
        </p:nvSpPr>
        <p:spPr>
          <a:xfrm>
            <a:off x="1655064" y="437514"/>
            <a:ext cx="1976120" cy="811530"/>
          </a:xfrm>
          <a:custGeom>
            <a:avLst/>
            <a:gdLst/>
            <a:ahLst/>
            <a:cxnLst/>
            <a:rect l="l" t="t" r="r" b="b"/>
            <a:pathLst>
              <a:path w="1976120" h="811530">
                <a:moveTo>
                  <a:pt x="1745234" y="5842"/>
                </a:moveTo>
                <a:lnTo>
                  <a:pt x="1742567" y="0"/>
                </a:lnTo>
                <a:lnTo>
                  <a:pt x="33235" y="791324"/>
                </a:lnTo>
                <a:lnTo>
                  <a:pt x="26543" y="776859"/>
                </a:lnTo>
                <a:lnTo>
                  <a:pt x="0" y="810133"/>
                </a:lnTo>
                <a:lnTo>
                  <a:pt x="42545" y="811403"/>
                </a:lnTo>
                <a:lnTo>
                  <a:pt x="37122" y="799719"/>
                </a:lnTo>
                <a:lnTo>
                  <a:pt x="35890" y="797039"/>
                </a:lnTo>
                <a:lnTo>
                  <a:pt x="1745234" y="5842"/>
                </a:lnTo>
                <a:close/>
              </a:path>
              <a:path w="1976120" h="811530">
                <a:moveTo>
                  <a:pt x="1975739" y="406781"/>
                </a:moveTo>
                <a:lnTo>
                  <a:pt x="1974405" y="380619"/>
                </a:lnTo>
                <a:lnTo>
                  <a:pt x="1973580" y="364236"/>
                </a:lnTo>
                <a:lnTo>
                  <a:pt x="1959775" y="372008"/>
                </a:lnTo>
                <a:lnTo>
                  <a:pt x="1753870" y="5969"/>
                </a:lnTo>
                <a:lnTo>
                  <a:pt x="1748282" y="9017"/>
                </a:lnTo>
                <a:lnTo>
                  <a:pt x="1954225" y="375132"/>
                </a:lnTo>
                <a:lnTo>
                  <a:pt x="1940433" y="382905"/>
                </a:lnTo>
                <a:lnTo>
                  <a:pt x="1975739" y="406781"/>
                </a:lnTo>
                <a:close/>
              </a:path>
            </a:pathLst>
          </a:custGeom>
          <a:solidFill>
            <a:srgbClr val="C00000"/>
          </a:solidFill>
        </p:spPr>
        <p:txBody>
          <a:bodyPr wrap="square" lIns="0" tIns="0" rIns="0" bIns="0" rtlCol="0"/>
          <a:lstStyle/>
          <a:p>
            <a:endParaRPr/>
          </a:p>
        </p:txBody>
      </p:sp>
      <p:sp>
        <p:nvSpPr>
          <p:cNvPr id="21" name="object 21"/>
          <p:cNvSpPr txBox="1"/>
          <p:nvPr/>
        </p:nvSpPr>
        <p:spPr>
          <a:xfrm>
            <a:off x="1409700" y="1607058"/>
            <a:ext cx="1034287" cy="203902"/>
          </a:xfrm>
          <a:prstGeom prst="rect">
            <a:avLst/>
          </a:prstGeom>
          <a:solidFill>
            <a:srgbClr val="CCFFFF"/>
          </a:solidFill>
          <a:ln w="4572">
            <a:solidFill>
              <a:srgbClr val="BEBEBE"/>
            </a:solidFill>
          </a:ln>
        </p:spPr>
        <p:txBody>
          <a:bodyPr vert="horz" wrap="square" lIns="0" tIns="19050" rIns="0" bIns="0" rtlCol="0">
            <a:spAutoFit/>
          </a:bodyPr>
          <a:lstStyle/>
          <a:p>
            <a:pPr marL="45720" marR="46990">
              <a:lnSpc>
                <a:spcPct val="100000"/>
              </a:lnSpc>
              <a:spcBef>
                <a:spcPts val="150"/>
              </a:spcBef>
            </a:pPr>
            <a:r>
              <a:rPr sz="600" spc="-5" dirty="0">
                <a:solidFill>
                  <a:srgbClr val="C00000"/>
                </a:solidFill>
                <a:latin typeface="Carlito"/>
                <a:cs typeface="Carlito"/>
              </a:rPr>
              <a:t>DWORD-32 bit unsigned int  LPVOID- </a:t>
            </a:r>
            <a:r>
              <a:rPr sz="600" spc="-15" dirty="0">
                <a:solidFill>
                  <a:srgbClr val="C00000"/>
                </a:solidFill>
                <a:latin typeface="Carlito"/>
                <a:cs typeface="Carlito"/>
              </a:rPr>
              <a:t>Void </a:t>
            </a:r>
            <a:r>
              <a:rPr sz="600" spc="-10" dirty="0">
                <a:solidFill>
                  <a:srgbClr val="C00000"/>
                </a:solidFill>
                <a:latin typeface="Carlito"/>
                <a:cs typeface="Carlito"/>
              </a:rPr>
              <a:t>için</a:t>
            </a:r>
            <a:r>
              <a:rPr sz="600" spc="10" dirty="0">
                <a:solidFill>
                  <a:srgbClr val="C00000"/>
                </a:solidFill>
                <a:latin typeface="Carlito"/>
                <a:cs typeface="Carlito"/>
              </a:rPr>
              <a:t> </a:t>
            </a:r>
            <a:r>
              <a:rPr sz="600" spc="-5" dirty="0">
                <a:solidFill>
                  <a:srgbClr val="C00000"/>
                </a:solidFill>
                <a:latin typeface="Carlito"/>
                <a:cs typeface="Carlito"/>
              </a:rPr>
              <a:t>pointer</a:t>
            </a:r>
            <a:endParaRPr sz="600" dirty="0">
              <a:latin typeface="Carlito"/>
              <a:cs typeface="Carlito"/>
            </a:endParaRPr>
          </a:p>
        </p:txBody>
      </p:sp>
      <p:sp>
        <p:nvSpPr>
          <p:cNvPr id="22" name="object 22"/>
          <p:cNvSpPr/>
          <p:nvPr/>
        </p:nvSpPr>
        <p:spPr>
          <a:xfrm>
            <a:off x="3253739" y="1872996"/>
            <a:ext cx="508000" cy="737235"/>
          </a:xfrm>
          <a:custGeom>
            <a:avLst/>
            <a:gdLst/>
            <a:ahLst/>
            <a:cxnLst/>
            <a:rect l="l" t="t" r="r" b="b"/>
            <a:pathLst>
              <a:path w="508000" h="737235">
                <a:moveTo>
                  <a:pt x="24137" y="29571"/>
                </a:moveTo>
                <a:lnTo>
                  <a:pt x="18942" y="33147"/>
                </a:lnTo>
                <a:lnTo>
                  <a:pt x="502158" y="736854"/>
                </a:lnTo>
                <a:lnTo>
                  <a:pt x="507491" y="733170"/>
                </a:lnTo>
                <a:lnTo>
                  <a:pt x="24137" y="29571"/>
                </a:lnTo>
                <a:close/>
              </a:path>
              <a:path w="508000" h="737235">
                <a:moveTo>
                  <a:pt x="0" y="0"/>
                </a:moveTo>
                <a:lnTo>
                  <a:pt x="5841" y="42163"/>
                </a:lnTo>
                <a:lnTo>
                  <a:pt x="18942" y="33147"/>
                </a:lnTo>
                <a:lnTo>
                  <a:pt x="15366" y="27939"/>
                </a:lnTo>
                <a:lnTo>
                  <a:pt x="20574" y="24383"/>
                </a:lnTo>
                <a:lnTo>
                  <a:pt x="31675" y="24383"/>
                </a:lnTo>
                <a:lnTo>
                  <a:pt x="37211" y="20574"/>
                </a:lnTo>
                <a:lnTo>
                  <a:pt x="0" y="0"/>
                </a:lnTo>
                <a:close/>
              </a:path>
              <a:path w="508000" h="737235">
                <a:moveTo>
                  <a:pt x="20574" y="24383"/>
                </a:moveTo>
                <a:lnTo>
                  <a:pt x="15366" y="27939"/>
                </a:lnTo>
                <a:lnTo>
                  <a:pt x="18942" y="33147"/>
                </a:lnTo>
                <a:lnTo>
                  <a:pt x="24137" y="29571"/>
                </a:lnTo>
                <a:lnTo>
                  <a:pt x="20574" y="24383"/>
                </a:lnTo>
                <a:close/>
              </a:path>
              <a:path w="508000" h="737235">
                <a:moveTo>
                  <a:pt x="31675" y="24383"/>
                </a:moveTo>
                <a:lnTo>
                  <a:pt x="20574" y="24383"/>
                </a:lnTo>
                <a:lnTo>
                  <a:pt x="24137" y="29571"/>
                </a:lnTo>
                <a:lnTo>
                  <a:pt x="31675" y="24383"/>
                </a:lnTo>
                <a:close/>
              </a:path>
            </a:pathLst>
          </a:custGeom>
          <a:solidFill>
            <a:srgbClr val="C00000"/>
          </a:solidFill>
        </p:spPr>
        <p:txBody>
          <a:bodyPr wrap="square" lIns="0" tIns="0" rIns="0" bIns="0" rtlCol="0"/>
          <a:lstStyle/>
          <a:p>
            <a:endParaRPr/>
          </a:p>
        </p:txBody>
      </p:sp>
      <p:sp>
        <p:nvSpPr>
          <p:cNvPr id="23" name="object 23"/>
          <p:cNvSpPr txBox="1"/>
          <p:nvPr/>
        </p:nvSpPr>
        <p:spPr>
          <a:xfrm>
            <a:off x="2811017" y="2608326"/>
            <a:ext cx="1897380" cy="416559"/>
          </a:xfrm>
          <a:prstGeom prst="rect">
            <a:avLst/>
          </a:prstGeom>
          <a:solidFill>
            <a:srgbClr val="FFF5CC"/>
          </a:solidFill>
          <a:ln w="4572">
            <a:solidFill>
              <a:srgbClr val="BEBEBE"/>
            </a:solidFill>
          </a:ln>
        </p:spPr>
        <p:txBody>
          <a:bodyPr vert="horz" wrap="square" lIns="0" tIns="17145" rIns="0" bIns="0" rtlCol="0">
            <a:spAutoFit/>
          </a:bodyPr>
          <a:lstStyle/>
          <a:p>
            <a:pPr marL="45085" marR="146050">
              <a:lnSpc>
                <a:spcPct val="100000"/>
              </a:lnSpc>
              <a:spcBef>
                <a:spcPts val="135"/>
              </a:spcBef>
            </a:pPr>
            <a:r>
              <a:rPr sz="800" spc="-5" dirty="0">
                <a:solidFill>
                  <a:srgbClr val="C00000"/>
                </a:solidFill>
                <a:latin typeface="Carlito"/>
                <a:cs typeface="Carlito"/>
              </a:rPr>
              <a:t>fork-join </a:t>
            </a:r>
            <a:r>
              <a:rPr sz="800" spc="-10" dirty="0">
                <a:solidFill>
                  <a:srgbClr val="C00000"/>
                </a:solidFill>
                <a:latin typeface="Carlito"/>
                <a:cs typeface="Carlito"/>
              </a:rPr>
              <a:t>stratejisi  </a:t>
            </a:r>
            <a:r>
              <a:rPr sz="800" b="1" spc="-5" dirty="0">
                <a:solidFill>
                  <a:srgbClr val="C00000"/>
                </a:solidFill>
                <a:latin typeface="Carlito"/>
                <a:cs typeface="Carlito"/>
              </a:rPr>
              <a:t>WaitForMultipleObjects() </a:t>
            </a:r>
            <a:r>
              <a:rPr sz="800" spc="-5" dirty="0">
                <a:solidFill>
                  <a:srgbClr val="C00000"/>
                </a:solidFill>
                <a:latin typeface="Carlito"/>
                <a:cs typeface="Carlito"/>
              </a:rPr>
              <a:t>ile </a:t>
            </a:r>
            <a:r>
              <a:rPr sz="800" spc="-10" dirty="0">
                <a:solidFill>
                  <a:srgbClr val="C00000"/>
                </a:solidFill>
                <a:latin typeface="Carlito"/>
                <a:cs typeface="Carlito"/>
              </a:rPr>
              <a:t>birden fazla  </a:t>
            </a:r>
            <a:r>
              <a:rPr sz="800" spc="-5" dirty="0">
                <a:solidFill>
                  <a:srgbClr val="C00000"/>
                </a:solidFill>
                <a:latin typeface="Carlito"/>
                <a:cs typeface="Carlito"/>
              </a:rPr>
              <a:t>thread </a:t>
            </a:r>
            <a:r>
              <a:rPr sz="800" spc="-10" dirty="0">
                <a:solidFill>
                  <a:srgbClr val="C00000"/>
                </a:solidFill>
                <a:latin typeface="Carlito"/>
                <a:cs typeface="Carlito"/>
              </a:rPr>
              <a:t>senkron</a:t>
            </a:r>
            <a:r>
              <a:rPr sz="800" spc="5" dirty="0">
                <a:solidFill>
                  <a:srgbClr val="C00000"/>
                </a:solidFill>
                <a:latin typeface="Carlito"/>
                <a:cs typeface="Carlito"/>
              </a:rPr>
              <a:t> </a:t>
            </a:r>
            <a:r>
              <a:rPr sz="800" spc="-10" dirty="0">
                <a:solidFill>
                  <a:srgbClr val="C00000"/>
                </a:solidFill>
                <a:latin typeface="Carlito"/>
                <a:cs typeface="Carlito"/>
              </a:rPr>
              <a:t>çalıştırılabilir.</a:t>
            </a:r>
            <a:endParaRPr sz="800" dirty="0">
              <a:latin typeface="Carlito"/>
              <a:cs typeface="Carlito"/>
            </a:endParaRPr>
          </a:p>
        </p:txBody>
      </p:sp>
      <p:sp>
        <p:nvSpPr>
          <p:cNvPr id="24" name="object 24"/>
          <p:cNvSpPr/>
          <p:nvPr/>
        </p:nvSpPr>
        <p:spPr>
          <a:xfrm>
            <a:off x="304" y="889"/>
            <a:ext cx="4953000" cy="3428365"/>
          </a:xfrm>
          <a:custGeom>
            <a:avLst/>
            <a:gdLst/>
            <a:ahLst/>
            <a:cxnLst/>
            <a:rect l="l" t="t" r="r" b="b"/>
            <a:pathLst>
              <a:path w="4953000" h="3428365">
                <a:moveTo>
                  <a:pt x="0" y="3428111"/>
                </a:moveTo>
                <a:lnTo>
                  <a:pt x="4952746" y="3428111"/>
                </a:lnTo>
                <a:lnTo>
                  <a:pt x="4952746" y="0"/>
                </a:lnTo>
                <a:lnTo>
                  <a:pt x="0" y="0"/>
                </a:lnTo>
                <a:lnTo>
                  <a:pt x="0" y="3428111"/>
                </a:lnTo>
                <a:close/>
              </a:path>
            </a:pathLst>
          </a:custGeom>
          <a:ln w="24384">
            <a:solidFill>
              <a:srgbClr val="000000"/>
            </a:solidFill>
          </a:ln>
        </p:spPr>
        <p:txBody>
          <a:bodyPr wrap="square" lIns="0" tIns="0" rIns="0" bIns="0" rtlCol="0"/>
          <a:lstStyle/>
          <a:p>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8579" y="280416"/>
            <a:ext cx="4627245" cy="262255"/>
            <a:chOff x="68579" y="280416"/>
            <a:chExt cx="4627245" cy="262255"/>
          </a:xfrm>
        </p:grpSpPr>
        <p:sp>
          <p:nvSpPr>
            <p:cNvPr id="3" name="object 3"/>
            <p:cNvSpPr/>
            <p:nvPr/>
          </p:nvSpPr>
          <p:spPr>
            <a:xfrm>
              <a:off x="493775" y="409956"/>
              <a:ext cx="199644" cy="11887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68579" y="374904"/>
              <a:ext cx="303275" cy="118872"/>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413003" y="280416"/>
              <a:ext cx="17145" cy="262255"/>
            </a:xfrm>
            <a:custGeom>
              <a:avLst/>
              <a:gdLst/>
              <a:ahLst/>
              <a:cxnLst/>
              <a:rect l="l" t="t" r="r" b="b"/>
              <a:pathLst>
                <a:path w="17145" h="262255">
                  <a:moveTo>
                    <a:pt x="16763" y="0"/>
                  </a:moveTo>
                  <a:lnTo>
                    <a:pt x="0" y="0"/>
                  </a:lnTo>
                  <a:lnTo>
                    <a:pt x="0" y="262127"/>
                  </a:lnTo>
                  <a:lnTo>
                    <a:pt x="16763" y="262127"/>
                  </a:lnTo>
                  <a:lnTo>
                    <a:pt x="16763" y="0"/>
                  </a:lnTo>
                  <a:close/>
                </a:path>
              </a:pathLst>
            </a:custGeom>
            <a:solidFill>
              <a:srgbClr val="1C1C1C"/>
            </a:solidFill>
          </p:spPr>
          <p:txBody>
            <a:bodyPr wrap="square" lIns="0" tIns="0" rIns="0" bIns="0" rtlCol="0"/>
            <a:lstStyle/>
            <a:p>
              <a:endParaRPr/>
            </a:p>
          </p:txBody>
        </p:sp>
        <p:sp>
          <p:nvSpPr>
            <p:cNvPr id="6" name="object 6"/>
            <p:cNvSpPr/>
            <p:nvPr/>
          </p:nvSpPr>
          <p:spPr>
            <a:xfrm>
              <a:off x="239267" y="464820"/>
              <a:ext cx="4456176" cy="15240"/>
            </a:xfrm>
            <a:prstGeom prst="rect">
              <a:avLst/>
            </a:prstGeom>
            <a:blipFill>
              <a:blip r:embed="rId5" cstate="print"/>
              <a:stretch>
                <a:fillRect/>
              </a:stretch>
            </a:blipFill>
          </p:spPr>
          <p:txBody>
            <a:bodyPr wrap="square" lIns="0" tIns="0" rIns="0" bIns="0" rtlCol="0"/>
            <a:lstStyle/>
            <a:p>
              <a:endParaRPr/>
            </a:p>
          </p:txBody>
        </p:sp>
      </p:grpSp>
      <p:sp>
        <p:nvSpPr>
          <p:cNvPr id="7" name="object 7"/>
          <p:cNvSpPr txBox="1"/>
          <p:nvPr/>
        </p:nvSpPr>
        <p:spPr>
          <a:xfrm>
            <a:off x="4863846" y="3329686"/>
            <a:ext cx="89535" cy="102235"/>
          </a:xfrm>
          <a:prstGeom prst="rect">
            <a:avLst/>
          </a:prstGeom>
        </p:spPr>
        <p:txBody>
          <a:bodyPr vert="horz" wrap="square" lIns="0" tIns="13335" rIns="0" bIns="0" rtlCol="0">
            <a:spAutoFit/>
          </a:bodyPr>
          <a:lstStyle/>
          <a:p>
            <a:pPr marL="12700">
              <a:lnSpc>
                <a:spcPct val="100000"/>
              </a:lnSpc>
              <a:spcBef>
                <a:spcPts val="105"/>
              </a:spcBef>
            </a:pPr>
            <a:r>
              <a:rPr sz="500" spc="-5" dirty="0">
                <a:solidFill>
                  <a:srgbClr val="808080"/>
                </a:solidFill>
                <a:latin typeface="Carlito"/>
                <a:cs typeface="Carlito"/>
              </a:rPr>
              <a:t>33</a:t>
            </a:r>
            <a:endParaRPr sz="500">
              <a:latin typeface="Carlito"/>
              <a:cs typeface="Carlito"/>
            </a:endParaRPr>
          </a:p>
        </p:txBody>
      </p:sp>
      <p:sp>
        <p:nvSpPr>
          <p:cNvPr id="8" name="object 8"/>
          <p:cNvSpPr txBox="1"/>
          <p:nvPr/>
        </p:nvSpPr>
        <p:spPr>
          <a:xfrm>
            <a:off x="213105" y="458470"/>
            <a:ext cx="4492625" cy="1767150"/>
          </a:xfrm>
          <a:prstGeom prst="rect">
            <a:avLst/>
          </a:prstGeom>
        </p:spPr>
        <p:txBody>
          <a:bodyPr vert="horz" wrap="square" lIns="0" tIns="88900" rIns="0" bIns="0" rtlCol="0">
            <a:spAutoFit/>
          </a:bodyPr>
          <a:lstStyle/>
          <a:p>
            <a:pPr marL="192405" marR="340995" indent="-180340">
              <a:lnSpc>
                <a:spcPct val="100000"/>
              </a:lnSpc>
              <a:spcBef>
                <a:spcPts val="600"/>
              </a:spcBef>
              <a:buClr>
                <a:srgbClr val="3333CC"/>
              </a:buClr>
              <a:buSzPct val="58333"/>
              <a:buFont typeface="Wingdings"/>
              <a:buChar char=""/>
              <a:tabLst>
                <a:tab pos="193040" algn="l"/>
              </a:tabLst>
            </a:pPr>
            <a:r>
              <a:rPr sz="1100" spc="-5" dirty="0">
                <a:latin typeface="Carlito"/>
                <a:cs typeface="Carlito"/>
              </a:rPr>
              <a:t>Java thread’leri, JVM (Java Virtual Machine) kullanılabilen </a:t>
            </a:r>
            <a:r>
              <a:rPr sz="1100" dirty="0">
                <a:latin typeface="Carlito"/>
                <a:cs typeface="Carlito"/>
              </a:rPr>
              <a:t>tüm  </a:t>
            </a:r>
            <a:r>
              <a:rPr sz="1100" spc="-5" dirty="0">
                <a:latin typeface="Carlito"/>
                <a:cs typeface="Carlito"/>
              </a:rPr>
              <a:t>sistemlerde</a:t>
            </a:r>
            <a:r>
              <a:rPr sz="1100" spc="-20" dirty="0">
                <a:latin typeface="Carlito"/>
                <a:cs typeface="Carlito"/>
              </a:rPr>
              <a:t> </a:t>
            </a:r>
            <a:r>
              <a:rPr sz="1100" spc="-5" dirty="0">
                <a:latin typeface="Carlito"/>
                <a:cs typeface="Carlito"/>
              </a:rPr>
              <a:t>çalışır.</a:t>
            </a:r>
            <a:endParaRPr sz="1100" dirty="0">
              <a:latin typeface="Carlito"/>
              <a:cs typeface="Carlito"/>
            </a:endParaRPr>
          </a:p>
          <a:p>
            <a:pPr marL="192405" indent="-180340">
              <a:lnSpc>
                <a:spcPct val="100000"/>
              </a:lnSpc>
              <a:spcBef>
                <a:spcPts val="600"/>
              </a:spcBef>
              <a:buClr>
                <a:srgbClr val="3333CC"/>
              </a:buClr>
              <a:buSzPct val="58333"/>
              <a:buFont typeface="Wingdings"/>
              <a:buChar char=""/>
              <a:tabLst>
                <a:tab pos="193040" algn="l"/>
              </a:tabLst>
            </a:pPr>
            <a:r>
              <a:rPr sz="1100" dirty="0">
                <a:latin typeface="Carlito"/>
                <a:cs typeface="Carlito"/>
              </a:rPr>
              <a:t>Java thread API, </a:t>
            </a:r>
            <a:r>
              <a:rPr sz="1100" spc="-5" dirty="0">
                <a:latin typeface="Carlito"/>
                <a:cs typeface="Carlito"/>
              </a:rPr>
              <a:t>Windows, Linux, Unix, </a:t>
            </a:r>
            <a:r>
              <a:rPr sz="1100" dirty="0">
                <a:latin typeface="Carlito"/>
                <a:cs typeface="Carlito"/>
              </a:rPr>
              <a:t>Mac </a:t>
            </a:r>
            <a:r>
              <a:rPr sz="1100" spc="-5" dirty="0">
                <a:latin typeface="Carlito"/>
                <a:cs typeface="Carlito"/>
              </a:rPr>
              <a:t>OS </a:t>
            </a:r>
            <a:r>
              <a:rPr sz="1100" dirty="0">
                <a:latin typeface="Carlito"/>
                <a:cs typeface="Carlito"/>
              </a:rPr>
              <a:t>X ve Android</a:t>
            </a:r>
            <a:r>
              <a:rPr sz="1100" spc="-100" dirty="0">
                <a:latin typeface="Carlito"/>
                <a:cs typeface="Carlito"/>
              </a:rPr>
              <a:t> </a:t>
            </a:r>
            <a:r>
              <a:rPr sz="1100" spc="-5" dirty="0">
                <a:latin typeface="Carlito"/>
                <a:cs typeface="Carlito"/>
              </a:rPr>
              <a:t>için</a:t>
            </a:r>
            <a:endParaRPr sz="1100" dirty="0">
              <a:latin typeface="Carlito"/>
              <a:cs typeface="Carlito"/>
            </a:endParaRPr>
          </a:p>
          <a:p>
            <a:pPr marL="192405">
              <a:lnSpc>
                <a:spcPct val="100000"/>
              </a:lnSpc>
            </a:pPr>
            <a:r>
              <a:rPr sz="1100" dirty="0">
                <a:latin typeface="Carlito"/>
                <a:cs typeface="Carlito"/>
              </a:rPr>
              <a:t>kullanılabilir.</a:t>
            </a:r>
          </a:p>
          <a:p>
            <a:pPr marL="192405" indent="-180340">
              <a:lnSpc>
                <a:spcPct val="100000"/>
              </a:lnSpc>
              <a:spcBef>
                <a:spcPts val="600"/>
              </a:spcBef>
              <a:buClr>
                <a:srgbClr val="3333CC"/>
              </a:buClr>
              <a:buSzPct val="58333"/>
              <a:buFont typeface="Wingdings"/>
              <a:buChar char=""/>
              <a:tabLst>
                <a:tab pos="193040" algn="l"/>
              </a:tabLst>
            </a:pPr>
            <a:r>
              <a:rPr sz="1100" dirty="0">
                <a:latin typeface="Carlito"/>
                <a:cs typeface="Carlito"/>
              </a:rPr>
              <a:t>Java thread’leri arasında </a:t>
            </a:r>
            <a:r>
              <a:rPr sz="1100" spc="-5" dirty="0">
                <a:latin typeface="Carlito"/>
                <a:cs typeface="Carlito"/>
              </a:rPr>
              <a:t>veri paylaşımı parameter </a:t>
            </a:r>
            <a:r>
              <a:rPr sz="1100" dirty="0">
                <a:latin typeface="Carlito"/>
                <a:cs typeface="Carlito"/>
              </a:rPr>
              <a:t>passing ile</a:t>
            </a:r>
            <a:r>
              <a:rPr sz="1100" spc="-55" dirty="0">
                <a:latin typeface="Carlito"/>
                <a:cs typeface="Carlito"/>
              </a:rPr>
              <a:t> </a:t>
            </a:r>
            <a:r>
              <a:rPr sz="1100" spc="-5" dirty="0">
                <a:latin typeface="Carlito"/>
                <a:cs typeface="Carlito"/>
              </a:rPr>
              <a:t>yapılır.</a:t>
            </a:r>
            <a:endParaRPr sz="1100" dirty="0">
              <a:latin typeface="Carlito"/>
              <a:cs typeface="Carlito"/>
            </a:endParaRPr>
          </a:p>
          <a:p>
            <a:pPr marL="192405" indent="-180340">
              <a:lnSpc>
                <a:spcPct val="100000"/>
              </a:lnSpc>
              <a:spcBef>
                <a:spcPts val="600"/>
              </a:spcBef>
              <a:buClr>
                <a:srgbClr val="3333CC"/>
              </a:buClr>
              <a:buSzPct val="58333"/>
              <a:buFont typeface="Wingdings"/>
              <a:buChar char=""/>
              <a:tabLst>
                <a:tab pos="193040" algn="l"/>
              </a:tabLst>
            </a:pPr>
            <a:r>
              <a:rPr sz="1100" dirty="0">
                <a:latin typeface="Carlito"/>
                <a:cs typeface="Carlito"/>
              </a:rPr>
              <a:t>Java ile </a:t>
            </a:r>
            <a:r>
              <a:rPr sz="1100" spc="-5" dirty="0">
                <a:latin typeface="Carlito"/>
                <a:cs typeface="Carlito"/>
              </a:rPr>
              <a:t>iki farklı </a:t>
            </a:r>
            <a:r>
              <a:rPr sz="1100" dirty="0">
                <a:latin typeface="Carlito"/>
                <a:cs typeface="Carlito"/>
              </a:rPr>
              <a:t>teknik </a:t>
            </a:r>
            <a:r>
              <a:rPr sz="1100" spc="-5" dirty="0">
                <a:latin typeface="Carlito"/>
                <a:cs typeface="Carlito"/>
              </a:rPr>
              <a:t>kullanılarak </a:t>
            </a:r>
            <a:r>
              <a:rPr sz="1100" dirty="0">
                <a:latin typeface="Carlito"/>
                <a:cs typeface="Carlito"/>
              </a:rPr>
              <a:t>thread</a:t>
            </a:r>
            <a:r>
              <a:rPr sz="1100" spc="-70" dirty="0">
                <a:latin typeface="Carlito"/>
                <a:cs typeface="Carlito"/>
              </a:rPr>
              <a:t> </a:t>
            </a:r>
            <a:r>
              <a:rPr sz="1100" dirty="0">
                <a:latin typeface="Carlito"/>
                <a:cs typeface="Carlito"/>
              </a:rPr>
              <a:t>oluşturulabilir:</a:t>
            </a:r>
          </a:p>
          <a:p>
            <a:pPr marL="391795" lvl="1" indent="-179070">
              <a:lnSpc>
                <a:spcPct val="100000"/>
              </a:lnSpc>
              <a:spcBef>
                <a:spcPts val="610"/>
              </a:spcBef>
              <a:buClr>
                <a:srgbClr val="FF0000"/>
              </a:buClr>
              <a:buSzPct val="55000"/>
              <a:buFont typeface="Wingdings"/>
              <a:buChar char=""/>
              <a:tabLst>
                <a:tab pos="392430" algn="l"/>
              </a:tabLst>
            </a:pPr>
            <a:r>
              <a:rPr sz="900" spc="-5" dirty="0">
                <a:latin typeface="Carlito"/>
                <a:cs typeface="Carlito"/>
              </a:rPr>
              <a:t>Thread sınıfından yeni bir sınıf türetilir </a:t>
            </a:r>
            <a:r>
              <a:rPr sz="900" spc="-10" dirty="0">
                <a:latin typeface="Carlito"/>
                <a:cs typeface="Carlito"/>
              </a:rPr>
              <a:t>ve </a:t>
            </a:r>
            <a:r>
              <a:rPr sz="900" spc="-5" dirty="0">
                <a:latin typeface="Carlito"/>
                <a:cs typeface="Carlito"/>
              </a:rPr>
              <a:t>run() metodu override</a:t>
            </a:r>
            <a:r>
              <a:rPr sz="900" spc="90" dirty="0">
                <a:latin typeface="Carlito"/>
                <a:cs typeface="Carlito"/>
              </a:rPr>
              <a:t> </a:t>
            </a:r>
            <a:r>
              <a:rPr sz="900" spc="-5" dirty="0">
                <a:latin typeface="Carlito"/>
                <a:cs typeface="Carlito"/>
              </a:rPr>
              <a:t>yapılır.</a:t>
            </a:r>
            <a:endParaRPr sz="900" dirty="0">
              <a:latin typeface="Carlito"/>
              <a:cs typeface="Carlito"/>
            </a:endParaRPr>
          </a:p>
          <a:p>
            <a:pPr marL="391795" lvl="1" indent="-179070">
              <a:lnSpc>
                <a:spcPct val="100000"/>
              </a:lnSpc>
              <a:spcBef>
                <a:spcPts val="600"/>
              </a:spcBef>
              <a:buClr>
                <a:srgbClr val="FF0000"/>
              </a:buClr>
              <a:buSzPct val="55000"/>
              <a:buFont typeface="Wingdings"/>
              <a:buChar char=""/>
              <a:tabLst>
                <a:tab pos="392430" algn="l"/>
              </a:tabLst>
            </a:pPr>
            <a:r>
              <a:rPr sz="900" spc="-5" dirty="0">
                <a:latin typeface="Carlito"/>
                <a:cs typeface="Carlito"/>
              </a:rPr>
              <a:t>Runnable arayüzünü kullanan bir sınıf oluşturulur. </a:t>
            </a:r>
            <a:r>
              <a:rPr sz="900" spc="-5" dirty="0">
                <a:solidFill>
                  <a:srgbClr val="FF0000"/>
                </a:solidFill>
                <a:latin typeface="Carlito"/>
                <a:cs typeface="Carlito"/>
              </a:rPr>
              <a:t>(yaygın</a:t>
            </a:r>
            <a:r>
              <a:rPr sz="900" spc="65" dirty="0">
                <a:solidFill>
                  <a:srgbClr val="FF0000"/>
                </a:solidFill>
                <a:latin typeface="Carlito"/>
                <a:cs typeface="Carlito"/>
              </a:rPr>
              <a:t> </a:t>
            </a:r>
            <a:r>
              <a:rPr sz="900" spc="-5" dirty="0">
                <a:solidFill>
                  <a:srgbClr val="FF0000"/>
                </a:solidFill>
                <a:latin typeface="Carlito"/>
                <a:cs typeface="Carlito"/>
              </a:rPr>
              <a:t>kullanılır.)</a:t>
            </a:r>
            <a:endParaRPr sz="900" dirty="0">
              <a:latin typeface="Carlito"/>
              <a:cs typeface="Carlito"/>
            </a:endParaRPr>
          </a:p>
        </p:txBody>
      </p:sp>
      <p:sp>
        <p:nvSpPr>
          <p:cNvPr id="9" name="object 9"/>
          <p:cNvSpPr txBox="1">
            <a:spLocks noGrp="1"/>
          </p:cNvSpPr>
          <p:nvPr>
            <p:ph type="title"/>
          </p:nvPr>
        </p:nvSpPr>
        <p:spPr>
          <a:xfrm>
            <a:off x="490472" y="199390"/>
            <a:ext cx="2443227" cy="228268"/>
          </a:xfrm>
          <a:prstGeom prst="rect">
            <a:avLst/>
          </a:prstGeom>
        </p:spPr>
        <p:txBody>
          <a:bodyPr vert="horz" wrap="square" lIns="0" tIns="12700" rIns="0" bIns="0" rtlCol="0">
            <a:spAutoFit/>
          </a:bodyPr>
          <a:lstStyle/>
          <a:p>
            <a:pPr marL="12700">
              <a:lnSpc>
                <a:spcPct val="100000"/>
              </a:lnSpc>
              <a:spcBef>
                <a:spcPts val="100"/>
              </a:spcBef>
            </a:pPr>
            <a:r>
              <a:rPr lang="tr-TR" dirty="0"/>
              <a:t>Java </a:t>
            </a:r>
            <a:r>
              <a:rPr lang="tr-TR" dirty="0" err="1"/>
              <a:t>threads</a:t>
            </a:r>
            <a:endParaRPr lang="tr-T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8579" y="280416"/>
            <a:ext cx="4627245" cy="262255"/>
            <a:chOff x="68579" y="280416"/>
            <a:chExt cx="4627245" cy="262255"/>
          </a:xfrm>
        </p:grpSpPr>
        <p:sp>
          <p:nvSpPr>
            <p:cNvPr id="3" name="object 3"/>
            <p:cNvSpPr/>
            <p:nvPr/>
          </p:nvSpPr>
          <p:spPr>
            <a:xfrm>
              <a:off x="493775" y="409956"/>
              <a:ext cx="199644" cy="11887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68579" y="374904"/>
              <a:ext cx="303275" cy="118872"/>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413003" y="280416"/>
              <a:ext cx="17145" cy="262255"/>
            </a:xfrm>
            <a:custGeom>
              <a:avLst/>
              <a:gdLst/>
              <a:ahLst/>
              <a:cxnLst/>
              <a:rect l="l" t="t" r="r" b="b"/>
              <a:pathLst>
                <a:path w="17145" h="262255">
                  <a:moveTo>
                    <a:pt x="16763" y="0"/>
                  </a:moveTo>
                  <a:lnTo>
                    <a:pt x="0" y="0"/>
                  </a:lnTo>
                  <a:lnTo>
                    <a:pt x="0" y="262127"/>
                  </a:lnTo>
                  <a:lnTo>
                    <a:pt x="16763" y="262127"/>
                  </a:lnTo>
                  <a:lnTo>
                    <a:pt x="16763" y="0"/>
                  </a:lnTo>
                  <a:close/>
                </a:path>
              </a:pathLst>
            </a:custGeom>
            <a:solidFill>
              <a:srgbClr val="1C1C1C"/>
            </a:solidFill>
          </p:spPr>
          <p:txBody>
            <a:bodyPr wrap="square" lIns="0" tIns="0" rIns="0" bIns="0" rtlCol="0"/>
            <a:lstStyle/>
            <a:p>
              <a:endParaRPr/>
            </a:p>
          </p:txBody>
        </p:sp>
        <p:sp>
          <p:nvSpPr>
            <p:cNvPr id="6" name="object 6"/>
            <p:cNvSpPr/>
            <p:nvPr/>
          </p:nvSpPr>
          <p:spPr>
            <a:xfrm>
              <a:off x="239267" y="464820"/>
              <a:ext cx="4456176" cy="15240"/>
            </a:xfrm>
            <a:prstGeom prst="rect">
              <a:avLst/>
            </a:prstGeom>
            <a:blipFill>
              <a:blip r:embed="rId5" cstate="print"/>
              <a:stretch>
                <a:fillRect/>
              </a:stretch>
            </a:blipFill>
          </p:spPr>
          <p:txBody>
            <a:bodyPr wrap="square" lIns="0" tIns="0" rIns="0" bIns="0" rtlCol="0"/>
            <a:lstStyle/>
            <a:p>
              <a:endParaRPr/>
            </a:p>
          </p:txBody>
        </p:sp>
      </p:grpSp>
      <p:sp>
        <p:nvSpPr>
          <p:cNvPr id="7" name="object 7"/>
          <p:cNvSpPr txBox="1"/>
          <p:nvPr/>
        </p:nvSpPr>
        <p:spPr>
          <a:xfrm>
            <a:off x="4863846" y="3329686"/>
            <a:ext cx="89535" cy="102235"/>
          </a:xfrm>
          <a:prstGeom prst="rect">
            <a:avLst/>
          </a:prstGeom>
        </p:spPr>
        <p:txBody>
          <a:bodyPr vert="horz" wrap="square" lIns="0" tIns="13335" rIns="0" bIns="0" rtlCol="0">
            <a:spAutoFit/>
          </a:bodyPr>
          <a:lstStyle/>
          <a:p>
            <a:pPr marL="12700">
              <a:lnSpc>
                <a:spcPct val="100000"/>
              </a:lnSpc>
              <a:spcBef>
                <a:spcPts val="105"/>
              </a:spcBef>
            </a:pPr>
            <a:r>
              <a:rPr sz="500" spc="-5" dirty="0">
                <a:solidFill>
                  <a:srgbClr val="808080"/>
                </a:solidFill>
                <a:latin typeface="Carlito"/>
                <a:cs typeface="Carlito"/>
              </a:rPr>
              <a:t>33</a:t>
            </a:r>
            <a:endParaRPr sz="500">
              <a:latin typeface="Carlito"/>
              <a:cs typeface="Carlito"/>
            </a:endParaRPr>
          </a:p>
        </p:txBody>
      </p:sp>
      <p:sp>
        <p:nvSpPr>
          <p:cNvPr id="9" name="object 9"/>
          <p:cNvSpPr txBox="1">
            <a:spLocks noGrp="1"/>
          </p:cNvSpPr>
          <p:nvPr>
            <p:ph type="title"/>
          </p:nvPr>
        </p:nvSpPr>
        <p:spPr>
          <a:xfrm>
            <a:off x="490472" y="199390"/>
            <a:ext cx="2443227" cy="228268"/>
          </a:xfrm>
          <a:prstGeom prst="rect">
            <a:avLst/>
          </a:prstGeom>
        </p:spPr>
        <p:txBody>
          <a:bodyPr vert="horz" wrap="square" lIns="0" tIns="12700" rIns="0" bIns="0" rtlCol="0">
            <a:spAutoFit/>
          </a:bodyPr>
          <a:lstStyle/>
          <a:p>
            <a:pPr marL="12700">
              <a:lnSpc>
                <a:spcPct val="100000"/>
              </a:lnSpc>
              <a:spcBef>
                <a:spcPts val="100"/>
              </a:spcBef>
            </a:pPr>
            <a:r>
              <a:rPr lang="tr-TR" dirty="0"/>
              <a:t>Java </a:t>
            </a:r>
            <a:r>
              <a:rPr lang="tr-TR" dirty="0" err="1"/>
              <a:t>threads</a:t>
            </a:r>
            <a:endParaRPr lang="tr-TR" dirty="0"/>
          </a:p>
        </p:txBody>
      </p:sp>
      <p:sp>
        <p:nvSpPr>
          <p:cNvPr id="10" name="TextBox 2">
            <a:extLst>
              <a:ext uri="{FF2B5EF4-FFF2-40B4-BE49-F238E27FC236}">
                <a16:creationId xmlns:a16="http://schemas.microsoft.com/office/drawing/2014/main" id="{93AD19CF-3C73-477D-B858-C3606B2B5F51}"/>
              </a:ext>
            </a:extLst>
          </p:cNvPr>
          <p:cNvSpPr txBox="1">
            <a:spLocks noChangeArrowheads="1"/>
          </p:cNvSpPr>
          <p:nvPr/>
        </p:nvSpPr>
        <p:spPr bwMode="auto">
          <a:xfrm>
            <a:off x="758030" y="728126"/>
            <a:ext cx="2416046" cy="231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902" b="1" dirty="0">
                <a:latin typeface="Verdana" panose="020B0604030504040204" pitchFamily="34" charset="0"/>
              </a:rPr>
              <a:t>Implementing Runnable interface:</a:t>
            </a:r>
          </a:p>
        </p:txBody>
      </p:sp>
      <p:pic>
        <p:nvPicPr>
          <p:cNvPr id="11" name="Picture 3">
            <a:extLst>
              <a:ext uri="{FF2B5EF4-FFF2-40B4-BE49-F238E27FC236}">
                <a16:creationId xmlns:a16="http://schemas.microsoft.com/office/drawing/2014/main" id="{3A6E59B6-1369-4D02-9B41-9466C54EE0EB}"/>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84865" y="943631"/>
            <a:ext cx="2417469" cy="788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4">
            <a:extLst>
              <a:ext uri="{FF2B5EF4-FFF2-40B4-BE49-F238E27FC236}">
                <a16:creationId xmlns:a16="http://schemas.microsoft.com/office/drawing/2014/main" id="{5D600B74-6680-4450-BB6F-CBCFF22AA844}"/>
              </a:ext>
            </a:extLst>
          </p:cNvPr>
          <p:cNvSpPr>
            <a:spLocks noChangeArrowheads="1"/>
          </p:cNvSpPr>
          <p:nvPr/>
        </p:nvSpPr>
        <p:spPr bwMode="auto">
          <a:xfrm>
            <a:off x="794610" y="1706247"/>
            <a:ext cx="1364476" cy="231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902" b="1">
                <a:latin typeface="Verdana" panose="020B0604030504040204" pitchFamily="34" charset="0"/>
              </a:rPr>
              <a:t>Creating a thread:</a:t>
            </a:r>
          </a:p>
        </p:txBody>
      </p:sp>
      <p:pic>
        <p:nvPicPr>
          <p:cNvPr id="13" name="Picture 5">
            <a:extLst>
              <a:ext uri="{FF2B5EF4-FFF2-40B4-BE49-F238E27FC236}">
                <a16:creationId xmlns:a16="http://schemas.microsoft.com/office/drawing/2014/main" id="{3157C5FE-DF44-43EE-B465-730C09A7D09F}"/>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12500" y="1946403"/>
            <a:ext cx="2404745" cy="368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6">
            <a:extLst>
              <a:ext uri="{FF2B5EF4-FFF2-40B4-BE49-F238E27FC236}">
                <a16:creationId xmlns:a16="http://schemas.microsoft.com/office/drawing/2014/main" id="{B7EDA4AE-092F-4D4E-9689-344AD518F977}"/>
              </a:ext>
            </a:extLst>
          </p:cNvPr>
          <p:cNvSpPr>
            <a:spLocks noChangeArrowheads="1"/>
          </p:cNvSpPr>
          <p:nvPr/>
        </p:nvSpPr>
        <p:spPr bwMode="auto">
          <a:xfrm>
            <a:off x="794610" y="2309819"/>
            <a:ext cx="1518364" cy="231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902" b="1">
                <a:latin typeface="Verdana" panose="020B0604030504040204" pitchFamily="34" charset="0"/>
              </a:rPr>
              <a:t>Waiting on a thread:</a:t>
            </a:r>
          </a:p>
        </p:txBody>
      </p:sp>
      <p:pic>
        <p:nvPicPr>
          <p:cNvPr id="15" name="Picture 7">
            <a:extLst>
              <a:ext uri="{FF2B5EF4-FFF2-40B4-BE49-F238E27FC236}">
                <a16:creationId xmlns:a16="http://schemas.microsoft.com/office/drawing/2014/main" id="{6EBBEE03-6B80-4FB8-8BA5-A69C6B307464}"/>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84865" y="2529299"/>
            <a:ext cx="2061210" cy="636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8007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8579" y="280416"/>
            <a:ext cx="4627245" cy="262255"/>
            <a:chOff x="68579" y="280416"/>
            <a:chExt cx="4627245" cy="262255"/>
          </a:xfrm>
        </p:grpSpPr>
        <p:sp>
          <p:nvSpPr>
            <p:cNvPr id="3" name="object 3"/>
            <p:cNvSpPr/>
            <p:nvPr/>
          </p:nvSpPr>
          <p:spPr>
            <a:xfrm>
              <a:off x="493775" y="409956"/>
              <a:ext cx="199644" cy="11887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68579" y="374904"/>
              <a:ext cx="303275" cy="118872"/>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413003" y="280416"/>
              <a:ext cx="17145" cy="262255"/>
            </a:xfrm>
            <a:custGeom>
              <a:avLst/>
              <a:gdLst/>
              <a:ahLst/>
              <a:cxnLst/>
              <a:rect l="l" t="t" r="r" b="b"/>
              <a:pathLst>
                <a:path w="17145" h="262255">
                  <a:moveTo>
                    <a:pt x="16763" y="0"/>
                  </a:moveTo>
                  <a:lnTo>
                    <a:pt x="0" y="0"/>
                  </a:lnTo>
                  <a:lnTo>
                    <a:pt x="0" y="262127"/>
                  </a:lnTo>
                  <a:lnTo>
                    <a:pt x="16763" y="262127"/>
                  </a:lnTo>
                  <a:lnTo>
                    <a:pt x="16763" y="0"/>
                  </a:lnTo>
                  <a:close/>
                </a:path>
              </a:pathLst>
            </a:custGeom>
            <a:solidFill>
              <a:srgbClr val="1C1C1C"/>
            </a:solidFill>
          </p:spPr>
          <p:txBody>
            <a:bodyPr wrap="square" lIns="0" tIns="0" rIns="0" bIns="0" rtlCol="0"/>
            <a:lstStyle/>
            <a:p>
              <a:endParaRPr/>
            </a:p>
          </p:txBody>
        </p:sp>
        <p:sp>
          <p:nvSpPr>
            <p:cNvPr id="6" name="object 6"/>
            <p:cNvSpPr/>
            <p:nvPr/>
          </p:nvSpPr>
          <p:spPr>
            <a:xfrm>
              <a:off x="239267" y="464820"/>
              <a:ext cx="4456176" cy="15239"/>
            </a:xfrm>
            <a:prstGeom prst="rect">
              <a:avLst/>
            </a:prstGeom>
            <a:blipFill>
              <a:blip r:embed="rId5" cstate="print"/>
              <a:stretch>
                <a:fillRect/>
              </a:stretch>
            </a:blipFill>
          </p:spPr>
          <p:txBody>
            <a:bodyPr wrap="square" lIns="0" tIns="0" rIns="0" bIns="0" rtlCol="0"/>
            <a:lstStyle/>
            <a:p>
              <a:endParaRPr/>
            </a:p>
          </p:txBody>
        </p:sp>
      </p:grpSp>
      <p:sp>
        <p:nvSpPr>
          <p:cNvPr id="7" name="object 7"/>
          <p:cNvSpPr txBox="1"/>
          <p:nvPr/>
        </p:nvSpPr>
        <p:spPr>
          <a:xfrm>
            <a:off x="4863846" y="3330041"/>
            <a:ext cx="89535" cy="102870"/>
          </a:xfrm>
          <a:prstGeom prst="rect">
            <a:avLst/>
          </a:prstGeom>
        </p:spPr>
        <p:txBody>
          <a:bodyPr vert="horz" wrap="square" lIns="0" tIns="13335" rIns="0" bIns="0" rtlCol="0">
            <a:spAutoFit/>
          </a:bodyPr>
          <a:lstStyle/>
          <a:p>
            <a:pPr marL="12700">
              <a:lnSpc>
                <a:spcPct val="100000"/>
              </a:lnSpc>
              <a:spcBef>
                <a:spcPts val="105"/>
              </a:spcBef>
            </a:pPr>
            <a:r>
              <a:rPr sz="500" spc="-5" dirty="0">
                <a:solidFill>
                  <a:srgbClr val="808080"/>
                </a:solidFill>
                <a:latin typeface="Carlito"/>
                <a:cs typeface="Carlito"/>
              </a:rPr>
              <a:t>34</a:t>
            </a:r>
            <a:endParaRPr sz="500">
              <a:latin typeface="Carlito"/>
              <a:cs typeface="Carlito"/>
            </a:endParaRPr>
          </a:p>
        </p:txBody>
      </p:sp>
      <p:sp>
        <p:nvSpPr>
          <p:cNvPr id="8" name="object 8"/>
          <p:cNvSpPr txBox="1"/>
          <p:nvPr/>
        </p:nvSpPr>
        <p:spPr>
          <a:xfrm>
            <a:off x="213105" y="462534"/>
            <a:ext cx="1320800" cy="208279"/>
          </a:xfrm>
          <a:prstGeom prst="rect">
            <a:avLst/>
          </a:prstGeom>
        </p:spPr>
        <p:txBody>
          <a:bodyPr vert="horz" wrap="square" lIns="0" tIns="12700" rIns="0" bIns="0" rtlCol="0">
            <a:spAutoFit/>
          </a:bodyPr>
          <a:lstStyle/>
          <a:p>
            <a:pPr marL="12700">
              <a:lnSpc>
                <a:spcPct val="100000"/>
              </a:lnSpc>
              <a:spcBef>
                <a:spcPts val="100"/>
              </a:spcBef>
            </a:pPr>
            <a:r>
              <a:rPr sz="1200" i="1" dirty="0">
                <a:latin typeface="Carlito"/>
                <a:cs typeface="Carlito"/>
              </a:rPr>
              <a:t>Java </a:t>
            </a:r>
            <a:r>
              <a:rPr sz="1200" i="1" spc="-5" dirty="0">
                <a:latin typeface="Carlito"/>
                <a:cs typeface="Carlito"/>
              </a:rPr>
              <a:t>threads </a:t>
            </a:r>
            <a:r>
              <a:rPr sz="1200" i="1" dirty="0">
                <a:latin typeface="Carlito"/>
                <a:cs typeface="Carlito"/>
              </a:rPr>
              <a:t>–</a:t>
            </a:r>
            <a:r>
              <a:rPr sz="1200" i="1" spc="-50" dirty="0">
                <a:latin typeface="Carlito"/>
                <a:cs typeface="Carlito"/>
              </a:rPr>
              <a:t> </a:t>
            </a:r>
            <a:r>
              <a:rPr sz="1200" i="1" spc="-5" dirty="0">
                <a:latin typeface="Carlito"/>
                <a:cs typeface="Carlito"/>
              </a:rPr>
              <a:t>Örnek</a:t>
            </a:r>
            <a:endParaRPr sz="1200">
              <a:latin typeface="Carlito"/>
              <a:cs typeface="Carlito"/>
            </a:endParaRPr>
          </a:p>
        </p:txBody>
      </p:sp>
      <p:grpSp>
        <p:nvGrpSpPr>
          <p:cNvPr id="9" name="object 9"/>
          <p:cNvGrpSpPr/>
          <p:nvPr/>
        </p:nvGrpSpPr>
        <p:grpSpPr>
          <a:xfrm>
            <a:off x="-1778" y="667258"/>
            <a:ext cx="2110105" cy="2765425"/>
            <a:chOff x="-1778" y="667258"/>
            <a:chExt cx="2110105" cy="2765425"/>
          </a:xfrm>
        </p:grpSpPr>
        <p:sp>
          <p:nvSpPr>
            <p:cNvPr id="10" name="object 10"/>
            <p:cNvSpPr/>
            <p:nvPr/>
          </p:nvSpPr>
          <p:spPr>
            <a:xfrm>
              <a:off x="54032" y="697033"/>
              <a:ext cx="2019992" cy="2715333"/>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761" y="669798"/>
              <a:ext cx="2105025" cy="2760345"/>
            </a:xfrm>
            <a:custGeom>
              <a:avLst/>
              <a:gdLst/>
              <a:ahLst/>
              <a:cxnLst/>
              <a:rect l="l" t="t" r="r" b="b"/>
              <a:pathLst>
                <a:path w="2105025" h="2760345">
                  <a:moveTo>
                    <a:pt x="2104643" y="2759964"/>
                  </a:moveTo>
                  <a:lnTo>
                    <a:pt x="2104643" y="0"/>
                  </a:lnTo>
                  <a:lnTo>
                    <a:pt x="0" y="0"/>
                  </a:lnTo>
                </a:path>
              </a:pathLst>
            </a:custGeom>
            <a:ln w="4571">
              <a:solidFill>
                <a:srgbClr val="BEBEBE"/>
              </a:solidFill>
            </a:ln>
          </p:spPr>
          <p:txBody>
            <a:bodyPr wrap="square" lIns="0" tIns="0" rIns="0" bIns="0" rtlCol="0"/>
            <a:lstStyle/>
            <a:p>
              <a:endParaRPr/>
            </a:p>
          </p:txBody>
        </p:sp>
      </p:grpSp>
      <p:sp>
        <p:nvSpPr>
          <p:cNvPr id="12" name="object 12"/>
          <p:cNvSpPr txBox="1">
            <a:spLocks noGrp="1"/>
          </p:cNvSpPr>
          <p:nvPr>
            <p:ph type="title"/>
          </p:nvPr>
        </p:nvSpPr>
        <p:spPr>
          <a:xfrm>
            <a:off x="490472" y="200406"/>
            <a:ext cx="2290827" cy="228909"/>
          </a:xfrm>
          <a:prstGeom prst="rect">
            <a:avLst/>
          </a:prstGeom>
        </p:spPr>
        <p:txBody>
          <a:bodyPr vert="horz" wrap="square" lIns="0" tIns="13335" rIns="0" bIns="0" rtlCol="0">
            <a:spAutoFit/>
          </a:bodyPr>
          <a:lstStyle/>
          <a:p>
            <a:pPr marL="12700">
              <a:lnSpc>
                <a:spcPct val="100000"/>
              </a:lnSpc>
              <a:spcBef>
                <a:spcPts val="105"/>
              </a:spcBef>
            </a:pPr>
            <a:r>
              <a:rPr dirty="0"/>
              <a:t>Thread</a:t>
            </a:r>
            <a:r>
              <a:rPr spc="-65" dirty="0"/>
              <a:t> </a:t>
            </a:r>
            <a:r>
              <a:rPr spc="-5" dirty="0"/>
              <a:t>kütüphaneleri</a:t>
            </a:r>
          </a:p>
        </p:txBody>
      </p:sp>
      <p:sp>
        <p:nvSpPr>
          <p:cNvPr id="13" name="object 13"/>
          <p:cNvSpPr txBox="1"/>
          <p:nvPr/>
        </p:nvSpPr>
        <p:spPr>
          <a:xfrm>
            <a:off x="2306573" y="249175"/>
            <a:ext cx="1318260" cy="139141"/>
          </a:xfrm>
          <a:prstGeom prst="rect">
            <a:avLst/>
          </a:prstGeom>
          <a:solidFill>
            <a:srgbClr val="FFF5CC"/>
          </a:solidFill>
          <a:ln w="4572">
            <a:solidFill>
              <a:srgbClr val="BEBEBE"/>
            </a:solidFill>
          </a:ln>
        </p:spPr>
        <p:txBody>
          <a:bodyPr vert="horz" wrap="square" lIns="0" tIns="15875" rIns="0" bIns="0" rtlCol="0">
            <a:spAutoFit/>
          </a:bodyPr>
          <a:lstStyle/>
          <a:p>
            <a:pPr marL="44450">
              <a:lnSpc>
                <a:spcPct val="100000"/>
              </a:lnSpc>
              <a:spcBef>
                <a:spcPts val="125"/>
              </a:spcBef>
            </a:pPr>
            <a:r>
              <a:rPr sz="800" spc="-5" dirty="0">
                <a:solidFill>
                  <a:srgbClr val="C00000"/>
                </a:solidFill>
                <a:latin typeface="Carlito"/>
                <a:cs typeface="Carlito"/>
              </a:rPr>
              <a:t>Ayrı thread için</a:t>
            </a:r>
            <a:r>
              <a:rPr sz="800" spc="-35" dirty="0">
                <a:solidFill>
                  <a:srgbClr val="C00000"/>
                </a:solidFill>
                <a:latin typeface="Carlito"/>
                <a:cs typeface="Carlito"/>
              </a:rPr>
              <a:t> </a:t>
            </a:r>
            <a:r>
              <a:rPr sz="800" spc="-15" dirty="0">
                <a:solidFill>
                  <a:srgbClr val="C00000"/>
                </a:solidFill>
                <a:latin typeface="Carlito"/>
                <a:cs typeface="Carlito"/>
              </a:rPr>
              <a:t>gereklidir.</a:t>
            </a:r>
            <a:endParaRPr sz="800" dirty="0">
              <a:latin typeface="Carlito"/>
              <a:cs typeface="Carlito"/>
            </a:endParaRPr>
          </a:p>
        </p:txBody>
      </p:sp>
      <p:grpSp>
        <p:nvGrpSpPr>
          <p:cNvPr id="14" name="object 14"/>
          <p:cNvGrpSpPr/>
          <p:nvPr/>
        </p:nvGrpSpPr>
        <p:grpSpPr>
          <a:xfrm>
            <a:off x="809243" y="415544"/>
            <a:ext cx="4149090" cy="2350770"/>
            <a:chOff x="809243" y="415544"/>
            <a:chExt cx="4149090" cy="2350770"/>
          </a:xfrm>
        </p:grpSpPr>
        <p:sp>
          <p:nvSpPr>
            <p:cNvPr id="15" name="object 15"/>
            <p:cNvSpPr/>
            <p:nvPr/>
          </p:nvSpPr>
          <p:spPr>
            <a:xfrm>
              <a:off x="2103119" y="672084"/>
              <a:ext cx="2849880" cy="1882139"/>
            </a:xfrm>
            <a:prstGeom prst="rect">
              <a:avLst/>
            </a:prstGeom>
            <a:blipFill>
              <a:blip r:embed="rId7" cstate="print"/>
              <a:stretch>
                <a:fillRect/>
              </a:stretch>
            </a:blipFill>
          </p:spPr>
          <p:txBody>
            <a:bodyPr wrap="square" lIns="0" tIns="0" rIns="0" bIns="0" rtlCol="0"/>
            <a:lstStyle/>
            <a:p>
              <a:endParaRPr/>
            </a:p>
          </p:txBody>
        </p:sp>
        <p:sp>
          <p:nvSpPr>
            <p:cNvPr id="16" name="object 16"/>
            <p:cNvSpPr/>
            <p:nvPr/>
          </p:nvSpPr>
          <p:spPr>
            <a:xfrm>
              <a:off x="2100833" y="669798"/>
              <a:ext cx="2854960" cy="1887220"/>
            </a:xfrm>
            <a:custGeom>
              <a:avLst/>
              <a:gdLst/>
              <a:ahLst/>
              <a:cxnLst/>
              <a:rect l="l" t="t" r="r" b="b"/>
              <a:pathLst>
                <a:path w="2854960" h="1887220">
                  <a:moveTo>
                    <a:pt x="0" y="1886711"/>
                  </a:moveTo>
                  <a:lnTo>
                    <a:pt x="2854451" y="1886711"/>
                  </a:lnTo>
                  <a:lnTo>
                    <a:pt x="2854451" y="0"/>
                  </a:lnTo>
                  <a:lnTo>
                    <a:pt x="0" y="0"/>
                  </a:lnTo>
                  <a:lnTo>
                    <a:pt x="0" y="1886711"/>
                  </a:lnTo>
                  <a:close/>
                </a:path>
              </a:pathLst>
            </a:custGeom>
            <a:ln w="4572">
              <a:solidFill>
                <a:srgbClr val="BEBEBE"/>
              </a:solidFill>
            </a:ln>
          </p:spPr>
          <p:txBody>
            <a:bodyPr wrap="square" lIns="0" tIns="0" rIns="0" bIns="0" rtlCol="0"/>
            <a:lstStyle/>
            <a:p>
              <a:endParaRPr/>
            </a:p>
          </p:txBody>
        </p:sp>
        <p:sp>
          <p:nvSpPr>
            <p:cNvPr id="17" name="object 17"/>
            <p:cNvSpPr/>
            <p:nvPr/>
          </p:nvSpPr>
          <p:spPr>
            <a:xfrm>
              <a:off x="809244" y="415543"/>
              <a:ext cx="1572895" cy="2350770"/>
            </a:xfrm>
            <a:custGeom>
              <a:avLst/>
              <a:gdLst/>
              <a:ahLst/>
              <a:cxnLst/>
              <a:rect l="l" t="t" r="r" b="b"/>
              <a:pathLst>
                <a:path w="1572895" h="2350770">
                  <a:moveTo>
                    <a:pt x="1572641" y="3810"/>
                  </a:moveTo>
                  <a:lnTo>
                    <a:pt x="1567434" y="254"/>
                  </a:lnTo>
                  <a:lnTo>
                    <a:pt x="1566926" y="0"/>
                  </a:lnTo>
                  <a:lnTo>
                    <a:pt x="362127" y="1417942"/>
                  </a:lnTo>
                  <a:lnTo>
                    <a:pt x="350012" y="1407668"/>
                  </a:lnTo>
                  <a:lnTo>
                    <a:pt x="339852" y="1449070"/>
                  </a:lnTo>
                  <a:lnTo>
                    <a:pt x="379095" y="1432306"/>
                  </a:lnTo>
                  <a:lnTo>
                    <a:pt x="372643" y="1426845"/>
                  </a:lnTo>
                  <a:lnTo>
                    <a:pt x="366941" y="1422019"/>
                  </a:lnTo>
                  <a:lnTo>
                    <a:pt x="1539557" y="41960"/>
                  </a:lnTo>
                  <a:lnTo>
                    <a:pt x="18503" y="2317318"/>
                  </a:lnTo>
                  <a:lnTo>
                    <a:pt x="5334" y="2308479"/>
                  </a:lnTo>
                  <a:lnTo>
                    <a:pt x="0" y="2350770"/>
                  </a:lnTo>
                  <a:lnTo>
                    <a:pt x="36957" y="2329688"/>
                  </a:lnTo>
                  <a:lnTo>
                    <a:pt x="31648" y="2326132"/>
                  </a:lnTo>
                  <a:lnTo>
                    <a:pt x="23825" y="2320887"/>
                  </a:lnTo>
                  <a:lnTo>
                    <a:pt x="1572641" y="3810"/>
                  </a:lnTo>
                  <a:close/>
                </a:path>
              </a:pathLst>
            </a:custGeom>
            <a:solidFill>
              <a:srgbClr val="C00000"/>
            </a:solidFill>
          </p:spPr>
          <p:txBody>
            <a:bodyPr wrap="square" lIns="0" tIns="0" rIns="0" bIns="0" rtlCol="0"/>
            <a:lstStyle/>
            <a:p>
              <a:endParaRPr/>
            </a:p>
          </p:txBody>
        </p:sp>
        <p:sp>
          <p:nvSpPr>
            <p:cNvPr id="18" name="object 18"/>
            <p:cNvSpPr/>
            <p:nvPr/>
          </p:nvSpPr>
          <p:spPr>
            <a:xfrm>
              <a:off x="3624833" y="461010"/>
              <a:ext cx="1089660" cy="169545"/>
            </a:xfrm>
            <a:custGeom>
              <a:avLst/>
              <a:gdLst/>
              <a:ahLst/>
              <a:cxnLst/>
              <a:rect l="l" t="t" r="r" b="b"/>
              <a:pathLst>
                <a:path w="1089660" h="169545">
                  <a:moveTo>
                    <a:pt x="0" y="169163"/>
                  </a:moveTo>
                  <a:lnTo>
                    <a:pt x="1089660" y="169163"/>
                  </a:lnTo>
                  <a:lnTo>
                    <a:pt x="1089660" y="0"/>
                  </a:lnTo>
                  <a:lnTo>
                    <a:pt x="0" y="0"/>
                  </a:lnTo>
                  <a:lnTo>
                    <a:pt x="0" y="169163"/>
                  </a:lnTo>
                  <a:close/>
                </a:path>
              </a:pathLst>
            </a:custGeom>
            <a:ln w="4572">
              <a:solidFill>
                <a:srgbClr val="BEBEBE"/>
              </a:solidFill>
            </a:ln>
          </p:spPr>
          <p:txBody>
            <a:bodyPr wrap="square" lIns="0" tIns="0" rIns="0" bIns="0" rtlCol="0"/>
            <a:lstStyle/>
            <a:p>
              <a:endParaRPr/>
            </a:p>
          </p:txBody>
        </p:sp>
      </p:grpSp>
      <p:sp>
        <p:nvSpPr>
          <p:cNvPr id="19" name="object 19"/>
          <p:cNvSpPr txBox="1"/>
          <p:nvPr/>
        </p:nvSpPr>
        <p:spPr>
          <a:xfrm>
            <a:off x="3627120" y="480060"/>
            <a:ext cx="1184148" cy="115416"/>
          </a:xfrm>
          <a:prstGeom prst="rect">
            <a:avLst/>
          </a:prstGeom>
          <a:solidFill>
            <a:srgbClr val="FFF5CC"/>
          </a:solidFill>
        </p:spPr>
        <p:txBody>
          <a:bodyPr vert="horz" wrap="square" lIns="0" tIns="0" rIns="0" bIns="0" rtlCol="0">
            <a:spAutoFit/>
          </a:bodyPr>
          <a:lstStyle/>
          <a:p>
            <a:pPr marL="43180">
              <a:lnSpc>
                <a:spcPts val="940"/>
              </a:lnSpc>
            </a:pPr>
            <a:r>
              <a:rPr sz="800" spc="-20" dirty="0">
                <a:solidFill>
                  <a:srgbClr val="C00000"/>
                </a:solidFill>
                <a:latin typeface="Carlito"/>
                <a:cs typeface="Carlito"/>
              </a:rPr>
              <a:t>Yeni </a:t>
            </a:r>
            <a:r>
              <a:rPr sz="800" spc="-5" dirty="0">
                <a:solidFill>
                  <a:srgbClr val="C00000"/>
                </a:solidFill>
                <a:latin typeface="Carlito"/>
                <a:cs typeface="Carlito"/>
              </a:rPr>
              <a:t>thread</a:t>
            </a:r>
            <a:r>
              <a:rPr sz="800" dirty="0">
                <a:solidFill>
                  <a:srgbClr val="C00000"/>
                </a:solidFill>
                <a:latin typeface="Carlito"/>
                <a:cs typeface="Carlito"/>
              </a:rPr>
              <a:t> </a:t>
            </a:r>
            <a:r>
              <a:rPr sz="800" spc="-10" dirty="0">
                <a:solidFill>
                  <a:srgbClr val="C00000"/>
                </a:solidFill>
                <a:latin typeface="Carlito"/>
                <a:cs typeface="Carlito"/>
              </a:rPr>
              <a:t>oluşturuldu.</a:t>
            </a:r>
            <a:endParaRPr sz="800" dirty="0">
              <a:latin typeface="Carlito"/>
              <a:cs typeface="Carlito"/>
            </a:endParaRPr>
          </a:p>
        </p:txBody>
      </p:sp>
      <p:sp>
        <p:nvSpPr>
          <p:cNvPr id="20" name="object 20"/>
          <p:cNvSpPr/>
          <p:nvPr/>
        </p:nvSpPr>
        <p:spPr>
          <a:xfrm>
            <a:off x="2880360" y="626745"/>
            <a:ext cx="1290320" cy="880744"/>
          </a:xfrm>
          <a:custGeom>
            <a:avLst/>
            <a:gdLst/>
            <a:ahLst/>
            <a:cxnLst/>
            <a:rect l="l" t="t" r="r" b="b"/>
            <a:pathLst>
              <a:path w="1290320" h="880744">
                <a:moveTo>
                  <a:pt x="20701" y="843407"/>
                </a:moveTo>
                <a:lnTo>
                  <a:pt x="0" y="880491"/>
                </a:lnTo>
                <a:lnTo>
                  <a:pt x="42164" y="874903"/>
                </a:lnTo>
                <a:lnTo>
                  <a:pt x="35586" y="865251"/>
                </a:lnTo>
                <a:lnTo>
                  <a:pt x="28067" y="865251"/>
                </a:lnTo>
                <a:lnTo>
                  <a:pt x="24511" y="860044"/>
                </a:lnTo>
                <a:lnTo>
                  <a:pt x="29651" y="856540"/>
                </a:lnTo>
                <a:lnTo>
                  <a:pt x="20701" y="843407"/>
                </a:lnTo>
                <a:close/>
              </a:path>
              <a:path w="1290320" h="880744">
                <a:moveTo>
                  <a:pt x="29651" y="856540"/>
                </a:moveTo>
                <a:lnTo>
                  <a:pt x="24511" y="860044"/>
                </a:lnTo>
                <a:lnTo>
                  <a:pt x="28067" y="865251"/>
                </a:lnTo>
                <a:lnTo>
                  <a:pt x="33202" y="861751"/>
                </a:lnTo>
                <a:lnTo>
                  <a:pt x="29651" y="856540"/>
                </a:lnTo>
                <a:close/>
              </a:path>
              <a:path w="1290320" h="880744">
                <a:moveTo>
                  <a:pt x="33202" y="861751"/>
                </a:moveTo>
                <a:lnTo>
                  <a:pt x="28067" y="865251"/>
                </a:lnTo>
                <a:lnTo>
                  <a:pt x="35586" y="865251"/>
                </a:lnTo>
                <a:lnTo>
                  <a:pt x="33202" y="861751"/>
                </a:lnTo>
                <a:close/>
              </a:path>
              <a:path w="1290320" h="880744">
                <a:moveTo>
                  <a:pt x="1286510" y="0"/>
                </a:moveTo>
                <a:lnTo>
                  <a:pt x="29651" y="856540"/>
                </a:lnTo>
                <a:lnTo>
                  <a:pt x="33202" y="861751"/>
                </a:lnTo>
                <a:lnTo>
                  <a:pt x="1290066" y="5334"/>
                </a:lnTo>
                <a:lnTo>
                  <a:pt x="1286510" y="0"/>
                </a:lnTo>
                <a:close/>
              </a:path>
            </a:pathLst>
          </a:custGeom>
          <a:solidFill>
            <a:srgbClr val="C00000"/>
          </a:solidFill>
        </p:spPr>
        <p:txBody>
          <a:bodyPr wrap="square" lIns="0" tIns="0" rIns="0" bIns="0" rtlCol="0"/>
          <a:lstStyle/>
          <a:p>
            <a:endParaRPr/>
          </a:p>
        </p:txBody>
      </p:sp>
      <p:sp>
        <p:nvSpPr>
          <p:cNvPr id="21" name="object 21"/>
          <p:cNvSpPr txBox="1"/>
          <p:nvPr/>
        </p:nvSpPr>
        <p:spPr>
          <a:xfrm>
            <a:off x="3963161" y="788670"/>
            <a:ext cx="934719" cy="292735"/>
          </a:xfrm>
          <a:prstGeom prst="rect">
            <a:avLst/>
          </a:prstGeom>
          <a:solidFill>
            <a:srgbClr val="FFF5CC"/>
          </a:solidFill>
          <a:ln w="4572">
            <a:solidFill>
              <a:srgbClr val="BEBEBE"/>
            </a:solidFill>
          </a:ln>
        </p:spPr>
        <p:txBody>
          <a:bodyPr vert="horz" wrap="square" lIns="0" tIns="15875" rIns="0" bIns="0" rtlCol="0">
            <a:spAutoFit/>
          </a:bodyPr>
          <a:lstStyle/>
          <a:p>
            <a:pPr marL="45720">
              <a:lnSpc>
                <a:spcPct val="100000"/>
              </a:lnSpc>
              <a:spcBef>
                <a:spcPts val="125"/>
              </a:spcBef>
            </a:pPr>
            <a:r>
              <a:rPr sz="800" spc="-20" dirty="0">
                <a:solidFill>
                  <a:srgbClr val="C00000"/>
                </a:solidFill>
                <a:latin typeface="Carlito"/>
                <a:cs typeface="Carlito"/>
              </a:rPr>
              <a:t>Yeni </a:t>
            </a:r>
            <a:r>
              <a:rPr sz="800" spc="-5" dirty="0">
                <a:solidFill>
                  <a:srgbClr val="C00000"/>
                </a:solidFill>
                <a:latin typeface="Carlito"/>
                <a:cs typeface="Carlito"/>
              </a:rPr>
              <a:t>thread</a:t>
            </a:r>
            <a:r>
              <a:rPr sz="800" spc="-10" dirty="0">
                <a:solidFill>
                  <a:srgbClr val="C00000"/>
                </a:solidFill>
                <a:latin typeface="Carlito"/>
                <a:cs typeface="Carlito"/>
              </a:rPr>
              <a:t> </a:t>
            </a:r>
            <a:r>
              <a:rPr sz="800" spc="-5" dirty="0">
                <a:solidFill>
                  <a:srgbClr val="C00000"/>
                </a:solidFill>
                <a:latin typeface="Carlito"/>
                <a:cs typeface="Carlito"/>
              </a:rPr>
              <a:t>başladı.</a:t>
            </a:r>
            <a:endParaRPr sz="800">
              <a:latin typeface="Carlito"/>
              <a:cs typeface="Carlito"/>
            </a:endParaRPr>
          </a:p>
          <a:p>
            <a:pPr marL="45720">
              <a:lnSpc>
                <a:spcPct val="100000"/>
              </a:lnSpc>
              <a:spcBef>
                <a:spcPts val="5"/>
              </a:spcBef>
            </a:pPr>
            <a:r>
              <a:rPr sz="800" b="1" dirty="0">
                <a:solidFill>
                  <a:srgbClr val="C00000"/>
                </a:solidFill>
                <a:latin typeface="Carlito"/>
                <a:cs typeface="Carlito"/>
              </a:rPr>
              <a:t>run()</a:t>
            </a:r>
            <a:r>
              <a:rPr sz="800" b="1" spc="-5" dirty="0">
                <a:solidFill>
                  <a:srgbClr val="C00000"/>
                </a:solidFill>
                <a:latin typeface="Carlito"/>
                <a:cs typeface="Carlito"/>
              </a:rPr>
              <a:t> </a:t>
            </a:r>
            <a:r>
              <a:rPr sz="800" b="1" spc="-15" dirty="0">
                <a:solidFill>
                  <a:srgbClr val="C00000"/>
                </a:solidFill>
                <a:latin typeface="Carlito"/>
                <a:cs typeface="Carlito"/>
              </a:rPr>
              <a:t>çağırılır.</a:t>
            </a:r>
            <a:endParaRPr sz="800">
              <a:latin typeface="Carlito"/>
              <a:cs typeface="Carlito"/>
            </a:endParaRPr>
          </a:p>
        </p:txBody>
      </p:sp>
      <p:sp>
        <p:nvSpPr>
          <p:cNvPr id="22" name="object 22"/>
          <p:cNvSpPr/>
          <p:nvPr/>
        </p:nvSpPr>
        <p:spPr>
          <a:xfrm>
            <a:off x="879348" y="1077467"/>
            <a:ext cx="3552190" cy="1684655"/>
          </a:xfrm>
          <a:custGeom>
            <a:avLst/>
            <a:gdLst/>
            <a:ahLst/>
            <a:cxnLst/>
            <a:rect l="l" t="t" r="r" b="b"/>
            <a:pathLst>
              <a:path w="3552190" h="1684655">
                <a:moveTo>
                  <a:pt x="1836039" y="589407"/>
                </a:moveTo>
                <a:lnTo>
                  <a:pt x="1832737" y="584073"/>
                </a:lnTo>
                <a:lnTo>
                  <a:pt x="31038" y="1662252"/>
                </a:lnTo>
                <a:lnTo>
                  <a:pt x="22860" y="1648587"/>
                </a:lnTo>
                <a:lnTo>
                  <a:pt x="0" y="1684528"/>
                </a:lnTo>
                <a:lnTo>
                  <a:pt x="42418" y="1681226"/>
                </a:lnTo>
                <a:lnTo>
                  <a:pt x="36245" y="1670939"/>
                </a:lnTo>
                <a:lnTo>
                  <a:pt x="34290" y="1667675"/>
                </a:lnTo>
                <a:lnTo>
                  <a:pt x="1836039" y="589407"/>
                </a:lnTo>
                <a:close/>
              </a:path>
              <a:path w="3552190" h="1684655">
                <a:moveTo>
                  <a:pt x="3551809" y="5969"/>
                </a:moveTo>
                <a:lnTo>
                  <a:pt x="3549523" y="0"/>
                </a:lnTo>
                <a:lnTo>
                  <a:pt x="2143925" y="510895"/>
                </a:lnTo>
                <a:lnTo>
                  <a:pt x="2138553" y="496062"/>
                </a:lnTo>
                <a:lnTo>
                  <a:pt x="2109216" y="526923"/>
                </a:lnTo>
                <a:lnTo>
                  <a:pt x="2151507" y="531749"/>
                </a:lnTo>
                <a:lnTo>
                  <a:pt x="2146897" y="519049"/>
                </a:lnTo>
                <a:lnTo>
                  <a:pt x="2146096" y="516864"/>
                </a:lnTo>
                <a:lnTo>
                  <a:pt x="3551809" y="5969"/>
                </a:lnTo>
                <a:close/>
              </a:path>
            </a:pathLst>
          </a:custGeom>
          <a:solidFill>
            <a:srgbClr val="C00000"/>
          </a:solidFill>
        </p:spPr>
        <p:txBody>
          <a:bodyPr wrap="square" lIns="0" tIns="0" rIns="0" bIns="0" rtlCol="0"/>
          <a:lstStyle/>
          <a:p>
            <a:endParaRPr/>
          </a:p>
        </p:txBody>
      </p:sp>
      <p:sp>
        <p:nvSpPr>
          <p:cNvPr id="23" name="object 23"/>
          <p:cNvSpPr txBox="1"/>
          <p:nvPr/>
        </p:nvSpPr>
        <p:spPr>
          <a:xfrm>
            <a:off x="3702558" y="2687574"/>
            <a:ext cx="1237234" cy="262892"/>
          </a:xfrm>
          <a:prstGeom prst="rect">
            <a:avLst/>
          </a:prstGeom>
          <a:solidFill>
            <a:srgbClr val="FFF5CC"/>
          </a:solidFill>
          <a:ln w="4572">
            <a:solidFill>
              <a:srgbClr val="BEBEBE"/>
            </a:solidFill>
          </a:ln>
        </p:spPr>
        <p:txBody>
          <a:bodyPr vert="horz" wrap="square" lIns="0" tIns="16510" rIns="0" bIns="0" rtlCol="0">
            <a:spAutoFit/>
          </a:bodyPr>
          <a:lstStyle/>
          <a:p>
            <a:pPr marL="46355" marR="46990">
              <a:lnSpc>
                <a:spcPct val="100000"/>
              </a:lnSpc>
              <a:spcBef>
                <a:spcPts val="130"/>
              </a:spcBef>
            </a:pPr>
            <a:r>
              <a:rPr sz="800" spc="-5" dirty="0">
                <a:solidFill>
                  <a:srgbClr val="C00000"/>
                </a:solidFill>
                <a:latin typeface="Carlito"/>
                <a:cs typeface="Carlito"/>
              </a:rPr>
              <a:t>fork-join </a:t>
            </a:r>
            <a:r>
              <a:rPr sz="800" spc="-10" dirty="0">
                <a:solidFill>
                  <a:srgbClr val="C00000"/>
                </a:solidFill>
                <a:latin typeface="Carlito"/>
                <a:cs typeface="Carlito"/>
              </a:rPr>
              <a:t>stratejisi  </a:t>
            </a:r>
            <a:r>
              <a:rPr sz="800" spc="-5" dirty="0">
                <a:solidFill>
                  <a:srgbClr val="C00000"/>
                </a:solidFill>
                <a:latin typeface="Carlito"/>
                <a:cs typeface="Carlito"/>
              </a:rPr>
              <a:t>Thread’ler </a:t>
            </a:r>
            <a:r>
              <a:rPr sz="800" spc="-10" dirty="0">
                <a:solidFill>
                  <a:srgbClr val="C00000"/>
                </a:solidFill>
                <a:latin typeface="Carlito"/>
                <a:cs typeface="Carlito"/>
              </a:rPr>
              <a:t>senkron</a:t>
            </a:r>
            <a:r>
              <a:rPr sz="800" spc="-5" dirty="0">
                <a:solidFill>
                  <a:srgbClr val="C00000"/>
                </a:solidFill>
                <a:latin typeface="Carlito"/>
                <a:cs typeface="Carlito"/>
              </a:rPr>
              <a:t> </a:t>
            </a:r>
            <a:r>
              <a:rPr sz="800" spc="-20" dirty="0">
                <a:solidFill>
                  <a:srgbClr val="C00000"/>
                </a:solidFill>
                <a:latin typeface="Carlito"/>
                <a:cs typeface="Carlito"/>
              </a:rPr>
              <a:t>çalışır.</a:t>
            </a:r>
            <a:endParaRPr sz="800" dirty="0">
              <a:latin typeface="Carlito"/>
              <a:cs typeface="Carlito"/>
            </a:endParaRPr>
          </a:p>
        </p:txBody>
      </p:sp>
      <p:grpSp>
        <p:nvGrpSpPr>
          <p:cNvPr id="24" name="object 24"/>
          <p:cNvGrpSpPr/>
          <p:nvPr/>
        </p:nvGrpSpPr>
        <p:grpSpPr>
          <a:xfrm>
            <a:off x="-11887" y="0"/>
            <a:ext cx="4977130" cy="3452495"/>
            <a:chOff x="-11887" y="0"/>
            <a:chExt cx="4977130" cy="3452495"/>
          </a:xfrm>
        </p:grpSpPr>
        <p:sp>
          <p:nvSpPr>
            <p:cNvPr id="25" name="object 25"/>
            <p:cNvSpPr/>
            <p:nvPr/>
          </p:nvSpPr>
          <p:spPr>
            <a:xfrm>
              <a:off x="3043428" y="1761744"/>
              <a:ext cx="1235075" cy="927735"/>
            </a:xfrm>
            <a:custGeom>
              <a:avLst/>
              <a:gdLst/>
              <a:ahLst/>
              <a:cxnLst/>
              <a:rect l="l" t="t" r="r" b="b"/>
              <a:pathLst>
                <a:path w="1235075" h="927735">
                  <a:moveTo>
                    <a:pt x="32384" y="20320"/>
                  </a:moveTo>
                  <a:lnTo>
                    <a:pt x="28574" y="25400"/>
                  </a:lnTo>
                  <a:lnTo>
                    <a:pt x="1230756" y="927226"/>
                  </a:lnTo>
                  <a:lnTo>
                    <a:pt x="1234566" y="922146"/>
                  </a:lnTo>
                  <a:lnTo>
                    <a:pt x="32384" y="20320"/>
                  </a:lnTo>
                  <a:close/>
                </a:path>
                <a:path w="1235075" h="927735">
                  <a:moveTo>
                    <a:pt x="0" y="0"/>
                  </a:moveTo>
                  <a:lnTo>
                    <a:pt x="19050" y="38100"/>
                  </a:lnTo>
                  <a:lnTo>
                    <a:pt x="28574" y="25400"/>
                  </a:lnTo>
                  <a:lnTo>
                    <a:pt x="23495" y="21589"/>
                  </a:lnTo>
                  <a:lnTo>
                    <a:pt x="27304" y="16509"/>
                  </a:lnTo>
                  <a:lnTo>
                    <a:pt x="35242" y="16509"/>
                  </a:lnTo>
                  <a:lnTo>
                    <a:pt x="41910" y="7619"/>
                  </a:lnTo>
                  <a:lnTo>
                    <a:pt x="0" y="0"/>
                  </a:lnTo>
                  <a:close/>
                </a:path>
                <a:path w="1235075" h="927735">
                  <a:moveTo>
                    <a:pt x="27304" y="16509"/>
                  </a:moveTo>
                  <a:lnTo>
                    <a:pt x="23495" y="21589"/>
                  </a:lnTo>
                  <a:lnTo>
                    <a:pt x="28574" y="25400"/>
                  </a:lnTo>
                  <a:lnTo>
                    <a:pt x="32384" y="20320"/>
                  </a:lnTo>
                  <a:lnTo>
                    <a:pt x="27304" y="16509"/>
                  </a:lnTo>
                  <a:close/>
                </a:path>
                <a:path w="1235075" h="927735">
                  <a:moveTo>
                    <a:pt x="35242" y="16509"/>
                  </a:moveTo>
                  <a:lnTo>
                    <a:pt x="27304" y="16509"/>
                  </a:lnTo>
                  <a:lnTo>
                    <a:pt x="32384" y="20320"/>
                  </a:lnTo>
                  <a:lnTo>
                    <a:pt x="35242" y="16509"/>
                  </a:lnTo>
                  <a:close/>
                </a:path>
              </a:pathLst>
            </a:custGeom>
            <a:solidFill>
              <a:srgbClr val="C00000"/>
            </a:solidFill>
          </p:spPr>
          <p:txBody>
            <a:bodyPr wrap="square" lIns="0" tIns="0" rIns="0" bIns="0" rtlCol="0"/>
            <a:lstStyle/>
            <a:p>
              <a:endParaRPr/>
            </a:p>
          </p:txBody>
        </p:sp>
        <p:sp>
          <p:nvSpPr>
            <p:cNvPr id="26" name="object 26"/>
            <p:cNvSpPr/>
            <p:nvPr/>
          </p:nvSpPr>
          <p:spPr>
            <a:xfrm>
              <a:off x="304" y="889"/>
              <a:ext cx="4953000" cy="3428365"/>
            </a:xfrm>
            <a:custGeom>
              <a:avLst/>
              <a:gdLst/>
              <a:ahLst/>
              <a:cxnLst/>
              <a:rect l="l" t="t" r="r" b="b"/>
              <a:pathLst>
                <a:path w="4953000" h="3428365">
                  <a:moveTo>
                    <a:pt x="0" y="3428111"/>
                  </a:moveTo>
                  <a:lnTo>
                    <a:pt x="4952746" y="3428111"/>
                  </a:lnTo>
                  <a:lnTo>
                    <a:pt x="4952746" y="0"/>
                  </a:lnTo>
                  <a:lnTo>
                    <a:pt x="0" y="0"/>
                  </a:lnTo>
                  <a:lnTo>
                    <a:pt x="0" y="3428111"/>
                  </a:lnTo>
                  <a:close/>
                </a:path>
              </a:pathLst>
            </a:custGeom>
            <a:ln w="24384">
              <a:solidFill>
                <a:srgbClr val="000000"/>
              </a:solidFill>
            </a:ln>
          </p:spPr>
          <p:txBody>
            <a:bodyPr wrap="square" lIns="0" tIns="0" rIns="0" bIns="0" rtlCol="0"/>
            <a:lstStyle/>
            <a:p>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8579" y="280416"/>
            <a:ext cx="4627245" cy="262255"/>
            <a:chOff x="68579" y="280416"/>
            <a:chExt cx="4627245" cy="262255"/>
          </a:xfrm>
        </p:grpSpPr>
        <p:sp>
          <p:nvSpPr>
            <p:cNvPr id="3" name="object 3"/>
            <p:cNvSpPr/>
            <p:nvPr/>
          </p:nvSpPr>
          <p:spPr>
            <a:xfrm>
              <a:off x="493775" y="409956"/>
              <a:ext cx="199644" cy="11887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68579" y="374904"/>
              <a:ext cx="303275" cy="118872"/>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13003" y="280416"/>
              <a:ext cx="17145" cy="262255"/>
            </a:xfrm>
            <a:custGeom>
              <a:avLst/>
              <a:gdLst/>
              <a:ahLst/>
              <a:cxnLst/>
              <a:rect l="l" t="t" r="r" b="b"/>
              <a:pathLst>
                <a:path w="17145" h="262255">
                  <a:moveTo>
                    <a:pt x="16763" y="0"/>
                  </a:moveTo>
                  <a:lnTo>
                    <a:pt x="0" y="0"/>
                  </a:lnTo>
                  <a:lnTo>
                    <a:pt x="0" y="262127"/>
                  </a:lnTo>
                  <a:lnTo>
                    <a:pt x="16763" y="262127"/>
                  </a:lnTo>
                  <a:lnTo>
                    <a:pt x="16763" y="0"/>
                  </a:lnTo>
                  <a:close/>
                </a:path>
              </a:pathLst>
            </a:custGeom>
            <a:solidFill>
              <a:srgbClr val="1C1C1C"/>
            </a:solidFill>
          </p:spPr>
          <p:txBody>
            <a:bodyPr wrap="square" lIns="0" tIns="0" rIns="0" bIns="0" rtlCol="0"/>
            <a:lstStyle/>
            <a:p>
              <a:endParaRPr/>
            </a:p>
          </p:txBody>
        </p:sp>
        <p:sp>
          <p:nvSpPr>
            <p:cNvPr id="6" name="object 6"/>
            <p:cNvSpPr/>
            <p:nvPr/>
          </p:nvSpPr>
          <p:spPr>
            <a:xfrm>
              <a:off x="239267" y="464820"/>
              <a:ext cx="4456176" cy="15240"/>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p:nvPr/>
        </p:nvSpPr>
        <p:spPr>
          <a:xfrm>
            <a:off x="4863846" y="3329686"/>
            <a:ext cx="89535" cy="102235"/>
          </a:xfrm>
          <a:prstGeom prst="rect">
            <a:avLst/>
          </a:prstGeom>
        </p:spPr>
        <p:txBody>
          <a:bodyPr vert="horz" wrap="square" lIns="0" tIns="13335" rIns="0" bIns="0" rtlCol="0">
            <a:spAutoFit/>
          </a:bodyPr>
          <a:lstStyle/>
          <a:p>
            <a:pPr marL="12700">
              <a:lnSpc>
                <a:spcPct val="100000"/>
              </a:lnSpc>
              <a:spcBef>
                <a:spcPts val="105"/>
              </a:spcBef>
            </a:pPr>
            <a:r>
              <a:rPr sz="500" spc="-5" dirty="0">
                <a:solidFill>
                  <a:srgbClr val="808080"/>
                </a:solidFill>
                <a:latin typeface="Carlito"/>
                <a:cs typeface="Carlito"/>
              </a:rPr>
              <a:t>35</a:t>
            </a:r>
            <a:endParaRPr sz="500">
              <a:latin typeface="Carlito"/>
              <a:cs typeface="Carlito"/>
            </a:endParaRPr>
          </a:p>
        </p:txBody>
      </p:sp>
      <p:sp>
        <p:nvSpPr>
          <p:cNvPr id="8" name="object 8"/>
          <p:cNvSpPr txBox="1">
            <a:spLocks noGrp="1"/>
          </p:cNvSpPr>
          <p:nvPr>
            <p:ph type="title"/>
          </p:nvPr>
        </p:nvSpPr>
        <p:spPr>
          <a:xfrm>
            <a:off x="490473" y="199390"/>
            <a:ext cx="1224027" cy="228268"/>
          </a:xfrm>
          <a:prstGeom prst="rect">
            <a:avLst/>
          </a:prstGeom>
        </p:spPr>
        <p:txBody>
          <a:bodyPr vert="horz" wrap="square" lIns="0" tIns="12700" rIns="0" bIns="0" rtlCol="0">
            <a:spAutoFit/>
          </a:bodyPr>
          <a:lstStyle/>
          <a:p>
            <a:pPr marL="12700">
              <a:lnSpc>
                <a:spcPct val="100000"/>
              </a:lnSpc>
              <a:spcBef>
                <a:spcPts val="100"/>
              </a:spcBef>
            </a:pPr>
            <a:r>
              <a:rPr spc="-5" dirty="0"/>
              <a:t>Konular</a:t>
            </a:r>
          </a:p>
        </p:txBody>
      </p:sp>
      <p:sp>
        <p:nvSpPr>
          <p:cNvPr id="9" name="object 9"/>
          <p:cNvSpPr txBox="1"/>
          <p:nvPr/>
        </p:nvSpPr>
        <p:spPr>
          <a:xfrm>
            <a:off x="503681" y="445288"/>
            <a:ext cx="3801619" cy="2704587"/>
          </a:xfrm>
          <a:prstGeom prst="rect">
            <a:avLst/>
          </a:prstGeom>
        </p:spPr>
        <p:txBody>
          <a:bodyPr vert="horz" wrap="square" lIns="0" tIns="26670" rIns="0" bIns="0" rtlCol="0">
            <a:spAutoFit/>
          </a:bodyPr>
          <a:lstStyle/>
          <a:p>
            <a:pPr marL="144780" indent="-132715">
              <a:lnSpc>
                <a:spcPct val="100000"/>
              </a:lnSpc>
              <a:spcBef>
                <a:spcPts val="210"/>
              </a:spcBef>
              <a:buClr>
                <a:srgbClr val="FF0000"/>
              </a:buClr>
              <a:buSzPct val="73076"/>
              <a:buFont typeface="Wingdings"/>
              <a:buChar char=""/>
              <a:tabLst>
                <a:tab pos="145415" algn="l"/>
              </a:tabLst>
            </a:pPr>
            <a:r>
              <a:rPr sz="1300" spc="-5" dirty="0">
                <a:latin typeface="Carlito"/>
                <a:cs typeface="Carlito"/>
              </a:rPr>
              <a:t>Thread’ler</a:t>
            </a:r>
            <a:endParaRPr sz="1300" dirty="0">
              <a:latin typeface="Carlito"/>
              <a:cs typeface="Carlito"/>
            </a:endParaRPr>
          </a:p>
          <a:p>
            <a:pPr marL="144780" indent="-132715">
              <a:lnSpc>
                <a:spcPct val="100000"/>
              </a:lnSpc>
              <a:spcBef>
                <a:spcPts val="110"/>
              </a:spcBef>
              <a:buClr>
                <a:srgbClr val="FF0000"/>
              </a:buClr>
              <a:buSzPct val="73076"/>
              <a:buFont typeface="Wingdings"/>
              <a:buChar char=""/>
              <a:tabLst>
                <a:tab pos="145415" algn="l"/>
              </a:tabLst>
            </a:pPr>
            <a:r>
              <a:rPr lang="tr-TR" sz="1300" spc="-5" dirty="0">
                <a:latin typeface="Carlito"/>
                <a:cs typeface="Carlito"/>
              </a:rPr>
              <a:t>Multithread programlamanın avantajları</a:t>
            </a:r>
            <a:endParaRPr sz="1300" dirty="0">
              <a:latin typeface="Carlito"/>
              <a:cs typeface="Carlito"/>
            </a:endParaRPr>
          </a:p>
          <a:p>
            <a:pPr marL="144780" indent="-132715">
              <a:lnSpc>
                <a:spcPct val="100000"/>
              </a:lnSpc>
              <a:spcBef>
                <a:spcPts val="95"/>
              </a:spcBef>
              <a:buClr>
                <a:srgbClr val="FF0000"/>
              </a:buClr>
              <a:buSzPct val="73076"/>
              <a:buFont typeface="Wingdings"/>
              <a:buChar char=""/>
              <a:tabLst>
                <a:tab pos="145415" algn="l"/>
              </a:tabLst>
            </a:pPr>
            <a:r>
              <a:rPr sz="1300" spc="-5" dirty="0">
                <a:latin typeface="Carlito"/>
                <a:cs typeface="Carlito"/>
              </a:rPr>
              <a:t>Multicore</a:t>
            </a:r>
            <a:r>
              <a:rPr sz="1300" spc="10" dirty="0">
                <a:latin typeface="Carlito"/>
                <a:cs typeface="Carlito"/>
              </a:rPr>
              <a:t> </a:t>
            </a:r>
            <a:r>
              <a:rPr sz="1300" spc="-5" dirty="0">
                <a:latin typeface="Carlito"/>
                <a:cs typeface="Carlito"/>
              </a:rPr>
              <a:t>programlama</a:t>
            </a:r>
            <a:endParaRPr sz="1300" dirty="0">
              <a:latin typeface="Carlito"/>
              <a:cs typeface="Carlito"/>
            </a:endParaRPr>
          </a:p>
          <a:p>
            <a:pPr marL="373380" lvl="1" indent="-133350">
              <a:lnSpc>
                <a:spcPct val="100000"/>
              </a:lnSpc>
              <a:spcBef>
                <a:spcPts val="114"/>
              </a:spcBef>
              <a:buClr>
                <a:srgbClr val="FF0000"/>
              </a:buClr>
              <a:buSzPct val="75000"/>
              <a:buFont typeface="Wingdings"/>
              <a:buChar char=""/>
              <a:tabLst>
                <a:tab pos="374015" algn="l"/>
              </a:tabLst>
            </a:pPr>
            <a:r>
              <a:rPr sz="1200" dirty="0">
                <a:latin typeface="Carlito"/>
                <a:cs typeface="Carlito"/>
              </a:rPr>
              <a:t>Multicore programlamanın</a:t>
            </a:r>
            <a:r>
              <a:rPr sz="1200" spc="-100" dirty="0">
                <a:latin typeface="Carlito"/>
                <a:cs typeface="Carlito"/>
              </a:rPr>
              <a:t> </a:t>
            </a:r>
            <a:r>
              <a:rPr sz="1200" spc="-5" dirty="0">
                <a:latin typeface="Carlito"/>
                <a:cs typeface="Carlito"/>
              </a:rPr>
              <a:t>zorlukları</a:t>
            </a:r>
            <a:endParaRPr sz="1200" dirty="0">
              <a:latin typeface="Carlito"/>
              <a:cs typeface="Carlito"/>
            </a:endParaRPr>
          </a:p>
          <a:p>
            <a:pPr marL="373380" lvl="1" indent="-133350">
              <a:lnSpc>
                <a:spcPct val="100000"/>
              </a:lnSpc>
              <a:spcBef>
                <a:spcPts val="95"/>
              </a:spcBef>
              <a:buClr>
                <a:srgbClr val="FF0000"/>
              </a:buClr>
              <a:buSzPct val="75000"/>
              <a:buFont typeface="Wingdings"/>
              <a:buChar char=""/>
              <a:tabLst>
                <a:tab pos="374015" algn="l"/>
              </a:tabLst>
            </a:pPr>
            <a:r>
              <a:rPr sz="1200" dirty="0">
                <a:latin typeface="Carlito"/>
                <a:cs typeface="Carlito"/>
              </a:rPr>
              <a:t>Paralel </a:t>
            </a:r>
            <a:r>
              <a:rPr sz="1200" spc="-5" dirty="0">
                <a:latin typeface="Carlito"/>
                <a:cs typeface="Carlito"/>
              </a:rPr>
              <a:t>çalışma</a:t>
            </a:r>
            <a:r>
              <a:rPr sz="1200" spc="-20" dirty="0">
                <a:latin typeface="Carlito"/>
                <a:cs typeface="Carlito"/>
              </a:rPr>
              <a:t> </a:t>
            </a:r>
            <a:r>
              <a:rPr sz="1200" dirty="0">
                <a:latin typeface="Carlito"/>
                <a:cs typeface="Carlito"/>
              </a:rPr>
              <a:t>türleri</a:t>
            </a:r>
          </a:p>
          <a:p>
            <a:pPr marL="144780" indent="-132715">
              <a:lnSpc>
                <a:spcPct val="100000"/>
              </a:lnSpc>
              <a:spcBef>
                <a:spcPts val="90"/>
              </a:spcBef>
              <a:buClr>
                <a:srgbClr val="FF0000"/>
              </a:buClr>
              <a:buSzPct val="73076"/>
              <a:buFont typeface="Wingdings"/>
              <a:buChar char=""/>
              <a:tabLst>
                <a:tab pos="145415" algn="l"/>
              </a:tabLst>
            </a:pPr>
            <a:r>
              <a:rPr sz="1300" spc="-5" dirty="0">
                <a:latin typeface="Carlito"/>
                <a:cs typeface="Carlito"/>
              </a:rPr>
              <a:t>Multithreading</a:t>
            </a:r>
            <a:r>
              <a:rPr sz="1300" spc="15" dirty="0">
                <a:latin typeface="Carlito"/>
                <a:cs typeface="Carlito"/>
              </a:rPr>
              <a:t> </a:t>
            </a:r>
            <a:r>
              <a:rPr sz="1300" spc="-5" dirty="0">
                <a:latin typeface="Carlito"/>
                <a:cs typeface="Carlito"/>
              </a:rPr>
              <a:t>modelleri</a:t>
            </a:r>
            <a:endParaRPr sz="1300" dirty="0">
              <a:latin typeface="Carlito"/>
              <a:cs typeface="Carlito"/>
            </a:endParaRPr>
          </a:p>
          <a:p>
            <a:pPr marL="373380" lvl="1" indent="-133350">
              <a:lnSpc>
                <a:spcPct val="100000"/>
              </a:lnSpc>
              <a:spcBef>
                <a:spcPts val="114"/>
              </a:spcBef>
              <a:buClr>
                <a:srgbClr val="FF0000"/>
              </a:buClr>
              <a:buSzPct val="75000"/>
              <a:buFont typeface="Wingdings"/>
              <a:buChar char=""/>
              <a:tabLst>
                <a:tab pos="374015" algn="l"/>
              </a:tabLst>
            </a:pPr>
            <a:r>
              <a:rPr sz="1200" dirty="0">
                <a:latin typeface="Carlito"/>
                <a:cs typeface="Carlito"/>
              </a:rPr>
              <a:t>Many-to-one</a:t>
            </a:r>
          </a:p>
          <a:p>
            <a:pPr marL="373380" lvl="1" indent="-133350">
              <a:lnSpc>
                <a:spcPct val="100000"/>
              </a:lnSpc>
              <a:spcBef>
                <a:spcPts val="95"/>
              </a:spcBef>
              <a:buClr>
                <a:srgbClr val="FF0000"/>
              </a:buClr>
              <a:buSzPct val="75000"/>
              <a:buFont typeface="Wingdings"/>
              <a:buChar char=""/>
              <a:tabLst>
                <a:tab pos="374015" algn="l"/>
              </a:tabLst>
            </a:pPr>
            <a:r>
              <a:rPr sz="1200" dirty="0">
                <a:latin typeface="Carlito"/>
                <a:cs typeface="Carlito"/>
              </a:rPr>
              <a:t>One-to-one</a:t>
            </a:r>
          </a:p>
          <a:p>
            <a:pPr marL="373380" lvl="1" indent="-133350">
              <a:lnSpc>
                <a:spcPct val="100000"/>
              </a:lnSpc>
              <a:spcBef>
                <a:spcPts val="95"/>
              </a:spcBef>
              <a:buClr>
                <a:srgbClr val="FF0000"/>
              </a:buClr>
              <a:buSzPct val="75000"/>
              <a:buFont typeface="Wingdings"/>
              <a:buChar char=""/>
              <a:tabLst>
                <a:tab pos="374015" algn="l"/>
              </a:tabLst>
            </a:pPr>
            <a:r>
              <a:rPr sz="1200" dirty="0">
                <a:latin typeface="Carlito"/>
                <a:cs typeface="Carlito"/>
              </a:rPr>
              <a:t>Many-to-many</a:t>
            </a:r>
          </a:p>
          <a:p>
            <a:pPr marL="144780" indent="-132715">
              <a:lnSpc>
                <a:spcPct val="100000"/>
              </a:lnSpc>
              <a:spcBef>
                <a:spcPts val="95"/>
              </a:spcBef>
              <a:buClr>
                <a:srgbClr val="FF0000"/>
              </a:buClr>
              <a:buSzPct val="73076"/>
              <a:buFont typeface="Wingdings"/>
              <a:buChar char=""/>
              <a:tabLst>
                <a:tab pos="145415" algn="l"/>
              </a:tabLst>
            </a:pPr>
            <a:r>
              <a:rPr sz="1300" spc="-5" dirty="0">
                <a:latin typeface="Carlito"/>
                <a:cs typeface="Carlito"/>
              </a:rPr>
              <a:t>Thread</a:t>
            </a:r>
            <a:r>
              <a:rPr sz="1300" spc="-15" dirty="0">
                <a:latin typeface="Carlito"/>
                <a:cs typeface="Carlito"/>
              </a:rPr>
              <a:t> </a:t>
            </a:r>
            <a:r>
              <a:rPr sz="1300" spc="-5" dirty="0">
                <a:latin typeface="Carlito"/>
                <a:cs typeface="Carlito"/>
              </a:rPr>
              <a:t>kütüphaneleri</a:t>
            </a:r>
            <a:endParaRPr sz="1300" dirty="0">
              <a:latin typeface="Carlito"/>
              <a:cs typeface="Carlito"/>
            </a:endParaRPr>
          </a:p>
          <a:p>
            <a:pPr marL="144780" indent="-132715">
              <a:lnSpc>
                <a:spcPct val="100000"/>
              </a:lnSpc>
              <a:spcBef>
                <a:spcPts val="105"/>
              </a:spcBef>
              <a:buClr>
                <a:srgbClr val="FF0000"/>
              </a:buClr>
              <a:buSzPct val="73076"/>
              <a:buFont typeface="Wingdings"/>
              <a:buChar char=""/>
              <a:tabLst>
                <a:tab pos="145415" algn="l"/>
              </a:tabLst>
            </a:pPr>
            <a:r>
              <a:rPr sz="1300" spc="-5" dirty="0">
                <a:solidFill>
                  <a:srgbClr val="C00000"/>
                </a:solidFill>
                <a:latin typeface="Carlito"/>
                <a:cs typeface="Carlito"/>
              </a:rPr>
              <a:t>Dolaylı thread</a:t>
            </a:r>
            <a:r>
              <a:rPr sz="1300" spc="25" dirty="0">
                <a:solidFill>
                  <a:srgbClr val="C00000"/>
                </a:solidFill>
                <a:latin typeface="Carlito"/>
                <a:cs typeface="Carlito"/>
              </a:rPr>
              <a:t> </a:t>
            </a:r>
            <a:r>
              <a:rPr sz="1300" spc="-10" dirty="0">
                <a:solidFill>
                  <a:srgbClr val="C00000"/>
                </a:solidFill>
                <a:latin typeface="Carlito"/>
                <a:cs typeface="Carlito"/>
              </a:rPr>
              <a:t>oluşturma</a:t>
            </a:r>
            <a:endParaRPr sz="1300" dirty="0">
              <a:latin typeface="Carlito"/>
              <a:cs typeface="Carlito"/>
            </a:endParaRPr>
          </a:p>
          <a:p>
            <a:pPr marL="144780" indent="-132715">
              <a:lnSpc>
                <a:spcPct val="100000"/>
              </a:lnSpc>
              <a:spcBef>
                <a:spcPts val="100"/>
              </a:spcBef>
              <a:buClr>
                <a:srgbClr val="FF0000"/>
              </a:buClr>
              <a:buSzPct val="73076"/>
              <a:buFont typeface="Wingdings"/>
              <a:buChar char=""/>
              <a:tabLst>
                <a:tab pos="145415" algn="l"/>
              </a:tabLst>
            </a:pPr>
            <a:r>
              <a:rPr lang="tr-TR" sz="1300" spc="-5" dirty="0" err="1">
                <a:latin typeface="Carlito"/>
                <a:cs typeface="Carlito"/>
              </a:rPr>
              <a:t>Threadlerin</a:t>
            </a:r>
            <a:r>
              <a:rPr lang="tr-TR" sz="1300" spc="-5" dirty="0">
                <a:latin typeface="Carlito"/>
                <a:cs typeface="Carlito"/>
              </a:rPr>
              <a:t> yürütülmesi ile ilgili bazı hususlar</a:t>
            </a:r>
            <a:endParaRPr sz="1300" dirty="0">
              <a:latin typeface="Carlito"/>
              <a:cs typeface="Carlito"/>
            </a:endParaRPr>
          </a:p>
          <a:p>
            <a:pPr marL="144780" indent="-132715">
              <a:lnSpc>
                <a:spcPct val="100000"/>
              </a:lnSpc>
              <a:spcBef>
                <a:spcPts val="95"/>
              </a:spcBef>
              <a:buClr>
                <a:srgbClr val="FF0000"/>
              </a:buClr>
              <a:buSzPct val="73076"/>
              <a:buFont typeface="Wingdings"/>
              <a:buChar char=""/>
              <a:tabLst>
                <a:tab pos="145415" algn="l"/>
              </a:tabLst>
            </a:pPr>
            <a:r>
              <a:rPr sz="1300" spc="-5" dirty="0">
                <a:latin typeface="Carlito"/>
                <a:cs typeface="Carlito"/>
              </a:rPr>
              <a:t>Windows ve Linux</a:t>
            </a:r>
            <a:r>
              <a:rPr sz="1300" spc="5" dirty="0">
                <a:latin typeface="Carlito"/>
                <a:cs typeface="Carlito"/>
              </a:rPr>
              <a:t> </a:t>
            </a:r>
            <a:r>
              <a:rPr sz="1300" spc="-5" dirty="0">
                <a:latin typeface="Carlito"/>
                <a:cs typeface="Carlito"/>
              </a:rPr>
              <a:t>thread’leri</a:t>
            </a:r>
            <a:endParaRPr sz="1300" dirty="0">
              <a:latin typeface="Carlito"/>
              <a:cs typeface="Carlito"/>
            </a:endParaRPr>
          </a:p>
        </p:txBody>
      </p:sp>
      <p:sp>
        <p:nvSpPr>
          <p:cNvPr id="10" name="object 10"/>
          <p:cNvSpPr/>
          <p:nvPr/>
        </p:nvSpPr>
        <p:spPr>
          <a:xfrm>
            <a:off x="304" y="381"/>
            <a:ext cx="4953000" cy="3427729"/>
          </a:xfrm>
          <a:custGeom>
            <a:avLst/>
            <a:gdLst/>
            <a:ahLst/>
            <a:cxnLst/>
            <a:rect l="l" t="t" r="r" b="b"/>
            <a:pathLst>
              <a:path w="4953000" h="3427729">
                <a:moveTo>
                  <a:pt x="0" y="3427729"/>
                </a:moveTo>
                <a:lnTo>
                  <a:pt x="4952746" y="3427729"/>
                </a:lnTo>
                <a:lnTo>
                  <a:pt x="4952746" y="0"/>
                </a:lnTo>
                <a:lnTo>
                  <a:pt x="0" y="0"/>
                </a:lnTo>
                <a:lnTo>
                  <a:pt x="0" y="3427729"/>
                </a:lnTo>
                <a:close/>
              </a:path>
            </a:pathLst>
          </a:custGeom>
          <a:ln w="24384">
            <a:solidFill>
              <a:srgbClr val="000000"/>
            </a:solidFill>
          </a:ln>
        </p:spPr>
        <p:txBody>
          <a:bodyPr wrap="square" lIns="0" tIns="0" rIns="0" bIns="0" rtlCol="0"/>
          <a:lstStyle/>
          <a:p>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8579" y="280416"/>
            <a:ext cx="4627245" cy="262255"/>
            <a:chOff x="68579" y="280416"/>
            <a:chExt cx="4627245" cy="262255"/>
          </a:xfrm>
        </p:grpSpPr>
        <p:sp>
          <p:nvSpPr>
            <p:cNvPr id="3" name="object 3"/>
            <p:cNvSpPr/>
            <p:nvPr/>
          </p:nvSpPr>
          <p:spPr>
            <a:xfrm>
              <a:off x="493775" y="409956"/>
              <a:ext cx="199644" cy="11887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68579" y="374904"/>
              <a:ext cx="303275" cy="118872"/>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413003" y="280416"/>
              <a:ext cx="17145" cy="262255"/>
            </a:xfrm>
            <a:custGeom>
              <a:avLst/>
              <a:gdLst/>
              <a:ahLst/>
              <a:cxnLst/>
              <a:rect l="l" t="t" r="r" b="b"/>
              <a:pathLst>
                <a:path w="17145" h="262255">
                  <a:moveTo>
                    <a:pt x="16763" y="0"/>
                  </a:moveTo>
                  <a:lnTo>
                    <a:pt x="0" y="0"/>
                  </a:lnTo>
                  <a:lnTo>
                    <a:pt x="0" y="262127"/>
                  </a:lnTo>
                  <a:lnTo>
                    <a:pt x="16763" y="262127"/>
                  </a:lnTo>
                  <a:lnTo>
                    <a:pt x="16763" y="0"/>
                  </a:lnTo>
                  <a:close/>
                </a:path>
              </a:pathLst>
            </a:custGeom>
            <a:solidFill>
              <a:srgbClr val="1C1C1C"/>
            </a:solidFill>
          </p:spPr>
          <p:txBody>
            <a:bodyPr wrap="square" lIns="0" tIns="0" rIns="0" bIns="0" rtlCol="0"/>
            <a:lstStyle/>
            <a:p>
              <a:endParaRPr/>
            </a:p>
          </p:txBody>
        </p:sp>
        <p:sp>
          <p:nvSpPr>
            <p:cNvPr id="6" name="object 6"/>
            <p:cNvSpPr/>
            <p:nvPr/>
          </p:nvSpPr>
          <p:spPr>
            <a:xfrm>
              <a:off x="239267" y="464820"/>
              <a:ext cx="4456176" cy="15239"/>
            </a:xfrm>
            <a:prstGeom prst="rect">
              <a:avLst/>
            </a:prstGeom>
            <a:blipFill>
              <a:blip r:embed="rId5" cstate="print"/>
              <a:stretch>
                <a:fillRect/>
              </a:stretch>
            </a:blipFill>
          </p:spPr>
          <p:txBody>
            <a:bodyPr wrap="square" lIns="0" tIns="0" rIns="0" bIns="0" rtlCol="0"/>
            <a:lstStyle/>
            <a:p>
              <a:endParaRPr/>
            </a:p>
          </p:txBody>
        </p:sp>
      </p:grpSp>
      <p:sp>
        <p:nvSpPr>
          <p:cNvPr id="7" name="object 7"/>
          <p:cNvSpPr txBox="1"/>
          <p:nvPr/>
        </p:nvSpPr>
        <p:spPr>
          <a:xfrm>
            <a:off x="4863846" y="3330041"/>
            <a:ext cx="89535" cy="102870"/>
          </a:xfrm>
          <a:prstGeom prst="rect">
            <a:avLst/>
          </a:prstGeom>
        </p:spPr>
        <p:txBody>
          <a:bodyPr vert="horz" wrap="square" lIns="0" tIns="13335" rIns="0" bIns="0" rtlCol="0">
            <a:spAutoFit/>
          </a:bodyPr>
          <a:lstStyle/>
          <a:p>
            <a:pPr marL="12700">
              <a:lnSpc>
                <a:spcPct val="100000"/>
              </a:lnSpc>
              <a:spcBef>
                <a:spcPts val="105"/>
              </a:spcBef>
            </a:pPr>
            <a:r>
              <a:rPr sz="500" spc="-5" dirty="0">
                <a:solidFill>
                  <a:srgbClr val="808080"/>
                </a:solidFill>
                <a:latin typeface="Carlito"/>
                <a:cs typeface="Carlito"/>
              </a:rPr>
              <a:t>36</a:t>
            </a:r>
            <a:endParaRPr sz="500">
              <a:latin typeface="Carlito"/>
              <a:cs typeface="Carlito"/>
            </a:endParaRPr>
          </a:p>
        </p:txBody>
      </p:sp>
      <p:sp>
        <p:nvSpPr>
          <p:cNvPr id="8" name="object 8"/>
          <p:cNvSpPr txBox="1"/>
          <p:nvPr/>
        </p:nvSpPr>
        <p:spPr>
          <a:xfrm>
            <a:off x="213105" y="535305"/>
            <a:ext cx="4631055" cy="3136756"/>
          </a:xfrm>
          <a:prstGeom prst="rect">
            <a:avLst/>
          </a:prstGeom>
        </p:spPr>
        <p:txBody>
          <a:bodyPr vert="horz" wrap="square" lIns="0" tIns="12700" rIns="0" bIns="0" rtlCol="0">
            <a:spAutoFit/>
          </a:bodyPr>
          <a:lstStyle/>
          <a:p>
            <a:pPr marL="192405" indent="-180340">
              <a:lnSpc>
                <a:spcPct val="100000"/>
              </a:lnSpc>
              <a:spcBef>
                <a:spcPts val="100"/>
              </a:spcBef>
              <a:buClr>
                <a:srgbClr val="3333CC"/>
              </a:buClr>
              <a:buSzPct val="58333"/>
              <a:buFont typeface="Wingdings"/>
              <a:buChar char=""/>
              <a:tabLst>
                <a:tab pos="193040" algn="l"/>
              </a:tabLst>
            </a:pPr>
            <a:r>
              <a:rPr sz="1200" spc="-5" dirty="0">
                <a:latin typeface="Carlito"/>
                <a:cs typeface="Carlito"/>
              </a:rPr>
              <a:t>Multicore işlemcilerdeki gelişmelerle </a:t>
            </a:r>
            <a:r>
              <a:rPr sz="1200" dirty="0">
                <a:latin typeface="Carlito"/>
                <a:cs typeface="Carlito"/>
              </a:rPr>
              <a:t>birlikte, </a:t>
            </a:r>
            <a:r>
              <a:rPr sz="1200" spc="-5" dirty="0">
                <a:latin typeface="Carlito"/>
                <a:cs typeface="Carlito"/>
              </a:rPr>
              <a:t>uygulamalar</a:t>
            </a:r>
            <a:r>
              <a:rPr sz="1200" spc="-55" dirty="0">
                <a:latin typeface="Carlito"/>
                <a:cs typeface="Carlito"/>
              </a:rPr>
              <a:t> </a:t>
            </a:r>
            <a:r>
              <a:rPr sz="1200" spc="-5" dirty="0">
                <a:latin typeface="Carlito"/>
                <a:cs typeface="Carlito"/>
              </a:rPr>
              <a:t>yüzlerce</a:t>
            </a:r>
            <a:r>
              <a:rPr lang="tr-TR" sz="1200" spc="-5" dirty="0">
                <a:latin typeface="Carlito"/>
                <a:cs typeface="Carlito"/>
              </a:rPr>
              <a:t> </a:t>
            </a:r>
            <a:r>
              <a:rPr sz="1200" dirty="0">
                <a:latin typeface="Carlito"/>
                <a:cs typeface="Carlito"/>
              </a:rPr>
              <a:t>hatta binlerce </a:t>
            </a:r>
            <a:r>
              <a:rPr sz="1200" spc="-5" dirty="0">
                <a:latin typeface="Carlito"/>
                <a:cs typeface="Carlito"/>
              </a:rPr>
              <a:t>thread</a:t>
            </a:r>
            <a:r>
              <a:rPr sz="1200" spc="-40" dirty="0">
                <a:latin typeface="Carlito"/>
                <a:cs typeface="Carlito"/>
              </a:rPr>
              <a:t> </a:t>
            </a:r>
            <a:r>
              <a:rPr sz="1200" spc="-5" dirty="0">
                <a:latin typeface="Carlito"/>
                <a:cs typeface="Carlito"/>
              </a:rPr>
              <a:t>içermektedirler.</a:t>
            </a:r>
            <a:endParaRPr sz="1200" dirty="0">
              <a:latin typeface="Carlito"/>
              <a:cs typeface="Carlito"/>
            </a:endParaRPr>
          </a:p>
          <a:p>
            <a:pPr marL="192405" marR="5080" indent="-180340">
              <a:lnSpc>
                <a:spcPct val="100000"/>
              </a:lnSpc>
              <a:spcBef>
                <a:spcPts val="600"/>
              </a:spcBef>
              <a:buClr>
                <a:srgbClr val="3333CC"/>
              </a:buClr>
              <a:buSzPct val="58333"/>
              <a:buFont typeface="Wingdings"/>
              <a:buChar char=""/>
              <a:tabLst>
                <a:tab pos="193040" algn="l"/>
              </a:tabLst>
            </a:pPr>
            <a:r>
              <a:rPr sz="1200" spc="-5" dirty="0">
                <a:latin typeface="Carlito"/>
                <a:cs typeface="Carlito"/>
              </a:rPr>
              <a:t>Çok sayıda </a:t>
            </a:r>
            <a:r>
              <a:rPr sz="1200" dirty="0">
                <a:latin typeface="Carlito"/>
                <a:cs typeface="Carlito"/>
              </a:rPr>
              <a:t>thread ile </a:t>
            </a:r>
            <a:r>
              <a:rPr sz="1200" spc="-5" dirty="0">
                <a:latin typeface="Carlito"/>
                <a:cs typeface="Carlito"/>
              </a:rPr>
              <a:t>uygulama </a:t>
            </a:r>
            <a:r>
              <a:rPr sz="1200" dirty="0">
                <a:latin typeface="Carlito"/>
                <a:cs typeface="Carlito"/>
              </a:rPr>
              <a:t>geliştirmek </a:t>
            </a:r>
            <a:r>
              <a:rPr sz="1200" spc="-5" dirty="0">
                <a:latin typeface="Carlito"/>
                <a:cs typeface="Carlito"/>
              </a:rPr>
              <a:t>oldukça zordur </a:t>
            </a:r>
            <a:r>
              <a:rPr sz="1200" dirty="0">
                <a:latin typeface="Carlito"/>
                <a:cs typeface="Carlito"/>
              </a:rPr>
              <a:t>ve hata </a:t>
            </a:r>
            <a:r>
              <a:rPr sz="1200" spc="-5" dirty="0">
                <a:latin typeface="Carlito"/>
                <a:cs typeface="Carlito"/>
              </a:rPr>
              <a:t>olma  olasılığı</a:t>
            </a:r>
            <a:r>
              <a:rPr sz="1200" spc="-30" dirty="0">
                <a:latin typeface="Carlito"/>
                <a:cs typeface="Carlito"/>
              </a:rPr>
              <a:t> </a:t>
            </a:r>
            <a:r>
              <a:rPr sz="1200" dirty="0">
                <a:latin typeface="Carlito"/>
                <a:cs typeface="Carlito"/>
              </a:rPr>
              <a:t>vardır.</a:t>
            </a:r>
          </a:p>
          <a:p>
            <a:pPr marL="192405" indent="-180340">
              <a:lnSpc>
                <a:spcPct val="100000"/>
              </a:lnSpc>
              <a:spcBef>
                <a:spcPts val="600"/>
              </a:spcBef>
              <a:buClr>
                <a:srgbClr val="3333CC"/>
              </a:buClr>
              <a:buSzPct val="58333"/>
              <a:buFont typeface="Wingdings"/>
              <a:buChar char=""/>
              <a:tabLst>
                <a:tab pos="193040" algn="l"/>
              </a:tabLst>
            </a:pPr>
            <a:r>
              <a:rPr sz="1200" dirty="0">
                <a:latin typeface="Carlito"/>
                <a:cs typeface="Carlito"/>
              </a:rPr>
              <a:t>Thread </a:t>
            </a:r>
            <a:r>
              <a:rPr sz="1200" spc="-5" dirty="0">
                <a:latin typeface="Carlito"/>
                <a:cs typeface="Carlito"/>
              </a:rPr>
              <a:t>oluşturma </a:t>
            </a:r>
            <a:r>
              <a:rPr sz="1200" dirty="0">
                <a:latin typeface="Carlito"/>
                <a:cs typeface="Carlito"/>
              </a:rPr>
              <a:t>işinin </a:t>
            </a:r>
            <a:r>
              <a:rPr sz="1200" b="1" spc="-5" dirty="0">
                <a:latin typeface="Carlito"/>
                <a:cs typeface="Carlito"/>
              </a:rPr>
              <a:t>uygulama geliştiriciler </a:t>
            </a:r>
            <a:r>
              <a:rPr sz="1200" b="1" dirty="0">
                <a:latin typeface="Carlito"/>
                <a:cs typeface="Carlito"/>
              </a:rPr>
              <a:t>yerine</a:t>
            </a:r>
            <a:r>
              <a:rPr sz="1200" dirty="0">
                <a:latin typeface="Carlito"/>
                <a:cs typeface="Carlito"/>
              </a:rPr>
              <a:t>,</a:t>
            </a:r>
            <a:r>
              <a:rPr sz="1200" spc="-55" dirty="0">
                <a:latin typeface="Carlito"/>
                <a:cs typeface="Carlito"/>
              </a:rPr>
              <a:t> </a:t>
            </a:r>
            <a:r>
              <a:rPr sz="1200" b="1" spc="-5" dirty="0">
                <a:latin typeface="Carlito"/>
                <a:cs typeface="Carlito"/>
              </a:rPr>
              <a:t>compiler</a:t>
            </a:r>
            <a:r>
              <a:rPr lang="tr-TR" sz="1200" b="1" spc="-5" dirty="0">
                <a:latin typeface="Carlito"/>
                <a:cs typeface="Carlito"/>
              </a:rPr>
              <a:t> ve </a:t>
            </a:r>
            <a:r>
              <a:rPr lang="tr-TR" sz="1200" b="1" spc="-5" dirty="0" err="1">
                <a:latin typeface="Carlito"/>
                <a:cs typeface="Carlito"/>
              </a:rPr>
              <a:t>run</a:t>
            </a:r>
            <a:r>
              <a:rPr lang="tr-TR" sz="1200" b="1" spc="-5" dirty="0">
                <a:latin typeface="Carlito"/>
                <a:cs typeface="Carlito"/>
              </a:rPr>
              <a:t>-time kütüphaneler </a:t>
            </a:r>
            <a:r>
              <a:rPr sz="1200" b="1" spc="-5" dirty="0" err="1">
                <a:latin typeface="Carlito"/>
                <a:cs typeface="Carlito"/>
              </a:rPr>
              <a:t>tarafından</a:t>
            </a:r>
            <a:r>
              <a:rPr sz="1200" b="1" spc="-5" dirty="0">
                <a:latin typeface="Carlito"/>
                <a:cs typeface="Carlito"/>
              </a:rPr>
              <a:t> yapılması </a:t>
            </a:r>
            <a:r>
              <a:rPr sz="1200" dirty="0">
                <a:latin typeface="Carlito"/>
                <a:cs typeface="Carlito"/>
              </a:rPr>
              <a:t>günümüzde giderek popüler hale</a:t>
            </a:r>
            <a:r>
              <a:rPr sz="1200" spc="-55" dirty="0">
                <a:latin typeface="Carlito"/>
                <a:cs typeface="Carlito"/>
              </a:rPr>
              <a:t> </a:t>
            </a:r>
            <a:r>
              <a:rPr sz="1200" spc="-5" dirty="0">
                <a:latin typeface="Carlito"/>
                <a:cs typeface="Carlito"/>
              </a:rPr>
              <a:t>gelmektedir.</a:t>
            </a:r>
            <a:endParaRPr sz="1200" dirty="0">
              <a:latin typeface="Carlito"/>
              <a:cs typeface="Carlito"/>
            </a:endParaRPr>
          </a:p>
          <a:p>
            <a:pPr marL="192405" indent="-180340">
              <a:lnSpc>
                <a:spcPct val="100000"/>
              </a:lnSpc>
              <a:spcBef>
                <a:spcPts val="600"/>
              </a:spcBef>
              <a:buClr>
                <a:srgbClr val="3333CC"/>
              </a:buClr>
              <a:buSzPct val="58333"/>
              <a:buFont typeface="Wingdings"/>
              <a:buChar char=""/>
              <a:tabLst>
                <a:tab pos="193040" algn="l"/>
              </a:tabLst>
            </a:pPr>
            <a:r>
              <a:rPr sz="1200" spc="-5" dirty="0">
                <a:latin typeface="Carlito"/>
                <a:cs typeface="Carlito"/>
              </a:rPr>
              <a:t>Bu stratejiye </a:t>
            </a:r>
            <a:r>
              <a:rPr sz="1200" dirty="0">
                <a:solidFill>
                  <a:srgbClr val="00AFEF"/>
                </a:solidFill>
                <a:latin typeface="Carlito"/>
                <a:cs typeface="Carlito"/>
              </a:rPr>
              <a:t>implicit threading</a:t>
            </a:r>
            <a:r>
              <a:rPr sz="1200" spc="-60" dirty="0">
                <a:solidFill>
                  <a:srgbClr val="00AFEF"/>
                </a:solidFill>
                <a:latin typeface="Carlito"/>
                <a:cs typeface="Carlito"/>
              </a:rPr>
              <a:t> </a:t>
            </a:r>
            <a:r>
              <a:rPr sz="1200" dirty="0" err="1">
                <a:latin typeface="Carlito"/>
                <a:cs typeface="Carlito"/>
              </a:rPr>
              <a:t>denilmektedir</a:t>
            </a:r>
            <a:r>
              <a:rPr sz="1200" dirty="0">
                <a:latin typeface="Carlito"/>
                <a:cs typeface="Carlito"/>
              </a:rPr>
              <a:t>.</a:t>
            </a:r>
            <a:r>
              <a:rPr lang="tr-TR" sz="1200" dirty="0">
                <a:latin typeface="Carlito"/>
                <a:cs typeface="Carlito"/>
              </a:rPr>
              <a:t> </a:t>
            </a:r>
            <a:r>
              <a:rPr lang="tr-TR" sz="1200" dirty="0" err="1">
                <a:latin typeface="Carlito"/>
                <a:cs typeface="Carlito"/>
              </a:rPr>
              <a:t>Multicore</a:t>
            </a:r>
            <a:r>
              <a:rPr lang="tr-TR" sz="1200" dirty="0">
                <a:latin typeface="Carlito"/>
                <a:cs typeface="Carlito"/>
              </a:rPr>
              <a:t> işlemcilerden yararlanabilecek uygulamalar tasarlamak için üç alternatif </a:t>
            </a:r>
            <a:r>
              <a:rPr lang="tr-TR" sz="1200" dirty="0" err="1">
                <a:solidFill>
                  <a:srgbClr val="00AFEF"/>
                </a:solidFill>
                <a:latin typeface="Carlito"/>
                <a:cs typeface="Carlito"/>
              </a:rPr>
              <a:t>implicit</a:t>
            </a:r>
            <a:r>
              <a:rPr lang="tr-TR" sz="1200" dirty="0">
                <a:solidFill>
                  <a:srgbClr val="00AFEF"/>
                </a:solidFill>
                <a:latin typeface="Carlito"/>
                <a:cs typeface="Carlito"/>
              </a:rPr>
              <a:t> </a:t>
            </a:r>
            <a:r>
              <a:rPr lang="tr-TR" sz="1200" dirty="0" err="1">
                <a:solidFill>
                  <a:srgbClr val="00AFEF"/>
                </a:solidFill>
                <a:latin typeface="Carlito"/>
                <a:cs typeface="Carlito"/>
              </a:rPr>
              <a:t>threading</a:t>
            </a:r>
            <a:r>
              <a:rPr lang="tr-TR" sz="1200" dirty="0">
                <a:latin typeface="Carlito"/>
                <a:cs typeface="Carlito"/>
              </a:rPr>
              <a:t> yöntemi:</a:t>
            </a:r>
          </a:p>
          <a:p>
            <a:pPr marL="649605" lvl="1" indent="-180340">
              <a:spcBef>
                <a:spcPts val="600"/>
              </a:spcBef>
              <a:buClr>
                <a:srgbClr val="3333CC"/>
              </a:buClr>
              <a:buSzPct val="58333"/>
              <a:buFont typeface="Wingdings"/>
              <a:buChar char=""/>
              <a:tabLst>
                <a:tab pos="193040" algn="l"/>
              </a:tabLst>
            </a:pPr>
            <a:r>
              <a:rPr lang="en-US" sz="1200" dirty="0">
                <a:latin typeface="Carlito"/>
                <a:cs typeface="Carlito"/>
              </a:rPr>
              <a:t>Thread Pools</a:t>
            </a:r>
          </a:p>
          <a:p>
            <a:pPr marL="649605" lvl="1" indent="-180340">
              <a:spcBef>
                <a:spcPts val="600"/>
              </a:spcBef>
              <a:buClr>
                <a:srgbClr val="3333CC"/>
              </a:buClr>
              <a:buSzPct val="58333"/>
              <a:buFont typeface="Wingdings"/>
              <a:buChar char=""/>
              <a:tabLst>
                <a:tab pos="193040" algn="l"/>
              </a:tabLst>
            </a:pPr>
            <a:r>
              <a:rPr lang="en-US" sz="1200" dirty="0" err="1">
                <a:latin typeface="Carlito"/>
                <a:cs typeface="Carlito"/>
              </a:rPr>
              <a:t>OpenMP</a:t>
            </a:r>
            <a:endParaRPr lang="en-US" sz="1200" dirty="0">
              <a:latin typeface="Carlito"/>
              <a:cs typeface="Carlito"/>
            </a:endParaRPr>
          </a:p>
          <a:p>
            <a:pPr marL="649605" lvl="1" indent="-180340">
              <a:spcBef>
                <a:spcPts val="600"/>
              </a:spcBef>
              <a:buClr>
                <a:srgbClr val="3333CC"/>
              </a:buClr>
              <a:buSzPct val="58333"/>
              <a:buFont typeface="Wingdings"/>
              <a:buChar char=""/>
              <a:tabLst>
                <a:tab pos="193040" algn="l"/>
              </a:tabLst>
            </a:pPr>
            <a:r>
              <a:rPr lang="en-US" sz="1200" dirty="0">
                <a:latin typeface="Carlito"/>
                <a:cs typeface="Carlito"/>
              </a:rPr>
              <a:t>Grand Central Dispatch</a:t>
            </a:r>
          </a:p>
          <a:p>
            <a:pPr marL="192405" indent="-180340">
              <a:lnSpc>
                <a:spcPct val="100000"/>
              </a:lnSpc>
              <a:spcBef>
                <a:spcPts val="600"/>
              </a:spcBef>
              <a:buClr>
                <a:srgbClr val="3333CC"/>
              </a:buClr>
              <a:buSzPct val="58333"/>
              <a:buFont typeface="Wingdings"/>
              <a:buChar char=""/>
              <a:tabLst>
                <a:tab pos="193040" algn="l"/>
              </a:tabLst>
            </a:pPr>
            <a:endParaRPr sz="1200" dirty="0">
              <a:latin typeface="Carlito"/>
              <a:cs typeface="Carlito"/>
            </a:endParaRPr>
          </a:p>
        </p:txBody>
      </p:sp>
      <p:sp>
        <p:nvSpPr>
          <p:cNvPr id="9" name="object 9"/>
          <p:cNvSpPr txBox="1">
            <a:spLocks noGrp="1"/>
          </p:cNvSpPr>
          <p:nvPr>
            <p:ph type="title"/>
          </p:nvPr>
        </p:nvSpPr>
        <p:spPr>
          <a:xfrm>
            <a:off x="490473" y="200406"/>
            <a:ext cx="2443227" cy="228909"/>
          </a:xfrm>
          <a:prstGeom prst="rect">
            <a:avLst/>
          </a:prstGeom>
        </p:spPr>
        <p:txBody>
          <a:bodyPr vert="horz" wrap="square" lIns="0" tIns="13335" rIns="0" bIns="0" rtlCol="0">
            <a:spAutoFit/>
          </a:bodyPr>
          <a:lstStyle/>
          <a:p>
            <a:pPr marL="12700">
              <a:lnSpc>
                <a:spcPct val="100000"/>
              </a:lnSpc>
              <a:spcBef>
                <a:spcPts val="105"/>
              </a:spcBef>
            </a:pPr>
            <a:r>
              <a:rPr lang="tr-TR" dirty="0"/>
              <a:t> </a:t>
            </a:r>
            <a:r>
              <a:rPr lang="tr-TR" dirty="0" err="1"/>
              <a:t>Implicit</a:t>
            </a:r>
            <a:r>
              <a:rPr lang="tr-TR" dirty="0"/>
              <a:t> </a:t>
            </a:r>
            <a:r>
              <a:rPr lang="tr-TR" dirty="0" err="1"/>
              <a:t>threading</a:t>
            </a:r>
            <a:r>
              <a:rPr lang="tr-TR" dirty="0"/>
              <a:t> </a:t>
            </a:r>
            <a:endParaRPr spc="-5" dirty="0"/>
          </a:p>
        </p:txBody>
      </p:sp>
      <p:sp>
        <p:nvSpPr>
          <p:cNvPr id="10" name="object 10"/>
          <p:cNvSpPr/>
          <p:nvPr/>
        </p:nvSpPr>
        <p:spPr>
          <a:xfrm>
            <a:off x="304" y="889"/>
            <a:ext cx="4953000" cy="3428365"/>
          </a:xfrm>
          <a:custGeom>
            <a:avLst/>
            <a:gdLst/>
            <a:ahLst/>
            <a:cxnLst/>
            <a:rect l="l" t="t" r="r" b="b"/>
            <a:pathLst>
              <a:path w="4953000" h="3428365">
                <a:moveTo>
                  <a:pt x="0" y="3428111"/>
                </a:moveTo>
                <a:lnTo>
                  <a:pt x="4952746" y="3428111"/>
                </a:lnTo>
                <a:lnTo>
                  <a:pt x="4952746" y="0"/>
                </a:lnTo>
                <a:lnTo>
                  <a:pt x="0" y="0"/>
                </a:lnTo>
                <a:lnTo>
                  <a:pt x="0" y="3428111"/>
                </a:lnTo>
                <a:close/>
              </a:path>
            </a:pathLst>
          </a:custGeom>
          <a:ln w="24384">
            <a:solidFill>
              <a:srgbClr val="000000"/>
            </a:solidFill>
          </a:ln>
        </p:spPr>
        <p:txBody>
          <a:bodyPr wrap="square" lIns="0" tIns="0" rIns="0" bIns="0" rtlCol="0"/>
          <a:lstStyle/>
          <a:p>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8579" y="280416"/>
            <a:ext cx="4627245" cy="262255"/>
            <a:chOff x="68579" y="280416"/>
            <a:chExt cx="4627245" cy="262255"/>
          </a:xfrm>
        </p:grpSpPr>
        <p:sp>
          <p:nvSpPr>
            <p:cNvPr id="3" name="object 3"/>
            <p:cNvSpPr/>
            <p:nvPr/>
          </p:nvSpPr>
          <p:spPr>
            <a:xfrm>
              <a:off x="493775" y="409956"/>
              <a:ext cx="199644" cy="11887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68579" y="374904"/>
              <a:ext cx="303275" cy="118872"/>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13003" y="280416"/>
              <a:ext cx="17145" cy="262255"/>
            </a:xfrm>
            <a:custGeom>
              <a:avLst/>
              <a:gdLst/>
              <a:ahLst/>
              <a:cxnLst/>
              <a:rect l="l" t="t" r="r" b="b"/>
              <a:pathLst>
                <a:path w="17145" h="262255">
                  <a:moveTo>
                    <a:pt x="16763" y="0"/>
                  </a:moveTo>
                  <a:lnTo>
                    <a:pt x="0" y="0"/>
                  </a:lnTo>
                  <a:lnTo>
                    <a:pt x="0" y="262127"/>
                  </a:lnTo>
                  <a:lnTo>
                    <a:pt x="16763" y="262127"/>
                  </a:lnTo>
                  <a:lnTo>
                    <a:pt x="16763" y="0"/>
                  </a:lnTo>
                  <a:close/>
                </a:path>
              </a:pathLst>
            </a:custGeom>
            <a:solidFill>
              <a:srgbClr val="1C1C1C"/>
            </a:solidFill>
          </p:spPr>
          <p:txBody>
            <a:bodyPr wrap="square" lIns="0" tIns="0" rIns="0" bIns="0" rtlCol="0"/>
            <a:lstStyle/>
            <a:p>
              <a:endParaRPr/>
            </a:p>
          </p:txBody>
        </p:sp>
        <p:sp>
          <p:nvSpPr>
            <p:cNvPr id="6" name="object 6"/>
            <p:cNvSpPr/>
            <p:nvPr/>
          </p:nvSpPr>
          <p:spPr>
            <a:xfrm>
              <a:off x="239267" y="464820"/>
              <a:ext cx="4456176" cy="15240"/>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p:nvPr/>
        </p:nvSpPr>
        <p:spPr>
          <a:xfrm>
            <a:off x="4863846" y="3329686"/>
            <a:ext cx="89535" cy="102235"/>
          </a:xfrm>
          <a:prstGeom prst="rect">
            <a:avLst/>
          </a:prstGeom>
        </p:spPr>
        <p:txBody>
          <a:bodyPr vert="horz" wrap="square" lIns="0" tIns="13335" rIns="0" bIns="0" rtlCol="0">
            <a:spAutoFit/>
          </a:bodyPr>
          <a:lstStyle/>
          <a:p>
            <a:pPr marL="12700">
              <a:lnSpc>
                <a:spcPct val="100000"/>
              </a:lnSpc>
              <a:spcBef>
                <a:spcPts val="105"/>
              </a:spcBef>
            </a:pPr>
            <a:r>
              <a:rPr sz="500" spc="-5" dirty="0">
                <a:solidFill>
                  <a:srgbClr val="808080"/>
                </a:solidFill>
                <a:latin typeface="Carlito"/>
                <a:cs typeface="Carlito"/>
              </a:rPr>
              <a:t>37</a:t>
            </a:r>
            <a:endParaRPr sz="500">
              <a:latin typeface="Carlito"/>
              <a:cs typeface="Carlito"/>
            </a:endParaRPr>
          </a:p>
        </p:txBody>
      </p:sp>
      <p:sp>
        <p:nvSpPr>
          <p:cNvPr id="8" name="object 8"/>
          <p:cNvSpPr txBox="1"/>
          <p:nvPr/>
        </p:nvSpPr>
        <p:spPr>
          <a:xfrm>
            <a:off x="213105" y="458470"/>
            <a:ext cx="4697095" cy="2167260"/>
          </a:xfrm>
          <a:prstGeom prst="rect">
            <a:avLst/>
          </a:prstGeom>
        </p:spPr>
        <p:txBody>
          <a:bodyPr vert="horz" wrap="square" lIns="0" tIns="88900" rIns="0" bIns="0" rtlCol="0">
            <a:spAutoFit/>
          </a:bodyPr>
          <a:lstStyle/>
          <a:p>
            <a:pPr marL="192405" marR="7620" indent="-180340">
              <a:lnSpc>
                <a:spcPct val="100000"/>
              </a:lnSpc>
              <a:spcBef>
                <a:spcPts val="600"/>
              </a:spcBef>
              <a:buClr>
                <a:srgbClr val="3333CC"/>
              </a:buClr>
              <a:buSzPct val="58333"/>
              <a:buFont typeface="Wingdings"/>
              <a:buChar char=""/>
              <a:tabLst>
                <a:tab pos="193040" algn="l"/>
              </a:tabLst>
            </a:pPr>
            <a:r>
              <a:rPr lang="tr-TR" sz="1200" dirty="0" err="1">
                <a:latin typeface="Carlito"/>
                <a:cs typeface="Carlito"/>
              </a:rPr>
              <a:t>Multithreaded</a:t>
            </a:r>
            <a:r>
              <a:rPr lang="tr-TR" sz="1200" dirty="0">
                <a:latin typeface="Carlito"/>
                <a:cs typeface="Carlito"/>
              </a:rPr>
              <a:t> bir web </a:t>
            </a:r>
            <a:r>
              <a:rPr lang="tr-TR" sz="1200" spc="-5" dirty="0">
                <a:latin typeface="Carlito"/>
                <a:cs typeface="Carlito"/>
              </a:rPr>
              <a:t>sunucu, </a:t>
            </a:r>
            <a:r>
              <a:rPr lang="tr-TR" sz="1200" dirty="0">
                <a:latin typeface="Carlito"/>
                <a:cs typeface="Carlito"/>
              </a:rPr>
              <a:t>gelen isteklerin her birisi </a:t>
            </a:r>
            <a:r>
              <a:rPr lang="tr-TR" sz="1200" spc="-5" dirty="0">
                <a:latin typeface="Carlito"/>
                <a:cs typeface="Carlito"/>
              </a:rPr>
              <a:t>için </a:t>
            </a:r>
            <a:r>
              <a:rPr lang="tr-TR" sz="1200" dirty="0">
                <a:latin typeface="Carlito"/>
                <a:cs typeface="Carlito"/>
              </a:rPr>
              <a:t>yeni</a:t>
            </a:r>
            <a:r>
              <a:rPr lang="tr-TR" sz="1200" spc="-160" dirty="0">
                <a:latin typeface="Carlito"/>
                <a:cs typeface="Carlito"/>
              </a:rPr>
              <a:t> </a:t>
            </a:r>
            <a:r>
              <a:rPr lang="tr-TR" sz="1200" dirty="0">
                <a:latin typeface="Carlito"/>
                <a:cs typeface="Carlito"/>
              </a:rPr>
              <a:t>thread  </a:t>
            </a:r>
            <a:r>
              <a:rPr lang="tr-TR" sz="1200" spc="-5" dirty="0">
                <a:latin typeface="Carlito"/>
                <a:cs typeface="Carlito"/>
              </a:rPr>
              <a:t>oluşturur.</a:t>
            </a:r>
            <a:endParaRPr lang="tr-TR" sz="1200" dirty="0">
              <a:latin typeface="Carlito"/>
              <a:cs typeface="Carlito"/>
            </a:endParaRPr>
          </a:p>
          <a:p>
            <a:pPr marL="192405" indent="-180340">
              <a:lnSpc>
                <a:spcPct val="100000"/>
              </a:lnSpc>
              <a:spcBef>
                <a:spcPts val="600"/>
              </a:spcBef>
              <a:buClr>
                <a:srgbClr val="3333CC"/>
              </a:buClr>
              <a:buSzPct val="58333"/>
              <a:buFont typeface="Wingdings"/>
              <a:buChar char=""/>
              <a:tabLst>
                <a:tab pos="193040" algn="l"/>
              </a:tabLst>
            </a:pPr>
            <a:r>
              <a:rPr lang="tr-TR" sz="1200" dirty="0" err="1">
                <a:latin typeface="Carlito"/>
                <a:cs typeface="Carlito"/>
              </a:rPr>
              <a:t>Multihreaded</a:t>
            </a:r>
            <a:r>
              <a:rPr lang="tr-TR" sz="1200" dirty="0">
                <a:latin typeface="Carlito"/>
                <a:cs typeface="Carlito"/>
              </a:rPr>
              <a:t> bir web </a:t>
            </a:r>
            <a:r>
              <a:rPr lang="tr-TR" sz="1200" spc="-5" dirty="0">
                <a:latin typeface="Carlito"/>
                <a:cs typeface="Carlito"/>
              </a:rPr>
              <a:t>sunucu, </a:t>
            </a:r>
            <a:r>
              <a:rPr lang="tr-TR" sz="1200" dirty="0">
                <a:latin typeface="Carlito"/>
                <a:cs typeface="Carlito"/>
              </a:rPr>
              <a:t>eşzamanlı </a:t>
            </a:r>
            <a:r>
              <a:rPr lang="tr-TR" sz="1200" spc="-5" dirty="0">
                <a:latin typeface="Carlito"/>
                <a:cs typeface="Carlito"/>
              </a:rPr>
              <a:t>çok sayıda istemciye</a:t>
            </a:r>
            <a:r>
              <a:rPr lang="tr-TR" sz="1200" spc="-90" dirty="0">
                <a:latin typeface="Carlito"/>
                <a:cs typeface="Carlito"/>
              </a:rPr>
              <a:t> </a:t>
            </a:r>
            <a:r>
              <a:rPr lang="tr-TR" sz="1200" spc="-5" dirty="0">
                <a:latin typeface="Carlito"/>
                <a:cs typeface="Carlito"/>
              </a:rPr>
              <a:t>servis sağlayabilir. Ayrı bir thread oluşturmak, ayrı bir process oluşturmaktan kesinlikle daha avantajlı iken, </a:t>
            </a:r>
            <a:r>
              <a:rPr lang="tr-TR" sz="1200" dirty="0" err="1">
                <a:latin typeface="Carlito"/>
                <a:cs typeface="Carlito"/>
              </a:rPr>
              <a:t>multihreaded</a:t>
            </a:r>
            <a:r>
              <a:rPr lang="tr-TR" sz="1200" dirty="0">
                <a:latin typeface="Carlito"/>
                <a:cs typeface="Carlito"/>
              </a:rPr>
              <a:t> </a:t>
            </a:r>
            <a:r>
              <a:rPr lang="tr-TR" sz="1200" spc="-5" dirty="0">
                <a:latin typeface="Carlito"/>
                <a:cs typeface="Carlito"/>
              </a:rPr>
              <a:t>bir sunucunun yine de potansiyel sorunları vardır.</a:t>
            </a:r>
            <a:endParaRPr lang="tr-TR" sz="1200" dirty="0">
              <a:latin typeface="Carlito"/>
              <a:cs typeface="Carlito"/>
            </a:endParaRPr>
          </a:p>
          <a:p>
            <a:pPr marL="360000" marR="104139" lvl="1" indent="-180340">
              <a:spcBef>
                <a:spcPts val="600"/>
              </a:spcBef>
              <a:buClr>
                <a:srgbClr val="3333CC"/>
              </a:buClr>
              <a:buSzPct val="58333"/>
              <a:buFont typeface="Wingdings"/>
              <a:buChar char=""/>
              <a:tabLst>
                <a:tab pos="193040" algn="l"/>
              </a:tabLst>
            </a:pPr>
            <a:r>
              <a:rPr lang="tr-TR" sz="1200" spc="-5" dirty="0">
                <a:latin typeface="Carlito"/>
                <a:cs typeface="Carlito"/>
              </a:rPr>
              <a:t>Sorunlardan biri gelen istek sayısının çok artmasıyla sistem kaynaklarının (CPU </a:t>
            </a:r>
            <a:r>
              <a:rPr lang="tr-TR" sz="1200" dirty="0">
                <a:latin typeface="Carlito"/>
                <a:cs typeface="Carlito"/>
              </a:rPr>
              <a:t>time, </a:t>
            </a:r>
            <a:r>
              <a:rPr lang="tr-TR" sz="1200" spc="-5" dirty="0" err="1">
                <a:latin typeface="Carlito"/>
                <a:cs typeface="Carlito"/>
              </a:rPr>
              <a:t>memory</a:t>
            </a:r>
            <a:r>
              <a:rPr lang="tr-TR" sz="1200" spc="-5" dirty="0">
                <a:latin typeface="Carlito"/>
                <a:cs typeface="Carlito"/>
              </a:rPr>
              <a:t>, …)  tükenmesidir.</a:t>
            </a:r>
            <a:endParaRPr lang="tr-TR" sz="1200" dirty="0">
              <a:latin typeface="Carlito"/>
              <a:cs typeface="Carlito"/>
            </a:endParaRPr>
          </a:p>
          <a:p>
            <a:pPr marL="192405" marR="200025" indent="-180340">
              <a:lnSpc>
                <a:spcPct val="100000"/>
              </a:lnSpc>
              <a:spcBef>
                <a:spcPts val="600"/>
              </a:spcBef>
              <a:buClr>
                <a:srgbClr val="3333CC"/>
              </a:buClr>
              <a:buSzPct val="58333"/>
              <a:buFont typeface="Wingdings"/>
              <a:buChar char=""/>
              <a:tabLst>
                <a:tab pos="193040" algn="l"/>
              </a:tabLst>
            </a:pPr>
            <a:r>
              <a:rPr lang="tr-TR" sz="1200" spc="-5" dirty="0">
                <a:latin typeface="Carlito"/>
                <a:cs typeface="Carlito"/>
              </a:rPr>
              <a:t>Bu sorunun çözümü için </a:t>
            </a:r>
            <a:r>
              <a:rPr lang="tr-TR" sz="1200" spc="-5" dirty="0">
                <a:solidFill>
                  <a:srgbClr val="00AFEF"/>
                </a:solidFill>
                <a:latin typeface="Carlito"/>
                <a:cs typeface="Carlito"/>
              </a:rPr>
              <a:t>thread </a:t>
            </a:r>
            <a:r>
              <a:rPr lang="tr-TR" sz="1200" dirty="0" err="1">
                <a:solidFill>
                  <a:srgbClr val="00AFEF"/>
                </a:solidFill>
                <a:latin typeface="Carlito"/>
                <a:cs typeface="Carlito"/>
              </a:rPr>
              <a:t>pool</a:t>
            </a:r>
            <a:r>
              <a:rPr lang="tr-TR" sz="1200" spc="-5" dirty="0">
                <a:latin typeface="Carlito"/>
                <a:cs typeface="Carlito"/>
              </a:rPr>
              <a:t> bir yöntemdir, </a:t>
            </a:r>
            <a:r>
              <a:rPr lang="tr-TR" sz="1200" spc="-5" dirty="0" err="1">
                <a:latin typeface="Carlito"/>
                <a:cs typeface="Carlito"/>
              </a:rPr>
              <a:t>multithreaded</a:t>
            </a:r>
            <a:r>
              <a:rPr lang="tr-TR" sz="1200" spc="-5" dirty="0">
                <a:latin typeface="Carlito"/>
                <a:cs typeface="Carlito"/>
              </a:rPr>
              <a:t> sistemlerde sınırlı sayıda thread oluşturulmasını sağlar.</a:t>
            </a:r>
          </a:p>
        </p:txBody>
      </p:sp>
      <p:sp>
        <p:nvSpPr>
          <p:cNvPr id="9" name="object 9"/>
          <p:cNvSpPr txBox="1">
            <a:spLocks noGrp="1"/>
          </p:cNvSpPr>
          <p:nvPr>
            <p:ph type="title"/>
          </p:nvPr>
        </p:nvSpPr>
        <p:spPr>
          <a:xfrm>
            <a:off x="490473" y="199390"/>
            <a:ext cx="2367027" cy="228268"/>
          </a:xfrm>
          <a:prstGeom prst="rect">
            <a:avLst/>
          </a:prstGeom>
        </p:spPr>
        <p:txBody>
          <a:bodyPr vert="horz" wrap="square" lIns="0" tIns="12700" rIns="0" bIns="0" rtlCol="0">
            <a:spAutoFit/>
          </a:bodyPr>
          <a:lstStyle/>
          <a:p>
            <a:pPr marL="12700">
              <a:lnSpc>
                <a:spcPct val="100000"/>
              </a:lnSpc>
              <a:spcBef>
                <a:spcPts val="100"/>
              </a:spcBef>
            </a:pPr>
            <a:r>
              <a:rPr lang="tr-TR" dirty="0"/>
              <a:t>Thread </a:t>
            </a:r>
            <a:r>
              <a:rPr lang="tr-TR" dirty="0" err="1"/>
              <a:t>pools</a:t>
            </a:r>
            <a:endParaRPr lang="tr-TR" dirty="0"/>
          </a:p>
        </p:txBody>
      </p:sp>
      <p:sp>
        <p:nvSpPr>
          <p:cNvPr id="10" name="object 10"/>
          <p:cNvSpPr/>
          <p:nvPr/>
        </p:nvSpPr>
        <p:spPr>
          <a:xfrm>
            <a:off x="304" y="381"/>
            <a:ext cx="4953000" cy="3427729"/>
          </a:xfrm>
          <a:custGeom>
            <a:avLst/>
            <a:gdLst/>
            <a:ahLst/>
            <a:cxnLst/>
            <a:rect l="l" t="t" r="r" b="b"/>
            <a:pathLst>
              <a:path w="4953000" h="3427729">
                <a:moveTo>
                  <a:pt x="0" y="3427729"/>
                </a:moveTo>
                <a:lnTo>
                  <a:pt x="4952746" y="3427729"/>
                </a:lnTo>
                <a:lnTo>
                  <a:pt x="4952746" y="0"/>
                </a:lnTo>
                <a:lnTo>
                  <a:pt x="0" y="0"/>
                </a:lnTo>
                <a:lnTo>
                  <a:pt x="0" y="3427729"/>
                </a:lnTo>
                <a:close/>
              </a:path>
            </a:pathLst>
          </a:custGeom>
          <a:ln w="24384">
            <a:solidFill>
              <a:srgbClr val="000000"/>
            </a:solidFill>
          </a:ln>
        </p:spPr>
        <p:txBody>
          <a:bodyPr wrap="square" lIns="0" tIns="0" rIns="0" bIns="0" rtlCol="0"/>
          <a:lstStyle/>
          <a:p>
            <a:endParaRPr/>
          </a:p>
        </p:txBody>
      </p:sp>
    </p:spTree>
    <p:extLst>
      <p:ext uri="{BB962C8B-B14F-4D97-AF65-F5344CB8AC3E}">
        <p14:creationId xmlns:p14="http://schemas.microsoft.com/office/powerpoint/2010/main" val="34983624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8579" y="280416"/>
            <a:ext cx="4627245" cy="262255"/>
            <a:chOff x="68579" y="280416"/>
            <a:chExt cx="4627245" cy="262255"/>
          </a:xfrm>
        </p:grpSpPr>
        <p:sp>
          <p:nvSpPr>
            <p:cNvPr id="3" name="object 3"/>
            <p:cNvSpPr/>
            <p:nvPr/>
          </p:nvSpPr>
          <p:spPr>
            <a:xfrm>
              <a:off x="493775" y="409956"/>
              <a:ext cx="199644" cy="11887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68579" y="374904"/>
              <a:ext cx="303275" cy="118872"/>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13003" y="280416"/>
              <a:ext cx="17145" cy="262255"/>
            </a:xfrm>
            <a:custGeom>
              <a:avLst/>
              <a:gdLst/>
              <a:ahLst/>
              <a:cxnLst/>
              <a:rect l="l" t="t" r="r" b="b"/>
              <a:pathLst>
                <a:path w="17145" h="262255">
                  <a:moveTo>
                    <a:pt x="16763" y="0"/>
                  </a:moveTo>
                  <a:lnTo>
                    <a:pt x="0" y="0"/>
                  </a:lnTo>
                  <a:lnTo>
                    <a:pt x="0" y="262127"/>
                  </a:lnTo>
                  <a:lnTo>
                    <a:pt x="16763" y="262127"/>
                  </a:lnTo>
                  <a:lnTo>
                    <a:pt x="16763" y="0"/>
                  </a:lnTo>
                  <a:close/>
                </a:path>
              </a:pathLst>
            </a:custGeom>
            <a:solidFill>
              <a:srgbClr val="1C1C1C"/>
            </a:solidFill>
          </p:spPr>
          <p:txBody>
            <a:bodyPr wrap="square" lIns="0" tIns="0" rIns="0" bIns="0" rtlCol="0"/>
            <a:lstStyle/>
            <a:p>
              <a:endParaRPr/>
            </a:p>
          </p:txBody>
        </p:sp>
        <p:sp>
          <p:nvSpPr>
            <p:cNvPr id="6" name="object 6"/>
            <p:cNvSpPr/>
            <p:nvPr/>
          </p:nvSpPr>
          <p:spPr>
            <a:xfrm>
              <a:off x="239267" y="464820"/>
              <a:ext cx="4456176" cy="15240"/>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p:nvPr/>
        </p:nvSpPr>
        <p:spPr>
          <a:xfrm>
            <a:off x="4863846" y="3329686"/>
            <a:ext cx="89535" cy="102235"/>
          </a:xfrm>
          <a:prstGeom prst="rect">
            <a:avLst/>
          </a:prstGeom>
        </p:spPr>
        <p:txBody>
          <a:bodyPr vert="horz" wrap="square" lIns="0" tIns="13335" rIns="0" bIns="0" rtlCol="0">
            <a:spAutoFit/>
          </a:bodyPr>
          <a:lstStyle/>
          <a:p>
            <a:pPr marL="12700">
              <a:lnSpc>
                <a:spcPct val="100000"/>
              </a:lnSpc>
              <a:spcBef>
                <a:spcPts val="105"/>
              </a:spcBef>
            </a:pPr>
            <a:r>
              <a:rPr sz="500" spc="-5" dirty="0">
                <a:solidFill>
                  <a:srgbClr val="808080"/>
                </a:solidFill>
                <a:latin typeface="Carlito"/>
                <a:cs typeface="Carlito"/>
              </a:rPr>
              <a:t>37</a:t>
            </a:r>
            <a:endParaRPr sz="500">
              <a:latin typeface="Carlito"/>
              <a:cs typeface="Carlito"/>
            </a:endParaRPr>
          </a:p>
        </p:txBody>
      </p:sp>
      <p:sp>
        <p:nvSpPr>
          <p:cNvPr id="8" name="object 8"/>
          <p:cNvSpPr txBox="1"/>
          <p:nvPr/>
        </p:nvSpPr>
        <p:spPr>
          <a:xfrm>
            <a:off x="192851" y="456333"/>
            <a:ext cx="4697095" cy="1674817"/>
          </a:xfrm>
          <a:prstGeom prst="rect">
            <a:avLst/>
          </a:prstGeom>
        </p:spPr>
        <p:txBody>
          <a:bodyPr vert="horz" wrap="square" lIns="0" tIns="88900" rIns="0" bIns="0" rtlCol="0">
            <a:spAutoFit/>
          </a:bodyPr>
          <a:lstStyle/>
          <a:p>
            <a:pPr marL="192405" marR="200025" indent="-180340">
              <a:lnSpc>
                <a:spcPct val="100000"/>
              </a:lnSpc>
              <a:spcBef>
                <a:spcPts val="600"/>
              </a:spcBef>
              <a:buClr>
                <a:srgbClr val="3333CC"/>
              </a:buClr>
              <a:buSzPct val="58333"/>
              <a:buFont typeface="Wingdings"/>
              <a:buChar char=""/>
              <a:tabLst>
                <a:tab pos="193040" algn="l"/>
              </a:tabLst>
            </a:pPr>
            <a:r>
              <a:rPr lang="tr-TR" sz="1100" spc="-5" dirty="0">
                <a:solidFill>
                  <a:srgbClr val="00AFEF"/>
                </a:solidFill>
                <a:latin typeface="Carlito"/>
                <a:cs typeface="Carlito"/>
              </a:rPr>
              <a:t>thread </a:t>
            </a:r>
            <a:r>
              <a:rPr lang="tr-TR" sz="1100" dirty="0" err="1">
                <a:solidFill>
                  <a:srgbClr val="00AFEF"/>
                </a:solidFill>
                <a:latin typeface="Carlito"/>
                <a:cs typeface="Carlito"/>
              </a:rPr>
              <a:t>pool</a:t>
            </a:r>
            <a:r>
              <a:rPr lang="tr-TR" sz="1100" spc="-5" dirty="0">
                <a:latin typeface="Carlito"/>
                <a:cs typeface="Carlito"/>
              </a:rPr>
              <a:t> şöyle çalışır: </a:t>
            </a:r>
          </a:p>
          <a:p>
            <a:pPr marL="360000" marR="200025" lvl="1" indent="-180340">
              <a:spcBef>
                <a:spcPts val="600"/>
              </a:spcBef>
              <a:buClr>
                <a:srgbClr val="3333CC"/>
              </a:buClr>
              <a:buSzPct val="58333"/>
              <a:buFont typeface="Wingdings"/>
              <a:buChar char=""/>
              <a:tabLst>
                <a:tab pos="193040" algn="l"/>
              </a:tabLst>
            </a:pPr>
            <a:r>
              <a:rPr lang="tr-TR" sz="1100" spc="-5" dirty="0">
                <a:latin typeface="Carlito"/>
                <a:cs typeface="Carlito"/>
              </a:rPr>
              <a:t>Başlangıçta belli sayıda thread oluşturulur ve çalıştırılmak üzere havuzda beklerler. </a:t>
            </a:r>
          </a:p>
          <a:p>
            <a:pPr marL="360000" marR="200025" lvl="1" indent="-180340">
              <a:spcBef>
                <a:spcPts val="600"/>
              </a:spcBef>
              <a:buClr>
                <a:srgbClr val="3333CC"/>
              </a:buClr>
              <a:buSzPct val="58333"/>
              <a:buFont typeface="Wingdings"/>
              <a:buChar char=""/>
              <a:tabLst>
                <a:tab pos="193040" algn="l"/>
              </a:tabLst>
            </a:pPr>
            <a:r>
              <a:rPr lang="tr-TR" sz="1100" spc="-5" dirty="0">
                <a:latin typeface="Carlito"/>
                <a:cs typeface="Carlito"/>
              </a:rPr>
              <a:t>Sunucuya bir </a:t>
            </a:r>
            <a:r>
              <a:rPr lang="tr-TR" sz="1100" dirty="0">
                <a:latin typeface="Carlito"/>
                <a:cs typeface="Carlito"/>
              </a:rPr>
              <a:t>istek geldiğinde yeni bir thread oluşturmak yerine gelen istek thread </a:t>
            </a:r>
            <a:r>
              <a:rPr lang="tr-TR" sz="1100" dirty="0" err="1">
                <a:latin typeface="Carlito"/>
                <a:cs typeface="Carlito"/>
              </a:rPr>
              <a:t>poola</a:t>
            </a:r>
            <a:r>
              <a:rPr lang="tr-TR" sz="1100" dirty="0">
                <a:latin typeface="Carlito"/>
                <a:cs typeface="Carlito"/>
              </a:rPr>
              <a:t> gönderilir ve başka istekler dinlemeye devam edilir. </a:t>
            </a:r>
          </a:p>
          <a:p>
            <a:pPr marL="360000" marR="200025" lvl="1" indent="-180340">
              <a:spcBef>
                <a:spcPts val="600"/>
              </a:spcBef>
              <a:buClr>
                <a:srgbClr val="3333CC"/>
              </a:buClr>
              <a:buSzPct val="58333"/>
              <a:buFont typeface="Wingdings"/>
              <a:buChar char=""/>
              <a:tabLst>
                <a:tab pos="193040" algn="l"/>
              </a:tabLst>
            </a:pPr>
            <a:r>
              <a:rPr lang="tr-TR" sz="1100" dirty="0">
                <a:latin typeface="Carlito"/>
                <a:cs typeface="Carlito"/>
              </a:rPr>
              <a:t>Thread </a:t>
            </a:r>
            <a:r>
              <a:rPr lang="tr-TR" sz="1100" dirty="0" err="1">
                <a:latin typeface="Carlito"/>
                <a:cs typeface="Carlito"/>
              </a:rPr>
              <a:t>pool</a:t>
            </a:r>
            <a:r>
              <a:rPr lang="tr-TR" sz="1100" dirty="0">
                <a:latin typeface="Carlito"/>
                <a:cs typeface="Carlito"/>
              </a:rPr>
              <a:t> </a:t>
            </a:r>
            <a:r>
              <a:rPr lang="tr-TR" sz="1100" spc="-5" dirty="0">
                <a:latin typeface="Carlito"/>
                <a:cs typeface="Carlito"/>
              </a:rPr>
              <a:t>içerisinde </a:t>
            </a:r>
            <a:r>
              <a:rPr lang="tr-TR" sz="1100" dirty="0">
                <a:latin typeface="Carlito"/>
                <a:cs typeface="Carlito"/>
              </a:rPr>
              <a:t>kullanılabilir </a:t>
            </a:r>
            <a:r>
              <a:rPr lang="tr-TR" sz="1100" spc="-5" dirty="0">
                <a:latin typeface="Carlito"/>
                <a:cs typeface="Carlito"/>
              </a:rPr>
              <a:t>thread varsa isteğe hemen cevap verilir, yoksa </a:t>
            </a:r>
            <a:r>
              <a:rPr lang="tr-TR" sz="1100" dirty="0">
                <a:latin typeface="Carlito"/>
                <a:cs typeface="Carlito"/>
              </a:rPr>
              <a:t>bir </a:t>
            </a:r>
            <a:r>
              <a:rPr lang="tr-TR" sz="1100" dirty="0" err="1">
                <a:latin typeface="Carlito"/>
                <a:cs typeface="Carlito"/>
              </a:rPr>
              <a:t>thread’in</a:t>
            </a:r>
            <a:r>
              <a:rPr lang="tr-TR" sz="1100" dirty="0">
                <a:latin typeface="Carlito"/>
                <a:cs typeface="Carlito"/>
              </a:rPr>
              <a:t> </a:t>
            </a:r>
            <a:r>
              <a:rPr lang="tr-TR" sz="1100" spc="-5" dirty="0">
                <a:latin typeface="Carlito"/>
                <a:cs typeface="Carlito"/>
              </a:rPr>
              <a:t>serbest </a:t>
            </a:r>
            <a:r>
              <a:rPr lang="tr-TR" sz="1100" dirty="0">
                <a:latin typeface="Carlito"/>
                <a:cs typeface="Carlito"/>
              </a:rPr>
              <a:t>hale </a:t>
            </a:r>
            <a:r>
              <a:rPr lang="tr-TR" sz="1100" spc="-5" dirty="0">
                <a:latin typeface="Carlito"/>
                <a:cs typeface="Carlito"/>
              </a:rPr>
              <a:t>gelmesi</a:t>
            </a:r>
            <a:r>
              <a:rPr lang="tr-TR" sz="1100" spc="-75" dirty="0">
                <a:latin typeface="Carlito"/>
                <a:cs typeface="Carlito"/>
              </a:rPr>
              <a:t> </a:t>
            </a:r>
            <a:r>
              <a:rPr lang="tr-TR" sz="1100" dirty="0">
                <a:latin typeface="Carlito"/>
                <a:cs typeface="Carlito"/>
              </a:rPr>
              <a:t>beklenir.</a:t>
            </a:r>
          </a:p>
        </p:txBody>
      </p:sp>
      <p:sp>
        <p:nvSpPr>
          <p:cNvPr id="9" name="object 9"/>
          <p:cNvSpPr txBox="1">
            <a:spLocks noGrp="1"/>
          </p:cNvSpPr>
          <p:nvPr>
            <p:ph type="title"/>
          </p:nvPr>
        </p:nvSpPr>
        <p:spPr>
          <a:xfrm>
            <a:off x="490473" y="199390"/>
            <a:ext cx="2367027" cy="228268"/>
          </a:xfrm>
          <a:prstGeom prst="rect">
            <a:avLst/>
          </a:prstGeom>
        </p:spPr>
        <p:txBody>
          <a:bodyPr vert="horz" wrap="square" lIns="0" tIns="12700" rIns="0" bIns="0" rtlCol="0">
            <a:spAutoFit/>
          </a:bodyPr>
          <a:lstStyle/>
          <a:p>
            <a:pPr marL="12700">
              <a:lnSpc>
                <a:spcPct val="100000"/>
              </a:lnSpc>
              <a:spcBef>
                <a:spcPts val="100"/>
              </a:spcBef>
            </a:pPr>
            <a:r>
              <a:rPr lang="tr-TR" dirty="0"/>
              <a:t>Thread </a:t>
            </a:r>
            <a:r>
              <a:rPr lang="tr-TR" dirty="0" err="1"/>
              <a:t>pools</a:t>
            </a:r>
            <a:endParaRPr lang="tr-TR" dirty="0"/>
          </a:p>
        </p:txBody>
      </p:sp>
      <p:sp>
        <p:nvSpPr>
          <p:cNvPr id="10" name="object 10"/>
          <p:cNvSpPr/>
          <p:nvPr/>
        </p:nvSpPr>
        <p:spPr>
          <a:xfrm>
            <a:off x="304" y="381"/>
            <a:ext cx="4953000" cy="3427729"/>
          </a:xfrm>
          <a:custGeom>
            <a:avLst/>
            <a:gdLst/>
            <a:ahLst/>
            <a:cxnLst/>
            <a:rect l="l" t="t" r="r" b="b"/>
            <a:pathLst>
              <a:path w="4953000" h="3427729">
                <a:moveTo>
                  <a:pt x="0" y="3427729"/>
                </a:moveTo>
                <a:lnTo>
                  <a:pt x="4952746" y="3427729"/>
                </a:lnTo>
                <a:lnTo>
                  <a:pt x="4952746" y="0"/>
                </a:lnTo>
                <a:lnTo>
                  <a:pt x="0" y="0"/>
                </a:lnTo>
                <a:lnTo>
                  <a:pt x="0" y="3427729"/>
                </a:lnTo>
                <a:close/>
              </a:path>
            </a:pathLst>
          </a:custGeom>
          <a:ln w="24384">
            <a:solidFill>
              <a:srgbClr val="000000"/>
            </a:solidFill>
          </a:ln>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8579" y="280416"/>
            <a:ext cx="4627245" cy="262255"/>
            <a:chOff x="68579" y="280416"/>
            <a:chExt cx="4627245" cy="262255"/>
          </a:xfrm>
        </p:grpSpPr>
        <p:sp>
          <p:nvSpPr>
            <p:cNvPr id="3" name="object 3"/>
            <p:cNvSpPr/>
            <p:nvPr/>
          </p:nvSpPr>
          <p:spPr>
            <a:xfrm>
              <a:off x="493775" y="409956"/>
              <a:ext cx="199644" cy="11887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68579" y="374904"/>
              <a:ext cx="303275" cy="118872"/>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13003" y="280416"/>
              <a:ext cx="17145" cy="262255"/>
            </a:xfrm>
            <a:custGeom>
              <a:avLst/>
              <a:gdLst/>
              <a:ahLst/>
              <a:cxnLst/>
              <a:rect l="l" t="t" r="r" b="b"/>
              <a:pathLst>
                <a:path w="17145" h="262255">
                  <a:moveTo>
                    <a:pt x="16763" y="0"/>
                  </a:moveTo>
                  <a:lnTo>
                    <a:pt x="0" y="0"/>
                  </a:lnTo>
                  <a:lnTo>
                    <a:pt x="0" y="262127"/>
                  </a:lnTo>
                  <a:lnTo>
                    <a:pt x="16763" y="262127"/>
                  </a:lnTo>
                  <a:lnTo>
                    <a:pt x="16763" y="0"/>
                  </a:lnTo>
                  <a:close/>
                </a:path>
              </a:pathLst>
            </a:custGeom>
            <a:solidFill>
              <a:srgbClr val="1C1C1C"/>
            </a:solidFill>
          </p:spPr>
          <p:txBody>
            <a:bodyPr wrap="square" lIns="0" tIns="0" rIns="0" bIns="0" rtlCol="0"/>
            <a:lstStyle/>
            <a:p>
              <a:endParaRPr/>
            </a:p>
          </p:txBody>
        </p:sp>
        <p:sp>
          <p:nvSpPr>
            <p:cNvPr id="6" name="object 6"/>
            <p:cNvSpPr/>
            <p:nvPr/>
          </p:nvSpPr>
          <p:spPr>
            <a:xfrm>
              <a:off x="239267" y="464820"/>
              <a:ext cx="4456176" cy="15240"/>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p:nvPr/>
        </p:nvSpPr>
        <p:spPr>
          <a:xfrm>
            <a:off x="4896103" y="3329686"/>
            <a:ext cx="58419" cy="102235"/>
          </a:xfrm>
          <a:prstGeom prst="rect">
            <a:avLst/>
          </a:prstGeom>
        </p:spPr>
        <p:txBody>
          <a:bodyPr vert="horz" wrap="square" lIns="0" tIns="13335" rIns="0" bIns="0" rtlCol="0">
            <a:spAutoFit/>
          </a:bodyPr>
          <a:lstStyle/>
          <a:p>
            <a:pPr marL="12700">
              <a:lnSpc>
                <a:spcPct val="100000"/>
              </a:lnSpc>
              <a:spcBef>
                <a:spcPts val="105"/>
              </a:spcBef>
            </a:pPr>
            <a:r>
              <a:rPr sz="500" dirty="0">
                <a:solidFill>
                  <a:srgbClr val="808080"/>
                </a:solidFill>
                <a:latin typeface="Carlito"/>
                <a:cs typeface="Carlito"/>
              </a:rPr>
              <a:t>3</a:t>
            </a:r>
            <a:endParaRPr sz="500">
              <a:latin typeface="Carlito"/>
              <a:cs typeface="Carlito"/>
            </a:endParaRPr>
          </a:p>
        </p:txBody>
      </p:sp>
      <p:sp>
        <p:nvSpPr>
          <p:cNvPr id="9" name="object 9"/>
          <p:cNvSpPr txBox="1">
            <a:spLocks noGrp="1"/>
          </p:cNvSpPr>
          <p:nvPr>
            <p:ph type="title"/>
          </p:nvPr>
        </p:nvSpPr>
        <p:spPr>
          <a:xfrm>
            <a:off x="490472" y="199390"/>
            <a:ext cx="2367027" cy="228268"/>
          </a:xfrm>
          <a:prstGeom prst="rect">
            <a:avLst/>
          </a:prstGeom>
        </p:spPr>
        <p:txBody>
          <a:bodyPr vert="horz" wrap="square" lIns="0" tIns="12700" rIns="0" bIns="0" rtlCol="0">
            <a:spAutoFit/>
          </a:bodyPr>
          <a:lstStyle/>
          <a:p>
            <a:pPr marL="12700">
              <a:lnSpc>
                <a:spcPct val="100000"/>
              </a:lnSpc>
              <a:spcBef>
                <a:spcPts val="100"/>
              </a:spcBef>
            </a:pPr>
            <a:r>
              <a:rPr spc="-5" dirty="0" err="1"/>
              <a:t>Threadler</a:t>
            </a:r>
            <a:endParaRPr spc="-5" dirty="0"/>
          </a:p>
        </p:txBody>
      </p:sp>
      <p:sp>
        <p:nvSpPr>
          <p:cNvPr id="10" name="object 10"/>
          <p:cNvSpPr/>
          <p:nvPr/>
        </p:nvSpPr>
        <p:spPr>
          <a:xfrm>
            <a:off x="304" y="381"/>
            <a:ext cx="4953000" cy="3427729"/>
          </a:xfrm>
          <a:custGeom>
            <a:avLst/>
            <a:gdLst/>
            <a:ahLst/>
            <a:cxnLst/>
            <a:rect l="l" t="t" r="r" b="b"/>
            <a:pathLst>
              <a:path w="4953000" h="3427729">
                <a:moveTo>
                  <a:pt x="0" y="3427729"/>
                </a:moveTo>
                <a:lnTo>
                  <a:pt x="4952746" y="3427729"/>
                </a:lnTo>
                <a:lnTo>
                  <a:pt x="4952746" y="0"/>
                </a:lnTo>
                <a:lnTo>
                  <a:pt x="0" y="0"/>
                </a:lnTo>
                <a:lnTo>
                  <a:pt x="0" y="3427729"/>
                </a:lnTo>
                <a:close/>
              </a:path>
            </a:pathLst>
          </a:custGeom>
          <a:ln w="24384">
            <a:solidFill>
              <a:srgbClr val="000000"/>
            </a:solidFill>
          </a:ln>
        </p:spPr>
        <p:txBody>
          <a:bodyPr wrap="square" lIns="0" tIns="0" rIns="0" bIns="0" rtlCol="0"/>
          <a:lstStyle/>
          <a:p>
            <a:endParaRPr/>
          </a:p>
        </p:txBody>
      </p:sp>
      <p:sp>
        <p:nvSpPr>
          <p:cNvPr id="11" name="object 11"/>
          <p:cNvSpPr txBox="1"/>
          <p:nvPr/>
        </p:nvSpPr>
        <p:spPr>
          <a:xfrm>
            <a:off x="394856" y="572559"/>
            <a:ext cx="4133694" cy="3446372"/>
          </a:xfrm>
          <a:prstGeom prst="rect">
            <a:avLst/>
          </a:prstGeom>
        </p:spPr>
        <p:txBody>
          <a:bodyPr vert="horz" wrap="square" lIns="0" tIns="82213" rIns="0" bIns="0" rtlCol="0">
            <a:spAutoFit/>
          </a:bodyPr>
          <a:lstStyle/>
          <a:p>
            <a:pPr marL="177975" marR="515128" indent="-166815" algn="just">
              <a:spcBef>
                <a:spcPts val="401"/>
              </a:spcBef>
              <a:buClr>
                <a:srgbClr val="3333CC"/>
              </a:buClr>
              <a:buSzPct val="58333"/>
              <a:buFont typeface="Wingdings"/>
              <a:buChar char=""/>
              <a:tabLst>
                <a:tab pos="178562" algn="l"/>
              </a:tabLst>
            </a:pPr>
            <a:r>
              <a:rPr lang="tr-TR" sz="1109" dirty="0">
                <a:latin typeface="Carlito"/>
                <a:cs typeface="Calibri"/>
              </a:rPr>
              <a:t>Günümüzdeki modern bilgisayarlarda ve mobil cihazlarda çalışan yazılım uygulamalarının  çoğu </a:t>
            </a:r>
            <a:r>
              <a:rPr lang="tr-TR" sz="1109" dirty="0" err="1">
                <a:latin typeface="Carlito"/>
                <a:cs typeface="Calibri"/>
              </a:rPr>
              <a:t>multithread</a:t>
            </a:r>
            <a:r>
              <a:rPr lang="tr-TR" sz="1109" dirty="0">
                <a:latin typeface="Carlito"/>
                <a:cs typeface="Calibri"/>
              </a:rPr>
              <a:t> çalışırlar.</a:t>
            </a:r>
          </a:p>
          <a:p>
            <a:pPr marL="177975" marR="515128" indent="-166815" algn="just">
              <a:spcBef>
                <a:spcPts val="401"/>
              </a:spcBef>
              <a:buClr>
                <a:srgbClr val="3333CC"/>
              </a:buClr>
              <a:buSzPct val="58333"/>
              <a:buFont typeface="Wingdings"/>
              <a:buChar char=""/>
              <a:tabLst>
                <a:tab pos="178562" algn="l"/>
              </a:tabLst>
            </a:pPr>
            <a:r>
              <a:rPr lang="tr-TR" sz="1109" dirty="0">
                <a:latin typeface="Carlito"/>
                <a:cs typeface="Calibri"/>
              </a:rPr>
              <a:t>Uygulamalar, çok sayıda </a:t>
            </a:r>
            <a:r>
              <a:rPr lang="tr-TR" sz="1109" dirty="0" err="1">
                <a:latin typeface="Carlito"/>
                <a:cs typeface="Calibri"/>
              </a:rPr>
              <a:t>thread’e</a:t>
            </a:r>
            <a:r>
              <a:rPr lang="tr-TR" sz="1109" dirty="0">
                <a:latin typeface="Carlito"/>
                <a:cs typeface="Calibri"/>
              </a:rPr>
              <a:t> sahip tek </a:t>
            </a:r>
            <a:r>
              <a:rPr lang="tr-TR" sz="1109" dirty="0" err="1">
                <a:latin typeface="Carlito"/>
                <a:cs typeface="Calibri"/>
              </a:rPr>
              <a:t>process</a:t>
            </a:r>
            <a:r>
              <a:rPr lang="tr-TR" sz="1109" dirty="0">
                <a:latin typeface="Carlito"/>
                <a:cs typeface="Calibri"/>
              </a:rPr>
              <a:t> şeklinde  geliştirilirler.</a:t>
            </a:r>
          </a:p>
          <a:p>
            <a:pPr marL="177975" marR="515128" indent="-166815" algn="just">
              <a:spcBef>
                <a:spcPts val="401"/>
              </a:spcBef>
              <a:buClr>
                <a:srgbClr val="3333CC"/>
              </a:buClr>
              <a:buSzPct val="58333"/>
              <a:buFont typeface="Wingdings"/>
              <a:buChar char=""/>
              <a:tabLst>
                <a:tab pos="178562" algn="l"/>
              </a:tabLst>
            </a:pPr>
            <a:r>
              <a:rPr lang="tr-TR" sz="1109" dirty="0">
                <a:latin typeface="Carlito"/>
                <a:cs typeface="Calibri"/>
              </a:rPr>
              <a:t>Eğer bir process, birden fazla </a:t>
            </a:r>
            <a:r>
              <a:rPr lang="tr-TR" sz="1109" dirty="0" err="1">
                <a:latin typeface="Carlito"/>
                <a:cs typeface="Calibri"/>
              </a:rPr>
              <a:t>thread’e</a:t>
            </a:r>
            <a:r>
              <a:rPr lang="tr-TR" sz="1109" dirty="0">
                <a:latin typeface="Carlito"/>
                <a:cs typeface="Calibri"/>
              </a:rPr>
              <a:t> sahipse birden fazla görevi  eşzamanlı yapabilir.</a:t>
            </a:r>
          </a:p>
          <a:p>
            <a:pPr marL="177975" marR="515128" indent="-166815" algn="just">
              <a:spcBef>
                <a:spcPts val="401"/>
              </a:spcBef>
              <a:buClr>
                <a:srgbClr val="3333CC"/>
              </a:buClr>
              <a:buSzPct val="58333"/>
              <a:buFont typeface="Wingdings"/>
              <a:buChar char=""/>
              <a:tabLst>
                <a:tab pos="178562" algn="l"/>
              </a:tabLst>
            </a:pPr>
            <a:r>
              <a:rPr lang="tr-TR" sz="1109" dirty="0">
                <a:latin typeface="Carlito"/>
                <a:cs typeface="Calibri"/>
              </a:rPr>
              <a:t>Multithread uygulama örnekleri:</a:t>
            </a:r>
          </a:p>
          <a:p>
            <a:pPr marL="371467" marR="515128" lvl="1" indent="-166815" algn="just">
              <a:spcBef>
                <a:spcPts val="401"/>
              </a:spcBef>
              <a:buClr>
                <a:srgbClr val="FF0000"/>
              </a:buClr>
              <a:buSzPct val="58333"/>
              <a:buFont typeface="Wingdings"/>
              <a:buChar char=""/>
              <a:tabLst>
                <a:tab pos="178562" algn="l"/>
              </a:tabLst>
            </a:pPr>
            <a:r>
              <a:rPr lang="tr-TR" sz="1109" dirty="0">
                <a:latin typeface="Carlito"/>
                <a:cs typeface="Calibri"/>
              </a:rPr>
              <a:t>Bir web tarayıcısında bir thread resim veya metin görüntülerken, başka bir thread ağdan veri alır.</a:t>
            </a:r>
          </a:p>
          <a:p>
            <a:pPr marL="371467" marR="515128" lvl="1" indent="-166815" algn="just">
              <a:spcBef>
                <a:spcPts val="401"/>
              </a:spcBef>
              <a:buClr>
                <a:srgbClr val="FF0000"/>
              </a:buClr>
              <a:buSzPct val="58333"/>
              <a:buFont typeface="Wingdings"/>
              <a:buChar char=""/>
              <a:tabLst>
                <a:tab pos="178562" algn="l"/>
              </a:tabLst>
            </a:pPr>
            <a:r>
              <a:rPr lang="tr-TR" sz="1109" dirty="0">
                <a:latin typeface="Carlito"/>
                <a:cs typeface="Calibri"/>
              </a:rPr>
              <a:t>Bir </a:t>
            </a:r>
            <a:r>
              <a:rPr lang="tr-TR" sz="1109" dirty="0" err="1">
                <a:latin typeface="Carlito"/>
                <a:cs typeface="Calibri"/>
              </a:rPr>
              <a:t>word</a:t>
            </a:r>
            <a:r>
              <a:rPr lang="tr-TR" sz="1109" dirty="0">
                <a:latin typeface="Carlito"/>
                <a:cs typeface="Calibri"/>
              </a:rPr>
              <a:t> uygulaması, bir thread ile klavyeden giriş alabilir, bir thread ile </a:t>
            </a:r>
            <a:r>
              <a:rPr lang="tr-TR" sz="1109" dirty="0" err="1">
                <a:latin typeface="Carlito"/>
                <a:cs typeface="Calibri"/>
              </a:rPr>
              <a:t>spell</a:t>
            </a:r>
            <a:r>
              <a:rPr lang="tr-TR" sz="1109" dirty="0">
                <a:latin typeface="Carlito"/>
                <a:cs typeface="Calibri"/>
              </a:rPr>
              <a:t> </a:t>
            </a:r>
            <a:r>
              <a:rPr lang="tr-TR" sz="1109" dirty="0" err="1">
                <a:latin typeface="Carlito"/>
                <a:cs typeface="Calibri"/>
              </a:rPr>
              <a:t>check</a:t>
            </a:r>
            <a:r>
              <a:rPr lang="tr-TR" sz="1109" dirty="0">
                <a:latin typeface="Carlito"/>
                <a:cs typeface="Calibri"/>
              </a:rPr>
              <a:t> yapabilir ve başka bir thread ile ekran görüntüsünü düzenleyebilir.</a:t>
            </a:r>
          </a:p>
          <a:p>
            <a:pPr marL="177975" marR="515128" indent="-166815" algn="just">
              <a:spcBef>
                <a:spcPts val="401"/>
              </a:spcBef>
              <a:buClr>
                <a:srgbClr val="3333CC"/>
              </a:buClr>
              <a:buSzPct val="58333"/>
              <a:buFont typeface="Wingdings"/>
              <a:buChar char=""/>
              <a:tabLst>
                <a:tab pos="178562" algn="l"/>
              </a:tabLst>
            </a:pPr>
            <a:endParaRPr lang="tr-TR" sz="1109" dirty="0">
              <a:latin typeface="Carlito"/>
              <a:cs typeface="Calibri"/>
            </a:endParaRPr>
          </a:p>
          <a:p>
            <a:pPr marL="177975" marR="515128" indent="-166815" algn="just">
              <a:spcBef>
                <a:spcPts val="401"/>
              </a:spcBef>
              <a:buClr>
                <a:srgbClr val="3333CC"/>
              </a:buClr>
              <a:buSzPct val="58333"/>
              <a:buFont typeface="Wingdings"/>
              <a:buChar char=""/>
              <a:tabLst>
                <a:tab pos="178562" algn="l"/>
              </a:tabLst>
            </a:pPr>
            <a:endParaRPr lang="tr-TR" sz="1109" dirty="0">
              <a:latin typeface="Carlito"/>
              <a:cs typeface="Calibri"/>
            </a:endParaRPr>
          </a:p>
          <a:p>
            <a:pPr marL="177975" marR="515128" indent="-166815" algn="just">
              <a:spcBef>
                <a:spcPts val="401"/>
              </a:spcBef>
              <a:buClr>
                <a:srgbClr val="3333CC"/>
              </a:buClr>
              <a:buSzPct val="58333"/>
              <a:buFont typeface="Wingdings"/>
              <a:buChar char=""/>
              <a:tabLst>
                <a:tab pos="178562" algn="l"/>
              </a:tabLst>
            </a:pPr>
            <a:endParaRPr lang="tr-TR" sz="1109" dirty="0">
              <a:latin typeface="Carlito"/>
              <a:cs typeface="Calibri"/>
            </a:endParaRPr>
          </a:p>
          <a:p>
            <a:pPr marL="177975" marR="466964" indent="-166815" algn="just">
              <a:spcBef>
                <a:spcPts val="401"/>
              </a:spcBef>
              <a:buClr>
                <a:srgbClr val="3333CC"/>
              </a:buClr>
              <a:buSzPct val="58333"/>
              <a:buFont typeface="Wingdings"/>
              <a:buChar char=""/>
              <a:tabLst>
                <a:tab pos="178562" algn="l"/>
              </a:tabLst>
            </a:pPr>
            <a:endParaRPr sz="1109" dirty="0">
              <a:latin typeface="Carlito"/>
              <a:cs typeface="Calibri"/>
            </a:endParaRPr>
          </a:p>
        </p:txBody>
      </p:sp>
    </p:spTree>
    <p:extLst>
      <p:ext uri="{BB962C8B-B14F-4D97-AF65-F5344CB8AC3E}">
        <p14:creationId xmlns:p14="http://schemas.microsoft.com/office/powerpoint/2010/main" val="16924367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8579" y="280416"/>
            <a:ext cx="4627245" cy="262255"/>
            <a:chOff x="68579" y="280416"/>
            <a:chExt cx="4627245" cy="262255"/>
          </a:xfrm>
        </p:grpSpPr>
        <p:sp>
          <p:nvSpPr>
            <p:cNvPr id="3" name="object 3"/>
            <p:cNvSpPr/>
            <p:nvPr/>
          </p:nvSpPr>
          <p:spPr>
            <a:xfrm>
              <a:off x="493775" y="409956"/>
              <a:ext cx="199644" cy="11887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68579" y="374904"/>
              <a:ext cx="303275" cy="118872"/>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13003" y="280416"/>
              <a:ext cx="17145" cy="262255"/>
            </a:xfrm>
            <a:custGeom>
              <a:avLst/>
              <a:gdLst/>
              <a:ahLst/>
              <a:cxnLst/>
              <a:rect l="l" t="t" r="r" b="b"/>
              <a:pathLst>
                <a:path w="17145" h="262255">
                  <a:moveTo>
                    <a:pt x="16763" y="0"/>
                  </a:moveTo>
                  <a:lnTo>
                    <a:pt x="0" y="0"/>
                  </a:lnTo>
                  <a:lnTo>
                    <a:pt x="0" y="262127"/>
                  </a:lnTo>
                  <a:lnTo>
                    <a:pt x="16763" y="262127"/>
                  </a:lnTo>
                  <a:lnTo>
                    <a:pt x="16763" y="0"/>
                  </a:lnTo>
                  <a:close/>
                </a:path>
              </a:pathLst>
            </a:custGeom>
            <a:solidFill>
              <a:srgbClr val="1C1C1C"/>
            </a:solidFill>
          </p:spPr>
          <p:txBody>
            <a:bodyPr wrap="square" lIns="0" tIns="0" rIns="0" bIns="0" rtlCol="0"/>
            <a:lstStyle/>
            <a:p>
              <a:endParaRPr/>
            </a:p>
          </p:txBody>
        </p:sp>
        <p:sp>
          <p:nvSpPr>
            <p:cNvPr id="6" name="object 6"/>
            <p:cNvSpPr/>
            <p:nvPr/>
          </p:nvSpPr>
          <p:spPr>
            <a:xfrm>
              <a:off x="239267" y="464820"/>
              <a:ext cx="4456176" cy="15240"/>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p:nvPr/>
        </p:nvSpPr>
        <p:spPr>
          <a:xfrm>
            <a:off x="4863846" y="3329686"/>
            <a:ext cx="89535" cy="102235"/>
          </a:xfrm>
          <a:prstGeom prst="rect">
            <a:avLst/>
          </a:prstGeom>
        </p:spPr>
        <p:txBody>
          <a:bodyPr vert="horz" wrap="square" lIns="0" tIns="13335" rIns="0" bIns="0" rtlCol="0">
            <a:spAutoFit/>
          </a:bodyPr>
          <a:lstStyle/>
          <a:p>
            <a:pPr marL="12700">
              <a:lnSpc>
                <a:spcPct val="100000"/>
              </a:lnSpc>
              <a:spcBef>
                <a:spcPts val="105"/>
              </a:spcBef>
            </a:pPr>
            <a:r>
              <a:rPr sz="500" spc="-5" dirty="0">
                <a:solidFill>
                  <a:srgbClr val="808080"/>
                </a:solidFill>
                <a:latin typeface="Carlito"/>
                <a:cs typeface="Carlito"/>
              </a:rPr>
              <a:t>37</a:t>
            </a:r>
            <a:endParaRPr sz="500">
              <a:latin typeface="Carlito"/>
              <a:cs typeface="Carlito"/>
            </a:endParaRPr>
          </a:p>
        </p:txBody>
      </p:sp>
      <p:sp>
        <p:nvSpPr>
          <p:cNvPr id="8" name="object 8"/>
          <p:cNvSpPr txBox="1"/>
          <p:nvPr/>
        </p:nvSpPr>
        <p:spPr>
          <a:xfrm>
            <a:off x="192851" y="456333"/>
            <a:ext cx="4697095" cy="1844095"/>
          </a:xfrm>
          <a:prstGeom prst="rect">
            <a:avLst/>
          </a:prstGeom>
        </p:spPr>
        <p:txBody>
          <a:bodyPr vert="horz" wrap="square" lIns="0" tIns="88900" rIns="0" bIns="0" rtlCol="0">
            <a:spAutoFit/>
          </a:bodyPr>
          <a:lstStyle/>
          <a:p>
            <a:pPr marL="192405" marR="200025" indent="-180340">
              <a:lnSpc>
                <a:spcPct val="100000"/>
              </a:lnSpc>
              <a:spcBef>
                <a:spcPts val="600"/>
              </a:spcBef>
              <a:buClr>
                <a:srgbClr val="3333CC"/>
              </a:buClr>
              <a:buSzPct val="58333"/>
              <a:buFont typeface="Wingdings"/>
              <a:buChar char=""/>
              <a:tabLst>
                <a:tab pos="193040" algn="l"/>
              </a:tabLst>
            </a:pPr>
            <a:r>
              <a:rPr lang="tr-TR" sz="1100" spc="-5" dirty="0">
                <a:solidFill>
                  <a:srgbClr val="00AFEF"/>
                </a:solidFill>
                <a:latin typeface="Carlito"/>
                <a:cs typeface="Carlito"/>
              </a:rPr>
              <a:t>thread </a:t>
            </a:r>
            <a:r>
              <a:rPr lang="tr-TR" sz="1100" dirty="0" err="1">
                <a:solidFill>
                  <a:srgbClr val="00AFEF"/>
                </a:solidFill>
                <a:latin typeface="Carlito"/>
                <a:cs typeface="Carlito"/>
              </a:rPr>
              <a:t>pool</a:t>
            </a:r>
            <a:r>
              <a:rPr lang="tr-TR" sz="1100" spc="-5" dirty="0">
                <a:latin typeface="Carlito"/>
                <a:cs typeface="Carlito"/>
              </a:rPr>
              <a:t> avantajları: </a:t>
            </a:r>
          </a:p>
          <a:p>
            <a:pPr marL="360000" marR="200025" lvl="1" indent="-180340">
              <a:spcBef>
                <a:spcPts val="600"/>
              </a:spcBef>
              <a:buClr>
                <a:srgbClr val="3333CC"/>
              </a:buClr>
              <a:buSzPct val="58333"/>
              <a:buFont typeface="Wingdings"/>
              <a:buChar char=""/>
              <a:tabLst>
                <a:tab pos="193040" algn="l"/>
              </a:tabLst>
            </a:pPr>
            <a:r>
              <a:rPr lang="tr-TR" sz="1100" spc="-5" dirty="0">
                <a:latin typeface="Carlito"/>
                <a:cs typeface="Carlito"/>
              </a:rPr>
              <a:t>Bir isteğe var olan </a:t>
            </a:r>
            <a:r>
              <a:rPr lang="tr-TR" sz="1100" dirty="0">
                <a:latin typeface="Carlito"/>
                <a:cs typeface="Carlito"/>
              </a:rPr>
              <a:t>thread ile </a:t>
            </a:r>
            <a:r>
              <a:rPr lang="tr-TR" sz="1100" spc="-5" dirty="0">
                <a:latin typeface="Carlito"/>
                <a:cs typeface="Carlito"/>
              </a:rPr>
              <a:t>servis yapmak yeni thread oluşturmaktan daha</a:t>
            </a:r>
            <a:r>
              <a:rPr lang="tr-TR" sz="1100" spc="10" dirty="0">
                <a:latin typeface="Carlito"/>
                <a:cs typeface="Carlito"/>
              </a:rPr>
              <a:t> </a:t>
            </a:r>
            <a:r>
              <a:rPr lang="tr-TR" sz="1100" spc="-5" dirty="0">
                <a:latin typeface="Carlito"/>
                <a:cs typeface="Carlito"/>
              </a:rPr>
              <a:t>hızlıdır.</a:t>
            </a:r>
          </a:p>
          <a:p>
            <a:pPr marL="360000" marR="200025" lvl="1" indent="-180340">
              <a:spcBef>
                <a:spcPts val="600"/>
              </a:spcBef>
              <a:buClr>
                <a:srgbClr val="3333CC"/>
              </a:buClr>
              <a:buSzPct val="58333"/>
              <a:buFont typeface="Wingdings"/>
              <a:buChar char=""/>
              <a:tabLst>
                <a:tab pos="193040" algn="l"/>
              </a:tabLst>
            </a:pPr>
            <a:r>
              <a:rPr lang="tr-TR" sz="1100" spc="-5" dirty="0">
                <a:latin typeface="Carlito"/>
                <a:cs typeface="Carlito"/>
              </a:rPr>
              <a:t>Çok sayıda eşzamanlı </a:t>
            </a:r>
            <a:r>
              <a:rPr lang="tr-TR" sz="1100" spc="-5" dirty="0" err="1">
                <a:latin typeface="Carlito"/>
                <a:cs typeface="Carlito"/>
              </a:rPr>
              <a:t>threadleri</a:t>
            </a:r>
            <a:r>
              <a:rPr lang="tr-TR" sz="1100" spc="-5" dirty="0">
                <a:latin typeface="Carlito"/>
                <a:cs typeface="Carlito"/>
              </a:rPr>
              <a:t> destekleyecek kapasitesi olmayan sistemler için </a:t>
            </a:r>
            <a:r>
              <a:rPr lang="tr-TR" sz="1100" spc="-5" dirty="0" err="1">
                <a:latin typeface="Carlito"/>
                <a:cs typeface="Carlito"/>
              </a:rPr>
              <a:t>thred</a:t>
            </a:r>
            <a:r>
              <a:rPr lang="tr-TR" sz="1100" spc="-5" dirty="0">
                <a:latin typeface="Carlito"/>
                <a:cs typeface="Carlito"/>
              </a:rPr>
              <a:t> </a:t>
            </a:r>
            <a:r>
              <a:rPr lang="tr-TR" sz="1100" spc="-5" dirty="0" err="1">
                <a:latin typeface="Carlito"/>
                <a:cs typeface="Carlito"/>
              </a:rPr>
              <a:t>pool</a:t>
            </a:r>
            <a:r>
              <a:rPr lang="tr-TR" sz="1100" spc="-5" dirty="0">
                <a:latin typeface="Carlito"/>
                <a:cs typeface="Carlito"/>
              </a:rPr>
              <a:t> ile </a:t>
            </a:r>
            <a:r>
              <a:rPr lang="tr-TR" sz="1100" spc="-5" dirty="0" err="1">
                <a:latin typeface="Carlito"/>
                <a:cs typeface="Carlito"/>
              </a:rPr>
              <a:t>threadleri</a:t>
            </a:r>
            <a:r>
              <a:rPr lang="tr-TR" sz="1100" spc="-5" dirty="0">
                <a:latin typeface="Carlito"/>
                <a:cs typeface="Carlito"/>
              </a:rPr>
              <a:t> sınırlı sayıda tutmak önemlidir.</a:t>
            </a:r>
          </a:p>
          <a:p>
            <a:pPr marL="360000" marR="200025" lvl="1" indent="-180340">
              <a:spcBef>
                <a:spcPts val="600"/>
              </a:spcBef>
              <a:buClr>
                <a:srgbClr val="3333CC"/>
              </a:buClr>
              <a:buSzPct val="58333"/>
              <a:buFont typeface="Wingdings"/>
              <a:buChar char=""/>
              <a:tabLst>
                <a:tab pos="193040" algn="l"/>
              </a:tabLst>
            </a:pPr>
            <a:r>
              <a:rPr lang="tr-TR" sz="1100" dirty="0">
                <a:latin typeface="Carlito"/>
                <a:cs typeface="Carlito"/>
              </a:rPr>
              <a:t>Yapılacak görevi, görevi oluşturma mekaniğinden ayırmak, görevi yürütmek için farklı stratejiler kullanmaya imkan tanır. Örneğin, görevler periyodik olarak zamanlanabilir.</a:t>
            </a:r>
          </a:p>
        </p:txBody>
      </p:sp>
      <p:sp>
        <p:nvSpPr>
          <p:cNvPr id="9" name="object 9"/>
          <p:cNvSpPr txBox="1">
            <a:spLocks noGrp="1"/>
          </p:cNvSpPr>
          <p:nvPr>
            <p:ph type="title"/>
          </p:nvPr>
        </p:nvSpPr>
        <p:spPr>
          <a:xfrm>
            <a:off x="490473" y="199390"/>
            <a:ext cx="2367027" cy="228268"/>
          </a:xfrm>
          <a:prstGeom prst="rect">
            <a:avLst/>
          </a:prstGeom>
        </p:spPr>
        <p:txBody>
          <a:bodyPr vert="horz" wrap="square" lIns="0" tIns="12700" rIns="0" bIns="0" rtlCol="0">
            <a:spAutoFit/>
          </a:bodyPr>
          <a:lstStyle/>
          <a:p>
            <a:pPr marL="12700">
              <a:lnSpc>
                <a:spcPct val="100000"/>
              </a:lnSpc>
              <a:spcBef>
                <a:spcPts val="100"/>
              </a:spcBef>
            </a:pPr>
            <a:r>
              <a:rPr lang="tr-TR" dirty="0"/>
              <a:t>Thread </a:t>
            </a:r>
            <a:r>
              <a:rPr lang="tr-TR" dirty="0" err="1"/>
              <a:t>pools</a:t>
            </a:r>
            <a:endParaRPr lang="tr-TR" dirty="0"/>
          </a:p>
        </p:txBody>
      </p:sp>
      <p:sp>
        <p:nvSpPr>
          <p:cNvPr id="10" name="object 10"/>
          <p:cNvSpPr/>
          <p:nvPr/>
        </p:nvSpPr>
        <p:spPr>
          <a:xfrm>
            <a:off x="304" y="381"/>
            <a:ext cx="4953000" cy="3427729"/>
          </a:xfrm>
          <a:custGeom>
            <a:avLst/>
            <a:gdLst/>
            <a:ahLst/>
            <a:cxnLst/>
            <a:rect l="l" t="t" r="r" b="b"/>
            <a:pathLst>
              <a:path w="4953000" h="3427729">
                <a:moveTo>
                  <a:pt x="0" y="3427729"/>
                </a:moveTo>
                <a:lnTo>
                  <a:pt x="4952746" y="3427729"/>
                </a:lnTo>
                <a:lnTo>
                  <a:pt x="4952746" y="0"/>
                </a:lnTo>
                <a:lnTo>
                  <a:pt x="0" y="0"/>
                </a:lnTo>
                <a:lnTo>
                  <a:pt x="0" y="3427729"/>
                </a:lnTo>
                <a:close/>
              </a:path>
            </a:pathLst>
          </a:custGeom>
          <a:ln w="24384">
            <a:solidFill>
              <a:srgbClr val="000000"/>
            </a:solidFill>
          </a:ln>
        </p:spPr>
        <p:txBody>
          <a:bodyPr wrap="square" lIns="0" tIns="0" rIns="0" bIns="0" rtlCol="0"/>
          <a:lstStyle/>
          <a:p>
            <a:endParaRPr/>
          </a:p>
        </p:txBody>
      </p:sp>
    </p:spTree>
    <p:extLst>
      <p:ext uri="{BB962C8B-B14F-4D97-AF65-F5344CB8AC3E}">
        <p14:creationId xmlns:p14="http://schemas.microsoft.com/office/powerpoint/2010/main" val="2372189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8579" y="280416"/>
            <a:ext cx="4627245" cy="262255"/>
            <a:chOff x="68579" y="280416"/>
            <a:chExt cx="4627245" cy="262255"/>
          </a:xfrm>
        </p:grpSpPr>
        <p:sp>
          <p:nvSpPr>
            <p:cNvPr id="3" name="object 3"/>
            <p:cNvSpPr/>
            <p:nvPr/>
          </p:nvSpPr>
          <p:spPr>
            <a:xfrm>
              <a:off x="493775" y="409956"/>
              <a:ext cx="199644" cy="11887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68579" y="374904"/>
              <a:ext cx="303275" cy="118872"/>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13003" y="280416"/>
              <a:ext cx="17145" cy="262255"/>
            </a:xfrm>
            <a:custGeom>
              <a:avLst/>
              <a:gdLst/>
              <a:ahLst/>
              <a:cxnLst/>
              <a:rect l="l" t="t" r="r" b="b"/>
              <a:pathLst>
                <a:path w="17145" h="262255">
                  <a:moveTo>
                    <a:pt x="16763" y="0"/>
                  </a:moveTo>
                  <a:lnTo>
                    <a:pt x="0" y="0"/>
                  </a:lnTo>
                  <a:lnTo>
                    <a:pt x="0" y="262127"/>
                  </a:lnTo>
                  <a:lnTo>
                    <a:pt x="16763" y="262127"/>
                  </a:lnTo>
                  <a:lnTo>
                    <a:pt x="16763" y="0"/>
                  </a:lnTo>
                  <a:close/>
                </a:path>
              </a:pathLst>
            </a:custGeom>
            <a:solidFill>
              <a:srgbClr val="1C1C1C"/>
            </a:solidFill>
          </p:spPr>
          <p:txBody>
            <a:bodyPr wrap="square" lIns="0" tIns="0" rIns="0" bIns="0" rtlCol="0"/>
            <a:lstStyle/>
            <a:p>
              <a:endParaRPr/>
            </a:p>
          </p:txBody>
        </p:sp>
        <p:sp>
          <p:nvSpPr>
            <p:cNvPr id="6" name="object 6"/>
            <p:cNvSpPr/>
            <p:nvPr/>
          </p:nvSpPr>
          <p:spPr>
            <a:xfrm>
              <a:off x="239267" y="464820"/>
              <a:ext cx="4456176" cy="15239"/>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p:nvPr/>
        </p:nvSpPr>
        <p:spPr>
          <a:xfrm>
            <a:off x="4863846" y="3330041"/>
            <a:ext cx="89535" cy="102870"/>
          </a:xfrm>
          <a:prstGeom prst="rect">
            <a:avLst/>
          </a:prstGeom>
        </p:spPr>
        <p:txBody>
          <a:bodyPr vert="horz" wrap="square" lIns="0" tIns="13335" rIns="0" bIns="0" rtlCol="0">
            <a:spAutoFit/>
          </a:bodyPr>
          <a:lstStyle/>
          <a:p>
            <a:pPr marL="12700">
              <a:lnSpc>
                <a:spcPct val="100000"/>
              </a:lnSpc>
              <a:spcBef>
                <a:spcPts val="105"/>
              </a:spcBef>
            </a:pPr>
            <a:r>
              <a:rPr sz="500" spc="-5" dirty="0">
                <a:solidFill>
                  <a:srgbClr val="808080"/>
                </a:solidFill>
                <a:latin typeface="Carlito"/>
                <a:cs typeface="Carlito"/>
              </a:rPr>
              <a:t>38</a:t>
            </a:r>
            <a:endParaRPr sz="500">
              <a:latin typeface="Carlito"/>
              <a:cs typeface="Carlito"/>
            </a:endParaRPr>
          </a:p>
        </p:txBody>
      </p:sp>
      <p:sp>
        <p:nvSpPr>
          <p:cNvPr id="8" name="object 8"/>
          <p:cNvSpPr txBox="1"/>
          <p:nvPr/>
        </p:nvSpPr>
        <p:spPr>
          <a:xfrm>
            <a:off x="213105" y="458724"/>
            <a:ext cx="4549775" cy="505267"/>
          </a:xfrm>
          <a:prstGeom prst="rect">
            <a:avLst/>
          </a:prstGeom>
        </p:spPr>
        <p:txBody>
          <a:bodyPr vert="horz" wrap="square" lIns="0" tIns="88900" rIns="0" bIns="0" rtlCol="0">
            <a:spAutoFit/>
          </a:bodyPr>
          <a:lstStyle/>
          <a:p>
            <a:pPr marL="192405" indent="-180340">
              <a:spcBef>
                <a:spcPts val="605"/>
              </a:spcBef>
              <a:buClr>
                <a:srgbClr val="3333CC"/>
              </a:buClr>
              <a:buSzPct val="58333"/>
              <a:buFont typeface="Wingdings"/>
              <a:buChar char=""/>
              <a:tabLst>
                <a:tab pos="193040" algn="l"/>
              </a:tabLst>
            </a:pPr>
            <a:r>
              <a:rPr lang="tr-TR" sz="1100" spc="-5" dirty="0">
                <a:latin typeface="Carlito"/>
                <a:cs typeface="Carlito"/>
              </a:rPr>
              <a:t>Windows API thread </a:t>
            </a:r>
            <a:r>
              <a:rPr lang="tr-TR" sz="1100" spc="-5" dirty="0" err="1">
                <a:latin typeface="Carlito"/>
                <a:cs typeface="Carlito"/>
              </a:rPr>
              <a:t>pools</a:t>
            </a:r>
            <a:r>
              <a:rPr lang="tr-TR" sz="1100" spc="-5" dirty="0">
                <a:latin typeface="Carlito"/>
                <a:cs typeface="Carlito"/>
              </a:rPr>
              <a:t> destekler: </a:t>
            </a:r>
          </a:p>
          <a:p>
            <a:pPr marL="192405" indent="-180340">
              <a:lnSpc>
                <a:spcPct val="100000"/>
              </a:lnSpc>
              <a:spcBef>
                <a:spcPts val="605"/>
              </a:spcBef>
              <a:buClr>
                <a:srgbClr val="3333CC"/>
              </a:buClr>
              <a:buSzPct val="58333"/>
              <a:buFont typeface="Wingdings"/>
              <a:buChar char=""/>
              <a:tabLst>
                <a:tab pos="193040" algn="l"/>
              </a:tabLst>
            </a:pPr>
            <a:r>
              <a:rPr sz="1100" spc="-5" dirty="0" err="1">
                <a:latin typeface="Carlito"/>
                <a:cs typeface="Carlito"/>
              </a:rPr>
              <a:t>Örnekte</a:t>
            </a:r>
            <a:r>
              <a:rPr sz="1100" spc="-5" dirty="0">
                <a:latin typeface="Carlito"/>
                <a:cs typeface="Carlito"/>
              </a:rPr>
              <a:t> </a:t>
            </a:r>
            <a:r>
              <a:rPr sz="900" b="1" spc="-5" dirty="0">
                <a:solidFill>
                  <a:srgbClr val="00AFEF"/>
                </a:solidFill>
                <a:latin typeface="Courier New"/>
                <a:cs typeface="Courier New"/>
              </a:rPr>
              <a:t>PoolFunction() </a:t>
            </a:r>
            <a:r>
              <a:rPr sz="1100" dirty="0">
                <a:latin typeface="Carlito"/>
                <a:cs typeface="Carlito"/>
              </a:rPr>
              <a:t>fonksiyonu thread olarak</a:t>
            </a:r>
            <a:r>
              <a:rPr sz="1100" spc="-20" dirty="0">
                <a:latin typeface="Carlito"/>
                <a:cs typeface="Carlito"/>
              </a:rPr>
              <a:t> </a:t>
            </a:r>
            <a:r>
              <a:rPr sz="1100" dirty="0">
                <a:latin typeface="Carlito"/>
                <a:cs typeface="Carlito"/>
              </a:rPr>
              <a:t>çalıştırılmaktadır.</a:t>
            </a:r>
          </a:p>
        </p:txBody>
      </p:sp>
      <p:sp>
        <p:nvSpPr>
          <p:cNvPr id="9" name="object 9"/>
          <p:cNvSpPr txBox="1"/>
          <p:nvPr/>
        </p:nvSpPr>
        <p:spPr>
          <a:xfrm>
            <a:off x="213105" y="1831086"/>
            <a:ext cx="4519930" cy="1474763"/>
          </a:xfrm>
          <a:prstGeom prst="rect">
            <a:avLst/>
          </a:prstGeom>
        </p:spPr>
        <p:txBody>
          <a:bodyPr vert="horz" wrap="square" lIns="0" tIns="12700" rIns="0" bIns="0" rtlCol="0">
            <a:spAutoFit/>
          </a:bodyPr>
          <a:lstStyle/>
          <a:p>
            <a:pPr marL="192405" marR="5080" indent="-180340">
              <a:lnSpc>
                <a:spcPct val="100000"/>
              </a:lnSpc>
              <a:spcBef>
                <a:spcPts val="100"/>
              </a:spcBef>
              <a:buClr>
                <a:srgbClr val="3333CC"/>
              </a:buClr>
              <a:buSzPct val="58333"/>
              <a:buFont typeface="Wingdings"/>
              <a:buChar char=""/>
              <a:tabLst>
                <a:tab pos="193040" algn="l"/>
              </a:tabLst>
            </a:pPr>
            <a:r>
              <a:rPr sz="1100" dirty="0">
                <a:latin typeface="Carlito"/>
                <a:cs typeface="Carlito"/>
              </a:rPr>
              <a:t>Thread pool API </a:t>
            </a:r>
            <a:r>
              <a:rPr sz="1100" spc="-5" dirty="0">
                <a:latin typeface="Carlito"/>
                <a:cs typeface="Carlito"/>
              </a:rPr>
              <a:t>içerisindeki </a:t>
            </a:r>
            <a:r>
              <a:rPr sz="900" spc="-5" dirty="0">
                <a:solidFill>
                  <a:srgbClr val="00AFEF"/>
                </a:solidFill>
                <a:latin typeface="Courier New"/>
                <a:cs typeface="Courier New"/>
              </a:rPr>
              <a:t>QueueUserWorkItem() </a:t>
            </a:r>
            <a:r>
              <a:rPr sz="1100" spc="-5" dirty="0">
                <a:latin typeface="Carlito"/>
                <a:cs typeface="Carlito"/>
              </a:rPr>
              <a:t>fonksiyonu, </a:t>
            </a:r>
            <a:r>
              <a:rPr sz="1100" dirty="0">
                <a:latin typeface="Carlito"/>
                <a:cs typeface="Carlito"/>
              </a:rPr>
              <a:t>pool  </a:t>
            </a:r>
            <a:r>
              <a:rPr sz="1100" spc="-5" dirty="0">
                <a:latin typeface="Carlito"/>
                <a:cs typeface="Carlito"/>
              </a:rPr>
              <a:t>içerisindeki </a:t>
            </a:r>
            <a:r>
              <a:rPr sz="1100" dirty="0">
                <a:latin typeface="Carlito"/>
                <a:cs typeface="Carlito"/>
              </a:rPr>
              <a:t>bir </a:t>
            </a:r>
            <a:r>
              <a:rPr sz="1100" spc="-5" dirty="0">
                <a:latin typeface="Carlito"/>
                <a:cs typeface="Carlito"/>
              </a:rPr>
              <a:t>thread </a:t>
            </a:r>
            <a:r>
              <a:rPr sz="1100" dirty="0">
                <a:latin typeface="Carlito"/>
                <a:cs typeface="Carlito"/>
              </a:rPr>
              <a:t>ile </a:t>
            </a:r>
            <a:r>
              <a:rPr sz="1100" spc="-5" dirty="0">
                <a:latin typeface="Carlito"/>
                <a:cs typeface="Carlito"/>
              </a:rPr>
              <a:t>PoolFunction() </a:t>
            </a:r>
            <a:r>
              <a:rPr sz="1100" dirty="0">
                <a:latin typeface="Carlito"/>
                <a:cs typeface="Carlito"/>
              </a:rPr>
              <a:t>fonksiyonunu</a:t>
            </a:r>
            <a:r>
              <a:rPr sz="1100" spc="-120" dirty="0">
                <a:latin typeface="Carlito"/>
                <a:cs typeface="Carlito"/>
              </a:rPr>
              <a:t> </a:t>
            </a:r>
            <a:r>
              <a:rPr sz="1100" spc="-5" dirty="0">
                <a:latin typeface="Carlito"/>
                <a:cs typeface="Carlito"/>
              </a:rPr>
              <a:t>çalıştırır.</a:t>
            </a:r>
            <a:endParaRPr sz="1100" dirty="0">
              <a:latin typeface="Carlito"/>
              <a:cs typeface="Carlito"/>
            </a:endParaRPr>
          </a:p>
          <a:p>
            <a:pPr>
              <a:lnSpc>
                <a:spcPct val="100000"/>
              </a:lnSpc>
              <a:buClr>
                <a:srgbClr val="3333CC"/>
              </a:buClr>
              <a:buFont typeface="Wingdings"/>
              <a:buChar char=""/>
            </a:pPr>
            <a:endParaRPr sz="1100" dirty="0">
              <a:latin typeface="Carlito"/>
              <a:cs typeface="Carlito"/>
            </a:endParaRPr>
          </a:p>
          <a:p>
            <a:pPr>
              <a:lnSpc>
                <a:spcPct val="100000"/>
              </a:lnSpc>
              <a:spcBef>
                <a:spcPts val="15"/>
              </a:spcBef>
              <a:buClr>
                <a:srgbClr val="3333CC"/>
              </a:buClr>
              <a:buFont typeface="Wingdings"/>
              <a:buChar char=""/>
            </a:pPr>
            <a:endParaRPr sz="900" dirty="0">
              <a:latin typeface="Carlito"/>
              <a:cs typeface="Carlito"/>
            </a:endParaRPr>
          </a:p>
          <a:p>
            <a:pPr marL="192405" indent="-180340">
              <a:lnSpc>
                <a:spcPct val="100000"/>
              </a:lnSpc>
              <a:buClr>
                <a:srgbClr val="3333CC"/>
              </a:buClr>
              <a:buSzPct val="58333"/>
              <a:buFont typeface="Wingdings"/>
              <a:buChar char=""/>
              <a:tabLst>
                <a:tab pos="193040" algn="l"/>
              </a:tabLst>
            </a:pPr>
            <a:r>
              <a:rPr sz="1100" b="1" spc="-5" dirty="0">
                <a:latin typeface="Carlito"/>
                <a:cs typeface="Carlito"/>
              </a:rPr>
              <a:t>Parametreler:</a:t>
            </a:r>
            <a:endParaRPr sz="1100" dirty="0">
              <a:latin typeface="Carlito"/>
              <a:cs typeface="Carlito"/>
            </a:endParaRPr>
          </a:p>
          <a:p>
            <a:pPr marL="391795" lvl="1" indent="-179070">
              <a:lnSpc>
                <a:spcPct val="100000"/>
              </a:lnSpc>
              <a:spcBef>
                <a:spcPts val="610"/>
              </a:spcBef>
              <a:buClr>
                <a:srgbClr val="FF0000"/>
              </a:buClr>
              <a:buSzPct val="55000"/>
              <a:buFont typeface="Wingdings"/>
              <a:buChar char=""/>
              <a:tabLst>
                <a:tab pos="392430" algn="l"/>
              </a:tabLst>
            </a:pPr>
            <a:r>
              <a:rPr sz="900" spc="-5" dirty="0">
                <a:latin typeface="Carlito"/>
                <a:cs typeface="Carlito"/>
              </a:rPr>
              <a:t>LPTHREAD_START_ROUTINE, thread olarak çalışacak fonksiyonun</a:t>
            </a:r>
            <a:r>
              <a:rPr sz="900" spc="110" dirty="0">
                <a:latin typeface="Carlito"/>
                <a:cs typeface="Carlito"/>
              </a:rPr>
              <a:t> </a:t>
            </a:r>
            <a:r>
              <a:rPr sz="900" spc="-5" dirty="0">
                <a:latin typeface="Carlito"/>
                <a:cs typeface="Carlito"/>
              </a:rPr>
              <a:t>pointer’ı</a:t>
            </a:r>
            <a:endParaRPr sz="900" dirty="0">
              <a:latin typeface="Carlito"/>
              <a:cs typeface="Carlito"/>
            </a:endParaRPr>
          </a:p>
          <a:p>
            <a:pPr marL="391795" lvl="1" indent="-179070">
              <a:lnSpc>
                <a:spcPct val="100000"/>
              </a:lnSpc>
              <a:spcBef>
                <a:spcPts val="600"/>
              </a:spcBef>
              <a:buClr>
                <a:srgbClr val="FF0000"/>
              </a:buClr>
              <a:buSzPct val="55000"/>
              <a:buFont typeface="Wingdings"/>
              <a:buChar char=""/>
              <a:tabLst>
                <a:tab pos="392430" algn="l"/>
              </a:tabLst>
            </a:pPr>
            <a:r>
              <a:rPr sz="900" spc="-5" dirty="0">
                <a:latin typeface="Carlito"/>
                <a:cs typeface="Carlito"/>
              </a:rPr>
              <a:t>PVOID, Gönderilecek</a:t>
            </a:r>
            <a:r>
              <a:rPr sz="900" spc="40" dirty="0">
                <a:latin typeface="Carlito"/>
                <a:cs typeface="Carlito"/>
              </a:rPr>
              <a:t> </a:t>
            </a:r>
            <a:r>
              <a:rPr sz="900" spc="-5" dirty="0">
                <a:latin typeface="Carlito"/>
                <a:cs typeface="Carlito"/>
              </a:rPr>
              <a:t>parametre</a:t>
            </a:r>
            <a:endParaRPr lang="tr-TR" sz="900" spc="-5" dirty="0">
              <a:latin typeface="Carlito"/>
              <a:cs typeface="Carlito"/>
            </a:endParaRPr>
          </a:p>
          <a:p>
            <a:pPr marL="391795" lvl="1" indent="-179070">
              <a:spcBef>
                <a:spcPts val="600"/>
              </a:spcBef>
              <a:buClr>
                <a:srgbClr val="FF0000"/>
              </a:buClr>
              <a:buSzPct val="55000"/>
              <a:buFont typeface="Wingdings"/>
              <a:buChar char=""/>
              <a:tabLst>
                <a:tab pos="392430" algn="l"/>
              </a:tabLst>
            </a:pPr>
            <a:r>
              <a:rPr lang="tr-TR" sz="900" spc="-5" dirty="0">
                <a:latin typeface="Carlito"/>
                <a:cs typeface="Carlito"/>
              </a:rPr>
              <a:t>ULONG, Bayrak bitleri (bekleme </a:t>
            </a:r>
            <a:r>
              <a:rPr lang="tr-TR" sz="900" spc="-10" dirty="0">
                <a:latin typeface="Carlito"/>
                <a:cs typeface="Carlito"/>
              </a:rPr>
              <a:t>süresi, </a:t>
            </a:r>
            <a:r>
              <a:rPr lang="tr-TR" sz="900" spc="-5" dirty="0">
                <a:latin typeface="Carlito"/>
                <a:cs typeface="Carlito"/>
              </a:rPr>
              <a:t>I/O gerekliliği,</a:t>
            </a:r>
            <a:r>
              <a:rPr lang="tr-TR" sz="900" spc="170" dirty="0">
                <a:latin typeface="Carlito"/>
                <a:cs typeface="Carlito"/>
              </a:rPr>
              <a:t> </a:t>
            </a:r>
            <a:r>
              <a:rPr lang="tr-TR" sz="900" spc="-5" dirty="0">
                <a:latin typeface="Carlito"/>
                <a:cs typeface="Carlito"/>
              </a:rPr>
              <a:t>…)</a:t>
            </a:r>
            <a:endParaRPr lang="tr-TR" sz="900" dirty="0">
              <a:latin typeface="Carlito"/>
              <a:cs typeface="Carlito"/>
            </a:endParaRPr>
          </a:p>
        </p:txBody>
      </p:sp>
      <p:sp>
        <p:nvSpPr>
          <p:cNvPr id="11" name="object 11"/>
          <p:cNvSpPr txBox="1">
            <a:spLocks noGrp="1"/>
          </p:cNvSpPr>
          <p:nvPr>
            <p:ph type="title"/>
          </p:nvPr>
        </p:nvSpPr>
        <p:spPr>
          <a:xfrm>
            <a:off x="490473" y="200406"/>
            <a:ext cx="2671827" cy="228909"/>
          </a:xfrm>
          <a:prstGeom prst="rect">
            <a:avLst/>
          </a:prstGeom>
        </p:spPr>
        <p:txBody>
          <a:bodyPr vert="horz" wrap="square" lIns="0" tIns="13335" rIns="0" bIns="0" rtlCol="0">
            <a:spAutoFit/>
          </a:bodyPr>
          <a:lstStyle/>
          <a:p>
            <a:pPr marL="12700">
              <a:lnSpc>
                <a:spcPct val="100000"/>
              </a:lnSpc>
              <a:spcBef>
                <a:spcPts val="105"/>
              </a:spcBef>
            </a:pPr>
            <a:r>
              <a:rPr lang="tr-TR" dirty="0"/>
              <a:t>Thread </a:t>
            </a:r>
            <a:r>
              <a:rPr lang="tr-TR" dirty="0" err="1"/>
              <a:t>pools</a:t>
            </a:r>
            <a:r>
              <a:rPr lang="tr-TR" dirty="0"/>
              <a:t> - Windows</a:t>
            </a:r>
          </a:p>
        </p:txBody>
      </p:sp>
      <p:grpSp>
        <p:nvGrpSpPr>
          <p:cNvPr id="12" name="object 12"/>
          <p:cNvGrpSpPr/>
          <p:nvPr/>
        </p:nvGrpSpPr>
        <p:grpSpPr>
          <a:xfrm>
            <a:off x="-11887" y="0"/>
            <a:ext cx="4977130" cy="3452495"/>
            <a:chOff x="-11887" y="0"/>
            <a:chExt cx="4977130" cy="3452495"/>
          </a:xfrm>
        </p:grpSpPr>
        <p:sp>
          <p:nvSpPr>
            <p:cNvPr id="13" name="object 13"/>
            <p:cNvSpPr/>
            <p:nvPr/>
          </p:nvSpPr>
          <p:spPr>
            <a:xfrm>
              <a:off x="873647" y="1088869"/>
              <a:ext cx="3110072" cy="668324"/>
            </a:xfrm>
            <a:prstGeom prst="rect">
              <a:avLst/>
            </a:prstGeom>
            <a:blipFill>
              <a:blip r:embed="rId5" cstate="print"/>
              <a:stretch>
                <a:fillRect/>
              </a:stretch>
            </a:blipFill>
          </p:spPr>
          <p:txBody>
            <a:bodyPr wrap="square" lIns="0" tIns="0" rIns="0" bIns="0" rtlCol="0"/>
            <a:lstStyle/>
            <a:p>
              <a:endParaRPr/>
            </a:p>
          </p:txBody>
        </p:sp>
        <p:sp>
          <p:nvSpPr>
            <p:cNvPr id="14" name="object 14"/>
            <p:cNvSpPr/>
            <p:nvPr/>
          </p:nvSpPr>
          <p:spPr>
            <a:xfrm>
              <a:off x="831342" y="1029462"/>
              <a:ext cx="3200400" cy="775970"/>
            </a:xfrm>
            <a:custGeom>
              <a:avLst/>
              <a:gdLst/>
              <a:ahLst/>
              <a:cxnLst/>
              <a:rect l="l" t="t" r="r" b="b"/>
              <a:pathLst>
                <a:path w="3200400" h="775969">
                  <a:moveTo>
                    <a:pt x="0" y="775715"/>
                  </a:moveTo>
                  <a:lnTo>
                    <a:pt x="3200400" y="775715"/>
                  </a:lnTo>
                  <a:lnTo>
                    <a:pt x="3200400" y="0"/>
                  </a:lnTo>
                  <a:lnTo>
                    <a:pt x="0" y="0"/>
                  </a:lnTo>
                  <a:lnTo>
                    <a:pt x="0" y="775715"/>
                  </a:lnTo>
                  <a:close/>
                </a:path>
              </a:pathLst>
            </a:custGeom>
            <a:ln w="4572">
              <a:solidFill>
                <a:srgbClr val="BEBEBE"/>
              </a:solidFill>
            </a:ln>
          </p:spPr>
          <p:txBody>
            <a:bodyPr wrap="square" lIns="0" tIns="0" rIns="0" bIns="0" rtlCol="0"/>
            <a:lstStyle/>
            <a:p>
              <a:endParaRPr/>
            </a:p>
          </p:txBody>
        </p:sp>
        <p:sp>
          <p:nvSpPr>
            <p:cNvPr id="15" name="object 15"/>
            <p:cNvSpPr/>
            <p:nvPr/>
          </p:nvSpPr>
          <p:spPr>
            <a:xfrm>
              <a:off x="1062985" y="2327749"/>
              <a:ext cx="2742827" cy="108965"/>
            </a:xfrm>
            <a:prstGeom prst="rect">
              <a:avLst/>
            </a:prstGeom>
            <a:blipFill>
              <a:blip r:embed="rId6" cstate="print"/>
              <a:stretch>
                <a:fillRect/>
              </a:stretch>
            </a:blipFill>
          </p:spPr>
          <p:txBody>
            <a:bodyPr wrap="square" lIns="0" tIns="0" rIns="0" bIns="0" rtlCol="0"/>
            <a:lstStyle/>
            <a:p>
              <a:endParaRPr/>
            </a:p>
          </p:txBody>
        </p:sp>
        <p:sp>
          <p:nvSpPr>
            <p:cNvPr id="16" name="object 16"/>
            <p:cNvSpPr/>
            <p:nvPr/>
          </p:nvSpPr>
          <p:spPr>
            <a:xfrm>
              <a:off x="1026413" y="2262378"/>
              <a:ext cx="2810510" cy="222885"/>
            </a:xfrm>
            <a:custGeom>
              <a:avLst/>
              <a:gdLst/>
              <a:ahLst/>
              <a:cxnLst/>
              <a:rect l="l" t="t" r="r" b="b"/>
              <a:pathLst>
                <a:path w="2810510" h="222885">
                  <a:moveTo>
                    <a:pt x="0" y="222504"/>
                  </a:moveTo>
                  <a:lnTo>
                    <a:pt x="2810256" y="222504"/>
                  </a:lnTo>
                  <a:lnTo>
                    <a:pt x="2810256" y="0"/>
                  </a:lnTo>
                  <a:lnTo>
                    <a:pt x="0" y="0"/>
                  </a:lnTo>
                  <a:lnTo>
                    <a:pt x="0" y="222504"/>
                  </a:lnTo>
                  <a:close/>
                </a:path>
              </a:pathLst>
            </a:custGeom>
            <a:ln w="4572">
              <a:solidFill>
                <a:srgbClr val="BEBEBE"/>
              </a:solidFill>
            </a:ln>
          </p:spPr>
          <p:txBody>
            <a:bodyPr wrap="square" lIns="0" tIns="0" rIns="0" bIns="0" rtlCol="0"/>
            <a:lstStyle/>
            <a:p>
              <a:endParaRPr/>
            </a:p>
          </p:txBody>
        </p:sp>
        <p:sp>
          <p:nvSpPr>
            <p:cNvPr id="17" name="object 17"/>
            <p:cNvSpPr/>
            <p:nvPr/>
          </p:nvSpPr>
          <p:spPr>
            <a:xfrm>
              <a:off x="2234310" y="1205865"/>
              <a:ext cx="450850" cy="1097280"/>
            </a:xfrm>
            <a:custGeom>
              <a:avLst/>
              <a:gdLst/>
              <a:ahLst/>
              <a:cxnLst/>
              <a:rect l="l" t="t" r="r" b="b"/>
              <a:pathLst>
                <a:path w="450850" h="1097280">
                  <a:moveTo>
                    <a:pt x="430180" y="1063212"/>
                  </a:moveTo>
                  <a:lnTo>
                    <a:pt x="415416" y="1069213"/>
                  </a:lnTo>
                  <a:lnTo>
                    <a:pt x="447420" y="1097280"/>
                  </a:lnTo>
                  <a:lnTo>
                    <a:pt x="449615" y="1069086"/>
                  </a:lnTo>
                  <a:lnTo>
                    <a:pt x="432562" y="1069086"/>
                  </a:lnTo>
                  <a:lnTo>
                    <a:pt x="430180" y="1063212"/>
                  </a:lnTo>
                  <a:close/>
                </a:path>
                <a:path w="450850" h="1097280">
                  <a:moveTo>
                    <a:pt x="436035" y="1060832"/>
                  </a:moveTo>
                  <a:lnTo>
                    <a:pt x="430180" y="1063212"/>
                  </a:lnTo>
                  <a:lnTo>
                    <a:pt x="432562" y="1069086"/>
                  </a:lnTo>
                  <a:lnTo>
                    <a:pt x="438403" y="1066673"/>
                  </a:lnTo>
                  <a:lnTo>
                    <a:pt x="436035" y="1060832"/>
                  </a:lnTo>
                  <a:close/>
                </a:path>
                <a:path w="450850" h="1097280">
                  <a:moveTo>
                    <a:pt x="450722" y="1054862"/>
                  </a:moveTo>
                  <a:lnTo>
                    <a:pt x="436035" y="1060832"/>
                  </a:lnTo>
                  <a:lnTo>
                    <a:pt x="438403" y="1066673"/>
                  </a:lnTo>
                  <a:lnTo>
                    <a:pt x="432562" y="1069086"/>
                  </a:lnTo>
                  <a:lnTo>
                    <a:pt x="449615" y="1069086"/>
                  </a:lnTo>
                  <a:lnTo>
                    <a:pt x="450722" y="1054862"/>
                  </a:lnTo>
                  <a:close/>
                </a:path>
                <a:path w="450850" h="1097280">
                  <a:moveTo>
                    <a:pt x="5841" y="0"/>
                  </a:moveTo>
                  <a:lnTo>
                    <a:pt x="0" y="2286"/>
                  </a:lnTo>
                  <a:lnTo>
                    <a:pt x="430180" y="1063212"/>
                  </a:lnTo>
                  <a:lnTo>
                    <a:pt x="436035" y="1060832"/>
                  </a:lnTo>
                  <a:lnTo>
                    <a:pt x="5841" y="0"/>
                  </a:lnTo>
                  <a:close/>
                </a:path>
              </a:pathLst>
            </a:custGeom>
            <a:solidFill>
              <a:srgbClr val="C00000"/>
            </a:solidFill>
          </p:spPr>
          <p:txBody>
            <a:bodyPr wrap="square" lIns="0" tIns="0" rIns="0" bIns="0" rtlCol="0"/>
            <a:lstStyle/>
            <a:p>
              <a:endParaRPr/>
            </a:p>
          </p:txBody>
        </p:sp>
        <p:sp>
          <p:nvSpPr>
            <p:cNvPr id="18" name="object 18"/>
            <p:cNvSpPr/>
            <p:nvPr/>
          </p:nvSpPr>
          <p:spPr>
            <a:xfrm>
              <a:off x="304" y="889"/>
              <a:ext cx="4953000" cy="3428365"/>
            </a:xfrm>
            <a:custGeom>
              <a:avLst/>
              <a:gdLst/>
              <a:ahLst/>
              <a:cxnLst/>
              <a:rect l="l" t="t" r="r" b="b"/>
              <a:pathLst>
                <a:path w="4953000" h="3428365">
                  <a:moveTo>
                    <a:pt x="0" y="3428111"/>
                  </a:moveTo>
                  <a:lnTo>
                    <a:pt x="4952746" y="3428111"/>
                  </a:lnTo>
                  <a:lnTo>
                    <a:pt x="4952746" y="0"/>
                  </a:lnTo>
                  <a:lnTo>
                    <a:pt x="0" y="0"/>
                  </a:lnTo>
                  <a:lnTo>
                    <a:pt x="0" y="3428111"/>
                  </a:lnTo>
                  <a:close/>
                </a:path>
              </a:pathLst>
            </a:custGeom>
            <a:ln w="24384">
              <a:solidFill>
                <a:srgbClr val="000000"/>
              </a:solidFill>
            </a:ln>
          </p:spPr>
          <p:txBody>
            <a:bodyPr wrap="square" lIns="0" tIns="0" rIns="0" bIns="0" rtlCol="0"/>
            <a:lstStyle/>
            <a:p>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8579" y="280416"/>
            <a:ext cx="4627245" cy="262255"/>
            <a:chOff x="68579" y="280416"/>
            <a:chExt cx="4627245" cy="262255"/>
          </a:xfrm>
        </p:grpSpPr>
        <p:sp>
          <p:nvSpPr>
            <p:cNvPr id="3" name="object 3"/>
            <p:cNvSpPr/>
            <p:nvPr/>
          </p:nvSpPr>
          <p:spPr>
            <a:xfrm>
              <a:off x="493775" y="409956"/>
              <a:ext cx="199644" cy="11887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68579" y="374904"/>
              <a:ext cx="303275" cy="118872"/>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413003" y="280416"/>
              <a:ext cx="17145" cy="262255"/>
            </a:xfrm>
            <a:custGeom>
              <a:avLst/>
              <a:gdLst/>
              <a:ahLst/>
              <a:cxnLst/>
              <a:rect l="l" t="t" r="r" b="b"/>
              <a:pathLst>
                <a:path w="17145" h="262255">
                  <a:moveTo>
                    <a:pt x="16763" y="0"/>
                  </a:moveTo>
                  <a:lnTo>
                    <a:pt x="0" y="0"/>
                  </a:lnTo>
                  <a:lnTo>
                    <a:pt x="0" y="262127"/>
                  </a:lnTo>
                  <a:lnTo>
                    <a:pt x="16763" y="262127"/>
                  </a:lnTo>
                  <a:lnTo>
                    <a:pt x="16763" y="0"/>
                  </a:lnTo>
                  <a:close/>
                </a:path>
              </a:pathLst>
            </a:custGeom>
            <a:solidFill>
              <a:srgbClr val="1C1C1C"/>
            </a:solidFill>
          </p:spPr>
          <p:txBody>
            <a:bodyPr wrap="square" lIns="0" tIns="0" rIns="0" bIns="0" rtlCol="0"/>
            <a:lstStyle/>
            <a:p>
              <a:endParaRPr/>
            </a:p>
          </p:txBody>
        </p:sp>
        <p:sp>
          <p:nvSpPr>
            <p:cNvPr id="6" name="object 6"/>
            <p:cNvSpPr/>
            <p:nvPr/>
          </p:nvSpPr>
          <p:spPr>
            <a:xfrm>
              <a:off x="239267" y="464820"/>
              <a:ext cx="4456176" cy="15240"/>
            </a:xfrm>
            <a:prstGeom prst="rect">
              <a:avLst/>
            </a:prstGeom>
            <a:blipFill>
              <a:blip r:embed="rId5" cstate="print"/>
              <a:stretch>
                <a:fillRect/>
              </a:stretch>
            </a:blipFill>
          </p:spPr>
          <p:txBody>
            <a:bodyPr wrap="square" lIns="0" tIns="0" rIns="0" bIns="0" rtlCol="0"/>
            <a:lstStyle/>
            <a:p>
              <a:endParaRPr/>
            </a:p>
          </p:txBody>
        </p:sp>
      </p:grpSp>
      <p:sp>
        <p:nvSpPr>
          <p:cNvPr id="7" name="object 7"/>
          <p:cNvSpPr txBox="1"/>
          <p:nvPr/>
        </p:nvSpPr>
        <p:spPr>
          <a:xfrm>
            <a:off x="4863846" y="3329686"/>
            <a:ext cx="89535" cy="102235"/>
          </a:xfrm>
          <a:prstGeom prst="rect">
            <a:avLst/>
          </a:prstGeom>
        </p:spPr>
        <p:txBody>
          <a:bodyPr vert="horz" wrap="square" lIns="0" tIns="13335" rIns="0" bIns="0" rtlCol="0">
            <a:spAutoFit/>
          </a:bodyPr>
          <a:lstStyle/>
          <a:p>
            <a:pPr marL="12700">
              <a:lnSpc>
                <a:spcPct val="100000"/>
              </a:lnSpc>
              <a:spcBef>
                <a:spcPts val="105"/>
              </a:spcBef>
            </a:pPr>
            <a:r>
              <a:rPr sz="500" spc="-5" dirty="0">
                <a:solidFill>
                  <a:srgbClr val="808080"/>
                </a:solidFill>
                <a:latin typeface="Carlito"/>
                <a:cs typeface="Carlito"/>
              </a:rPr>
              <a:t>39</a:t>
            </a:r>
            <a:endParaRPr sz="500">
              <a:latin typeface="Carlito"/>
              <a:cs typeface="Carlito"/>
            </a:endParaRPr>
          </a:p>
        </p:txBody>
      </p:sp>
      <p:sp>
        <p:nvSpPr>
          <p:cNvPr id="8" name="object 8"/>
          <p:cNvSpPr txBox="1"/>
          <p:nvPr/>
        </p:nvSpPr>
        <p:spPr>
          <a:xfrm>
            <a:off x="213105" y="533068"/>
            <a:ext cx="4549775" cy="1413207"/>
          </a:xfrm>
          <a:prstGeom prst="rect">
            <a:avLst/>
          </a:prstGeom>
        </p:spPr>
        <p:txBody>
          <a:bodyPr vert="horz" wrap="square" lIns="0" tIns="88900" rIns="0" bIns="0" rtlCol="0">
            <a:spAutoFit/>
          </a:bodyPr>
          <a:lstStyle/>
          <a:p>
            <a:pPr marL="192405" indent="-180340">
              <a:lnSpc>
                <a:spcPct val="100000"/>
              </a:lnSpc>
              <a:spcBef>
                <a:spcPts val="600"/>
              </a:spcBef>
              <a:buClr>
                <a:srgbClr val="3333CC"/>
              </a:buClr>
              <a:buSzPct val="58333"/>
              <a:buFont typeface="Wingdings"/>
              <a:buChar char=""/>
              <a:tabLst>
                <a:tab pos="193040" algn="l"/>
              </a:tabLst>
            </a:pPr>
            <a:r>
              <a:rPr sz="1100" dirty="0" err="1">
                <a:latin typeface="Carlito"/>
                <a:cs typeface="Carlito"/>
              </a:rPr>
              <a:t>OpenMP</a:t>
            </a:r>
            <a:r>
              <a:rPr sz="1100" dirty="0">
                <a:latin typeface="Carlito"/>
                <a:cs typeface="Carlito"/>
              </a:rPr>
              <a:t>, </a:t>
            </a:r>
            <a:r>
              <a:rPr sz="1100" spc="-5" dirty="0">
                <a:latin typeface="Carlito"/>
                <a:cs typeface="Carlito"/>
              </a:rPr>
              <a:t>C, C++ </a:t>
            </a:r>
            <a:r>
              <a:rPr sz="1100" dirty="0">
                <a:latin typeface="Carlito"/>
                <a:cs typeface="Carlito"/>
              </a:rPr>
              <a:t>ve Fortran </a:t>
            </a:r>
            <a:r>
              <a:rPr sz="1100" spc="-5" dirty="0">
                <a:latin typeface="Carlito"/>
                <a:cs typeface="Carlito"/>
              </a:rPr>
              <a:t>için </a:t>
            </a:r>
            <a:r>
              <a:rPr sz="1100" dirty="0">
                <a:latin typeface="Carlito"/>
                <a:cs typeface="Carlito"/>
              </a:rPr>
              <a:t>yazılmış bir grup </a:t>
            </a:r>
            <a:r>
              <a:rPr sz="1100" spc="-5" dirty="0">
                <a:latin typeface="Carlito"/>
                <a:cs typeface="Carlito"/>
              </a:rPr>
              <a:t>compiler</a:t>
            </a:r>
            <a:r>
              <a:rPr sz="1100" spc="-110" dirty="0">
                <a:latin typeface="Carlito"/>
                <a:cs typeface="Carlito"/>
              </a:rPr>
              <a:t> </a:t>
            </a:r>
            <a:r>
              <a:rPr sz="1100" dirty="0">
                <a:latin typeface="Carlito"/>
                <a:cs typeface="Carlito"/>
              </a:rPr>
              <a:t>direktifidir.</a:t>
            </a:r>
          </a:p>
          <a:p>
            <a:pPr marL="192405" indent="-180340">
              <a:lnSpc>
                <a:spcPct val="100000"/>
              </a:lnSpc>
              <a:spcBef>
                <a:spcPts val="600"/>
              </a:spcBef>
              <a:buClr>
                <a:srgbClr val="3333CC"/>
              </a:buClr>
              <a:buSzPct val="58333"/>
              <a:buFont typeface="Wingdings"/>
              <a:buChar char=""/>
              <a:tabLst>
                <a:tab pos="193040" algn="l"/>
              </a:tabLst>
            </a:pPr>
            <a:r>
              <a:rPr sz="1100" dirty="0">
                <a:latin typeface="Carlito"/>
                <a:cs typeface="Carlito"/>
              </a:rPr>
              <a:t>Shared </a:t>
            </a:r>
            <a:r>
              <a:rPr sz="1100" spc="-5" dirty="0">
                <a:latin typeface="Carlito"/>
                <a:cs typeface="Carlito"/>
              </a:rPr>
              <a:t>memory yaklaşımını</a:t>
            </a:r>
            <a:r>
              <a:rPr sz="1100" spc="-30" dirty="0">
                <a:latin typeface="Carlito"/>
                <a:cs typeface="Carlito"/>
              </a:rPr>
              <a:t> </a:t>
            </a:r>
            <a:r>
              <a:rPr sz="1100" spc="-5" dirty="0">
                <a:latin typeface="Carlito"/>
                <a:cs typeface="Carlito"/>
              </a:rPr>
              <a:t>kullanılır.</a:t>
            </a:r>
            <a:endParaRPr sz="1100" dirty="0">
              <a:latin typeface="Carlito"/>
              <a:cs typeface="Carlito"/>
            </a:endParaRPr>
          </a:p>
          <a:p>
            <a:pPr marL="192405" indent="-180340">
              <a:lnSpc>
                <a:spcPct val="100000"/>
              </a:lnSpc>
              <a:spcBef>
                <a:spcPts val="600"/>
              </a:spcBef>
              <a:buClr>
                <a:srgbClr val="3333CC"/>
              </a:buClr>
              <a:buSzPct val="58333"/>
              <a:buFont typeface="Wingdings"/>
              <a:buChar char=""/>
              <a:tabLst>
                <a:tab pos="193040" algn="l"/>
              </a:tabLst>
            </a:pPr>
            <a:r>
              <a:rPr sz="1100" spc="-5" dirty="0">
                <a:latin typeface="Carlito"/>
                <a:cs typeface="Carlito"/>
              </a:rPr>
              <a:t>OpenMP </a:t>
            </a:r>
            <a:r>
              <a:rPr sz="1100" dirty="0">
                <a:latin typeface="Carlito"/>
                <a:cs typeface="Carlito"/>
              </a:rPr>
              <a:t>ile </a:t>
            </a:r>
            <a:r>
              <a:rPr sz="1100" spc="-5" dirty="0">
                <a:latin typeface="Carlito"/>
                <a:cs typeface="Carlito"/>
              </a:rPr>
              <a:t>paralel çalışacak </a:t>
            </a:r>
            <a:r>
              <a:rPr sz="1100" dirty="0">
                <a:latin typeface="Carlito"/>
                <a:cs typeface="Carlito"/>
              </a:rPr>
              <a:t>kod blokları</a:t>
            </a:r>
            <a:r>
              <a:rPr sz="1100" spc="-70" dirty="0">
                <a:latin typeface="Carlito"/>
                <a:cs typeface="Carlito"/>
              </a:rPr>
              <a:t> </a:t>
            </a:r>
            <a:r>
              <a:rPr sz="1100" spc="-5" dirty="0">
                <a:latin typeface="Carlito"/>
                <a:cs typeface="Carlito"/>
              </a:rPr>
              <a:t>tanımlanır.</a:t>
            </a:r>
            <a:endParaRPr sz="1100" dirty="0">
              <a:latin typeface="Carlito"/>
              <a:cs typeface="Carlito"/>
            </a:endParaRPr>
          </a:p>
          <a:p>
            <a:pPr marL="192405" marR="5080" indent="-180340">
              <a:lnSpc>
                <a:spcPct val="100000"/>
              </a:lnSpc>
              <a:spcBef>
                <a:spcPts val="600"/>
              </a:spcBef>
              <a:buClr>
                <a:srgbClr val="3333CC"/>
              </a:buClr>
              <a:buSzPct val="58333"/>
              <a:buFont typeface="Wingdings"/>
              <a:buChar char=""/>
              <a:tabLst>
                <a:tab pos="193040" algn="l"/>
              </a:tabLst>
            </a:pPr>
            <a:r>
              <a:rPr sz="1100" dirty="0">
                <a:latin typeface="Carlito"/>
                <a:cs typeface="Carlito"/>
              </a:rPr>
              <a:t>OpenMP ile </a:t>
            </a:r>
            <a:r>
              <a:rPr sz="900" b="1" spc="-5" dirty="0">
                <a:solidFill>
                  <a:srgbClr val="00AFEF"/>
                </a:solidFill>
                <a:latin typeface="Courier New"/>
                <a:cs typeface="Courier New"/>
              </a:rPr>
              <a:t>#pragma omp parallel </a:t>
            </a:r>
            <a:r>
              <a:rPr sz="1100" dirty="0">
                <a:latin typeface="Carlito"/>
                <a:cs typeface="Carlito"/>
              </a:rPr>
              <a:t>direktifi paralel </a:t>
            </a:r>
            <a:r>
              <a:rPr sz="1100" spc="-5" dirty="0">
                <a:latin typeface="Carlito"/>
                <a:cs typeface="Carlito"/>
              </a:rPr>
              <a:t>çalışacak </a:t>
            </a:r>
            <a:r>
              <a:rPr sz="1100" dirty="0">
                <a:latin typeface="Carlito"/>
                <a:cs typeface="Carlito"/>
              </a:rPr>
              <a:t>bloğun  hemen başında</a:t>
            </a:r>
            <a:r>
              <a:rPr sz="1100" spc="-40" dirty="0">
                <a:latin typeface="Carlito"/>
                <a:cs typeface="Carlito"/>
              </a:rPr>
              <a:t> </a:t>
            </a:r>
            <a:r>
              <a:rPr sz="1100" spc="-5" dirty="0">
                <a:latin typeface="Carlito"/>
                <a:cs typeface="Carlito"/>
              </a:rPr>
              <a:t>kullanılır.</a:t>
            </a:r>
            <a:endParaRPr sz="1100" dirty="0">
              <a:latin typeface="Carlito"/>
              <a:cs typeface="Carlito"/>
            </a:endParaRPr>
          </a:p>
          <a:p>
            <a:pPr marL="192405" indent="-180340">
              <a:lnSpc>
                <a:spcPct val="100000"/>
              </a:lnSpc>
              <a:spcBef>
                <a:spcPts val="600"/>
              </a:spcBef>
              <a:buClr>
                <a:srgbClr val="3333CC"/>
              </a:buClr>
              <a:buSzPct val="58333"/>
              <a:buFont typeface="Wingdings"/>
              <a:buChar char=""/>
              <a:tabLst>
                <a:tab pos="193040" algn="l"/>
              </a:tabLst>
            </a:pPr>
            <a:r>
              <a:rPr sz="1100" dirty="0">
                <a:latin typeface="Carlito"/>
                <a:cs typeface="Carlito"/>
              </a:rPr>
              <a:t>OpenMP </a:t>
            </a:r>
            <a:r>
              <a:rPr sz="1100" spc="-5" dirty="0">
                <a:latin typeface="Carlito"/>
                <a:cs typeface="Carlito"/>
              </a:rPr>
              <a:t>farklı </a:t>
            </a:r>
            <a:r>
              <a:rPr sz="1100" dirty="0">
                <a:latin typeface="Carlito"/>
                <a:cs typeface="Carlito"/>
              </a:rPr>
              <a:t>türdeki deyimler </a:t>
            </a:r>
            <a:r>
              <a:rPr sz="1100" spc="-5" dirty="0">
                <a:latin typeface="Carlito"/>
                <a:cs typeface="Carlito"/>
              </a:rPr>
              <a:t>için </a:t>
            </a:r>
            <a:r>
              <a:rPr sz="1100" dirty="0">
                <a:latin typeface="Carlito"/>
                <a:cs typeface="Carlito"/>
              </a:rPr>
              <a:t>ayrı direktifler</a:t>
            </a:r>
            <a:r>
              <a:rPr sz="1100" spc="-85" dirty="0">
                <a:latin typeface="Carlito"/>
                <a:cs typeface="Carlito"/>
              </a:rPr>
              <a:t> </a:t>
            </a:r>
            <a:r>
              <a:rPr sz="1100" spc="-5" dirty="0">
                <a:latin typeface="Carlito"/>
                <a:cs typeface="Carlito"/>
              </a:rPr>
              <a:t>kullanır.</a:t>
            </a:r>
            <a:endParaRPr sz="1100" dirty="0">
              <a:latin typeface="Carlito"/>
              <a:cs typeface="Carlito"/>
            </a:endParaRPr>
          </a:p>
        </p:txBody>
      </p:sp>
      <p:sp>
        <p:nvSpPr>
          <p:cNvPr id="9" name="object 9"/>
          <p:cNvSpPr txBox="1"/>
          <p:nvPr/>
        </p:nvSpPr>
        <p:spPr>
          <a:xfrm>
            <a:off x="213105" y="2797220"/>
            <a:ext cx="4406265" cy="351378"/>
          </a:xfrm>
          <a:prstGeom prst="rect">
            <a:avLst/>
          </a:prstGeom>
        </p:spPr>
        <p:txBody>
          <a:bodyPr vert="horz" wrap="square" lIns="0" tIns="12700" rIns="0" bIns="0" rtlCol="0">
            <a:spAutoFit/>
          </a:bodyPr>
          <a:lstStyle/>
          <a:p>
            <a:pPr marL="192405" indent="-180340">
              <a:lnSpc>
                <a:spcPct val="100000"/>
              </a:lnSpc>
              <a:spcBef>
                <a:spcPts val="100"/>
              </a:spcBef>
              <a:buClr>
                <a:srgbClr val="3333CC"/>
              </a:buClr>
              <a:buSzPct val="58333"/>
              <a:buFont typeface="Wingdings"/>
              <a:buChar char=""/>
              <a:tabLst>
                <a:tab pos="193040" algn="l"/>
              </a:tabLst>
            </a:pPr>
            <a:r>
              <a:rPr sz="1100" dirty="0">
                <a:latin typeface="Carlito"/>
                <a:cs typeface="Carlito"/>
              </a:rPr>
              <a:t>OpenMP, </a:t>
            </a:r>
            <a:r>
              <a:rPr sz="1100" spc="-5" dirty="0">
                <a:latin typeface="Carlito"/>
                <a:cs typeface="Carlito"/>
              </a:rPr>
              <a:t>Linux, Windows </a:t>
            </a:r>
            <a:r>
              <a:rPr sz="1100" dirty="0">
                <a:latin typeface="Carlito"/>
                <a:cs typeface="Carlito"/>
              </a:rPr>
              <a:t>ve Mac </a:t>
            </a:r>
            <a:r>
              <a:rPr sz="1100" spc="-5" dirty="0">
                <a:latin typeface="Carlito"/>
                <a:cs typeface="Carlito"/>
              </a:rPr>
              <a:t>OS </a:t>
            </a:r>
            <a:r>
              <a:rPr sz="1100" dirty="0">
                <a:latin typeface="Carlito"/>
                <a:cs typeface="Carlito"/>
              </a:rPr>
              <a:t>X </a:t>
            </a:r>
            <a:r>
              <a:rPr sz="1100" spc="-5" dirty="0">
                <a:latin typeface="Carlito"/>
                <a:cs typeface="Carlito"/>
              </a:rPr>
              <a:t>sistemlerdeki çok sayıda</a:t>
            </a:r>
            <a:r>
              <a:rPr sz="1100" spc="-75" dirty="0">
                <a:latin typeface="Carlito"/>
                <a:cs typeface="Carlito"/>
              </a:rPr>
              <a:t> </a:t>
            </a:r>
            <a:r>
              <a:rPr sz="1100" dirty="0">
                <a:latin typeface="Carlito"/>
                <a:cs typeface="Carlito"/>
              </a:rPr>
              <a:t>açık</a:t>
            </a:r>
            <a:r>
              <a:rPr lang="tr-TR" sz="1100" dirty="0">
                <a:latin typeface="Carlito"/>
                <a:cs typeface="Carlito"/>
              </a:rPr>
              <a:t> </a:t>
            </a:r>
            <a:r>
              <a:rPr sz="1100" spc="-5" dirty="0">
                <a:latin typeface="Carlito"/>
                <a:cs typeface="Carlito"/>
              </a:rPr>
              <a:t>kaynak </a:t>
            </a:r>
            <a:r>
              <a:rPr sz="1100" dirty="0">
                <a:latin typeface="Carlito"/>
                <a:cs typeface="Carlito"/>
              </a:rPr>
              <a:t>ve ticari </a:t>
            </a:r>
            <a:r>
              <a:rPr sz="1100" spc="-5" dirty="0">
                <a:latin typeface="Carlito"/>
                <a:cs typeface="Carlito"/>
              </a:rPr>
              <a:t>compiler’larda</a:t>
            </a:r>
            <a:r>
              <a:rPr sz="1100" spc="-45" dirty="0">
                <a:latin typeface="Carlito"/>
                <a:cs typeface="Carlito"/>
              </a:rPr>
              <a:t> </a:t>
            </a:r>
            <a:r>
              <a:rPr sz="1100" dirty="0">
                <a:latin typeface="Carlito"/>
                <a:cs typeface="Carlito"/>
              </a:rPr>
              <a:t>kullanılabilir.</a:t>
            </a:r>
          </a:p>
        </p:txBody>
      </p:sp>
      <p:sp>
        <p:nvSpPr>
          <p:cNvPr id="10" name="object 10"/>
          <p:cNvSpPr txBox="1">
            <a:spLocks noGrp="1"/>
          </p:cNvSpPr>
          <p:nvPr>
            <p:ph type="title"/>
          </p:nvPr>
        </p:nvSpPr>
        <p:spPr>
          <a:xfrm>
            <a:off x="490473" y="199390"/>
            <a:ext cx="3129027" cy="228268"/>
          </a:xfrm>
          <a:prstGeom prst="rect">
            <a:avLst/>
          </a:prstGeom>
        </p:spPr>
        <p:txBody>
          <a:bodyPr vert="horz" wrap="square" lIns="0" tIns="12700" rIns="0" bIns="0" rtlCol="0">
            <a:spAutoFit/>
          </a:bodyPr>
          <a:lstStyle/>
          <a:p>
            <a:pPr marL="12700">
              <a:lnSpc>
                <a:spcPct val="100000"/>
              </a:lnSpc>
              <a:spcBef>
                <a:spcPts val="100"/>
              </a:spcBef>
            </a:pPr>
            <a:r>
              <a:rPr lang="tr-TR" dirty="0" err="1"/>
              <a:t>OpenMP</a:t>
            </a:r>
            <a:endParaRPr lang="tr-TR" dirty="0"/>
          </a:p>
        </p:txBody>
      </p:sp>
      <p:grpSp>
        <p:nvGrpSpPr>
          <p:cNvPr id="11" name="object 11"/>
          <p:cNvGrpSpPr/>
          <p:nvPr/>
        </p:nvGrpSpPr>
        <p:grpSpPr>
          <a:xfrm>
            <a:off x="304" y="381"/>
            <a:ext cx="4953000" cy="3427729"/>
            <a:chOff x="304" y="381"/>
            <a:chExt cx="4953000" cy="3427729"/>
          </a:xfrm>
        </p:grpSpPr>
        <p:sp>
          <p:nvSpPr>
            <p:cNvPr id="12" name="object 12"/>
            <p:cNvSpPr/>
            <p:nvPr/>
          </p:nvSpPr>
          <p:spPr>
            <a:xfrm>
              <a:off x="1587267" y="2183133"/>
              <a:ext cx="1778465" cy="525142"/>
            </a:xfrm>
            <a:prstGeom prst="rect">
              <a:avLst/>
            </a:prstGeom>
            <a:blipFill>
              <a:blip r:embed="rId6" cstate="print"/>
              <a:stretch>
                <a:fillRect/>
              </a:stretch>
            </a:blipFill>
          </p:spPr>
          <p:txBody>
            <a:bodyPr wrap="square" lIns="0" tIns="0" rIns="0" bIns="0" rtlCol="0"/>
            <a:lstStyle/>
            <a:p>
              <a:endParaRPr/>
            </a:p>
          </p:txBody>
        </p:sp>
        <p:sp>
          <p:nvSpPr>
            <p:cNvPr id="14" name="object 14"/>
            <p:cNvSpPr/>
            <p:nvPr/>
          </p:nvSpPr>
          <p:spPr>
            <a:xfrm>
              <a:off x="304" y="381"/>
              <a:ext cx="4953000" cy="3427729"/>
            </a:xfrm>
            <a:custGeom>
              <a:avLst/>
              <a:gdLst/>
              <a:ahLst/>
              <a:cxnLst/>
              <a:rect l="l" t="t" r="r" b="b"/>
              <a:pathLst>
                <a:path w="4953000" h="3427729">
                  <a:moveTo>
                    <a:pt x="0" y="3427729"/>
                  </a:moveTo>
                  <a:lnTo>
                    <a:pt x="4952746" y="3427729"/>
                  </a:lnTo>
                  <a:lnTo>
                    <a:pt x="4952746" y="0"/>
                  </a:lnTo>
                  <a:lnTo>
                    <a:pt x="0" y="0"/>
                  </a:lnTo>
                  <a:lnTo>
                    <a:pt x="0" y="3427729"/>
                  </a:lnTo>
                  <a:close/>
                </a:path>
              </a:pathLst>
            </a:custGeom>
            <a:ln w="24384">
              <a:solidFill>
                <a:srgbClr val="000000"/>
              </a:solidFill>
            </a:ln>
          </p:spPr>
          <p:txBody>
            <a:bodyPr wrap="square" lIns="0" tIns="0" rIns="0" bIns="0" rtlCol="0"/>
            <a:lstStyle/>
            <a:p>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8579" y="280416"/>
            <a:ext cx="4627245" cy="262255"/>
            <a:chOff x="68579" y="280416"/>
            <a:chExt cx="4627245" cy="262255"/>
          </a:xfrm>
        </p:grpSpPr>
        <p:sp>
          <p:nvSpPr>
            <p:cNvPr id="3" name="object 3"/>
            <p:cNvSpPr/>
            <p:nvPr/>
          </p:nvSpPr>
          <p:spPr>
            <a:xfrm>
              <a:off x="493775" y="409956"/>
              <a:ext cx="199644" cy="11887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68579" y="374904"/>
              <a:ext cx="303275" cy="118872"/>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13003" y="280416"/>
              <a:ext cx="17145" cy="262255"/>
            </a:xfrm>
            <a:custGeom>
              <a:avLst/>
              <a:gdLst/>
              <a:ahLst/>
              <a:cxnLst/>
              <a:rect l="l" t="t" r="r" b="b"/>
              <a:pathLst>
                <a:path w="17145" h="262255">
                  <a:moveTo>
                    <a:pt x="16763" y="0"/>
                  </a:moveTo>
                  <a:lnTo>
                    <a:pt x="0" y="0"/>
                  </a:lnTo>
                  <a:lnTo>
                    <a:pt x="0" y="262127"/>
                  </a:lnTo>
                  <a:lnTo>
                    <a:pt x="16763" y="262127"/>
                  </a:lnTo>
                  <a:lnTo>
                    <a:pt x="16763" y="0"/>
                  </a:lnTo>
                  <a:close/>
                </a:path>
              </a:pathLst>
            </a:custGeom>
            <a:solidFill>
              <a:srgbClr val="1C1C1C"/>
            </a:solidFill>
          </p:spPr>
          <p:txBody>
            <a:bodyPr wrap="square" lIns="0" tIns="0" rIns="0" bIns="0" rtlCol="0"/>
            <a:lstStyle/>
            <a:p>
              <a:endParaRPr/>
            </a:p>
          </p:txBody>
        </p:sp>
        <p:sp>
          <p:nvSpPr>
            <p:cNvPr id="6" name="object 6"/>
            <p:cNvSpPr/>
            <p:nvPr/>
          </p:nvSpPr>
          <p:spPr>
            <a:xfrm>
              <a:off x="239267" y="464820"/>
              <a:ext cx="4456176" cy="15239"/>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p:nvPr/>
        </p:nvSpPr>
        <p:spPr>
          <a:xfrm>
            <a:off x="4863846" y="3330041"/>
            <a:ext cx="89535" cy="102870"/>
          </a:xfrm>
          <a:prstGeom prst="rect">
            <a:avLst/>
          </a:prstGeom>
        </p:spPr>
        <p:txBody>
          <a:bodyPr vert="horz" wrap="square" lIns="0" tIns="13335" rIns="0" bIns="0" rtlCol="0">
            <a:spAutoFit/>
          </a:bodyPr>
          <a:lstStyle/>
          <a:p>
            <a:pPr marL="12700">
              <a:lnSpc>
                <a:spcPct val="100000"/>
              </a:lnSpc>
              <a:spcBef>
                <a:spcPts val="105"/>
              </a:spcBef>
            </a:pPr>
            <a:r>
              <a:rPr sz="500" spc="-5" dirty="0">
                <a:solidFill>
                  <a:srgbClr val="808080"/>
                </a:solidFill>
                <a:latin typeface="Carlito"/>
                <a:cs typeface="Carlito"/>
              </a:rPr>
              <a:t>40</a:t>
            </a:r>
            <a:endParaRPr sz="500">
              <a:latin typeface="Carlito"/>
              <a:cs typeface="Carlito"/>
            </a:endParaRPr>
          </a:p>
        </p:txBody>
      </p:sp>
      <p:sp>
        <p:nvSpPr>
          <p:cNvPr id="8" name="object 8"/>
          <p:cNvSpPr txBox="1"/>
          <p:nvPr/>
        </p:nvSpPr>
        <p:spPr>
          <a:xfrm>
            <a:off x="213105" y="200406"/>
            <a:ext cx="2720595" cy="228909"/>
          </a:xfrm>
          <a:prstGeom prst="rect">
            <a:avLst/>
          </a:prstGeom>
        </p:spPr>
        <p:txBody>
          <a:bodyPr vert="horz" wrap="square" lIns="0" tIns="13335" rIns="0" bIns="0" rtlCol="0">
            <a:spAutoFit/>
          </a:bodyPr>
          <a:lstStyle/>
          <a:p>
            <a:pPr marL="289560">
              <a:lnSpc>
                <a:spcPct val="100000"/>
              </a:lnSpc>
              <a:spcBef>
                <a:spcPts val="105"/>
              </a:spcBef>
            </a:pPr>
            <a:r>
              <a:rPr lang="tr-TR" sz="1400" dirty="0" err="1">
                <a:solidFill>
                  <a:srgbClr val="333399"/>
                </a:solidFill>
                <a:latin typeface="Carlito"/>
                <a:cs typeface="Carlito"/>
              </a:rPr>
              <a:t>OpenMP</a:t>
            </a:r>
            <a:r>
              <a:rPr lang="tr-TR" sz="1400" dirty="0">
                <a:solidFill>
                  <a:srgbClr val="333399"/>
                </a:solidFill>
                <a:latin typeface="Carlito"/>
                <a:cs typeface="Carlito"/>
              </a:rPr>
              <a:t> - Örnek</a:t>
            </a:r>
          </a:p>
        </p:txBody>
      </p:sp>
      <p:grpSp>
        <p:nvGrpSpPr>
          <p:cNvPr id="9" name="object 9"/>
          <p:cNvGrpSpPr/>
          <p:nvPr/>
        </p:nvGrpSpPr>
        <p:grpSpPr>
          <a:xfrm>
            <a:off x="2170175" y="739140"/>
            <a:ext cx="2585085" cy="2204085"/>
            <a:chOff x="2170175" y="739140"/>
            <a:chExt cx="2585085" cy="2204085"/>
          </a:xfrm>
        </p:grpSpPr>
        <p:sp>
          <p:nvSpPr>
            <p:cNvPr id="10" name="object 10"/>
            <p:cNvSpPr/>
            <p:nvPr/>
          </p:nvSpPr>
          <p:spPr>
            <a:xfrm>
              <a:off x="2197095" y="799553"/>
              <a:ext cx="2497343" cy="2116382"/>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2172461" y="741426"/>
              <a:ext cx="2580640" cy="2199640"/>
            </a:xfrm>
            <a:custGeom>
              <a:avLst/>
              <a:gdLst/>
              <a:ahLst/>
              <a:cxnLst/>
              <a:rect l="l" t="t" r="r" b="b"/>
              <a:pathLst>
                <a:path w="2580640" h="2199640">
                  <a:moveTo>
                    <a:pt x="0" y="2199132"/>
                  </a:moveTo>
                  <a:lnTo>
                    <a:pt x="2580132" y="2199132"/>
                  </a:lnTo>
                  <a:lnTo>
                    <a:pt x="2580132" y="0"/>
                  </a:lnTo>
                  <a:lnTo>
                    <a:pt x="0" y="0"/>
                  </a:lnTo>
                  <a:lnTo>
                    <a:pt x="0" y="2199132"/>
                  </a:lnTo>
                  <a:close/>
                </a:path>
              </a:pathLst>
            </a:custGeom>
            <a:ln w="4572">
              <a:solidFill>
                <a:srgbClr val="BEBEBE"/>
              </a:solidFill>
            </a:ln>
          </p:spPr>
          <p:txBody>
            <a:bodyPr wrap="square" lIns="0" tIns="0" rIns="0" bIns="0" rtlCol="0"/>
            <a:lstStyle/>
            <a:p>
              <a:endParaRPr/>
            </a:p>
          </p:txBody>
        </p:sp>
      </p:grpSp>
      <p:sp>
        <p:nvSpPr>
          <p:cNvPr id="12" name="object 12"/>
          <p:cNvSpPr txBox="1"/>
          <p:nvPr/>
        </p:nvSpPr>
        <p:spPr>
          <a:xfrm>
            <a:off x="276605" y="2634234"/>
            <a:ext cx="1531620" cy="169545"/>
          </a:xfrm>
          <a:prstGeom prst="rect">
            <a:avLst/>
          </a:prstGeom>
          <a:solidFill>
            <a:srgbClr val="FFF5CC"/>
          </a:solidFill>
          <a:ln w="4572">
            <a:solidFill>
              <a:srgbClr val="BEBEBE"/>
            </a:solidFill>
          </a:ln>
        </p:spPr>
        <p:txBody>
          <a:bodyPr vert="horz" wrap="square" lIns="0" tIns="16510" rIns="0" bIns="0" rtlCol="0">
            <a:spAutoFit/>
          </a:bodyPr>
          <a:lstStyle/>
          <a:p>
            <a:pPr marL="44450">
              <a:lnSpc>
                <a:spcPct val="100000"/>
              </a:lnSpc>
              <a:spcBef>
                <a:spcPts val="130"/>
              </a:spcBef>
            </a:pPr>
            <a:r>
              <a:rPr sz="800" spc="-10" dirty="0">
                <a:solidFill>
                  <a:srgbClr val="C00000"/>
                </a:solidFill>
                <a:latin typeface="Carlito"/>
                <a:cs typeface="Carlito"/>
              </a:rPr>
              <a:t>printf() </a:t>
            </a:r>
            <a:r>
              <a:rPr sz="800" spc="-5" dirty="0">
                <a:solidFill>
                  <a:srgbClr val="C00000"/>
                </a:solidFill>
                <a:latin typeface="Carlito"/>
                <a:cs typeface="Carlito"/>
              </a:rPr>
              <a:t>deyimi paralel</a:t>
            </a:r>
            <a:r>
              <a:rPr sz="800" spc="15" dirty="0">
                <a:solidFill>
                  <a:srgbClr val="C00000"/>
                </a:solidFill>
                <a:latin typeface="Carlito"/>
                <a:cs typeface="Carlito"/>
              </a:rPr>
              <a:t> </a:t>
            </a:r>
            <a:r>
              <a:rPr sz="800" spc="-15" dirty="0">
                <a:solidFill>
                  <a:srgbClr val="C00000"/>
                </a:solidFill>
                <a:latin typeface="Carlito"/>
                <a:cs typeface="Carlito"/>
              </a:rPr>
              <a:t>çalışacaktır.</a:t>
            </a:r>
            <a:endParaRPr sz="800">
              <a:latin typeface="Carlito"/>
              <a:cs typeface="Carlito"/>
            </a:endParaRPr>
          </a:p>
        </p:txBody>
      </p:sp>
      <p:grpSp>
        <p:nvGrpSpPr>
          <p:cNvPr id="13" name="object 13"/>
          <p:cNvGrpSpPr/>
          <p:nvPr/>
        </p:nvGrpSpPr>
        <p:grpSpPr>
          <a:xfrm>
            <a:off x="-11887" y="0"/>
            <a:ext cx="4977130" cy="3452495"/>
            <a:chOff x="-11887" y="0"/>
            <a:chExt cx="4977130" cy="3452495"/>
          </a:xfrm>
        </p:grpSpPr>
        <p:sp>
          <p:nvSpPr>
            <p:cNvPr id="14" name="object 14"/>
            <p:cNvSpPr/>
            <p:nvPr/>
          </p:nvSpPr>
          <p:spPr>
            <a:xfrm>
              <a:off x="1039621" y="2051304"/>
              <a:ext cx="1401445" cy="584835"/>
            </a:xfrm>
            <a:custGeom>
              <a:avLst/>
              <a:gdLst/>
              <a:ahLst/>
              <a:cxnLst/>
              <a:rect l="l" t="t" r="r" b="b"/>
              <a:pathLst>
                <a:path w="1401445" h="584835">
                  <a:moveTo>
                    <a:pt x="1364968" y="14617"/>
                  </a:moveTo>
                  <a:lnTo>
                    <a:pt x="0" y="578739"/>
                  </a:lnTo>
                  <a:lnTo>
                    <a:pt x="2539" y="584581"/>
                  </a:lnTo>
                  <a:lnTo>
                    <a:pt x="1367455" y="20608"/>
                  </a:lnTo>
                  <a:lnTo>
                    <a:pt x="1364968" y="14617"/>
                  </a:lnTo>
                  <a:close/>
                </a:path>
                <a:path w="1401445" h="584835">
                  <a:moveTo>
                    <a:pt x="1393493" y="12192"/>
                  </a:moveTo>
                  <a:lnTo>
                    <a:pt x="1370837" y="12192"/>
                  </a:lnTo>
                  <a:lnTo>
                    <a:pt x="1373378" y="18161"/>
                  </a:lnTo>
                  <a:lnTo>
                    <a:pt x="1367455" y="20608"/>
                  </a:lnTo>
                  <a:lnTo>
                    <a:pt x="1373505" y="35179"/>
                  </a:lnTo>
                  <a:lnTo>
                    <a:pt x="1393493" y="12192"/>
                  </a:lnTo>
                  <a:close/>
                </a:path>
                <a:path w="1401445" h="584835">
                  <a:moveTo>
                    <a:pt x="1370837" y="12192"/>
                  </a:moveTo>
                  <a:lnTo>
                    <a:pt x="1364968" y="14617"/>
                  </a:lnTo>
                  <a:lnTo>
                    <a:pt x="1367455" y="20608"/>
                  </a:lnTo>
                  <a:lnTo>
                    <a:pt x="1373378" y="18161"/>
                  </a:lnTo>
                  <a:lnTo>
                    <a:pt x="1370837" y="12192"/>
                  </a:lnTo>
                  <a:close/>
                </a:path>
                <a:path w="1401445" h="584835">
                  <a:moveTo>
                    <a:pt x="1358899" y="0"/>
                  </a:moveTo>
                  <a:lnTo>
                    <a:pt x="1364968" y="14617"/>
                  </a:lnTo>
                  <a:lnTo>
                    <a:pt x="1370837" y="12192"/>
                  </a:lnTo>
                  <a:lnTo>
                    <a:pt x="1393493" y="12192"/>
                  </a:lnTo>
                  <a:lnTo>
                    <a:pt x="1401445" y="3048"/>
                  </a:lnTo>
                  <a:lnTo>
                    <a:pt x="1358899" y="0"/>
                  </a:lnTo>
                  <a:close/>
                </a:path>
              </a:pathLst>
            </a:custGeom>
            <a:solidFill>
              <a:srgbClr val="C00000"/>
            </a:solidFill>
          </p:spPr>
          <p:txBody>
            <a:bodyPr wrap="square" lIns="0" tIns="0" rIns="0" bIns="0" rtlCol="0"/>
            <a:lstStyle/>
            <a:p>
              <a:endParaRPr/>
            </a:p>
          </p:txBody>
        </p:sp>
        <p:sp>
          <p:nvSpPr>
            <p:cNvPr id="15" name="object 15"/>
            <p:cNvSpPr/>
            <p:nvPr/>
          </p:nvSpPr>
          <p:spPr>
            <a:xfrm>
              <a:off x="304" y="889"/>
              <a:ext cx="4953000" cy="3428365"/>
            </a:xfrm>
            <a:custGeom>
              <a:avLst/>
              <a:gdLst/>
              <a:ahLst/>
              <a:cxnLst/>
              <a:rect l="l" t="t" r="r" b="b"/>
              <a:pathLst>
                <a:path w="4953000" h="3428365">
                  <a:moveTo>
                    <a:pt x="0" y="3428111"/>
                  </a:moveTo>
                  <a:lnTo>
                    <a:pt x="4952746" y="3428111"/>
                  </a:lnTo>
                  <a:lnTo>
                    <a:pt x="4952746" y="0"/>
                  </a:lnTo>
                  <a:lnTo>
                    <a:pt x="0" y="0"/>
                  </a:lnTo>
                  <a:lnTo>
                    <a:pt x="0" y="3428111"/>
                  </a:lnTo>
                  <a:close/>
                </a:path>
              </a:pathLst>
            </a:custGeom>
            <a:ln w="24384">
              <a:solidFill>
                <a:srgbClr val="000000"/>
              </a:solidFill>
            </a:ln>
          </p:spPr>
          <p:txBody>
            <a:bodyPr wrap="square" lIns="0" tIns="0" rIns="0" bIns="0" rtlCol="0"/>
            <a:lstStyle/>
            <a:p>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8579" y="280416"/>
            <a:ext cx="4627245" cy="262255"/>
            <a:chOff x="68579" y="280416"/>
            <a:chExt cx="4627245" cy="262255"/>
          </a:xfrm>
        </p:grpSpPr>
        <p:sp>
          <p:nvSpPr>
            <p:cNvPr id="3" name="object 3"/>
            <p:cNvSpPr/>
            <p:nvPr/>
          </p:nvSpPr>
          <p:spPr>
            <a:xfrm>
              <a:off x="493775" y="409956"/>
              <a:ext cx="199644" cy="11887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68579" y="374904"/>
              <a:ext cx="303275" cy="118872"/>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413003" y="280416"/>
              <a:ext cx="17145" cy="262255"/>
            </a:xfrm>
            <a:custGeom>
              <a:avLst/>
              <a:gdLst/>
              <a:ahLst/>
              <a:cxnLst/>
              <a:rect l="l" t="t" r="r" b="b"/>
              <a:pathLst>
                <a:path w="17145" h="262255">
                  <a:moveTo>
                    <a:pt x="16763" y="0"/>
                  </a:moveTo>
                  <a:lnTo>
                    <a:pt x="0" y="0"/>
                  </a:lnTo>
                  <a:lnTo>
                    <a:pt x="0" y="262127"/>
                  </a:lnTo>
                  <a:lnTo>
                    <a:pt x="16763" y="262127"/>
                  </a:lnTo>
                  <a:lnTo>
                    <a:pt x="16763" y="0"/>
                  </a:lnTo>
                  <a:close/>
                </a:path>
              </a:pathLst>
            </a:custGeom>
            <a:solidFill>
              <a:srgbClr val="1C1C1C"/>
            </a:solidFill>
          </p:spPr>
          <p:txBody>
            <a:bodyPr wrap="square" lIns="0" tIns="0" rIns="0" bIns="0" rtlCol="0"/>
            <a:lstStyle/>
            <a:p>
              <a:endParaRPr/>
            </a:p>
          </p:txBody>
        </p:sp>
        <p:sp>
          <p:nvSpPr>
            <p:cNvPr id="6" name="object 6"/>
            <p:cNvSpPr/>
            <p:nvPr/>
          </p:nvSpPr>
          <p:spPr>
            <a:xfrm>
              <a:off x="239267" y="464820"/>
              <a:ext cx="4456176" cy="15240"/>
            </a:xfrm>
            <a:prstGeom prst="rect">
              <a:avLst/>
            </a:prstGeom>
            <a:blipFill>
              <a:blip r:embed="rId5" cstate="print"/>
              <a:stretch>
                <a:fillRect/>
              </a:stretch>
            </a:blipFill>
          </p:spPr>
          <p:txBody>
            <a:bodyPr wrap="square" lIns="0" tIns="0" rIns="0" bIns="0" rtlCol="0"/>
            <a:lstStyle/>
            <a:p>
              <a:endParaRPr/>
            </a:p>
          </p:txBody>
        </p:sp>
      </p:grpSp>
      <p:sp>
        <p:nvSpPr>
          <p:cNvPr id="7" name="object 7"/>
          <p:cNvSpPr txBox="1"/>
          <p:nvPr/>
        </p:nvSpPr>
        <p:spPr>
          <a:xfrm>
            <a:off x="4863846" y="3329686"/>
            <a:ext cx="89535" cy="102235"/>
          </a:xfrm>
          <a:prstGeom prst="rect">
            <a:avLst/>
          </a:prstGeom>
        </p:spPr>
        <p:txBody>
          <a:bodyPr vert="horz" wrap="square" lIns="0" tIns="13335" rIns="0" bIns="0" rtlCol="0">
            <a:spAutoFit/>
          </a:bodyPr>
          <a:lstStyle/>
          <a:p>
            <a:pPr marL="12700">
              <a:lnSpc>
                <a:spcPct val="100000"/>
              </a:lnSpc>
              <a:spcBef>
                <a:spcPts val="105"/>
              </a:spcBef>
            </a:pPr>
            <a:r>
              <a:rPr sz="500" spc="-5" dirty="0">
                <a:solidFill>
                  <a:srgbClr val="808080"/>
                </a:solidFill>
                <a:latin typeface="Carlito"/>
                <a:cs typeface="Carlito"/>
              </a:rPr>
              <a:t>41</a:t>
            </a:r>
            <a:endParaRPr sz="500">
              <a:latin typeface="Carlito"/>
              <a:cs typeface="Carlito"/>
            </a:endParaRPr>
          </a:p>
        </p:txBody>
      </p:sp>
      <p:sp>
        <p:nvSpPr>
          <p:cNvPr id="8" name="object 8"/>
          <p:cNvSpPr txBox="1"/>
          <p:nvPr/>
        </p:nvSpPr>
        <p:spPr>
          <a:xfrm>
            <a:off x="213105" y="650875"/>
            <a:ext cx="4660900" cy="2475037"/>
          </a:xfrm>
          <a:prstGeom prst="rect">
            <a:avLst/>
          </a:prstGeom>
        </p:spPr>
        <p:txBody>
          <a:bodyPr vert="horz" wrap="square" lIns="0" tIns="88900" rIns="0" bIns="0" rtlCol="0">
            <a:spAutoFit/>
          </a:bodyPr>
          <a:lstStyle/>
          <a:p>
            <a:pPr marL="192405" indent="-180340">
              <a:lnSpc>
                <a:spcPct val="100000"/>
              </a:lnSpc>
              <a:spcBef>
                <a:spcPts val="600"/>
              </a:spcBef>
              <a:buClr>
                <a:srgbClr val="3333CC"/>
              </a:buClr>
              <a:buSzPct val="58333"/>
              <a:buFont typeface="Wingdings"/>
              <a:buChar char=""/>
              <a:tabLst>
                <a:tab pos="193040" algn="l"/>
              </a:tabLst>
            </a:pPr>
            <a:r>
              <a:rPr sz="1100" dirty="0">
                <a:latin typeface="Carlito"/>
                <a:cs typeface="Carlito"/>
              </a:rPr>
              <a:t>Grand central dispatch </a:t>
            </a:r>
            <a:r>
              <a:rPr sz="1100" spc="-5" dirty="0">
                <a:latin typeface="Carlito"/>
                <a:cs typeface="Carlito"/>
              </a:rPr>
              <a:t>(GCD), </a:t>
            </a:r>
            <a:r>
              <a:rPr sz="1100" dirty="0">
                <a:latin typeface="Carlito"/>
                <a:cs typeface="Carlito"/>
              </a:rPr>
              <a:t>Apple </a:t>
            </a:r>
            <a:r>
              <a:rPr sz="1100" spc="-5" dirty="0">
                <a:latin typeface="Carlito"/>
                <a:cs typeface="Carlito"/>
              </a:rPr>
              <a:t>Mac </a:t>
            </a:r>
            <a:r>
              <a:rPr sz="1100" dirty="0">
                <a:latin typeface="Carlito"/>
                <a:cs typeface="Carlito"/>
              </a:rPr>
              <a:t>OS X </a:t>
            </a:r>
            <a:r>
              <a:rPr sz="1100" spc="-5" dirty="0">
                <a:latin typeface="Carlito"/>
                <a:cs typeface="Carlito"/>
              </a:rPr>
              <a:t>ve </a:t>
            </a:r>
            <a:r>
              <a:rPr sz="1100" dirty="0">
                <a:latin typeface="Carlito"/>
                <a:cs typeface="Carlito"/>
              </a:rPr>
              <a:t>iOS</a:t>
            </a:r>
            <a:r>
              <a:rPr sz="1100" spc="-114" dirty="0">
                <a:latin typeface="Carlito"/>
                <a:cs typeface="Carlito"/>
              </a:rPr>
              <a:t> </a:t>
            </a:r>
            <a:r>
              <a:rPr sz="1100" dirty="0">
                <a:latin typeface="Carlito"/>
                <a:cs typeface="Carlito"/>
              </a:rPr>
              <a:t>işletim</a:t>
            </a:r>
          </a:p>
          <a:p>
            <a:pPr marL="192405">
              <a:lnSpc>
                <a:spcPct val="100000"/>
              </a:lnSpc>
            </a:pPr>
            <a:r>
              <a:rPr sz="1100" spc="-5" dirty="0">
                <a:latin typeface="Carlito"/>
                <a:cs typeface="Carlito"/>
              </a:rPr>
              <a:t>sistemlerinde paralel çalışacak kısımları belirlemek </a:t>
            </a:r>
            <a:r>
              <a:rPr sz="1100" dirty="0">
                <a:latin typeface="Carlito"/>
                <a:cs typeface="Carlito"/>
              </a:rPr>
              <a:t>için</a:t>
            </a:r>
            <a:r>
              <a:rPr sz="1100" spc="-45" dirty="0">
                <a:latin typeface="Carlito"/>
                <a:cs typeface="Carlito"/>
              </a:rPr>
              <a:t> </a:t>
            </a:r>
            <a:r>
              <a:rPr sz="1100" spc="-5" dirty="0">
                <a:latin typeface="Carlito"/>
                <a:cs typeface="Carlito"/>
              </a:rPr>
              <a:t>kullanılır.</a:t>
            </a:r>
            <a:endParaRPr sz="1100" dirty="0">
              <a:latin typeface="Carlito"/>
              <a:cs typeface="Carlito"/>
            </a:endParaRPr>
          </a:p>
          <a:p>
            <a:pPr marL="192405" indent="-180340">
              <a:lnSpc>
                <a:spcPct val="100000"/>
              </a:lnSpc>
              <a:spcBef>
                <a:spcPts val="600"/>
              </a:spcBef>
              <a:buClr>
                <a:srgbClr val="3333CC"/>
              </a:buClr>
              <a:buSzPct val="58333"/>
              <a:buFont typeface="Wingdings"/>
              <a:buChar char=""/>
              <a:tabLst>
                <a:tab pos="193040" algn="l"/>
              </a:tabLst>
            </a:pPr>
            <a:r>
              <a:rPr sz="1100" dirty="0">
                <a:highlight>
                  <a:srgbClr val="FFFF00"/>
                </a:highlight>
                <a:latin typeface="Carlito"/>
                <a:cs typeface="Carlito"/>
              </a:rPr>
              <a:t>Paralel </a:t>
            </a:r>
            <a:r>
              <a:rPr sz="1100" spc="-5" dirty="0">
                <a:highlight>
                  <a:srgbClr val="FFFF00"/>
                </a:highlight>
                <a:latin typeface="Carlito"/>
                <a:cs typeface="Carlito"/>
              </a:rPr>
              <a:t>çalışacak </a:t>
            </a:r>
            <a:r>
              <a:rPr sz="1100" dirty="0">
                <a:highlight>
                  <a:srgbClr val="FFFF00"/>
                </a:highlight>
                <a:latin typeface="Carlito"/>
                <a:cs typeface="Carlito"/>
              </a:rPr>
              <a:t>bloğun belirtilmesi </a:t>
            </a:r>
            <a:r>
              <a:rPr sz="1100" spc="-5" dirty="0">
                <a:highlight>
                  <a:srgbClr val="FFFF00"/>
                </a:highlight>
                <a:latin typeface="Carlito"/>
                <a:cs typeface="Carlito"/>
              </a:rPr>
              <a:t>için </a:t>
            </a:r>
            <a:r>
              <a:rPr sz="1100" dirty="0">
                <a:highlight>
                  <a:srgbClr val="FFFF00"/>
                </a:highlight>
                <a:latin typeface="Carlito"/>
                <a:cs typeface="Carlito"/>
              </a:rPr>
              <a:t>^ </a:t>
            </a:r>
            <a:r>
              <a:rPr sz="1100" spc="-5" dirty="0">
                <a:highlight>
                  <a:srgbClr val="FFFF00"/>
                </a:highlight>
                <a:latin typeface="Carlito"/>
                <a:cs typeface="Carlito"/>
              </a:rPr>
              <a:t>sembolü</a:t>
            </a:r>
            <a:r>
              <a:rPr sz="1100" spc="-70" dirty="0">
                <a:highlight>
                  <a:srgbClr val="FFFF00"/>
                </a:highlight>
                <a:latin typeface="Carlito"/>
                <a:cs typeface="Carlito"/>
              </a:rPr>
              <a:t> </a:t>
            </a:r>
            <a:r>
              <a:rPr sz="1100" spc="-5" dirty="0">
                <a:highlight>
                  <a:srgbClr val="FFFF00"/>
                </a:highlight>
                <a:latin typeface="Carlito"/>
                <a:cs typeface="Carlito"/>
              </a:rPr>
              <a:t>kullanılır.</a:t>
            </a:r>
            <a:endParaRPr sz="1100" dirty="0">
              <a:highlight>
                <a:srgbClr val="FFFF00"/>
              </a:highlight>
              <a:latin typeface="Carlito"/>
              <a:cs typeface="Carlito"/>
            </a:endParaRPr>
          </a:p>
          <a:p>
            <a:pPr>
              <a:lnSpc>
                <a:spcPct val="100000"/>
              </a:lnSpc>
              <a:buClr>
                <a:srgbClr val="3333CC"/>
              </a:buClr>
              <a:buFont typeface="Wingdings"/>
              <a:buChar char=""/>
            </a:pPr>
            <a:endParaRPr sz="1100" dirty="0">
              <a:latin typeface="Carlito"/>
              <a:cs typeface="Carlito"/>
            </a:endParaRPr>
          </a:p>
          <a:p>
            <a:pPr>
              <a:lnSpc>
                <a:spcPct val="100000"/>
              </a:lnSpc>
              <a:spcBef>
                <a:spcPts val="15"/>
              </a:spcBef>
              <a:buClr>
                <a:srgbClr val="3333CC"/>
              </a:buClr>
              <a:buFont typeface="Wingdings"/>
              <a:buChar char=""/>
            </a:pPr>
            <a:endParaRPr sz="900" dirty="0">
              <a:latin typeface="Carlito"/>
              <a:cs typeface="Carlito"/>
            </a:endParaRPr>
          </a:p>
          <a:p>
            <a:pPr marL="192405" indent="-180340">
              <a:lnSpc>
                <a:spcPct val="100000"/>
              </a:lnSpc>
              <a:buClr>
                <a:srgbClr val="3333CC"/>
              </a:buClr>
              <a:buSzPct val="58333"/>
              <a:buFont typeface="Wingdings"/>
              <a:buChar char=""/>
              <a:tabLst>
                <a:tab pos="193040" algn="l"/>
              </a:tabLst>
            </a:pPr>
            <a:r>
              <a:rPr sz="1100" spc="-5" dirty="0">
                <a:latin typeface="Carlito"/>
                <a:cs typeface="Carlito"/>
              </a:rPr>
              <a:t>GCD</a:t>
            </a:r>
            <a:r>
              <a:rPr lang="tr-TR" sz="1100" spc="-5" dirty="0">
                <a:latin typeface="Carlito"/>
                <a:cs typeface="Carlito"/>
              </a:rPr>
              <a:t>,</a:t>
            </a:r>
            <a:r>
              <a:rPr sz="1100" spc="-5" dirty="0">
                <a:latin typeface="Carlito"/>
                <a:cs typeface="Carlito"/>
              </a:rPr>
              <a:t> </a:t>
            </a:r>
            <a:r>
              <a:rPr sz="1100" dirty="0">
                <a:latin typeface="Carlito"/>
                <a:cs typeface="Carlito"/>
              </a:rPr>
              <a:t>blokları </a:t>
            </a:r>
            <a:r>
              <a:rPr sz="1100" dirty="0">
                <a:solidFill>
                  <a:srgbClr val="00AFEF"/>
                </a:solidFill>
                <a:latin typeface="Carlito"/>
                <a:cs typeface="Carlito"/>
              </a:rPr>
              <a:t>dispatch queue </a:t>
            </a:r>
            <a:r>
              <a:rPr sz="1100" spc="-5" dirty="0">
                <a:latin typeface="Carlito"/>
                <a:cs typeface="Carlito"/>
              </a:rPr>
              <a:t>içerisine</a:t>
            </a:r>
            <a:r>
              <a:rPr sz="1100" spc="-55" dirty="0">
                <a:latin typeface="Carlito"/>
                <a:cs typeface="Carlito"/>
              </a:rPr>
              <a:t> </a:t>
            </a:r>
            <a:r>
              <a:rPr sz="1100" dirty="0">
                <a:latin typeface="Carlito"/>
                <a:cs typeface="Carlito"/>
              </a:rPr>
              <a:t>yerleştirir.</a:t>
            </a:r>
          </a:p>
          <a:p>
            <a:pPr marL="192405" marR="408940" indent="-180340">
              <a:lnSpc>
                <a:spcPct val="100000"/>
              </a:lnSpc>
              <a:spcBef>
                <a:spcPts val="600"/>
              </a:spcBef>
              <a:buClr>
                <a:srgbClr val="3333CC"/>
              </a:buClr>
              <a:buSzPct val="58333"/>
              <a:buFont typeface="Wingdings"/>
              <a:buChar char=""/>
              <a:tabLst>
                <a:tab pos="193040" algn="l"/>
              </a:tabLst>
            </a:pPr>
            <a:r>
              <a:rPr sz="1100" spc="-5" dirty="0">
                <a:latin typeface="Carlito"/>
                <a:cs typeface="Carlito"/>
              </a:rPr>
              <a:t>Bir </a:t>
            </a:r>
            <a:r>
              <a:rPr sz="1100" dirty="0">
                <a:latin typeface="Carlito"/>
                <a:cs typeface="Carlito"/>
              </a:rPr>
              <a:t>blok </a:t>
            </a:r>
            <a:r>
              <a:rPr sz="1100" spc="-5" dirty="0">
                <a:latin typeface="Carlito"/>
                <a:cs typeface="Carlito"/>
              </a:rPr>
              <a:t>kuyruktan </a:t>
            </a:r>
            <a:r>
              <a:rPr sz="1100" dirty="0">
                <a:latin typeface="Carlito"/>
                <a:cs typeface="Carlito"/>
              </a:rPr>
              <a:t>atılırsa, tekrar thread </a:t>
            </a:r>
            <a:r>
              <a:rPr sz="1100" spc="-5" dirty="0">
                <a:latin typeface="Carlito"/>
                <a:cs typeface="Carlito"/>
              </a:rPr>
              <a:t>havuzundaki </a:t>
            </a:r>
            <a:r>
              <a:rPr sz="1100" dirty="0">
                <a:latin typeface="Carlito"/>
                <a:cs typeface="Carlito"/>
              </a:rPr>
              <a:t>bir thread’e  atanabilir.</a:t>
            </a:r>
          </a:p>
          <a:p>
            <a:pPr marL="192405" indent="-180340">
              <a:lnSpc>
                <a:spcPct val="100000"/>
              </a:lnSpc>
              <a:spcBef>
                <a:spcPts val="600"/>
              </a:spcBef>
              <a:buClr>
                <a:srgbClr val="3333CC"/>
              </a:buClr>
              <a:buSzPct val="58333"/>
              <a:buFont typeface="Wingdings"/>
              <a:buChar char=""/>
              <a:tabLst>
                <a:tab pos="193040" algn="l"/>
              </a:tabLst>
            </a:pPr>
            <a:r>
              <a:rPr sz="1100" dirty="0">
                <a:latin typeface="Carlito"/>
                <a:cs typeface="Carlito"/>
              </a:rPr>
              <a:t>Dispatch queue, </a:t>
            </a:r>
            <a:r>
              <a:rPr sz="1100" spc="-5" dirty="0">
                <a:solidFill>
                  <a:srgbClr val="00AFEF"/>
                </a:solidFill>
                <a:latin typeface="Carlito"/>
                <a:cs typeface="Carlito"/>
              </a:rPr>
              <a:t>serial </a:t>
            </a:r>
            <a:r>
              <a:rPr sz="1100" dirty="0">
                <a:latin typeface="Carlito"/>
                <a:cs typeface="Carlito"/>
              </a:rPr>
              <a:t>veya </a:t>
            </a:r>
            <a:r>
              <a:rPr sz="1100" dirty="0">
                <a:solidFill>
                  <a:srgbClr val="00AFEF"/>
                </a:solidFill>
                <a:latin typeface="Carlito"/>
                <a:cs typeface="Carlito"/>
              </a:rPr>
              <a:t>concurrent </a:t>
            </a:r>
            <a:r>
              <a:rPr sz="1100" spc="-5" dirty="0">
                <a:latin typeface="Carlito"/>
                <a:cs typeface="Carlito"/>
              </a:rPr>
              <a:t>şeklinde</a:t>
            </a:r>
            <a:r>
              <a:rPr sz="1100" spc="-85" dirty="0">
                <a:latin typeface="Carlito"/>
                <a:cs typeface="Carlito"/>
              </a:rPr>
              <a:t> </a:t>
            </a:r>
            <a:r>
              <a:rPr sz="1100" dirty="0">
                <a:latin typeface="Carlito"/>
                <a:cs typeface="Carlito"/>
              </a:rPr>
              <a:t>oluşturulabilir.</a:t>
            </a:r>
          </a:p>
          <a:p>
            <a:pPr marL="192405" indent="-180340">
              <a:lnSpc>
                <a:spcPct val="100000"/>
              </a:lnSpc>
              <a:spcBef>
                <a:spcPts val="600"/>
              </a:spcBef>
              <a:buClr>
                <a:srgbClr val="3333CC"/>
              </a:buClr>
              <a:buSzPct val="58333"/>
              <a:buFont typeface="Wingdings"/>
              <a:buChar char=""/>
              <a:tabLst>
                <a:tab pos="193040" algn="l"/>
              </a:tabLst>
            </a:pPr>
            <a:r>
              <a:rPr lang="tr-TR" sz="1100" spc="-5" dirty="0" err="1">
                <a:solidFill>
                  <a:srgbClr val="00AFEF"/>
                </a:solidFill>
                <a:latin typeface="Carlito"/>
                <a:cs typeface="Carlito"/>
              </a:rPr>
              <a:t>Serial</a:t>
            </a:r>
            <a:r>
              <a:rPr lang="tr-TR" sz="1100" spc="-5" dirty="0">
                <a:solidFill>
                  <a:srgbClr val="00AFEF"/>
                </a:solidFill>
                <a:latin typeface="Carlito"/>
                <a:cs typeface="Carlito"/>
              </a:rPr>
              <a:t> </a:t>
            </a:r>
            <a:r>
              <a:rPr lang="tr-TR" sz="1100" spc="-5" dirty="0" err="1">
                <a:solidFill>
                  <a:srgbClr val="00AFEF"/>
                </a:solidFill>
                <a:latin typeface="Carlito"/>
                <a:cs typeface="Carlito"/>
              </a:rPr>
              <a:t>queue</a:t>
            </a:r>
            <a:r>
              <a:rPr sz="1100" dirty="0">
                <a:latin typeface="Carlito"/>
                <a:cs typeface="Carlito"/>
              </a:rPr>
              <a:t>, </a:t>
            </a:r>
            <a:r>
              <a:rPr sz="1100" spc="-5" dirty="0">
                <a:latin typeface="Carlito"/>
                <a:cs typeface="Carlito"/>
              </a:rPr>
              <a:t>FIFO çalışır </a:t>
            </a:r>
            <a:r>
              <a:rPr sz="1100" dirty="0">
                <a:latin typeface="Carlito"/>
                <a:cs typeface="Carlito"/>
              </a:rPr>
              <a:t>ve </a:t>
            </a:r>
            <a:r>
              <a:rPr sz="1100" spc="-5" dirty="0">
                <a:latin typeface="Carlito"/>
                <a:cs typeface="Carlito"/>
              </a:rPr>
              <a:t>sadece </a:t>
            </a:r>
            <a:r>
              <a:rPr sz="1100" dirty="0">
                <a:latin typeface="Carlito"/>
                <a:cs typeface="Carlito"/>
              </a:rPr>
              <a:t>bir blok kuyruktan</a:t>
            </a:r>
            <a:r>
              <a:rPr sz="1100" spc="-50" dirty="0">
                <a:latin typeface="Carlito"/>
                <a:cs typeface="Carlito"/>
              </a:rPr>
              <a:t> </a:t>
            </a:r>
            <a:r>
              <a:rPr sz="1100" dirty="0">
                <a:latin typeface="Carlito"/>
                <a:cs typeface="Carlito"/>
              </a:rPr>
              <a:t>alınabilir.</a:t>
            </a:r>
          </a:p>
          <a:p>
            <a:pPr marL="192405" marR="5080" indent="-180340">
              <a:lnSpc>
                <a:spcPct val="100000"/>
              </a:lnSpc>
              <a:spcBef>
                <a:spcPts val="600"/>
              </a:spcBef>
              <a:buClr>
                <a:srgbClr val="3333CC"/>
              </a:buClr>
              <a:buSzPct val="58333"/>
              <a:buFont typeface="Wingdings"/>
              <a:buChar char=""/>
              <a:tabLst>
                <a:tab pos="193040" algn="l"/>
              </a:tabLst>
            </a:pPr>
            <a:r>
              <a:rPr lang="tr-TR" sz="1100" spc="-5" dirty="0" err="1">
                <a:solidFill>
                  <a:srgbClr val="00AFEF"/>
                </a:solidFill>
                <a:latin typeface="Carlito"/>
                <a:cs typeface="Carlito"/>
              </a:rPr>
              <a:t>Concurent</a:t>
            </a:r>
            <a:r>
              <a:rPr lang="tr-TR" sz="1100" spc="-5" dirty="0">
                <a:solidFill>
                  <a:srgbClr val="00AFEF"/>
                </a:solidFill>
                <a:latin typeface="Carlito"/>
                <a:cs typeface="Carlito"/>
              </a:rPr>
              <a:t> </a:t>
            </a:r>
            <a:r>
              <a:rPr lang="tr-TR" sz="1100" spc="-5" dirty="0" err="1">
                <a:solidFill>
                  <a:srgbClr val="00AFEF"/>
                </a:solidFill>
                <a:latin typeface="Carlito"/>
                <a:cs typeface="Carlito"/>
              </a:rPr>
              <a:t>queue</a:t>
            </a:r>
            <a:r>
              <a:rPr sz="1100" dirty="0">
                <a:latin typeface="Carlito"/>
                <a:cs typeface="Carlito"/>
              </a:rPr>
              <a:t>, </a:t>
            </a:r>
            <a:r>
              <a:rPr sz="1100" spc="-5" dirty="0">
                <a:latin typeface="Carlito"/>
                <a:cs typeface="Carlito"/>
              </a:rPr>
              <a:t>FIFO </a:t>
            </a:r>
            <a:r>
              <a:rPr sz="1100" dirty="0">
                <a:latin typeface="Carlito"/>
                <a:cs typeface="Carlito"/>
              </a:rPr>
              <a:t>çalışır ve </a:t>
            </a:r>
            <a:r>
              <a:rPr sz="1100" spc="-5" dirty="0">
                <a:latin typeface="Carlito"/>
                <a:cs typeface="Carlito"/>
              </a:rPr>
              <a:t>kuyruktan birden fazla </a:t>
            </a:r>
            <a:r>
              <a:rPr sz="1100" dirty="0">
                <a:latin typeface="Carlito"/>
                <a:cs typeface="Carlito"/>
              </a:rPr>
              <a:t>blok </a:t>
            </a:r>
            <a:r>
              <a:rPr sz="1100" spc="-5" dirty="0">
                <a:latin typeface="Carlito"/>
                <a:cs typeface="Carlito"/>
              </a:rPr>
              <a:t>aynı anda  alınabilir.</a:t>
            </a:r>
            <a:endParaRPr sz="1100" dirty="0">
              <a:latin typeface="Carlito"/>
              <a:cs typeface="Carlito"/>
            </a:endParaRPr>
          </a:p>
        </p:txBody>
      </p:sp>
      <p:sp>
        <p:nvSpPr>
          <p:cNvPr id="9" name="object 9"/>
          <p:cNvSpPr txBox="1">
            <a:spLocks noGrp="1"/>
          </p:cNvSpPr>
          <p:nvPr>
            <p:ph type="title"/>
          </p:nvPr>
        </p:nvSpPr>
        <p:spPr>
          <a:xfrm>
            <a:off x="490473" y="199390"/>
            <a:ext cx="2519427" cy="228268"/>
          </a:xfrm>
          <a:prstGeom prst="rect">
            <a:avLst/>
          </a:prstGeom>
        </p:spPr>
        <p:txBody>
          <a:bodyPr vert="horz" wrap="square" lIns="0" tIns="12700" rIns="0" bIns="0" rtlCol="0">
            <a:spAutoFit/>
          </a:bodyPr>
          <a:lstStyle/>
          <a:p>
            <a:pPr marL="12700">
              <a:lnSpc>
                <a:spcPct val="100000"/>
              </a:lnSpc>
              <a:spcBef>
                <a:spcPts val="100"/>
              </a:spcBef>
            </a:pPr>
            <a:r>
              <a:rPr lang="tr-TR" dirty="0"/>
              <a:t>Grand </a:t>
            </a:r>
            <a:r>
              <a:rPr lang="tr-TR" dirty="0" err="1"/>
              <a:t>central</a:t>
            </a:r>
            <a:r>
              <a:rPr lang="tr-TR" dirty="0"/>
              <a:t> </a:t>
            </a:r>
            <a:r>
              <a:rPr lang="tr-TR" dirty="0" err="1"/>
              <a:t>dispatch</a:t>
            </a:r>
            <a:endParaRPr lang="tr-TR" dirty="0"/>
          </a:p>
        </p:txBody>
      </p:sp>
      <p:grpSp>
        <p:nvGrpSpPr>
          <p:cNvPr id="10" name="object 10"/>
          <p:cNvGrpSpPr/>
          <p:nvPr/>
        </p:nvGrpSpPr>
        <p:grpSpPr>
          <a:xfrm>
            <a:off x="304" y="381"/>
            <a:ext cx="4953000" cy="3427729"/>
            <a:chOff x="304" y="381"/>
            <a:chExt cx="4953000" cy="3427729"/>
          </a:xfrm>
        </p:grpSpPr>
        <p:sp>
          <p:nvSpPr>
            <p:cNvPr id="11" name="object 11"/>
            <p:cNvSpPr/>
            <p:nvPr/>
          </p:nvSpPr>
          <p:spPr>
            <a:xfrm>
              <a:off x="1557954" y="1446758"/>
              <a:ext cx="1858639" cy="118517"/>
            </a:xfrm>
            <a:prstGeom prst="rect">
              <a:avLst/>
            </a:prstGeom>
            <a:blipFill>
              <a:blip r:embed="rId6" cstate="print"/>
              <a:stretch>
                <a:fillRect/>
              </a:stretch>
            </a:blipFill>
          </p:spPr>
          <p:txBody>
            <a:bodyPr wrap="square" lIns="0" tIns="0" rIns="0" bIns="0" rtlCol="0"/>
            <a:lstStyle/>
            <a:p>
              <a:endParaRPr/>
            </a:p>
          </p:txBody>
        </p:sp>
        <p:sp>
          <p:nvSpPr>
            <p:cNvPr id="13" name="object 13"/>
            <p:cNvSpPr/>
            <p:nvPr/>
          </p:nvSpPr>
          <p:spPr>
            <a:xfrm>
              <a:off x="304" y="381"/>
              <a:ext cx="4953000" cy="3427729"/>
            </a:xfrm>
            <a:custGeom>
              <a:avLst/>
              <a:gdLst/>
              <a:ahLst/>
              <a:cxnLst/>
              <a:rect l="l" t="t" r="r" b="b"/>
              <a:pathLst>
                <a:path w="4953000" h="3427729">
                  <a:moveTo>
                    <a:pt x="0" y="3427729"/>
                  </a:moveTo>
                  <a:lnTo>
                    <a:pt x="4952746" y="3427729"/>
                  </a:lnTo>
                  <a:lnTo>
                    <a:pt x="4952746" y="0"/>
                  </a:lnTo>
                  <a:lnTo>
                    <a:pt x="0" y="0"/>
                  </a:lnTo>
                  <a:lnTo>
                    <a:pt x="0" y="3427729"/>
                  </a:lnTo>
                  <a:close/>
                </a:path>
              </a:pathLst>
            </a:custGeom>
            <a:ln w="24384">
              <a:solidFill>
                <a:srgbClr val="000000"/>
              </a:solidFill>
            </a:ln>
          </p:spPr>
          <p:txBody>
            <a:bodyPr wrap="square" lIns="0" tIns="0" rIns="0" bIns="0" rtlCol="0"/>
            <a:lstStyle/>
            <a:p>
              <a:endParaRP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8579" y="280416"/>
            <a:ext cx="4627245" cy="262255"/>
            <a:chOff x="68579" y="280416"/>
            <a:chExt cx="4627245" cy="262255"/>
          </a:xfrm>
        </p:grpSpPr>
        <p:sp>
          <p:nvSpPr>
            <p:cNvPr id="3" name="object 3"/>
            <p:cNvSpPr/>
            <p:nvPr/>
          </p:nvSpPr>
          <p:spPr>
            <a:xfrm>
              <a:off x="493775" y="409956"/>
              <a:ext cx="199644" cy="11887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68579" y="374904"/>
              <a:ext cx="303275" cy="118872"/>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413003" y="280416"/>
              <a:ext cx="17145" cy="262255"/>
            </a:xfrm>
            <a:custGeom>
              <a:avLst/>
              <a:gdLst/>
              <a:ahLst/>
              <a:cxnLst/>
              <a:rect l="l" t="t" r="r" b="b"/>
              <a:pathLst>
                <a:path w="17145" h="262255">
                  <a:moveTo>
                    <a:pt x="16763" y="0"/>
                  </a:moveTo>
                  <a:lnTo>
                    <a:pt x="0" y="0"/>
                  </a:lnTo>
                  <a:lnTo>
                    <a:pt x="0" y="262127"/>
                  </a:lnTo>
                  <a:lnTo>
                    <a:pt x="16763" y="262127"/>
                  </a:lnTo>
                  <a:lnTo>
                    <a:pt x="16763" y="0"/>
                  </a:lnTo>
                  <a:close/>
                </a:path>
              </a:pathLst>
            </a:custGeom>
            <a:solidFill>
              <a:srgbClr val="1C1C1C"/>
            </a:solidFill>
          </p:spPr>
          <p:txBody>
            <a:bodyPr wrap="square" lIns="0" tIns="0" rIns="0" bIns="0" rtlCol="0"/>
            <a:lstStyle/>
            <a:p>
              <a:endParaRPr/>
            </a:p>
          </p:txBody>
        </p:sp>
        <p:sp>
          <p:nvSpPr>
            <p:cNvPr id="6" name="object 6"/>
            <p:cNvSpPr/>
            <p:nvPr/>
          </p:nvSpPr>
          <p:spPr>
            <a:xfrm>
              <a:off x="239267" y="464820"/>
              <a:ext cx="4456176" cy="15239"/>
            </a:xfrm>
            <a:prstGeom prst="rect">
              <a:avLst/>
            </a:prstGeom>
            <a:blipFill>
              <a:blip r:embed="rId5" cstate="print"/>
              <a:stretch>
                <a:fillRect/>
              </a:stretch>
            </a:blipFill>
          </p:spPr>
          <p:txBody>
            <a:bodyPr wrap="square" lIns="0" tIns="0" rIns="0" bIns="0" rtlCol="0"/>
            <a:lstStyle/>
            <a:p>
              <a:endParaRPr/>
            </a:p>
          </p:txBody>
        </p:sp>
      </p:grpSp>
      <p:sp>
        <p:nvSpPr>
          <p:cNvPr id="7" name="object 7"/>
          <p:cNvSpPr txBox="1"/>
          <p:nvPr/>
        </p:nvSpPr>
        <p:spPr>
          <a:xfrm>
            <a:off x="4863846" y="3330041"/>
            <a:ext cx="89535" cy="102870"/>
          </a:xfrm>
          <a:prstGeom prst="rect">
            <a:avLst/>
          </a:prstGeom>
        </p:spPr>
        <p:txBody>
          <a:bodyPr vert="horz" wrap="square" lIns="0" tIns="13335" rIns="0" bIns="0" rtlCol="0">
            <a:spAutoFit/>
          </a:bodyPr>
          <a:lstStyle/>
          <a:p>
            <a:pPr marL="12700">
              <a:lnSpc>
                <a:spcPct val="100000"/>
              </a:lnSpc>
              <a:spcBef>
                <a:spcPts val="105"/>
              </a:spcBef>
            </a:pPr>
            <a:r>
              <a:rPr sz="500" spc="-5" dirty="0">
                <a:solidFill>
                  <a:srgbClr val="808080"/>
                </a:solidFill>
                <a:latin typeface="Carlito"/>
                <a:cs typeface="Carlito"/>
              </a:rPr>
              <a:t>42</a:t>
            </a:r>
            <a:endParaRPr sz="500">
              <a:latin typeface="Carlito"/>
              <a:cs typeface="Carlito"/>
            </a:endParaRPr>
          </a:p>
        </p:txBody>
      </p:sp>
      <p:sp>
        <p:nvSpPr>
          <p:cNvPr id="8" name="object 8"/>
          <p:cNvSpPr txBox="1"/>
          <p:nvPr/>
        </p:nvSpPr>
        <p:spPr>
          <a:xfrm>
            <a:off x="213105" y="458724"/>
            <a:ext cx="4545330" cy="1166986"/>
          </a:xfrm>
          <a:prstGeom prst="rect">
            <a:avLst/>
          </a:prstGeom>
        </p:spPr>
        <p:txBody>
          <a:bodyPr vert="horz" wrap="square" lIns="0" tIns="88900" rIns="0" bIns="0" rtlCol="0">
            <a:spAutoFit/>
          </a:bodyPr>
          <a:lstStyle/>
          <a:p>
            <a:pPr marL="192405" indent="-180340">
              <a:lnSpc>
                <a:spcPct val="100000"/>
              </a:lnSpc>
              <a:spcBef>
                <a:spcPts val="605"/>
              </a:spcBef>
              <a:buClr>
                <a:srgbClr val="3333CC"/>
              </a:buClr>
              <a:buSzPct val="58333"/>
              <a:buFont typeface="Wingdings"/>
              <a:buChar char=""/>
              <a:tabLst>
                <a:tab pos="193040" algn="l"/>
              </a:tabLst>
            </a:pPr>
            <a:r>
              <a:rPr sz="1200" spc="-5" dirty="0">
                <a:latin typeface="Carlito"/>
                <a:cs typeface="Carlito"/>
              </a:rPr>
              <a:t>Concurrent </a:t>
            </a:r>
            <a:r>
              <a:rPr sz="1200" dirty="0">
                <a:latin typeface="Carlito"/>
                <a:cs typeface="Carlito"/>
              </a:rPr>
              <a:t>queue, </a:t>
            </a:r>
            <a:r>
              <a:rPr sz="1200" spc="-5" dirty="0">
                <a:latin typeface="Carlito"/>
                <a:cs typeface="Carlito"/>
              </a:rPr>
              <a:t>önceliklendirilmiş </a:t>
            </a:r>
            <a:r>
              <a:rPr sz="1200" dirty="0">
                <a:latin typeface="Carlito"/>
                <a:cs typeface="Carlito"/>
              </a:rPr>
              <a:t>3 tane dispatch </a:t>
            </a:r>
            <a:r>
              <a:rPr sz="1200" spc="-5" dirty="0">
                <a:latin typeface="Carlito"/>
                <a:cs typeface="Carlito"/>
              </a:rPr>
              <a:t>kuyruğa</a:t>
            </a:r>
            <a:r>
              <a:rPr sz="1200" spc="-20" dirty="0">
                <a:latin typeface="Carlito"/>
                <a:cs typeface="Carlito"/>
              </a:rPr>
              <a:t> </a:t>
            </a:r>
            <a:r>
              <a:rPr sz="1200" spc="-5" dirty="0">
                <a:latin typeface="Carlito"/>
                <a:cs typeface="Carlito"/>
              </a:rPr>
              <a:t>sahiptir:</a:t>
            </a:r>
            <a:r>
              <a:rPr lang="tr-TR" sz="1200" spc="-5" dirty="0">
                <a:latin typeface="Carlito"/>
                <a:cs typeface="Carlito"/>
              </a:rPr>
              <a:t> </a:t>
            </a:r>
            <a:r>
              <a:rPr sz="1200" b="1" dirty="0">
                <a:latin typeface="Carlito"/>
                <a:cs typeface="Carlito"/>
              </a:rPr>
              <a:t>low, </a:t>
            </a:r>
            <a:r>
              <a:rPr sz="1200" b="1" spc="-5" dirty="0">
                <a:latin typeface="Carlito"/>
                <a:cs typeface="Carlito"/>
              </a:rPr>
              <a:t>default </a:t>
            </a:r>
            <a:r>
              <a:rPr sz="1200" dirty="0">
                <a:latin typeface="Carlito"/>
                <a:cs typeface="Carlito"/>
              </a:rPr>
              <a:t>ve</a:t>
            </a:r>
            <a:r>
              <a:rPr sz="1200" spc="-15" dirty="0">
                <a:latin typeface="Carlito"/>
                <a:cs typeface="Carlito"/>
              </a:rPr>
              <a:t> </a:t>
            </a:r>
            <a:r>
              <a:rPr sz="1200" b="1" dirty="0">
                <a:latin typeface="Carlito"/>
                <a:cs typeface="Carlito"/>
              </a:rPr>
              <a:t>high</a:t>
            </a:r>
            <a:r>
              <a:rPr sz="1200" dirty="0">
                <a:latin typeface="Carlito"/>
                <a:cs typeface="Carlito"/>
              </a:rPr>
              <a:t>.</a:t>
            </a:r>
          </a:p>
          <a:p>
            <a:pPr marL="192405" indent="-180340">
              <a:lnSpc>
                <a:spcPct val="100000"/>
              </a:lnSpc>
              <a:spcBef>
                <a:spcPts val="600"/>
              </a:spcBef>
              <a:buClr>
                <a:srgbClr val="3333CC"/>
              </a:buClr>
              <a:buSzPct val="58333"/>
              <a:buFont typeface="Wingdings"/>
              <a:buChar char=""/>
              <a:tabLst>
                <a:tab pos="193040" algn="l"/>
              </a:tabLst>
            </a:pPr>
            <a:r>
              <a:rPr sz="1200" spc="-5" dirty="0">
                <a:latin typeface="Carlito"/>
                <a:cs typeface="Carlito"/>
              </a:rPr>
              <a:t>Önceliklendirme </a:t>
            </a:r>
            <a:r>
              <a:rPr sz="1200" dirty="0">
                <a:latin typeface="Carlito"/>
                <a:cs typeface="Carlito"/>
              </a:rPr>
              <a:t>ile blokların önem derecesi</a:t>
            </a:r>
            <a:r>
              <a:rPr sz="1200" spc="-60" dirty="0">
                <a:latin typeface="Carlito"/>
                <a:cs typeface="Carlito"/>
              </a:rPr>
              <a:t> </a:t>
            </a:r>
            <a:r>
              <a:rPr sz="1200" dirty="0">
                <a:latin typeface="Carlito"/>
                <a:cs typeface="Carlito"/>
              </a:rPr>
              <a:t>belirlenmektedir.</a:t>
            </a:r>
          </a:p>
          <a:p>
            <a:pPr marL="192405" marR="65405" indent="-180340">
              <a:lnSpc>
                <a:spcPct val="100000"/>
              </a:lnSpc>
              <a:spcBef>
                <a:spcPts val="600"/>
              </a:spcBef>
              <a:buClr>
                <a:srgbClr val="3333CC"/>
              </a:buClr>
              <a:buSzPct val="58333"/>
              <a:buFont typeface="Wingdings"/>
              <a:buChar char=""/>
              <a:tabLst>
                <a:tab pos="193040" algn="l"/>
              </a:tabLst>
            </a:pPr>
            <a:r>
              <a:rPr sz="1200" dirty="0">
                <a:latin typeface="Carlito"/>
                <a:cs typeface="Carlito"/>
              </a:rPr>
              <a:t>Aşağıdaki </a:t>
            </a:r>
            <a:r>
              <a:rPr sz="1200" spc="-5" dirty="0">
                <a:latin typeface="Carlito"/>
                <a:cs typeface="Carlito"/>
              </a:rPr>
              <a:t>örnekte, </a:t>
            </a:r>
            <a:r>
              <a:rPr sz="1200" dirty="0">
                <a:latin typeface="Carlito"/>
                <a:cs typeface="Carlito"/>
              </a:rPr>
              <a:t>default </a:t>
            </a:r>
            <a:r>
              <a:rPr sz="1200" spc="-5" dirty="0">
                <a:latin typeface="Carlito"/>
                <a:cs typeface="Carlito"/>
              </a:rPr>
              <a:t>önceliğe sahip concurrent kuyruğa </a:t>
            </a:r>
            <a:r>
              <a:rPr sz="1200" dirty="0">
                <a:latin typeface="Carlito"/>
                <a:cs typeface="Carlito"/>
              </a:rPr>
              <a:t>bir blok  eklenmektedir.</a:t>
            </a:r>
          </a:p>
        </p:txBody>
      </p:sp>
      <p:sp>
        <p:nvSpPr>
          <p:cNvPr id="9" name="object 9"/>
          <p:cNvSpPr txBox="1">
            <a:spLocks noGrp="1"/>
          </p:cNvSpPr>
          <p:nvPr>
            <p:ph type="title"/>
          </p:nvPr>
        </p:nvSpPr>
        <p:spPr>
          <a:xfrm>
            <a:off x="490473" y="200406"/>
            <a:ext cx="2519427" cy="228909"/>
          </a:xfrm>
          <a:prstGeom prst="rect">
            <a:avLst/>
          </a:prstGeom>
        </p:spPr>
        <p:txBody>
          <a:bodyPr vert="horz" wrap="square" lIns="0" tIns="13335" rIns="0" bIns="0" rtlCol="0">
            <a:spAutoFit/>
          </a:bodyPr>
          <a:lstStyle/>
          <a:p>
            <a:pPr marL="12700">
              <a:lnSpc>
                <a:spcPct val="100000"/>
              </a:lnSpc>
              <a:spcBef>
                <a:spcPts val="105"/>
              </a:spcBef>
            </a:pPr>
            <a:r>
              <a:rPr lang="tr-TR" dirty="0"/>
              <a:t>Grand </a:t>
            </a:r>
            <a:r>
              <a:rPr lang="tr-TR" dirty="0" err="1"/>
              <a:t>central</a:t>
            </a:r>
            <a:r>
              <a:rPr lang="tr-TR" dirty="0"/>
              <a:t> </a:t>
            </a:r>
            <a:r>
              <a:rPr lang="tr-TR" dirty="0" err="1"/>
              <a:t>dispatch</a:t>
            </a:r>
            <a:endParaRPr lang="tr-TR" dirty="0"/>
          </a:p>
        </p:txBody>
      </p:sp>
      <p:grpSp>
        <p:nvGrpSpPr>
          <p:cNvPr id="10" name="object 10"/>
          <p:cNvGrpSpPr/>
          <p:nvPr/>
        </p:nvGrpSpPr>
        <p:grpSpPr>
          <a:xfrm>
            <a:off x="562101" y="2073910"/>
            <a:ext cx="3829050" cy="639445"/>
            <a:chOff x="562101" y="2073910"/>
            <a:chExt cx="3829050" cy="639445"/>
          </a:xfrm>
        </p:grpSpPr>
        <p:sp>
          <p:nvSpPr>
            <p:cNvPr id="11" name="object 11"/>
            <p:cNvSpPr/>
            <p:nvPr/>
          </p:nvSpPr>
          <p:spPr>
            <a:xfrm>
              <a:off x="595514" y="2130233"/>
              <a:ext cx="3739102" cy="526417"/>
            </a:xfrm>
            <a:prstGeom prst="rect">
              <a:avLst/>
            </a:prstGeom>
            <a:blipFill>
              <a:blip r:embed="rId6" cstate="print"/>
              <a:stretch>
                <a:fillRect/>
              </a:stretch>
            </a:blipFill>
          </p:spPr>
          <p:txBody>
            <a:bodyPr wrap="square" lIns="0" tIns="0" rIns="0" bIns="0" rtlCol="0"/>
            <a:lstStyle/>
            <a:p>
              <a:endParaRPr/>
            </a:p>
          </p:txBody>
        </p:sp>
        <p:sp>
          <p:nvSpPr>
            <p:cNvPr id="12" name="object 12"/>
            <p:cNvSpPr/>
            <p:nvPr/>
          </p:nvSpPr>
          <p:spPr>
            <a:xfrm>
              <a:off x="564641" y="2076450"/>
              <a:ext cx="3823970" cy="634365"/>
            </a:xfrm>
            <a:custGeom>
              <a:avLst/>
              <a:gdLst/>
              <a:ahLst/>
              <a:cxnLst/>
              <a:rect l="l" t="t" r="r" b="b"/>
              <a:pathLst>
                <a:path w="3823970" h="634364">
                  <a:moveTo>
                    <a:pt x="0" y="633983"/>
                  </a:moveTo>
                  <a:lnTo>
                    <a:pt x="3823716" y="633983"/>
                  </a:lnTo>
                  <a:lnTo>
                    <a:pt x="3823716" y="0"/>
                  </a:lnTo>
                  <a:lnTo>
                    <a:pt x="0" y="0"/>
                  </a:lnTo>
                  <a:lnTo>
                    <a:pt x="0" y="633983"/>
                  </a:lnTo>
                  <a:close/>
                </a:path>
              </a:pathLst>
            </a:custGeom>
            <a:ln w="4572">
              <a:solidFill>
                <a:srgbClr val="BEBEBE"/>
              </a:solidFill>
            </a:ln>
          </p:spPr>
          <p:txBody>
            <a:bodyPr wrap="square" lIns="0" tIns="0" rIns="0" bIns="0" rtlCol="0"/>
            <a:lstStyle/>
            <a:p>
              <a:endParaRPr/>
            </a:p>
          </p:txBody>
        </p:sp>
      </p:grpSp>
      <p:sp>
        <p:nvSpPr>
          <p:cNvPr id="13" name="object 13"/>
          <p:cNvSpPr txBox="1"/>
          <p:nvPr/>
        </p:nvSpPr>
        <p:spPr>
          <a:xfrm>
            <a:off x="2715767" y="3074670"/>
            <a:ext cx="1626870" cy="142189"/>
          </a:xfrm>
          <a:prstGeom prst="rect">
            <a:avLst/>
          </a:prstGeom>
          <a:solidFill>
            <a:srgbClr val="FFF5CC"/>
          </a:solidFill>
          <a:ln w="4572">
            <a:solidFill>
              <a:srgbClr val="BEBEBE"/>
            </a:solidFill>
          </a:ln>
        </p:spPr>
        <p:txBody>
          <a:bodyPr vert="horz" wrap="square" lIns="0" tIns="16510" rIns="0" bIns="0" rtlCol="0">
            <a:spAutoFit/>
          </a:bodyPr>
          <a:lstStyle/>
          <a:p>
            <a:pPr marL="45085">
              <a:lnSpc>
                <a:spcPct val="100000"/>
              </a:lnSpc>
              <a:spcBef>
                <a:spcPts val="130"/>
              </a:spcBef>
            </a:pPr>
            <a:r>
              <a:rPr sz="800" spc="-10" dirty="0">
                <a:solidFill>
                  <a:srgbClr val="C00000"/>
                </a:solidFill>
                <a:latin typeface="Carlito"/>
                <a:cs typeface="Carlito"/>
              </a:rPr>
              <a:t>default </a:t>
            </a:r>
            <a:r>
              <a:rPr sz="800" spc="-5" dirty="0">
                <a:solidFill>
                  <a:srgbClr val="C00000"/>
                </a:solidFill>
                <a:latin typeface="Carlito"/>
                <a:cs typeface="Carlito"/>
              </a:rPr>
              <a:t>öncelikli </a:t>
            </a:r>
            <a:r>
              <a:rPr sz="800" spc="-10" dirty="0">
                <a:solidFill>
                  <a:srgbClr val="C00000"/>
                </a:solidFill>
                <a:latin typeface="Carlito"/>
                <a:cs typeface="Carlito"/>
              </a:rPr>
              <a:t>concurrent</a:t>
            </a:r>
            <a:r>
              <a:rPr sz="800" spc="40" dirty="0">
                <a:solidFill>
                  <a:srgbClr val="C00000"/>
                </a:solidFill>
                <a:latin typeface="Carlito"/>
                <a:cs typeface="Carlito"/>
              </a:rPr>
              <a:t> </a:t>
            </a:r>
            <a:r>
              <a:rPr sz="800" spc="-10" dirty="0">
                <a:solidFill>
                  <a:srgbClr val="C00000"/>
                </a:solidFill>
                <a:latin typeface="Carlito"/>
                <a:cs typeface="Carlito"/>
              </a:rPr>
              <a:t>kuyruk</a:t>
            </a:r>
            <a:endParaRPr sz="800" dirty="0">
              <a:latin typeface="Carlito"/>
              <a:cs typeface="Carlito"/>
            </a:endParaRPr>
          </a:p>
        </p:txBody>
      </p:sp>
      <p:sp>
        <p:nvSpPr>
          <p:cNvPr id="14" name="object 14"/>
          <p:cNvSpPr/>
          <p:nvPr/>
        </p:nvSpPr>
        <p:spPr>
          <a:xfrm>
            <a:off x="2715767" y="2388108"/>
            <a:ext cx="863600" cy="689610"/>
          </a:xfrm>
          <a:custGeom>
            <a:avLst/>
            <a:gdLst/>
            <a:ahLst/>
            <a:cxnLst/>
            <a:rect l="l" t="t" r="r" b="b"/>
            <a:pathLst>
              <a:path w="863600" h="689610">
                <a:moveTo>
                  <a:pt x="31781" y="21246"/>
                </a:moveTo>
                <a:lnTo>
                  <a:pt x="27831" y="26188"/>
                </a:lnTo>
                <a:lnTo>
                  <a:pt x="859282" y="689102"/>
                </a:lnTo>
                <a:lnTo>
                  <a:pt x="863219" y="684149"/>
                </a:lnTo>
                <a:lnTo>
                  <a:pt x="31781" y="21246"/>
                </a:lnTo>
                <a:close/>
              </a:path>
              <a:path w="863600" h="689610">
                <a:moveTo>
                  <a:pt x="0" y="0"/>
                </a:moveTo>
                <a:lnTo>
                  <a:pt x="17907" y="38607"/>
                </a:lnTo>
                <a:lnTo>
                  <a:pt x="27831" y="26188"/>
                </a:lnTo>
                <a:lnTo>
                  <a:pt x="22860" y="22225"/>
                </a:lnTo>
                <a:lnTo>
                  <a:pt x="26797" y="17271"/>
                </a:lnTo>
                <a:lnTo>
                  <a:pt x="34957" y="17271"/>
                </a:lnTo>
                <a:lnTo>
                  <a:pt x="41656" y="8889"/>
                </a:lnTo>
                <a:lnTo>
                  <a:pt x="0" y="0"/>
                </a:lnTo>
                <a:close/>
              </a:path>
              <a:path w="863600" h="689610">
                <a:moveTo>
                  <a:pt x="26797" y="17271"/>
                </a:moveTo>
                <a:lnTo>
                  <a:pt x="22860" y="22225"/>
                </a:lnTo>
                <a:lnTo>
                  <a:pt x="27831" y="26188"/>
                </a:lnTo>
                <a:lnTo>
                  <a:pt x="31781" y="21246"/>
                </a:lnTo>
                <a:lnTo>
                  <a:pt x="26797" y="17271"/>
                </a:lnTo>
                <a:close/>
              </a:path>
              <a:path w="863600" h="689610">
                <a:moveTo>
                  <a:pt x="34957" y="17271"/>
                </a:moveTo>
                <a:lnTo>
                  <a:pt x="26797" y="17271"/>
                </a:lnTo>
                <a:lnTo>
                  <a:pt x="31781" y="21246"/>
                </a:lnTo>
                <a:lnTo>
                  <a:pt x="34957" y="17271"/>
                </a:lnTo>
                <a:close/>
              </a:path>
            </a:pathLst>
          </a:custGeom>
          <a:solidFill>
            <a:srgbClr val="C00000"/>
          </a:solidFill>
        </p:spPr>
        <p:txBody>
          <a:bodyPr wrap="square" lIns="0" tIns="0" rIns="0" bIns="0" rtlCol="0"/>
          <a:lstStyle/>
          <a:p>
            <a:endParaRPr/>
          </a:p>
        </p:txBody>
      </p:sp>
      <p:sp>
        <p:nvSpPr>
          <p:cNvPr id="15" name="object 15"/>
          <p:cNvSpPr txBox="1"/>
          <p:nvPr/>
        </p:nvSpPr>
        <p:spPr>
          <a:xfrm>
            <a:off x="616457" y="3077718"/>
            <a:ext cx="1248410" cy="139141"/>
          </a:xfrm>
          <a:prstGeom prst="rect">
            <a:avLst/>
          </a:prstGeom>
          <a:solidFill>
            <a:srgbClr val="FFF5CC"/>
          </a:solidFill>
          <a:ln w="4572">
            <a:solidFill>
              <a:srgbClr val="BEBEBE"/>
            </a:solidFill>
          </a:ln>
        </p:spPr>
        <p:txBody>
          <a:bodyPr vert="horz" wrap="square" lIns="0" tIns="15875" rIns="0" bIns="0" rtlCol="0">
            <a:spAutoFit/>
          </a:bodyPr>
          <a:lstStyle/>
          <a:p>
            <a:pPr marL="44450">
              <a:lnSpc>
                <a:spcPct val="100000"/>
              </a:lnSpc>
              <a:spcBef>
                <a:spcPts val="125"/>
              </a:spcBef>
            </a:pPr>
            <a:r>
              <a:rPr sz="800" spc="-5" dirty="0">
                <a:solidFill>
                  <a:srgbClr val="C00000"/>
                </a:solidFill>
                <a:latin typeface="Carlito"/>
                <a:cs typeface="Carlito"/>
              </a:rPr>
              <a:t>Kuyruğa blok</a:t>
            </a:r>
            <a:r>
              <a:rPr sz="800" spc="-55" dirty="0">
                <a:solidFill>
                  <a:srgbClr val="C00000"/>
                </a:solidFill>
                <a:latin typeface="Carlito"/>
                <a:cs typeface="Carlito"/>
              </a:rPr>
              <a:t> </a:t>
            </a:r>
            <a:r>
              <a:rPr sz="800" spc="-5" dirty="0">
                <a:solidFill>
                  <a:srgbClr val="C00000"/>
                </a:solidFill>
                <a:latin typeface="Carlito"/>
                <a:cs typeface="Carlito"/>
              </a:rPr>
              <a:t>eklendi.</a:t>
            </a:r>
            <a:endParaRPr sz="800">
              <a:latin typeface="Carlito"/>
              <a:cs typeface="Carlito"/>
            </a:endParaRPr>
          </a:p>
        </p:txBody>
      </p:sp>
      <p:grpSp>
        <p:nvGrpSpPr>
          <p:cNvPr id="16" name="object 16"/>
          <p:cNvGrpSpPr/>
          <p:nvPr/>
        </p:nvGrpSpPr>
        <p:grpSpPr>
          <a:xfrm>
            <a:off x="-11887" y="0"/>
            <a:ext cx="4977130" cy="3452495"/>
            <a:chOff x="-11887" y="0"/>
            <a:chExt cx="4977130" cy="3452495"/>
          </a:xfrm>
        </p:grpSpPr>
        <p:sp>
          <p:nvSpPr>
            <p:cNvPr id="17" name="object 17"/>
            <p:cNvSpPr/>
            <p:nvPr/>
          </p:nvSpPr>
          <p:spPr>
            <a:xfrm>
              <a:off x="1100327" y="2674620"/>
              <a:ext cx="764540" cy="404495"/>
            </a:xfrm>
            <a:custGeom>
              <a:avLst/>
              <a:gdLst/>
              <a:ahLst/>
              <a:cxnLst/>
              <a:rect l="l" t="t" r="r" b="b"/>
              <a:pathLst>
                <a:path w="764539" h="404494">
                  <a:moveTo>
                    <a:pt x="729127" y="14869"/>
                  </a:moveTo>
                  <a:lnTo>
                    <a:pt x="0" y="398779"/>
                  </a:lnTo>
                  <a:lnTo>
                    <a:pt x="3048" y="404494"/>
                  </a:lnTo>
                  <a:lnTo>
                    <a:pt x="732152" y="20596"/>
                  </a:lnTo>
                  <a:lnTo>
                    <a:pt x="729127" y="14869"/>
                  </a:lnTo>
                  <a:close/>
                </a:path>
                <a:path w="764539" h="404494">
                  <a:moveTo>
                    <a:pt x="755727" y="11937"/>
                  </a:moveTo>
                  <a:lnTo>
                    <a:pt x="734694" y="11937"/>
                  </a:lnTo>
                  <a:lnTo>
                    <a:pt x="737743" y="17652"/>
                  </a:lnTo>
                  <a:lnTo>
                    <a:pt x="732152" y="20596"/>
                  </a:lnTo>
                  <a:lnTo>
                    <a:pt x="739520" y="34543"/>
                  </a:lnTo>
                  <a:lnTo>
                    <a:pt x="755727" y="11937"/>
                  </a:lnTo>
                  <a:close/>
                </a:path>
                <a:path w="764539" h="404494">
                  <a:moveTo>
                    <a:pt x="734694" y="11937"/>
                  </a:moveTo>
                  <a:lnTo>
                    <a:pt x="729127" y="14869"/>
                  </a:lnTo>
                  <a:lnTo>
                    <a:pt x="732152" y="20596"/>
                  </a:lnTo>
                  <a:lnTo>
                    <a:pt x="737743" y="17652"/>
                  </a:lnTo>
                  <a:lnTo>
                    <a:pt x="734694" y="11937"/>
                  </a:lnTo>
                  <a:close/>
                </a:path>
                <a:path w="764539" h="404494">
                  <a:moveTo>
                    <a:pt x="764286" y="0"/>
                  </a:moveTo>
                  <a:lnTo>
                    <a:pt x="721740" y="888"/>
                  </a:lnTo>
                  <a:lnTo>
                    <a:pt x="729127" y="14869"/>
                  </a:lnTo>
                  <a:lnTo>
                    <a:pt x="734694" y="11937"/>
                  </a:lnTo>
                  <a:lnTo>
                    <a:pt x="755727" y="11937"/>
                  </a:lnTo>
                  <a:lnTo>
                    <a:pt x="764286" y="0"/>
                  </a:lnTo>
                  <a:close/>
                </a:path>
              </a:pathLst>
            </a:custGeom>
            <a:solidFill>
              <a:srgbClr val="C00000"/>
            </a:solidFill>
          </p:spPr>
          <p:txBody>
            <a:bodyPr wrap="square" lIns="0" tIns="0" rIns="0" bIns="0" rtlCol="0"/>
            <a:lstStyle/>
            <a:p>
              <a:endParaRPr/>
            </a:p>
          </p:txBody>
        </p:sp>
        <p:sp>
          <p:nvSpPr>
            <p:cNvPr id="18" name="object 18"/>
            <p:cNvSpPr/>
            <p:nvPr/>
          </p:nvSpPr>
          <p:spPr>
            <a:xfrm>
              <a:off x="304" y="889"/>
              <a:ext cx="4953000" cy="3428365"/>
            </a:xfrm>
            <a:custGeom>
              <a:avLst/>
              <a:gdLst/>
              <a:ahLst/>
              <a:cxnLst/>
              <a:rect l="l" t="t" r="r" b="b"/>
              <a:pathLst>
                <a:path w="4953000" h="3428365">
                  <a:moveTo>
                    <a:pt x="0" y="3428111"/>
                  </a:moveTo>
                  <a:lnTo>
                    <a:pt x="4952746" y="3428111"/>
                  </a:lnTo>
                  <a:lnTo>
                    <a:pt x="4952746" y="0"/>
                  </a:lnTo>
                  <a:lnTo>
                    <a:pt x="0" y="0"/>
                  </a:lnTo>
                  <a:lnTo>
                    <a:pt x="0" y="3428111"/>
                  </a:lnTo>
                  <a:close/>
                </a:path>
              </a:pathLst>
            </a:custGeom>
            <a:ln w="24384">
              <a:solidFill>
                <a:srgbClr val="000000"/>
              </a:solidFill>
            </a:ln>
          </p:spPr>
          <p:txBody>
            <a:bodyPr wrap="square" lIns="0" tIns="0" rIns="0" bIns="0" rtlCol="0"/>
            <a:lstStyle/>
            <a:p>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8579" y="280416"/>
            <a:ext cx="4627245" cy="262255"/>
            <a:chOff x="68579" y="280416"/>
            <a:chExt cx="4627245" cy="262255"/>
          </a:xfrm>
        </p:grpSpPr>
        <p:sp>
          <p:nvSpPr>
            <p:cNvPr id="3" name="object 3"/>
            <p:cNvSpPr/>
            <p:nvPr/>
          </p:nvSpPr>
          <p:spPr>
            <a:xfrm>
              <a:off x="493775" y="409956"/>
              <a:ext cx="199644" cy="11887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68579" y="374904"/>
              <a:ext cx="303275" cy="118872"/>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13003" y="280416"/>
              <a:ext cx="17145" cy="262255"/>
            </a:xfrm>
            <a:custGeom>
              <a:avLst/>
              <a:gdLst/>
              <a:ahLst/>
              <a:cxnLst/>
              <a:rect l="l" t="t" r="r" b="b"/>
              <a:pathLst>
                <a:path w="17145" h="262255">
                  <a:moveTo>
                    <a:pt x="16763" y="0"/>
                  </a:moveTo>
                  <a:lnTo>
                    <a:pt x="0" y="0"/>
                  </a:lnTo>
                  <a:lnTo>
                    <a:pt x="0" y="262127"/>
                  </a:lnTo>
                  <a:lnTo>
                    <a:pt x="16763" y="262127"/>
                  </a:lnTo>
                  <a:lnTo>
                    <a:pt x="16763" y="0"/>
                  </a:lnTo>
                  <a:close/>
                </a:path>
              </a:pathLst>
            </a:custGeom>
            <a:solidFill>
              <a:srgbClr val="1C1C1C"/>
            </a:solidFill>
          </p:spPr>
          <p:txBody>
            <a:bodyPr wrap="square" lIns="0" tIns="0" rIns="0" bIns="0" rtlCol="0"/>
            <a:lstStyle/>
            <a:p>
              <a:endParaRPr/>
            </a:p>
          </p:txBody>
        </p:sp>
        <p:sp>
          <p:nvSpPr>
            <p:cNvPr id="6" name="object 6"/>
            <p:cNvSpPr/>
            <p:nvPr/>
          </p:nvSpPr>
          <p:spPr>
            <a:xfrm>
              <a:off x="239267" y="464820"/>
              <a:ext cx="4456176" cy="15240"/>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p:nvPr/>
        </p:nvSpPr>
        <p:spPr>
          <a:xfrm>
            <a:off x="4863846" y="3329686"/>
            <a:ext cx="89535" cy="102235"/>
          </a:xfrm>
          <a:prstGeom prst="rect">
            <a:avLst/>
          </a:prstGeom>
        </p:spPr>
        <p:txBody>
          <a:bodyPr vert="horz" wrap="square" lIns="0" tIns="13335" rIns="0" bIns="0" rtlCol="0">
            <a:spAutoFit/>
          </a:bodyPr>
          <a:lstStyle/>
          <a:p>
            <a:pPr marL="12700">
              <a:lnSpc>
                <a:spcPct val="100000"/>
              </a:lnSpc>
              <a:spcBef>
                <a:spcPts val="105"/>
              </a:spcBef>
            </a:pPr>
            <a:r>
              <a:rPr sz="500" spc="-5" dirty="0">
                <a:solidFill>
                  <a:srgbClr val="808080"/>
                </a:solidFill>
                <a:latin typeface="Carlito"/>
                <a:cs typeface="Carlito"/>
              </a:rPr>
              <a:t>43</a:t>
            </a:r>
            <a:endParaRPr sz="500">
              <a:latin typeface="Carlito"/>
              <a:cs typeface="Carlito"/>
            </a:endParaRPr>
          </a:p>
        </p:txBody>
      </p:sp>
      <p:sp>
        <p:nvSpPr>
          <p:cNvPr id="8" name="object 8"/>
          <p:cNvSpPr txBox="1">
            <a:spLocks noGrp="1"/>
          </p:cNvSpPr>
          <p:nvPr>
            <p:ph type="title"/>
          </p:nvPr>
        </p:nvSpPr>
        <p:spPr>
          <a:xfrm>
            <a:off x="490473" y="199390"/>
            <a:ext cx="1071627" cy="228268"/>
          </a:xfrm>
          <a:prstGeom prst="rect">
            <a:avLst/>
          </a:prstGeom>
        </p:spPr>
        <p:txBody>
          <a:bodyPr vert="horz" wrap="square" lIns="0" tIns="12700" rIns="0" bIns="0" rtlCol="0">
            <a:spAutoFit/>
          </a:bodyPr>
          <a:lstStyle/>
          <a:p>
            <a:pPr marL="12700">
              <a:lnSpc>
                <a:spcPct val="100000"/>
              </a:lnSpc>
              <a:spcBef>
                <a:spcPts val="100"/>
              </a:spcBef>
            </a:pPr>
            <a:r>
              <a:rPr spc="-5" dirty="0"/>
              <a:t>Konular</a:t>
            </a:r>
          </a:p>
        </p:txBody>
      </p:sp>
      <p:sp>
        <p:nvSpPr>
          <p:cNvPr id="9" name="object 9"/>
          <p:cNvSpPr txBox="1"/>
          <p:nvPr/>
        </p:nvSpPr>
        <p:spPr>
          <a:xfrm>
            <a:off x="503681" y="445288"/>
            <a:ext cx="4106419" cy="2704587"/>
          </a:xfrm>
          <a:prstGeom prst="rect">
            <a:avLst/>
          </a:prstGeom>
        </p:spPr>
        <p:txBody>
          <a:bodyPr vert="horz" wrap="square" lIns="0" tIns="26670" rIns="0" bIns="0" rtlCol="0">
            <a:spAutoFit/>
          </a:bodyPr>
          <a:lstStyle/>
          <a:p>
            <a:pPr marL="144780" indent="-132715">
              <a:lnSpc>
                <a:spcPct val="100000"/>
              </a:lnSpc>
              <a:spcBef>
                <a:spcPts val="210"/>
              </a:spcBef>
              <a:buClr>
                <a:srgbClr val="FF0000"/>
              </a:buClr>
              <a:buSzPct val="73076"/>
              <a:buFont typeface="Wingdings"/>
              <a:buChar char=""/>
              <a:tabLst>
                <a:tab pos="145415" algn="l"/>
              </a:tabLst>
            </a:pPr>
            <a:r>
              <a:rPr sz="1300" spc="-5" dirty="0">
                <a:latin typeface="Carlito"/>
                <a:cs typeface="Carlito"/>
              </a:rPr>
              <a:t>Thread’ler</a:t>
            </a:r>
            <a:endParaRPr sz="1300" dirty="0">
              <a:latin typeface="Carlito"/>
              <a:cs typeface="Carlito"/>
            </a:endParaRPr>
          </a:p>
          <a:p>
            <a:pPr marL="144780" indent="-132715">
              <a:lnSpc>
                <a:spcPct val="100000"/>
              </a:lnSpc>
              <a:spcBef>
                <a:spcPts val="110"/>
              </a:spcBef>
              <a:buClr>
                <a:srgbClr val="FF0000"/>
              </a:buClr>
              <a:buSzPct val="73076"/>
              <a:buFont typeface="Wingdings"/>
              <a:buChar char=""/>
              <a:tabLst>
                <a:tab pos="145415" algn="l"/>
              </a:tabLst>
            </a:pPr>
            <a:r>
              <a:rPr lang="tr-TR" sz="1300" spc="-5" dirty="0">
                <a:latin typeface="Carlito"/>
                <a:cs typeface="Carlito"/>
              </a:rPr>
              <a:t>Multithread programlamanın avantajları</a:t>
            </a:r>
            <a:endParaRPr sz="1300" dirty="0">
              <a:latin typeface="Carlito"/>
              <a:cs typeface="Carlito"/>
            </a:endParaRPr>
          </a:p>
          <a:p>
            <a:pPr marL="144780" indent="-132715">
              <a:lnSpc>
                <a:spcPct val="100000"/>
              </a:lnSpc>
              <a:spcBef>
                <a:spcPts val="95"/>
              </a:spcBef>
              <a:buClr>
                <a:srgbClr val="FF0000"/>
              </a:buClr>
              <a:buSzPct val="73076"/>
              <a:buFont typeface="Wingdings"/>
              <a:buChar char=""/>
              <a:tabLst>
                <a:tab pos="145415" algn="l"/>
              </a:tabLst>
            </a:pPr>
            <a:r>
              <a:rPr sz="1300" spc="-5" dirty="0">
                <a:latin typeface="Carlito"/>
                <a:cs typeface="Carlito"/>
              </a:rPr>
              <a:t>Multicore</a:t>
            </a:r>
            <a:r>
              <a:rPr sz="1300" spc="10" dirty="0">
                <a:latin typeface="Carlito"/>
                <a:cs typeface="Carlito"/>
              </a:rPr>
              <a:t> </a:t>
            </a:r>
            <a:r>
              <a:rPr sz="1300" spc="-5" dirty="0">
                <a:latin typeface="Carlito"/>
                <a:cs typeface="Carlito"/>
              </a:rPr>
              <a:t>programlama</a:t>
            </a:r>
            <a:endParaRPr sz="1300" dirty="0">
              <a:latin typeface="Carlito"/>
              <a:cs typeface="Carlito"/>
            </a:endParaRPr>
          </a:p>
          <a:p>
            <a:pPr marL="373380" lvl="1" indent="-133350">
              <a:lnSpc>
                <a:spcPct val="100000"/>
              </a:lnSpc>
              <a:spcBef>
                <a:spcPts val="114"/>
              </a:spcBef>
              <a:buClr>
                <a:srgbClr val="FF0000"/>
              </a:buClr>
              <a:buSzPct val="75000"/>
              <a:buFont typeface="Wingdings"/>
              <a:buChar char=""/>
              <a:tabLst>
                <a:tab pos="374015" algn="l"/>
              </a:tabLst>
            </a:pPr>
            <a:r>
              <a:rPr sz="1200" dirty="0">
                <a:latin typeface="Carlito"/>
                <a:cs typeface="Carlito"/>
              </a:rPr>
              <a:t>Multicore programlamanın</a:t>
            </a:r>
            <a:r>
              <a:rPr sz="1200" spc="-100" dirty="0">
                <a:latin typeface="Carlito"/>
                <a:cs typeface="Carlito"/>
              </a:rPr>
              <a:t> </a:t>
            </a:r>
            <a:r>
              <a:rPr sz="1200" spc="-5" dirty="0">
                <a:latin typeface="Carlito"/>
                <a:cs typeface="Carlito"/>
              </a:rPr>
              <a:t>zorlukları</a:t>
            </a:r>
            <a:endParaRPr sz="1200" dirty="0">
              <a:latin typeface="Carlito"/>
              <a:cs typeface="Carlito"/>
            </a:endParaRPr>
          </a:p>
          <a:p>
            <a:pPr marL="373380" lvl="1" indent="-133350">
              <a:lnSpc>
                <a:spcPct val="100000"/>
              </a:lnSpc>
              <a:spcBef>
                <a:spcPts val="95"/>
              </a:spcBef>
              <a:buClr>
                <a:srgbClr val="FF0000"/>
              </a:buClr>
              <a:buSzPct val="75000"/>
              <a:buFont typeface="Wingdings"/>
              <a:buChar char=""/>
              <a:tabLst>
                <a:tab pos="374015" algn="l"/>
              </a:tabLst>
            </a:pPr>
            <a:r>
              <a:rPr sz="1200" dirty="0">
                <a:latin typeface="Carlito"/>
                <a:cs typeface="Carlito"/>
              </a:rPr>
              <a:t>Paralel </a:t>
            </a:r>
            <a:r>
              <a:rPr sz="1200" spc="-5" dirty="0">
                <a:latin typeface="Carlito"/>
                <a:cs typeface="Carlito"/>
              </a:rPr>
              <a:t>çalışma</a:t>
            </a:r>
            <a:r>
              <a:rPr sz="1200" spc="-20" dirty="0">
                <a:latin typeface="Carlito"/>
                <a:cs typeface="Carlito"/>
              </a:rPr>
              <a:t> </a:t>
            </a:r>
            <a:r>
              <a:rPr sz="1200" dirty="0">
                <a:latin typeface="Carlito"/>
                <a:cs typeface="Carlito"/>
              </a:rPr>
              <a:t>türleri</a:t>
            </a:r>
          </a:p>
          <a:p>
            <a:pPr marL="144780" indent="-132715">
              <a:lnSpc>
                <a:spcPct val="100000"/>
              </a:lnSpc>
              <a:spcBef>
                <a:spcPts val="90"/>
              </a:spcBef>
              <a:buClr>
                <a:srgbClr val="FF0000"/>
              </a:buClr>
              <a:buSzPct val="73076"/>
              <a:buFont typeface="Wingdings"/>
              <a:buChar char=""/>
              <a:tabLst>
                <a:tab pos="145415" algn="l"/>
              </a:tabLst>
            </a:pPr>
            <a:r>
              <a:rPr sz="1300" spc="-5" dirty="0">
                <a:latin typeface="Carlito"/>
                <a:cs typeface="Carlito"/>
              </a:rPr>
              <a:t>Multithreading</a:t>
            </a:r>
            <a:r>
              <a:rPr sz="1300" spc="15" dirty="0">
                <a:latin typeface="Carlito"/>
                <a:cs typeface="Carlito"/>
              </a:rPr>
              <a:t> </a:t>
            </a:r>
            <a:r>
              <a:rPr sz="1300" spc="-5" dirty="0">
                <a:latin typeface="Carlito"/>
                <a:cs typeface="Carlito"/>
              </a:rPr>
              <a:t>modelleri</a:t>
            </a:r>
            <a:endParaRPr sz="1300" dirty="0">
              <a:latin typeface="Carlito"/>
              <a:cs typeface="Carlito"/>
            </a:endParaRPr>
          </a:p>
          <a:p>
            <a:pPr marL="373380" lvl="1" indent="-133350">
              <a:lnSpc>
                <a:spcPct val="100000"/>
              </a:lnSpc>
              <a:spcBef>
                <a:spcPts val="114"/>
              </a:spcBef>
              <a:buClr>
                <a:srgbClr val="FF0000"/>
              </a:buClr>
              <a:buSzPct val="75000"/>
              <a:buFont typeface="Wingdings"/>
              <a:buChar char=""/>
              <a:tabLst>
                <a:tab pos="374015" algn="l"/>
              </a:tabLst>
            </a:pPr>
            <a:r>
              <a:rPr sz="1200" dirty="0">
                <a:latin typeface="Carlito"/>
                <a:cs typeface="Carlito"/>
              </a:rPr>
              <a:t>Many-to-one</a:t>
            </a:r>
          </a:p>
          <a:p>
            <a:pPr marL="373380" lvl="1" indent="-133350">
              <a:lnSpc>
                <a:spcPct val="100000"/>
              </a:lnSpc>
              <a:spcBef>
                <a:spcPts val="95"/>
              </a:spcBef>
              <a:buClr>
                <a:srgbClr val="FF0000"/>
              </a:buClr>
              <a:buSzPct val="75000"/>
              <a:buFont typeface="Wingdings"/>
              <a:buChar char=""/>
              <a:tabLst>
                <a:tab pos="374015" algn="l"/>
              </a:tabLst>
            </a:pPr>
            <a:r>
              <a:rPr sz="1200" dirty="0">
                <a:latin typeface="Carlito"/>
                <a:cs typeface="Carlito"/>
              </a:rPr>
              <a:t>One-to-one</a:t>
            </a:r>
          </a:p>
          <a:p>
            <a:pPr marL="373380" lvl="1" indent="-133350">
              <a:lnSpc>
                <a:spcPct val="100000"/>
              </a:lnSpc>
              <a:spcBef>
                <a:spcPts val="95"/>
              </a:spcBef>
              <a:buClr>
                <a:srgbClr val="FF0000"/>
              </a:buClr>
              <a:buSzPct val="75000"/>
              <a:buFont typeface="Wingdings"/>
              <a:buChar char=""/>
              <a:tabLst>
                <a:tab pos="374015" algn="l"/>
              </a:tabLst>
            </a:pPr>
            <a:r>
              <a:rPr sz="1200" dirty="0">
                <a:latin typeface="Carlito"/>
                <a:cs typeface="Carlito"/>
              </a:rPr>
              <a:t>Many-to-many</a:t>
            </a:r>
          </a:p>
          <a:p>
            <a:pPr marL="144780" indent="-132715">
              <a:lnSpc>
                <a:spcPct val="100000"/>
              </a:lnSpc>
              <a:spcBef>
                <a:spcPts val="95"/>
              </a:spcBef>
              <a:buClr>
                <a:srgbClr val="FF0000"/>
              </a:buClr>
              <a:buSzPct val="73076"/>
              <a:buFont typeface="Wingdings"/>
              <a:buChar char=""/>
              <a:tabLst>
                <a:tab pos="145415" algn="l"/>
              </a:tabLst>
            </a:pPr>
            <a:r>
              <a:rPr sz="1300" spc="-5" dirty="0">
                <a:latin typeface="Carlito"/>
                <a:cs typeface="Carlito"/>
              </a:rPr>
              <a:t>Thread</a:t>
            </a:r>
            <a:r>
              <a:rPr sz="1300" spc="-15" dirty="0">
                <a:latin typeface="Carlito"/>
                <a:cs typeface="Carlito"/>
              </a:rPr>
              <a:t> </a:t>
            </a:r>
            <a:r>
              <a:rPr sz="1300" spc="-5" dirty="0">
                <a:latin typeface="Carlito"/>
                <a:cs typeface="Carlito"/>
              </a:rPr>
              <a:t>kütüphaneleri</a:t>
            </a:r>
            <a:endParaRPr sz="1300" dirty="0">
              <a:latin typeface="Carlito"/>
              <a:cs typeface="Carlito"/>
            </a:endParaRPr>
          </a:p>
          <a:p>
            <a:pPr marL="144780" indent="-132715">
              <a:lnSpc>
                <a:spcPct val="100000"/>
              </a:lnSpc>
              <a:spcBef>
                <a:spcPts val="105"/>
              </a:spcBef>
              <a:buClr>
                <a:srgbClr val="FF0000"/>
              </a:buClr>
              <a:buSzPct val="73076"/>
              <a:buFont typeface="Wingdings"/>
              <a:buChar char=""/>
              <a:tabLst>
                <a:tab pos="145415" algn="l"/>
              </a:tabLst>
            </a:pPr>
            <a:r>
              <a:rPr sz="1300" spc="-5" dirty="0">
                <a:latin typeface="Carlito"/>
                <a:cs typeface="Carlito"/>
              </a:rPr>
              <a:t>Dolaylı thread</a:t>
            </a:r>
            <a:r>
              <a:rPr sz="1300" spc="25" dirty="0">
                <a:latin typeface="Carlito"/>
                <a:cs typeface="Carlito"/>
              </a:rPr>
              <a:t> </a:t>
            </a:r>
            <a:r>
              <a:rPr sz="1300" spc="-10" dirty="0">
                <a:latin typeface="Carlito"/>
                <a:cs typeface="Carlito"/>
              </a:rPr>
              <a:t>oluşturma</a:t>
            </a:r>
            <a:endParaRPr sz="1300" dirty="0">
              <a:latin typeface="Carlito"/>
              <a:cs typeface="Carlito"/>
            </a:endParaRPr>
          </a:p>
          <a:p>
            <a:pPr marL="144780" indent="-132715">
              <a:lnSpc>
                <a:spcPct val="100000"/>
              </a:lnSpc>
              <a:spcBef>
                <a:spcPts val="100"/>
              </a:spcBef>
              <a:buClr>
                <a:srgbClr val="FF0000"/>
              </a:buClr>
              <a:buSzPct val="73076"/>
              <a:buFont typeface="Wingdings"/>
              <a:buChar char=""/>
              <a:tabLst>
                <a:tab pos="145415" algn="l"/>
              </a:tabLst>
            </a:pPr>
            <a:r>
              <a:rPr lang="tr-TR" sz="1300" spc="-5" dirty="0" err="1">
                <a:solidFill>
                  <a:srgbClr val="C00000"/>
                </a:solidFill>
                <a:latin typeface="Carlito"/>
                <a:cs typeface="Carlito"/>
              </a:rPr>
              <a:t>Threadlerin</a:t>
            </a:r>
            <a:r>
              <a:rPr lang="tr-TR" sz="1300" spc="-5" dirty="0">
                <a:solidFill>
                  <a:srgbClr val="C00000"/>
                </a:solidFill>
                <a:latin typeface="Carlito"/>
                <a:cs typeface="Carlito"/>
              </a:rPr>
              <a:t> yürütülmesi ile ilgili bazı hususlar</a:t>
            </a:r>
            <a:endParaRPr sz="1300" dirty="0">
              <a:latin typeface="Carlito"/>
              <a:cs typeface="Carlito"/>
            </a:endParaRPr>
          </a:p>
          <a:p>
            <a:pPr marL="144780" indent="-132715">
              <a:lnSpc>
                <a:spcPct val="100000"/>
              </a:lnSpc>
              <a:spcBef>
                <a:spcPts val="95"/>
              </a:spcBef>
              <a:buClr>
                <a:srgbClr val="FF0000"/>
              </a:buClr>
              <a:buSzPct val="73076"/>
              <a:buFont typeface="Wingdings"/>
              <a:buChar char=""/>
              <a:tabLst>
                <a:tab pos="145415" algn="l"/>
              </a:tabLst>
            </a:pPr>
            <a:r>
              <a:rPr sz="1300" spc="-5" dirty="0">
                <a:latin typeface="Carlito"/>
                <a:cs typeface="Carlito"/>
              </a:rPr>
              <a:t>Windows ve Linux</a:t>
            </a:r>
            <a:r>
              <a:rPr sz="1300" spc="5" dirty="0">
                <a:latin typeface="Carlito"/>
                <a:cs typeface="Carlito"/>
              </a:rPr>
              <a:t> </a:t>
            </a:r>
            <a:r>
              <a:rPr sz="1300" spc="-5" dirty="0">
                <a:latin typeface="Carlito"/>
                <a:cs typeface="Carlito"/>
              </a:rPr>
              <a:t>thread’leri</a:t>
            </a:r>
            <a:endParaRPr sz="1300" dirty="0">
              <a:latin typeface="Carlito"/>
              <a:cs typeface="Carlito"/>
            </a:endParaRPr>
          </a:p>
        </p:txBody>
      </p:sp>
      <p:sp>
        <p:nvSpPr>
          <p:cNvPr id="10" name="object 10"/>
          <p:cNvSpPr/>
          <p:nvPr/>
        </p:nvSpPr>
        <p:spPr>
          <a:xfrm>
            <a:off x="304" y="381"/>
            <a:ext cx="4953000" cy="3427729"/>
          </a:xfrm>
          <a:custGeom>
            <a:avLst/>
            <a:gdLst/>
            <a:ahLst/>
            <a:cxnLst/>
            <a:rect l="l" t="t" r="r" b="b"/>
            <a:pathLst>
              <a:path w="4953000" h="3427729">
                <a:moveTo>
                  <a:pt x="0" y="3427729"/>
                </a:moveTo>
                <a:lnTo>
                  <a:pt x="4952746" y="3427729"/>
                </a:lnTo>
                <a:lnTo>
                  <a:pt x="4952746" y="0"/>
                </a:lnTo>
                <a:lnTo>
                  <a:pt x="0" y="0"/>
                </a:lnTo>
                <a:lnTo>
                  <a:pt x="0" y="3427729"/>
                </a:lnTo>
                <a:close/>
              </a:path>
            </a:pathLst>
          </a:custGeom>
          <a:ln w="24384">
            <a:solidFill>
              <a:srgbClr val="000000"/>
            </a:solidFill>
          </a:ln>
        </p:spPr>
        <p:txBody>
          <a:bodyPr wrap="square" lIns="0" tIns="0" rIns="0" bIns="0" rtlCol="0"/>
          <a:lstStyle/>
          <a:p>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8579" y="280416"/>
            <a:ext cx="4627245" cy="262255"/>
            <a:chOff x="68579" y="280416"/>
            <a:chExt cx="4627245" cy="262255"/>
          </a:xfrm>
        </p:grpSpPr>
        <p:sp>
          <p:nvSpPr>
            <p:cNvPr id="3" name="object 3"/>
            <p:cNvSpPr/>
            <p:nvPr/>
          </p:nvSpPr>
          <p:spPr>
            <a:xfrm>
              <a:off x="493775" y="409956"/>
              <a:ext cx="199644" cy="11887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68579" y="374904"/>
              <a:ext cx="303275" cy="118872"/>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13003" y="280416"/>
              <a:ext cx="17145" cy="262255"/>
            </a:xfrm>
            <a:custGeom>
              <a:avLst/>
              <a:gdLst/>
              <a:ahLst/>
              <a:cxnLst/>
              <a:rect l="l" t="t" r="r" b="b"/>
              <a:pathLst>
                <a:path w="17145" h="262255">
                  <a:moveTo>
                    <a:pt x="16763" y="0"/>
                  </a:moveTo>
                  <a:lnTo>
                    <a:pt x="0" y="0"/>
                  </a:lnTo>
                  <a:lnTo>
                    <a:pt x="0" y="262127"/>
                  </a:lnTo>
                  <a:lnTo>
                    <a:pt x="16763" y="262127"/>
                  </a:lnTo>
                  <a:lnTo>
                    <a:pt x="16763" y="0"/>
                  </a:lnTo>
                  <a:close/>
                </a:path>
              </a:pathLst>
            </a:custGeom>
            <a:solidFill>
              <a:srgbClr val="1C1C1C"/>
            </a:solidFill>
          </p:spPr>
          <p:txBody>
            <a:bodyPr wrap="square" lIns="0" tIns="0" rIns="0" bIns="0" rtlCol="0"/>
            <a:lstStyle/>
            <a:p>
              <a:endParaRPr/>
            </a:p>
          </p:txBody>
        </p:sp>
        <p:sp>
          <p:nvSpPr>
            <p:cNvPr id="6" name="object 6"/>
            <p:cNvSpPr/>
            <p:nvPr/>
          </p:nvSpPr>
          <p:spPr>
            <a:xfrm>
              <a:off x="239267" y="464820"/>
              <a:ext cx="4456176" cy="15239"/>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p:nvPr/>
        </p:nvSpPr>
        <p:spPr>
          <a:xfrm>
            <a:off x="4863846" y="3330041"/>
            <a:ext cx="89535" cy="102870"/>
          </a:xfrm>
          <a:prstGeom prst="rect">
            <a:avLst/>
          </a:prstGeom>
        </p:spPr>
        <p:txBody>
          <a:bodyPr vert="horz" wrap="square" lIns="0" tIns="13335" rIns="0" bIns="0" rtlCol="0">
            <a:spAutoFit/>
          </a:bodyPr>
          <a:lstStyle/>
          <a:p>
            <a:pPr marL="12700">
              <a:lnSpc>
                <a:spcPct val="100000"/>
              </a:lnSpc>
              <a:spcBef>
                <a:spcPts val="105"/>
              </a:spcBef>
            </a:pPr>
            <a:r>
              <a:rPr sz="500" spc="-5" dirty="0">
                <a:solidFill>
                  <a:srgbClr val="808080"/>
                </a:solidFill>
                <a:latin typeface="Carlito"/>
                <a:cs typeface="Carlito"/>
              </a:rPr>
              <a:t>44</a:t>
            </a:r>
            <a:endParaRPr sz="500">
              <a:latin typeface="Carlito"/>
              <a:cs typeface="Carlito"/>
            </a:endParaRPr>
          </a:p>
        </p:txBody>
      </p:sp>
      <p:sp>
        <p:nvSpPr>
          <p:cNvPr id="8" name="object 8"/>
          <p:cNvSpPr txBox="1"/>
          <p:nvPr/>
        </p:nvSpPr>
        <p:spPr>
          <a:xfrm>
            <a:off x="213105" y="458724"/>
            <a:ext cx="4432935" cy="1844095"/>
          </a:xfrm>
          <a:prstGeom prst="rect">
            <a:avLst/>
          </a:prstGeom>
        </p:spPr>
        <p:txBody>
          <a:bodyPr vert="horz" wrap="square" lIns="0" tIns="88900" rIns="0" bIns="0" rtlCol="0">
            <a:spAutoFit/>
          </a:bodyPr>
          <a:lstStyle/>
          <a:p>
            <a:pPr marL="192405" indent="-180340">
              <a:lnSpc>
                <a:spcPct val="100000"/>
              </a:lnSpc>
              <a:spcBef>
                <a:spcPts val="600"/>
              </a:spcBef>
              <a:buClr>
                <a:srgbClr val="3333CC"/>
              </a:buClr>
              <a:buSzPct val="58333"/>
              <a:buFont typeface="Wingdings"/>
              <a:buChar char=""/>
              <a:tabLst>
                <a:tab pos="193040" algn="l"/>
              </a:tabLst>
            </a:pPr>
            <a:r>
              <a:rPr lang="en-US" sz="1200" spc="-5" dirty="0">
                <a:latin typeface="Carlito"/>
                <a:cs typeface="Carlito"/>
              </a:rPr>
              <a:t>Semantics of fork() and exec() system calls</a:t>
            </a:r>
          </a:p>
          <a:p>
            <a:pPr marL="192405" indent="-180340">
              <a:lnSpc>
                <a:spcPct val="100000"/>
              </a:lnSpc>
              <a:spcBef>
                <a:spcPts val="600"/>
              </a:spcBef>
              <a:buClr>
                <a:srgbClr val="3333CC"/>
              </a:buClr>
              <a:buSzPct val="58333"/>
              <a:buFont typeface="Wingdings"/>
              <a:buChar char=""/>
              <a:tabLst>
                <a:tab pos="193040" algn="l"/>
              </a:tabLst>
            </a:pPr>
            <a:r>
              <a:rPr lang="en-US" sz="1200" spc="-5" dirty="0">
                <a:latin typeface="Carlito"/>
                <a:cs typeface="Carlito"/>
              </a:rPr>
              <a:t>Signal handling</a:t>
            </a:r>
          </a:p>
          <a:p>
            <a:pPr marL="649605" lvl="1" indent="-180340">
              <a:spcBef>
                <a:spcPts val="600"/>
              </a:spcBef>
              <a:buClr>
                <a:srgbClr val="3333CC"/>
              </a:buClr>
              <a:buSzPct val="58333"/>
              <a:buFont typeface="Wingdings"/>
              <a:buChar char=""/>
              <a:tabLst>
                <a:tab pos="193040" algn="l"/>
              </a:tabLst>
            </a:pPr>
            <a:r>
              <a:rPr lang="en-US" sz="1200" spc="-5" dirty="0">
                <a:latin typeface="Carlito"/>
                <a:cs typeface="Carlito"/>
              </a:rPr>
              <a:t>Synchronous and asynchronous</a:t>
            </a:r>
          </a:p>
          <a:p>
            <a:pPr marL="192405" indent="-180340">
              <a:lnSpc>
                <a:spcPct val="100000"/>
              </a:lnSpc>
              <a:spcBef>
                <a:spcPts val="600"/>
              </a:spcBef>
              <a:buClr>
                <a:srgbClr val="3333CC"/>
              </a:buClr>
              <a:buSzPct val="58333"/>
              <a:buFont typeface="Wingdings"/>
              <a:buChar char=""/>
              <a:tabLst>
                <a:tab pos="193040" algn="l"/>
              </a:tabLst>
            </a:pPr>
            <a:r>
              <a:rPr lang="en-US" sz="1200" spc="-5" dirty="0">
                <a:latin typeface="Carlito"/>
                <a:cs typeface="Carlito"/>
              </a:rPr>
              <a:t>Thread cancellation of target thread</a:t>
            </a:r>
          </a:p>
          <a:p>
            <a:pPr marL="649605" lvl="1" indent="-180340">
              <a:spcBef>
                <a:spcPts val="600"/>
              </a:spcBef>
              <a:buClr>
                <a:srgbClr val="3333CC"/>
              </a:buClr>
              <a:buSzPct val="58333"/>
              <a:buFont typeface="Wingdings"/>
              <a:buChar char=""/>
              <a:tabLst>
                <a:tab pos="193040" algn="l"/>
              </a:tabLst>
            </a:pPr>
            <a:r>
              <a:rPr lang="en-US" sz="1200" spc="-5" dirty="0">
                <a:latin typeface="Carlito"/>
                <a:cs typeface="Carlito"/>
              </a:rPr>
              <a:t>Asynchronous or deferred</a:t>
            </a:r>
          </a:p>
          <a:p>
            <a:pPr marL="192405" indent="-180340">
              <a:lnSpc>
                <a:spcPct val="100000"/>
              </a:lnSpc>
              <a:spcBef>
                <a:spcPts val="600"/>
              </a:spcBef>
              <a:buClr>
                <a:srgbClr val="3333CC"/>
              </a:buClr>
              <a:buSzPct val="58333"/>
              <a:buFont typeface="Wingdings"/>
              <a:buChar char=""/>
              <a:tabLst>
                <a:tab pos="193040" algn="l"/>
              </a:tabLst>
            </a:pPr>
            <a:r>
              <a:rPr lang="en-US" sz="1200" spc="-5" dirty="0">
                <a:latin typeface="Carlito"/>
                <a:cs typeface="Carlito"/>
              </a:rPr>
              <a:t>Thread-local storage</a:t>
            </a:r>
          </a:p>
          <a:p>
            <a:pPr marL="192405" indent="-180340">
              <a:lnSpc>
                <a:spcPct val="100000"/>
              </a:lnSpc>
              <a:spcBef>
                <a:spcPts val="600"/>
              </a:spcBef>
              <a:buClr>
                <a:srgbClr val="3333CC"/>
              </a:buClr>
              <a:buSzPct val="58333"/>
              <a:buFont typeface="Wingdings"/>
              <a:buChar char=""/>
              <a:tabLst>
                <a:tab pos="193040" algn="l"/>
              </a:tabLst>
            </a:pPr>
            <a:r>
              <a:rPr lang="en-US" sz="1200" spc="-5" dirty="0">
                <a:latin typeface="Carlito"/>
                <a:cs typeface="Carlito"/>
              </a:rPr>
              <a:t>Scheduler Activations</a:t>
            </a:r>
          </a:p>
        </p:txBody>
      </p:sp>
      <p:sp>
        <p:nvSpPr>
          <p:cNvPr id="9" name="object 9"/>
          <p:cNvSpPr txBox="1">
            <a:spLocks noGrp="1"/>
          </p:cNvSpPr>
          <p:nvPr>
            <p:ph type="title"/>
          </p:nvPr>
        </p:nvSpPr>
        <p:spPr>
          <a:xfrm>
            <a:off x="490473" y="200406"/>
            <a:ext cx="3586227" cy="228909"/>
          </a:xfrm>
          <a:prstGeom prst="rect">
            <a:avLst/>
          </a:prstGeom>
        </p:spPr>
        <p:txBody>
          <a:bodyPr vert="horz" wrap="square" lIns="0" tIns="13335" rIns="0" bIns="0" rtlCol="0">
            <a:spAutoFit/>
          </a:bodyPr>
          <a:lstStyle/>
          <a:p>
            <a:pPr marL="12700">
              <a:lnSpc>
                <a:spcPct val="100000"/>
              </a:lnSpc>
              <a:spcBef>
                <a:spcPts val="105"/>
              </a:spcBef>
            </a:pPr>
            <a:r>
              <a:rPr lang="tr-TR" dirty="0" err="1"/>
              <a:t>Threadlerin</a:t>
            </a:r>
            <a:r>
              <a:rPr lang="tr-TR" dirty="0"/>
              <a:t> yürütülmesi ile ilgili bazı hususlar</a:t>
            </a:r>
          </a:p>
        </p:txBody>
      </p:sp>
      <p:sp>
        <p:nvSpPr>
          <p:cNvPr id="10" name="object 10"/>
          <p:cNvSpPr/>
          <p:nvPr/>
        </p:nvSpPr>
        <p:spPr>
          <a:xfrm>
            <a:off x="304" y="889"/>
            <a:ext cx="4953000" cy="3428365"/>
          </a:xfrm>
          <a:custGeom>
            <a:avLst/>
            <a:gdLst/>
            <a:ahLst/>
            <a:cxnLst/>
            <a:rect l="l" t="t" r="r" b="b"/>
            <a:pathLst>
              <a:path w="4953000" h="3428365">
                <a:moveTo>
                  <a:pt x="0" y="3428111"/>
                </a:moveTo>
                <a:lnTo>
                  <a:pt x="4952746" y="3428111"/>
                </a:lnTo>
                <a:lnTo>
                  <a:pt x="4952746" y="0"/>
                </a:lnTo>
                <a:lnTo>
                  <a:pt x="0" y="0"/>
                </a:lnTo>
                <a:lnTo>
                  <a:pt x="0" y="3428111"/>
                </a:lnTo>
                <a:close/>
              </a:path>
            </a:pathLst>
          </a:custGeom>
          <a:ln w="24384">
            <a:solidFill>
              <a:srgbClr val="000000"/>
            </a:solidFill>
          </a:ln>
        </p:spPr>
        <p:txBody>
          <a:bodyPr wrap="square" lIns="0" tIns="0" rIns="0" bIns="0" rtlCol="0"/>
          <a:lstStyle/>
          <a:p>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8579" y="280416"/>
            <a:ext cx="4627245" cy="262255"/>
            <a:chOff x="68579" y="280416"/>
            <a:chExt cx="4627245" cy="262255"/>
          </a:xfrm>
        </p:grpSpPr>
        <p:sp>
          <p:nvSpPr>
            <p:cNvPr id="3" name="object 3"/>
            <p:cNvSpPr/>
            <p:nvPr/>
          </p:nvSpPr>
          <p:spPr>
            <a:xfrm>
              <a:off x="493775" y="409956"/>
              <a:ext cx="199644" cy="11887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68579" y="374904"/>
              <a:ext cx="303275" cy="118872"/>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13003" y="280416"/>
              <a:ext cx="17145" cy="262255"/>
            </a:xfrm>
            <a:custGeom>
              <a:avLst/>
              <a:gdLst/>
              <a:ahLst/>
              <a:cxnLst/>
              <a:rect l="l" t="t" r="r" b="b"/>
              <a:pathLst>
                <a:path w="17145" h="262255">
                  <a:moveTo>
                    <a:pt x="16763" y="0"/>
                  </a:moveTo>
                  <a:lnTo>
                    <a:pt x="0" y="0"/>
                  </a:lnTo>
                  <a:lnTo>
                    <a:pt x="0" y="262127"/>
                  </a:lnTo>
                  <a:lnTo>
                    <a:pt x="16763" y="262127"/>
                  </a:lnTo>
                  <a:lnTo>
                    <a:pt x="16763" y="0"/>
                  </a:lnTo>
                  <a:close/>
                </a:path>
              </a:pathLst>
            </a:custGeom>
            <a:solidFill>
              <a:srgbClr val="1C1C1C"/>
            </a:solidFill>
          </p:spPr>
          <p:txBody>
            <a:bodyPr wrap="square" lIns="0" tIns="0" rIns="0" bIns="0" rtlCol="0"/>
            <a:lstStyle/>
            <a:p>
              <a:endParaRPr/>
            </a:p>
          </p:txBody>
        </p:sp>
        <p:sp>
          <p:nvSpPr>
            <p:cNvPr id="6" name="object 6"/>
            <p:cNvSpPr/>
            <p:nvPr/>
          </p:nvSpPr>
          <p:spPr>
            <a:xfrm>
              <a:off x="239267" y="464820"/>
              <a:ext cx="4456176" cy="15239"/>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p:nvPr/>
        </p:nvSpPr>
        <p:spPr>
          <a:xfrm>
            <a:off x="4863846" y="3330041"/>
            <a:ext cx="89535" cy="102870"/>
          </a:xfrm>
          <a:prstGeom prst="rect">
            <a:avLst/>
          </a:prstGeom>
        </p:spPr>
        <p:txBody>
          <a:bodyPr vert="horz" wrap="square" lIns="0" tIns="13335" rIns="0" bIns="0" rtlCol="0">
            <a:spAutoFit/>
          </a:bodyPr>
          <a:lstStyle/>
          <a:p>
            <a:pPr marL="12700">
              <a:lnSpc>
                <a:spcPct val="100000"/>
              </a:lnSpc>
              <a:spcBef>
                <a:spcPts val="105"/>
              </a:spcBef>
            </a:pPr>
            <a:r>
              <a:rPr sz="500" spc="-5" dirty="0">
                <a:solidFill>
                  <a:srgbClr val="808080"/>
                </a:solidFill>
                <a:latin typeface="Carlito"/>
                <a:cs typeface="Carlito"/>
              </a:rPr>
              <a:t>44</a:t>
            </a:r>
            <a:endParaRPr sz="500">
              <a:latin typeface="Carlito"/>
              <a:cs typeface="Carlito"/>
            </a:endParaRPr>
          </a:p>
        </p:txBody>
      </p:sp>
      <p:sp>
        <p:nvSpPr>
          <p:cNvPr id="8" name="object 8"/>
          <p:cNvSpPr txBox="1"/>
          <p:nvPr/>
        </p:nvSpPr>
        <p:spPr>
          <a:xfrm>
            <a:off x="213105" y="458724"/>
            <a:ext cx="4432935" cy="2244204"/>
          </a:xfrm>
          <a:prstGeom prst="rect">
            <a:avLst/>
          </a:prstGeom>
        </p:spPr>
        <p:txBody>
          <a:bodyPr vert="horz" wrap="square" lIns="0" tIns="88900" rIns="0" bIns="0" rtlCol="0">
            <a:spAutoFit/>
          </a:bodyPr>
          <a:lstStyle/>
          <a:p>
            <a:pPr marL="192405" indent="-180340">
              <a:lnSpc>
                <a:spcPct val="100000"/>
              </a:lnSpc>
              <a:spcBef>
                <a:spcPts val="605"/>
              </a:spcBef>
              <a:buClr>
                <a:srgbClr val="3333CC"/>
              </a:buClr>
              <a:buSzPct val="58333"/>
              <a:buFont typeface="Wingdings"/>
              <a:buChar char=""/>
              <a:tabLst>
                <a:tab pos="193040" algn="l"/>
              </a:tabLst>
            </a:pPr>
            <a:r>
              <a:rPr lang="tr-TR" sz="1200" spc="-5" dirty="0" err="1">
                <a:latin typeface="Carlito"/>
                <a:cs typeface="Carlito"/>
              </a:rPr>
              <a:t>Processler</a:t>
            </a:r>
            <a:r>
              <a:rPr lang="tr-TR" sz="1200" spc="-5" dirty="0">
                <a:latin typeface="Carlito"/>
                <a:cs typeface="Carlito"/>
              </a:rPr>
              <a:t> </a:t>
            </a:r>
            <a:r>
              <a:rPr lang="tr-TR" sz="1200" spc="-5" dirty="0" err="1">
                <a:latin typeface="Carlito"/>
                <a:cs typeface="Carlito"/>
              </a:rPr>
              <a:t>konusunuda</a:t>
            </a:r>
            <a:r>
              <a:rPr lang="tr-TR" sz="1200" spc="-5" dirty="0">
                <a:latin typeface="Carlito"/>
                <a:cs typeface="Carlito"/>
              </a:rPr>
              <a:t> </a:t>
            </a:r>
            <a:r>
              <a:rPr lang="tr-TR" sz="1200" spc="-5" dirty="0" err="1">
                <a:latin typeface="Carlito"/>
                <a:cs typeface="Carlito"/>
              </a:rPr>
              <a:t>fork</a:t>
            </a:r>
            <a:r>
              <a:rPr lang="tr-TR" sz="1200" spc="-5" dirty="0">
                <a:latin typeface="Carlito"/>
                <a:cs typeface="Carlito"/>
              </a:rPr>
              <a:t>() sistem çağrısıyla ayrı veya kopya </a:t>
            </a:r>
            <a:r>
              <a:rPr lang="tr-TR" sz="1200" spc="-5" dirty="0" err="1">
                <a:latin typeface="Carlito"/>
                <a:cs typeface="Carlito"/>
              </a:rPr>
              <a:t>processler</a:t>
            </a:r>
            <a:r>
              <a:rPr lang="tr-TR" sz="1200" spc="-5" dirty="0">
                <a:latin typeface="Carlito"/>
                <a:cs typeface="Carlito"/>
              </a:rPr>
              <a:t> oluşturulduğu açıklanmıştı.</a:t>
            </a:r>
          </a:p>
          <a:p>
            <a:pPr marL="192405" indent="-180340">
              <a:lnSpc>
                <a:spcPct val="100000"/>
              </a:lnSpc>
              <a:spcBef>
                <a:spcPts val="605"/>
              </a:spcBef>
              <a:buClr>
                <a:srgbClr val="3333CC"/>
              </a:buClr>
              <a:buSzPct val="58333"/>
              <a:buFont typeface="Wingdings"/>
              <a:buChar char=""/>
              <a:tabLst>
                <a:tab pos="193040" algn="l"/>
              </a:tabLst>
            </a:pPr>
            <a:r>
              <a:rPr sz="1200" spc="-5" dirty="0" err="1">
                <a:latin typeface="Carlito"/>
                <a:cs typeface="Carlito"/>
              </a:rPr>
              <a:t>Bazı</a:t>
            </a:r>
            <a:r>
              <a:rPr sz="1200" spc="-5" dirty="0">
                <a:latin typeface="Carlito"/>
                <a:cs typeface="Carlito"/>
              </a:rPr>
              <a:t> </a:t>
            </a:r>
            <a:r>
              <a:rPr sz="1200" dirty="0">
                <a:latin typeface="Carlito"/>
                <a:cs typeface="Carlito"/>
              </a:rPr>
              <a:t>Unix </a:t>
            </a:r>
            <a:r>
              <a:rPr sz="1200" spc="-5" dirty="0" err="1">
                <a:latin typeface="Carlito"/>
                <a:cs typeface="Carlito"/>
              </a:rPr>
              <a:t>sistemlerde</a:t>
            </a:r>
            <a:r>
              <a:rPr lang="tr-TR" sz="1200" spc="-5" dirty="0">
                <a:latin typeface="Carlito"/>
                <a:cs typeface="Carlito"/>
              </a:rPr>
              <a:t> </a:t>
            </a:r>
            <a:r>
              <a:rPr lang="tr-TR" sz="1200" spc="-5" dirty="0" err="1">
                <a:latin typeface="Carlito"/>
                <a:cs typeface="Carlito"/>
              </a:rPr>
              <a:t>threadler</a:t>
            </a:r>
            <a:r>
              <a:rPr sz="1200" spc="-5" dirty="0">
                <a:latin typeface="Carlito"/>
                <a:cs typeface="Carlito"/>
              </a:rPr>
              <a:t> </a:t>
            </a:r>
            <a:r>
              <a:rPr lang="tr-TR" sz="1200" spc="-5" dirty="0">
                <a:latin typeface="Carlito"/>
                <a:cs typeface="Carlito"/>
              </a:rPr>
              <a:t>için </a:t>
            </a:r>
            <a:r>
              <a:rPr sz="1200" dirty="0">
                <a:latin typeface="Carlito"/>
                <a:cs typeface="Carlito"/>
              </a:rPr>
              <a:t>fork() </a:t>
            </a:r>
            <a:r>
              <a:rPr sz="1200" spc="-5" dirty="0" err="1">
                <a:latin typeface="Carlito"/>
                <a:cs typeface="Carlito"/>
              </a:rPr>
              <a:t>çağrısı</a:t>
            </a:r>
            <a:r>
              <a:rPr lang="tr-TR" sz="1200" spc="-5" dirty="0">
                <a:latin typeface="Carlito"/>
                <a:cs typeface="Carlito"/>
              </a:rPr>
              <a:t> iki türlü uygulanır:</a:t>
            </a:r>
            <a:endParaRPr sz="1200" dirty="0">
              <a:latin typeface="Carlito"/>
              <a:cs typeface="Carlito"/>
            </a:endParaRPr>
          </a:p>
          <a:p>
            <a:pPr marL="360000" marR="93980" lvl="1" indent="-180340">
              <a:spcBef>
                <a:spcPts val="600"/>
              </a:spcBef>
              <a:buClr>
                <a:srgbClr val="3333CC"/>
              </a:buClr>
              <a:buSzPct val="58333"/>
              <a:buFont typeface="Wingdings"/>
              <a:buChar char=""/>
              <a:tabLst>
                <a:tab pos="193040" algn="l"/>
              </a:tabLst>
            </a:pPr>
            <a:r>
              <a:rPr lang="tr-TR" sz="1200" dirty="0">
                <a:latin typeface="Carlito"/>
                <a:cs typeface="Carlito"/>
              </a:rPr>
              <a:t>T</a:t>
            </a:r>
            <a:r>
              <a:rPr sz="1200" dirty="0" err="1">
                <a:latin typeface="Carlito"/>
                <a:cs typeface="Carlito"/>
              </a:rPr>
              <a:t>üm</a:t>
            </a:r>
            <a:r>
              <a:rPr sz="1200" dirty="0">
                <a:latin typeface="Carlito"/>
                <a:cs typeface="Carlito"/>
              </a:rPr>
              <a:t> </a:t>
            </a:r>
            <a:r>
              <a:rPr sz="1200" spc="-5" dirty="0" err="1">
                <a:latin typeface="Carlito"/>
                <a:cs typeface="Carlito"/>
              </a:rPr>
              <a:t>threadler</a:t>
            </a:r>
            <a:r>
              <a:rPr sz="1200" spc="-5" dirty="0">
                <a:latin typeface="Carlito"/>
                <a:cs typeface="Carlito"/>
              </a:rPr>
              <a:t> </a:t>
            </a:r>
            <a:r>
              <a:rPr lang="tr-TR" sz="1200" spc="-5" dirty="0">
                <a:latin typeface="Carlito"/>
                <a:cs typeface="Carlito"/>
              </a:rPr>
              <a:t>kopyalanır</a:t>
            </a:r>
            <a:r>
              <a:rPr lang="tr-TR" sz="1200" dirty="0">
                <a:latin typeface="Carlito"/>
                <a:cs typeface="Carlito"/>
              </a:rPr>
              <a:t>.</a:t>
            </a:r>
          </a:p>
          <a:p>
            <a:pPr marL="360000" marR="93980" lvl="1" indent="-180340">
              <a:spcBef>
                <a:spcPts val="600"/>
              </a:spcBef>
              <a:buClr>
                <a:srgbClr val="3333CC"/>
              </a:buClr>
              <a:buSzPct val="58333"/>
              <a:buFont typeface="Wingdings"/>
              <a:buChar char=""/>
              <a:tabLst>
                <a:tab pos="193040" algn="l"/>
              </a:tabLst>
            </a:pPr>
            <a:r>
              <a:rPr lang="tr-TR" sz="1200" spc="-5" dirty="0">
                <a:latin typeface="Carlito"/>
                <a:cs typeface="Carlito"/>
              </a:rPr>
              <a:t>S</a:t>
            </a:r>
            <a:r>
              <a:rPr sz="1200" spc="-5" dirty="0" err="1">
                <a:latin typeface="Carlito"/>
                <a:cs typeface="Carlito"/>
              </a:rPr>
              <a:t>adece</a:t>
            </a:r>
            <a:r>
              <a:rPr sz="1200" spc="-5" dirty="0">
                <a:latin typeface="Carlito"/>
                <a:cs typeface="Carlito"/>
              </a:rPr>
              <a:t> </a:t>
            </a:r>
            <a:r>
              <a:rPr sz="1200" dirty="0">
                <a:latin typeface="Carlito"/>
                <a:cs typeface="Carlito"/>
              </a:rPr>
              <a:t>fork() </a:t>
            </a:r>
            <a:r>
              <a:rPr lang="tr-TR" sz="1200" dirty="0">
                <a:latin typeface="Carlito"/>
                <a:cs typeface="Carlito"/>
              </a:rPr>
              <a:t>çağrısını yapan</a:t>
            </a:r>
            <a:r>
              <a:rPr sz="1200" dirty="0">
                <a:latin typeface="Carlito"/>
                <a:cs typeface="Carlito"/>
              </a:rPr>
              <a:t> </a:t>
            </a:r>
            <a:r>
              <a:rPr sz="1200" spc="-5" dirty="0">
                <a:latin typeface="Carlito"/>
                <a:cs typeface="Carlito"/>
              </a:rPr>
              <a:t>thread </a:t>
            </a:r>
            <a:r>
              <a:rPr lang="tr-TR" sz="1200" spc="-5" dirty="0">
                <a:latin typeface="Carlito"/>
                <a:cs typeface="Carlito"/>
              </a:rPr>
              <a:t>kopyalanır</a:t>
            </a:r>
            <a:r>
              <a:rPr sz="1200" spc="-5" dirty="0">
                <a:latin typeface="Carlito"/>
                <a:cs typeface="Carlito"/>
              </a:rPr>
              <a:t>.</a:t>
            </a:r>
            <a:endParaRPr sz="1200" dirty="0">
              <a:latin typeface="Carlito"/>
              <a:cs typeface="Carlito"/>
            </a:endParaRPr>
          </a:p>
          <a:p>
            <a:pPr marL="192405" marR="5080" indent="-180340">
              <a:lnSpc>
                <a:spcPct val="100000"/>
              </a:lnSpc>
              <a:spcBef>
                <a:spcPts val="600"/>
              </a:spcBef>
              <a:buClr>
                <a:srgbClr val="3333CC"/>
              </a:buClr>
              <a:buSzPct val="58333"/>
              <a:buFont typeface="Wingdings"/>
              <a:buChar char=""/>
              <a:tabLst>
                <a:tab pos="193040" algn="l"/>
              </a:tabLst>
            </a:pPr>
            <a:r>
              <a:rPr lang="tr-TR" sz="1200" spc="-5" dirty="0">
                <a:latin typeface="Carlito"/>
                <a:cs typeface="Carlito"/>
              </a:rPr>
              <a:t>Bir thread </a:t>
            </a:r>
            <a:r>
              <a:rPr sz="1200" spc="-5" dirty="0">
                <a:latin typeface="Carlito"/>
                <a:cs typeface="Carlito"/>
              </a:rPr>
              <a:t>exec() sistem </a:t>
            </a:r>
            <a:r>
              <a:rPr sz="1200" spc="-5" dirty="0" err="1">
                <a:latin typeface="Carlito"/>
                <a:cs typeface="Carlito"/>
              </a:rPr>
              <a:t>çağrısı</a:t>
            </a:r>
            <a:r>
              <a:rPr sz="1200" spc="-5" dirty="0">
                <a:latin typeface="Carlito"/>
                <a:cs typeface="Carlito"/>
              </a:rPr>
              <a:t> </a:t>
            </a:r>
            <a:r>
              <a:rPr lang="tr-TR" sz="1200" dirty="0">
                <a:latin typeface="Carlito"/>
                <a:cs typeface="Carlito"/>
              </a:rPr>
              <a:t>yaparsa kopya process ve kopya </a:t>
            </a:r>
            <a:r>
              <a:rPr lang="tr-TR" sz="1200" dirty="0" err="1">
                <a:latin typeface="Carlito"/>
                <a:cs typeface="Carlito"/>
              </a:rPr>
              <a:t>threadler</a:t>
            </a:r>
            <a:r>
              <a:rPr lang="tr-TR" sz="1200" dirty="0">
                <a:latin typeface="Carlito"/>
                <a:cs typeface="Carlito"/>
              </a:rPr>
              <a:t> oluşturmak yerine, </a:t>
            </a:r>
            <a:r>
              <a:rPr lang="tr-TR" sz="1200" dirty="0" err="1">
                <a:latin typeface="Carlito"/>
                <a:cs typeface="Carlito"/>
              </a:rPr>
              <a:t>exec</a:t>
            </a:r>
            <a:r>
              <a:rPr lang="tr-TR" sz="1200" dirty="0">
                <a:latin typeface="Carlito"/>
                <a:cs typeface="Carlito"/>
              </a:rPr>
              <a:t>() metoduna parametre olarak verilen belirlenmiş bir programı yürütmek üzere </a:t>
            </a:r>
            <a:r>
              <a:rPr lang="tr-TR" sz="1200" dirty="0" err="1">
                <a:latin typeface="Carlito"/>
                <a:cs typeface="Carlito"/>
              </a:rPr>
              <a:t>processin</a:t>
            </a:r>
            <a:r>
              <a:rPr lang="tr-TR" sz="1200" dirty="0">
                <a:latin typeface="Carlito"/>
                <a:cs typeface="Carlito"/>
              </a:rPr>
              <a:t> tamamı ve tüm </a:t>
            </a:r>
            <a:r>
              <a:rPr lang="tr-TR" sz="1200" dirty="0" err="1">
                <a:latin typeface="Carlito"/>
                <a:cs typeface="Carlito"/>
              </a:rPr>
              <a:t>threadler</a:t>
            </a:r>
            <a:r>
              <a:rPr lang="tr-TR" sz="1200" dirty="0">
                <a:latin typeface="Carlito"/>
                <a:cs typeface="Carlito"/>
              </a:rPr>
              <a:t> değiştirilir.</a:t>
            </a:r>
          </a:p>
        </p:txBody>
      </p:sp>
      <p:sp>
        <p:nvSpPr>
          <p:cNvPr id="9" name="object 9"/>
          <p:cNvSpPr txBox="1">
            <a:spLocks noGrp="1"/>
          </p:cNvSpPr>
          <p:nvPr>
            <p:ph type="title"/>
          </p:nvPr>
        </p:nvSpPr>
        <p:spPr>
          <a:xfrm>
            <a:off x="490473" y="200406"/>
            <a:ext cx="2824227" cy="228909"/>
          </a:xfrm>
          <a:prstGeom prst="rect">
            <a:avLst/>
          </a:prstGeom>
        </p:spPr>
        <p:txBody>
          <a:bodyPr vert="horz" wrap="square" lIns="0" tIns="13335" rIns="0" bIns="0" rtlCol="0">
            <a:spAutoFit/>
          </a:bodyPr>
          <a:lstStyle/>
          <a:p>
            <a:pPr marL="12700">
              <a:lnSpc>
                <a:spcPct val="100000"/>
              </a:lnSpc>
              <a:spcBef>
                <a:spcPts val="700"/>
              </a:spcBef>
            </a:pPr>
            <a:r>
              <a:rPr lang="tr-TR" spc="-5" dirty="0" err="1"/>
              <a:t>fork</a:t>
            </a:r>
            <a:r>
              <a:rPr lang="tr-TR" spc="-5" dirty="0"/>
              <a:t>() </a:t>
            </a:r>
            <a:r>
              <a:rPr lang="tr-TR" dirty="0"/>
              <a:t>ve </a:t>
            </a:r>
            <a:r>
              <a:rPr lang="tr-TR" dirty="0" err="1"/>
              <a:t>exec</a:t>
            </a:r>
            <a:r>
              <a:rPr lang="tr-TR" dirty="0"/>
              <a:t>() </a:t>
            </a:r>
            <a:r>
              <a:rPr lang="tr-TR" spc="-5" dirty="0"/>
              <a:t>sistem</a:t>
            </a:r>
            <a:r>
              <a:rPr lang="tr-TR" spc="-20" dirty="0"/>
              <a:t> </a:t>
            </a:r>
            <a:r>
              <a:rPr lang="tr-TR" spc="-5" dirty="0"/>
              <a:t>çağrıları</a:t>
            </a:r>
            <a:endParaRPr lang="tr-TR" dirty="0"/>
          </a:p>
        </p:txBody>
      </p:sp>
      <p:sp>
        <p:nvSpPr>
          <p:cNvPr id="10" name="object 10"/>
          <p:cNvSpPr/>
          <p:nvPr/>
        </p:nvSpPr>
        <p:spPr>
          <a:xfrm>
            <a:off x="304" y="889"/>
            <a:ext cx="4953000" cy="3428365"/>
          </a:xfrm>
          <a:custGeom>
            <a:avLst/>
            <a:gdLst/>
            <a:ahLst/>
            <a:cxnLst/>
            <a:rect l="l" t="t" r="r" b="b"/>
            <a:pathLst>
              <a:path w="4953000" h="3428365">
                <a:moveTo>
                  <a:pt x="0" y="3428111"/>
                </a:moveTo>
                <a:lnTo>
                  <a:pt x="4952746" y="3428111"/>
                </a:lnTo>
                <a:lnTo>
                  <a:pt x="4952746" y="0"/>
                </a:lnTo>
                <a:lnTo>
                  <a:pt x="0" y="0"/>
                </a:lnTo>
                <a:lnTo>
                  <a:pt x="0" y="3428111"/>
                </a:lnTo>
                <a:close/>
              </a:path>
            </a:pathLst>
          </a:custGeom>
          <a:ln w="24384">
            <a:solidFill>
              <a:srgbClr val="000000"/>
            </a:solidFill>
          </a:ln>
        </p:spPr>
        <p:txBody>
          <a:bodyPr wrap="square" lIns="0" tIns="0" rIns="0" bIns="0" rtlCol="0"/>
          <a:lstStyle/>
          <a:p>
            <a:endParaRPr/>
          </a:p>
        </p:txBody>
      </p:sp>
    </p:spTree>
    <p:extLst>
      <p:ext uri="{BB962C8B-B14F-4D97-AF65-F5344CB8AC3E}">
        <p14:creationId xmlns:p14="http://schemas.microsoft.com/office/powerpoint/2010/main" val="40768363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8579" y="280416"/>
            <a:ext cx="4627245" cy="262255"/>
            <a:chOff x="68579" y="280416"/>
            <a:chExt cx="4627245" cy="262255"/>
          </a:xfrm>
        </p:grpSpPr>
        <p:sp>
          <p:nvSpPr>
            <p:cNvPr id="3" name="object 3"/>
            <p:cNvSpPr/>
            <p:nvPr/>
          </p:nvSpPr>
          <p:spPr>
            <a:xfrm>
              <a:off x="493775" y="409956"/>
              <a:ext cx="199644" cy="11887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68579" y="374904"/>
              <a:ext cx="303275" cy="118872"/>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13003" y="280416"/>
              <a:ext cx="17145" cy="262255"/>
            </a:xfrm>
            <a:custGeom>
              <a:avLst/>
              <a:gdLst/>
              <a:ahLst/>
              <a:cxnLst/>
              <a:rect l="l" t="t" r="r" b="b"/>
              <a:pathLst>
                <a:path w="17145" h="262255">
                  <a:moveTo>
                    <a:pt x="16763" y="0"/>
                  </a:moveTo>
                  <a:lnTo>
                    <a:pt x="0" y="0"/>
                  </a:lnTo>
                  <a:lnTo>
                    <a:pt x="0" y="262127"/>
                  </a:lnTo>
                  <a:lnTo>
                    <a:pt x="16763" y="262127"/>
                  </a:lnTo>
                  <a:lnTo>
                    <a:pt x="16763" y="0"/>
                  </a:lnTo>
                  <a:close/>
                </a:path>
              </a:pathLst>
            </a:custGeom>
            <a:solidFill>
              <a:srgbClr val="1C1C1C"/>
            </a:solidFill>
          </p:spPr>
          <p:txBody>
            <a:bodyPr wrap="square" lIns="0" tIns="0" rIns="0" bIns="0" rtlCol="0"/>
            <a:lstStyle/>
            <a:p>
              <a:endParaRPr/>
            </a:p>
          </p:txBody>
        </p:sp>
        <p:sp>
          <p:nvSpPr>
            <p:cNvPr id="6" name="object 6"/>
            <p:cNvSpPr/>
            <p:nvPr/>
          </p:nvSpPr>
          <p:spPr>
            <a:xfrm>
              <a:off x="239267" y="464820"/>
              <a:ext cx="4456176" cy="15239"/>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p:nvPr/>
        </p:nvSpPr>
        <p:spPr>
          <a:xfrm>
            <a:off x="4863846" y="3330041"/>
            <a:ext cx="89535" cy="102870"/>
          </a:xfrm>
          <a:prstGeom prst="rect">
            <a:avLst/>
          </a:prstGeom>
        </p:spPr>
        <p:txBody>
          <a:bodyPr vert="horz" wrap="square" lIns="0" tIns="13335" rIns="0" bIns="0" rtlCol="0">
            <a:spAutoFit/>
          </a:bodyPr>
          <a:lstStyle/>
          <a:p>
            <a:pPr marL="12700">
              <a:lnSpc>
                <a:spcPct val="100000"/>
              </a:lnSpc>
              <a:spcBef>
                <a:spcPts val="105"/>
              </a:spcBef>
            </a:pPr>
            <a:r>
              <a:rPr sz="500" spc="-5" dirty="0">
                <a:solidFill>
                  <a:srgbClr val="808080"/>
                </a:solidFill>
                <a:latin typeface="Carlito"/>
                <a:cs typeface="Carlito"/>
              </a:rPr>
              <a:t>44</a:t>
            </a:r>
            <a:endParaRPr sz="500">
              <a:latin typeface="Carlito"/>
              <a:cs typeface="Carlito"/>
            </a:endParaRPr>
          </a:p>
        </p:txBody>
      </p:sp>
      <p:sp>
        <p:nvSpPr>
          <p:cNvPr id="8" name="object 8"/>
          <p:cNvSpPr txBox="1"/>
          <p:nvPr/>
        </p:nvSpPr>
        <p:spPr>
          <a:xfrm>
            <a:off x="213105" y="650225"/>
            <a:ext cx="4432935" cy="1720984"/>
          </a:xfrm>
          <a:prstGeom prst="rect">
            <a:avLst/>
          </a:prstGeom>
        </p:spPr>
        <p:txBody>
          <a:bodyPr vert="horz" wrap="square" lIns="0" tIns="88900" rIns="0" bIns="0" rtlCol="0">
            <a:spAutoFit/>
          </a:bodyPr>
          <a:lstStyle/>
          <a:p>
            <a:pPr marL="192405" marR="5080" indent="-180340">
              <a:lnSpc>
                <a:spcPct val="100000"/>
              </a:lnSpc>
              <a:spcBef>
                <a:spcPts val="600"/>
              </a:spcBef>
              <a:buClr>
                <a:srgbClr val="3333CC"/>
              </a:buClr>
              <a:buSzPct val="58333"/>
              <a:buFont typeface="Wingdings"/>
              <a:buChar char=""/>
              <a:tabLst>
                <a:tab pos="193040" algn="l"/>
              </a:tabLst>
            </a:pPr>
            <a:r>
              <a:rPr lang="tr-TR" sz="1200" dirty="0">
                <a:latin typeface="Carlito"/>
                <a:cs typeface="Carlito"/>
              </a:rPr>
              <a:t>Tüm </a:t>
            </a:r>
            <a:r>
              <a:rPr lang="tr-TR" sz="1200" dirty="0" err="1">
                <a:latin typeface="Carlito"/>
                <a:cs typeface="Carlito"/>
              </a:rPr>
              <a:t>threadlerin</a:t>
            </a:r>
            <a:r>
              <a:rPr lang="tr-TR" sz="1200" dirty="0">
                <a:latin typeface="Carlito"/>
                <a:cs typeface="Carlito"/>
              </a:rPr>
              <a:t> kopyalanıp kopyalanmayacağı </a:t>
            </a:r>
            <a:r>
              <a:rPr lang="tr-TR" sz="1200" dirty="0" err="1">
                <a:latin typeface="Carlito"/>
                <a:cs typeface="Carlito"/>
              </a:rPr>
              <a:t>fork</a:t>
            </a:r>
            <a:r>
              <a:rPr lang="tr-TR" sz="1200" dirty="0">
                <a:latin typeface="Carlito"/>
                <a:cs typeface="Carlito"/>
              </a:rPr>
              <a:t>() çağrısının nasıl kullanıldığına bağlıdır:</a:t>
            </a:r>
          </a:p>
          <a:p>
            <a:pPr marL="360000" marR="5080" lvl="1" indent="-180340">
              <a:spcBef>
                <a:spcPts val="600"/>
              </a:spcBef>
              <a:buClr>
                <a:srgbClr val="3333CC"/>
              </a:buClr>
              <a:buSzPct val="58333"/>
              <a:buFont typeface="Wingdings"/>
              <a:buChar char=""/>
              <a:tabLst>
                <a:tab pos="193040" algn="l"/>
              </a:tabLst>
            </a:pPr>
            <a:r>
              <a:rPr lang="tr-TR" sz="1200" dirty="0">
                <a:latin typeface="Carlito"/>
                <a:cs typeface="Carlito"/>
              </a:rPr>
              <a:t>Eğer </a:t>
            </a:r>
            <a:r>
              <a:rPr lang="tr-TR" sz="1200" dirty="0" err="1">
                <a:latin typeface="Carlito"/>
                <a:cs typeface="Carlito"/>
              </a:rPr>
              <a:t>fork</a:t>
            </a:r>
            <a:r>
              <a:rPr lang="tr-TR" sz="1200" dirty="0">
                <a:latin typeface="Carlito"/>
                <a:cs typeface="Carlito"/>
              </a:rPr>
              <a:t>() çağrısından hemen sonra </a:t>
            </a:r>
            <a:r>
              <a:rPr lang="tr-TR" sz="1200" dirty="0" err="1">
                <a:latin typeface="Carlito"/>
                <a:cs typeface="Carlito"/>
              </a:rPr>
              <a:t>exec</a:t>
            </a:r>
            <a:r>
              <a:rPr lang="tr-TR" sz="1200" dirty="0">
                <a:latin typeface="Carlito"/>
                <a:cs typeface="Carlito"/>
              </a:rPr>
              <a:t>() çağrısı yapılırsa tüm </a:t>
            </a:r>
            <a:r>
              <a:rPr lang="tr-TR" sz="1200" dirty="0" err="1">
                <a:latin typeface="Carlito"/>
                <a:cs typeface="Carlito"/>
              </a:rPr>
              <a:t>threadlerin</a:t>
            </a:r>
            <a:r>
              <a:rPr lang="tr-TR" sz="1200" dirty="0">
                <a:latin typeface="Carlito"/>
                <a:cs typeface="Carlito"/>
              </a:rPr>
              <a:t> kopyalanmasına gerek yoktur, process </a:t>
            </a:r>
            <a:r>
              <a:rPr lang="tr-TR" sz="1200" dirty="0" err="1">
                <a:latin typeface="Carlito"/>
                <a:cs typeface="Carlito"/>
              </a:rPr>
              <a:t>exec</a:t>
            </a:r>
            <a:r>
              <a:rPr lang="tr-TR" sz="1200" dirty="0">
                <a:latin typeface="Carlito"/>
                <a:cs typeface="Carlito"/>
              </a:rPr>
              <a:t>() </a:t>
            </a:r>
            <a:r>
              <a:rPr lang="tr-TR" sz="1200" dirty="0" err="1">
                <a:latin typeface="Carlito"/>
                <a:cs typeface="Carlito"/>
              </a:rPr>
              <a:t>metotunda</a:t>
            </a:r>
            <a:r>
              <a:rPr lang="tr-TR" sz="1200" dirty="0">
                <a:latin typeface="Carlito"/>
                <a:cs typeface="Carlito"/>
              </a:rPr>
              <a:t> belirlenmiş programı yürütmek üzere değiştirilir. Sadece </a:t>
            </a:r>
            <a:r>
              <a:rPr lang="tr-TR" sz="1200" dirty="0" err="1">
                <a:latin typeface="Carlito"/>
                <a:cs typeface="Carlito"/>
              </a:rPr>
              <a:t>exec</a:t>
            </a:r>
            <a:r>
              <a:rPr lang="tr-TR" sz="1200" dirty="0">
                <a:latin typeface="Carlito"/>
                <a:cs typeface="Carlito"/>
              </a:rPr>
              <a:t>() çağrısını yapan thread kopyalanır.</a:t>
            </a:r>
          </a:p>
          <a:p>
            <a:pPr marL="360000" marR="5080" lvl="1" indent="-180340">
              <a:spcBef>
                <a:spcPts val="600"/>
              </a:spcBef>
              <a:buClr>
                <a:srgbClr val="3333CC"/>
              </a:buClr>
              <a:buSzPct val="58333"/>
              <a:buFont typeface="Wingdings"/>
              <a:buChar char=""/>
              <a:tabLst>
                <a:tab pos="193040" algn="l"/>
              </a:tabLst>
            </a:pPr>
            <a:r>
              <a:rPr lang="tr-TR" sz="1200" dirty="0">
                <a:latin typeface="Carlito"/>
                <a:cs typeface="Carlito"/>
              </a:rPr>
              <a:t>Eğer </a:t>
            </a:r>
            <a:r>
              <a:rPr lang="tr-TR" sz="1200" dirty="0" err="1">
                <a:latin typeface="Carlito"/>
                <a:cs typeface="Carlito"/>
              </a:rPr>
              <a:t>fork</a:t>
            </a:r>
            <a:r>
              <a:rPr lang="tr-TR" sz="1200" dirty="0">
                <a:latin typeface="Carlito"/>
                <a:cs typeface="Carlito"/>
              </a:rPr>
              <a:t>() çağrısından hemen sonra </a:t>
            </a:r>
            <a:r>
              <a:rPr lang="tr-TR" sz="1200" dirty="0" err="1">
                <a:latin typeface="Carlito"/>
                <a:cs typeface="Carlito"/>
              </a:rPr>
              <a:t>exec</a:t>
            </a:r>
            <a:r>
              <a:rPr lang="tr-TR" sz="1200" dirty="0">
                <a:latin typeface="Carlito"/>
                <a:cs typeface="Carlito"/>
              </a:rPr>
              <a:t>() çağrısı yapılmamışsa tüm </a:t>
            </a:r>
            <a:r>
              <a:rPr lang="tr-TR" sz="1200" dirty="0" err="1">
                <a:latin typeface="Carlito"/>
                <a:cs typeface="Carlito"/>
              </a:rPr>
              <a:t>threadlerin</a:t>
            </a:r>
            <a:r>
              <a:rPr lang="tr-TR" sz="1200" dirty="0">
                <a:latin typeface="Carlito"/>
                <a:cs typeface="Carlito"/>
              </a:rPr>
              <a:t> kopyası oluşturulur.</a:t>
            </a:r>
            <a:endParaRPr sz="1200" dirty="0">
              <a:latin typeface="Carlito"/>
              <a:cs typeface="Carlito"/>
            </a:endParaRPr>
          </a:p>
        </p:txBody>
      </p:sp>
      <p:sp>
        <p:nvSpPr>
          <p:cNvPr id="9" name="object 9"/>
          <p:cNvSpPr txBox="1">
            <a:spLocks noGrp="1"/>
          </p:cNvSpPr>
          <p:nvPr>
            <p:ph type="title"/>
          </p:nvPr>
        </p:nvSpPr>
        <p:spPr>
          <a:xfrm>
            <a:off x="490473" y="200406"/>
            <a:ext cx="2824227" cy="228909"/>
          </a:xfrm>
          <a:prstGeom prst="rect">
            <a:avLst/>
          </a:prstGeom>
        </p:spPr>
        <p:txBody>
          <a:bodyPr vert="horz" wrap="square" lIns="0" tIns="13335" rIns="0" bIns="0" rtlCol="0">
            <a:spAutoFit/>
          </a:bodyPr>
          <a:lstStyle/>
          <a:p>
            <a:pPr marL="12700">
              <a:lnSpc>
                <a:spcPct val="100000"/>
              </a:lnSpc>
              <a:spcBef>
                <a:spcPts val="105"/>
              </a:spcBef>
            </a:pPr>
            <a:r>
              <a:rPr lang="tr-TR" spc="-5" dirty="0" err="1"/>
              <a:t>fork</a:t>
            </a:r>
            <a:r>
              <a:rPr lang="tr-TR" spc="-5" dirty="0"/>
              <a:t>() </a:t>
            </a:r>
            <a:r>
              <a:rPr lang="tr-TR" dirty="0"/>
              <a:t>ve </a:t>
            </a:r>
            <a:r>
              <a:rPr lang="tr-TR" dirty="0" err="1"/>
              <a:t>exec</a:t>
            </a:r>
            <a:r>
              <a:rPr lang="tr-TR" dirty="0"/>
              <a:t>() </a:t>
            </a:r>
            <a:r>
              <a:rPr lang="tr-TR" spc="-5" dirty="0"/>
              <a:t>sistem</a:t>
            </a:r>
            <a:r>
              <a:rPr lang="tr-TR" spc="-20" dirty="0"/>
              <a:t> </a:t>
            </a:r>
            <a:r>
              <a:rPr lang="tr-TR" spc="-5" dirty="0"/>
              <a:t>çağrıları</a:t>
            </a:r>
            <a:endParaRPr dirty="0"/>
          </a:p>
        </p:txBody>
      </p:sp>
      <p:sp>
        <p:nvSpPr>
          <p:cNvPr id="10" name="object 10"/>
          <p:cNvSpPr/>
          <p:nvPr/>
        </p:nvSpPr>
        <p:spPr>
          <a:xfrm>
            <a:off x="304" y="889"/>
            <a:ext cx="4953000" cy="3428365"/>
          </a:xfrm>
          <a:custGeom>
            <a:avLst/>
            <a:gdLst/>
            <a:ahLst/>
            <a:cxnLst/>
            <a:rect l="l" t="t" r="r" b="b"/>
            <a:pathLst>
              <a:path w="4953000" h="3428365">
                <a:moveTo>
                  <a:pt x="0" y="3428111"/>
                </a:moveTo>
                <a:lnTo>
                  <a:pt x="4952746" y="3428111"/>
                </a:lnTo>
                <a:lnTo>
                  <a:pt x="4952746" y="0"/>
                </a:lnTo>
                <a:lnTo>
                  <a:pt x="0" y="0"/>
                </a:lnTo>
                <a:lnTo>
                  <a:pt x="0" y="3428111"/>
                </a:lnTo>
                <a:close/>
              </a:path>
            </a:pathLst>
          </a:custGeom>
          <a:ln w="24384">
            <a:solidFill>
              <a:srgbClr val="000000"/>
            </a:solidFill>
          </a:ln>
        </p:spPr>
        <p:txBody>
          <a:bodyPr wrap="square" lIns="0" tIns="0" rIns="0" bIns="0" rtlCol="0"/>
          <a:lstStyle/>
          <a:p>
            <a:endParaRPr/>
          </a:p>
        </p:txBody>
      </p:sp>
    </p:spTree>
    <p:extLst>
      <p:ext uri="{BB962C8B-B14F-4D97-AF65-F5344CB8AC3E}">
        <p14:creationId xmlns:p14="http://schemas.microsoft.com/office/powerpoint/2010/main" val="3969364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8579" y="280416"/>
            <a:ext cx="4627245" cy="262255"/>
            <a:chOff x="68579" y="280416"/>
            <a:chExt cx="4627245" cy="262255"/>
          </a:xfrm>
        </p:grpSpPr>
        <p:sp>
          <p:nvSpPr>
            <p:cNvPr id="3" name="object 3"/>
            <p:cNvSpPr/>
            <p:nvPr/>
          </p:nvSpPr>
          <p:spPr>
            <a:xfrm>
              <a:off x="493775" y="409956"/>
              <a:ext cx="199644" cy="11887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68579" y="374904"/>
              <a:ext cx="303275" cy="118872"/>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413003" y="280416"/>
              <a:ext cx="17145" cy="262255"/>
            </a:xfrm>
            <a:custGeom>
              <a:avLst/>
              <a:gdLst/>
              <a:ahLst/>
              <a:cxnLst/>
              <a:rect l="l" t="t" r="r" b="b"/>
              <a:pathLst>
                <a:path w="17145" h="262255">
                  <a:moveTo>
                    <a:pt x="16763" y="0"/>
                  </a:moveTo>
                  <a:lnTo>
                    <a:pt x="0" y="0"/>
                  </a:lnTo>
                  <a:lnTo>
                    <a:pt x="0" y="262127"/>
                  </a:lnTo>
                  <a:lnTo>
                    <a:pt x="16763" y="262127"/>
                  </a:lnTo>
                  <a:lnTo>
                    <a:pt x="16763" y="0"/>
                  </a:lnTo>
                  <a:close/>
                </a:path>
              </a:pathLst>
            </a:custGeom>
            <a:solidFill>
              <a:srgbClr val="1C1C1C"/>
            </a:solidFill>
          </p:spPr>
          <p:txBody>
            <a:bodyPr wrap="square" lIns="0" tIns="0" rIns="0" bIns="0" rtlCol="0"/>
            <a:lstStyle/>
            <a:p>
              <a:endParaRPr/>
            </a:p>
          </p:txBody>
        </p:sp>
        <p:sp>
          <p:nvSpPr>
            <p:cNvPr id="6" name="object 6"/>
            <p:cNvSpPr/>
            <p:nvPr/>
          </p:nvSpPr>
          <p:spPr>
            <a:xfrm>
              <a:off x="239267" y="464820"/>
              <a:ext cx="4456176" cy="15239"/>
            </a:xfrm>
            <a:prstGeom prst="rect">
              <a:avLst/>
            </a:prstGeom>
            <a:blipFill>
              <a:blip r:embed="rId5" cstate="print"/>
              <a:stretch>
                <a:fillRect/>
              </a:stretch>
            </a:blipFill>
          </p:spPr>
          <p:txBody>
            <a:bodyPr wrap="square" lIns="0" tIns="0" rIns="0" bIns="0" rtlCol="0"/>
            <a:lstStyle/>
            <a:p>
              <a:endParaRPr/>
            </a:p>
          </p:txBody>
        </p:sp>
      </p:grpSp>
      <p:sp>
        <p:nvSpPr>
          <p:cNvPr id="7" name="object 7"/>
          <p:cNvSpPr txBox="1"/>
          <p:nvPr/>
        </p:nvSpPr>
        <p:spPr>
          <a:xfrm>
            <a:off x="4896103" y="3330041"/>
            <a:ext cx="58419" cy="102870"/>
          </a:xfrm>
          <a:prstGeom prst="rect">
            <a:avLst/>
          </a:prstGeom>
        </p:spPr>
        <p:txBody>
          <a:bodyPr vert="horz" wrap="square" lIns="0" tIns="13335" rIns="0" bIns="0" rtlCol="0">
            <a:spAutoFit/>
          </a:bodyPr>
          <a:lstStyle/>
          <a:p>
            <a:pPr marL="12700">
              <a:lnSpc>
                <a:spcPct val="100000"/>
              </a:lnSpc>
              <a:spcBef>
                <a:spcPts val="105"/>
              </a:spcBef>
            </a:pPr>
            <a:r>
              <a:rPr sz="500" dirty="0">
                <a:solidFill>
                  <a:srgbClr val="808080"/>
                </a:solidFill>
                <a:latin typeface="Carlito"/>
                <a:cs typeface="Carlito"/>
              </a:rPr>
              <a:t>4</a:t>
            </a:r>
            <a:endParaRPr sz="500">
              <a:latin typeface="Carlito"/>
              <a:cs typeface="Carlito"/>
            </a:endParaRPr>
          </a:p>
        </p:txBody>
      </p:sp>
      <p:sp>
        <p:nvSpPr>
          <p:cNvPr id="8" name="object 8"/>
          <p:cNvSpPr txBox="1"/>
          <p:nvPr/>
        </p:nvSpPr>
        <p:spPr>
          <a:xfrm>
            <a:off x="213105" y="535305"/>
            <a:ext cx="4599305" cy="1228541"/>
          </a:xfrm>
          <a:prstGeom prst="rect">
            <a:avLst/>
          </a:prstGeom>
        </p:spPr>
        <p:txBody>
          <a:bodyPr vert="horz" wrap="square" lIns="0" tIns="12700" rIns="0" bIns="0" rtlCol="0">
            <a:spAutoFit/>
          </a:bodyPr>
          <a:lstStyle/>
          <a:p>
            <a:pPr marL="192405" marR="280035" indent="-180340">
              <a:spcBef>
                <a:spcPts val="600"/>
              </a:spcBef>
              <a:buClr>
                <a:srgbClr val="3333CC"/>
              </a:buClr>
              <a:buSzPct val="58333"/>
              <a:buFont typeface="Wingdings"/>
              <a:buChar char=""/>
              <a:tabLst>
                <a:tab pos="193040" algn="l"/>
              </a:tabLst>
            </a:pPr>
            <a:r>
              <a:rPr lang="en-US" sz="1100" b="1" dirty="0" err="1">
                <a:latin typeface="Carlito"/>
                <a:cs typeface="Carlito"/>
              </a:rPr>
              <a:t>Bir</a:t>
            </a:r>
            <a:r>
              <a:rPr lang="en-US" sz="1100" b="1" dirty="0">
                <a:latin typeface="Carlito"/>
                <a:cs typeface="Carlito"/>
              </a:rPr>
              <a:t> </a:t>
            </a:r>
            <a:r>
              <a:rPr lang="en-US" sz="1100" b="1" dirty="0">
                <a:solidFill>
                  <a:srgbClr val="00AFEF"/>
                </a:solidFill>
                <a:latin typeface="Carlito"/>
                <a:cs typeface="Carlito"/>
              </a:rPr>
              <a:t>thread</a:t>
            </a:r>
            <a:r>
              <a:rPr lang="en-US" sz="1100" b="1" dirty="0">
                <a:latin typeface="Carlito"/>
                <a:cs typeface="Carlito"/>
              </a:rPr>
              <a:t>; thread ID, </a:t>
            </a:r>
            <a:r>
              <a:rPr lang="en-US" sz="1100" b="1" spc="-5" dirty="0">
                <a:latin typeface="Carlito"/>
                <a:cs typeface="Carlito"/>
              </a:rPr>
              <a:t>program </a:t>
            </a:r>
            <a:r>
              <a:rPr lang="en-US" sz="1100" b="1" dirty="0">
                <a:latin typeface="Carlito"/>
                <a:cs typeface="Carlito"/>
              </a:rPr>
              <a:t>counter, </a:t>
            </a:r>
            <a:r>
              <a:rPr lang="en-US" sz="1100" b="1" dirty="0" err="1">
                <a:latin typeface="Carlito"/>
                <a:cs typeface="Carlito"/>
              </a:rPr>
              <a:t>bir</a:t>
            </a:r>
            <a:r>
              <a:rPr lang="en-US" sz="1100" b="1" dirty="0">
                <a:latin typeface="Carlito"/>
                <a:cs typeface="Carlito"/>
              </a:rPr>
              <a:t> </a:t>
            </a:r>
            <a:r>
              <a:rPr lang="en-US" sz="1100" b="1" spc="-5" dirty="0" err="1">
                <a:latin typeface="Carlito"/>
                <a:cs typeface="Carlito"/>
              </a:rPr>
              <a:t>grup</a:t>
            </a:r>
            <a:r>
              <a:rPr lang="en-US" sz="1100" b="1" spc="-5" dirty="0">
                <a:latin typeface="Carlito"/>
                <a:cs typeface="Carlito"/>
              </a:rPr>
              <a:t> register </a:t>
            </a:r>
            <a:r>
              <a:rPr lang="en-US" sz="1100" b="1" spc="-5" dirty="0" err="1">
                <a:latin typeface="Carlito"/>
                <a:cs typeface="Carlito"/>
              </a:rPr>
              <a:t>ve</a:t>
            </a:r>
            <a:r>
              <a:rPr lang="en-US" sz="1100" b="1" spc="-5" dirty="0">
                <a:latin typeface="Carlito"/>
                <a:cs typeface="Carlito"/>
              </a:rPr>
              <a:t> </a:t>
            </a:r>
            <a:r>
              <a:rPr lang="en-US" sz="1100" b="1" dirty="0" err="1">
                <a:latin typeface="Carlito"/>
                <a:cs typeface="Carlito"/>
              </a:rPr>
              <a:t>bir</a:t>
            </a:r>
            <a:r>
              <a:rPr lang="en-US" sz="1100" b="1" dirty="0">
                <a:latin typeface="Carlito"/>
                <a:cs typeface="Carlito"/>
              </a:rPr>
              <a:t> </a:t>
            </a:r>
            <a:r>
              <a:rPr lang="en-US" sz="1100" b="1" spc="-5" dirty="0">
                <a:latin typeface="Carlito"/>
                <a:cs typeface="Carlito"/>
              </a:rPr>
              <a:t>stack </a:t>
            </a:r>
            <a:r>
              <a:rPr lang="en-US" sz="1100" b="1" spc="-5" dirty="0" err="1">
                <a:latin typeface="Carlito"/>
                <a:cs typeface="Carlito"/>
              </a:rPr>
              <a:t>yapısından</a:t>
            </a:r>
            <a:r>
              <a:rPr lang="en-US" sz="1100" b="1" spc="-5" dirty="0">
                <a:latin typeface="Carlito"/>
                <a:cs typeface="Carlito"/>
              </a:rPr>
              <a:t> </a:t>
            </a:r>
            <a:r>
              <a:rPr lang="en-US" sz="1100" b="1" spc="-5" dirty="0" err="1">
                <a:latin typeface="Carlito"/>
                <a:cs typeface="Carlito"/>
              </a:rPr>
              <a:t>oluşur</a:t>
            </a:r>
            <a:r>
              <a:rPr lang="en-US" sz="1100" b="1" dirty="0">
                <a:latin typeface="Carlito"/>
                <a:cs typeface="Carlito"/>
              </a:rPr>
              <a:t>.</a:t>
            </a:r>
            <a:endParaRPr lang="tr-TR" sz="1100" b="1" dirty="0">
              <a:latin typeface="Carlito"/>
              <a:cs typeface="Carlito"/>
            </a:endParaRPr>
          </a:p>
          <a:p>
            <a:pPr marL="192405" marR="280035" indent="-180340">
              <a:spcBef>
                <a:spcPts val="600"/>
              </a:spcBef>
              <a:buClr>
                <a:srgbClr val="3333CC"/>
              </a:buClr>
              <a:buSzPct val="58333"/>
              <a:buFont typeface="Wingdings"/>
              <a:buChar char=""/>
              <a:tabLst>
                <a:tab pos="193040" algn="l"/>
              </a:tabLst>
            </a:pPr>
            <a:r>
              <a:rPr lang="tr-TR" sz="1100" b="1" spc="-5" dirty="0">
                <a:latin typeface="Carlito"/>
                <a:cs typeface="Carlito"/>
              </a:rPr>
              <a:t>Aynı </a:t>
            </a:r>
            <a:r>
              <a:rPr lang="tr-TR" sz="1100" b="1" spc="-5" dirty="0" err="1">
                <a:latin typeface="Carlito"/>
                <a:cs typeface="Carlito"/>
              </a:rPr>
              <a:t>processe</a:t>
            </a:r>
            <a:r>
              <a:rPr lang="tr-TR" sz="1100" b="1" spc="-5" dirty="0">
                <a:latin typeface="Carlito"/>
                <a:cs typeface="Carlito"/>
              </a:rPr>
              <a:t> ait threadler, </a:t>
            </a:r>
            <a:r>
              <a:rPr lang="tr-TR" sz="1100" b="1" spc="-5" dirty="0" err="1">
                <a:latin typeface="Carlito"/>
                <a:cs typeface="Carlito"/>
              </a:rPr>
              <a:t>processin</a:t>
            </a:r>
            <a:r>
              <a:rPr lang="tr-TR" sz="1100" b="1" spc="-5" dirty="0">
                <a:latin typeface="Carlito"/>
                <a:cs typeface="Carlito"/>
              </a:rPr>
              <a:t> program </a:t>
            </a:r>
            <a:r>
              <a:rPr lang="tr-TR" sz="1100" b="1" dirty="0">
                <a:latin typeface="Carlito"/>
                <a:cs typeface="Carlito"/>
              </a:rPr>
              <a:t>kodunu, </a:t>
            </a:r>
            <a:r>
              <a:rPr lang="tr-TR" sz="1100" b="1" spc="-5" dirty="0">
                <a:latin typeface="Carlito"/>
                <a:cs typeface="Carlito"/>
              </a:rPr>
              <a:t>data </a:t>
            </a:r>
            <a:r>
              <a:rPr lang="tr-TR" sz="1100" b="1" dirty="0">
                <a:latin typeface="Carlito"/>
                <a:cs typeface="Carlito"/>
              </a:rPr>
              <a:t>kısmını ve </a:t>
            </a:r>
            <a:r>
              <a:rPr lang="tr-TR" sz="1100" b="1" dirty="0" err="1">
                <a:latin typeface="Carlito"/>
                <a:cs typeface="Carlito"/>
              </a:rPr>
              <a:t>processin</a:t>
            </a:r>
            <a:r>
              <a:rPr lang="tr-TR" sz="1100" b="1" dirty="0">
                <a:latin typeface="Carlito"/>
                <a:cs typeface="Carlito"/>
              </a:rPr>
              <a:t> kullandığı </a:t>
            </a:r>
            <a:r>
              <a:rPr lang="tr-TR" sz="1100" b="1" spc="-5" dirty="0">
                <a:latin typeface="Carlito"/>
                <a:cs typeface="Carlito"/>
              </a:rPr>
              <a:t>dosyalar ve başka diğer </a:t>
            </a:r>
            <a:r>
              <a:rPr lang="tr-TR" sz="1100" b="1" dirty="0">
                <a:latin typeface="Carlito"/>
                <a:cs typeface="Carlito"/>
              </a:rPr>
              <a:t>işletim </a:t>
            </a:r>
            <a:r>
              <a:rPr lang="tr-TR" sz="1100" b="1" spc="-5" dirty="0">
                <a:latin typeface="Carlito"/>
                <a:cs typeface="Carlito"/>
              </a:rPr>
              <a:t>sistemi  kaynaklarını </a:t>
            </a:r>
            <a:r>
              <a:rPr lang="tr-TR" sz="1100" b="1" dirty="0">
                <a:latin typeface="Carlito"/>
                <a:cs typeface="Carlito"/>
              </a:rPr>
              <a:t>ortak</a:t>
            </a:r>
            <a:r>
              <a:rPr lang="tr-TR" sz="1100" b="1" spc="-30" dirty="0">
                <a:latin typeface="Carlito"/>
                <a:cs typeface="Carlito"/>
              </a:rPr>
              <a:t> </a:t>
            </a:r>
            <a:r>
              <a:rPr lang="tr-TR" sz="1100" b="1" spc="-5" dirty="0">
                <a:latin typeface="Carlito"/>
                <a:cs typeface="Carlito"/>
              </a:rPr>
              <a:t>kullanırlar.</a:t>
            </a:r>
            <a:endParaRPr lang="tr-TR" sz="1100" dirty="0">
              <a:latin typeface="Carlito"/>
              <a:cs typeface="Carlito"/>
            </a:endParaRPr>
          </a:p>
          <a:p>
            <a:pPr marL="192405" marR="280035" indent="-180340">
              <a:spcBef>
                <a:spcPts val="600"/>
              </a:spcBef>
              <a:buClr>
                <a:srgbClr val="3333CC"/>
              </a:buClr>
              <a:buSzPct val="58333"/>
              <a:buFont typeface="Wingdings"/>
              <a:buChar char=""/>
              <a:tabLst>
                <a:tab pos="193040" algn="l"/>
              </a:tabLst>
            </a:pPr>
            <a:endParaRPr lang="en-US" sz="1100" dirty="0">
              <a:latin typeface="Carlito"/>
              <a:cs typeface="Carlito"/>
            </a:endParaRPr>
          </a:p>
        </p:txBody>
      </p:sp>
      <p:sp>
        <p:nvSpPr>
          <p:cNvPr id="9" name="object 9"/>
          <p:cNvSpPr txBox="1">
            <a:spLocks noGrp="1"/>
          </p:cNvSpPr>
          <p:nvPr>
            <p:ph type="title"/>
          </p:nvPr>
        </p:nvSpPr>
        <p:spPr>
          <a:xfrm>
            <a:off x="490472" y="200406"/>
            <a:ext cx="919227" cy="228909"/>
          </a:xfrm>
          <a:prstGeom prst="rect">
            <a:avLst/>
          </a:prstGeom>
        </p:spPr>
        <p:txBody>
          <a:bodyPr vert="horz" wrap="square" lIns="0" tIns="13335" rIns="0" bIns="0" rtlCol="0">
            <a:spAutoFit/>
          </a:bodyPr>
          <a:lstStyle/>
          <a:p>
            <a:pPr marL="12700">
              <a:lnSpc>
                <a:spcPct val="100000"/>
              </a:lnSpc>
              <a:spcBef>
                <a:spcPts val="105"/>
              </a:spcBef>
            </a:pPr>
            <a:r>
              <a:rPr spc="-5" dirty="0"/>
              <a:t>Thread’ler</a:t>
            </a:r>
          </a:p>
        </p:txBody>
      </p:sp>
      <p:grpSp>
        <p:nvGrpSpPr>
          <p:cNvPr id="10" name="object 10"/>
          <p:cNvGrpSpPr/>
          <p:nvPr/>
        </p:nvGrpSpPr>
        <p:grpSpPr>
          <a:xfrm>
            <a:off x="304" y="889"/>
            <a:ext cx="4953000" cy="3428365"/>
            <a:chOff x="304" y="889"/>
            <a:chExt cx="4953000" cy="3428365"/>
          </a:xfrm>
        </p:grpSpPr>
        <p:sp>
          <p:nvSpPr>
            <p:cNvPr id="11" name="object 11"/>
            <p:cNvSpPr/>
            <p:nvPr/>
          </p:nvSpPr>
          <p:spPr>
            <a:xfrm>
              <a:off x="771265" y="1641475"/>
              <a:ext cx="3381635" cy="1759947"/>
            </a:xfrm>
            <a:prstGeom prst="rect">
              <a:avLst/>
            </a:prstGeom>
            <a:blipFill>
              <a:blip r:embed="rId6" cstate="print"/>
              <a:stretch>
                <a:fillRect/>
              </a:stretch>
            </a:blipFill>
          </p:spPr>
          <p:txBody>
            <a:bodyPr wrap="square" lIns="0" tIns="0" rIns="0" bIns="0" rtlCol="0"/>
            <a:lstStyle/>
            <a:p>
              <a:endParaRPr/>
            </a:p>
          </p:txBody>
        </p:sp>
        <p:sp>
          <p:nvSpPr>
            <p:cNvPr id="12" name="object 12"/>
            <p:cNvSpPr/>
            <p:nvPr/>
          </p:nvSpPr>
          <p:spPr>
            <a:xfrm>
              <a:off x="304" y="889"/>
              <a:ext cx="4953000" cy="3428365"/>
            </a:xfrm>
            <a:custGeom>
              <a:avLst/>
              <a:gdLst/>
              <a:ahLst/>
              <a:cxnLst/>
              <a:rect l="l" t="t" r="r" b="b"/>
              <a:pathLst>
                <a:path w="4953000" h="3428365">
                  <a:moveTo>
                    <a:pt x="0" y="3428111"/>
                  </a:moveTo>
                  <a:lnTo>
                    <a:pt x="4952746" y="3428111"/>
                  </a:lnTo>
                  <a:lnTo>
                    <a:pt x="4952746" y="0"/>
                  </a:lnTo>
                  <a:lnTo>
                    <a:pt x="0" y="0"/>
                  </a:lnTo>
                  <a:lnTo>
                    <a:pt x="0" y="3428111"/>
                  </a:lnTo>
                  <a:close/>
                </a:path>
              </a:pathLst>
            </a:custGeom>
            <a:ln w="24384">
              <a:solidFill>
                <a:srgbClr val="000000"/>
              </a:solidFill>
            </a:ln>
          </p:spPr>
          <p:txBody>
            <a:bodyPr wrap="square" lIns="0" tIns="0" rIns="0" bIns="0" rtlCol="0"/>
            <a:lstStyle/>
            <a:p>
              <a:endParaRPr/>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8579" y="280416"/>
            <a:ext cx="4627245" cy="262255"/>
            <a:chOff x="68579" y="280416"/>
            <a:chExt cx="4627245" cy="262255"/>
          </a:xfrm>
        </p:grpSpPr>
        <p:sp>
          <p:nvSpPr>
            <p:cNvPr id="3" name="object 3"/>
            <p:cNvSpPr/>
            <p:nvPr/>
          </p:nvSpPr>
          <p:spPr>
            <a:xfrm>
              <a:off x="493775" y="409956"/>
              <a:ext cx="199644" cy="11887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68579" y="374904"/>
              <a:ext cx="303275" cy="118872"/>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413003" y="280416"/>
              <a:ext cx="17145" cy="262255"/>
            </a:xfrm>
            <a:custGeom>
              <a:avLst/>
              <a:gdLst/>
              <a:ahLst/>
              <a:cxnLst/>
              <a:rect l="l" t="t" r="r" b="b"/>
              <a:pathLst>
                <a:path w="17145" h="262255">
                  <a:moveTo>
                    <a:pt x="16763" y="0"/>
                  </a:moveTo>
                  <a:lnTo>
                    <a:pt x="0" y="0"/>
                  </a:lnTo>
                  <a:lnTo>
                    <a:pt x="0" y="262127"/>
                  </a:lnTo>
                  <a:lnTo>
                    <a:pt x="16763" y="262127"/>
                  </a:lnTo>
                  <a:lnTo>
                    <a:pt x="16763" y="0"/>
                  </a:lnTo>
                  <a:close/>
                </a:path>
              </a:pathLst>
            </a:custGeom>
            <a:solidFill>
              <a:srgbClr val="1C1C1C"/>
            </a:solidFill>
          </p:spPr>
          <p:txBody>
            <a:bodyPr wrap="square" lIns="0" tIns="0" rIns="0" bIns="0" rtlCol="0"/>
            <a:lstStyle/>
            <a:p>
              <a:endParaRPr/>
            </a:p>
          </p:txBody>
        </p:sp>
        <p:sp>
          <p:nvSpPr>
            <p:cNvPr id="6" name="object 6"/>
            <p:cNvSpPr/>
            <p:nvPr/>
          </p:nvSpPr>
          <p:spPr>
            <a:xfrm>
              <a:off x="239267" y="464820"/>
              <a:ext cx="4456176" cy="15240"/>
            </a:xfrm>
            <a:prstGeom prst="rect">
              <a:avLst/>
            </a:prstGeom>
            <a:blipFill>
              <a:blip r:embed="rId5" cstate="print"/>
              <a:stretch>
                <a:fillRect/>
              </a:stretch>
            </a:blipFill>
          </p:spPr>
          <p:txBody>
            <a:bodyPr wrap="square" lIns="0" tIns="0" rIns="0" bIns="0" rtlCol="0"/>
            <a:lstStyle/>
            <a:p>
              <a:endParaRPr/>
            </a:p>
          </p:txBody>
        </p:sp>
      </p:grpSp>
      <p:sp>
        <p:nvSpPr>
          <p:cNvPr id="7" name="object 7"/>
          <p:cNvSpPr txBox="1"/>
          <p:nvPr/>
        </p:nvSpPr>
        <p:spPr>
          <a:xfrm>
            <a:off x="4863846" y="3329686"/>
            <a:ext cx="89535" cy="102235"/>
          </a:xfrm>
          <a:prstGeom prst="rect">
            <a:avLst/>
          </a:prstGeom>
        </p:spPr>
        <p:txBody>
          <a:bodyPr vert="horz" wrap="square" lIns="0" tIns="13335" rIns="0" bIns="0" rtlCol="0">
            <a:spAutoFit/>
          </a:bodyPr>
          <a:lstStyle/>
          <a:p>
            <a:pPr marL="12700">
              <a:lnSpc>
                <a:spcPct val="100000"/>
              </a:lnSpc>
              <a:spcBef>
                <a:spcPts val="105"/>
              </a:spcBef>
            </a:pPr>
            <a:r>
              <a:rPr sz="500" spc="-5" dirty="0">
                <a:solidFill>
                  <a:srgbClr val="808080"/>
                </a:solidFill>
                <a:latin typeface="Carlito"/>
                <a:cs typeface="Carlito"/>
              </a:rPr>
              <a:t>45</a:t>
            </a:r>
            <a:endParaRPr sz="500">
              <a:latin typeface="Carlito"/>
              <a:cs typeface="Carlito"/>
            </a:endParaRPr>
          </a:p>
        </p:txBody>
      </p:sp>
      <p:sp>
        <p:nvSpPr>
          <p:cNvPr id="8" name="object 8"/>
          <p:cNvSpPr txBox="1"/>
          <p:nvPr/>
        </p:nvSpPr>
        <p:spPr>
          <a:xfrm>
            <a:off x="213105" y="458470"/>
            <a:ext cx="4441825" cy="1428596"/>
          </a:xfrm>
          <a:prstGeom prst="rect">
            <a:avLst/>
          </a:prstGeom>
        </p:spPr>
        <p:txBody>
          <a:bodyPr vert="horz" wrap="square" lIns="0" tIns="88900" rIns="0" bIns="0" rtlCol="0">
            <a:spAutoFit/>
          </a:bodyPr>
          <a:lstStyle/>
          <a:p>
            <a:pPr marL="192405" indent="-180340">
              <a:spcBef>
                <a:spcPts val="600"/>
              </a:spcBef>
              <a:buClr>
                <a:srgbClr val="3333CC"/>
              </a:buClr>
              <a:buSzPct val="58333"/>
              <a:buFont typeface="Wingdings"/>
              <a:buChar char=""/>
              <a:tabLst>
                <a:tab pos="193040" algn="l"/>
              </a:tabLst>
            </a:pPr>
            <a:r>
              <a:rPr sz="1200" dirty="0">
                <a:latin typeface="Carlito"/>
                <a:cs typeface="Carlito"/>
              </a:rPr>
              <a:t>Unix </a:t>
            </a:r>
            <a:r>
              <a:rPr sz="1200" spc="-5" dirty="0">
                <a:latin typeface="Carlito"/>
                <a:cs typeface="Carlito"/>
              </a:rPr>
              <a:t>sistemlerde </a:t>
            </a:r>
            <a:r>
              <a:rPr sz="1200" dirty="0">
                <a:latin typeface="Carlito"/>
                <a:cs typeface="Carlito"/>
              </a:rPr>
              <a:t>bir </a:t>
            </a:r>
            <a:r>
              <a:rPr sz="1200" spc="-5" dirty="0">
                <a:solidFill>
                  <a:srgbClr val="00AFEF"/>
                </a:solidFill>
                <a:latin typeface="Carlito"/>
                <a:cs typeface="Carlito"/>
              </a:rPr>
              <a:t>signal </a:t>
            </a:r>
            <a:r>
              <a:rPr sz="1200" dirty="0">
                <a:latin typeface="Carlito"/>
                <a:cs typeface="Carlito"/>
              </a:rPr>
              <a:t>belirli bir </a:t>
            </a:r>
            <a:r>
              <a:rPr sz="1200" spc="-5" dirty="0">
                <a:latin typeface="Carlito"/>
                <a:cs typeface="Carlito"/>
              </a:rPr>
              <a:t>olayın </a:t>
            </a:r>
            <a:r>
              <a:rPr sz="1200" dirty="0">
                <a:latin typeface="Carlito"/>
                <a:cs typeface="Carlito"/>
              </a:rPr>
              <a:t>gerçekleştiğini</a:t>
            </a:r>
            <a:r>
              <a:rPr sz="1200" spc="-85" dirty="0">
                <a:latin typeface="Carlito"/>
                <a:cs typeface="Carlito"/>
              </a:rPr>
              <a:t> </a:t>
            </a:r>
            <a:r>
              <a:rPr sz="1200" dirty="0" err="1">
                <a:latin typeface="Carlito"/>
                <a:cs typeface="Carlito"/>
              </a:rPr>
              <a:t>gösterir</a:t>
            </a:r>
            <a:r>
              <a:rPr sz="1200" dirty="0">
                <a:latin typeface="Carlito"/>
                <a:cs typeface="Carlito"/>
              </a:rPr>
              <a:t>.</a:t>
            </a:r>
            <a:r>
              <a:rPr lang="tr-TR" sz="1200" dirty="0">
                <a:latin typeface="Carlito"/>
                <a:cs typeface="Carlito"/>
              </a:rPr>
              <a:t> Sinyaller için aşağıdaki durumlar ortaktır.</a:t>
            </a:r>
          </a:p>
          <a:p>
            <a:pPr marL="408260" lvl="1" indent="-228600">
              <a:spcBef>
                <a:spcPts val="600"/>
              </a:spcBef>
              <a:buClr>
                <a:srgbClr val="3333CC"/>
              </a:buClr>
              <a:buSzPct val="100000"/>
              <a:buFont typeface="+mj-lt"/>
              <a:buAutoNum type="arabicPeriod"/>
              <a:tabLst>
                <a:tab pos="193040" algn="l"/>
              </a:tabLst>
            </a:pPr>
            <a:r>
              <a:rPr lang="tr-TR" sz="1200" dirty="0">
                <a:latin typeface="Carlito"/>
                <a:cs typeface="Carlito"/>
              </a:rPr>
              <a:t>Özel bir olay gerçekleştiğinde sinyal oluşturulur.</a:t>
            </a:r>
            <a:endParaRPr sz="1200" dirty="0">
              <a:latin typeface="Carlito"/>
              <a:cs typeface="Carlito"/>
            </a:endParaRPr>
          </a:p>
          <a:p>
            <a:pPr marL="408260" lvl="1" indent="-228600">
              <a:spcBef>
                <a:spcPts val="600"/>
              </a:spcBef>
              <a:buClr>
                <a:srgbClr val="3333CC"/>
              </a:buClr>
              <a:buSzPct val="100000"/>
              <a:buFont typeface="+mj-lt"/>
              <a:buAutoNum type="arabicPeriod"/>
              <a:tabLst>
                <a:tab pos="193040" algn="l"/>
              </a:tabLst>
            </a:pPr>
            <a:r>
              <a:rPr lang="tr-TR" sz="1200" spc="-5" dirty="0">
                <a:latin typeface="Carlito"/>
                <a:cs typeface="Carlito"/>
              </a:rPr>
              <a:t>S</a:t>
            </a:r>
            <a:r>
              <a:rPr sz="1200" spc="-5" dirty="0" err="1">
                <a:latin typeface="Carlito"/>
                <a:cs typeface="Carlito"/>
              </a:rPr>
              <a:t>inyal</a:t>
            </a:r>
            <a:r>
              <a:rPr sz="1200" spc="-5" dirty="0">
                <a:latin typeface="Carlito"/>
                <a:cs typeface="Carlito"/>
              </a:rPr>
              <a:t> </a:t>
            </a:r>
            <a:r>
              <a:rPr lang="tr-TR" sz="1200" dirty="0">
                <a:latin typeface="Carlito"/>
                <a:cs typeface="Carlito"/>
              </a:rPr>
              <a:t>ilgili </a:t>
            </a:r>
            <a:r>
              <a:rPr sz="1200" spc="-5" dirty="0" err="1">
                <a:latin typeface="Carlito"/>
                <a:cs typeface="Carlito"/>
              </a:rPr>
              <a:t>processe</a:t>
            </a:r>
            <a:r>
              <a:rPr sz="1200" spc="-45" dirty="0">
                <a:latin typeface="Carlito"/>
                <a:cs typeface="Carlito"/>
              </a:rPr>
              <a:t> </a:t>
            </a:r>
            <a:r>
              <a:rPr sz="1200" dirty="0" err="1">
                <a:latin typeface="Carlito"/>
                <a:cs typeface="Carlito"/>
              </a:rPr>
              <a:t>iletilir</a:t>
            </a:r>
            <a:r>
              <a:rPr sz="1200" dirty="0">
                <a:latin typeface="Carlito"/>
                <a:cs typeface="Carlito"/>
              </a:rPr>
              <a:t>.</a:t>
            </a:r>
            <a:endParaRPr lang="tr-TR" sz="1200" dirty="0">
              <a:latin typeface="Carlito"/>
              <a:cs typeface="Carlito"/>
            </a:endParaRPr>
          </a:p>
          <a:p>
            <a:pPr marL="408260" lvl="1" indent="-228600">
              <a:spcBef>
                <a:spcPts val="600"/>
              </a:spcBef>
              <a:buClr>
                <a:srgbClr val="3333CC"/>
              </a:buClr>
              <a:buSzPct val="100000"/>
              <a:buFont typeface="+mj-lt"/>
              <a:buAutoNum type="arabicPeriod"/>
              <a:tabLst>
                <a:tab pos="193040" algn="l"/>
              </a:tabLst>
            </a:pPr>
            <a:r>
              <a:rPr lang="tr-TR" sz="1200" dirty="0">
                <a:latin typeface="Carlito"/>
                <a:cs typeface="Carlito"/>
              </a:rPr>
              <a:t>Sinyal iletildikten sonra ya </a:t>
            </a:r>
            <a:r>
              <a:rPr lang="tr-TR" sz="1200" dirty="0" err="1">
                <a:latin typeface="Carlito"/>
                <a:cs typeface="Carlito"/>
              </a:rPr>
              <a:t>default</a:t>
            </a:r>
            <a:r>
              <a:rPr lang="tr-TR" sz="1200" dirty="0">
                <a:latin typeface="Carlito"/>
                <a:cs typeface="Carlito"/>
              </a:rPr>
              <a:t> şeklinde ya da </a:t>
            </a:r>
            <a:r>
              <a:rPr lang="tr-TR" sz="1200" dirty="0" err="1">
                <a:latin typeface="Carlito"/>
                <a:cs typeface="Carlito"/>
              </a:rPr>
              <a:t>user-defined</a:t>
            </a:r>
            <a:r>
              <a:rPr lang="tr-TR" sz="1200" dirty="0">
                <a:latin typeface="Carlito"/>
                <a:cs typeface="Carlito"/>
              </a:rPr>
              <a:t> şeklinde ele alınmalıdır.</a:t>
            </a:r>
            <a:endParaRPr sz="1200" dirty="0">
              <a:latin typeface="Carlito"/>
              <a:cs typeface="Carlito"/>
            </a:endParaRPr>
          </a:p>
        </p:txBody>
      </p:sp>
      <p:sp>
        <p:nvSpPr>
          <p:cNvPr id="9" name="object 9"/>
          <p:cNvSpPr txBox="1">
            <a:spLocks noGrp="1"/>
          </p:cNvSpPr>
          <p:nvPr>
            <p:ph type="title"/>
          </p:nvPr>
        </p:nvSpPr>
        <p:spPr>
          <a:xfrm>
            <a:off x="490473" y="199390"/>
            <a:ext cx="2519427" cy="228268"/>
          </a:xfrm>
          <a:prstGeom prst="rect">
            <a:avLst/>
          </a:prstGeom>
        </p:spPr>
        <p:txBody>
          <a:bodyPr vert="horz" wrap="square" lIns="0" tIns="12700" rIns="0" bIns="0" rtlCol="0">
            <a:spAutoFit/>
          </a:bodyPr>
          <a:lstStyle/>
          <a:p>
            <a:pPr marL="12700">
              <a:lnSpc>
                <a:spcPct val="100000"/>
              </a:lnSpc>
              <a:spcBef>
                <a:spcPts val="100"/>
              </a:spcBef>
            </a:pPr>
            <a:r>
              <a:rPr lang="tr-TR" dirty="0" err="1"/>
              <a:t>Signal</a:t>
            </a:r>
            <a:r>
              <a:rPr lang="tr-TR" dirty="0"/>
              <a:t> </a:t>
            </a:r>
            <a:r>
              <a:rPr lang="tr-TR" dirty="0" err="1"/>
              <a:t>handling</a:t>
            </a:r>
            <a:endParaRPr lang="tr-TR" dirty="0"/>
          </a:p>
        </p:txBody>
      </p:sp>
      <p:sp>
        <p:nvSpPr>
          <p:cNvPr id="10" name="object 10"/>
          <p:cNvSpPr/>
          <p:nvPr/>
        </p:nvSpPr>
        <p:spPr>
          <a:xfrm>
            <a:off x="304" y="381"/>
            <a:ext cx="4953000" cy="3427729"/>
          </a:xfrm>
          <a:custGeom>
            <a:avLst/>
            <a:gdLst/>
            <a:ahLst/>
            <a:cxnLst/>
            <a:rect l="l" t="t" r="r" b="b"/>
            <a:pathLst>
              <a:path w="4953000" h="3427729">
                <a:moveTo>
                  <a:pt x="0" y="3427729"/>
                </a:moveTo>
                <a:lnTo>
                  <a:pt x="4952746" y="3427729"/>
                </a:lnTo>
                <a:lnTo>
                  <a:pt x="4952746" y="0"/>
                </a:lnTo>
                <a:lnTo>
                  <a:pt x="0" y="0"/>
                </a:lnTo>
                <a:lnTo>
                  <a:pt x="0" y="3427729"/>
                </a:lnTo>
                <a:close/>
              </a:path>
            </a:pathLst>
          </a:custGeom>
          <a:ln w="24384">
            <a:solidFill>
              <a:srgbClr val="000000"/>
            </a:solidFill>
          </a:ln>
        </p:spPr>
        <p:txBody>
          <a:bodyPr wrap="square" lIns="0" tIns="0" rIns="0" bIns="0" rtlCol="0"/>
          <a:lstStyle/>
          <a:p>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8579" y="280416"/>
            <a:ext cx="4627245" cy="262255"/>
            <a:chOff x="68579" y="280416"/>
            <a:chExt cx="4627245" cy="262255"/>
          </a:xfrm>
        </p:grpSpPr>
        <p:sp>
          <p:nvSpPr>
            <p:cNvPr id="3" name="object 3"/>
            <p:cNvSpPr/>
            <p:nvPr/>
          </p:nvSpPr>
          <p:spPr>
            <a:xfrm>
              <a:off x="493775" y="409956"/>
              <a:ext cx="199644" cy="11887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68579" y="374904"/>
              <a:ext cx="303275" cy="118872"/>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413003" y="280416"/>
              <a:ext cx="17145" cy="262255"/>
            </a:xfrm>
            <a:custGeom>
              <a:avLst/>
              <a:gdLst/>
              <a:ahLst/>
              <a:cxnLst/>
              <a:rect l="l" t="t" r="r" b="b"/>
              <a:pathLst>
                <a:path w="17145" h="262255">
                  <a:moveTo>
                    <a:pt x="16763" y="0"/>
                  </a:moveTo>
                  <a:lnTo>
                    <a:pt x="0" y="0"/>
                  </a:lnTo>
                  <a:lnTo>
                    <a:pt x="0" y="262127"/>
                  </a:lnTo>
                  <a:lnTo>
                    <a:pt x="16763" y="262127"/>
                  </a:lnTo>
                  <a:lnTo>
                    <a:pt x="16763" y="0"/>
                  </a:lnTo>
                  <a:close/>
                </a:path>
              </a:pathLst>
            </a:custGeom>
            <a:solidFill>
              <a:srgbClr val="1C1C1C"/>
            </a:solidFill>
          </p:spPr>
          <p:txBody>
            <a:bodyPr wrap="square" lIns="0" tIns="0" rIns="0" bIns="0" rtlCol="0"/>
            <a:lstStyle/>
            <a:p>
              <a:endParaRPr/>
            </a:p>
          </p:txBody>
        </p:sp>
        <p:sp>
          <p:nvSpPr>
            <p:cNvPr id="6" name="object 6"/>
            <p:cNvSpPr/>
            <p:nvPr/>
          </p:nvSpPr>
          <p:spPr>
            <a:xfrm>
              <a:off x="239267" y="464820"/>
              <a:ext cx="4456176" cy="15240"/>
            </a:xfrm>
            <a:prstGeom prst="rect">
              <a:avLst/>
            </a:prstGeom>
            <a:blipFill>
              <a:blip r:embed="rId5" cstate="print"/>
              <a:stretch>
                <a:fillRect/>
              </a:stretch>
            </a:blipFill>
          </p:spPr>
          <p:txBody>
            <a:bodyPr wrap="square" lIns="0" tIns="0" rIns="0" bIns="0" rtlCol="0"/>
            <a:lstStyle/>
            <a:p>
              <a:endParaRPr/>
            </a:p>
          </p:txBody>
        </p:sp>
      </p:grpSp>
      <p:sp>
        <p:nvSpPr>
          <p:cNvPr id="7" name="object 7"/>
          <p:cNvSpPr txBox="1"/>
          <p:nvPr/>
        </p:nvSpPr>
        <p:spPr>
          <a:xfrm>
            <a:off x="4863846" y="3329686"/>
            <a:ext cx="89535" cy="102235"/>
          </a:xfrm>
          <a:prstGeom prst="rect">
            <a:avLst/>
          </a:prstGeom>
        </p:spPr>
        <p:txBody>
          <a:bodyPr vert="horz" wrap="square" lIns="0" tIns="13335" rIns="0" bIns="0" rtlCol="0">
            <a:spAutoFit/>
          </a:bodyPr>
          <a:lstStyle/>
          <a:p>
            <a:pPr marL="12700">
              <a:lnSpc>
                <a:spcPct val="100000"/>
              </a:lnSpc>
              <a:spcBef>
                <a:spcPts val="105"/>
              </a:spcBef>
            </a:pPr>
            <a:r>
              <a:rPr sz="500" spc="-5" dirty="0">
                <a:solidFill>
                  <a:srgbClr val="808080"/>
                </a:solidFill>
                <a:latin typeface="Carlito"/>
                <a:cs typeface="Carlito"/>
              </a:rPr>
              <a:t>45</a:t>
            </a:r>
            <a:endParaRPr sz="500">
              <a:latin typeface="Carlito"/>
              <a:cs typeface="Carlito"/>
            </a:endParaRPr>
          </a:p>
        </p:txBody>
      </p:sp>
      <p:sp>
        <p:nvSpPr>
          <p:cNvPr id="8" name="object 8"/>
          <p:cNvSpPr txBox="1"/>
          <p:nvPr/>
        </p:nvSpPr>
        <p:spPr>
          <a:xfrm>
            <a:off x="213105" y="458470"/>
            <a:ext cx="4650741" cy="1720984"/>
          </a:xfrm>
          <a:prstGeom prst="rect">
            <a:avLst/>
          </a:prstGeom>
        </p:spPr>
        <p:txBody>
          <a:bodyPr vert="horz" wrap="square" lIns="0" tIns="88900" rIns="0" bIns="0" rtlCol="0">
            <a:spAutoFit/>
          </a:bodyPr>
          <a:lstStyle/>
          <a:p>
            <a:pPr marL="192405" marR="5080" indent="-180340">
              <a:spcBef>
                <a:spcPts val="600"/>
              </a:spcBef>
              <a:buClr>
                <a:srgbClr val="3333CC"/>
              </a:buClr>
              <a:buSzPct val="58333"/>
              <a:buFont typeface="Wingdings"/>
              <a:buChar char=""/>
              <a:tabLst>
                <a:tab pos="193040" algn="l"/>
              </a:tabLst>
            </a:pPr>
            <a:r>
              <a:rPr lang="tr-TR" sz="1200" spc="-5" dirty="0">
                <a:latin typeface="Carlito"/>
                <a:cs typeface="Carlito"/>
              </a:rPr>
              <a:t>Oluşan sinyal, </a:t>
            </a:r>
            <a:r>
              <a:rPr lang="tr-TR" sz="1200" spc="-5" dirty="0">
                <a:solidFill>
                  <a:srgbClr val="00AFEF"/>
                </a:solidFill>
                <a:latin typeface="Carlito"/>
                <a:cs typeface="Carlito"/>
              </a:rPr>
              <a:t>senkron </a:t>
            </a:r>
            <a:r>
              <a:rPr lang="tr-TR" sz="1200" dirty="0">
                <a:latin typeface="Carlito"/>
                <a:cs typeface="Carlito"/>
              </a:rPr>
              <a:t>veya </a:t>
            </a:r>
            <a:r>
              <a:rPr lang="tr-TR" sz="1200" dirty="0">
                <a:solidFill>
                  <a:srgbClr val="00AFEF"/>
                </a:solidFill>
                <a:latin typeface="Carlito"/>
                <a:cs typeface="Carlito"/>
              </a:rPr>
              <a:t>asenkron</a:t>
            </a:r>
            <a:r>
              <a:rPr lang="tr-TR" sz="1200" spc="-30" dirty="0">
                <a:solidFill>
                  <a:srgbClr val="00AFEF"/>
                </a:solidFill>
                <a:latin typeface="Carlito"/>
                <a:cs typeface="Carlito"/>
              </a:rPr>
              <a:t> </a:t>
            </a:r>
            <a:r>
              <a:rPr lang="tr-TR" sz="1200" dirty="0">
                <a:latin typeface="Carlito"/>
                <a:cs typeface="Carlito"/>
              </a:rPr>
              <a:t>alınabilir.</a:t>
            </a:r>
          </a:p>
          <a:p>
            <a:pPr marL="360000" marR="5080" lvl="1" indent="-180340">
              <a:spcBef>
                <a:spcPts val="600"/>
              </a:spcBef>
              <a:buClr>
                <a:srgbClr val="3333CC"/>
              </a:buClr>
              <a:buSzPct val="58333"/>
              <a:buFont typeface="Wingdings"/>
              <a:buChar char=""/>
              <a:tabLst>
                <a:tab pos="193040" algn="l"/>
              </a:tabLst>
            </a:pPr>
            <a:r>
              <a:rPr lang="tr-TR" sz="1200" spc="-5" dirty="0">
                <a:solidFill>
                  <a:srgbClr val="00AFEF"/>
                </a:solidFill>
                <a:latin typeface="Carlito"/>
                <a:cs typeface="Carlito"/>
              </a:rPr>
              <a:t>senkron </a:t>
            </a:r>
            <a:r>
              <a:rPr sz="1200" spc="-5" dirty="0" err="1">
                <a:latin typeface="Carlito"/>
                <a:cs typeface="Carlito"/>
              </a:rPr>
              <a:t>sinyal</a:t>
            </a:r>
            <a:r>
              <a:rPr sz="1200" spc="-5" dirty="0">
                <a:latin typeface="Carlito"/>
                <a:cs typeface="Carlito"/>
              </a:rPr>
              <a:t>, sinyalin oluşmasına neden </a:t>
            </a:r>
            <a:r>
              <a:rPr sz="1200" dirty="0">
                <a:latin typeface="Carlito"/>
                <a:cs typeface="Carlito"/>
              </a:rPr>
              <a:t>olan </a:t>
            </a:r>
            <a:r>
              <a:rPr sz="1200" spc="-5" dirty="0">
                <a:latin typeface="Carlito"/>
                <a:cs typeface="Carlito"/>
              </a:rPr>
              <a:t>olayı gerçekleştiren  process’e</a:t>
            </a:r>
            <a:r>
              <a:rPr sz="1200" spc="-20" dirty="0">
                <a:latin typeface="Carlito"/>
                <a:cs typeface="Carlito"/>
              </a:rPr>
              <a:t> </a:t>
            </a:r>
            <a:r>
              <a:rPr sz="1200" dirty="0" err="1">
                <a:latin typeface="Carlito"/>
                <a:cs typeface="Carlito"/>
              </a:rPr>
              <a:t>iletilir</a:t>
            </a:r>
            <a:r>
              <a:rPr sz="1200" dirty="0">
                <a:latin typeface="Carlito"/>
                <a:cs typeface="Carlito"/>
              </a:rPr>
              <a:t>.</a:t>
            </a:r>
            <a:r>
              <a:rPr lang="tr-TR" sz="1200" dirty="0">
                <a:latin typeface="Carlito"/>
                <a:cs typeface="Carlito"/>
              </a:rPr>
              <a:t> </a:t>
            </a:r>
            <a:r>
              <a:rPr lang="tr-TR" sz="1200" spc="-5" dirty="0">
                <a:latin typeface="Carlito"/>
                <a:cs typeface="Carlito"/>
              </a:rPr>
              <a:t>Örneğin </a:t>
            </a:r>
            <a:r>
              <a:rPr sz="1200" dirty="0">
                <a:latin typeface="Carlito"/>
                <a:cs typeface="Carlito"/>
              </a:rPr>
              <a:t>illegal hafıza erişimi veya 0’a </a:t>
            </a:r>
            <a:r>
              <a:rPr sz="1200" spc="-5" dirty="0" err="1">
                <a:latin typeface="Carlito"/>
                <a:cs typeface="Carlito"/>
              </a:rPr>
              <a:t>bölme</a:t>
            </a:r>
            <a:r>
              <a:rPr sz="1200" spc="-85" dirty="0">
                <a:latin typeface="Carlito"/>
                <a:cs typeface="Carlito"/>
              </a:rPr>
              <a:t> </a:t>
            </a:r>
            <a:r>
              <a:rPr lang="tr-TR" sz="1200" dirty="0">
                <a:latin typeface="Carlito"/>
                <a:cs typeface="Carlito"/>
              </a:rPr>
              <a:t>gibi</a:t>
            </a:r>
            <a:r>
              <a:rPr sz="1200" dirty="0">
                <a:latin typeface="Carlito"/>
                <a:cs typeface="Carlito"/>
              </a:rPr>
              <a:t>.</a:t>
            </a:r>
          </a:p>
          <a:p>
            <a:pPr marL="360000" marR="119380" lvl="1" indent="-180340">
              <a:spcBef>
                <a:spcPts val="600"/>
              </a:spcBef>
              <a:buClr>
                <a:srgbClr val="3333CC"/>
              </a:buClr>
              <a:buSzPct val="58333"/>
              <a:buFont typeface="Wingdings"/>
              <a:buChar char=""/>
              <a:tabLst>
                <a:tab pos="193040" algn="l"/>
              </a:tabLst>
            </a:pPr>
            <a:r>
              <a:rPr lang="tr-TR" sz="1200" dirty="0">
                <a:latin typeface="Carlito"/>
                <a:cs typeface="Carlito"/>
              </a:rPr>
              <a:t>Çalışan bir </a:t>
            </a:r>
            <a:r>
              <a:rPr lang="tr-TR" sz="1200" dirty="0" err="1">
                <a:latin typeface="Carlito"/>
                <a:cs typeface="Carlito"/>
              </a:rPr>
              <a:t>processin</a:t>
            </a:r>
            <a:r>
              <a:rPr lang="tr-TR" sz="1200" dirty="0">
                <a:latin typeface="Carlito"/>
                <a:cs typeface="Carlito"/>
              </a:rPr>
              <a:t> dışında harici bir sinyal oluşturulduğunda process bu sinyali </a:t>
            </a:r>
            <a:r>
              <a:rPr lang="tr-TR" sz="1200" dirty="0">
                <a:solidFill>
                  <a:srgbClr val="00AFEF"/>
                </a:solidFill>
                <a:latin typeface="Carlito"/>
                <a:cs typeface="Carlito"/>
              </a:rPr>
              <a:t> asenkron</a:t>
            </a:r>
            <a:r>
              <a:rPr lang="tr-TR" sz="1200" spc="-30" dirty="0">
                <a:solidFill>
                  <a:srgbClr val="00AFEF"/>
                </a:solidFill>
                <a:latin typeface="Carlito"/>
                <a:cs typeface="Carlito"/>
              </a:rPr>
              <a:t> </a:t>
            </a:r>
            <a:r>
              <a:rPr lang="tr-TR" sz="1200" spc="-5" dirty="0">
                <a:latin typeface="Carlito"/>
                <a:cs typeface="Carlito"/>
              </a:rPr>
              <a:t>şekilde alır. Örneğin belirli klavye tuşlarına basarak (&lt;</a:t>
            </a:r>
            <a:r>
              <a:rPr lang="tr-TR" sz="1200" spc="-5" dirty="0" err="1">
                <a:latin typeface="Carlito"/>
                <a:cs typeface="Carlito"/>
              </a:rPr>
              <a:t>ctrl</a:t>
            </a:r>
            <a:r>
              <a:rPr lang="tr-TR" sz="1200" spc="-5" dirty="0">
                <a:latin typeface="Carlito"/>
                <a:cs typeface="Carlito"/>
              </a:rPr>
              <a:t>&gt;&lt;C&gt; gibi) bir </a:t>
            </a:r>
            <a:r>
              <a:rPr lang="tr-TR" sz="1200" spc="-5" dirty="0" err="1">
                <a:latin typeface="Carlito"/>
                <a:cs typeface="Carlito"/>
              </a:rPr>
              <a:t>processi</a:t>
            </a:r>
            <a:r>
              <a:rPr lang="tr-TR" sz="1200" spc="-5" dirty="0">
                <a:latin typeface="Carlito"/>
                <a:cs typeface="Carlito"/>
              </a:rPr>
              <a:t> sonlandırmak gibi. </a:t>
            </a:r>
            <a:endParaRPr sz="1200" dirty="0">
              <a:latin typeface="Carlito"/>
              <a:cs typeface="Carlito"/>
            </a:endParaRPr>
          </a:p>
        </p:txBody>
      </p:sp>
      <p:sp>
        <p:nvSpPr>
          <p:cNvPr id="9" name="object 9"/>
          <p:cNvSpPr txBox="1">
            <a:spLocks noGrp="1"/>
          </p:cNvSpPr>
          <p:nvPr>
            <p:ph type="title"/>
          </p:nvPr>
        </p:nvSpPr>
        <p:spPr>
          <a:xfrm>
            <a:off x="490473" y="199390"/>
            <a:ext cx="2519427" cy="228268"/>
          </a:xfrm>
          <a:prstGeom prst="rect">
            <a:avLst/>
          </a:prstGeom>
        </p:spPr>
        <p:txBody>
          <a:bodyPr vert="horz" wrap="square" lIns="0" tIns="12700" rIns="0" bIns="0" rtlCol="0">
            <a:spAutoFit/>
          </a:bodyPr>
          <a:lstStyle/>
          <a:p>
            <a:pPr marL="12700">
              <a:lnSpc>
                <a:spcPct val="100000"/>
              </a:lnSpc>
              <a:spcBef>
                <a:spcPts val="100"/>
              </a:spcBef>
            </a:pPr>
            <a:r>
              <a:rPr lang="tr-TR" dirty="0" err="1"/>
              <a:t>Signal</a:t>
            </a:r>
            <a:r>
              <a:rPr lang="tr-TR" dirty="0"/>
              <a:t> </a:t>
            </a:r>
            <a:r>
              <a:rPr lang="tr-TR" dirty="0" err="1"/>
              <a:t>handling</a:t>
            </a:r>
            <a:endParaRPr lang="tr-TR" dirty="0"/>
          </a:p>
        </p:txBody>
      </p:sp>
      <p:sp>
        <p:nvSpPr>
          <p:cNvPr id="10" name="object 10"/>
          <p:cNvSpPr/>
          <p:nvPr/>
        </p:nvSpPr>
        <p:spPr>
          <a:xfrm>
            <a:off x="304" y="381"/>
            <a:ext cx="4953000" cy="3427729"/>
          </a:xfrm>
          <a:custGeom>
            <a:avLst/>
            <a:gdLst/>
            <a:ahLst/>
            <a:cxnLst/>
            <a:rect l="l" t="t" r="r" b="b"/>
            <a:pathLst>
              <a:path w="4953000" h="3427729">
                <a:moveTo>
                  <a:pt x="0" y="3427729"/>
                </a:moveTo>
                <a:lnTo>
                  <a:pt x="4952746" y="3427729"/>
                </a:lnTo>
                <a:lnTo>
                  <a:pt x="4952746" y="0"/>
                </a:lnTo>
                <a:lnTo>
                  <a:pt x="0" y="0"/>
                </a:lnTo>
                <a:lnTo>
                  <a:pt x="0" y="3427729"/>
                </a:lnTo>
                <a:close/>
              </a:path>
            </a:pathLst>
          </a:custGeom>
          <a:ln w="24384">
            <a:solidFill>
              <a:srgbClr val="000000"/>
            </a:solidFill>
          </a:ln>
        </p:spPr>
        <p:txBody>
          <a:bodyPr wrap="square" lIns="0" tIns="0" rIns="0" bIns="0" rtlCol="0"/>
          <a:lstStyle/>
          <a:p>
            <a:endParaRPr/>
          </a:p>
        </p:txBody>
      </p:sp>
    </p:spTree>
    <p:extLst>
      <p:ext uri="{BB962C8B-B14F-4D97-AF65-F5344CB8AC3E}">
        <p14:creationId xmlns:p14="http://schemas.microsoft.com/office/powerpoint/2010/main" val="17189455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8579" y="280416"/>
            <a:ext cx="4627245" cy="262255"/>
            <a:chOff x="68579" y="280416"/>
            <a:chExt cx="4627245" cy="262255"/>
          </a:xfrm>
        </p:grpSpPr>
        <p:sp>
          <p:nvSpPr>
            <p:cNvPr id="3" name="object 3"/>
            <p:cNvSpPr/>
            <p:nvPr/>
          </p:nvSpPr>
          <p:spPr>
            <a:xfrm>
              <a:off x="493775" y="409956"/>
              <a:ext cx="199644" cy="11887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68579" y="374904"/>
              <a:ext cx="303275" cy="118872"/>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413003" y="280416"/>
              <a:ext cx="17145" cy="262255"/>
            </a:xfrm>
            <a:custGeom>
              <a:avLst/>
              <a:gdLst/>
              <a:ahLst/>
              <a:cxnLst/>
              <a:rect l="l" t="t" r="r" b="b"/>
              <a:pathLst>
                <a:path w="17145" h="262255">
                  <a:moveTo>
                    <a:pt x="16763" y="0"/>
                  </a:moveTo>
                  <a:lnTo>
                    <a:pt x="0" y="0"/>
                  </a:lnTo>
                  <a:lnTo>
                    <a:pt x="0" y="262127"/>
                  </a:lnTo>
                  <a:lnTo>
                    <a:pt x="16763" y="262127"/>
                  </a:lnTo>
                  <a:lnTo>
                    <a:pt x="16763" y="0"/>
                  </a:lnTo>
                  <a:close/>
                </a:path>
              </a:pathLst>
            </a:custGeom>
            <a:solidFill>
              <a:srgbClr val="1C1C1C"/>
            </a:solidFill>
          </p:spPr>
          <p:txBody>
            <a:bodyPr wrap="square" lIns="0" tIns="0" rIns="0" bIns="0" rtlCol="0"/>
            <a:lstStyle/>
            <a:p>
              <a:endParaRPr/>
            </a:p>
          </p:txBody>
        </p:sp>
        <p:sp>
          <p:nvSpPr>
            <p:cNvPr id="6" name="object 6"/>
            <p:cNvSpPr/>
            <p:nvPr/>
          </p:nvSpPr>
          <p:spPr>
            <a:xfrm>
              <a:off x="239267" y="464820"/>
              <a:ext cx="4456176" cy="15239"/>
            </a:xfrm>
            <a:prstGeom prst="rect">
              <a:avLst/>
            </a:prstGeom>
            <a:blipFill>
              <a:blip r:embed="rId5" cstate="print"/>
              <a:stretch>
                <a:fillRect/>
              </a:stretch>
            </a:blipFill>
          </p:spPr>
          <p:txBody>
            <a:bodyPr wrap="square" lIns="0" tIns="0" rIns="0" bIns="0" rtlCol="0"/>
            <a:lstStyle/>
            <a:p>
              <a:endParaRPr/>
            </a:p>
          </p:txBody>
        </p:sp>
      </p:grpSp>
      <p:sp>
        <p:nvSpPr>
          <p:cNvPr id="7" name="object 7"/>
          <p:cNvSpPr txBox="1"/>
          <p:nvPr/>
        </p:nvSpPr>
        <p:spPr>
          <a:xfrm>
            <a:off x="4863846" y="3330041"/>
            <a:ext cx="89535" cy="102870"/>
          </a:xfrm>
          <a:prstGeom prst="rect">
            <a:avLst/>
          </a:prstGeom>
        </p:spPr>
        <p:txBody>
          <a:bodyPr vert="horz" wrap="square" lIns="0" tIns="13335" rIns="0" bIns="0" rtlCol="0">
            <a:spAutoFit/>
          </a:bodyPr>
          <a:lstStyle/>
          <a:p>
            <a:pPr marL="12700">
              <a:lnSpc>
                <a:spcPct val="100000"/>
              </a:lnSpc>
              <a:spcBef>
                <a:spcPts val="105"/>
              </a:spcBef>
            </a:pPr>
            <a:r>
              <a:rPr sz="500" spc="-5" dirty="0">
                <a:solidFill>
                  <a:srgbClr val="808080"/>
                </a:solidFill>
                <a:latin typeface="Carlito"/>
                <a:cs typeface="Carlito"/>
              </a:rPr>
              <a:t>46</a:t>
            </a:r>
            <a:endParaRPr sz="500">
              <a:latin typeface="Carlito"/>
              <a:cs typeface="Carlito"/>
            </a:endParaRPr>
          </a:p>
        </p:txBody>
      </p:sp>
      <p:sp>
        <p:nvSpPr>
          <p:cNvPr id="8" name="object 8"/>
          <p:cNvSpPr txBox="1"/>
          <p:nvPr/>
        </p:nvSpPr>
        <p:spPr>
          <a:xfrm>
            <a:off x="213105" y="458724"/>
            <a:ext cx="4482338" cy="1505540"/>
          </a:xfrm>
          <a:prstGeom prst="rect">
            <a:avLst/>
          </a:prstGeom>
        </p:spPr>
        <p:txBody>
          <a:bodyPr vert="horz" wrap="square" lIns="0" tIns="88900" rIns="0" bIns="0" rtlCol="0">
            <a:spAutoFit/>
          </a:bodyPr>
          <a:lstStyle/>
          <a:p>
            <a:pPr marL="192405" indent="-180340">
              <a:lnSpc>
                <a:spcPct val="100000"/>
              </a:lnSpc>
              <a:spcBef>
                <a:spcPts val="605"/>
              </a:spcBef>
              <a:buClr>
                <a:srgbClr val="3333CC"/>
              </a:buClr>
              <a:buSzPct val="58333"/>
              <a:buFont typeface="Wingdings"/>
              <a:buChar char=""/>
              <a:tabLst>
                <a:tab pos="193040" algn="l"/>
              </a:tabLst>
            </a:pPr>
            <a:r>
              <a:rPr lang="tr-TR" sz="1200" dirty="0" err="1">
                <a:latin typeface="Carlito"/>
                <a:cs typeface="Carlito"/>
              </a:rPr>
              <a:t>Multithread</a:t>
            </a:r>
            <a:r>
              <a:rPr lang="tr-TR" sz="1200" dirty="0">
                <a:latin typeface="Carlito"/>
                <a:cs typeface="Carlito"/>
              </a:rPr>
              <a:t> sistemler için </a:t>
            </a:r>
            <a:r>
              <a:rPr lang="tr-TR" sz="1200" spc="-5" dirty="0">
                <a:latin typeface="Carlito"/>
                <a:cs typeface="Carlito"/>
              </a:rPr>
              <a:t>sinyaller farklı hedeflere</a:t>
            </a:r>
            <a:r>
              <a:rPr lang="tr-TR" sz="1200" spc="-20" dirty="0">
                <a:latin typeface="Carlito"/>
                <a:cs typeface="Carlito"/>
              </a:rPr>
              <a:t> </a:t>
            </a:r>
            <a:r>
              <a:rPr lang="tr-TR" sz="1200" spc="-5" dirty="0">
                <a:latin typeface="Carlito"/>
                <a:cs typeface="Carlito"/>
              </a:rPr>
              <a:t>gönderilebilir:</a:t>
            </a:r>
            <a:endParaRPr lang="tr-TR" sz="1200" dirty="0">
              <a:latin typeface="Carlito"/>
              <a:cs typeface="Carlito"/>
            </a:endParaRPr>
          </a:p>
          <a:p>
            <a:pPr marL="391795" lvl="1" indent="-179070">
              <a:lnSpc>
                <a:spcPct val="100000"/>
              </a:lnSpc>
              <a:spcBef>
                <a:spcPts val="605"/>
              </a:spcBef>
              <a:buClr>
                <a:srgbClr val="FF0000"/>
              </a:buClr>
              <a:buSzPct val="55000"/>
              <a:buFont typeface="Wingdings"/>
              <a:buChar char=""/>
              <a:tabLst>
                <a:tab pos="392430" algn="l"/>
              </a:tabLst>
            </a:pPr>
            <a:r>
              <a:rPr lang="tr-TR" sz="1200" spc="-5" dirty="0">
                <a:latin typeface="Carlito"/>
                <a:cs typeface="Carlito"/>
              </a:rPr>
              <a:t>Sinyale neden olan </a:t>
            </a:r>
            <a:r>
              <a:rPr lang="tr-TR" sz="1200" spc="-5" dirty="0" err="1">
                <a:latin typeface="Carlito"/>
                <a:cs typeface="Carlito"/>
              </a:rPr>
              <a:t>threade</a:t>
            </a:r>
            <a:r>
              <a:rPr lang="tr-TR" sz="1200" spc="-5" dirty="0">
                <a:latin typeface="Carlito"/>
                <a:cs typeface="Carlito"/>
              </a:rPr>
              <a:t> gönderilebilir.</a:t>
            </a:r>
            <a:endParaRPr lang="tr-TR" sz="1200" dirty="0">
              <a:latin typeface="Carlito"/>
              <a:cs typeface="Carlito"/>
            </a:endParaRPr>
          </a:p>
          <a:p>
            <a:pPr marL="391795" lvl="1" indent="-179070">
              <a:lnSpc>
                <a:spcPct val="100000"/>
              </a:lnSpc>
              <a:spcBef>
                <a:spcPts val="600"/>
              </a:spcBef>
              <a:buClr>
                <a:srgbClr val="FF0000"/>
              </a:buClr>
              <a:buSzPct val="55000"/>
              <a:buFont typeface="Wingdings"/>
              <a:buChar char=""/>
              <a:tabLst>
                <a:tab pos="392430" algn="l"/>
              </a:tabLst>
            </a:pPr>
            <a:r>
              <a:rPr lang="tr-TR" sz="1200" spc="-5" dirty="0">
                <a:latin typeface="Carlito"/>
                <a:cs typeface="Carlito"/>
              </a:rPr>
              <a:t>Process içerisindeki tüm </a:t>
            </a:r>
            <a:r>
              <a:rPr lang="tr-TR" sz="1200" spc="-5" dirty="0" err="1">
                <a:latin typeface="Carlito"/>
                <a:cs typeface="Carlito"/>
              </a:rPr>
              <a:t>threadlere</a:t>
            </a:r>
            <a:r>
              <a:rPr lang="tr-TR" sz="1200" spc="-5" dirty="0">
                <a:latin typeface="Carlito"/>
                <a:cs typeface="Carlito"/>
              </a:rPr>
              <a:t> gönderilebilir.</a:t>
            </a:r>
            <a:endParaRPr lang="tr-TR" sz="1200" dirty="0">
              <a:latin typeface="Carlito"/>
              <a:cs typeface="Carlito"/>
            </a:endParaRPr>
          </a:p>
          <a:p>
            <a:pPr marL="391795" lvl="1" indent="-179070">
              <a:lnSpc>
                <a:spcPct val="100000"/>
              </a:lnSpc>
              <a:spcBef>
                <a:spcPts val="600"/>
              </a:spcBef>
              <a:buClr>
                <a:srgbClr val="FF0000"/>
              </a:buClr>
              <a:buSzPct val="55000"/>
              <a:buFont typeface="Wingdings"/>
              <a:buChar char=""/>
              <a:tabLst>
                <a:tab pos="392430" algn="l"/>
              </a:tabLst>
            </a:pPr>
            <a:r>
              <a:rPr lang="tr-TR" sz="1200" spc="-5" dirty="0">
                <a:latin typeface="Carlito"/>
                <a:cs typeface="Carlito"/>
              </a:rPr>
              <a:t>Process içerisindeki belirli </a:t>
            </a:r>
            <a:r>
              <a:rPr lang="tr-TR" sz="1200" spc="-5" dirty="0" err="1">
                <a:latin typeface="Carlito"/>
                <a:cs typeface="Carlito"/>
              </a:rPr>
              <a:t>threadlere</a:t>
            </a:r>
            <a:r>
              <a:rPr lang="tr-TR" sz="1200" spc="75" dirty="0">
                <a:latin typeface="Carlito"/>
                <a:cs typeface="Carlito"/>
              </a:rPr>
              <a:t> </a:t>
            </a:r>
            <a:r>
              <a:rPr lang="tr-TR" sz="1200" spc="-5" dirty="0">
                <a:latin typeface="Carlito"/>
                <a:cs typeface="Carlito"/>
              </a:rPr>
              <a:t>gönderilebilir.</a:t>
            </a:r>
            <a:endParaRPr lang="tr-TR" sz="1200" dirty="0">
              <a:latin typeface="Carlito"/>
              <a:cs typeface="Carlito"/>
            </a:endParaRPr>
          </a:p>
          <a:p>
            <a:pPr marL="391795" lvl="1" indent="-179070">
              <a:lnSpc>
                <a:spcPct val="100000"/>
              </a:lnSpc>
              <a:spcBef>
                <a:spcPts val="600"/>
              </a:spcBef>
              <a:buClr>
                <a:srgbClr val="FF0000"/>
              </a:buClr>
              <a:buSzPct val="55000"/>
              <a:buFont typeface="Wingdings"/>
              <a:buChar char=""/>
              <a:tabLst>
                <a:tab pos="392430" algn="l"/>
              </a:tabLst>
            </a:pPr>
            <a:r>
              <a:rPr lang="tr-TR" sz="1200" spc="-5" dirty="0">
                <a:latin typeface="Carlito"/>
                <a:cs typeface="Carlito"/>
              </a:rPr>
              <a:t>Bir process için tüm sinyalleri almak üzere bir thread</a:t>
            </a:r>
            <a:r>
              <a:rPr lang="tr-TR" sz="1200" spc="75" dirty="0">
                <a:latin typeface="Carlito"/>
                <a:cs typeface="Carlito"/>
              </a:rPr>
              <a:t> </a:t>
            </a:r>
            <a:r>
              <a:rPr lang="tr-TR" sz="1200" spc="-5" dirty="0">
                <a:latin typeface="Carlito"/>
                <a:cs typeface="Carlito"/>
              </a:rPr>
              <a:t>belirlenebilir.</a:t>
            </a:r>
            <a:endParaRPr lang="tr-TR" sz="1200" dirty="0">
              <a:latin typeface="Carlito"/>
              <a:cs typeface="Carlito"/>
            </a:endParaRPr>
          </a:p>
        </p:txBody>
      </p:sp>
      <p:sp>
        <p:nvSpPr>
          <p:cNvPr id="9" name="object 9"/>
          <p:cNvSpPr txBox="1">
            <a:spLocks noGrp="1"/>
          </p:cNvSpPr>
          <p:nvPr>
            <p:ph type="title"/>
          </p:nvPr>
        </p:nvSpPr>
        <p:spPr>
          <a:xfrm>
            <a:off x="566673" y="193366"/>
            <a:ext cx="2519427" cy="228909"/>
          </a:xfrm>
          <a:prstGeom prst="rect">
            <a:avLst/>
          </a:prstGeom>
        </p:spPr>
        <p:txBody>
          <a:bodyPr vert="horz" wrap="square" lIns="0" tIns="13335" rIns="0" bIns="0" rtlCol="0">
            <a:spAutoFit/>
          </a:bodyPr>
          <a:lstStyle/>
          <a:p>
            <a:pPr marL="12700">
              <a:lnSpc>
                <a:spcPct val="100000"/>
              </a:lnSpc>
              <a:spcBef>
                <a:spcPts val="105"/>
              </a:spcBef>
            </a:pPr>
            <a:r>
              <a:rPr lang="tr-TR" dirty="0" err="1"/>
              <a:t>Signal</a:t>
            </a:r>
            <a:r>
              <a:rPr lang="tr-TR" dirty="0"/>
              <a:t> </a:t>
            </a:r>
            <a:r>
              <a:rPr lang="tr-TR" dirty="0" err="1"/>
              <a:t>handling</a:t>
            </a:r>
            <a:endParaRPr lang="tr-TR" dirty="0"/>
          </a:p>
        </p:txBody>
      </p:sp>
      <p:sp>
        <p:nvSpPr>
          <p:cNvPr id="15" name="object 15"/>
          <p:cNvSpPr/>
          <p:nvPr/>
        </p:nvSpPr>
        <p:spPr>
          <a:xfrm>
            <a:off x="304" y="889"/>
            <a:ext cx="4953000" cy="3428365"/>
          </a:xfrm>
          <a:custGeom>
            <a:avLst/>
            <a:gdLst/>
            <a:ahLst/>
            <a:cxnLst/>
            <a:rect l="l" t="t" r="r" b="b"/>
            <a:pathLst>
              <a:path w="4953000" h="3428365">
                <a:moveTo>
                  <a:pt x="0" y="3428111"/>
                </a:moveTo>
                <a:lnTo>
                  <a:pt x="4952746" y="3428111"/>
                </a:lnTo>
                <a:lnTo>
                  <a:pt x="4952746" y="0"/>
                </a:lnTo>
                <a:lnTo>
                  <a:pt x="0" y="0"/>
                </a:lnTo>
                <a:lnTo>
                  <a:pt x="0" y="3428111"/>
                </a:lnTo>
                <a:close/>
              </a:path>
            </a:pathLst>
          </a:custGeom>
          <a:ln w="24384">
            <a:solidFill>
              <a:srgbClr val="000000"/>
            </a:solidFill>
          </a:ln>
        </p:spPr>
        <p:txBody>
          <a:bodyPr wrap="square" lIns="0" tIns="0" rIns="0" bIns="0" rtlCol="0"/>
          <a:lstStyle/>
          <a:p>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8579" y="280416"/>
            <a:ext cx="4627245" cy="262255"/>
            <a:chOff x="68579" y="280416"/>
            <a:chExt cx="4627245" cy="262255"/>
          </a:xfrm>
        </p:grpSpPr>
        <p:sp>
          <p:nvSpPr>
            <p:cNvPr id="3" name="object 3"/>
            <p:cNvSpPr/>
            <p:nvPr/>
          </p:nvSpPr>
          <p:spPr>
            <a:xfrm>
              <a:off x="493775" y="409956"/>
              <a:ext cx="199644" cy="11887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68579" y="374904"/>
              <a:ext cx="303275" cy="118872"/>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13003" y="280416"/>
              <a:ext cx="17145" cy="262255"/>
            </a:xfrm>
            <a:custGeom>
              <a:avLst/>
              <a:gdLst/>
              <a:ahLst/>
              <a:cxnLst/>
              <a:rect l="l" t="t" r="r" b="b"/>
              <a:pathLst>
                <a:path w="17145" h="262255">
                  <a:moveTo>
                    <a:pt x="16763" y="0"/>
                  </a:moveTo>
                  <a:lnTo>
                    <a:pt x="0" y="0"/>
                  </a:lnTo>
                  <a:lnTo>
                    <a:pt x="0" y="262127"/>
                  </a:lnTo>
                  <a:lnTo>
                    <a:pt x="16763" y="262127"/>
                  </a:lnTo>
                  <a:lnTo>
                    <a:pt x="16763" y="0"/>
                  </a:lnTo>
                  <a:close/>
                </a:path>
              </a:pathLst>
            </a:custGeom>
            <a:solidFill>
              <a:srgbClr val="1C1C1C"/>
            </a:solidFill>
          </p:spPr>
          <p:txBody>
            <a:bodyPr wrap="square" lIns="0" tIns="0" rIns="0" bIns="0" rtlCol="0"/>
            <a:lstStyle/>
            <a:p>
              <a:endParaRPr/>
            </a:p>
          </p:txBody>
        </p:sp>
        <p:sp>
          <p:nvSpPr>
            <p:cNvPr id="6" name="object 6"/>
            <p:cNvSpPr/>
            <p:nvPr/>
          </p:nvSpPr>
          <p:spPr>
            <a:xfrm>
              <a:off x="239267" y="464820"/>
              <a:ext cx="4456176" cy="15240"/>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p:nvPr/>
        </p:nvSpPr>
        <p:spPr>
          <a:xfrm>
            <a:off x="4863846" y="3329686"/>
            <a:ext cx="89535" cy="102235"/>
          </a:xfrm>
          <a:prstGeom prst="rect">
            <a:avLst/>
          </a:prstGeom>
        </p:spPr>
        <p:txBody>
          <a:bodyPr vert="horz" wrap="square" lIns="0" tIns="13335" rIns="0" bIns="0" rtlCol="0">
            <a:spAutoFit/>
          </a:bodyPr>
          <a:lstStyle/>
          <a:p>
            <a:pPr marL="12700">
              <a:lnSpc>
                <a:spcPct val="100000"/>
              </a:lnSpc>
              <a:spcBef>
                <a:spcPts val="105"/>
              </a:spcBef>
            </a:pPr>
            <a:r>
              <a:rPr sz="500" spc="-5" dirty="0">
                <a:solidFill>
                  <a:srgbClr val="808080"/>
                </a:solidFill>
                <a:latin typeface="Carlito"/>
                <a:cs typeface="Carlito"/>
              </a:rPr>
              <a:t>47</a:t>
            </a:r>
            <a:endParaRPr sz="500">
              <a:latin typeface="Carlito"/>
              <a:cs typeface="Carlito"/>
            </a:endParaRPr>
          </a:p>
        </p:txBody>
      </p:sp>
      <p:sp>
        <p:nvSpPr>
          <p:cNvPr id="8" name="object 8"/>
          <p:cNvSpPr txBox="1"/>
          <p:nvPr/>
        </p:nvSpPr>
        <p:spPr>
          <a:xfrm>
            <a:off x="213105" y="648737"/>
            <a:ext cx="4561840" cy="2090316"/>
          </a:xfrm>
          <a:prstGeom prst="rect">
            <a:avLst/>
          </a:prstGeom>
        </p:spPr>
        <p:txBody>
          <a:bodyPr vert="horz" wrap="square" lIns="0" tIns="88900" rIns="0" bIns="0" rtlCol="0">
            <a:spAutoFit/>
          </a:bodyPr>
          <a:lstStyle/>
          <a:p>
            <a:pPr marL="192405" indent="-180340">
              <a:lnSpc>
                <a:spcPct val="100000"/>
              </a:lnSpc>
              <a:spcBef>
                <a:spcPts val="600"/>
              </a:spcBef>
              <a:buClr>
                <a:srgbClr val="3333CC"/>
              </a:buClr>
              <a:buSzPct val="58333"/>
              <a:buFont typeface="Wingdings"/>
              <a:buChar char=""/>
              <a:tabLst>
                <a:tab pos="193040" algn="l"/>
              </a:tabLst>
            </a:pPr>
            <a:r>
              <a:rPr lang="tr-TR" sz="1200" b="1" dirty="0">
                <a:latin typeface="Carlito"/>
                <a:cs typeface="Carlito"/>
              </a:rPr>
              <a:t>Thread </a:t>
            </a:r>
            <a:r>
              <a:rPr lang="tr-TR" sz="1200" b="1" dirty="0" err="1">
                <a:latin typeface="Carlito"/>
                <a:cs typeface="Carlito"/>
              </a:rPr>
              <a:t>Cancellation</a:t>
            </a:r>
            <a:r>
              <a:rPr lang="tr-TR" sz="1200" b="1" dirty="0">
                <a:latin typeface="Carlito"/>
                <a:cs typeface="Carlito"/>
              </a:rPr>
              <a:t> </a:t>
            </a:r>
            <a:r>
              <a:rPr lang="tr-TR" sz="1200" dirty="0">
                <a:latin typeface="Carlito"/>
                <a:cs typeface="Carlito"/>
              </a:rPr>
              <a:t>b</a:t>
            </a:r>
            <a:r>
              <a:rPr sz="1200" dirty="0" err="1">
                <a:latin typeface="Carlito"/>
                <a:cs typeface="Carlito"/>
              </a:rPr>
              <a:t>ir</a:t>
            </a:r>
            <a:r>
              <a:rPr sz="1200" dirty="0">
                <a:latin typeface="Carlito"/>
                <a:cs typeface="Carlito"/>
              </a:rPr>
              <a:t> </a:t>
            </a:r>
            <a:r>
              <a:rPr sz="1200" dirty="0" err="1">
                <a:latin typeface="Carlito"/>
                <a:cs typeface="Carlito"/>
              </a:rPr>
              <a:t>threadin</a:t>
            </a:r>
            <a:r>
              <a:rPr sz="1200" dirty="0">
                <a:latin typeface="Carlito"/>
                <a:cs typeface="Carlito"/>
              </a:rPr>
              <a:t> </a:t>
            </a:r>
            <a:r>
              <a:rPr sz="1200" spc="-5" dirty="0" err="1">
                <a:latin typeface="Carlito"/>
                <a:cs typeface="Carlito"/>
              </a:rPr>
              <a:t>tamamlanmadan</a:t>
            </a:r>
            <a:r>
              <a:rPr sz="1200" spc="-5" dirty="0">
                <a:latin typeface="Carlito"/>
                <a:cs typeface="Carlito"/>
              </a:rPr>
              <a:t> </a:t>
            </a:r>
            <a:r>
              <a:rPr lang="tr-TR" sz="1200" spc="-5" dirty="0">
                <a:latin typeface="Carlito"/>
                <a:cs typeface="Carlito"/>
              </a:rPr>
              <a:t>çalışmasının sonlandırılmasıdır.</a:t>
            </a:r>
            <a:endParaRPr sz="1200" dirty="0">
              <a:latin typeface="Carlito"/>
              <a:cs typeface="Carlito"/>
            </a:endParaRPr>
          </a:p>
          <a:p>
            <a:pPr marL="192405" marR="5080" indent="-180340">
              <a:lnSpc>
                <a:spcPct val="100000"/>
              </a:lnSpc>
              <a:spcBef>
                <a:spcPts val="600"/>
              </a:spcBef>
              <a:buClr>
                <a:srgbClr val="3333CC"/>
              </a:buClr>
              <a:buSzPct val="58333"/>
              <a:buFont typeface="Wingdings"/>
              <a:buChar char=""/>
              <a:tabLst>
                <a:tab pos="193040" algn="l"/>
              </a:tabLst>
            </a:pPr>
            <a:r>
              <a:rPr sz="1200" dirty="0">
                <a:latin typeface="Carlito"/>
                <a:cs typeface="Carlito"/>
              </a:rPr>
              <a:t>İstenen bir </a:t>
            </a:r>
            <a:r>
              <a:rPr sz="1200" spc="-5" dirty="0">
                <a:latin typeface="Carlito"/>
                <a:cs typeface="Carlito"/>
              </a:rPr>
              <a:t>sonucun </a:t>
            </a:r>
            <a:r>
              <a:rPr sz="1200" dirty="0">
                <a:latin typeface="Carlito"/>
                <a:cs typeface="Carlito"/>
              </a:rPr>
              <a:t>bir </a:t>
            </a:r>
            <a:r>
              <a:rPr sz="1200" spc="-5" dirty="0">
                <a:latin typeface="Carlito"/>
                <a:cs typeface="Carlito"/>
              </a:rPr>
              <a:t>thread tarafından bulunması halinde diğerleri  </a:t>
            </a:r>
            <a:r>
              <a:rPr sz="1200" dirty="0">
                <a:latin typeface="Carlito"/>
                <a:cs typeface="Carlito"/>
              </a:rPr>
              <a:t>iptal</a:t>
            </a:r>
            <a:r>
              <a:rPr sz="1200" spc="-20" dirty="0">
                <a:latin typeface="Carlito"/>
                <a:cs typeface="Carlito"/>
              </a:rPr>
              <a:t> </a:t>
            </a:r>
            <a:r>
              <a:rPr sz="1200" spc="-5" dirty="0" err="1">
                <a:latin typeface="Carlito"/>
                <a:cs typeface="Carlito"/>
              </a:rPr>
              <a:t>edilebilir</a:t>
            </a:r>
            <a:r>
              <a:rPr sz="1200" spc="-5" dirty="0">
                <a:latin typeface="Carlito"/>
                <a:cs typeface="Carlito"/>
              </a:rPr>
              <a:t>.</a:t>
            </a:r>
            <a:r>
              <a:rPr lang="tr-TR" sz="1200" spc="-5" dirty="0">
                <a:latin typeface="Carlito"/>
                <a:cs typeface="Carlito"/>
              </a:rPr>
              <a:t> Örneğin bir </a:t>
            </a:r>
            <a:r>
              <a:rPr lang="tr-TR" sz="1200" spc="-5" dirty="0" err="1">
                <a:latin typeface="Carlito"/>
                <a:cs typeface="Carlito"/>
              </a:rPr>
              <a:t>veritabanında</a:t>
            </a:r>
            <a:r>
              <a:rPr lang="tr-TR" sz="1200" spc="-5" dirty="0">
                <a:latin typeface="Carlito"/>
                <a:cs typeface="Carlito"/>
              </a:rPr>
              <a:t> </a:t>
            </a:r>
            <a:r>
              <a:rPr lang="tr-TR" sz="1200" spc="-5" dirty="0" err="1">
                <a:latin typeface="Carlito"/>
                <a:cs typeface="Carlito"/>
              </a:rPr>
              <a:t>threadlerle</a:t>
            </a:r>
            <a:r>
              <a:rPr lang="tr-TR" sz="1200" spc="-5" dirty="0">
                <a:latin typeface="Carlito"/>
                <a:cs typeface="Carlito"/>
              </a:rPr>
              <a:t> eşzamanlı bir arama yapılırken bir thread sonucu döndürdüğünde geri kalan </a:t>
            </a:r>
            <a:r>
              <a:rPr lang="tr-TR" sz="1200" spc="-5" dirty="0" err="1">
                <a:latin typeface="Carlito"/>
                <a:cs typeface="Carlito"/>
              </a:rPr>
              <a:t>threadler</a:t>
            </a:r>
            <a:r>
              <a:rPr lang="tr-TR" sz="1200" spc="-5" dirty="0">
                <a:latin typeface="Carlito"/>
                <a:cs typeface="Carlito"/>
              </a:rPr>
              <a:t> </a:t>
            </a:r>
            <a:r>
              <a:rPr lang="tr-TR" sz="1200" spc="-5" dirty="0" err="1">
                <a:latin typeface="Carlito"/>
                <a:cs typeface="Carlito"/>
              </a:rPr>
              <a:t>cancel</a:t>
            </a:r>
            <a:r>
              <a:rPr lang="tr-TR" sz="1200" spc="-5" dirty="0">
                <a:latin typeface="Carlito"/>
                <a:cs typeface="Carlito"/>
              </a:rPr>
              <a:t> edilebilir.</a:t>
            </a:r>
            <a:endParaRPr sz="1200" dirty="0">
              <a:latin typeface="Carlito"/>
              <a:cs typeface="Carlito"/>
            </a:endParaRPr>
          </a:p>
          <a:p>
            <a:pPr marL="192405" marR="345440" indent="-180340">
              <a:lnSpc>
                <a:spcPct val="100000"/>
              </a:lnSpc>
              <a:spcBef>
                <a:spcPts val="600"/>
              </a:spcBef>
              <a:buClr>
                <a:srgbClr val="3333CC"/>
              </a:buClr>
              <a:buSzPct val="58333"/>
              <a:buFont typeface="Wingdings"/>
              <a:buChar char=""/>
              <a:tabLst>
                <a:tab pos="193040" algn="l"/>
              </a:tabLst>
            </a:pPr>
            <a:r>
              <a:rPr lang="tr-TR" sz="1200" spc="-5" dirty="0">
                <a:latin typeface="Carlito"/>
                <a:cs typeface="Carlito"/>
              </a:rPr>
              <a:t>Bir başka örnek, b</a:t>
            </a:r>
            <a:r>
              <a:rPr sz="1200" spc="-5" dirty="0" err="1">
                <a:latin typeface="Carlito"/>
                <a:cs typeface="Carlito"/>
              </a:rPr>
              <a:t>ir</a:t>
            </a:r>
            <a:r>
              <a:rPr sz="1200" spc="-5" dirty="0">
                <a:latin typeface="Carlito"/>
                <a:cs typeface="Carlito"/>
              </a:rPr>
              <a:t> Web sayfası yüklenirken </a:t>
            </a:r>
            <a:r>
              <a:rPr sz="1200" dirty="0">
                <a:latin typeface="Carlito"/>
                <a:cs typeface="Carlito"/>
              </a:rPr>
              <a:t>stop butonuna </a:t>
            </a:r>
            <a:r>
              <a:rPr sz="1200" spc="-5" dirty="0">
                <a:latin typeface="Carlito"/>
                <a:cs typeface="Carlito"/>
              </a:rPr>
              <a:t>basıldığında process  </a:t>
            </a:r>
            <a:r>
              <a:rPr sz="1200" spc="-5" dirty="0" err="1">
                <a:latin typeface="Carlito"/>
                <a:cs typeface="Carlito"/>
              </a:rPr>
              <a:t>içerisindeki</a:t>
            </a:r>
            <a:r>
              <a:rPr sz="1200" spc="-5" dirty="0">
                <a:latin typeface="Carlito"/>
                <a:cs typeface="Carlito"/>
              </a:rPr>
              <a:t> </a:t>
            </a:r>
            <a:r>
              <a:rPr lang="tr-TR" sz="1200" spc="-5" dirty="0">
                <a:latin typeface="Carlito"/>
                <a:cs typeface="Carlito"/>
              </a:rPr>
              <a:t>web sayfasının yüklenmesiyle ilgi çeşitli işleri yürüten </a:t>
            </a:r>
            <a:r>
              <a:rPr sz="1200" dirty="0" err="1">
                <a:latin typeface="Carlito"/>
                <a:cs typeface="Carlito"/>
              </a:rPr>
              <a:t>tüm</a:t>
            </a:r>
            <a:r>
              <a:rPr sz="1200" dirty="0">
                <a:latin typeface="Carlito"/>
                <a:cs typeface="Carlito"/>
              </a:rPr>
              <a:t> </a:t>
            </a:r>
            <a:r>
              <a:rPr sz="1200" dirty="0" err="1">
                <a:latin typeface="Carlito"/>
                <a:cs typeface="Carlito"/>
              </a:rPr>
              <a:t>threadler</a:t>
            </a:r>
            <a:r>
              <a:rPr sz="1200" dirty="0">
                <a:latin typeface="Carlito"/>
                <a:cs typeface="Carlito"/>
              </a:rPr>
              <a:t> iptal</a:t>
            </a:r>
            <a:r>
              <a:rPr sz="1200" spc="-80" dirty="0">
                <a:latin typeface="Carlito"/>
                <a:cs typeface="Carlito"/>
              </a:rPr>
              <a:t> </a:t>
            </a:r>
            <a:r>
              <a:rPr sz="1200" dirty="0" err="1">
                <a:latin typeface="Carlito"/>
                <a:cs typeface="Carlito"/>
              </a:rPr>
              <a:t>edilir</a:t>
            </a:r>
            <a:r>
              <a:rPr sz="1200" dirty="0">
                <a:latin typeface="Carlito"/>
                <a:cs typeface="Carlito"/>
              </a:rPr>
              <a:t>.</a:t>
            </a:r>
            <a:endParaRPr lang="tr-TR" sz="1200" dirty="0">
              <a:latin typeface="Carlito"/>
              <a:cs typeface="Carlito"/>
            </a:endParaRPr>
          </a:p>
        </p:txBody>
      </p:sp>
      <p:sp>
        <p:nvSpPr>
          <p:cNvPr id="9" name="object 9"/>
          <p:cNvSpPr txBox="1">
            <a:spLocks noGrp="1"/>
          </p:cNvSpPr>
          <p:nvPr>
            <p:ph type="title"/>
          </p:nvPr>
        </p:nvSpPr>
        <p:spPr>
          <a:xfrm>
            <a:off x="490473" y="199390"/>
            <a:ext cx="2595627" cy="228268"/>
          </a:xfrm>
          <a:prstGeom prst="rect">
            <a:avLst/>
          </a:prstGeom>
        </p:spPr>
        <p:txBody>
          <a:bodyPr vert="horz" wrap="square" lIns="0" tIns="12700" rIns="0" bIns="0" rtlCol="0">
            <a:spAutoFit/>
          </a:bodyPr>
          <a:lstStyle/>
          <a:p>
            <a:pPr marL="12700">
              <a:lnSpc>
                <a:spcPct val="100000"/>
              </a:lnSpc>
              <a:spcBef>
                <a:spcPts val="100"/>
              </a:spcBef>
            </a:pPr>
            <a:r>
              <a:rPr lang="tr-TR" dirty="0"/>
              <a:t>Thread </a:t>
            </a:r>
            <a:r>
              <a:rPr lang="tr-TR" dirty="0" err="1"/>
              <a:t>Cancellation</a:t>
            </a:r>
            <a:endParaRPr dirty="0"/>
          </a:p>
        </p:txBody>
      </p:sp>
      <p:sp>
        <p:nvSpPr>
          <p:cNvPr id="10" name="object 10"/>
          <p:cNvSpPr/>
          <p:nvPr/>
        </p:nvSpPr>
        <p:spPr>
          <a:xfrm>
            <a:off x="304" y="381"/>
            <a:ext cx="4953000" cy="3427729"/>
          </a:xfrm>
          <a:custGeom>
            <a:avLst/>
            <a:gdLst/>
            <a:ahLst/>
            <a:cxnLst/>
            <a:rect l="l" t="t" r="r" b="b"/>
            <a:pathLst>
              <a:path w="4953000" h="3427729">
                <a:moveTo>
                  <a:pt x="0" y="3427729"/>
                </a:moveTo>
                <a:lnTo>
                  <a:pt x="4952746" y="3427729"/>
                </a:lnTo>
                <a:lnTo>
                  <a:pt x="4952746" y="0"/>
                </a:lnTo>
                <a:lnTo>
                  <a:pt x="0" y="0"/>
                </a:lnTo>
                <a:lnTo>
                  <a:pt x="0" y="3427729"/>
                </a:lnTo>
                <a:close/>
              </a:path>
            </a:pathLst>
          </a:custGeom>
          <a:ln w="24384">
            <a:solidFill>
              <a:srgbClr val="000000"/>
            </a:solidFill>
          </a:ln>
        </p:spPr>
        <p:txBody>
          <a:bodyPr wrap="square" lIns="0" tIns="0" rIns="0" bIns="0" rtlCol="0"/>
          <a:lstStyle/>
          <a:p>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8579" y="280416"/>
            <a:ext cx="4627245" cy="262255"/>
            <a:chOff x="68579" y="280416"/>
            <a:chExt cx="4627245" cy="262255"/>
          </a:xfrm>
        </p:grpSpPr>
        <p:sp>
          <p:nvSpPr>
            <p:cNvPr id="3" name="object 3"/>
            <p:cNvSpPr/>
            <p:nvPr/>
          </p:nvSpPr>
          <p:spPr>
            <a:xfrm>
              <a:off x="493775" y="409956"/>
              <a:ext cx="199644" cy="11887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68579" y="374904"/>
              <a:ext cx="303275" cy="118872"/>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13003" y="280416"/>
              <a:ext cx="17145" cy="262255"/>
            </a:xfrm>
            <a:custGeom>
              <a:avLst/>
              <a:gdLst/>
              <a:ahLst/>
              <a:cxnLst/>
              <a:rect l="l" t="t" r="r" b="b"/>
              <a:pathLst>
                <a:path w="17145" h="262255">
                  <a:moveTo>
                    <a:pt x="16763" y="0"/>
                  </a:moveTo>
                  <a:lnTo>
                    <a:pt x="0" y="0"/>
                  </a:lnTo>
                  <a:lnTo>
                    <a:pt x="0" y="262127"/>
                  </a:lnTo>
                  <a:lnTo>
                    <a:pt x="16763" y="262127"/>
                  </a:lnTo>
                  <a:lnTo>
                    <a:pt x="16763" y="0"/>
                  </a:lnTo>
                  <a:close/>
                </a:path>
              </a:pathLst>
            </a:custGeom>
            <a:solidFill>
              <a:srgbClr val="1C1C1C"/>
            </a:solidFill>
          </p:spPr>
          <p:txBody>
            <a:bodyPr wrap="square" lIns="0" tIns="0" rIns="0" bIns="0" rtlCol="0"/>
            <a:lstStyle/>
            <a:p>
              <a:endParaRPr/>
            </a:p>
          </p:txBody>
        </p:sp>
        <p:sp>
          <p:nvSpPr>
            <p:cNvPr id="6" name="object 6"/>
            <p:cNvSpPr/>
            <p:nvPr/>
          </p:nvSpPr>
          <p:spPr>
            <a:xfrm>
              <a:off x="239267" y="464820"/>
              <a:ext cx="4456176" cy="15240"/>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p:nvPr/>
        </p:nvSpPr>
        <p:spPr>
          <a:xfrm>
            <a:off x="4863846" y="3329686"/>
            <a:ext cx="89535" cy="102235"/>
          </a:xfrm>
          <a:prstGeom prst="rect">
            <a:avLst/>
          </a:prstGeom>
        </p:spPr>
        <p:txBody>
          <a:bodyPr vert="horz" wrap="square" lIns="0" tIns="13335" rIns="0" bIns="0" rtlCol="0">
            <a:spAutoFit/>
          </a:bodyPr>
          <a:lstStyle/>
          <a:p>
            <a:pPr marL="12700">
              <a:lnSpc>
                <a:spcPct val="100000"/>
              </a:lnSpc>
              <a:spcBef>
                <a:spcPts val="105"/>
              </a:spcBef>
            </a:pPr>
            <a:r>
              <a:rPr sz="500" spc="-5" dirty="0">
                <a:solidFill>
                  <a:srgbClr val="808080"/>
                </a:solidFill>
                <a:latin typeface="Carlito"/>
                <a:cs typeface="Carlito"/>
              </a:rPr>
              <a:t>47</a:t>
            </a:r>
            <a:endParaRPr sz="500">
              <a:latin typeface="Carlito"/>
              <a:cs typeface="Carlito"/>
            </a:endParaRPr>
          </a:p>
        </p:txBody>
      </p:sp>
      <p:sp>
        <p:nvSpPr>
          <p:cNvPr id="8" name="object 8"/>
          <p:cNvSpPr txBox="1"/>
          <p:nvPr/>
        </p:nvSpPr>
        <p:spPr>
          <a:xfrm>
            <a:off x="213104" y="571793"/>
            <a:ext cx="5006595" cy="2136482"/>
          </a:xfrm>
          <a:prstGeom prst="rect">
            <a:avLst/>
          </a:prstGeom>
        </p:spPr>
        <p:txBody>
          <a:bodyPr vert="horz" wrap="square" lIns="0" tIns="88900" rIns="0" bIns="0" rtlCol="0">
            <a:spAutoFit/>
          </a:bodyPr>
          <a:lstStyle/>
          <a:p>
            <a:pPr marL="192405" marR="345440" indent="-180340">
              <a:spcBef>
                <a:spcPts val="600"/>
              </a:spcBef>
              <a:buClr>
                <a:srgbClr val="3333CC"/>
              </a:buClr>
              <a:buSzPct val="58333"/>
              <a:buFont typeface="Wingdings"/>
              <a:buChar char=""/>
              <a:tabLst>
                <a:tab pos="193040" algn="l"/>
              </a:tabLst>
            </a:pPr>
            <a:r>
              <a:rPr lang="tr-TR" sz="1200" dirty="0">
                <a:latin typeface="Carlito"/>
                <a:cs typeface="Carlito"/>
              </a:rPr>
              <a:t>Cancel edilecek thread </a:t>
            </a:r>
            <a:r>
              <a:rPr lang="tr-TR" sz="1200" b="1" dirty="0" err="1">
                <a:latin typeface="Carlito"/>
                <a:cs typeface="Carlito"/>
              </a:rPr>
              <a:t>target</a:t>
            </a:r>
            <a:r>
              <a:rPr lang="tr-TR" sz="1200" dirty="0">
                <a:latin typeface="Carlito"/>
                <a:cs typeface="Carlito"/>
              </a:rPr>
              <a:t> </a:t>
            </a:r>
            <a:r>
              <a:rPr lang="tr-TR" sz="1200" b="1" dirty="0">
                <a:latin typeface="Carlito"/>
                <a:cs typeface="Carlito"/>
              </a:rPr>
              <a:t>thread</a:t>
            </a:r>
            <a:r>
              <a:rPr lang="tr-TR" sz="1200" dirty="0">
                <a:latin typeface="Carlito"/>
                <a:cs typeface="Carlito"/>
              </a:rPr>
              <a:t> olarak ifade edilir.</a:t>
            </a:r>
          </a:p>
          <a:p>
            <a:pPr marL="192405" marR="345440" indent="-180340">
              <a:lnSpc>
                <a:spcPct val="100000"/>
              </a:lnSpc>
              <a:spcBef>
                <a:spcPts val="600"/>
              </a:spcBef>
              <a:buClr>
                <a:srgbClr val="3333CC"/>
              </a:buClr>
              <a:buSzPct val="58333"/>
              <a:buFont typeface="Wingdings"/>
              <a:buChar char=""/>
              <a:tabLst>
                <a:tab pos="193040" algn="l"/>
              </a:tabLst>
            </a:pPr>
            <a:r>
              <a:rPr lang="tr-TR" sz="1200" dirty="0">
                <a:latin typeface="Carlito"/>
                <a:cs typeface="Carlito"/>
              </a:rPr>
              <a:t>Genel olarak iki yaklaşım vardır:</a:t>
            </a:r>
          </a:p>
          <a:p>
            <a:pPr marL="360000" marR="563245" lvl="1" indent="-180340">
              <a:spcBef>
                <a:spcPts val="600"/>
              </a:spcBef>
              <a:buClr>
                <a:srgbClr val="3333CC"/>
              </a:buClr>
              <a:buSzPct val="58333"/>
              <a:buFont typeface="Wingdings"/>
              <a:buChar char=""/>
              <a:tabLst>
                <a:tab pos="193040" algn="l"/>
              </a:tabLst>
            </a:pPr>
            <a:r>
              <a:rPr lang="tr-TR" sz="1200" b="1" spc="-5" dirty="0">
                <a:latin typeface="Carlito"/>
                <a:cs typeface="Carlito"/>
              </a:rPr>
              <a:t>Asynchronous </a:t>
            </a:r>
            <a:r>
              <a:rPr lang="tr-TR" sz="1200" b="1" spc="-5" dirty="0" err="1">
                <a:latin typeface="Carlito"/>
                <a:cs typeface="Carlito"/>
              </a:rPr>
              <a:t>cancellation</a:t>
            </a:r>
            <a:r>
              <a:rPr lang="tr-TR" sz="1200" spc="-5" dirty="0">
                <a:latin typeface="Carlito"/>
                <a:cs typeface="Carlito"/>
              </a:rPr>
              <a:t> - Bir </a:t>
            </a:r>
            <a:r>
              <a:rPr lang="tr-TR" sz="1200" dirty="0">
                <a:latin typeface="Carlito"/>
                <a:cs typeface="Carlito"/>
              </a:rPr>
              <a:t>thread </a:t>
            </a:r>
            <a:r>
              <a:rPr lang="tr-TR" sz="1200" spc="-5" dirty="0">
                <a:latin typeface="Carlito"/>
                <a:cs typeface="Carlito"/>
              </a:rPr>
              <a:t>başka </a:t>
            </a:r>
            <a:r>
              <a:rPr lang="tr-TR" sz="1200" dirty="0">
                <a:latin typeface="Carlito"/>
                <a:cs typeface="Carlito"/>
              </a:rPr>
              <a:t>bir </a:t>
            </a:r>
            <a:r>
              <a:rPr lang="tr-TR" sz="1200" dirty="0" err="1">
                <a:latin typeface="Carlito"/>
                <a:cs typeface="Carlito"/>
              </a:rPr>
              <a:t>thread’i</a:t>
            </a:r>
            <a:r>
              <a:rPr lang="tr-TR" sz="1200" dirty="0">
                <a:latin typeface="Carlito"/>
                <a:cs typeface="Carlito"/>
              </a:rPr>
              <a:t> aniden sonlandırabilir</a:t>
            </a:r>
            <a:r>
              <a:rPr lang="tr-TR" sz="1200" spc="-5" dirty="0">
                <a:latin typeface="Carlito"/>
                <a:cs typeface="Carlito"/>
              </a:rPr>
              <a:t>.</a:t>
            </a:r>
            <a:endParaRPr lang="tr-TR" sz="1200" dirty="0">
              <a:latin typeface="Carlito"/>
              <a:cs typeface="Carlito"/>
            </a:endParaRPr>
          </a:p>
          <a:p>
            <a:pPr marL="360000" marR="574040" lvl="1" indent="-180340">
              <a:spcBef>
                <a:spcPts val="600"/>
              </a:spcBef>
              <a:buClr>
                <a:srgbClr val="3333CC"/>
              </a:buClr>
              <a:buSzPct val="58333"/>
              <a:buFont typeface="Wingdings"/>
              <a:buChar char=""/>
              <a:tabLst>
                <a:tab pos="193040" algn="l"/>
              </a:tabLst>
            </a:pPr>
            <a:r>
              <a:rPr lang="tr-TR" sz="1200" b="1" spc="-5" dirty="0" err="1">
                <a:latin typeface="Carlito"/>
                <a:cs typeface="Carlito"/>
              </a:rPr>
              <a:t>Deferred</a:t>
            </a:r>
            <a:r>
              <a:rPr lang="tr-TR" sz="1200" b="1" spc="-5" dirty="0">
                <a:latin typeface="Carlito"/>
                <a:cs typeface="Carlito"/>
              </a:rPr>
              <a:t> </a:t>
            </a:r>
            <a:r>
              <a:rPr lang="tr-TR" sz="1200" b="1" spc="-5" dirty="0" err="1">
                <a:latin typeface="Carlito"/>
                <a:cs typeface="Carlito"/>
              </a:rPr>
              <a:t>cancellation</a:t>
            </a:r>
            <a:r>
              <a:rPr lang="tr-TR" sz="1200" b="1" spc="-5" dirty="0">
                <a:latin typeface="Carlito"/>
                <a:cs typeface="Carlito"/>
              </a:rPr>
              <a:t> </a:t>
            </a:r>
            <a:r>
              <a:rPr lang="tr-TR" sz="1200" spc="-5" dirty="0">
                <a:latin typeface="Carlito"/>
                <a:cs typeface="Carlito"/>
              </a:rPr>
              <a:t>- Target thread (</a:t>
            </a:r>
            <a:r>
              <a:rPr lang="tr-TR" sz="1200" spc="-5" dirty="0" err="1">
                <a:latin typeface="Carlito"/>
                <a:cs typeface="Carlito"/>
              </a:rPr>
              <a:t>cancel</a:t>
            </a:r>
            <a:r>
              <a:rPr lang="tr-TR" sz="1200" spc="-5" dirty="0">
                <a:latin typeface="Carlito"/>
                <a:cs typeface="Carlito"/>
              </a:rPr>
              <a:t> edilecek thread) periyodik olarak sonlandırılıp sonlandırılmayacağını kontrol eder, bu şekilde kendisini sonlandırma fırsatı verilir.</a:t>
            </a:r>
          </a:p>
          <a:p>
            <a:pPr marL="192405" marR="345440" lvl="0" indent="-180340">
              <a:spcBef>
                <a:spcPts val="600"/>
              </a:spcBef>
              <a:buClr>
                <a:srgbClr val="3333CC"/>
              </a:buClr>
              <a:buSzPct val="58333"/>
              <a:buFont typeface="Wingdings"/>
              <a:buChar char=""/>
              <a:tabLst>
                <a:tab pos="193040" algn="l"/>
              </a:tabLst>
            </a:pPr>
            <a:r>
              <a:rPr lang="tr-TR" sz="1200" dirty="0" err="1">
                <a:solidFill>
                  <a:prstClr val="black"/>
                </a:solidFill>
                <a:latin typeface="Carlito"/>
                <a:cs typeface="Carlito"/>
              </a:rPr>
              <a:t>Pthread</a:t>
            </a:r>
            <a:r>
              <a:rPr lang="tr-TR" sz="1200" dirty="0">
                <a:solidFill>
                  <a:prstClr val="black"/>
                </a:solidFill>
                <a:latin typeface="Carlito"/>
                <a:cs typeface="Carlito"/>
              </a:rPr>
              <a:t> için thread </a:t>
            </a:r>
            <a:r>
              <a:rPr lang="tr-TR" sz="1200" dirty="0" err="1">
                <a:solidFill>
                  <a:prstClr val="black"/>
                </a:solidFill>
                <a:latin typeface="Carlito"/>
                <a:cs typeface="Carlito"/>
              </a:rPr>
              <a:t>create</a:t>
            </a:r>
            <a:r>
              <a:rPr lang="tr-TR" sz="1200" dirty="0">
                <a:solidFill>
                  <a:prstClr val="black"/>
                </a:solidFill>
                <a:latin typeface="Carlito"/>
                <a:cs typeface="Carlito"/>
              </a:rPr>
              <a:t> ve </a:t>
            </a:r>
            <a:r>
              <a:rPr lang="tr-TR" sz="1200" dirty="0" err="1">
                <a:solidFill>
                  <a:prstClr val="black"/>
                </a:solidFill>
                <a:latin typeface="Carlito"/>
                <a:cs typeface="Carlito"/>
              </a:rPr>
              <a:t>cancel</a:t>
            </a:r>
            <a:r>
              <a:rPr lang="tr-TR" sz="1200" dirty="0">
                <a:solidFill>
                  <a:prstClr val="black"/>
                </a:solidFill>
                <a:latin typeface="Carlito"/>
                <a:cs typeface="Carlito"/>
              </a:rPr>
              <a:t> komutları</a:t>
            </a:r>
          </a:p>
          <a:p>
            <a:pPr marR="574040" indent="-277540">
              <a:spcBef>
                <a:spcPts val="600"/>
              </a:spcBef>
              <a:buClr>
                <a:srgbClr val="3333CC"/>
              </a:buClr>
              <a:buSzPct val="58333"/>
              <a:buFont typeface="Wingdings"/>
              <a:buChar char=""/>
              <a:tabLst>
                <a:tab pos="193040" algn="l"/>
              </a:tabLst>
            </a:pPr>
            <a:endParaRPr lang="tr-TR" sz="1200" spc="-5" dirty="0">
              <a:latin typeface="Carlito"/>
              <a:cs typeface="Carlito"/>
            </a:endParaRPr>
          </a:p>
        </p:txBody>
      </p:sp>
      <p:sp>
        <p:nvSpPr>
          <p:cNvPr id="9" name="object 9"/>
          <p:cNvSpPr txBox="1">
            <a:spLocks noGrp="1"/>
          </p:cNvSpPr>
          <p:nvPr>
            <p:ph type="title"/>
          </p:nvPr>
        </p:nvSpPr>
        <p:spPr>
          <a:xfrm>
            <a:off x="490473" y="199390"/>
            <a:ext cx="2595627" cy="228268"/>
          </a:xfrm>
          <a:prstGeom prst="rect">
            <a:avLst/>
          </a:prstGeom>
        </p:spPr>
        <p:txBody>
          <a:bodyPr vert="horz" wrap="square" lIns="0" tIns="12700" rIns="0" bIns="0" rtlCol="0">
            <a:spAutoFit/>
          </a:bodyPr>
          <a:lstStyle/>
          <a:p>
            <a:pPr marL="12700">
              <a:lnSpc>
                <a:spcPct val="100000"/>
              </a:lnSpc>
              <a:spcBef>
                <a:spcPts val="100"/>
              </a:spcBef>
            </a:pPr>
            <a:r>
              <a:rPr lang="tr-TR" dirty="0"/>
              <a:t>Thread </a:t>
            </a:r>
            <a:r>
              <a:rPr lang="tr-TR" dirty="0" err="1"/>
              <a:t>Cancellation</a:t>
            </a:r>
            <a:endParaRPr dirty="0"/>
          </a:p>
        </p:txBody>
      </p:sp>
      <p:sp>
        <p:nvSpPr>
          <p:cNvPr id="10" name="object 10"/>
          <p:cNvSpPr/>
          <p:nvPr/>
        </p:nvSpPr>
        <p:spPr>
          <a:xfrm>
            <a:off x="304" y="381"/>
            <a:ext cx="4953000" cy="3427729"/>
          </a:xfrm>
          <a:custGeom>
            <a:avLst/>
            <a:gdLst/>
            <a:ahLst/>
            <a:cxnLst/>
            <a:rect l="l" t="t" r="r" b="b"/>
            <a:pathLst>
              <a:path w="4953000" h="3427729">
                <a:moveTo>
                  <a:pt x="0" y="3427729"/>
                </a:moveTo>
                <a:lnTo>
                  <a:pt x="4952746" y="3427729"/>
                </a:lnTo>
                <a:lnTo>
                  <a:pt x="4952746" y="0"/>
                </a:lnTo>
                <a:lnTo>
                  <a:pt x="0" y="0"/>
                </a:lnTo>
                <a:lnTo>
                  <a:pt x="0" y="3427729"/>
                </a:lnTo>
                <a:close/>
              </a:path>
            </a:pathLst>
          </a:custGeom>
          <a:ln w="24384">
            <a:solidFill>
              <a:srgbClr val="000000"/>
            </a:solidFill>
          </a:ln>
        </p:spPr>
        <p:txBody>
          <a:bodyPr wrap="square" lIns="0" tIns="0" rIns="0" bIns="0" rtlCol="0"/>
          <a:lstStyle/>
          <a:p>
            <a:endParaRPr/>
          </a:p>
        </p:txBody>
      </p:sp>
      <p:pic>
        <p:nvPicPr>
          <p:cNvPr id="13" name="Resim 12"/>
          <p:cNvPicPr>
            <a:picLocks noChangeAspect="1"/>
          </p:cNvPicPr>
          <p:nvPr/>
        </p:nvPicPr>
        <p:blipFill>
          <a:blip r:embed="rId5"/>
          <a:stretch>
            <a:fillRect/>
          </a:stretch>
        </p:blipFill>
        <p:spPr>
          <a:xfrm>
            <a:off x="371854" y="2555875"/>
            <a:ext cx="4352925" cy="522616"/>
          </a:xfrm>
          <a:prstGeom prst="rect">
            <a:avLst/>
          </a:prstGeom>
        </p:spPr>
      </p:pic>
    </p:spTree>
    <p:extLst>
      <p:ext uri="{BB962C8B-B14F-4D97-AF65-F5344CB8AC3E}">
        <p14:creationId xmlns:p14="http://schemas.microsoft.com/office/powerpoint/2010/main" val="37835382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8579" y="280416"/>
            <a:ext cx="4627245" cy="262255"/>
            <a:chOff x="68579" y="280416"/>
            <a:chExt cx="4627245" cy="262255"/>
          </a:xfrm>
        </p:grpSpPr>
        <p:sp>
          <p:nvSpPr>
            <p:cNvPr id="3" name="object 3"/>
            <p:cNvSpPr/>
            <p:nvPr/>
          </p:nvSpPr>
          <p:spPr>
            <a:xfrm>
              <a:off x="493775" y="409956"/>
              <a:ext cx="199644" cy="11887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68579" y="374904"/>
              <a:ext cx="303275" cy="118872"/>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413003" y="280416"/>
              <a:ext cx="17145" cy="262255"/>
            </a:xfrm>
            <a:custGeom>
              <a:avLst/>
              <a:gdLst/>
              <a:ahLst/>
              <a:cxnLst/>
              <a:rect l="l" t="t" r="r" b="b"/>
              <a:pathLst>
                <a:path w="17145" h="262255">
                  <a:moveTo>
                    <a:pt x="16763" y="0"/>
                  </a:moveTo>
                  <a:lnTo>
                    <a:pt x="0" y="0"/>
                  </a:lnTo>
                  <a:lnTo>
                    <a:pt x="0" y="262127"/>
                  </a:lnTo>
                  <a:lnTo>
                    <a:pt x="16763" y="262127"/>
                  </a:lnTo>
                  <a:lnTo>
                    <a:pt x="16763" y="0"/>
                  </a:lnTo>
                  <a:close/>
                </a:path>
              </a:pathLst>
            </a:custGeom>
            <a:solidFill>
              <a:srgbClr val="1C1C1C"/>
            </a:solidFill>
          </p:spPr>
          <p:txBody>
            <a:bodyPr wrap="square" lIns="0" tIns="0" rIns="0" bIns="0" rtlCol="0"/>
            <a:lstStyle/>
            <a:p>
              <a:endParaRPr/>
            </a:p>
          </p:txBody>
        </p:sp>
        <p:sp>
          <p:nvSpPr>
            <p:cNvPr id="6" name="object 6"/>
            <p:cNvSpPr/>
            <p:nvPr/>
          </p:nvSpPr>
          <p:spPr>
            <a:xfrm>
              <a:off x="239267" y="464820"/>
              <a:ext cx="4456176" cy="15239"/>
            </a:xfrm>
            <a:prstGeom prst="rect">
              <a:avLst/>
            </a:prstGeom>
            <a:blipFill>
              <a:blip r:embed="rId5" cstate="print"/>
              <a:stretch>
                <a:fillRect/>
              </a:stretch>
            </a:blipFill>
          </p:spPr>
          <p:txBody>
            <a:bodyPr wrap="square" lIns="0" tIns="0" rIns="0" bIns="0" rtlCol="0"/>
            <a:lstStyle/>
            <a:p>
              <a:endParaRPr/>
            </a:p>
          </p:txBody>
        </p:sp>
      </p:grpSp>
      <p:sp>
        <p:nvSpPr>
          <p:cNvPr id="7" name="object 7"/>
          <p:cNvSpPr txBox="1"/>
          <p:nvPr/>
        </p:nvSpPr>
        <p:spPr>
          <a:xfrm>
            <a:off x="4863846" y="3330041"/>
            <a:ext cx="89535" cy="102870"/>
          </a:xfrm>
          <a:prstGeom prst="rect">
            <a:avLst/>
          </a:prstGeom>
        </p:spPr>
        <p:txBody>
          <a:bodyPr vert="horz" wrap="square" lIns="0" tIns="13335" rIns="0" bIns="0" rtlCol="0">
            <a:spAutoFit/>
          </a:bodyPr>
          <a:lstStyle/>
          <a:p>
            <a:pPr marL="12700">
              <a:lnSpc>
                <a:spcPct val="100000"/>
              </a:lnSpc>
              <a:spcBef>
                <a:spcPts val="105"/>
              </a:spcBef>
            </a:pPr>
            <a:r>
              <a:rPr sz="500" spc="-5" dirty="0">
                <a:solidFill>
                  <a:srgbClr val="808080"/>
                </a:solidFill>
                <a:latin typeface="Carlito"/>
                <a:cs typeface="Carlito"/>
              </a:rPr>
              <a:t>48</a:t>
            </a:r>
            <a:endParaRPr sz="500">
              <a:latin typeface="Carlito"/>
              <a:cs typeface="Carlito"/>
            </a:endParaRPr>
          </a:p>
        </p:txBody>
      </p:sp>
      <p:sp>
        <p:nvSpPr>
          <p:cNvPr id="8" name="object 8"/>
          <p:cNvSpPr txBox="1"/>
          <p:nvPr/>
        </p:nvSpPr>
        <p:spPr>
          <a:xfrm>
            <a:off x="213105" y="458724"/>
            <a:ext cx="4482338" cy="274434"/>
          </a:xfrm>
          <a:prstGeom prst="rect">
            <a:avLst/>
          </a:prstGeom>
        </p:spPr>
        <p:txBody>
          <a:bodyPr vert="horz" wrap="square" lIns="0" tIns="88900" rIns="0" bIns="0" rtlCol="0">
            <a:spAutoFit/>
          </a:bodyPr>
          <a:lstStyle/>
          <a:p>
            <a:pPr marL="192405" marR="5080" indent="-180340">
              <a:lnSpc>
                <a:spcPct val="100000"/>
              </a:lnSpc>
              <a:spcBef>
                <a:spcPts val="605"/>
              </a:spcBef>
              <a:buClr>
                <a:srgbClr val="3333CC"/>
              </a:buClr>
              <a:buSzPct val="58333"/>
              <a:buFont typeface="Wingdings"/>
              <a:buChar char=""/>
              <a:tabLst>
                <a:tab pos="193040" algn="l"/>
              </a:tabLst>
            </a:pPr>
            <a:r>
              <a:rPr sz="1200" dirty="0" err="1">
                <a:latin typeface="Carlito"/>
                <a:cs typeface="Carlito"/>
              </a:rPr>
              <a:t>Pthreads</a:t>
            </a:r>
            <a:r>
              <a:rPr sz="1200" dirty="0">
                <a:latin typeface="Carlito"/>
                <a:cs typeface="Carlito"/>
              </a:rPr>
              <a:t> </a:t>
            </a:r>
            <a:r>
              <a:rPr sz="1200" dirty="0" err="1">
                <a:latin typeface="Carlito"/>
                <a:cs typeface="Carlito"/>
              </a:rPr>
              <a:t>tabloda</a:t>
            </a:r>
            <a:r>
              <a:rPr sz="1200" dirty="0">
                <a:latin typeface="Carlito"/>
                <a:cs typeface="Carlito"/>
              </a:rPr>
              <a:t> verilen üç </a:t>
            </a:r>
            <a:r>
              <a:rPr sz="1200" spc="-5" dirty="0">
                <a:latin typeface="Carlito"/>
                <a:cs typeface="Carlito"/>
              </a:rPr>
              <a:t>farklı </a:t>
            </a:r>
            <a:r>
              <a:rPr sz="1200" dirty="0">
                <a:latin typeface="Carlito"/>
                <a:cs typeface="Carlito"/>
              </a:rPr>
              <a:t>iptal etme</a:t>
            </a:r>
            <a:r>
              <a:rPr sz="1200" spc="-130" dirty="0">
                <a:latin typeface="Carlito"/>
                <a:cs typeface="Carlito"/>
              </a:rPr>
              <a:t> </a:t>
            </a:r>
            <a:r>
              <a:rPr sz="1200" dirty="0">
                <a:latin typeface="Carlito"/>
                <a:cs typeface="Carlito"/>
              </a:rPr>
              <a:t>modunu  destekler.</a:t>
            </a:r>
          </a:p>
        </p:txBody>
      </p:sp>
      <p:sp>
        <p:nvSpPr>
          <p:cNvPr id="9" name="object 9"/>
          <p:cNvSpPr txBox="1">
            <a:spLocks noGrp="1"/>
          </p:cNvSpPr>
          <p:nvPr>
            <p:ph type="title"/>
          </p:nvPr>
        </p:nvSpPr>
        <p:spPr>
          <a:xfrm>
            <a:off x="490473" y="200406"/>
            <a:ext cx="2290827" cy="228909"/>
          </a:xfrm>
          <a:prstGeom prst="rect">
            <a:avLst/>
          </a:prstGeom>
        </p:spPr>
        <p:txBody>
          <a:bodyPr vert="horz" wrap="square" lIns="0" tIns="13335" rIns="0" bIns="0" rtlCol="0">
            <a:spAutoFit/>
          </a:bodyPr>
          <a:lstStyle/>
          <a:p>
            <a:pPr marL="12700">
              <a:lnSpc>
                <a:spcPct val="100000"/>
              </a:lnSpc>
              <a:spcBef>
                <a:spcPts val="105"/>
              </a:spcBef>
            </a:pPr>
            <a:r>
              <a:rPr lang="tr-TR" dirty="0"/>
              <a:t>Thread </a:t>
            </a:r>
            <a:r>
              <a:rPr lang="tr-TR" dirty="0" err="1"/>
              <a:t>Cancellation</a:t>
            </a:r>
            <a:endParaRPr dirty="0"/>
          </a:p>
        </p:txBody>
      </p:sp>
      <p:grpSp>
        <p:nvGrpSpPr>
          <p:cNvPr id="10" name="object 10"/>
          <p:cNvGrpSpPr/>
          <p:nvPr/>
        </p:nvGrpSpPr>
        <p:grpSpPr>
          <a:xfrm>
            <a:off x="304" y="889"/>
            <a:ext cx="4953000" cy="3428365"/>
            <a:chOff x="304" y="889"/>
            <a:chExt cx="4953000" cy="3428365"/>
          </a:xfrm>
        </p:grpSpPr>
        <p:sp>
          <p:nvSpPr>
            <p:cNvPr id="13" name="object 13"/>
            <p:cNvSpPr/>
            <p:nvPr/>
          </p:nvSpPr>
          <p:spPr>
            <a:xfrm>
              <a:off x="800100" y="879475"/>
              <a:ext cx="3028949" cy="534267"/>
            </a:xfrm>
            <a:prstGeom prst="rect">
              <a:avLst/>
            </a:prstGeom>
            <a:blipFill>
              <a:blip r:embed="rId6" cstate="print"/>
              <a:stretch>
                <a:fillRect/>
              </a:stretch>
            </a:blipFill>
          </p:spPr>
          <p:txBody>
            <a:bodyPr wrap="square" lIns="0" tIns="0" rIns="0" bIns="0" rtlCol="0"/>
            <a:lstStyle/>
            <a:p>
              <a:endParaRPr/>
            </a:p>
          </p:txBody>
        </p:sp>
        <p:sp>
          <p:nvSpPr>
            <p:cNvPr id="14" name="object 14"/>
            <p:cNvSpPr/>
            <p:nvPr/>
          </p:nvSpPr>
          <p:spPr>
            <a:xfrm>
              <a:off x="304" y="889"/>
              <a:ext cx="4953000" cy="3428365"/>
            </a:xfrm>
            <a:custGeom>
              <a:avLst/>
              <a:gdLst/>
              <a:ahLst/>
              <a:cxnLst/>
              <a:rect l="l" t="t" r="r" b="b"/>
              <a:pathLst>
                <a:path w="4953000" h="3428365">
                  <a:moveTo>
                    <a:pt x="0" y="3428111"/>
                  </a:moveTo>
                  <a:lnTo>
                    <a:pt x="4952746" y="3428111"/>
                  </a:lnTo>
                  <a:lnTo>
                    <a:pt x="4952746" y="0"/>
                  </a:lnTo>
                  <a:lnTo>
                    <a:pt x="0" y="0"/>
                  </a:lnTo>
                  <a:lnTo>
                    <a:pt x="0" y="3428111"/>
                  </a:lnTo>
                  <a:close/>
                </a:path>
              </a:pathLst>
            </a:custGeom>
            <a:ln w="24384">
              <a:solidFill>
                <a:srgbClr val="000000"/>
              </a:solidFill>
            </a:ln>
          </p:spPr>
          <p:txBody>
            <a:bodyPr wrap="square" lIns="0" tIns="0" rIns="0" bIns="0" rtlCol="0"/>
            <a:lstStyle/>
            <a:p>
              <a:endParaRPr/>
            </a:p>
          </p:txBody>
        </p:sp>
      </p:grpSp>
      <p:sp>
        <p:nvSpPr>
          <p:cNvPr id="15" name="object 8"/>
          <p:cNvSpPr txBox="1"/>
          <p:nvPr/>
        </p:nvSpPr>
        <p:spPr>
          <a:xfrm>
            <a:off x="200405" y="1489075"/>
            <a:ext cx="4663364" cy="1690206"/>
          </a:xfrm>
          <a:prstGeom prst="rect">
            <a:avLst/>
          </a:prstGeom>
        </p:spPr>
        <p:txBody>
          <a:bodyPr vert="horz" wrap="square" lIns="0" tIns="88900" rIns="0" bIns="0" rtlCol="0">
            <a:spAutoFit/>
          </a:bodyPr>
          <a:lstStyle/>
          <a:p>
            <a:pPr marL="192405" marR="5080" indent="-180340">
              <a:lnSpc>
                <a:spcPct val="100000"/>
              </a:lnSpc>
              <a:spcBef>
                <a:spcPts val="605"/>
              </a:spcBef>
              <a:buClr>
                <a:srgbClr val="3333CC"/>
              </a:buClr>
              <a:buSzPct val="58333"/>
              <a:buFont typeface="Wingdings"/>
              <a:buChar char=""/>
              <a:tabLst>
                <a:tab pos="193040" algn="l"/>
              </a:tabLst>
            </a:pPr>
            <a:r>
              <a:rPr lang="tr-TR" sz="1200" dirty="0">
                <a:latin typeface="Carlito"/>
                <a:cs typeface="Carlito"/>
              </a:rPr>
              <a:t>Eğer thread </a:t>
            </a:r>
            <a:r>
              <a:rPr lang="tr-TR" sz="1200" dirty="0" err="1">
                <a:latin typeface="Carlito"/>
                <a:cs typeface="Carlito"/>
              </a:rPr>
              <a:t>cancellation</a:t>
            </a:r>
            <a:r>
              <a:rPr lang="tr-TR" sz="1200" dirty="0">
                <a:latin typeface="Carlito"/>
                <a:cs typeface="Carlito"/>
              </a:rPr>
              <a:t> </a:t>
            </a:r>
            <a:r>
              <a:rPr lang="tr-TR" sz="1200" dirty="0" err="1">
                <a:latin typeface="Carlito"/>
                <a:cs typeface="Carlito"/>
              </a:rPr>
              <a:t>disabled</a:t>
            </a:r>
            <a:r>
              <a:rPr lang="tr-TR" sz="1200" dirty="0">
                <a:latin typeface="Carlito"/>
                <a:cs typeface="Carlito"/>
              </a:rPr>
              <a:t> ise, </a:t>
            </a:r>
            <a:r>
              <a:rPr lang="tr-TR" sz="1200" dirty="0" err="1">
                <a:latin typeface="Carlito"/>
                <a:cs typeface="Carlito"/>
              </a:rPr>
              <a:t>cancellation</a:t>
            </a:r>
            <a:r>
              <a:rPr lang="tr-TR" sz="1200" dirty="0">
                <a:latin typeface="Carlito"/>
                <a:cs typeface="Carlito"/>
              </a:rPr>
              <a:t> işlemi thread </a:t>
            </a:r>
            <a:r>
              <a:rPr lang="tr-TR" sz="1200" dirty="0" err="1">
                <a:latin typeface="Carlito"/>
                <a:cs typeface="Carlito"/>
              </a:rPr>
              <a:t>enable</a:t>
            </a:r>
            <a:r>
              <a:rPr lang="tr-TR" sz="1200" dirty="0">
                <a:latin typeface="Carlito"/>
                <a:cs typeface="Carlito"/>
              </a:rPr>
              <a:t> olana kadar bekletilir.</a:t>
            </a:r>
          </a:p>
          <a:p>
            <a:pPr marL="192405" marR="5080" indent="-180340">
              <a:lnSpc>
                <a:spcPct val="100000"/>
              </a:lnSpc>
              <a:spcBef>
                <a:spcPts val="605"/>
              </a:spcBef>
              <a:buClr>
                <a:srgbClr val="3333CC"/>
              </a:buClr>
              <a:buSzPct val="58333"/>
              <a:buFont typeface="Wingdings"/>
              <a:buChar char=""/>
              <a:tabLst>
                <a:tab pos="193040" algn="l"/>
              </a:tabLst>
            </a:pPr>
            <a:r>
              <a:rPr lang="tr-TR" sz="1200" dirty="0" err="1">
                <a:latin typeface="Carlito"/>
                <a:cs typeface="Carlito"/>
              </a:rPr>
              <a:t>Deferred</a:t>
            </a:r>
            <a:r>
              <a:rPr lang="tr-TR" sz="1200" dirty="0">
                <a:latin typeface="Carlito"/>
                <a:cs typeface="Carlito"/>
              </a:rPr>
              <a:t> varsayılan </a:t>
            </a:r>
            <a:r>
              <a:rPr lang="tr-TR" sz="1200" dirty="0" err="1">
                <a:latin typeface="Carlito"/>
                <a:cs typeface="Carlito"/>
              </a:rPr>
              <a:t>moddur</a:t>
            </a:r>
            <a:r>
              <a:rPr lang="tr-TR" sz="1200" dirty="0">
                <a:latin typeface="Carlito"/>
                <a:cs typeface="Carlito"/>
              </a:rPr>
              <a:t>.</a:t>
            </a:r>
          </a:p>
          <a:p>
            <a:pPr marL="360000" marR="563245" lvl="1" indent="-180340">
              <a:spcBef>
                <a:spcPts val="600"/>
              </a:spcBef>
              <a:buClr>
                <a:srgbClr val="3333CC"/>
              </a:buClr>
              <a:buSzPct val="58333"/>
              <a:buFont typeface="Wingdings"/>
              <a:buChar char=""/>
              <a:tabLst>
                <a:tab pos="193040" algn="l"/>
              </a:tabLst>
            </a:pPr>
            <a:r>
              <a:rPr lang="tr-TR" sz="1200" spc="-5" dirty="0" err="1">
                <a:solidFill>
                  <a:prstClr val="black"/>
                </a:solidFill>
                <a:latin typeface="Carlito"/>
                <a:cs typeface="Carlito"/>
              </a:rPr>
              <a:t>cancellation</a:t>
            </a:r>
            <a:r>
              <a:rPr lang="tr-TR" sz="1200" spc="-5" dirty="0">
                <a:solidFill>
                  <a:prstClr val="black"/>
                </a:solidFill>
                <a:latin typeface="Carlito"/>
                <a:cs typeface="Carlito"/>
              </a:rPr>
              <a:t> sadece thread </a:t>
            </a:r>
            <a:r>
              <a:rPr lang="tr-TR" sz="1200" b="1" spc="-5" dirty="0" err="1">
                <a:solidFill>
                  <a:prstClr val="black"/>
                </a:solidFill>
                <a:latin typeface="Carlito"/>
                <a:cs typeface="Carlito"/>
              </a:rPr>
              <a:t>cancellation</a:t>
            </a:r>
            <a:r>
              <a:rPr lang="tr-TR" sz="1200" b="1" spc="-5" dirty="0">
                <a:solidFill>
                  <a:prstClr val="black"/>
                </a:solidFill>
                <a:latin typeface="Carlito"/>
                <a:cs typeface="Carlito"/>
              </a:rPr>
              <a:t> </a:t>
            </a:r>
            <a:r>
              <a:rPr lang="tr-TR" sz="1200" b="1" spc="-5" dirty="0" err="1">
                <a:solidFill>
                  <a:prstClr val="black"/>
                </a:solidFill>
                <a:latin typeface="Carlito"/>
                <a:cs typeface="Carlito"/>
              </a:rPr>
              <a:t>point</a:t>
            </a:r>
            <a:r>
              <a:rPr lang="tr-TR" sz="1200" spc="-5" dirty="0" err="1">
                <a:solidFill>
                  <a:prstClr val="black"/>
                </a:solidFill>
                <a:latin typeface="Carlito"/>
                <a:cs typeface="Carlito"/>
              </a:rPr>
              <a:t>e</a:t>
            </a:r>
            <a:r>
              <a:rPr lang="tr-TR" sz="1200" spc="-5" dirty="0">
                <a:solidFill>
                  <a:prstClr val="black"/>
                </a:solidFill>
                <a:latin typeface="Carlito"/>
                <a:cs typeface="Carlito"/>
              </a:rPr>
              <a:t> ulaşınca olur, ulaştıktan sonra </a:t>
            </a:r>
            <a:r>
              <a:rPr lang="tr-TR" sz="1200" b="1" spc="-5" dirty="0" err="1">
                <a:solidFill>
                  <a:prstClr val="black"/>
                </a:solidFill>
                <a:latin typeface="Carlito"/>
                <a:cs typeface="Carlito"/>
              </a:rPr>
              <a:t>cleanup</a:t>
            </a:r>
            <a:r>
              <a:rPr lang="tr-TR" sz="1200" spc="-5" dirty="0">
                <a:solidFill>
                  <a:prstClr val="black"/>
                </a:solidFill>
                <a:latin typeface="Carlito"/>
                <a:cs typeface="Carlito"/>
              </a:rPr>
              <a:t> </a:t>
            </a:r>
            <a:r>
              <a:rPr lang="tr-TR" sz="1200" b="1" spc="-5" dirty="0" err="1">
                <a:solidFill>
                  <a:prstClr val="black"/>
                </a:solidFill>
                <a:latin typeface="Carlito"/>
                <a:cs typeface="Carlito"/>
              </a:rPr>
              <a:t>handler</a:t>
            </a:r>
            <a:r>
              <a:rPr lang="tr-TR" sz="1200" spc="-5" dirty="0">
                <a:solidFill>
                  <a:prstClr val="black"/>
                </a:solidFill>
                <a:latin typeface="Carlito"/>
                <a:cs typeface="Carlito"/>
              </a:rPr>
              <a:t> çağrılır.</a:t>
            </a:r>
          </a:p>
          <a:p>
            <a:pPr marL="192405" marR="5080" indent="-180340">
              <a:lnSpc>
                <a:spcPct val="100000"/>
              </a:lnSpc>
              <a:spcBef>
                <a:spcPts val="605"/>
              </a:spcBef>
              <a:buClr>
                <a:srgbClr val="3333CC"/>
              </a:buClr>
              <a:buSzPct val="58333"/>
              <a:buFont typeface="Wingdings"/>
              <a:buChar char=""/>
              <a:tabLst>
                <a:tab pos="193040" algn="l"/>
              </a:tabLst>
            </a:pPr>
            <a:r>
              <a:rPr lang="tr-TR" sz="1200" dirty="0">
                <a:latin typeface="Carlito"/>
                <a:cs typeface="Carlito"/>
              </a:rPr>
              <a:t>Linux sistemlerde </a:t>
            </a:r>
            <a:r>
              <a:rPr lang="tr-TR" sz="1200" dirty="0" err="1">
                <a:latin typeface="Carlito"/>
                <a:cs typeface="Carlito"/>
              </a:rPr>
              <a:t>cancellation</a:t>
            </a:r>
            <a:r>
              <a:rPr lang="tr-TR" sz="1200" dirty="0">
                <a:latin typeface="Carlito"/>
                <a:cs typeface="Carlito"/>
              </a:rPr>
              <a:t> sinyaller üzerinden ele alınır.</a:t>
            </a:r>
          </a:p>
          <a:p>
            <a:pPr marL="192405" marR="5080" indent="-180340">
              <a:lnSpc>
                <a:spcPct val="100000"/>
              </a:lnSpc>
              <a:spcBef>
                <a:spcPts val="605"/>
              </a:spcBef>
              <a:buClr>
                <a:srgbClr val="3333CC"/>
              </a:buClr>
              <a:buSzPct val="58333"/>
              <a:buFont typeface="Wingdings"/>
              <a:buChar char=""/>
              <a:tabLst>
                <a:tab pos="193040" algn="l"/>
              </a:tabLst>
            </a:pPr>
            <a:endParaRPr sz="1200" dirty="0">
              <a:latin typeface="Carlito"/>
              <a:cs typeface="Carlito"/>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8579" y="280416"/>
            <a:ext cx="4627245" cy="262255"/>
            <a:chOff x="68579" y="280416"/>
            <a:chExt cx="4627245" cy="262255"/>
          </a:xfrm>
        </p:grpSpPr>
        <p:sp>
          <p:nvSpPr>
            <p:cNvPr id="3" name="object 3"/>
            <p:cNvSpPr/>
            <p:nvPr/>
          </p:nvSpPr>
          <p:spPr>
            <a:xfrm>
              <a:off x="493775" y="409956"/>
              <a:ext cx="199644" cy="11887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68579" y="374904"/>
              <a:ext cx="303275" cy="118872"/>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13003" y="280416"/>
              <a:ext cx="17145" cy="262255"/>
            </a:xfrm>
            <a:custGeom>
              <a:avLst/>
              <a:gdLst/>
              <a:ahLst/>
              <a:cxnLst/>
              <a:rect l="l" t="t" r="r" b="b"/>
              <a:pathLst>
                <a:path w="17145" h="262255">
                  <a:moveTo>
                    <a:pt x="16763" y="0"/>
                  </a:moveTo>
                  <a:lnTo>
                    <a:pt x="0" y="0"/>
                  </a:lnTo>
                  <a:lnTo>
                    <a:pt x="0" y="262127"/>
                  </a:lnTo>
                  <a:lnTo>
                    <a:pt x="16763" y="262127"/>
                  </a:lnTo>
                  <a:lnTo>
                    <a:pt x="16763" y="0"/>
                  </a:lnTo>
                  <a:close/>
                </a:path>
              </a:pathLst>
            </a:custGeom>
            <a:solidFill>
              <a:srgbClr val="1C1C1C"/>
            </a:solidFill>
          </p:spPr>
          <p:txBody>
            <a:bodyPr wrap="square" lIns="0" tIns="0" rIns="0" bIns="0" rtlCol="0"/>
            <a:lstStyle/>
            <a:p>
              <a:endParaRPr/>
            </a:p>
          </p:txBody>
        </p:sp>
        <p:sp>
          <p:nvSpPr>
            <p:cNvPr id="6" name="object 6"/>
            <p:cNvSpPr/>
            <p:nvPr/>
          </p:nvSpPr>
          <p:spPr>
            <a:xfrm>
              <a:off x="239267" y="464820"/>
              <a:ext cx="4456176" cy="15240"/>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p:nvPr/>
        </p:nvSpPr>
        <p:spPr>
          <a:xfrm>
            <a:off x="4863846" y="3329686"/>
            <a:ext cx="89535" cy="102235"/>
          </a:xfrm>
          <a:prstGeom prst="rect">
            <a:avLst/>
          </a:prstGeom>
        </p:spPr>
        <p:txBody>
          <a:bodyPr vert="horz" wrap="square" lIns="0" tIns="13335" rIns="0" bIns="0" rtlCol="0">
            <a:spAutoFit/>
          </a:bodyPr>
          <a:lstStyle/>
          <a:p>
            <a:pPr marL="12700">
              <a:lnSpc>
                <a:spcPct val="100000"/>
              </a:lnSpc>
              <a:spcBef>
                <a:spcPts val="105"/>
              </a:spcBef>
            </a:pPr>
            <a:r>
              <a:rPr sz="500" spc="-5" dirty="0">
                <a:solidFill>
                  <a:srgbClr val="808080"/>
                </a:solidFill>
                <a:latin typeface="Carlito"/>
                <a:cs typeface="Carlito"/>
              </a:rPr>
              <a:t>47</a:t>
            </a:r>
            <a:endParaRPr sz="500">
              <a:latin typeface="Carlito"/>
              <a:cs typeface="Carlito"/>
            </a:endParaRPr>
          </a:p>
        </p:txBody>
      </p:sp>
      <p:sp>
        <p:nvSpPr>
          <p:cNvPr id="8" name="object 8"/>
          <p:cNvSpPr txBox="1"/>
          <p:nvPr/>
        </p:nvSpPr>
        <p:spPr>
          <a:xfrm>
            <a:off x="213104" y="648737"/>
            <a:ext cx="5006595" cy="2582758"/>
          </a:xfrm>
          <a:prstGeom prst="rect">
            <a:avLst/>
          </a:prstGeom>
        </p:spPr>
        <p:txBody>
          <a:bodyPr vert="horz" wrap="square" lIns="0" tIns="88900" rIns="0" bIns="0" rtlCol="0">
            <a:spAutoFit/>
          </a:bodyPr>
          <a:lstStyle/>
          <a:p>
            <a:pPr marL="192405" marR="345440" indent="-180340">
              <a:spcBef>
                <a:spcPts val="600"/>
              </a:spcBef>
              <a:buClr>
                <a:srgbClr val="3333CC"/>
              </a:buClr>
              <a:buSzPct val="58333"/>
              <a:buFont typeface="Wingdings"/>
              <a:buChar char=""/>
              <a:tabLst>
                <a:tab pos="193040" algn="l"/>
              </a:tabLst>
            </a:pPr>
            <a:r>
              <a:rPr lang="tr-TR" sz="1200" dirty="0">
                <a:latin typeface="Carlito"/>
                <a:cs typeface="Carlito"/>
              </a:rPr>
              <a:t>Thread-</a:t>
            </a:r>
            <a:r>
              <a:rPr lang="tr-TR" sz="1200" dirty="0" err="1">
                <a:latin typeface="Carlito"/>
                <a:cs typeface="Carlito"/>
              </a:rPr>
              <a:t>local</a:t>
            </a:r>
            <a:r>
              <a:rPr lang="tr-TR" sz="1200" dirty="0">
                <a:latin typeface="Carlito"/>
                <a:cs typeface="Carlito"/>
              </a:rPr>
              <a:t> </a:t>
            </a:r>
            <a:r>
              <a:rPr lang="tr-TR" sz="1200" dirty="0" err="1">
                <a:latin typeface="Carlito"/>
                <a:cs typeface="Carlito"/>
              </a:rPr>
              <a:t>storage</a:t>
            </a:r>
            <a:r>
              <a:rPr lang="tr-TR" sz="1200" dirty="0">
                <a:latin typeface="Carlito"/>
                <a:cs typeface="Carlito"/>
              </a:rPr>
              <a:t> (TLS) her bir </a:t>
            </a:r>
            <a:r>
              <a:rPr lang="tr-TR" sz="1200" dirty="0" err="1">
                <a:latin typeface="Carlito"/>
                <a:cs typeface="Carlito"/>
              </a:rPr>
              <a:t>threadin</a:t>
            </a:r>
            <a:r>
              <a:rPr lang="tr-TR" sz="1200" dirty="0">
                <a:latin typeface="Carlito"/>
                <a:cs typeface="Carlito"/>
              </a:rPr>
              <a:t> kendisine ait kopya verisinin olmasını sağlar.</a:t>
            </a:r>
          </a:p>
          <a:p>
            <a:pPr marL="192405" marR="345440" indent="-180340">
              <a:spcBef>
                <a:spcPts val="600"/>
              </a:spcBef>
              <a:buClr>
                <a:srgbClr val="3333CC"/>
              </a:buClr>
              <a:buSzPct val="58333"/>
              <a:buFont typeface="Wingdings"/>
              <a:buChar char=""/>
              <a:tabLst>
                <a:tab pos="193040" algn="l"/>
              </a:tabLst>
            </a:pPr>
            <a:r>
              <a:rPr lang="tr-TR" sz="1200" dirty="0">
                <a:latin typeface="Carlito"/>
                <a:cs typeface="Carlito"/>
              </a:rPr>
              <a:t>Thread oluşturma işlemi üzerinde kontrole sahip değilseniz kullanışlıdır. (örneğin thread </a:t>
            </a:r>
            <a:r>
              <a:rPr lang="tr-TR" sz="1200" dirty="0" err="1">
                <a:latin typeface="Carlito"/>
                <a:cs typeface="Carlito"/>
              </a:rPr>
              <a:t>pool</a:t>
            </a:r>
            <a:r>
              <a:rPr lang="tr-TR" sz="1200" dirty="0">
                <a:latin typeface="Carlito"/>
                <a:cs typeface="Carlito"/>
              </a:rPr>
              <a:t> kullanırken)</a:t>
            </a:r>
          </a:p>
          <a:p>
            <a:pPr marL="192405" marR="345440" indent="-180340">
              <a:lnSpc>
                <a:spcPct val="100000"/>
              </a:lnSpc>
              <a:spcBef>
                <a:spcPts val="600"/>
              </a:spcBef>
              <a:buClr>
                <a:srgbClr val="3333CC"/>
              </a:buClr>
              <a:buSzPct val="58333"/>
              <a:buFont typeface="Wingdings"/>
              <a:buChar char=""/>
              <a:tabLst>
                <a:tab pos="193040" algn="l"/>
              </a:tabLst>
            </a:pPr>
            <a:r>
              <a:rPr lang="tr-TR" sz="1200" dirty="0" err="1">
                <a:latin typeface="Carlito"/>
                <a:cs typeface="Carlito"/>
              </a:rPr>
              <a:t>TLS'yi</a:t>
            </a:r>
            <a:r>
              <a:rPr lang="tr-TR" sz="1200" dirty="0">
                <a:latin typeface="Carlito"/>
                <a:cs typeface="Carlito"/>
              </a:rPr>
              <a:t> </a:t>
            </a:r>
            <a:r>
              <a:rPr lang="tr-TR" sz="1200" dirty="0" err="1">
                <a:latin typeface="Carlito"/>
                <a:cs typeface="Carlito"/>
              </a:rPr>
              <a:t>local</a:t>
            </a:r>
            <a:r>
              <a:rPr lang="tr-TR" sz="1200" dirty="0">
                <a:latin typeface="Carlito"/>
                <a:cs typeface="Carlito"/>
              </a:rPr>
              <a:t> değişkenlerle karıştırmak kolaydır. </a:t>
            </a:r>
          </a:p>
          <a:p>
            <a:pPr marL="360000" marR="563245" lvl="1" indent="-180340">
              <a:spcBef>
                <a:spcPts val="600"/>
              </a:spcBef>
              <a:buClr>
                <a:srgbClr val="3333CC"/>
              </a:buClr>
              <a:buSzPct val="58333"/>
              <a:buFont typeface="Wingdings"/>
              <a:buChar char=""/>
              <a:tabLst>
                <a:tab pos="193040" algn="l"/>
              </a:tabLst>
            </a:pPr>
            <a:r>
              <a:rPr lang="tr-TR" sz="1200" dirty="0" err="1">
                <a:latin typeface="Carlito"/>
                <a:cs typeface="Carlito"/>
              </a:rPr>
              <a:t>Local</a:t>
            </a:r>
            <a:r>
              <a:rPr lang="tr-TR" sz="1200" dirty="0">
                <a:latin typeface="Carlito"/>
                <a:cs typeface="Carlito"/>
              </a:rPr>
              <a:t> değişkenler yalnızca tek bir fonksiyon çağrısı sırasında görülebilir.</a:t>
            </a:r>
          </a:p>
          <a:p>
            <a:pPr marL="360000" marR="563245" lvl="1" indent="-180340">
              <a:spcBef>
                <a:spcPts val="600"/>
              </a:spcBef>
              <a:buClr>
                <a:srgbClr val="3333CC"/>
              </a:buClr>
              <a:buSzPct val="58333"/>
              <a:buFont typeface="Wingdings"/>
              <a:buChar char=""/>
              <a:tabLst>
                <a:tab pos="193040" algn="l"/>
              </a:tabLst>
            </a:pPr>
            <a:r>
              <a:rPr lang="tr-TR" sz="1200" dirty="0">
                <a:latin typeface="Carlito"/>
                <a:cs typeface="Carlito"/>
              </a:rPr>
              <a:t>TLS verileri fonksiyon çağrıları boyunca görülebilir.</a:t>
            </a:r>
            <a:endParaRPr lang="tr-TR" sz="1200" spc="-5" dirty="0">
              <a:latin typeface="Carlito"/>
              <a:cs typeface="Carlito"/>
            </a:endParaRPr>
          </a:p>
          <a:p>
            <a:pPr marL="192405" marR="345440" indent="-180340">
              <a:lnSpc>
                <a:spcPct val="100000"/>
              </a:lnSpc>
              <a:spcBef>
                <a:spcPts val="600"/>
              </a:spcBef>
              <a:buClr>
                <a:srgbClr val="3333CC"/>
              </a:buClr>
              <a:buSzPct val="58333"/>
              <a:buFont typeface="Wingdings"/>
              <a:buChar char=""/>
              <a:tabLst>
                <a:tab pos="193040" algn="l"/>
              </a:tabLst>
            </a:pPr>
            <a:r>
              <a:rPr lang="tr-TR" sz="1200" dirty="0">
                <a:latin typeface="Carlito"/>
                <a:cs typeface="Carlito"/>
              </a:rPr>
              <a:t>TLS </a:t>
            </a:r>
            <a:r>
              <a:rPr lang="tr-TR" sz="1200" dirty="0" err="1">
                <a:latin typeface="Carlito"/>
                <a:cs typeface="Carlito"/>
              </a:rPr>
              <a:t>static</a:t>
            </a:r>
            <a:r>
              <a:rPr lang="tr-TR" sz="1200" dirty="0">
                <a:latin typeface="Carlito"/>
                <a:cs typeface="Carlito"/>
              </a:rPr>
              <a:t> verilere benzerdir, farklı olarak TLS verisi her thread için </a:t>
            </a:r>
            <a:r>
              <a:rPr lang="tr-TR" sz="1200" dirty="0" err="1">
                <a:latin typeface="Carlito"/>
                <a:cs typeface="Carlito"/>
              </a:rPr>
              <a:t>unique</a:t>
            </a:r>
            <a:r>
              <a:rPr lang="tr-TR" sz="1200" dirty="0">
                <a:latin typeface="Carlito"/>
                <a:cs typeface="Carlito"/>
              </a:rPr>
              <a:t> olur.</a:t>
            </a:r>
          </a:p>
          <a:p>
            <a:pPr marR="574040" indent="-277540">
              <a:spcBef>
                <a:spcPts val="600"/>
              </a:spcBef>
              <a:buClr>
                <a:srgbClr val="3333CC"/>
              </a:buClr>
              <a:buSzPct val="58333"/>
              <a:buFont typeface="Wingdings"/>
              <a:buChar char=""/>
              <a:tabLst>
                <a:tab pos="193040" algn="l"/>
              </a:tabLst>
            </a:pPr>
            <a:endParaRPr lang="tr-TR" sz="1200" spc="-5" dirty="0">
              <a:latin typeface="Carlito"/>
              <a:cs typeface="Carlito"/>
            </a:endParaRPr>
          </a:p>
        </p:txBody>
      </p:sp>
      <p:sp>
        <p:nvSpPr>
          <p:cNvPr id="9" name="object 9"/>
          <p:cNvSpPr txBox="1">
            <a:spLocks noGrp="1"/>
          </p:cNvSpPr>
          <p:nvPr>
            <p:ph type="title"/>
          </p:nvPr>
        </p:nvSpPr>
        <p:spPr>
          <a:xfrm>
            <a:off x="490473" y="199390"/>
            <a:ext cx="2595627" cy="228268"/>
          </a:xfrm>
          <a:prstGeom prst="rect">
            <a:avLst/>
          </a:prstGeom>
        </p:spPr>
        <p:txBody>
          <a:bodyPr vert="horz" wrap="square" lIns="0" tIns="12700" rIns="0" bIns="0" rtlCol="0">
            <a:spAutoFit/>
          </a:bodyPr>
          <a:lstStyle/>
          <a:p>
            <a:pPr marL="12700">
              <a:lnSpc>
                <a:spcPct val="100000"/>
              </a:lnSpc>
              <a:spcBef>
                <a:spcPts val="100"/>
              </a:spcBef>
            </a:pPr>
            <a:r>
              <a:rPr lang="tr-TR" dirty="0"/>
              <a:t>Thread-</a:t>
            </a:r>
            <a:r>
              <a:rPr lang="tr-TR" dirty="0" err="1"/>
              <a:t>Local</a:t>
            </a:r>
            <a:r>
              <a:rPr lang="tr-TR" dirty="0"/>
              <a:t> Storage</a:t>
            </a:r>
            <a:endParaRPr dirty="0"/>
          </a:p>
        </p:txBody>
      </p:sp>
      <p:sp>
        <p:nvSpPr>
          <p:cNvPr id="10" name="object 10"/>
          <p:cNvSpPr/>
          <p:nvPr/>
        </p:nvSpPr>
        <p:spPr>
          <a:xfrm>
            <a:off x="304" y="381"/>
            <a:ext cx="4953000" cy="3427729"/>
          </a:xfrm>
          <a:custGeom>
            <a:avLst/>
            <a:gdLst/>
            <a:ahLst/>
            <a:cxnLst/>
            <a:rect l="l" t="t" r="r" b="b"/>
            <a:pathLst>
              <a:path w="4953000" h="3427729">
                <a:moveTo>
                  <a:pt x="0" y="3427729"/>
                </a:moveTo>
                <a:lnTo>
                  <a:pt x="4952746" y="3427729"/>
                </a:lnTo>
                <a:lnTo>
                  <a:pt x="4952746" y="0"/>
                </a:lnTo>
                <a:lnTo>
                  <a:pt x="0" y="0"/>
                </a:lnTo>
                <a:lnTo>
                  <a:pt x="0" y="3427729"/>
                </a:lnTo>
                <a:close/>
              </a:path>
            </a:pathLst>
          </a:custGeom>
          <a:ln w="24384">
            <a:solidFill>
              <a:srgbClr val="000000"/>
            </a:solidFill>
          </a:ln>
        </p:spPr>
        <p:txBody>
          <a:bodyPr wrap="square" lIns="0" tIns="0" rIns="0" bIns="0" rtlCol="0"/>
          <a:lstStyle/>
          <a:p>
            <a:endParaRPr/>
          </a:p>
        </p:txBody>
      </p:sp>
    </p:spTree>
    <p:extLst>
      <p:ext uri="{BB962C8B-B14F-4D97-AF65-F5344CB8AC3E}">
        <p14:creationId xmlns:p14="http://schemas.microsoft.com/office/powerpoint/2010/main" val="7803879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8579" y="280416"/>
            <a:ext cx="4627245" cy="262255"/>
            <a:chOff x="68579" y="280416"/>
            <a:chExt cx="4627245" cy="262255"/>
          </a:xfrm>
        </p:grpSpPr>
        <p:sp>
          <p:nvSpPr>
            <p:cNvPr id="3" name="object 3"/>
            <p:cNvSpPr/>
            <p:nvPr/>
          </p:nvSpPr>
          <p:spPr>
            <a:xfrm>
              <a:off x="493775" y="409956"/>
              <a:ext cx="199644" cy="11887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68579" y="374904"/>
              <a:ext cx="303275" cy="118872"/>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13003" y="280416"/>
              <a:ext cx="17145" cy="262255"/>
            </a:xfrm>
            <a:custGeom>
              <a:avLst/>
              <a:gdLst/>
              <a:ahLst/>
              <a:cxnLst/>
              <a:rect l="l" t="t" r="r" b="b"/>
              <a:pathLst>
                <a:path w="17145" h="262255">
                  <a:moveTo>
                    <a:pt x="16763" y="0"/>
                  </a:moveTo>
                  <a:lnTo>
                    <a:pt x="0" y="0"/>
                  </a:lnTo>
                  <a:lnTo>
                    <a:pt x="0" y="262127"/>
                  </a:lnTo>
                  <a:lnTo>
                    <a:pt x="16763" y="262127"/>
                  </a:lnTo>
                  <a:lnTo>
                    <a:pt x="16763" y="0"/>
                  </a:lnTo>
                  <a:close/>
                </a:path>
              </a:pathLst>
            </a:custGeom>
            <a:solidFill>
              <a:srgbClr val="1C1C1C"/>
            </a:solidFill>
          </p:spPr>
          <p:txBody>
            <a:bodyPr wrap="square" lIns="0" tIns="0" rIns="0" bIns="0" rtlCol="0"/>
            <a:lstStyle/>
            <a:p>
              <a:endParaRPr/>
            </a:p>
          </p:txBody>
        </p:sp>
        <p:sp>
          <p:nvSpPr>
            <p:cNvPr id="6" name="object 6"/>
            <p:cNvSpPr/>
            <p:nvPr/>
          </p:nvSpPr>
          <p:spPr>
            <a:xfrm>
              <a:off x="239267" y="464820"/>
              <a:ext cx="4456176" cy="15240"/>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p:nvPr/>
        </p:nvSpPr>
        <p:spPr>
          <a:xfrm>
            <a:off x="4863846" y="3329686"/>
            <a:ext cx="89535" cy="102235"/>
          </a:xfrm>
          <a:prstGeom prst="rect">
            <a:avLst/>
          </a:prstGeom>
        </p:spPr>
        <p:txBody>
          <a:bodyPr vert="horz" wrap="square" lIns="0" tIns="13335" rIns="0" bIns="0" rtlCol="0">
            <a:spAutoFit/>
          </a:bodyPr>
          <a:lstStyle/>
          <a:p>
            <a:pPr marL="12700">
              <a:lnSpc>
                <a:spcPct val="100000"/>
              </a:lnSpc>
              <a:spcBef>
                <a:spcPts val="105"/>
              </a:spcBef>
            </a:pPr>
            <a:r>
              <a:rPr sz="500" spc="-5" dirty="0">
                <a:solidFill>
                  <a:srgbClr val="808080"/>
                </a:solidFill>
                <a:latin typeface="Carlito"/>
                <a:cs typeface="Carlito"/>
              </a:rPr>
              <a:t>47</a:t>
            </a:r>
            <a:endParaRPr sz="500">
              <a:latin typeface="Carlito"/>
              <a:cs typeface="Carlito"/>
            </a:endParaRPr>
          </a:p>
        </p:txBody>
      </p:sp>
      <p:sp>
        <p:nvSpPr>
          <p:cNvPr id="8" name="object 8"/>
          <p:cNvSpPr txBox="1"/>
          <p:nvPr/>
        </p:nvSpPr>
        <p:spPr>
          <a:xfrm>
            <a:off x="213104" y="648737"/>
            <a:ext cx="5006595" cy="2613536"/>
          </a:xfrm>
          <a:prstGeom prst="rect">
            <a:avLst/>
          </a:prstGeom>
        </p:spPr>
        <p:txBody>
          <a:bodyPr vert="horz" wrap="square" lIns="0" tIns="88900" rIns="0" bIns="0" rtlCol="0">
            <a:spAutoFit/>
          </a:bodyPr>
          <a:lstStyle/>
          <a:p>
            <a:pPr marL="192405" marR="345440" indent="-180340">
              <a:spcBef>
                <a:spcPts val="600"/>
              </a:spcBef>
              <a:buClr>
                <a:srgbClr val="3333CC"/>
              </a:buClr>
              <a:buSzPct val="58333"/>
              <a:buFont typeface="Wingdings"/>
              <a:buChar char=""/>
              <a:tabLst>
                <a:tab pos="193040" algn="l"/>
              </a:tabLst>
            </a:pPr>
            <a:r>
              <a:rPr lang="tr-TR" sz="1200" dirty="0">
                <a:latin typeface="Carlito"/>
                <a:cs typeface="Carlito"/>
              </a:rPr>
              <a:t>Hem M: M hem de </a:t>
            </a:r>
            <a:r>
              <a:rPr lang="tr-TR" sz="1200" dirty="0" err="1">
                <a:latin typeface="Carlito"/>
                <a:cs typeface="Carlito"/>
              </a:rPr>
              <a:t>two</a:t>
            </a:r>
            <a:r>
              <a:rPr lang="tr-TR" sz="1200" dirty="0">
                <a:latin typeface="Carlito"/>
                <a:cs typeface="Carlito"/>
              </a:rPr>
              <a:t> </a:t>
            </a:r>
            <a:r>
              <a:rPr lang="tr-TR" sz="1200" dirty="0" err="1">
                <a:latin typeface="Carlito"/>
                <a:cs typeface="Carlito"/>
              </a:rPr>
              <a:t>level</a:t>
            </a:r>
            <a:r>
              <a:rPr lang="tr-TR" sz="1200" dirty="0">
                <a:latin typeface="Carlito"/>
                <a:cs typeface="Carlito"/>
              </a:rPr>
              <a:t> modellerde </a:t>
            </a:r>
            <a:r>
              <a:rPr lang="tr-TR" sz="1200" dirty="0" err="1">
                <a:latin typeface="Carlito"/>
                <a:cs typeface="Carlito"/>
              </a:rPr>
              <a:t>kernel</a:t>
            </a:r>
            <a:r>
              <a:rPr lang="tr-TR" sz="1200" dirty="0">
                <a:latin typeface="Carlito"/>
                <a:cs typeface="Carlito"/>
              </a:rPr>
              <a:t> ile thread kütüphanesi arasında bir iletişime ihtiyaç duyulur.</a:t>
            </a:r>
          </a:p>
          <a:p>
            <a:pPr marL="192405" marR="345440" indent="-180340">
              <a:spcBef>
                <a:spcPts val="600"/>
              </a:spcBef>
              <a:buClr>
                <a:srgbClr val="3333CC"/>
              </a:buClr>
              <a:buSzPct val="58333"/>
              <a:buFont typeface="Wingdings"/>
              <a:buChar char=""/>
              <a:tabLst>
                <a:tab pos="193040" algn="l"/>
              </a:tabLst>
            </a:pPr>
            <a:r>
              <a:rPr lang="tr-TR" sz="1200" dirty="0">
                <a:latin typeface="Carlito"/>
                <a:cs typeface="Carlito"/>
              </a:rPr>
              <a:t>Bu iletişim, en iyi performansı yakalamak için uygulamaya tahsis edilecek </a:t>
            </a:r>
            <a:r>
              <a:rPr lang="tr-TR" sz="1200" dirty="0" err="1">
                <a:latin typeface="Carlito"/>
                <a:cs typeface="Carlito"/>
              </a:rPr>
              <a:t>kernel</a:t>
            </a:r>
            <a:r>
              <a:rPr lang="tr-TR" sz="1200" dirty="0">
                <a:latin typeface="Carlito"/>
                <a:cs typeface="Carlito"/>
              </a:rPr>
              <a:t> thread sayısının dinamik olarak en uygun şekilde ayarlanması için gereklidir. </a:t>
            </a:r>
          </a:p>
          <a:p>
            <a:pPr marL="192405" marR="345440" indent="-180340">
              <a:spcBef>
                <a:spcPts val="600"/>
              </a:spcBef>
              <a:buClr>
                <a:srgbClr val="3333CC"/>
              </a:buClr>
              <a:buSzPct val="58333"/>
              <a:buFont typeface="Wingdings"/>
              <a:buChar char=""/>
              <a:tabLst>
                <a:tab pos="193040" algn="l"/>
              </a:tabLst>
            </a:pPr>
            <a:r>
              <a:rPr lang="tr-TR" sz="1200" dirty="0">
                <a:latin typeface="Carlito"/>
                <a:cs typeface="Carlito"/>
              </a:rPr>
              <a:t>Genellikle </a:t>
            </a:r>
            <a:r>
              <a:rPr lang="tr-TR" sz="1200" dirty="0" err="1">
                <a:latin typeface="Carlito"/>
                <a:cs typeface="Carlito"/>
              </a:rPr>
              <a:t>user</a:t>
            </a:r>
            <a:r>
              <a:rPr lang="tr-TR" sz="1200" dirty="0">
                <a:latin typeface="Carlito"/>
                <a:cs typeface="Carlito"/>
              </a:rPr>
              <a:t> ve </a:t>
            </a:r>
            <a:r>
              <a:rPr lang="tr-TR" sz="1200" dirty="0" err="1">
                <a:latin typeface="Carlito"/>
                <a:cs typeface="Carlito"/>
              </a:rPr>
              <a:t>kernel</a:t>
            </a:r>
            <a:r>
              <a:rPr lang="tr-TR" sz="1200" dirty="0">
                <a:latin typeface="Carlito"/>
                <a:cs typeface="Carlito"/>
              </a:rPr>
              <a:t> thread arasında aracı bir veri yapısı kullanılır - </a:t>
            </a:r>
            <a:r>
              <a:rPr lang="tr-TR" sz="1200" b="1" dirty="0" err="1">
                <a:latin typeface="Carlito"/>
                <a:cs typeface="Carlito"/>
              </a:rPr>
              <a:t>lightweight</a:t>
            </a:r>
            <a:r>
              <a:rPr lang="tr-TR" sz="1200" b="1" dirty="0">
                <a:latin typeface="Carlito"/>
                <a:cs typeface="Carlito"/>
              </a:rPr>
              <a:t> process (LWP)</a:t>
            </a:r>
          </a:p>
          <a:p>
            <a:pPr marL="360000" marR="563245" lvl="1" indent="-180340">
              <a:spcBef>
                <a:spcPts val="600"/>
              </a:spcBef>
              <a:buClr>
                <a:srgbClr val="3333CC"/>
              </a:buClr>
              <a:buSzPct val="58333"/>
              <a:buFont typeface="Wingdings"/>
              <a:buChar char=""/>
              <a:tabLst>
                <a:tab pos="193040" algn="l"/>
              </a:tabLst>
            </a:pPr>
            <a:r>
              <a:rPr lang="tr-TR" sz="1200" dirty="0">
                <a:latin typeface="Carlito"/>
                <a:cs typeface="Carlito"/>
              </a:rPr>
              <a:t>User thread kütüphanesinde; LWP, uygulamanın çalıştırılacak bir </a:t>
            </a:r>
            <a:r>
              <a:rPr lang="tr-TR" sz="1200" dirty="0" err="1">
                <a:latin typeface="Carlito"/>
                <a:cs typeface="Carlito"/>
              </a:rPr>
              <a:t>user</a:t>
            </a:r>
            <a:r>
              <a:rPr lang="tr-TR" sz="1200" dirty="0">
                <a:latin typeface="Carlito"/>
                <a:cs typeface="Carlito"/>
              </a:rPr>
              <a:t> </a:t>
            </a:r>
            <a:r>
              <a:rPr lang="tr-TR" sz="1200" dirty="0" err="1">
                <a:latin typeface="Carlito"/>
                <a:cs typeface="Carlito"/>
              </a:rPr>
              <a:t>threadini</a:t>
            </a:r>
            <a:r>
              <a:rPr lang="tr-TR" sz="1200" dirty="0">
                <a:latin typeface="Carlito"/>
                <a:cs typeface="Carlito"/>
              </a:rPr>
              <a:t> </a:t>
            </a:r>
            <a:r>
              <a:rPr lang="tr-TR" sz="1200" dirty="0" err="1">
                <a:latin typeface="Carlito"/>
                <a:cs typeface="Carlito"/>
              </a:rPr>
              <a:t>schedule</a:t>
            </a:r>
            <a:r>
              <a:rPr lang="tr-TR" sz="1200" dirty="0">
                <a:latin typeface="Carlito"/>
                <a:cs typeface="Carlito"/>
              </a:rPr>
              <a:t> edebilen sanal bir işlemci gibi görünür. </a:t>
            </a:r>
          </a:p>
          <a:p>
            <a:pPr marL="360000" marR="563245" lvl="1" indent="-180340">
              <a:spcBef>
                <a:spcPts val="600"/>
              </a:spcBef>
              <a:buClr>
                <a:srgbClr val="3333CC"/>
              </a:buClr>
              <a:buSzPct val="58333"/>
              <a:buFont typeface="Wingdings"/>
              <a:buChar char=""/>
              <a:tabLst>
                <a:tab pos="193040" algn="l"/>
              </a:tabLst>
            </a:pPr>
            <a:r>
              <a:rPr lang="tr-TR" sz="1200" dirty="0">
                <a:latin typeface="Carlito"/>
                <a:cs typeface="Carlito"/>
              </a:rPr>
              <a:t>Bir uygulamanın verimli bir şekilde çalışması için herhangi bir sayıda LWP gerekebilir.</a:t>
            </a:r>
          </a:p>
        </p:txBody>
      </p:sp>
      <p:sp>
        <p:nvSpPr>
          <p:cNvPr id="9" name="object 9"/>
          <p:cNvSpPr txBox="1">
            <a:spLocks noGrp="1"/>
          </p:cNvSpPr>
          <p:nvPr>
            <p:ph type="title"/>
          </p:nvPr>
        </p:nvSpPr>
        <p:spPr>
          <a:xfrm>
            <a:off x="490473" y="199390"/>
            <a:ext cx="2595627" cy="228268"/>
          </a:xfrm>
          <a:prstGeom prst="rect">
            <a:avLst/>
          </a:prstGeom>
        </p:spPr>
        <p:txBody>
          <a:bodyPr vert="horz" wrap="square" lIns="0" tIns="12700" rIns="0" bIns="0" rtlCol="0">
            <a:spAutoFit/>
          </a:bodyPr>
          <a:lstStyle/>
          <a:p>
            <a:pPr marL="12700">
              <a:lnSpc>
                <a:spcPct val="100000"/>
              </a:lnSpc>
              <a:spcBef>
                <a:spcPts val="100"/>
              </a:spcBef>
            </a:pPr>
            <a:r>
              <a:rPr lang="tr-TR" dirty="0" err="1"/>
              <a:t>Scheduler</a:t>
            </a:r>
            <a:r>
              <a:rPr lang="tr-TR" dirty="0"/>
              <a:t> </a:t>
            </a:r>
            <a:r>
              <a:rPr lang="tr-TR" dirty="0" err="1"/>
              <a:t>Activations</a:t>
            </a:r>
            <a:endParaRPr dirty="0"/>
          </a:p>
        </p:txBody>
      </p:sp>
      <p:sp>
        <p:nvSpPr>
          <p:cNvPr id="10" name="object 10"/>
          <p:cNvSpPr/>
          <p:nvPr/>
        </p:nvSpPr>
        <p:spPr>
          <a:xfrm>
            <a:off x="304" y="381"/>
            <a:ext cx="4953000" cy="3427729"/>
          </a:xfrm>
          <a:custGeom>
            <a:avLst/>
            <a:gdLst/>
            <a:ahLst/>
            <a:cxnLst/>
            <a:rect l="l" t="t" r="r" b="b"/>
            <a:pathLst>
              <a:path w="4953000" h="3427729">
                <a:moveTo>
                  <a:pt x="0" y="3427729"/>
                </a:moveTo>
                <a:lnTo>
                  <a:pt x="4952746" y="3427729"/>
                </a:lnTo>
                <a:lnTo>
                  <a:pt x="4952746" y="0"/>
                </a:lnTo>
                <a:lnTo>
                  <a:pt x="0" y="0"/>
                </a:lnTo>
                <a:lnTo>
                  <a:pt x="0" y="3427729"/>
                </a:lnTo>
                <a:close/>
              </a:path>
            </a:pathLst>
          </a:custGeom>
          <a:ln w="24384">
            <a:solidFill>
              <a:srgbClr val="000000"/>
            </a:solidFill>
          </a:ln>
        </p:spPr>
        <p:txBody>
          <a:bodyPr wrap="square" lIns="0" tIns="0" rIns="0" bIns="0" rtlCol="0"/>
          <a:lstStyle/>
          <a:p>
            <a:endParaRPr/>
          </a:p>
        </p:txBody>
      </p:sp>
    </p:spTree>
    <p:extLst>
      <p:ext uri="{BB962C8B-B14F-4D97-AF65-F5344CB8AC3E}">
        <p14:creationId xmlns:p14="http://schemas.microsoft.com/office/powerpoint/2010/main" val="19162111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8579" y="280416"/>
            <a:ext cx="4627245" cy="262255"/>
            <a:chOff x="68579" y="280416"/>
            <a:chExt cx="4627245" cy="262255"/>
          </a:xfrm>
        </p:grpSpPr>
        <p:sp>
          <p:nvSpPr>
            <p:cNvPr id="3" name="object 3"/>
            <p:cNvSpPr/>
            <p:nvPr/>
          </p:nvSpPr>
          <p:spPr>
            <a:xfrm>
              <a:off x="493775" y="409956"/>
              <a:ext cx="199644" cy="11887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68579" y="374904"/>
              <a:ext cx="303275" cy="118872"/>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413003" y="280416"/>
              <a:ext cx="17145" cy="262255"/>
            </a:xfrm>
            <a:custGeom>
              <a:avLst/>
              <a:gdLst/>
              <a:ahLst/>
              <a:cxnLst/>
              <a:rect l="l" t="t" r="r" b="b"/>
              <a:pathLst>
                <a:path w="17145" h="262255">
                  <a:moveTo>
                    <a:pt x="16763" y="0"/>
                  </a:moveTo>
                  <a:lnTo>
                    <a:pt x="0" y="0"/>
                  </a:lnTo>
                  <a:lnTo>
                    <a:pt x="0" y="262127"/>
                  </a:lnTo>
                  <a:lnTo>
                    <a:pt x="16763" y="262127"/>
                  </a:lnTo>
                  <a:lnTo>
                    <a:pt x="16763" y="0"/>
                  </a:lnTo>
                  <a:close/>
                </a:path>
              </a:pathLst>
            </a:custGeom>
            <a:solidFill>
              <a:srgbClr val="1C1C1C"/>
            </a:solidFill>
          </p:spPr>
          <p:txBody>
            <a:bodyPr wrap="square" lIns="0" tIns="0" rIns="0" bIns="0" rtlCol="0"/>
            <a:lstStyle/>
            <a:p>
              <a:endParaRPr/>
            </a:p>
          </p:txBody>
        </p:sp>
        <p:sp>
          <p:nvSpPr>
            <p:cNvPr id="6" name="object 6"/>
            <p:cNvSpPr/>
            <p:nvPr/>
          </p:nvSpPr>
          <p:spPr>
            <a:xfrm>
              <a:off x="239267" y="464820"/>
              <a:ext cx="4456176" cy="15240"/>
            </a:xfrm>
            <a:prstGeom prst="rect">
              <a:avLst/>
            </a:prstGeom>
            <a:blipFill>
              <a:blip r:embed="rId5" cstate="print"/>
              <a:stretch>
                <a:fillRect/>
              </a:stretch>
            </a:blipFill>
          </p:spPr>
          <p:txBody>
            <a:bodyPr wrap="square" lIns="0" tIns="0" rIns="0" bIns="0" rtlCol="0"/>
            <a:lstStyle/>
            <a:p>
              <a:endParaRPr/>
            </a:p>
          </p:txBody>
        </p:sp>
      </p:grpSp>
      <p:sp>
        <p:nvSpPr>
          <p:cNvPr id="7" name="object 7"/>
          <p:cNvSpPr txBox="1"/>
          <p:nvPr/>
        </p:nvSpPr>
        <p:spPr>
          <a:xfrm>
            <a:off x="4863846" y="3329686"/>
            <a:ext cx="89535" cy="102235"/>
          </a:xfrm>
          <a:prstGeom prst="rect">
            <a:avLst/>
          </a:prstGeom>
        </p:spPr>
        <p:txBody>
          <a:bodyPr vert="horz" wrap="square" lIns="0" tIns="13335" rIns="0" bIns="0" rtlCol="0">
            <a:spAutoFit/>
          </a:bodyPr>
          <a:lstStyle/>
          <a:p>
            <a:pPr marL="12700">
              <a:lnSpc>
                <a:spcPct val="100000"/>
              </a:lnSpc>
              <a:spcBef>
                <a:spcPts val="105"/>
              </a:spcBef>
            </a:pPr>
            <a:r>
              <a:rPr sz="500" spc="-5" dirty="0">
                <a:solidFill>
                  <a:srgbClr val="808080"/>
                </a:solidFill>
                <a:latin typeface="Carlito"/>
                <a:cs typeface="Carlito"/>
              </a:rPr>
              <a:t>47</a:t>
            </a:r>
            <a:endParaRPr sz="500">
              <a:latin typeface="Carlito"/>
              <a:cs typeface="Carlito"/>
            </a:endParaRPr>
          </a:p>
        </p:txBody>
      </p:sp>
      <p:sp>
        <p:nvSpPr>
          <p:cNvPr id="8" name="object 8"/>
          <p:cNvSpPr txBox="1"/>
          <p:nvPr/>
        </p:nvSpPr>
        <p:spPr>
          <a:xfrm>
            <a:off x="213104" y="648737"/>
            <a:ext cx="5006595" cy="2428870"/>
          </a:xfrm>
          <a:prstGeom prst="rect">
            <a:avLst/>
          </a:prstGeom>
        </p:spPr>
        <p:txBody>
          <a:bodyPr vert="horz" wrap="square" lIns="0" tIns="88900" rIns="0" bIns="0" rtlCol="0">
            <a:spAutoFit/>
          </a:bodyPr>
          <a:lstStyle/>
          <a:p>
            <a:pPr marL="192405" marR="345440" indent="-180340">
              <a:spcBef>
                <a:spcPts val="600"/>
              </a:spcBef>
              <a:buClr>
                <a:srgbClr val="3333CC"/>
              </a:buClr>
              <a:buSzPct val="58333"/>
              <a:buFont typeface="Wingdings"/>
              <a:buChar char=""/>
              <a:tabLst>
                <a:tab pos="193040" algn="l"/>
              </a:tabLst>
            </a:pPr>
            <a:r>
              <a:rPr lang="tr-TR" sz="1200" b="1" dirty="0" err="1">
                <a:highlight>
                  <a:srgbClr val="FFFF00"/>
                </a:highlight>
                <a:latin typeface="Carlito"/>
                <a:cs typeface="Carlito"/>
              </a:rPr>
              <a:t>Scheduler</a:t>
            </a:r>
            <a:r>
              <a:rPr lang="tr-TR" sz="1200" dirty="0">
                <a:highlight>
                  <a:srgbClr val="FFFF00"/>
                </a:highlight>
                <a:latin typeface="Carlito"/>
                <a:cs typeface="Carlito"/>
              </a:rPr>
              <a:t> </a:t>
            </a:r>
            <a:r>
              <a:rPr lang="tr-TR" sz="1200" b="1" dirty="0" err="1">
                <a:highlight>
                  <a:srgbClr val="FFFF00"/>
                </a:highlight>
                <a:latin typeface="Carlito"/>
                <a:cs typeface="Carlito"/>
              </a:rPr>
              <a:t>activation</a:t>
            </a:r>
            <a:r>
              <a:rPr lang="tr-TR" sz="1200" dirty="0">
                <a:highlight>
                  <a:srgbClr val="FFFF00"/>
                </a:highlight>
                <a:latin typeface="Carlito"/>
                <a:cs typeface="Carlito"/>
              </a:rPr>
              <a:t>, </a:t>
            </a:r>
            <a:r>
              <a:rPr lang="tr-TR" sz="1200" dirty="0" err="1">
                <a:highlight>
                  <a:srgbClr val="FFFF00"/>
                </a:highlight>
                <a:latin typeface="Carlito"/>
                <a:cs typeface="Carlito"/>
              </a:rPr>
              <a:t>user</a:t>
            </a:r>
            <a:r>
              <a:rPr lang="tr-TR" sz="1200" dirty="0">
                <a:highlight>
                  <a:srgbClr val="FFFF00"/>
                </a:highlight>
                <a:latin typeface="Carlito"/>
                <a:cs typeface="Carlito"/>
              </a:rPr>
              <a:t>-thread kütüphanesi ile </a:t>
            </a:r>
            <a:r>
              <a:rPr lang="tr-TR" sz="1200" dirty="0" err="1">
                <a:highlight>
                  <a:srgbClr val="FFFF00"/>
                </a:highlight>
                <a:latin typeface="Carlito"/>
                <a:cs typeface="Carlito"/>
              </a:rPr>
              <a:t>kernel</a:t>
            </a:r>
            <a:r>
              <a:rPr lang="tr-TR" sz="1200" dirty="0">
                <a:highlight>
                  <a:srgbClr val="FFFF00"/>
                </a:highlight>
                <a:latin typeface="Carlito"/>
                <a:cs typeface="Carlito"/>
              </a:rPr>
              <a:t> arasında iletişimi sağlan bir mekanizmadır.</a:t>
            </a:r>
          </a:p>
          <a:p>
            <a:pPr marL="192405" marR="345440" indent="-180340">
              <a:spcBef>
                <a:spcPts val="600"/>
              </a:spcBef>
              <a:buClr>
                <a:srgbClr val="3333CC"/>
              </a:buClr>
              <a:buSzPct val="58333"/>
              <a:buFont typeface="Wingdings"/>
              <a:buChar char=""/>
              <a:tabLst>
                <a:tab pos="193040" algn="l"/>
              </a:tabLst>
            </a:pPr>
            <a:r>
              <a:rPr lang="tr-TR" sz="1200" dirty="0" err="1">
                <a:latin typeface="Carlito"/>
                <a:cs typeface="Carlito"/>
              </a:rPr>
              <a:t>Kernel</a:t>
            </a:r>
            <a:r>
              <a:rPr lang="tr-TR" sz="1200" dirty="0">
                <a:latin typeface="Carlito"/>
                <a:cs typeface="Carlito"/>
              </a:rPr>
              <a:t>, bir dizi sanal işlemciye (LWP) sahip bir uygulama sağlar, bu uygulama </a:t>
            </a:r>
            <a:r>
              <a:rPr lang="tr-TR" sz="1200" dirty="0" err="1">
                <a:latin typeface="Carlito"/>
                <a:cs typeface="Carlito"/>
              </a:rPr>
              <a:t>user</a:t>
            </a:r>
            <a:r>
              <a:rPr lang="tr-TR" sz="1200" dirty="0">
                <a:latin typeface="Carlito"/>
                <a:cs typeface="Carlito"/>
              </a:rPr>
              <a:t> </a:t>
            </a:r>
            <a:r>
              <a:rPr lang="tr-TR" sz="1200" dirty="0" err="1">
                <a:latin typeface="Carlito"/>
                <a:cs typeface="Carlito"/>
              </a:rPr>
              <a:t>threadlerini</a:t>
            </a:r>
            <a:r>
              <a:rPr lang="tr-TR" sz="1200" dirty="0">
                <a:latin typeface="Carlito"/>
                <a:cs typeface="Carlito"/>
              </a:rPr>
              <a:t> mevcut bir sanal işlemciye </a:t>
            </a:r>
            <a:r>
              <a:rPr lang="tr-TR" sz="1200" dirty="0" err="1">
                <a:latin typeface="Carlito"/>
                <a:cs typeface="Carlito"/>
              </a:rPr>
              <a:t>schedule</a:t>
            </a:r>
            <a:r>
              <a:rPr lang="tr-TR" sz="1200" dirty="0">
                <a:latin typeface="Carlito"/>
                <a:cs typeface="Carlito"/>
              </a:rPr>
              <a:t> edebilir. </a:t>
            </a:r>
          </a:p>
          <a:p>
            <a:pPr marL="192405" marR="345440" indent="-180340">
              <a:spcBef>
                <a:spcPts val="600"/>
              </a:spcBef>
              <a:buClr>
                <a:srgbClr val="3333CC"/>
              </a:buClr>
              <a:buSzPct val="58333"/>
              <a:buFont typeface="Wingdings"/>
              <a:buChar char=""/>
              <a:tabLst>
                <a:tab pos="193040" algn="l"/>
              </a:tabLst>
            </a:pPr>
            <a:r>
              <a:rPr lang="tr-TR" sz="1200" dirty="0">
                <a:latin typeface="Carlito"/>
                <a:cs typeface="Carlito"/>
              </a:rPr>
              <a:t>Ayrıca, </a:t>
            </a:r>
            <a:r>
              <a:rPr lang="tr-TR" sz="1200" dirty="0" err="1">
                <a:latin typeface="Carlito"/>
                <a:cs typeface="Carlito"/>
              </a:rPr>
              <a:t>kernel</a:t>
            </a:r>
            <a:r>
              <a:rPr lang="tr-TR" sz="1200" dirty="0">
                <a:latin typeface="Carlito"/>
                <a:cs typeface="Carlito"/>
              </a:rPr>
              <a:t> uygulamaya belirli olaylar hakkında bilgi vermelidir. Bu prosedür </a:t>
            </a:r>
            <a:r>
              <a:rPr lang="tr-TR" sz="1200" b="1" dirty="0" err="1">
                <a:latin typeface="Carlito"/>
                <a:cs typeface="Carlito"/>
              </a:rPr>
              <a:t>upcall</a:t>
            </a:r>
            <a:r>
              <a:rPr lang="tr-TR" sz="1200" dirty="0">
                <a:latin typeface="Carlito"/>
                <a:cs typeface="Carlito"/>
              </a:rPr>
              <a:t> olarak bilinir. </a:t>
            </a:r>
            <a:r>
              <a:rPr lang="tr-TR" sz="1200" b="1" dirty="0" err="1">
                <a:latin typeface="Carlito"/>
                <a:cs typeface="Carlito"/>
              </a:rPr>
              <a:t>upcall</a:t>
            </a:r>
            <a:r>
              <a:rPr lang="tr-TR" sz="1200" dirty="0">
                <a:latin typeface="Carlito"/>
                <a:cs typeface="Carlito"/>
              </a:rPr>
              <a:t>, thread kütüphanesi tarafından bir </a:t>
            </a:r>
            <a:r>
              <a:rPr lang="tr-TR" sz="1200" b="1" dirty="0" err="1">
                <a:latin typeface="Carlito"/>
                <a:cs typeface="Carlito"/>
              </a:rPr>
              <a:t>upcall</a:t>
            </a:r>
            <a:r>
              <a:rPr lang="tr-TR" sz="1200" dirty="0">
                <a:latin typeface="Carlito"/>
                <a:cs typeface="Carlito"/>
              </a:rPr>
              <a:t> </a:t>
            </a:r>
            <a:r>
              <a:rPr lang="tr-TR" sz="1200" b="1" dirty="0" err="1">
                <a:latin typeface="Carlito"/>
                <a:cs typeface="Carlito"/>
              </a:rPr>
              <a:t>handler</a:t>
            </a:r>
            <a:r>
              <a:rPr lang="tr-TR" sz="1200" dirty="0">
                <a:latin typeface="Carlito"/>
                <a:cs typeface="Carlito"/>
              </a:rPr>
              <a:t> ile işlenir, </a:t>
            </a:r>
            <a:r>
              <a:rPr lang="tr-TR" sz="1200" b="1" dirty="0" err="1">
                <a:latin typeface="Carlito"/>
                <a:cs typeface="Carlito"/>
              </a:rPr>
              <a:t>upcall</a:t>
            </a:r>
            <a:r>
              <a:rPr lang="tr-TR" sz="1200" dirty="0">
                <a:latin typeface="Carlito"/>
                <a:cs typeface="Carlito"/>
              </a:rPr>
              <a:t> </a:t>
            </a:r>
            <a:r>
              <a:rPr lang="tr-TR" sz="1200" b="1" dirty="0" err="1">
                <a:latin typeface="Carlito"/>
                <a:cs typeface="Carlito"/>
              </a:rPr>
              <a:t>handler</a:t>
            </a:r>
            <a:r>
              <a:rPr lang="tr-TR" sz="1200" dirty="0">
                <a:latin typeface="Carlito"/>
                <a:cs typeface="Carlito"/>
              </a:rPr>
              <a:t> bir sanal işlemci üzerinde çalıştırılmalıdır.</a:t>
            </a:r>
          </a:p>
          <a:p>
            <a:pPr marL="192405" marR="345440" indent="-180340">
              <a:spcBef>
                <a:spcPts val="600"/>
              </a:spcBef>
              <a:buClr>
                <a:srgbClr val="3333CC"/>
              </a:buClr>
              <a:buSzPct val="58333"/>
              <a:buFont typeface="Wingdings"/>
              <a:buChar char=""/>
              <a:tabLst>
                <a:tab pos="193040" algn="l"/>
              </a:tabLst>
            </a:pPr>
            <a:r>
              <a:rPr lang="tr-TR" sz="1200" b="1" dirty="0" err="1">
                <a:latin typeface="Carlito"/>
                <a:cs typeface="Carlito"/>
              </a:rPr>
              <a:t>Scheduler</a:t>
            </a:r>
            <a:r>
              <a:rPr lang="tr-TR" sz="1200" dirty="0">
                <a:latin typeface="Carlito"/>
                <a:cs typeface="Carlito"/>
              </a:rPr>
              <a:t> </a:t>
            </a:r>
            <a:r>
              <a:rPr lang="tr-TR" sz="1200" b="1" dirty="0" err="1">
                <a:latin typeface="Carlito"/>
                <a:cs typeface="Carlito"/>
              </a:rPr>
              <a:t>activation</a:t>
            </a:r>
            <a:r>
              <a:rPr lang="tr-TR" sz="1200" b="1" dirty="0">
                <a:latin typeface="Carlito"/>
                <a:cs typeface="Carlito"/>
              </a:rPr>
              <a:t> </a:t>
            </a:r>
            <a:r>
              <a:rPr lang="tr-TR" sz="1200" dirty="0">
                <a:latin typeface="Carlito"/>
                <a:cs typeface="Carlito"/>
              </a:rPr>
              <a:t>sayesinde bir uygulama için </a:t>
            </a:r>
            <a:r>
              <a:rPr lang="tr-TR" sz="1200" dirty="0" err="1">
                <a:latin typeface="Carlito"/>
                <a:cs typeface="Carlito"/>
              </a:rPr>
              <a:t>kernel</a:t>
            </a:r>
            <a:r>
              <a:rPr lang="tr-TR" sz="1200" dirty="0">
                <a:latin typeface="Carlito"/>
                <a:cs typeface="Carlito"/>
              </a:rPr>
              <a:t> thread sayısının en uygun şekilde olması sağlanır.</a:t>
            </a:r>
          </a:p>
          <a:p>
            <a:pPr marL="192405" marR="345440" indent="-180340">
              <a:spcBef>
                <a:spcPts val="600"/>
              </a:spcBef>
              <a:buClr>
                <a:srgbClr val="3333CC"/>
              </a:buClr>
              <a:buSzPct val="58333"/>
              <a:buFont typeface="Wingdings"/>
              <a:buChar char=""/>
              <a:tabLst>
                <a:tab pos="193040" algn="l"/>
              </a:tabLst>
            </a:pPr>
            <a:endParaRPr lang="tr-TR" sz="1200" dirty="0">
              <a:latin typeface="Carlito"/>
              <a:cs typeface="Carlito"/>
            </a:endParaRPr>
          </a:p>
        </p:txBody>
      </p:sp>
      <p:sp>
        <p:nvSpPr>
          <p:cNvPr id="9" name="object 9"/>
          <p:cNvSpPr txBox="1">
            <a:spLocks noGrp="1"/>
          </p:cNvSpPr>
          <p:nvPr>
            <p:ph type="title"/>
          </p:nvPr>
        </p:nvSpPr>
        <p:spPr>
          <a:xfrm>
            <a:off x="490473" y="199390"/>
            <a:ext cx="2595627" cy="228268"/>
          </a:xfrm>
          <a:prstGeom prst="rect">
            <a:avLst/>
          </a:prstGeom>
        </p:spPr>
        <p:txBody>
          <a:bodyPr vert="horz" wrap="square" lIns="0" tIns="12700" rIns="0" bIns="0" rtlCol="0">
            <a:spAutoFit/>
          </a:bodyPr>
          <a:lstStyle/>
          <a:p>
            <a:pPr marL="12700">
              <a:lnSpc>
                <a:spcPct val="100000"/>
              </a:lnSpc>
              <a:spcBef>
                <a:spcPts val="100"/>
              </a:spcBef>
            </a:pPr>
            <a:r>
              <a:rPr lang="tr-TR" dirty="0" err="1"/>
              <a:t>Scheduler</a:t>
            </a:r>
            <a:r>
              <a:rPr lang="tr-TR" dirty="0"/>
              <a:t> </a:t>
            </a:r>
            <a:r>
              <a:rPr lang="tr-TR" dirty="0" err="1"/>
              <a:t>Activations</a:t>
            </a:r>
            <a:endParaRPr dirty="0"/>
          </a:p>
        </p:txBody>
      </p:sp>
      <p:sp>
        <p:nvSpPr>
          <p:cNvPr id="10" name="object 10"/>
          <p:cNvSpPr/>
          <p:nvPr/>
        </p:nvSpPr>
        <p:spPr>
          <a:xfrm>
            <a:off x="304" y="381"/>
            <a:ext cx="4953000" cy="3427729"/>
          </a:xfrm>
          <a:custGeom>
            <a:avLst/>
            <a:gdLst/>
            <a:ahLst/>
            <a:cxnLst/>
            <a:rect l="l" t="t" r="r" b="b"/>
            <a:pathLst>
              <a:path w="4953000" h="3427729">
                <a:moveTo>
                  <a:pt x="0" y="3427729"/>
                </a:moveTo>
                <a:lnTo>
                  <a:pt x="4952746" y="3427729"/>
                </a:lnTo>
                <a:lnTo>
                  <a:pt x="4952746" y="0"/>
                </a:lnTo>
                <a:lnTo>
                  <a:pt x="0" y="0"/>
                </a:lnTo>
                <a:lnTo>
                  <a:pt x="0" y="3427729"/>
                </a:lnTo>
                <a:close/>
              </a:path>
            </a:pathLst>
          </a:custGeom>
          <a:ln w="24384">
            <a:solidFill>
              <a:srgbClr val="000000"/>
            </a:solidFill>
          </a:ln>
        </p:spPr>
        <p:txBody>
          <a:bodyPr wrap="square" lIns="0" tIns="0" rIns="0" bIns="0" rtlCol="0"/>
          <a:lstStyle/>
          <a:p>
            <a:endParaRPr/>
          </a:p>
        </p:txBody>
      </p:sp>
    </p:spTree>
    <p:extLst>
      <p:ext uri="{BB962C8B-B14F-4D97-AF65-F5344CB8AC3E}">
        <p14:creationId xmlns:p14="http://schemas.microsoft.com/office/powerpoint/2010/main" val="14649996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8579" y="280416"/>
            <a:ext cx="4627245" cy="262255"/>
            <a:chOff x="68579" y="280416"/>
            <a:chExt cx="4627245" cy="262255"/>
          </a:xfrm>
        </p:grpSpPr>
        <p:sp>
          <p:nvSpPr>
            <p:cNvPr id="3" name="object 3"/>
            <p:cNvSpPr/>
            <p:nvPr/>
          </p:nvSpPr>
          <p:spPr>
            <a:xfrm>
              <a:off x="493775" y="409956"/>
              <a:ext cx="199644" cy="11887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68579" y="374904"/>
              <a:ext cx="303275" cy="118872"/>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13003" y="280416"/>
              <a:ext cx="17145" cy="262255"/>
            </a:xfrm>
            <a:custGeom>
              <a:avLst/>
              <a:gdLst/>
              <a:ahLst/>
              <a:cxnLst/>
              <a:rect l="l" t="t" r="r" b="b"/>
              <a:pathLst>
                <a:path w="17145" h="262255">
                  <a:moveTo>
                    <a:pt x="16763" y="0"/>
                  </a:moveTo>
                  <a:lnTo>
                    <a:pt x="0" y="0"/>
                  </a:lnTo>
                  <a:lnTo>
                    <a:pt x="0" y="262127"/>
                  </a:lnTo>
                  <a:lnTo>
                    <a:pt x="16763" y="262127"/>
                  </a:lnTo>
                  <a:lnTo>
                    <a:pt x="16763" y="0"/>
                  </a:lnTo>
                  <a:close/>
                </a:path>
              </a:pathLst>
            </a:custGeom>
            <a:solidFill>
              <a:srgbClr val="1C1C1C"/>
            </a:solidFill>
          </p:spPr>
          <p:txBody>
            <a:bodyPr wrap="square" lIns="0" tIns="0" rIns="0" bIns="0" rtlCol="0"/>
            <a:lstStyle/>
            <a:p>
              <a:endParaRPr/>
            </a:p>
          </p:txBody>
        </p:sp>
        <p:sp>
          <p:nvSpPr>
            <p:cNvPr id="6" name="object 6"/>
            <p:cNvSpPr/>
            <p:nvPr/>
          </p:nvSpPr>
          <p:spPr>
            <a:xfrm>
              <a:off x="239267" y="464820"/>
              <a:ext cx="4456176" cy="15240"/>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p:nvPr/>
        </p:nvSpPr>
        <p:spPr>
          <a:xfrm>
            <a:off x="4863846" y="3329686"/>
            <a:ext cx="89535" cy="102235"/>
          </a:xfrm>
          <a:prstGeom prst="rect">
            <a:avLst/>
          </a:prstGeom>
        </p:spPr>
        <p:txBody>
          <a:bodyPr vert="horz" wrap="square" lIns="0" tIns="13335" rIns="0" bIns="0" rtlCol="0">
            <a:spAutoFit/>
          </a:bodyPr>
          <a:lstStyle/>
          <a:p>
            <a:pPr marL="12700">
              <a:lnSpc>
                <a:spcPct val="100000"/>
              </a:lnSpc>
              <a:spcBef>
                <a:spcPts val="105"/>
              </a:spcBef>
            </a:pPr>
            <a:r>
              <a:rPr sz="500" spc="-5" dirty="0">
                <a:solidFill>
                  <a:srgbClr val="808080"/>
                </a:solidFill>
                <a:latin typeface="Carlito"/>
                <a:cs typeface="Carlito"/>
              </a:rPr>
              <a:t>49</a:t>
            </a:r>
            <a:endParaRPr sz="500">
              <a:latin typeface="Carlito"/>
              <a:cs typeface="Carlito"/>
            </a:endParaRPr>
          </a:p>
        </p:txBody>
      </p:sp>
      <p:sp>
        <p:nvSpPr>
          <p:cNvPr id="8" name="object 8"/>
          <p:cNvSpPr txBox="1">
            <a:spLocks noGrp="1"/>
          </p:cNvSpPr>
          <p:nvPr>
            <p:ph type="title"/>
          </p:nvPr>
        </p:nvSpPr>
        <p:spPr>
          <a:xfrm>
            <a:off x="490473" y="199390"/>
            <a:ext cx="1528827" cy="228268"/>
          </a:xfrm>
          <a:prstGeom prst="rect">
            <a:avLst/>
          </a:prstGeom>
        </p:spPr>
        <p:txBody>
          <a:bodyPr vert="horz" wrap="square" lIns="0" tIns="12700" rIns="0" bIns="0" rtlCol="0">
            <a:spAutoFit/>
          </a:bodyPr>
          <a:lstStyle/>
          <a:p>
            <a:pPr marL="12700">
              <a:lnSpc>
                <a:spcPct val="100000"/>
              </a:lnSpc>
              <a:spcBef>
                <a:spcPts val="100"/>
              </a:spcBef>
            </a:pPr>
            <a:r>
              <a:rPr spc="-5" dirty="0"/>
              <a:t>Konular</a:t>
            </a:r>
          </a:p>
        </p:txBody>
      </p:sp>
      <p:sp>
        <p:nvSpPr>
          <p:cNvPr id="9" name="object 9"/>
          <p:cNvSpPr txBox="1"/>
          <p:nvPr/>
        </p:nvSpPr>
        <p:spPr>
          <a:xfrm>
            <a:off x="503681" y="445288"/>
            <a:ext cx="3573019" cy="2704587"/>
          </a:xfrm>
          <a:prstGeom prst="rect">
            <a:avLst/>
          </a:prstGeom>
        </p:spPr>
        <p:txBody>
          <a:bodyPr vert="horz" wrap="square" lIns="0" tIns="26670" rIns="0" bIns="0" rtlCol="0">
            <a:spAutoFit/>
          </a:bodyPr>
          <a:lstStyle/>
          <a:p>
            <a:pPr marL="144780" indent="-132715">
              <a:lnSpc>
                <a:spcPct val="100000"/>
              </a:lnSpc>
              <a:spcBef>
                <a:spcPts val="210"/>
              </a:spcBef>
              <a:buClr>
                <a:srgbClr val="FF0000"/>
              </a:buClr>
              <a:buSzPct val="73076"/>
              <a:buFont typeface="Wingdings"/>
              <a:buChar char=""/>
              <a:tabLst>
                <a:tab pos="145415" algn="l"/>
              </a:tabLst>
            </a:pPr>
            <a:r>
              <a:rPr sz="1300" spc="-5" dirty="0">
                <a:latin typeface="Carlito"/>
                <a:cs typeface="Carlito"/>
              </a:rPr>
              <a:t>Thread’ler</a:t>
            </a:r>
            <a:endParaRPr sz="1300" dirty="0">
              <a:latin typeface="Carlito"/>
              <a:cs typeface="Carlito"/>
            </a:endParaRPr>
          </a:p>
          <a:p>
            <a:pPr marL="144780" indent="-132715">
              <a:lnSpc>
                <a:spcPct val="100000"/>
              </a:lnSpc>
              <a:spcBef>
                <a:spcPts val="110"/>
              </a:spcBef>
              <a:buClr>
                <a:srgbClr val="FF0000"/>
              </a:buClr>
              <a:buSzPct val="73076"/>
              <a:buFont typeface="Wingdings"/>
              <a:buChar char=""/>
              <a:tabLst>
                <a:tab pos="145415" algn="l"/>
              </a:tabLst>
            </a:pPr>
            <a:r>
              <a:rPr lang="tr-TR" sz="1300" spc="-5" dirty="0">
                <a:latin typeface="Carlito"/>
                <a:cs typeface="Carlito"/>
              </a:rPr>
              <a:t>Multithread programlamanın avantajları</a:t>
            </a:r>
            <a:endParaRPr sz="1300" dirty="0">
              <a:latin typeface="Carlito"/>
              <a:cs typeface="Carlito"/>
            </a:endParaRPr>
          </a:p>
          <a:p>
            <a:pPr marL="144780" indent="-132715">
              <a:lnSpc>
                <a:spcPct val="100000"/>
              </a:lnSpc>
              <a:spcBef>
                <a:spcPts val="95"/>
              </a:spcBef>
              <a:buClr>
                <a:srgbClr val="FF0000"/>
              </a:buClr>
              <a:buSzPct val="73076"/>
              <a:buFont typeface="Wingdings"/>
              <a:buChar char=""/>
              <a:tabLst>
                <a:tab pos="145415" algn="l"/>
              </a:tabLst>
            </a:pPr>
            <a:r>
              <a:rPr sz="1300" spc="-5" dirty="0">
                <a:latin typeface="Carlito"/>
                <a:cs typeface="Carlito"/>
              </a:rPr>
              <a:t>Multicore</a:t>
            </a:r>
            <a:r>
              <a:rPr sz="1300" spc="10" dirty="0">
                <a:latin typeface="Carlito"/>
                <a:cs typeface="Carlito"/>
              </a:rPr>
              <a:t> </a:t>
            </a:r>
            <a:r>
              <a:rPr sz="1300" spc="-5" dirty="0">
                <a:latin typeface="Carlito"/>
                <a:cs typeface="Carlito"/>
              </a:rPr>
              <a:t>programlama</a:t>
            </a:r>
            <a:endParaRPr sz="1300" dirty="0">
              <a:latin typeface="Carlito"/>
              <a:cs typeface="Carlito"/>
            </a:endParaRPr>
          </a:p>
          <a:p>
            <a:pPr marL="373380" lvl="1" indent="-133350">
              <a:lnSpc>
                <a:spcPct val="100000"/>
              </a:lnSpc>
              <a:spcBef>
                <a:spcPts val="114"/>
              </a:spcBef>
              <a:buClr>
                <a:srgbClr val="FF0000"/>
              </a:buClr>
              <a:buSzPct val="75000"/>
              <a:buFont typeface="Wingdings"/>
              <a:buChar char=""/>
              <a:tabLst>
                <a:tab pos="374015" algn="l"/>
              </a:tabLst>
            </a:pPr>
            <a:r>
              <a:rPr sz="1200" dirty="0">
                <a:latin typeface="Carlito"/>
                <a:cs typeface="Carlito"/>
              </a:rPr>
              <a:t>Multicore programlamanın</a:t>
            </a:r>
            <a:r>
              <a:rPr sz="1200" spc="-100" dirty="0">
                <a:latin typeface="Carlito"/>
                <a:cs typeface="Carlito"/>
              </a:rPr>
              <a:t> </a:t>
            </a:r>
            <a:r>
              <a:rPr sz="1200" spc="-5" dirty="0">
                <a:latin typeface="Carlito"/>
                <a:cs typeface="Carlito"/>
              </a:rPr>
              <a:t>zorlukları</a:t>
            </a:r>
            <a:endParaRPr sz="1200" dirty="0">
              <a:latin typeface="Carlito"/>
              <a:cs typeface="Carlito"/>
            </a:endParaRPr>
          </a:p>
          <a:p>
            <a:pPr marL="373380" lvl="1" indent="-133350">
              <a:lnSpc>
                <a:spcPct val="100000"/>
              </a:lnSpc>
              <a:spcBef>
                <a:spcPts val="95"/>
              </a:spcBef>
              <a:buClr>
                <a:srgbClr val="FF0000"/>
              </a:buClr>
              <a:buSzPct val="75000"/>
              <a:buFont typeface="Wingdings"/>
              <a:buChar char=""/>
              <a:tabLst>
                <a:tab pos="374015" algn="l"/>
              </a:tabLst>
            </a:pPr>
            <a:r>
              <a:rPr sz="1200" dirty="0">
                <a:latin typeface="Carlito"/>
                <a:cs typeface="Carlito"/>
              </a:rPr>
              <a:t>Paralel </a:t>
            </a:r>
            <a:r>
              <a:rPr sz="1200" spc="-5" dirty="0">
                <a:latin typeface="Carlito"/>
                <a:cs typeface="Carlito"/>
              </a:rPr>
              <a:t>çalışma</a:t>
            </a:r>
            <a:r>
              <a:rPr sz="1200" spc="-20" dirty="0">
                <a:latin typeface="Carlito"/>
                <a:cs typeface="Carlito"/>
              </a:rPr>
              <a:t> </a:t>
            </a:r>
            <a:r>
              <a:rPr sz="1200" dirty="0">
                <a:latin typeface="Carlito"/>
                <a:cs typeface="Carlito"/>
              </a:rPr>
              <a:t>türleri</a:t>
            </a:r>
          </a:p>
          <a:p>
            <a:pPr marL="144780" indent="-132715">
              <a:lnSpc>
                <a:spcPct val="100000"/>
              </a:lnSpc>
              <a:spcBef>
                <a:spcPts val="90"/>
              </a:spcBef>
              <a:buClr>
                <a:srgbClr val="FF0000"/>
              </a:buClr>
              <a:buSzPct val="73076"/>
              <a:buFont typeface="Wingdings"/>
              <a:buChar char=""/>
              <a:tabLst>
                <a:tab pos="145415" algn="l"/>
              </a:tabLst>
            </a:pPr>
            <a:r>
              <a:rPr sz="1300" spc="-5" dirty="0">
                <a:latin typeface="Carlito"/>
                <a:cs typeface="Carlito"/>
              </a:rPr>
              <a:t>Multithreading</a:t>
            </a:r>
            <a:r>
              <a:rPr sz="1300" spc="15" dirty="0">
                <a:latin typeface="Carlito"/>
                <a:cs typeface="Carlito"/>
              </a:rPr>
              <a:t> </a:t>
            </a:r>
            <a:r>
              <a:rPr sz="1300" spc="-5" dirty="0">
                <a:latin typeface="Carlito"/>
                <a:cs typeface="Carlito"/>
              </a:rPr>
              <a:t>modelleri</a:t>
            </a:r>
            <a:endParaRPr sz="1300" dirty="0">
              <a:latin typeface="Carlito"/>
              <a:cs typeface="Carlito"/>
            </a:endParaRPr>
          </a:p>
          <a:p>
            <a:pPr marL="373380" lvl="1" indent="-133350">
              <a:lnSpc>
                <a:spcPct val="100000"/>
              </a:lnSpc>
              <a:spcBef>
                <a:spcPts val="114"/>
              </a:spcBef>
              <a:buClr>
                <a:srgbClr val="FF0000"/>
              </a:buClr>
              <a:buSzPct val="75000"/>
              <a:buFont typeface="Wingdings"/>
              <a:buChar char=""/>
              <a:tabLst>
                <a:tab pos="374015" algn="l"/>
              </a:tabLst>
            </a:pPr>
            <a:r>
              <a:rPr sz="1200" dirty="0">
                <a:latin typeface="Carlito"/>
                <a:cs typeface="Carlito"/>
              </a:rPr>
              <a:t>Many-to-one</a:t>
            </a:r>
          </a:p>
          <a:p>
            <a:pPr marL="373380" lvl="1" indent="-133350">
              <a:lnSpc>
                <a:spcPct val="100000"/>
              </a:lnSpc>
              <a:spcBef>
                <a:spcPts val="95"/>
              </a:spcBef>
              <a:buClr>
                <a:srgbClr val="FF0000"/>
              </a:buClr>
              <a:buSzPct val="75000"/>
              <a:buFont typeface="Wingdings"/>
              <a:buChar char=""/>
              <a:tabLst>
                <a:tab pos="374015" algn="l"/>
              </a:tabLst>
            </a:pPr>
            <a:r>
              <a:rPr sz="1200" dirty="0">
                <a:latin typeface="Carlito"/>
                <a:cs typeface="Carlito"/>
              </a:rPr>
              <a:t>One-to-one</a:t>
            </a:r>
          </a:p>
          <a:p>
            <a:pPr marL="373380" lvl="1" indent="-133350">
              <a:lnSpc>
                <a:spcPct val="100000"/>
              </a:lnSpc>
              <a:spcBef>
                <a:spcPts val="95"/>
              </a:spcBef>
              <a:buClr>
                <a:srgbClr val="FF0000"/>
              </a:buClr>
              <a:buSzPct val="75000"/>
              <a:buFont typeface="Wingdings"/>
              <a:buChar char=""/>
              <a:tabLst>
                <a:tab pos="374015" algn="l"/>
              </a:tabLst>
            </a:pPr>
            <a:r>
              <a:rPr sz="1200" dirty="0">
                <a:latin typeface="Carlito"/>
                <a:cs typeface="Carlito"/>
              </a:rPr>
              <a:t>Many-to-many</a:t>
            </a:r>
          </a:p>
          <a:p>
            <a:pPr marL="144780" indent="-132715">
              <a:lnSpc>
                <a:spcPct val="100000"/>
              </a:lnSpc>
              <a:spcBef>
                <a:spcPts val="95"/>
              </a:spcBef>
              <a:buClr>
                <a:srgbClr val="FF0000"/>
              </a:buClr>
              <a:buSzPct val="73076"/>
              <a:buFont typeface="Wingdings"/>
              <a:buChar char=""/>
              <a:tabLst>
                <a:tab pos="145415" algn="l"/>
              </a:tabLst>
            </a:pPr>
            <a:r>
              <a:rPr sz="1300" spc="-5" dirty="0">
                <a:latin typeface="Carlito"/>
                <a:cs typeface="Carlito"/>
              </a:rPr>
              <a:t>Thread</a:t>
            </a:r>
            <a:r>
              <a:rPr sz="1300" spc="-15" dirty="0">
                <a:latin typeface="Carlito"/>
                <a:cs typeface="Carlito"/>
              </a:rPr>
              <a:t> </a:t>
            </a:r>
            <a:r>
              <a:rPr sz="1300" spc="-5" dirty="0">
                <a:latin typeface="Carlito"/>
                <a:cs typeface="Carlito"/>
              </a:rPr>
              <a:t>kütüphaneleri</a:t>
            </a:r>
            <a:endParaRPr sz="1300" dirty="0">
              <a:latin typeface="Carlito"/>
              <a:cs typeface="Carlito"/>
            </a:endParaRPr>
          </a:p>
          <a:p>
            <a:pPr marL="144780" indent="-132715">
              <a:lnSpc>
                <a:spcPct val="100000"/>
              </a:lnSpc>
              <a:spcBef>
                <a:spcPts val="105"/>
              </a:spcBef>
              <a:buClr>
                <a:srgbClr val="FF0000"/>
              </a:buClr>
              <a:buSzPct val="73076"/>
              <a:buFont typeface="Wingdings"/>
              <a:buChar char=""/>
              <a:tabLst>
                <a:tab pos="145415" algn="l"/>
              </a:tabLst>
            </a:pPr>
            <a:r>
              <a:rPr sz="1300" spc="-5" dirty="0">
                <a:latin typeface="Carlito"/>
                <a:cs typeface="Carlito"/>
              </a:rPr>
              <a:t>Dolaylı thread</a:t>
            </a:r>
            <a:r>
              <a:rPr sz="1300" spc="25" dirty="0">
                <a:latin typeface="Carlito"/>
                <a:cs typeface="Carlito"/>
              </a:rPr>
              <a:t> </a:t>
            </a:r>
            <a:r>
              <a:rPr sz="1300" spc="-10" dirty="0">
                <a:latin typeface="Carlito"/>
                <a:cs typeface="Carlito"/>
              </a:rPr>
              <a:t>oluşturma</a:t>
            </a:r>
            <a:endParaRPr sz="1300" dirty="0">
              <a:latin typeface="Carlito"/>
              <a:cs typeface="Carlito"/>
            </a:endParaRPr>
          </a:p>
          <a:p>
            <a:pPr marL="144780" indent="-132715">
              <a:lnSpc>
                <a:spcPct val="100000"/>
              </a:lnSpc>
              <a:spcBef>
                <a:spcPts val="100"/>
              </a:spcBef>
              <a:buClr>
                <a:srgbClr val="FF0000"/>
              </a:buClr>
              <a:buSzPct val="73076"/>
              <a:buFont typeface="Wingdings"/>
              <a:buChar char=""/>
              <a:tabLst>
                <a:tab pos="145415" algn="l"/>
              </a:tabLst>
            </a:pPr>
            <a:r>
              <a:rPr sz="1300" spc="-5" dirty="0">
                <a:latin typeface="Carlito"/>
                <a:cs typeface="Carlito"/>
              </a:rPr>
              <a:t>Thread çalıştırma</a:t>
            </a:r>
            <a:r>
              <a:rPr sz="1300" spc="5" dirty="0">
                <a:latin typeface="Carlito"/>
                <a:cs typeface="Carlito"/>
              </a:rPr>
              <a:t> </a:t>
            </a:r>
            <a:r>
              <a:rPr sz="1300" spc="-5" dirty="0">
                <a:latin typeface="Carlito"/>
                <a:cs typeface="Carlito"/>
              </a:rPr>
              <a:t>kuralları</a:t>
            </a:r>
            <a:endParaRPr sz="1300" dirty="0">
              <a:latin typeface="Carlito"/>
              <a:cs typeface="Carlito"/>
            </a:endParaRPr>
          </a:p>
          <a:p>
            <a:pPr marL="144780" indent="-132715">
              <a:lnSpc>
                <a:spcPct val="100000"/>
              </a:lnSpc>
              <a:spcBef>
                <a:spcPts val="95"/>
              </a:spcBef>
              <a:buClr>
                <a:srgbClr val="FF0000"/>
              </a:buClr>
              <a:buSzPct val="73076"/>
              <a:buFont typeface="Wingdings"/>
              <a:buChar char=""/>
              <a:tabLst>
                <a:tab pos="145415" algn="l"/>
              </a:tabLst>
            </a:pPr>
            <a:r>
              <a:rPr sz="1300" spc="-5" dirty="0">
                <a:solidFill>
                  <a:srgbClr val="C00000"/>
                </a:solidFill>
                <a:latin typeface="Carlito"/>
                <a:cs typeface="Carlito"/>
              </a:rPr>
              <a:t>Windows ve Linux</a:t>
            </a:r>
            <a:r>
              <a:rPr sz="1300" spc="5" dirty="0">
                <a:solidFill>
                  <a:srgbClr val="C00000"/>
                </a:solidFill>
                <a:latin typeface="Carlito"/>
                <a:cs typeface="Carlito"/>
              </a:rPr>
              <a:t> </a:t>
            </a:r>
            <a:r>
              <a:rPr sz="1300" spc="-5" dirty="0">
                <a:solidFill>
                  <a:srgbClr val="C00000"/>
                </a:solidFill>
                <a:latin typeface="Carlito"/>
                <a:cs typeface="Carlito"/>
              </a:rPr>
              <a:t>thread’leri</a:t>
            </a:r>
            <a:endParaRPr sz="1300" dirty="0">
              <a:latin typeface="Carlito"/>
              <a:cs typeface="Carlito"/>
            </a:endParaRPr>
          </a:p>
        </p:txBody>
      </p:sp>
      <p:sp>
        <p:nvSpPr>
          <p:cNvPr id="10" name="object 10"/>
          <p:cNvSpPr/>
          <p:nvPr/>
        </p:nvSpPr>
        <p:spPr>
          <a:xfrm>
            <a:off x="304" y="381"/>
            <a:ext cx="4953000" cy="3427729"/>
          </a:xfrm>
          <a:custGeom>
            <a:avLst/>
            <a:gdLst/>
            <a:ahLst/>
            <a:cxnLst/>
            <a:rect l="l" t="t" r="r" b="b"/>
            <a:pathLst>
              <a:path w="4953000" h="3427729">
                <a:moveTo>
                  <a:pt x="0" y="3427729"/>
                </a:moveTo>
                <a:lnTo>
                  <a:pt x="4952746" y="3427729"/>
                </a:lnTo>
                <a:lnTo>
                  <a:pt x="4952746" y="0"/>
                </a:lnTo>
                <a:lnTo>
                  <a:pt x="0" y="0"/>
                </a:lnTo>
                <a:lnTo>
                  <a:pt x="0" y="3427729"/>
                </a:lnTo>
                <a:close/>
              </a:path>
            </a:pathLst>
          </a:custGeom>
          <a:ln w="24384">
            <a:solidFill>
              <a:srgbClr val="000000"/>
            </a:solidFill>
          </a:ln>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8579" y="280416"/>
            <a:ext cx="4627245" cy="262255"/>
            <a:chOff x="68579" y="280416"/>
            <a:chExt cx="4627245" cy="262255"/>
          </a:xfrm>
        </p:grpSpPr>
        <p:sp>
          <p:nvSpPr>
            <p:cNvPr id="3" name="object 3"/>
            <p:cNvSpPr/>
            <p:nvPr/>
          </p:nvSpPr>
          <p:spPr>
            <a:xfrm>
              <a:off x="493775" y="409956"/>
              <a:ext cx="199644" cy="11887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68579" y="374904"/>
              <a:ext cx="303275" cy="118872"/>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413003" y="280416"/>
              <a:ext cx="17145" cy="262255"/>
            </a:xfrm>
            <a:custGeom>
              <a:avLst/>
              <a:gdLst/>
              <a:ahLst/>
              <a:cxnLst/>
              <a:rect l="l" t="t" r="r" b="b"/>
              <a:pathLst>
                <a:path w="17145" h="262255">
                  <a:moveTo>
                    <a:pt x="16763" y="0"/>
                  </a:moveTo>
                  <a:lnTo>
                    <a:pt x="0" y="0"/>
                  </a:lnTo>
                  <a:lnTo>
                    <a:pt x="0" y="262127"/>
                  </a:lnTo>
                  <a:lnTo>
                    <a:pt x="16763" y="262127"/>
                  </a:lnTo>
                  <a:lnTo>
                    <a:pt x="16763" y="0"/>
                  </a:lnTo>
                  <a:close/>
                </a:path>
              </a:pathLst>
            </a:custGeom>
            <a:solidFill>
              <a:srgbClr val="1C1C1C"/>
            </a:solidFill>
          </p:spPr>
          <p:txBody>
            <a:bodyPr wrap="square" lIns="0" tIns="0" rIns="0" bIns="0" rtlCol="0"/>
            <a:lstStyle/>
            <a:p>
              <a:endParaRPr/>
            </a:p>
          </p:txBody>
        </p:sp>
        <p:sp>
          <p:nvSpPr>
            <p:cNvPr id="6" name="object 6"/>
            <p:cNvSpPr/>
            <p:nvPr/>
          </p:nvSpPr>
          <p:spPr>
            <a:xfrm>
              <a:off x="239267" y="464820"/>
              <a:ext cx="4456176" cy="15240"/>
            </a:xfrm>
            <a:prstGeom prst="rect">
              <a:avLst/>
            </a:prstGeom>
            <a:blipFill>
              <a:blip r:embed="rId5" cstate="print"/>
              <a:stretch>
                <a:fillRect/>
              </a:stretch>
            </a:blipFill>
          </p:spPr>
          <p:txBody>
            <a:bodyPr wrap="square" lIns="0" tIns="0" rIns="0" bIns="0" rtlCol="0"/>
            <a:lstStyle/>
            <a:p>
              <a:endParaRPr/>
            </a:p>
          </p:txBody>
        </p:sp>
      </p:grpSp>
      <p:sp>
        <p:nvSpPr>
          <p:cNvPr id="7" name="object 7"/>
          <p:cNvSpPr txBox="1"/>
          <p:nvPr/>
        </p:nvSpPr>
        <p:spPr>
          <a:xfrm>
            <a:off x="4896103" y="3329686"/>
            <a:ext cx="58419" cy="102235"/>
          </a:xfrm>
          <a:prstGeom prst="rect">
            <a:avLst/>
          </a:prstGeom>
        </p:spPr>
        <p:txBody>
          <a:bodyPr vert="horz" wrap="square" lIns="0" tIns="13335" rIns="0" bIns="0" rtlCol="0">
            <a:spAutoFit/>
          </a:bodyPr>
          <a:lstStyle/>
          <a:p>
            <a:pPr marL="12700">
              <a:lnSpc>
                <a:spcPct val="100000"/>
              </a:lnSpc>
              <a:spcBef>
                <a:spcPts val="105"/>
              </a:spcBef>
            </a:pPr>
            <a:r>
              <a:rPr sz="500" dirty="0">
                <a:solidFill>
                  <a:srgbClr val="808080"/>
                </a:solidFill>
                <a:latin typeface="Carlito"/>
                <a:cs typeface="Carlito"/>
              </a:rPr>
              <a:t>5</a:t>
            </a:r>
            <a:endParaRPr sz="500">
              <a:latin typeface="Carlito"/>
              <a:cs typeface="Carlito"/>
            </a:endParaRPr>
          </a:p>
        </p:txBody>
      </p:sp>
      <p:sp>
        <p:nvSpPr>
          <p:cNvPr id="9" name="object 9"/>
          <p:cNvSpPr txBox="1">
            <a:spLocks noGrp="1"/>
          </p:cNvSpPr>
          <p:nvPr>
            <p:ph type="title"/>
          </p:nvPr>
        </p:nvSpPr>
        <p:spPr>
          <a:xfrm>
            <a:off x="490472" y="199390"/>
            <a:ext cx="2976628" cy="228268"/>
          </a:xfrm>
          <a:prstGeom prst="rect">
            <a:avLst/>
          </a:prstGeom>
        </p:spPr>
        <p:txBody>
          <a:bodyPr vert="horz" wrap="square" lIns="0" tIns="12700" rIns="0" bIns="0" rtlCol="0">
            <a:spAutoFit/>
          </a:bodyPr>
          <a:lstStyle/>
          <a:p>
            <a:pPr marL="12700">
              <a:lnSpc>
                <a:spcPct val="100000"/>
              </a:lnSpc>
              <a:spcBef>
                <a:spcPts val="100"/>
              </a:spcBef>
            </a:pPr>
            <a:r>
              <a:rPr lang="en-US" altLang="en-US" dirty="0"/>
              <a:t>Multithreaded Server Architecture</a:t>
            </a:r>
            <a:endParaRPr spc="-5" dirty="0"/>
          </a:p>
        </p:txBody>
      </p:sp>
      <p:grpSp>
        <p:nvGrpSpPr>
          <p:cNvPr id="10" name="object 10"/>
          <p:cNvGrpSpPr/>
          <p:nvPr/>
        </p:nvGrpSpPr>
        <p:grpSpPr>
          <a:xfrm>
            <a:off x="304" y="381"/>
            <a:ext cx="4953000" cy="3427729"/>
            <a:chOff x="304" y="381"/>
            <a:chExt cx="4953000" cy="3427729"/>
          </a:xfrm>
        </p:grpSpPr>
        <p:sp>
          <p:nvSpPr>
            <p:cNvPr id="11" name="object 11"/>
            <p:cNvSpPr/>
            <p:nvPr/>
          </p:nvSpPr>
          <p:spPr>
            <a:xfrm>
              <a:off x="494027" y="1108075"/>
              <a:ext cx="3649500" cy="1288156"/>
            </a:xfrm>
            <a:prstGeom prst="rect">
              <a:avLst/>
            </a:prstGeom>
            <a:blipFill>
              <a:blip r:embed="rId6" cstate="print"/>
              <a:stretch>
                <a:fillRect/>
              </a:stretch>
            </a:blipFill>
          </p:spPr>
          <p:txBody>
            <a:bodyPr wrap="square" lIns="0" tIns="0" rIns="0" bIns="0" rtlCol="0"/>
            <a:lstStyle/>
            <a:p>
              <a:endParaRPr/>
            </a:p>
          </p:txBody>
        </p:sp>
        <p:sp>
          <p:nvSpPr>
            <p:cNvPr id="12" name="object 12"/>
            <p:cNvSpPr/>
            <p:nvPr/>
          </p:nvSpPr>
          <p:spPr>
            <a:xfrm>
              <a:off x="304" y="381"/>
              <a:ext cx="4953000" cy="3427729"/>
            </a:xfrm>
            <a:custGeom>
              <a:avLst/>
              <a:gdLst/>
              <a:ahLst/>
              <a:cxnLst/>
              <a:rect l="l" t="t" r="r" b="b"/>
              <a:pathLst>
                <a:path w="4953000" h="3427729">
                  <a:moveTo>
                    <a:pt x="0" y="3427729"/>
                  </a:moveTo>
                  <a:lnTo>
                    <a:pt x="4952746" y="3427729"/>
                  </a:lnTo>
                  <a:lnTo>
                    <a:pt x="4952746" y="0"/>
                  </a:lnTo>
                  <a:lnTo>
                    <a:pt x="0" y="0"/>
                  </a:lnTo>
                  <a:lnTo>
                    <a:pt x="0" y="3427729"/>
                  </a:lnTo>
                  <a:close/>
                </a:path>
              </a:pathLst>
            </a:custGeom>
            <a:ln w="24384">
              <a:solidFill>
                <a:srgbClr val="000000"/>
              </a:solidFill>
            </a:ln>
          </p:spPr>
          <p:txBody>
            <a:bodyPr wrap="square" lIns="0" tIns="0" rIns="0" bIns="0" rtlCol="0"/>
            <a:lstStyle/>
            <a:p>
              <a:endParaRPr/>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8579" y="280416"/>
            <a:ext cx="4627245" cy="262255"/>
            <a:chOff x="68579" y="280416"/>
            <a:chExt cx="4627245" cy="262255"/>
          </a:xfrm>
        </p:grpSpPr>
        <p:sp>
          <p:nvSpPr>
            <p:cNvPr id="3" name="object 3"/>
            <p:cNvSpPr/>
            <p:nvPr/>
          </p:nvSpPr>
          <p:spPr>
            <a:xfrm>
              <a:off x="493775" y="409956"/>
              <a:ext cx="199644" cy="11887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68579" y="374904"/>
              <a:ext cx="303275" cy="118872"/>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413003" y="280416"/>
              <a:ext cx="17145" cy="262255"/>
            </a:xfrm>
            <a:custGeom>
              <a:avLst/>
              <a:gdLst/>
              <a:ahLst/>
              <a:cxnLst/>
              <a:rect l="l" t="t" r="r" b="b"/>
              <a:pathLst>
                <a:path w="17145" h="262255">
                  <a:moveTo>
                    <a:pt x="16763" y="0"/>
                  </a:moveTo>
                  <a:lnTo>
                    <a:pt x="0" y="0"/>
                  </a:lnTo>
                  <a:lnTo>
                    <a:pt x="0" y="262127"/>
                  </a:lnTo>
                  <a:lnTo>
                    <a:pt x="16763" y="262127"/>
                  </a:lnTo>
                  <a:lnTo>
                    <a:pt x="16763" y="0"/>
                  </a:lnTo>
                  <a:close/>
                </a:path>
              </a:pathLst>
            </a:custGeom>
            <a:solidFill>
              <a:srgbClr val="1C1C1C"/>
            </a:solidFill>
          </p:spPr>
          <p:txBody>
            <a:bodyPr wrap="square" lIns="0" tIns="0" rIns="0" bIns="0" rtlCol="0"/>
            <a:lstStyle/>
            <a:p>
              <a:endParaRPr/>
            </a:p>
          </p:txBody>
        </p:sp>
        <p:sp>
          <p:nvSpPr>
            <p:cNvPr id="6" name="object 6"/>
            <p:cNvSpPr/>
            <p:nvPr/>
          </p:nvSpPr>
          <p:spPr>
            <a:xfrm>
              <a:off x="239267" y="464820"/>
              <a:ext cx="4456176" cy="15239"/>
            </a:xfrm>
            <a:prstGeom prst="rect">
              <a:avLst/>
            </a:prstGeom>
            <a:blipFill>
              <a:blip r:embed="rId5" cstate="print"/>
              <a:stretch>
                <a:fillRect/>
              </a:stretch>
            </a:blipFill>
          </p:spPr>
          <p:txBody>
            <a:bodyPr wrap="square" lIns="0" tIns="0" rIns="0" bIns="0" rtlCol="0"/>
            <a:lstStyle/>
            <a:p>
              <a:endParaRPr/>
            </a:p>
          </p:txBody>
        </p:sp>
      </p:grpSp>
      <p:sp>
        <p:nvSpPr>
          <p:cNvPr id="7" name="object 7"/>
          <p:cNvSpPr txBox="1"/>
          <p:nvPr/>
        </p:nvSpPr>
        <p:spPr>
          <a:xfrm>
            <a:off x="4863846" y="3330041"/>
            <a:ext cx="89535" cy="102870"/>
          </a:xfrm>
          <a:prstGeom prst="rect">
            <a:avLst/>
          </a:prstGeom>
        </p:spPr>
        <p:txBody>
          <a:bodyPr vert="horz" wrap="square" lIns="0" tIns="13335" rIns="0" bIns="0" rtlCol="0">
            <a:spAutoFit/>
          </a:bodyPr>
          <a:lstStyle/>
          <a:p>
            <a:pPr marL="12700">
              <a:lnSpc>
                <a:spcPct val="100000"/>
              </a:lnSpc>
              <a:spcBef>
                <a:spcPts val="105"/>
              </a:spcBef>
            </a:pPr>
            <a:r>
              <a:rPr sz="500" spc="-5" dirty="0">
                <a:solidFill>
                  <a:srgbClr val="808080"/>
                </a:solidFill>
                <a:latin typeface="Carlito"/>
                <a:cs typeface="Carlito"/>
              </a:rPr>
              <a:t>50</a:t>
            </a:r>
            <a:endParaRPr sz="500">
              <a:latin typeface="Carlito"/>
              <a:cs typeface="Carlito"/>
            </a:endParaRPr>
          </a:p>
        </p:txBody>
      </p:sp>
      <p:sp>
        <p:nvSpPr>
          <p:cNvPr id="8" name="object 8"/>
          <p:cNvSpPr txBox="1"/>
          <p:nvPr/>
        </p:nvSpPr>
        <p:spPr>
          <a:xfrm>
            <a:off x="213105" y="458724"/>
            <a:ext cx="4669155" cy="2598147"/>
          </a:xfrm>
          <a:prstGeom prst="rect">
            <a:avLst/>
          </a:prstGeom>
        </p:spPr>
        <p:txBody>
          <a:bodyPr vert="horz" wrap="square" lIns="0" tIns="88900" rIns="0" bIns="0" rtlCol="0">
            <a:spAutoFit/>
          </a:bodyPr>
          <a:lstStyle/>
          <a:p>
            <a:pPr marL="192405" indent="-180340">
              <a:lnSpc>
                <a:spcPct val="100000"/>
              </a:lnSpc>
              <a:spcBef>
                <a:spcPts val="605"/>
              </a:spcBef>
              <a:buClr>
                <a:srgbClr val="3333CC"/>
              </a:buClr>
              <a:buSzPct val="58333"/>
              <a:buFont typeface="Wingdings"/>
              <a:buChar char=""/>
              <a:tabLst>
                <a:tab pos="193040" algn="l"/>
              </a:tabLst>
            </a:pPr>
            <a:r>
              <a:rPr lang="tr-TR" sz="1100" spc="-5" dirty="0">
                <a:latin typeface="Carlito"/>
                <a:cs typeface="Carlito"/>
              </a:rPr>
              <a:t>Microsoft </a:t>
            </a:r>
            <a:r>
              <a:rPr lang="tr-TR" sz="1100" dirty="0">
                <a:latin typeface="Carlito"/>
                <a:cs typeface="Carlito"/>
              </a:rPr>
              <a:t>işletim </a:t>
            </a:r>
            <a:r>
              <a:rPr lang="tr-TR" sz="1100" spc="-5" dirty="0">
                <a:latin typeface="Carlito"/>
                <a:cs typeface="Carlito"/>
              </a:rPr>
              <a:t>sistemleri için </a:t>
            </a:r>
            <a:r>
              <a:rPr lang="tr-TR" sz="1100" dirty="0">
                <a:latin typeface="Carlito"/>
                <a:cs typeface="Carlito"/>
              </a:rPr>
              <a:t>temel API </a:t>
            </a:r>
            <a:r>
              <a:rPr lang="tr-TR" sz="1100" spc="-5" dirty="0">
                <a:latin typeface="Carlito"/>
                <a:cs typeface="Carlito"/>
              </a:rPr>
              <a:t>olarak </a:t>
            </a:r>
            <a:r>
              <a:rPr lang="tr-TR" sz="1100" b="1" dirty="0">
                <a:latin typeface="Carlito"/>
                <a:cs typeface="Carlito"/>
              </a:rPr>
              <a:t>Windows API</a:t>
            </a:r>
            <a:r>
              <a:rPr lang="tr-TR" sz="1100" b="1" spc="-50" dirty="0">
                <a:latin typeface="Carlito"/>
                <a:cs typeface="Carlito"/>
              </a:rPr>
              <a:t> </a:t>
            </a:r>
            <a:r>
              <a:rPr lang="tr-TR" sz="1100" spc="-5" dirty="0">
                <a:latin typeface="Carlito"/>
                <a:cs typeface="Carlito"/>
              </a:rPr>
              <a:t>kullanılır.</a:t>
            </a:r>
            <a:endParaRPr lang="tr-TR" sz="1100" dirty="0">
              <a:latin typeface="Carlito"/>
              <a:cs typeface="Carlito"/>
            </a:endParaRPr>
          </a:p>
          <a:p>
            <a:pPr marL="192405" marR="21590" indent="-180340">
              <a:lnSpc>
                <a:spcPct val="100000"/>
              </a:lnSpc>
              <a:spcBef>
                <a:spcPts val="600"/>
              </a:spcBef>
              <a:buClr>
                <a:srgbClr val="3333CC"/>
              </a:buClr>
              <a:buSzPct val="58333"/>
              <a:buFont typeface="Wingdings"/>
              <a:buChar char=""/>
              <a:tabLst>
                <a:tab pos="193040" algn="l"/>
              </a:tabLst>
            </a:pPr>
            <a:r>
              <a:rPr lang="tr-TR" sz="1100" spc="-5" dirty="0">
                <a:latin typeface="Carlito"/>
                <a:cs typeface="Carlito"/>
              </a:rPr>
              <a:t>Bir Windows uygulaması </a:t>
            </a:r>
            <a:r>
              <a:rPr lang="tr-TR" sz="1100" dirty="0">
                <a:latin typeface="Carlito"/>
                <a:cs typeface="Carlito"/>
              </a:rPr>
              <a:t>ayrı bir </a:t>
            </a:r>
            <a:r>
              <a:rPr lang="tr-TR" sz="1100" spc="-5" dirty="0">
                <a:latin typeface="Carlito"/>
                <a:cs typeface="Carlito"/>
              </a:rPr>
              <a:t>process olarak çalışır </a:t>
            </a:r>
            <a:r>
              <a:rPr lang="tr-TR" sz="1100" dirty="0">
                <a:latin typeface="Carlito"/>
                <a:cs typeface="Carlito"/>
              </a:rPr>
              <a:t>ve </a:t>
            </a:r>
            <a:r>
              <a:rPr lang="tr-TR" sz="1100" spc="-5" dirty="0">
                <a:latin typeface="Carlito"/>
                <a:cs typeface="Carlito"/>
              </a:rPr>
              <a:t>her process </a:t>
            </a:r>
            <a:r>
              <a:rPr lang="tr-TR" sz="1100" dirty="0">
                <a:latin typeface="Carlito"/>
                <a:cs typeface="Carlito"/>
              </a:rPr>
              <a:t>bir  </a:t>
            </a:r>
            <a:r>
              <a:rPr lang="tr-TR" sz="1100" spc="-5" dirty="0">
                <a:latin typeface="Carlito"/>
                <a:cs typeface="Carlito"/>
              </a:rPr>
              <a:t>veya daha fazla thread</a:t>
            </a:r>
            <a:r>
              <a:rPr lang="tr-TR" sz="1100" dirty="0">
                <a:latin typeface="Carlito"/>
                <a:cs typeface="Carlito"/>
              </a:rPr>
              <a:t> </a:t>
            </a:r>
            <a:r>
              <a:rPr lang="tr-TR" sz="1100" spc="-5" dirty="0">
                <a:latin typeface="Carlito"/>
                <a:cs typeface="Carlito"/>
              </a:rPr>
              <a:t>içerebilir.</a:t>
            </a:r>
            <a:endParaRPr lang="tr-TR" sz="1100" dirty="0">
              <a:latin typeface="Carlito"/>
              <a:cs typeface="Carlito"/>
            </a:endParaRPr>
          </a:p>
          <a:p>
            <a:pPr marL="192405" marR="167005" indent="-180340">
              <a:lnSpc>
                <a:spcPct val="100000"/>
              </a:lnSpc>
              <a:spcBef>
                <a:spcPts val="600"/>
              </a:spcBef>
              <a:buClr>
                <a:srgbClr val="3333CC"/>
              </a:buClr>
              <a:buSzPct val="58333"/>
              <a:buFont typeface="Wingdings"/>
              <a:buChar char=""/>
              <a:tabLst>
                <a:tab pos="193040" algn="l"/>
              </a:tabLst>
            </a:pPr>
            <a:r>
              <a:rPr lang="tr-TR" sz="1100" dirty="0">
                <a:highlight>
                  <a:srgbClr val="FFFF00"/>
                </a:highlight>
                <a:latin typeface="Carlito"/>
                <a:cs typeface="Carlito"/>
              </a:rPr>
              <a:t>Windows, </a:t>
            </a:r>
            <a:r>
              <a:rPr lang="tr-TR" sz="1100" spc="-5" dirty="0">
                <a:highlight>
                  <a:srgbClr val="FFFF00"/>
                </a:highlight>
                <a:latin typeface="Carlito"/>
                <a:cs typeface="Carlito"/>
              </a:rPr>
              <a:t>kullanıcı </a:t>
            </a:r>
            <a:r>
              <a:rPr lang="tr-TR" sz="1100" spc="-5" dirty="0" err="1">
                <a:highlight>
                  <a:srgbClr val="FFFF00"/>
                </a:highlight>
                <a:latin typeface="Carlito"/>
                <a:cs typeface="Carlito"/>
              </a:rPr>
              <a:t>thread’leri</a:t>
            </a:r>
            <a:r>
              <a:rPr lang="tr-TR" sz="1100" spc="-5" dirty="0">
                <a:highlight>
                  <a:srgbClr val="FFFF00"/>
                </a:highlight>
                <a:latin typeface="Carlito"/>
                <a:cs typeface="Carlito"/>
              </a:rPr>
              <a:t> </a:t>
            </a:r>
            <a:r>
              <a:rPr lang="tr-TR" sz="1100" dirty="0">
                <a:highlight>
                  <a:srgbClr val="FFFF00"/>
                </a:highlight>
                <a:latin typeface="Carlito"/>
                <a:cs typeface="Carlito"/>
              </a:rPr>
              <a:t>ile </a:t>
            </a:r>
            <a:r>
              <a:rPr lang="tr-TR" sz="1100" spc="-5" dirty="0" err="1">
                <a:highlight>
                  <a:srgbClr val="FFFF00"/>
                </a:highlight>
                <a:latin typeface="Carlito"/>
                <a:cs typeface="Carlito"/>
              </a:rPr>
              <a:t>kernel</a:t>
            </a:r>
            <a:r>
              <a:rPr lang="tr-TR" sz="1100" spc="-5" dirty="0">
                <a:highlight>
                  <a:srgbClr val="FFFF00"/>
                </a:highlight>
                <a:latin typeface="Carlito"/>
                <a:cs typeface="Carlito"/>
              </a:rPr>
              <a:t> </a:t>
            </a:r>
            <a:r>
              <a:rPr lang="tr-TR" sz="1100" spc="-5" dirty="0" err="1">
                <a:highlight>
                  <a:srgbClr val="FFFF00"/>
                </a:highlight>
                <a:latin typeface="Carlito"/>
                <a:cs typeface="Carlito"/>
              </a:rPr>
              <a:t>thread’leri</a:t>
            </a:r>
            <a:r>
              <a:rPr lang="tr-TR" sz="1100" spc="-5" dirty="0">
                <a:highlight>
                  <a:srgbClr val="FFFF00"/>
                </a:highlight>
                <a:latin typeface="Carlito"/>
                <a:cs typeface="Carlito"/>
              </a:rPr>
              <a:t> arasında </a:t>
            </a:r>
            <a:r>
              <a:rPr lang="tr-TR" sz="1100" b="1" spc="5" dirty="0" err="1">
                <a:highlight>
                  <a:srgbClr val="FFFF00"/>
                </a:highlight>
                <a:latin typeface="Carlito"/>
                <a:cs typeface="Carlito"/>
              </a:rPr>
              <a:t>one-to</a:t>
            </a:r>
            <a:r>
              <a:rPr lang="tr-TR" sz="1100" b="1" spc="5" dirty="0">
                <a:highlight>
                  <a:srgbClr val="FFFF00"/>
                </a:highlight>
                <a:latin typeface="Carlito"/>
                <a:cs typeface="Carlito"/>
              </a:rPr>
              <a:t>- </a:t>
            </a:r>
            <a:r>
              <a:rPr lang="tr-TR" sz="1100" b="1" dirty="0" err="1">
                <a:highlight>
                  <a:srgbClr val="FFFF00"/>
                </a:highlight>
                <a:latin typeface="Carlito"/>
                <a:cs typeface="Carlito"/>
              </a:rPr>
              <a:t>one</a:t>
            </a:r>
            <a:r>
              <a:rPr lang="tr-TR" sz="1100" b="1" dirty="0">
                <a:highlight>
                  <a:srgbClr val="FFFF00"/>
                </a:highlight>
                <a:latin typeface="Carlito"/>
                <a:cs typeface="Carlito"/>
              </a:rPr>
              <a:t> </a:t>
            </a:r>
            <a:r>
              <a:rPr lang="tr-TR" sz="1100" spc="-5" dirty="0">
                <a:highlight>
                  <a:srgbClr val="FFFF00"/>
                </a:highlight>
                <a:latin typeface="Carlito"/>
                <a:cs typeface="Carlito"/>
              </a:rPr>
              <a:t>eşleştirme</a:t>
            </a:r>
            <a:r>
              <a:rPr lang="tr-TR" sz="1100" spc="-25" dirty="0">
                <a:highlight>
                  <a:srgbClr val="FFFF00"/>
                </a:highlight>
                <a:latin typeface="Carlito"/>
                <a:cs typeface="Carlito"/>
              </a:rPr>
              <a:t> </a:t>
            </a:r>
            <a:r>
              <a:rPr lang="tr-TR" sz="1100" spc="-5" dirty="0">
                <a:highlight>
                  <a:srgbClr val="FFFF00"/>
                </a:highlight>
                <a:latin typeface="Carlito"/>
                <a:cs typeface="Carlito"/>
              </a:rPr>
              <a:t>yapar.</a:t>
            </a:r>
          </a:p>
          <a:p>
            <a:pPr marL="192405" marR="167005" indent="-180340">
              <a:lnSpc>
                <a:spcPct val="100000"/>
              </a:lnSpc>
              <a:spcBef>
                <a:spcPts val="600"/>
              </a:spcBef>
              <a:buClr>
                <a:srgbClr val="3333CC"/>
              </a:buClr>
              <a:buSzPct val="58333"/>
              <a:buFont typeface="Wingdings"/>
              <a:buChar char=""/>
              <a:tabLst>
                <a:tab pos="193040" algn="l"/>
              </a:tabLst>
            </a:pPr>
            <a:r>
              <a:rPr lang="tr-TR" sz="1100" dirty="0">
                <a:latin typeface="Carlito"/>
                <a:cs typeface="Carlito"/>
              </a:rPr>
              <a:t>Her thread şunları içerir: </a:t>
            </a:r>
            <a:endParaRPr lang="tr-TR" altLang="en-US" sz="1100" dirty="0">
              <a:latin typeface="Carlito"/>
            </a:endParaRPr>
          </a:p>
          <a:p>
            <a:pPr marL="360000" lvl="1" indent="-171450">
              <a:buFont typeface="Arial" panose="020B0604020202020204" pitchFamily="34" charset="0"/>
              <a:buChar char="•"/>
            </a:pPr>
            <a:r>
              <a:rPr lang="tr-TR" altLang="en-US" sz="1100" b="1" dirty="0">
                <a:latin typeface="Carlito"/>
              </a:rPr>
              <a:t>thread </a:t>
            </a:r>
            <a:r>
              <a:rPr lang="tr-TR" altLang="en-US" sz="1100" b="1" dirty="0" err="1">
                <a:latin typeface="Carlito"/>
              </a:rPr>
              <a:t>id</a:t>
            </a:r>
            <a:endParaRPr lang="tr-TR" altLang="en-US" sz="1100" b="1" dirty="0">
              <a:latin typeface="Carlito"/>
            </a:endParaRPr>
          </a:p>
          <a:p>
            <a:pPr marL="360000" lvl="1" indent="-171450">
              <a:buFont typeface="Arial" panose="020B0604020202020204" pitchFamily="34" charset="0"/>
              <a:buChar char="•"/>
            </a:pPr>
            <a:r>
              <a:rPr lang="tr-TR" altLang="en-US" sz="1100" b="1" dirty="0" err="1">
                <a:latin typeface="Carlito"/>
              </a:rPr>
              <a:t>Register</a:t>
            </a:r>
            <a:r>
              <a:rPr lang="tr-TR" altLang="en-US" sz="1100" b="1" dirty="0">
                <a:latin typeface="Carlito"/>
              </a:rPr>
              <a:t> set</a:t>
            </a:r>
          </a:p>
          <a:p>
            <a:pPr marL="360000" lvl="1" indent="-171450">
              <a:buFont typeface="Arial" panose="020B0604020202020204" pitchFamily="34" charset="0"/>
              <a:buChar char="•"/>
            </a:pPr>
            <a:r>
              <a:rPr lang="tr-TR" altLang="en-US" sz="1100" b="1" dirty="0">
                <a:latin typeface="Carlito"/>
              </a:rPr>
              <a:t>Ayrı </a:t>
            </a:r>
            <a:r>
              <a:rPr lang="tr-TR" altLang="en-US" sz="1100" b="1" dirty="0" err="1">
                <a:latin typeface="Carlito"/>
              </a:rPr>
              <a:t>user</a:t>
            </a:r>
            <a:r>
              <a:rPr lang="tr-TR" altLang="en-US" sz="1100" b="1" dirty="0">
                <a:latin typeface="Carlito"/>
              </a:rPr>
              <a:t> ve </a:t>
            </a:r>
            <a:r>
              <a:rPr lang="tr-TR" altLang="en-US" sz="1100" b="1" dirty="0" err="1">
                <a:latin typeface="Carlito"/>
              </a:rPr>
              <a:t>kernel</a:t>
            </a:r>
            <a:r>
              <a:rPr lang="tr-TR" altLang="en-US" sz="1100" b="1" dirty="0">
                <a:latin typeface="Carlito"/>
              </a:rPr>
              <a:t> </a:t>
            </a:r>
            <a:r>
              <a:rPr lang="tr-TR" altLang="en-US" sz="1100" b="1" dirty="0" err="1">
                <a:latin typeface="Carlito"/>
              </a:rPr>
              <a:t>stacks</a:t>
            </a:r>
            <a:endParaRPr lang="tr-TR" altLang="en-US" sz="1100" b="1" dirty="0">
              <a:latin typeface="Carlito"/>
            </a:endParaRPr>
          </a:p>
          <a:p>
            <a:pPr marL="360000" lvl="1" indent="-171450">
              <a:buFont typeface="Arial" panose="020B0604020202020204" pitchFamily="34" charset="0"/>
              <a:buChar char="•"/>
            </a:pPr>
            <a:r>
              <a:rPr lang="tr-TR" altLang="en-US" sz="1100" b="1" dirty="0">
                <a:latin typeface="Carlito"/>
              </a:rPr>
              <a:t>Özel depolama alanı </a:t>
            </a:r>
            <a:r>
              <a:rPr lang="tr-TR" altLang="en-US" sz="1100" dirty="0">
                <a:latin typeface="Carlito"/>
              </a:rPr>
              <a:t>- </a:t>
            </a:r>
            <a:r>
              <a:rPr lang="tr-TR" altLang="en-US" sz="1100" dirty="0" err="1">
                <a:latin typeface="Carlito"/>
              </a:rPr>
              <a:t>run</a:t>
            </a:r>
            <a:r>
              <a:rPr lang="tr-TR" altLang="en-US" sz="1100" dirty="0">
                <a:latin typeface="Carlito"/>
              </a:rPr>
              <a:t>-time </a:t>
            </a:r>
            <a:r>
              <a:rPr lang="tr-TR" altLang="en-US" sz="1100" dirty="0" err="1">
                <a:latin typeface="Carlito"/>
              </a:rPr>
              <a:t>libraries</a:t>
            </a:r>
            <a:r>
              <a:rPr lang="tr-TR" altLang="en-US" sz="1100" dirty="0">
                <a:latin typeface="Carlito"/>
              </a:rPr>
              <a:t> ve </a:t>
            </a:r>
            <a:r>
              <a:rPr lang="tr-TR" altLang="en-US" sz="1100" dirty="0" err="1">
                <a:latin typeface="Carlito"/>
              </a:rPr>
              <a:t>dynamic</a:t>
            </a:r>
            <a:r>
              <a:rPr lang="tr-TR" altLang="en-US" sz="1100" dirty="0">
                <a:latin typeface="Carlito"/>
              </a:rPr>
              <a:t> link </a:t>
            </a:r>
            <a:r>
              <a:rPr lang="tr-TR" altLang="en-US" sz="1100" dirty="0" err="1">
                <a:latin typeface="Carlito"/>
              </a:rPr>
              <a:t>libraries</a:t>
            </a:r>
            <a:r>
              <a:rPr lang="tr-TR" altLang="en-US" sz="1100" dirty="0">
                <a:latin typeface="Carlito"/>
              </a:rPr>
              <a:t> (</a:t>
            </a:r>
            <a:r>
              <a:rPr lang="tr-TR" altLang="en-US" sz="1100" dirty="0" err="1">
                <a:latin typeface="Carlito"/>
              </a:rPr>
              <a:t>DLLs</a:t>
            </a:r>
            <a:r>
              <a:rPr lang="tr-TR" altLang="en-US" sz="1100" dirty="0">
                <a:latin typeface="Carlito"/>
              </a:rPr>
              <a:t>) tarafından kullanılan</a:t>
            </a:r>
          </a:p>
          <a:p>
            <a:pPr marL="192405" marR="151765" indent="-180340">
              <a:lnSpc>
                <a:spcPct val="100000"/>
              </a:lnSpc>
              <a:spcBef>
                <a:spcPts val="600"/>
              </a:spcBef>
              <a:buClr>
                <a:srgbClr val="3333CC"/>
              </a:buClr>
              <a:buSzPct val="58333"/>
              <a:buFont typeface="Wingdings"/>
              <a:buChar char=""/>
              <a:tabLst>
                <a:tab pos="193040" algn="l"/>
              </a:tabLst>
            </a:pPr>
            <a:r>
              <a:rPr lang="tr-TR" sz="1100" spc="-5" dirty="0">
                <a:latin typeface="Carlito"/>
                <a:cs typeface="Carlito"/>
              </a:rPr>
              <a:t>Bir </a:t>
            </a:r>
            <a:r>
              <a:rPr lang="tr-TR" sz="1100" dirty="0">
                <a:latin typeface="Carlito"/>
                <a:cs typeface="Carlito"/>
              </a:rPr>
              <a:t>thread </a:t>
            </a:r>
            <a:r>
              <a:rPr lang="tr-TR" sz="1100" spc="-5" dirty="0">
                <a:latin typeface="Carlito"/>
                <a:cs typeface="Carlito"/>
              </a:rPr>
              <a:t>için </a:t>
            </a:r>
            <a:r>
              <a:rPr lang="tr-TR" sz="1100" dirty="0">
                <a:latin typeface="Carlito"/>
                <a:cs typeface="Carlito"/>
              </a:rPr>
              <a:t>ayrılan </a:t>
            </a:r>
            <a:r>
              <a:rPr lang="tr-TR" sz="1100" b="1" spc="-5" dirty="0" err="1">
                <a:latin typeface="Carlito"/>
                <a:cs typeface="Carlito"/>
              </a:rPr>
              <a:t>register</a:t>
            </a:r>
            <a:r>
              <a:rPr lang="tr-TR" sz="1100" b="1" spc="-5" dirty="0">
                <a:latin typeface="Carlito"/>
                <a:cs typeface="Carlito"/>
              </a:rPr>
              <a:t> </a:t>
            </a:r>
            <a:r>
              <a:rPr lang="tr-TR" sz="1100" b="1" dirty="0">
                <a:latin typeface="Carlito"/>
                <a:cs typeface="Carlito"/>
              </a:rPr>
              <a:t>kümesi</a:t>
            </a:r>
            <a:r>
              <a:rPr lang="tr-TR" sz="1100" dirty="0">
                <a:latin typeface="Carlito"/>
                <a:cs typeface="Carlito"/>
              </a:rPr>
              <a:t>, </a:t>
            </a:r>
            <a:r>
              <a:rPr lang="tr-TR" sz="1100" b="1" spc="-5" dirty="0" err="1">
                <a:latin typeface="Carlito"/>
                <a:cs typeface="Carlito"/>
              </a:rPr>
              <a:t>stack</a:t>
            </a:r>
            <a:r>
              <a:rPr lang="tr-TR" sz="1100" spc="-5" dirty="0">
                <a:latin typeface="Carlito"/>
                <a:cs typeface="Carlito"/>
              </a:rPr>
              <a:t>, </a:t>
            </a:r>
            <a:r>
              <a:rPr lang="tr-TR" sz="1100" b="1" spc="-5" dirty="0">
                <a:latin typeface="Carlito"/>
                <a:cs typeface="Carlito"/>
              </a:rPr>
              <a:t>özel depolama </a:t>
            </a:r>
            <a:r>
              <a:rPr lang="tr-TR" sz="1100" b="1" dirty="0">
                <a:latin typeface="Carlito"/>
                <a:cs typeface="Carlito"/>
              </a:rPr>
              <a:t>alanı</a:t>
            </a:r>
            <a:r>
              <a:rPr lang="tr-TR" sz="1100" dirty="0">
                <a:latin typeface="Carlito"/>
                <a:cs typeface="Carlito"/>
              </a:rPr>
              <a:t>, </a:t>
            </a:r>
            <a:r>
              <a:rPr lang="tr-TR" sz="1100" spc="-5" dirty="0" err="1">
                <a:solidFill>
                  <a:srgbClr val="00AFEF"/>
                </a:solidFill>
                <a:latin typeface="Carlito"/>
                <a:cs typeface="Carlito"/>
              </a:rPr>
              <a:t>context</a:t>
            </a:r>
            <a:r>
              <a:rPr lang="tr-TR" sz="1100" spc="-5" dirty="0">
                <a:solidFill>
                  <a:srgbClr val="00AFEF"/>
                </a:solidFill>
                <a:latin typeface="Carlito"/>
                <a:cs typeface="Carlito"/>
              </a:rPr>
              <a:t> </a:t>
            </a:r>
            <a:r>
              <a:rPr lang="tr-TR" sz="1100" spc="-5" dirty="0">
                <a:latin typeface="Carlito"/>
                <a:cs typeface="Carlito"/>
              </a:rPr>
              <a:t> olarak</a:t>
            </a:r>
            <a:r>
              <a:rPr lang="tr-TR" sz="1100" spc="-20" dirty="0">
                <a:latin typeface="Carlito"/>
                <a:cs typeface="Carlito"/>
              </a:rPr>
              <a:t> </a:t>
            </a:r>
            <a:r>
              <a:rPr lang="tr-TR" sz="1100" dirty="0">
                <a:latin typeface="Carlito"/>
                <a:cs typeface="Carlito"/>
              </a:rPr>
              <a:t>adlandırılır.</a:t>
            </a:r>
          </a:p>
        </p:txBody>
      </p:sp>
      <p:sp>
        <p:nvSpPr>
          <p:cNvPr id="9" name="object 9"/>
          <p:cNvSpPr txBox="1">
            <a:spLocks noGrp="1"/>
          </p:cNvSpPr>
          <p:nvPr>
            <p:ph type="title"/>
          </p:nvPr>
        </p:nvSpPr>
        <p:spPr>
          <a:xfrm>
            <a:off x="490472" y="200406"/>
            <a:ext cx="2900427" cy="228909"/>
          </a:xfrm>
          <a:prstGeom prst="rect">
            <a:avLst/>
          </a:prstGeom>
        </p:spPr>
        <p:txBody>
          <a:bodyPr vert="horz" wrap="square" lIns="0" tIns="13335" rIns="0" bIns="0" rtlCol="0">
            <a:spAutoFit/>
          </a:bodyPr>
          <a:lstStyle/>
          <a:p>
            <a:pPr marL="12700">
              <a:lnSpc>
                <a:spcPct val="100000"/>
              </a:lnSpc>
              <a:spcBef>
                <a:spcPts val="105"/>
              </a:spcBef>
            </a:pPr>
            <a:r>
              <a:rPr spc="-5" dirty="0"/>
              <a:t>Windows </a:t>
            </a:r>
            <a:r>
              <a:rPr spc="-5" dirty="0" err="1"/>
              <a:t>thread’leri</a:t>
            </a:r>
            <a:endParaRPr spc="-5" dirty="0"/>
          </a:p>
        </p:txBody>
      </p:sp>
      <p:sp>
        <p:nvSpPr>
          <p:cNvPr id="10" name="object 10"/>
          <p:cNvSpPr/>
          <p:nvPr/>
        </p:nvSpPr>
        <p:spPr>
          <a:xfrm>
            <a:off x="304" y="889"/>
            <a:ext cx="4953000" cy="3428365"/>
          </a:xfrm>
          <a:custGeom>
            <a:avLst/>
            <a:gdLst/>
            <a:ahLst/>
            <a:cxnLst/>
            <a:rect l="l" t="t" r="r" b="b"/>
            <a:pathLst>
              <a:path w="4953000" h="3428365">
                <a:moveTo>
                  <a:pt x="0" y="3428111"/>
                </a:moveTo>
                <a:lnTo>
                  <a:pt x="4952746" y="3428111"/>
                </a:lnTo>
                <a:lnTo>
                  <a:pt x="4952746" y="0"/>
                </a:lnTo>
                <a:lnTo>
                  <a:pt x="0" y="0"/>
                </a:lnTo>
                <a:lnTo>
                  <a:pt x="0" y="3428111"/>
                </a:lnTo>
                <a:close/>
              </a:path>
            </a:pathLst>
          </a:custGeom>
          <a:ln w="24384">
            <a:solidFill>
              <a:srgbClr val="000000"/>
            </a:solidFill>
          </a:ln>
        </p:spPr>
        <p:txBody>
          <a:bodyPr wrap="square" lIns="0" tIns="0" rIns="0" bIns="0" rtlCol="0"/>
          <a:lstStyle/>
          <a:p>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8579" y="280416"/>
            <a:ext cx="4627245" cy="262255"/>
            <a:chOff x="68579" y="280416"/>
            <a:chExt cx="4627245" cy="262255"/>
          </a:xfrm>
        </p:grpSpPr>
        <p:sp>
          <p:nvSpPr>
            <p:cNvPr id="3" name="object 3"/>
            <p:cNvSpPr/>
            <p:nvPr/>
          </p:nvSpPr>
          <p:spPr>
            <a:xfrm>
              <a:off x="493775" y="409956"/>
              <a:ext cx="199644" cy="11887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68579" y="374904"/>
              <a:ext cx="303275" cy="118872"/>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413003" y="280416"/>
              <a:ext cx="17145" cy="262255"/>
            </a:xfrm>
            <a:custGeom>
              <a:avLst/>
              <a:gdLst/>
              <a:ahLst/>
              <a:cxnLst/>
              <a:rect l="l" t="t" r="r" b="b"/>
              <a:pathLst>
                <a:path w="17145" h="262255">
                  <a:moveTo>
                    <a:pt x="16763" y="0"/>
                  </a:moveTo>
                  <a:lnTo>
                    <a:pt x="0" y="0"/>
                  </a:lnTo>
                  <a:lnTo>
                    <a:pt x="0" y="262127"/>
                  </a:lnTo>
                  <a:lnTo>
                    <a:pt x="16763" y="262127"/>
                  </a:lnTo>
                  <a:lnTo>
                    <a:pt x="16763" y="0"/>
                  </a:lnTo>
                  <a:close/>
                </a:path>
              </a:pathLst>
            </a:custGeom>
            <a:solidFill>
              <a:srgbClr val="1C1C1C"/>
            </a:solidFill>
          </p:spPr>
          <p:txBody>
            <a:bodyPr wrap="square" lIns="0" tIns="0" rIns="0" bIns="0" rtlCol="0"/>
            <a:lstStyle/>
            <a:p>
              <a:endParaRPr/>
            </a:p>
          </p:txBody>
        </p:sp>
        <p:sp>
          <p:nvSpPr>
            <p:cNvPr id="6" name="object 6"/>
            <p:cNvSpPr/>
            <p:nvPr/>
          </p:nvSpPr>
          <p:spPr>
            <a:xfrm>
              <a:off x="239267" y="464820"/>
              <a:ext cx="4456176" cy="15239"/>
            </a:xfrm>
            <a:prstGeom prst="rect">
              <a:avLst/>
            </a:prstGeom>
            <a:blipFill>
              <a:blip r:embed="rId5" cstate="print"/>
              <a:stretch>
                <a:fillRect/>
              </a:stretch>
            </a:blipFill>
          </p:spPr>
          <p:txBody>
            <a:bodyPr wrap="square" lIns="0" tIns="0" rIns="0" bIns="0" rtlCol="0"/>
            <a:lstStyle/>
            <a:p>
              <a:endParaRPr/>
            </a:p>
          </p:txBody>
        </p:sp>
      </p:grpSp>
      <p:sp>
        <p:nvSpPr>
          <p:cNvPr id="7" name="object 7"/>
          <p:cNvSpPr txBox="1"/>
          <p:nvPr/>
        </p:nvSpPr>
        <p:spPr>
          <a:xfrm>
            <a:off x="4863846" y="3330041"/>
            <a:ext cx="89535" cy="102870"/>
          </a:xfrm>
          <a:prstGeom prst="rect">
            <a:avLst/>
          </a:prstGeom>
        </p:spPr>
        <p:txBody>
          <a:bodyPr vert="horz" wrap="square" lIns="0" tIns="13335" rIns="0" bIns="0" rtlCol="0">
            <a:spAutoFit/>
          </a:bodyPr>
          <a:lstStyle/>
          <a:p>
            <a:pPr marL="12700">
              <a:lnSpc>
                <a:spcPct val="100000"/>
              </a:lnSpc>
              <a:spcBef>
                <a:spcPts val="105"/>
              </a:spcBef>
            </a:pPr>
            <a:r>
              <a:rPr sz="500" spc="-5" dirty="0">
                <a:solidFill>
                  <a:srgbClr val="808080"/>
                </a:solidFill>
                <a:latin typeface="Carlito"/>
                <a:cs typeface="Carlito"/>
              </a:rPr>
              <a:t>50</a:t>
            </a:r>
            <a:endParaRPr sz="500">
              <a:latin typeface="Carlito"/>
              <a:cs typeface="Carlito"/>
            </a:endParaRPr>
          </a:p>
        </p:txBody>
      </p:sp>
      <p:sp>
        <p:nvSpPr>
          <p:cNvPr id="8" name="object 8"/>
          <p:cNvSpPr txBox="1"/>
          <p:nvPr/>
        </p:nvSpPr>
        <p:spPr>
          <a:xfrm>
            <a:off x="213105" y="583699"/>
            <a:ext cx="4669155" cy="905376"/>
          </a:xfrm>
          <a:prstGeom prst="rect">
            <a:avLst/>
          </a:prstGeom>
        </p:spPr>
        <p:txBody>
          <a:bodyPr vert="horz" wrap="square" lIns="0" tIns="88900" rIns="0" bIns="0" rtlCol="0">
            <a:spAutoFit/>
          </a:bodyPr>
          <a:lstStyle/>
          <a:p>
            <a:pPr marL="192405" indent="-180340">
              <a:lnSpc>
                <a:spcPct val="100000"/>
              </a:lnSpc>
              <a:spcBef>
                <a:spcPts val="600"/>
              </a:spcBef>
              <a:buClr>
                <a:srgbClr val="3333CC"/>
              </a:buClr>
              <a:buSzPct val="58333"/>
              <a:buFont typeface="Wingdings"/>
              <a:buChar char=""/>
              <a:tabLst>
                <a:tab pos="193040" algn="l"/>
              </a:tabLst>
            </a:pPr>
            <a:r>
              <a:rPr sz="1100" spc="-5" dirty="0">
                <a:latin typeface="Carlito"/>
                <a:cs typeface="Carlito"/>
              </a:rPr>
              <a:t>Windows </a:t>
            </a:r>
            <a:r>
              <a:rPr sz="1100" dirty="0">
                <a:latin typeface="Carlito"/>
                <a:cs typeface="Carlito"/>
              </a:rPr>
              <a:t>bir thread </a:t>
            </a:r>
            <a:r>
              <a:rPr sz="1100" spc="-5" dirty="0">
                <a:latin typeface="Carlito"/>
                <a:cs typeface="Carlito"/>
              </a:rPr>
              <a:t>için aşağıdaki </a:t>
            </a:r>
            <a:r>
              <a:rPr sz="1100" dirty="0">
                <a:latin typeface="Carlito"/>
                <a:cs typeface="Carlito"/>
              </a:rPr>
              <a:t>veri yapılarını</a:t>
            </a:r>
            <a:r>
              <a:rPr sz="1100" spc="-60" dirty="0">
                <a:latin typeface="Carlito"/>
                <a:cs typeface="Carlito"/>
              </a:rPr>
              <a:t> </a:t>
            </a:r>
            <a:r>
              <a:rPr sz="1100" spc="-5" dirty="0">
                <a:latin typeface="Carlito"/>
                <a:cs typeface="Carlito"/>
              </a:rPr>
              <a:t>kullanır</a:t>
            </a:r>
            <a:r>
              <a:rPr sz="1100" u="sng" spc="-5" dirty="0">
                <a:latin typeface="Carlito"/>
                <a:cs typeface="Carlito"/>
              </a:rPr>
              <a:t>:</a:t>
            </a:r>
            <a:endParaRPr sz="1100" u="sng" dirty="0">
              <a:latin typeface="Carlito"/>
              <a:cs typeface="Carlito"/>
            </a:endParaRPr>
          </a:p>
          <a:p>
            <a:pPr marL="391795" lvl="1" indent="-179070">
              <a:lnSpc>
                <a:spcPct val="100000"/>
              </a:lnSpc>
              <a:spcBef>
                <a:spcPts val="605"/>
              </a:spcBef>
              <a:buClr>
                <a:srgbClr val="FF0000"/>
              </a:buClr>
              <a:buSzPct val="55000"/>
              <a:buFont typeface="Wingdings"/>
              <a:buChar char=""/>
              <a:tabLst>
                <a:tab pos="392430" algn="l"/>
              </a:tabLst>
            </a:pPr>
            <a:r>
              <a:rPr sz="900" spc="-5" dirty="0">
                <a:solidFill>
                  <a:srgbClr val="C00000"/>
                </a:solidFill>
                <a:latin typeface="Carlito"/>
                <a:cs typeface="Carlito"/>
              </a:rPr>
              <a:t>ETHREAD: </a:t>
            </a:r>
            <a:r>
              <a:rPr sz="900" spc="-5" dirty="0">
                <a:latin typeface="Carlito"/>
                <a:cs typeface="Carlito"/>
              </a:rPr>
              <a:t>Yürütücü thread</a:t>
            </a:r>
            <a:r>
              <a:rPr sz="900" spc="15" dirty="0">
                <a:latin typeface="Carlito"/>
                <a:cs typeface="Carlito"/>
              </a:rPr>
              <a:t> </a:t>
            </a:r>
            <a:r>
              <a:rPr sz="900" spc="-5" dirty="0">
                <a:latin typeface="Carlito"/>
                <a:cs typeface="Carlito"/>
              </a:rPr>
              <a:t>blok</a:t>
            </a:r>
            <a:endParaRPr sz="900" dirty="0">
              <a:latin typeface="Carlito"/>
              <a:cs typeface="Carlito"/>
            </a:endParaRPr>
          </a:p>
          <a:p>
            <a:pPr marL="391795" lvl="1" indent="-179070">
              <a:lnSpc>
                <a:spcPct val="100000"/>
              </a:lnSpc>
              <a:spcBef>
                <a:spcPts val="605"/>
              </a:spcBef>
              <a:buClr>
                <a:srgbClr val="FF0000"/>
              </a:buClr>
              <a:buSzPct val="55000"/>
              <a:buFont typeface="Wingdings"/>
              <a:buChar char=""/>
              <a:tabLst>
                <a:tab pos="392430" algn="l"/>
              </a:tabLst>
            </a:pPr>
            <a:r>
              <a:rPr sz="900" spc="-5" dirty="0">
                <a:solidFill>
                  <a:srgbClr val="C00000"/>
                </a:solidFill>
                <a:latin typeface="Carlito"/>
                <a:cs typeface="Carlito"/>
              </a:rPr>
              <a:t>KTHREAD: </a:t>
            </a:r>
            <a:r>
              <a:rPr sz="900" spc="-5" dirty="0">
                <a:latin typeface="Carlito"/>
                <a:cs typeface="Carlito"/>
              </a:rPr>
              <a:t>Kernel thread</a:t>
            </a:r>
            <a:r>
              <a:rPr sz="900" spc="45" dirty="0">
                <a:latin typeface="Carlito"/>
                <a:cs typeface="Carlito"/>
              </a:rPr>
              <a:t> </a:t>
            </a:r>
            <a:r>
              <a:rPr sz="900" spc="-5" dirty="0">
                <a:latin typeface="Carlito"/>
                <a:cs typeface="Carlito"/>
              </a:rPr>
              <a:t>blok</a:t>
            </a:r>
            <a:endParaRPr sz="900" dirty="0">
              <a:latin typeface="Carlito"/>
              <a:cs typeface="Carlito"/>
            </a:endParaRPr>
          </a:p>
          <a:p>
            <a:pPr marL="391795" lvl="1" indent="-179070">
              <a:lnSpc>
                <a:spcPct val="100000"/>
              </a:lnSpc>
              <a:spcBef>
                <a:spcPts val="600"/>
              </a:spcBef>
              <a:buClr>
                <a:srgbClr val="FF0000"/>
              </a:buClr>
              <a:buSzPct val="55000"/>
              <a:buFont typeface="Wingdings"/>
              <a:buChar char=""/>
              <a:tabLst>
                <a:tab pos="392430" algn="l"/>
              </a:tabLst>
            </a:pPr>
            <a:r>
              <a:rPr sz="900" spc="-5" dirty="0">
                <a:solidFill>
                  <a:srgbClr val="C00000"/>
                </a:solidFill>
                <a:latin typeface="Carlito"/>
                <a:cs typeface="Carlito"/>
              </a:rPr>
              <a:t>TEB: </a:t>
            </a:r>
            <a:r>
              <a:rPr sz="900" spc="-5" dirty="0">
                <a:latin typeface="Carlito"/>
                <a:cs typeface="Carlito"/>
              </a:rPr>
              <a:t>Thread environment (ortam)</a:t>
            </a:r>
            <a:r>
              <a:rPr sz="900" spc="70" dirty="0">
                <a:latin typeface="Carlito"/>
                <a:cs typeface="Carlito"/>
              </a:rPr>
              <a:t> </a:t>
            </a:r>
            <a:r>
              <a:rPr sz="900" spc="-5" dirty="0">
                <a:latin typeface="Carlito"/>
                <a:cs typeface="Carlito"/>
              </a:rPr>
              <a:t>blok</a:t>
            </a:r>
            <a:endParaRPr sz="900" dirty="0">
              <a:latin typeface="Carlito"/>
              <a:cs typeface="Carlito"/>
            </a:endParaRPr>
          </a:p>
        </p:txBody>
      </p:sp>
      <p:sp>
        <p:nvSpPr>
          <p:cNvPr id="9" name="object 9"/>
          <p:cNvSpPr txBox="1">
            <a:spLocks noGrp="1"/>
          </p:cNvSpPr>
          <p:nvPr>
            <p:ph type="title"/>
          </p:nvPr>
        </p:nvSpPr>
        <p:spPr>
          <a:xfrm>
            <a:off x="490472" y="200406"/>
            <a:ext cx="2900427" cy="228909"/>
          </a:xfrm>
          <a:prstGeom prst="rect">
            <a:avLst/>
          </a:prstGeom>
        </p:spPr>
        <p:txBody>
          <a:bodyPr vert="horz" wrap="square" lIns="0" tIns="13335" rIns="0" bIns="0" rtlCol="0">
            <a:spAutoFit/>
          </a:bodyPr>
          <a:lstStyle/>
          <a:p>
            <a:pPr marL="12700">
              <a:lnSpc>
                <a:spcPct val="100000"/>
              </a:lnSpc>
              <a:spcBef>
                <a:spcPts val="105"/>
              </a:spcBef>
            </a:pPr>
            <a:r>
              <a:rPr spc="-5" dirty="0"/>
              <a:t>Windows </a:t>
            </a:r>
            <a:r>
              <a:rPr spc="-5" dirty="0" err="1"/>
              <a:t>thread’leri</a:t>
            </a:r>
            <a:endParaRPr spc="-5" dirty="0"/>
          </a:p>
        </p:txBody>
      </p:sp>
      <p:sp>
        <p:nvSpPr>
          <p:cNvPr id="10" name="object 10"/>
          <p:cNvSpPr/>
          <p:nvPr/>
        </p:nvSpPr>
        <p:spPr>
          <a:xfrm>
            <a:off x="304" y="889"/>
            <a:ext cx="4953000" cy="3428365"/>
          </a:xfrm>
          <a:custGeom>
            <a:avLst/>
            <a:gdLst/>
            <a:ahLst/>
            <a:cxnLst/>
            <a:rect l="l" t="t" r="r" b="b"/>
            <a:pathLst>
              <a:path w="4953000" h="3428365">
                <a:moveTo>
                  <a:pt x="0" y="3428111"/>
                </a:moveTo>
                <a:lnTo>
                  <a:pt x="4952746" y="3428111"/>
                </a:lnTo>
                <a:lnTo>
                  <a:pt x="4952746" y="0"/>
                </a:lnTo>
                <a:lnTo>
                  <a:pt x="0" y="0"/>
                </a:lnTo>
                <a:lnTo>
                  <a:pt x="0" y="3428111"/>
                </a:lnTo>
                <a:close/>
              </a:path>
            </a:pathLst>
          </a:custGeom>
          <a:ln w="24384">
            <a:solidFill>
              <a:srgbClr val="000000"/>
            </a:solidFill>
          </a:ln>
        </p:spPr>
        <p:txBody>
          <a:bodyPr wrap="square" lIns="0" tIns="0" rIns="0" bIns="0" rtlCol="0"/>
          <a:lstStyle/>
          <a:p>
            <a:endParaRPr/>
          </a:p>
        </p:txBody>
      </p:sp>
    </p:spTree>
    <p:extLst>
      <p:ext uri="{BB962C8B-B14F-4D97-AF65-F5344CB8AC3E}">
        <p14:creationId xmlns:p14="http://schemas.microsoft.com/office/powerpoint/2010/main" val="39112460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8579" y="280416"/>
            <a:ext cx="4627245" cy="262255"/>
            <a:chOff x="68579" y="280416"/>
            <a:chExt cx="4627245" cy="262255"/>
          </a:xfrm>
        </p:grpSpPr>
        <p:sp>
          <p:nvSpPr>
            <p:cNvPr id="3" name="object 3"/>
            <p:cNvSpPr/>
            <p:nvPr/>
          </p:nvSpPr>
          <p:spPr>
            <a:xfrm>
              <a:off x="493775" y="409956"/>
              <a:ext cx="199644" cy="11887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68579" y="374904"/>
              <a:ext cx="303275" cy="118872"/>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413003" y="280416"/>
              <a:ext cx="17145" cy="262255"/>
            </a:xfrm>
            <a:custGeom>
              <a:avLst/>
              <a:gdLst/>
              <a:ahLst/>
              <a:cxnLst/>
              <a:rect l="l" t="t" r="r" b="b"/>
              <a:pathLst>
                <a:path w="17145" h="262255">
                  <a:moveTo>
                    <a:pt x="16763" y="0"/>
                  </a:moveTo>
                  <a:lnTo>
                    <a:pt x="0" y="0"/>
                  </a:lnTo>
                  <a:lnTo>
                    <a:pt x="0" y="262127"/>
                  </a:lnTo>
                  <a:lnTo>
                    <a:pt x="16763" y="262127"/>
                  </a:lnTo>
                  <a:lnTo>
                    <a:pt x="16763" y="0"/>
                  </a:lnTo>
                  <a:close/>
                </a:path>
              </a:pathLst>
            </a:custGeom>
            <a:solidFill>
              <a:srgbClr val="1C1C1C"/>
            </a:solidFill>
          </p:spPr>
          <p:txBody>
            <a:bodyPr wrap="square" lIns="0" tIns="0" rIns="0" bIns="0" rtlCol="0"/>
            <a:lstStyle/>
            <a:p>
              <a:endParaRPr/>
            </a:p>
          </p:txBody>
        </p:sp>
        <p:sp>
          <p:nvSpPr>
            <p:cNvPr id="6" name="object 6"/>
            <p:cNvSpPr/>
            <p:nvPr/>
          </p:nvSpPr>
          <p:spPr>
            <a:xfrm>
              <a:off x="239267" y="464820"/>
              <a:ext cx="4456176" cy="15240"/>
            </a:xfrm>
            <a:prstGeom prst="rect">
              <a:avLst/>
            </a:prstGeom>
            <a:blipFill>
              <a:blip r:embed="rId5" cstate="print"/>
              <a:stretch>
                <a:fillRect/>
              </a:stretch>
            </a:blipFill>
          </p:spPr>
          <p:txBody>
            <a:bodyPr wrap="square" lIns="0" tIns="0" rIns="0" bIns="0" rtlCol="0"/>
            <a:lstStyle/>
            <a:p>
              <a:endParaRPr/>
            </a:p>
          </p:txBody>
        </p:sp>
      </p:grpSp>
      <p:sp>
        <p:nvSpPr>
          <p:cNvPr id="7" name="object 7"/>
          <p:cNvSpPr txBox="1"/>
          <p:nvPr/>
        </p:nvSpPr>
        <p:spPr>
          <a:xfrm>
            <a:off x="4863846" y="3329686"/>
            <a:ext cx="89535" cy="102235"/>
          </a:xfrm>
          <a:prstGeom prst="rect">
            <a:avLst/>
          </a:prstGeom>
        </p:spPr>
        <p:txBody>
          <a:bodyPr vert="horz" wrap="square" lIns="0" tIns="13335" rIns="0" bIns="0" rtlCol="0">
            <a:spAutoFit/>
          </a:bodyPr>
          <a:lstStyle/>
          <a:p>
            <a:pPr marL="12700">
              <a:lnSpc>
                <a:spcPct val="100000"/>
              </a:lnSpc>
              <a:spcBef>
                <a:spcPts val="105"/>
              </a:spcBef>
            </a:pPr>
            <a:r>
              <a:rPr sz="500" spc="-5" dirty="0">
                <a:solidFill>
                  <a:srgbClr val="808080"/>
                </a:solidFill>
                <a:latin typeface="Carlito"/>
                <a:cs typeface="Carlito"/>
              </a:rPr>
              <a:t>51</a:t>
            </a:r>
            <a:endParaRPr sz="500">
              <a:latin typeface="Carlito"/>
              <a:cs typeface="Carlito"/>
            </a:endParaRPr>
          </a:p>
        </p:txBody>
      </p:sp>
      <p:sp>
        <p:nvSpPr>
          <p:cNvPr id="8" name="object 8"/>
          <p:cNvSpPr txBox="1"/>
          <p:nvPr/>
        </p:nvSpPr>
        <p:spPr>
          <a:xfrm>
            <a:off x="213105" y="199390"/>
            <a:ext cx="3025395" cy="228268"/>
          </a:xfrm>
          <a:prstGeom prst="rect">
            <a:avLst/>
          </a:prstGeom>
        </p:spPr>
        <p:txBody>
          <a:bodyPr vert="horz" wrap="square" lIns="0" tIns="12700" rIns="0" bIns="0" rtlCol="0">
            <a:spAutoFit/>
          </a:bodyPr>
          <a:lstStyle/>
          <a:p>
            <a:pPr marL="289560">
              <a:lnSpc>
                <a:spcPct val="100000"/>
              </a:lnSpc>
              <a:spcBef>
                <a:spcPts val="100"/>
              </a:spcBef>
            </a:pPr>
            <a:r>
              <a:rPr sz="1400" spc="-5" dirty="0">
                <a:solidFill>
                  <a:srgbClr val="333399"/>
                </a:solidFill>
                <a:latin typeface="Carlito"/>
                <a:cs typeface="Carlito"/>
              </a:rPr>
              <a:t>Windows </a:t>
            </a:r>
            <a:r>
              <a:rPr sz="1400" spc="-5" dirty="0" err="1">
                <a:solidFill>
                  <a:srgbClr val="333399"/>
                </a:solidFill>
                <a:latin typeface="Carlito"/>
                <a:cs typeface="Carlito"/>
              </a:rPr>
              <a:t>thread’leri</a:t>
            </a:r>
            <a:endParaRPr sz="1400" dirty="0">
              <a:latin typeface="Carlito"/>
              <a:cs typeface="Carlito"/>
            </a:endParaRPr>
          </a:p>
        </p:txBody>
      </p:sp>
      <p:grpSp>
        <p:nvGrpSpPr>
          <p:cNvPr id="9" name="object 9"/>
          <p:cNvGrpSpPr/>
          <p:nvPr/>
        </p:nvGrpSpPr>
        <p:grpSpPr>
          <a:xfrm>
            <a:off x="304" y="381"/>
            <a:ext cx="4953000" cy="3427729"/>
            <a:chOff x="304" y="381"/>
            <a:chExt cx="4953000" cy="3427729"/>
          </a:xfrm>
        </p:grpSpPr>
        <p:sp>
          <p:nvSpPr>
            <p:cNvPr id="10" name="object 10"/>
            <p:cNvSpPr/>
            <p:nvPr/>
          </p:nvSpPr>
          <p:spPr>
            <a:xfrm>
              <a:off x="1128524" y="650875"/>
              <a:ext cx="2695950" cy="2604899"/>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304" y="381"/>
              <a:ext cx="4953000" cy="3427729"/>
            </a:xfrm>
            <a:custGeom>
              <a:avLst/>
              <a:gdLst/>
              <a:ahLst/>
              <a:cxnLst/>
              <a:rect l="l" t="t" r="r" b="b"/>
              <a:pathLst>
                <a:path w="4953000" h="3427729">
                  <a:moveTo>
                    <a:pt x="0" y="3427729"/>
                  </a:moveTo>
                  <a:lnTo>
                    <a:pt x="4952746" y="3427729"/>
                  </a:lnTo>
                  <a:lnTo>
                    <a:pt x="4952746" y="0"/>
                  </a:lnTo>
                  <a:lnTo>
                    <a:pt x="0" y="0"/>
                  </a:lnTo>
                  <a:lnTo>
                    <a:pt x="0" y="3427729"/>
                  </a:lnTo>
                  <a:close/>
                </a:path>
              </a:pathLst>
            </a:custGeom>
            <a:ln w="24384">
              <a:solidFill>
                <a:srgbClr val="000000"/>
              </a:solidFill>
            </a:ln>
          </p:spPr>
          <p:txBody>
            <a:bodyPr wrap="square" lIns="0" tIns="0" rIns="0" bIns="0" rtlCol="0"/>
            <a:lstStyle/>
            <a:p>
              <a:endParaRPr/>
            </a:p>
          </p:txBody>
        </p:sp>
      </p:gr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8579" y="280416"/>
            <a:ext cx="4627245" cy="262255"/>
            <a:chOff x="68579" y="280416"/>
            <a:chExt cx="4627245" cy="262255"/>
          </a:xfrm>
        </p:grpSpPr>
        <p:sp>
          <p:nvSpPr>
            <p:cNvPr id="3" name="object 3"/>
            <p:cNvSpPr/>
            <p:nvPr/>
          </p:nvSpPr>
          <p:spPr>
            <a:xfrm>
              <a:off x="493775" y="409956"/>
              <a:ext cx="199644" cy="11887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68579" y="374904"/>
              <a:ext cx="303275" cy="118872"/>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13003" y="280416"/>
              <a:ext cx="17145" cy="262255"/>
            </a:xfrm>
            <a:custGeom>
              <a:avLst/>
              <a:gdLst/>
              <a:ahLst/>
              <a:cxnLst/>
              <a:rect l="l" t="t" r="r" b="b"/>
              <a:pathLst>
                <a:path w="17145" h="262255">
                  <a:moveTo>
                    <a:pt x="16763" y="0"/>
                  </a:moveTo>
                  <a:lnTo>
                    <a:pt x="0" y="0"/>
                  </a:lnTo>
                  <a:lnTo>
                    <a:pt x="0" y="262127"/>
                  </a:lnTo>
                  <a:lnTo>
                    <a:pt x="16763" y="262127"/>
                  </a:lnTo>
                  <a:lnTo>
                    <a:pt x="16763" y="0"/>
                  </a:lnTo>
                  <a:close/>
                </a:path>
              </a:pathLst>
            </a:custGeom>
            <a:solidFill>
              <a:srgbClr val="1C1C1C"/>
            </a:solidFill>
          </p:spPr>
          <p:txBody>
            <a:bodyPr wrap="square" lIns="0" tIns="0" rIns="0" bIns="0" rtlCol="0"/>
            <a:lstStyle/>
            <a:p>
              <a:endParaRPr/>
            </a:p>
          </p:txBody>
        </p:sp>
        <p:sp>
          <p:nvSpPr>
            <p:cNvPr id="6" name="object 6"/>
            <p:cNvSpPr/>
            <p:nvPr/>
          </p:nvSpPr>
          <p:spPr>
            <a:xfrm>
              <a:off x="239267" y="464820"/>
              <a:ext cx="4456176" cy="15239"/>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p:nvPr/>
        </p:nvSpPr>
        <p:spPr>
          <a:xfrm>
            <a:off x="4863846" y="3330041"/>
            <a:ext cx="89535" cy="102870"/>
          </a:xfrm>
          <a:prstGeom prst="rect">
            <a:avLst/>
          </a:prstGeom>
        </p:spPr>
        <p:txBody>
          <a:bodyPr vert="horz" wrap="square" lIns="0" tIns="13335" rIns="0" bIns="0" rtlCol="0">
            <a:spAutoFit/>
          </a:bodyPr>
          <a:lstStyle/>
          <a:p>
            <a:pPr marL="12700">
              <a:lnSpc>
                <a:spcPct val="100000"/>
              </a:lnSpc>
              <a:spcBef>
                <a:spcPts val="105"/>
              </a:spcBef>
            </a:pPr>
            <a:r>
              <a:rPr sz="500" spc="-5" dirty="0">
                <a:solidFill>
                  <a:srgbClr val="808080"/>
                </a:solidFill>
                <a:latin typeface="Carlito"/>
                <a:cs typeface="Carlito"/>
              </a:rPr>
              <a:t>52</a:t>
            </a:r>
            <a:endParaRPr sz="500">
              <a:latin typeface="Carlito"/>
              <a:cs typeface="Carlito"/>
            </a:endParaRPr>
          </a:p>
        </p:txBody>
      </p:sp>
      <p:sp>
        <p:nvSpPr>
          <p:cNvPr id="8" name="object 8"/>
          <p:cNvSpPr txBox="1"/>
          <p:nvPr/>
        </p:nvSpPr>
        <p:spPr>
          <a:xfrm>
            <a:off x="239267" y="562357"/>
            <a:ext cx="4699000" cy="1536318"/>
          </a:xfrm>
          <a:prstGeom prst="rect">
            <a:avLst/>
          </a:prstGeom>
        </p:spPr>
        <p:txBody>
          <a:bodyPr vert="horz" wrap="square" lIns="0" tIns="88900" rIns="0" bIns="0" rtlCol="0" anchor="ctr">
            <a:spAutoFit/>
          </a:bodyPr>
          <a:lstStyle/>
          <a:p>
            <a:pPr marL="192405" marR="278130" indent="-180340">
              <a:lnSpc>
                <a:spcPct val="100000"/>
              </a:lnSpc>
              <a:spcBef>
                <a:spcPts val="605"/>
              </a:spcBef>
              <a:buClr>
                <a:srgbClr val="3333CC"/>
              </a:buClr>
              <a:buSzPct val="58333"/>
              <a:buFont typeface="Wingdings"/>
              <a:buChar char=""/>
              <a:tabLst>
                <a:tab pos="193040" algn="l"/>
              </a:tabLst>
            </a:pPr>
            <a:r>
              <a:rPr sz="1200" spc="-5" dirty="0">
                <a:latin typeface="Carlito"/>
                <a:cs typeface="Carlito"/>
              </a:rPr>
              <a:t>Linux, </a:t>
            </a:r>
            <a:r>
              <a:rPr lang="tr-TR" sz="1200" b="1" spc="-5" dirty="0" err="1">
                <a:latin typeface="Carlito"/>
                <a:cs typeface="Carlito"/>
              </a:rPr>
              <a:t>fork</a:t>
            </a:r>
            <a:r>
              <a:rPr lang="tr-TR" sz="1200" b="1" spc="-5" dirty="0">
                <a:latin typeface="Carlito"/>
                <a:cs typeface="Carlito"/>
              </a:rPr>
              <a:t>()</a:t>
            </a:r>
            <a:r>
              <a:rPr lang="tr-TR" sz="1200" spc="-5" dirty="0">
                <a:latin typeface="Carlito"/>
                <a:cs typeface="Carlito"/>
              </a:rPr>
              <a:t> s</a:t>
            </a:r>
            <a:r>
              <a:rPr sz="1200" spc="-5" dirty="0" err="1">
                <a:latin typeface="Carlito"/>
                <a:cs typeface="Carlito"/>
              </a:rPr>
              <a:t>istem</a:t>
            </a:r>
            <a:r>
              <a:rPr sz="1200" spc="-5" dirty="0">
                <a:latin typeface="Carlito"/>
                <a:cs typeface="Carlito"/>
              </a:rPr>
              <a:t> çağrısının </a:t>
            </a:r>
            <a:r>
              <a:rPr sz="1200" dirty="0" err="1">
                <a:latin typeface="Carlito"/>
                <a:cs typeface="Carlito"/>
              </a:rPr>
              <a:t>yanı</a:t>
            </a:r>
            <a:r>
              <a:rPr sz="1200" dirty="0">
                <a:latin typeface="Carlito"/>
                <a:cs typeface="Carlito"/>
              </a:rPr>
              <a:t> </a:t>
            </a:r>
            <a:r>
              <a:rPr sz="1200" spc="-5" dirty="0" err="1">
                <a:latin typeface="Carlito"/>
                <a:cs typeface="Carlito"/>
              </a:rPr>
              <a:t>sıra</a:t>
            </a:r>
            <a:r>
              <a:rPr lang="tr-TR" sz="1200" spc="-5" dirty="0">
                <a:latin typeface="Carlito"/>
                <a:cs typeface="Carlito"/>
              </a:rPr>
              <a:t> </a:t>
            </a:r>
            <a:r>
              <a:rPr lang="tr-TR" sz="1200" b="1" spc="-5" dirty="0" err="1">
                <a:latin typeface="Carlito"/>
                <a:cs typeface="Carlito"/>
              </a:rPr>
              <a:t>clone</a:t>
            </a:r>
            <a:r>
              <a:rPr lang="tr-TR" sz="1200" b="1" spc="-5" dirty="0">
                <a:latin typeface="Carlito"/>
                <a:cs typeface="Carlito"/>
              </a:rPr>
              <a:t>()</a:t>
            </a:r>
            <a:r>
              <a:rPr sz="1200" b="1" spc="-5" dirty="0">
                <a:latin typeface="Carlito"/>
                <a:cs typeface="Carlito"/>
              </a:rPr>
              <a:t> </a:t>
            </a:r>
            <a:r>
              <a:rPr sz="1200" spc="-5" dirty="0" err="1">
                <a:latin typeface="Carlito"/>
                <a:cs typeface="Carlito"/>
              </a:rPr>
              <a:t>sistem</a:t>
            </a:r>
            <a:r>
              <a:rPr sz="1200" spc="-5" dirty="0">
                <a:latin typeface="Carlito"/>
                <a:cs typeface="Carlito"/>
              </a:rPr>
              <a:t> çağrısı </a:t>
            </a:r>
            <a:r>
              <a:rPr sz="1200" dirty="0" err="1">
                <a:latin typeface="Carlito"/>
                <a:cs typeface="Carlito"/>
              </a:rPr>
              <a:t>ile</a:t>
            </a:r>
            <a:r>
              <a:rPr sz="1200" dirty="0">
                <a:latin typeface="Carlito"/>
                <a:cs typeface="Carlito"/>
              </a:rPr>
              <a:t>  </a:t>
            </a:r>
            <a:r>
              <a:rPr lang="tr-TR" sz="1200" dirty="0">
                <a:latin typeface="Carlito"/>
                <a:cs typeface="Carlito"/>
              </a:rPr>
              <a:t>de </a:t>
            </a:r>
            <a:r>
              <a:rPr sz="1200" dirty="0">
                <a:latin typeface="Carlito"/>
                <a:cs typeface="Carlito"/>
              </a:rPr>
              <a:t>thread</a:t>
            </a:r>
            <a:r>
              <a:rPr sz="1200" spc="-20" dirty="0">
                <a:latin typeface="Carlito"/>
                <a:cs typeface="Carlito"/>
              </a:rPr>
              <a:t> </a:t>
            </a:r>
            <a:r>
              <a:rPr sz="1200" spc="-5" dirty="0">
                <a:latin typeface="Carlito"/>
                <a:cs typeface="Carlito"/>
              </a:rPr>
              <a:t>oluşturabilir.</a:t>
            </a:r>
            <a:endParaRPr sz="1200" dirty="0">
              <a:latin typeface="Carlito"/>
              <a:cs typeface="Carlito"/>
            </a:endParaRPr>
          </a:p>
          <a:p>
            <a:pPr marL="192405" marR="5080" indent="-180340">
              <a:lnSpc>
                <a:spcPct val="100000"/>
              </a:lnSpc>
              <a:spcBef>
                <a:spcPts val="600"/>
              </a:spcBef>
              <a:buClr>
                <a:srgbClr val="3333CC"/>
              </a:buClr>
              <a:buSzPct val="58333"/>
              <a:buFont typeface="Wingdings"/>
              <a:buChar char=""/>
              <a:tabLst>
                <a:tab pos="193040" algn="l"/>
              </a:tabLst>
            </a:pPr>
            <a:r>
              <a:rPr sz="1200" dirty="0" err="1">
                <a:latin typeface="Carlito"/>
                <a:cs typeface="Carlito"/>
              </a:rPr>
              <a:t>Görevler</a:t>
            </a:r>
            <a:r>
              <a:rPr sz="1200" dirty="0">
                <a:latin typeface="Carlito"/>
                <a:cs typeface="Carlito"/>
              </a:rPr>
              <a:t>, </a:t>
            </a:r>
            <a:r>
              <a:rPr sz="1200" spc="-5" dirty="0">
                <a:latin typeface="Carlito"/>
                <a:cs typeface="Carlito"/>
              </a:rPr>
              <a:t>Linux kernel içerisinde </a:t>
            </a:r>
            <a:r>
              <a:rPr sz="1200" dirty="0">
                <a:latin typeface="Carlito"/>
                <a:cs typeface="Carlito"/>
              </a:rPr>
              <a:t>bir veri yapısına </a:t>
            </a:r>
            <a:r>
              <a:rPr sz="1200" spc="-5" dirty="0" err="1">
                <a:latin typeface="Carlito"/>
                <a:cs typeface="Carlito"/>
              </a:rPr>
              <a:t>sahiptir</a:t>
            </a:r>
            <a:r>
              <a:rPr sz="1200" spc="-5" dirty="0">
                <a:latin typeface="Carlito"/>
                <a:cs typeface="Carlito"/>
              </a:rPr>
              <a:t> (</a:t>
            </a:r>
            <a:r>
              <a:rPr sz="1100" b="1" spc="-5" dirty="0">
                <a:solidFill>
                  <a:srgbClr val="00AFEF"/>
                </a:solidFill>
                <a:latin typeface="Courier New"/>
                <a:cs typeface="Courier New"/>
              </a:rPr>
              <a:t>task</a:t>
            </a:r>
            <a:r>
              <a:rPr lang="tr-TR" sz="1100" b="1" spc="-5" dirty="0">
                <a:solidFill>
                  <a:srgbClr val="00AFEF"/>
                </a:solidFill>
                <a:latin typeface="Courier New"/>
                <a:cs typeface="Courier New"/>
              </a:rPr>
              <a:t>_</a:t>
            </a:r>
            <a:r>
              <a:rPr sz="1100" b="1" spc="-5" dirty="0" err="1">
                <a:solidFill>
                  <a:srgbClr val="00AFEF"/>
                </a:solidFill>
                <a:latin typeface="Courier New"/>
                <a:cs typeface="Courier New"/>
              </a:rPr>
              <a:t>struct</a:t>
            </a:r>
            <a:r>
              <a:rPr sz="1200" spc="-5" dirty="0">
                <a:latin typeface="Carlito"/>
                <a:cs typeface="Carlito"/>
              </a:rPr>
              <a:t>) </a:t>
            </a:r>
            <a:r>
              <a:rPr sz="1200" dirty="0">
                <a:latin typeface="Carlito"/>
                <a:cs typeface="Carlito"/>
              </a:rPr>
              <a:t>ve açık </a:t>
            </a:r>
            <a:r>
              <a:rPr sz="1200" spc="-5" dirty="0">
                <a:latin typeface="Carlito"/>
                <a:cs typeface="Carlito"/>
              </a:rPr>
              <a:t>dosyalar, </a:t>
            </a:r>
            <a:r>
              <a:rPr sz="1200" dirty="0">
                <a:latin typeface="Carlito"/>
                <a:cs typeface="Carlito"/>
              </a:rPr>
              <a:t>virtual </a:t>
            </a:r>
            <a:r>
              <a:rPr sz="1200" spc="-5" dirty="0">
                <a:latin typeface="Carlito"/>
                <a:cs typeface="Carlito"/>
              </a:rPr>
              <a:t>memory</a:t>
            </a:r>
            <a:r>
              <a:rPr lang="tr-TR" sz="1200" spc="-5" dirty="0">
                <a:latin typeface="Carlito"/>
                <a:cs typeface="Carlito"/>
              </a:rPr>
              <a:t>,</a:t>
            </a:r>
            <a:r>
              <a:rPr sz="1200" dirty="0">
                <a:latin typeface="Carlito"/>
                <a:cs typeface="Carlito"/>
              </a:rPr>
              <a:t> </a:t>
            </a:r>
            <a:r>
              <a:rPr sz="1200" spc="-5" dirty="0" err="1">
                <a:latin typeface="Carlito"/>
                <a:cs typeface="Carlito"/>
              </a:rPr>
              <a:t>sinyal</a:t>
            </a:r>
            <a:r>
              <a:rPr sz="1200" spc="-5" dirty="0">
                <a:latin typeface="Carlito"/>
                <a:cs typeface="Carlito"/>
              </a:rPr>
              <a:t> </a:t>
            </a:r>
            <a:r>
              <a:rPr lang="tr-TR" sz="1200" spc="-5" dirty="0">
                <a:latin typeface="Carlito"/>
                <a:cs typeface="Carlito"/>
              </a:rPr>
              <a:t>vb. </a:t>
            </a:r>
            <a:r>
              <a:rPr sz="1200" dirty="0" err="1">
                <a:latin typeface="Carlito"/>
                <a:cs typeface="Carlito"/>
              </a:rPr>
              <a:t>bilgileri</a:t>
            </a:r>
            <a:r>
              <a:rPr sz="1200" spc="-90" dirty="0">
                <a:latin typeface="Carlito"/>
                <a:cs typeface="Carlito"/>
              </a:rPr>
              <a:t> </a:t>
            </a:r>
            <a:r>
              <a:rPr lang="tr-TR" sz="1200" dirty="0">
                <a:latin typeface="Carlito"/>
                <a:cs typeface="Carlito"/>
              </a:rPr>
              <a:t>içerir</a:t>
            </a:r>
            <a:r>
              <a:rPr sz="1200" dirty="0">
                <a:latin typeface="Carlito"/>
                <a:cs typeface="Carlito"/>
              </a:rPr>
              <a:t>.</a:t>
            </a:r>
          </a:p>
          <a:p>
            <a:pPr marL="192405" indent="-180340">
              <a:lnSpc>
                <a:spcPct val="100000"/>
              </a:lnSpc>
              <a:spcBef>
                <a:spcPts val="600"/>
              </a:spcBef>
              <a:buClr>
                <a:srgbClr val="3333CC"/>
              </a:buClr>
              <a:buSzPct val="58333"/>
              <a:buFont typeface="Wingdings"/>
              <a:buChar char=""/>
              <a:tabLst>
                <a:tab pos="193040" algn="l"/>
              </a:tabLst>
            </a:pPr>
            <a:r>
              <a:rPr sz="1200" spc="-5" dirty="0">
                <a:latin typeface="Carlito"/>
                <a:cs typeface="Carlito"/>
              </a:rPr>
              <a:t>Linux, fork() </a:t>
            </a:r>
            <a:r>
              <a:rPr sz="1200" dirty="0">
                <a:latin typeface="Carlito"/>
                <a:cs typeface="Carlito"/>
              </a:rPr>
              <a:t>ile </a:t>
            </a:r>
            <a:r>
              <a:rPr sz="1200" spc="-5" dirty="0">
                <a:latin typeface="Carlito"/>
                <a:cs typeface="Carlito"/>
              </a:rPr>
              <a:t>yeni </a:t>
            </a:r>
            <a:r>
              <a:rPr sz="1200" dirty="0">
                <a:latin typeface="Carlito"/>
                <a:cs typeface="Carlito"/>
              </a:rPr>
              <a:t>bir </a:t>
            </a:r>
            <a:r>
              <a:rPr sz="1200" spc="-5" dirty="0">
                <a:latin typeface="Carlito"/>
                <a:cs typeface="Carlito"/>
              </a:rPr>
              <a:t>görev başlattığında, parent </a:t>
            </a:r>
            <a:r>
              <a:rPr sz="1200" dirty="0">
                <a:latin typeface="Carlito"/>
                <a:cs typeface="Carlito"/>
              </a:rPr>
              <a:t>task </a:t>
            </a:r>
            <a:r>
              <a:rPr sz="1200" spc="-5" dirty="0">
                <a:latin typeface="Carlito"/>
                <a:cs typeface="Carlito"/>
              </a:rPr>
              <a:t>veri</a:t>
            </a:r>
            <a:r>
              <a:rPr sz="1200" spc="-10" dirty="0">
                <a:latin typeface="Carlito"/>
                <a:cs typeface="Carlito"/>
              </a:rPr>
              <a:t> </a:t>
            </a:r>
            <a:r>
              <a:rPr sz="1200" spc="-5" dirty="0">
                <a:latin typeface="Carlito"/>
                <a:cs typeface="Carlito"/>
              </a:rPr>
              <a:t>yapısı</a:t>
            </a:r>
            <a:r>
              <a:rPr lang="tr-TR" sz="1200" spc="-5" dirty="0">
                <a:latin typeface="Carlito"/>
                <a:cs typeface="Carlito"/>
              </a:rPr>
              <a:t> </a:t>
            </a:r>
            <a:r>
              <a:rPr sz="1200" spc="-5" dirty="0">
                <a:latin typeface="Carlito"/>
                <a:cs typeface="Carlito"/>
              </a:rPr>
              <a:t>kopyalanır.</a:t>
            </a:r>
            <a:endParaRPr sz="1200" dirty="0">
              <a:latin typeface="Carlito"/>
              <a:cs typeface="Carlito"/>
            </a:endParaRPr>
          </a:p>
        </p:txBody>
      </p:sp>
      <p:sp>
        <p:nvSpPr>
          <p:cNvPr id="9" name="object 9"/>
          <p:cNvSpPr txBox="1">
            <a:spLocks noGrp="1"/>
          </p:cNvSpPr>
          <p:nvPr>
            <p:ph type="title"/>
          </p:nvPr>
        </p:nvSpPr>
        <p:spPr>
          <a:xfrm>
            <a:off x="490472" y="200406"/>
            <a:ext cx="2595627" cy="228909"/>
          </a:xfrm>
          <a:prstGeom prst="rect">
            <a:avLst/>
          </a:prstGeom>
        </p:spPr>
        <p:txBody>
          <a:bodyPr vert="horz" wrap="square" lIns="0" tIns="13335" rIns="0" bIns="0" rtlCol="0">
            <a:spAutoFit/>
          </a:bodyPr>
          <a:lstStyle/>
          <a:p>
            <a:pPr marL="12700">
              <a:lnSpc>
                <a:spcPct val="100000"/>
              </a:lnSpc>
              <a:spcBef>
                <a:spcPts val="105"/>
              </a:spcBef>
            </a:pPr>
            <a:r>
              <a:rPr spc="-5" dirty="0"/>
              <a:t>Linux</a:t>
            </a:r>
            <a:r>
              <a:rPr spc="-25" dirty="0"/>
              <a:t> </a:t>
            </a:r>
            <a:r>
              <a:rPr spc="-5" dirty="0"/>
              <a:t>thread’leri</a:t>
            </a:r>
          </a:p>
        </p:txBody>
      </p:sp>
      <p:sp>
        <p:nvSpPr>
          <p:cNvPr id="10" name="object 10"/>
          <p:cNvSpPr/>
          <p:nvPr/>
        </p:nvSpPr>
        <p:spPr>
          <a:xfrm>
            <a:off x="304" y="889"/>
            <a:ext cx="4953000" cy="3428365"/>
          </a:xfrm>
          <a:custGeom>
            <a:avLst/>
            <a:gdLst/>
            <a:ahLst/>
            <a:cxnLst/>
            <a:rect l="l" t="t" r="r" b="b"/>
            <a:pathLst>
              <a:path w="4953000" h="3428365">
                <a:moveTo>
                  <a:pt x="0" y="3428111"/>
                </a:moveTo>
                <a:lnTo>
                  <a:pt x="4952746" y="3428111"/>
                </a:lnTo>
                <a:lnTo>
                  <a:pt x="4952746" y="0"/>
                </a:lnTo>
                <a:lnTo>
                  <a:pt x="0" y="0"/>
                </a:lnTo>
                <a:lnTo>
                  <a:pt x="0" y="3428111"/>
                </a:lnTo>
                <a:close/>
              </a:path>
            </a:pathLst>
          </a:custGeom>
          <a:ln w="24384">
            <a:solidFill>
              <a:srgbClr val="000000"/>
            </a:solidFill>
          </a:ln>
        </p:spPr>
        <p:txBody>
          <a:bodyPr wrap="square" lIns="0" tIns="0" rIns="0" bIns="0" rtlCol="0"/>
          <a:lstStyle/>
          <a:p>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8579" y="280416"/>
            <a:ext cx="4627245" cy="262255"/>
            <a:chOff x="68579" y="280416"/>
            <a:chExt cx="4627245" cy="262255"/>
          </a:xfrm>
        </p:grpSpPr>
        <p:sp>
          <p:nvSpPr>
            <p:cNvPr id="3" name="object 3"/>
            <p:cNvSpPr/>
            <p:nvPr/>
          </p:nvSpPr>
          <p:spPr>
            <a:xfrm>
              <a:off x="493775" y="409956"/>
              <a:ext cx="199644" cy="11887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68579" y="374904"/>
              <a:ext cx="303275" cy="118872"/>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413003" y="280416"/>
              <a:ext cx="17145" cy="262255"/>
            </a:xfrm>
            <a:custGeom>
              <a:avLst/>
              <a:gdLst/>
              <a:ahLst/>
              <a:cxnLst/>
              <a:rect l="l" t="t" r="r" b="b"/>
              <a:pathLst>
                <a:path w="17145" h="262255">
                  <a:moveTo>
                    <a:pt x="16763" y="0"/>
                  </a:moveTo>
                  <a:lnTo>
                    <a:pt x="0" y="0"/>
                  </a:lnTo>
                  <a:lnTo>
                    <a:pt x="0" y="262127"/>
                  </a:lnTo>
                  <a:lnTo>
                    <a:pt x="16763" y="262127"/>
                  </a:lnTo>
                  <a:lnTo>
                    <a:pt x="16763" y="0"/>
                  </a:lnTo>
                  <a:close/>
                </a:path>
              </a:pathLst>
            </a:custGeom>
            <a:solidFill>
              <a:srgbClr val="1C1C1C"/>
            </a:solidFill>
          </p:spPr>
          <p:txBody>
            <a:bodyPr wrap="square" lIns="0" tIns="0" rIns="0" bIns="0" rtlCol="0"/>
            <a:lstStyle/>
            <a:p>
              <a:endParaRPr/>
            </a:p>
          </p:txBody>
        </p:sp>
        <p:sp>
          <p:nvSpPr>
            <p:cNvPr id="6" name="object 6"/>
            <p:cNvSpPr/>
            <p:nvPr/>
          </p:nvSpPr>
          <p:spPr>
            <a:xfrm>
              <a:off x="239267" y="464820"/>
              <a:ext cx="4456176" cy="15240"/>
            </a:xfrm>
            <a:prstGeom prst="rect">
              <a:avLst/>
            </a:prstGeom>
            <a:blipFill>
              <a:blip r:embed="rId5" cstate="print"/>
              <a:stretch>
                <a:fillRect/>
              </a:stretch>
            </a:blipFill>
          </p:spPr>
          <p:txBody>
            <a:bodyPr wrap="square" lIns="0" tIns="0" rIns="0" bIns="0" rtlCol="0"/>
            <a:lstStyle/>
            <a:p>
              <a:endParaRPr/>
            </a:p>
          </p:txBody>
        </p:sp>
      </p:grpSp>
      <p:sp>
        <p:nvSpPr>
          <p:cNvPr id="7" name="object 7"/>
          <p:cNvSpPr txBox="1"/>
          <p:nvPr/>
        </p:nvSpPr>
        <p:spPr>
          <a:xfrm>
            <a:off x="4863846" y="3329686"/>
            <a:ext cx="89535" cy="102235"/>
          </a:xfrm>
          <a:prstGeom prst="rect">
            <a:avLst/>
          </a:prstGeom>
        </p:spPr>
        <p:txBody>
          <a:bodyPr vert="horz" wrap="square" lIns="0" tIns="13335" rIns="0" bIns="0" rtlCol="0">
            <a:spAutoFit/>
          </a:bodyPr>
          <a:lstStyle/>
          <a:p>
            <a:pPr marL="12700">
              <a:lnSpc>
                <a:spcPct val="100000"/>
              </a:lnSpc>
              <a:spcBef>
                <a:spcPts val="105"/>
              </a:spcBef>
            </a:pPr>
            <a:r>
              <a:rPr sz="500" spc="-5" dirty="0">
                <a:solidFill>
                  <a:srgbClr val="808080"/>
                </a:solidFill>
                <a:latin typeface="Carlito"/>
                <a:cs typeface="Carlito"/>
              </a:rPr>
              <a:t>53</a:t>
            </a:r>
            <a:endParaRPr sz="500">
              <a:latin typeface="Carlito"/>
              <a:cs typeface="Carlito"/>
            </a:endParaRPr>
          </a:p>
        </p:txBody>
      </p:sp>
      <p:sp>
        <p:nvSpPr>
          <p:cNvPr id="8" name="object 8"/>
          <p:cNvSpPr txBox="1"/>
          <p:nvPr/>
        </p:nvSpPr>
        <p:spPr>
          <a:xfrm>
            <a:off x="213105" y="574675"/>
            <a:ext cx="4511040" cy="459100"/>
          </a:xfrm>
          <a:prstGeom prst="rect">
            <a:avLst/>
          </a:prstGeom>
        </p:spPr>
        <p:txBody>
          <a:bodyPr vert="horz" wrap="square" lIns="0" tIns="88900" rIns="0" bIns="0" rtlCol="0">
            <a:spAutoFit/>
          </a:bodyPr>
          <a:lstStyle/>
          <a:p>
            <a:pPr marL="192405" marR="5080" indent="-180340">
              <a:lnSpc>
                <a:spcPct val="100000"/>
              </a:lnSpc>
              <a:spcBef>
                <a:spcPts val="600"/>
              </a:spcBef>
              <a:buClr>
                <a:srgbClr val="3333CC"/>
              </a:buClr>
              <a:buSzPct val="58333"/>
              <a:buFont typeface="Wingdings"/>
              <a:buChar char=""/>
              <a:tabLst>
                <a:tab pos="193040" algn="l"/>
              </a:tabLst>
            </a:pPr>
            <a:r>
              <a:rPr lang="tr-TR" sz="1200" spc="-5" dirty="0" err="1">
                <a:latin typeface="Carlito"/>
                <a:cs typeface="Carlito"/>
              </a:rPr>
              <a:t>clone</a:t>
            </a:r>
            <a:r>
              <a:rPr lang="tr-TR" sz="1200" spc="-5" dirty="0">
                <a:latin typeface="Carlito"/>
                <a:cs typeface="Carlito"/>
              </a:rPr>
              <a:t> () çağrıldığında, </a:t>
            </a:r>
            <a:r>
              <a:rPr lang="tr-TR" sz="1200" b="1" spc="-5" dirty="0" err="1">
                <a:latin typeface="Carlito"/>
                <a:cs typeface="Carlito"/>
              </a:rPr>
              <a:t>parent</a:t>
            </a:r>
            <a:r>
              <a:rPr lang="tr-TR" sz="1200" spc="-5" dirty="0">
                <a:latin typeface="Carlito"/>
                <a:cs typeface="Carlito"/>
              </a:rPr>
              <a:t> ve </a:t>
            </a:r>
            <a:r>
              <a:rPr lang="tr-TR" sz="1200" b="1" spc="-5" dirty="0" err="1">
                <a:latin typeface="Carlito"/>
                <a:cs typeface="Carlito"/>
              </a:rPr>
              <a:t>child</a:t>
            </a:r>
            <a:r>
              <a:rPr lang="tr-TR" sz="1200" spc="-5" dirty="0">
                <a:latin typeface="Carlito"/>
                <a:cs typeface="Carlito"/>
              </a:rPr>
              <a:t> </a:t>
            </a:r>
            <a:r>
              <a:rPr lang="tr-TR" sz="1200" b="1" spc="-5" dirty="0" err="1">
                <a:latin typeface="Carlito"/>
                <a:cs typeface="Carlito"/>
              </a:rPr>
              <a:t>task</a:t>
            </a:r>
            <a:r>
              <a:rPr lang="tr-TR" sz="1200" b="1" spc="-5" dirty="0">
                <a:latin typeface="Carlito"/>
                <a:cs typeface="Carlito"/>
              </a:rPr>
              <a:t> </a:t>
            </a:r>
            <a:r>
              <a:rPr lang="tr-TR" sz="1200" spc="-5" dirty="0">
                <a:latin typeface="Carlito"/>
                <a:cs typeface="Carlito"/>
              </a:rPr>
              <a:t>arasında neyin paylaşılacağını belirten bir dizi </a:t>
            </a:r>
            <a:r>
              <a:rPr lang="tr-TR" sz="1200" spc="-5" dirty="0" err="1">
                <a:latin typeface="Carlito"/>
                <a:cs typeface="Carlito"/>
              </a:rPr>
              <a:t>flag</a:t>
            </a:r>
            <a:r>
              <a:rPr lang="tr-TR" sz="1200" spc="-5" dirty="0">
                <a:latin typeface="Carlito"/>
                <a:cs typeface="Carlito"/>
              </a:rPr>
              <a:t> kullanılır</a:t>
            </a:r>
            <a:r>
              <a:rPr sz="1200" dirty="0">
                <a:latin typeface="Carlito"/>
                <a:cs typeface="Carlito"/>
              </a:rPr>
              <a:t>.</a:t>
            </a:r>
          </a:p>
        </p:txBody>
      </p:sp>
      <p:sp>
        <p:nvSpPr>
          <p:cNvPr id="9" name="object 9"/>
          <p:cNvSpPr txBox="1">
            <a:spLocks noGrp="1"/>
          </p:cNvSpPr>
          <p:nvPr>
            <p:ph type="title"/>
          </p:nvPr>
        </p:nvSpPr>
        <p:spPr>
          <a:xfrm>
            <a:off x="490472" y="199390"/>
            <a:ext cx="2748027" cy="228268"/>
          </a:xfrm>
          <a:prstGeom prst="rect">
            <a:avLst/>
          </a:prstGeom>
        </p:spPr>
        <p:txBody>
          <a:bodyPr vert="horz" wrap="square" lIns="0" tIns="12700" rIns="0" bIns="0" rtlCol="0">
            <a:spAutoFit/>
          </a:bodyPr>
          <a:lstStyle/>
          <a:p>
            <a:pPr marL="12700">
              <a:lnSpc>
                <a:spcPct val="100000"/>
              </a:lnSpc>
              <a:spcBef>
                <a:spcPts val="100"/>
              </a:spcBef>
            </a:pPr>
            <a:r>
              <a:rPr spc="-5" dirty="0"/>
              <a:t>Linux</a:t>
            </a:r>
            <a:r>
              <a:rPr spc="-25" dirty="0"/>
              <a:t> </a:t>
            </a:r>
            <a:r>
              <a:rPr spc="-5" dirty="0"/>
              <a:t>thread’leri</a:t>
            </a:r>
          </a:p>
        </p:txBody>
      </p:sp>
      <p:grpSp>
        <p:nvGrpSpPr>
          <p:cNvPr id="10" name="object 10"/>
          <p:cNvGrpSpPr/>
          <p:nvPr/>
        </p:nvGrpSpPr>
        <p:grpSpPr>
          <a:xfrm>
            <a:off x="-11887" y="0"/>
            <a:ext cx="4977130" cy="3452495"/>
            <a:chOff x="-11887" y="0"/>
            <a:chExt cx="4977130" cy="3452495"/>
          </a:xfrm>
        </p:grpSpPr>
        <p:sp>
          <p:nvSpPr>
            <p:cNvPr id="11" name="object 11"/>
            <p:cNvSpPr/>
            <p:nvPr/>
          </p:nvSpPr>
          <p:spPr>
            <a:xfrm>
              <a:off x="1121670" y="1489013"/>
              <a:ext cx="2703942" cy="990097"/>
            </a:xfrm>
            <a:prstGeom prst="rect">
              <a:avLst/>
            </a:prstGeom>
            <a:blipFill>
              <a:blip r:embed="rId6" cstate="print"/>
              <a:stretch>
                <a:fillRect/>
              </a:stretch>
            </a:blipFill>
          </p:spPr>
          <p:txBody>
            <a:bodyPr wrap="square" lIns="0" tIns="0" rIns="0" bIns="0" rtlCol="0"/>
            <a:lstStyle/>
            <a:p>
              <a:endParaRPr/>
            </a:p>
          </p:txBody>
        </p:sp>
        <p:sp>
          <p:nvSpPr>
            <p:cNvPr id="12" name="object 12"/>
            <p:cNvSpPr/>
            <p:nvPr/>
          </p:nvSpPr>
          <p:spPr>
            <a:xfrm>
              <a:off x="304" y="381"/>
              <a:ext cx="4953000" cy="3427729"/>
            </a:xfrm>
            <a:custGeom>
              <a:avLst/>
              <a:gdLst/>
              <a:ahLst/>
              <a:cxnLst/>
              <a:rect l="l" t="t" r="r" b="b"/>
              <a:pathLst>
                <a:path w="4953000" h="3427729">
                  <a:moveTo>
                    <a:pt x="0" y="3427729"/>
                  </a:moveTo>
                  <a:lnTo>
                    <a:pt x="4952746" y="3427729"/>
                  </a:lnTo>
                  <a:lnTo>
                    <a:pt x="4952746" y="0"/>
                  </a:lnTo>
                  <a:lnTo>
                    <a:pt x="0" y="0"/>
                  </a:lnTo>
                  <a:lnTo>
                    <a:pt x="0" y="3427729"/>
                  </a:lnTo>
                  <a:close/>
                </a:path>
              </a:pathLst>
            </a:custGeom>
            <a:ln w="24384">
              <a:solidFill>
                <a:srgbClr val="000000"/>
              </a:solidFill>
            </a:ln>
          </p:spPr>
          <p:txBody>
            <a:bodyPr wrap="square" lIns="0" tIns="0" rIns="0" bIns="0" rtlCol="0"/>
            <a:lstStyle/>
            <a:p>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8579" y="280416"/>
            <a:ext cx="4627245" cy="262255"/>
            <a:chOff x="68579" y="280416"/>
            <a:chExt cx="4627245" cy="262255"/>
          </a:xfrm>
        </p:grpSpPr>
        <p:sp>
          <p:nvSpPr>
            <p:cNvPr id="3" name="object 3"/>
            <p:cNvSpPr/>
            <p:nvPr/>
          </p:nvSpPr>
          <p:spPr>
            <a:xfrm>
              <a:off x="493775" y="409956"/>
              <a:ext cx="199644" cy="11887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68579" y="374904"/>
              <a:ext cx="303275" cy="118872"/>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413003" y="280416"/>
              <a:ext cx="17145" cy="262255"/>
            </a:xfrm>
            <a:custGeom>
              <a:avLst/>
              <a:gdLst/>
              <a:ahLst/>
              <a:cxnLst/>
              <a:rect l="l" t="t" r="r" b="b"/>
              <a:pathLst>
                <a:path w="17145" h="262255">
                  <a:moveTo>
                    <a:pt x="16763" y="0"/>
                  </a:moveTo>
                  <a:lnTo>
                    <a:pt x="0" y="0"/>
                  </a:lnTo>
                  <a:lnTo>
                    <a:pt x="0" y="262127"/>
                  </a:lnTo>
                  <a:lnTo>
                    <a:pt x="16763" y="262127"/>
                  </a:lnTo>
                  <a:lnTo>
                    <a:pt x="16763" y="0"/>
                  </a:lnTo>
                  <a:close/>
                </a:path>
              </a:pathLst>
            </a:custGeom>
            <a:solidFill>
              <a:srgbClr val="1C1C1C"/>
            </a:solidFill>
          </p:spPr>
          <p:txBody>
            <a:bodyPr wrap="square" lIns="0" tIns="0" rIns="0" bIns="0" rtlCol="0"/>
            <a:lstStyle/>
            <a:p>
              <a:endParaRPr/>
            </a:p>
          </p:txBody>
        </p:sp>
        <p:sp>
          <p:nvSpPr>
            <p:cNvPr id="6" name="object 6"/>
            <p:cNvSpPr/>
            <p:nvPr/>
          </p:nvSpPr>
          <p:spPr>
            <a:xfrm>
              <a:off x="239267" y="464820"/>
              <a:ext cx="4456176" cy="15239"/>
            </a:xfrm>
            <a:prstGeom prst="rect">
              <a:avLst/>
            </a:prstGeom>
            <a:blipFill>
              <a:blip r:embed="rId4" cstate="print"/>
              <a:stretch>
                <a:fillRect/>
              </a:stretch>
            </a:blipFill>
          </p:spPr>
          <p:txBody>
            <a:bodyPr wrap="square" lIns="0" tIns="0" rIns="0" bIns="0" rtlCol="0"/>
            <a:lstStyle/>
            <a:p>
              <a:endParaRPr/>
            </a:p>
          </p:txBody>
        </p:sp>
      </p:grpSp>
      <p:sp>
        <p:nvSpPr>
          <p:cNvPr id="7" name="object 7"/>
          <p:cNvSpPr txBox="1"/>
          <p:nvPr/>
        </p:nvSpPr>
        <p:spPr>
          <a:xfrm>
            <a:off x="4896103" y="3330041"/>
            <a:ext cx="58419" cy="102870"/>
          </a:xfrm>
          <a:prstGeom prst="rect">
            <a:avLst/>
          </a:prstGeom>
        </p:spPr>
        <p:txBody>
          <a:bodyPr vert="horz" wrap="square" lIns="0" tIns="13335" rIns="0" bIns="0" rtlCol="0">
            <a:spAutoFit/>
          </a:bodyPr>
          <a:lstStyle/>
          <a:p>
            <a:pPr marL="12700">
              <a:lnSpc>
                <a:spcPct val="100000"/>
              </a:lnSpc>
              <a:spcBef>
                <a:spcPts val="105"/>
              </a:spcBef>
            </a:pPr>
            <a:r>
              <a:rPr sz="500" dirty="0">
                <a:solidFill>
                  <a:srgbClr val="808080"/>
                </a:solidFill>
                <a:latin typeface="Carlito"/>
                <a:cs typeface="Carlito"/>
              </a:rPr>
              <a:t>6</a:t>
            </a:r>
            <a:endParaRPr sz="500">
              <a:latin typeface="Carlito"/>
              <a:cs typeface="Carlito"/>
            </a:endParaRPr>
          </a:p>
        </p:txBody>
      </p:sp>
      <p:sp>
        <p:nvSpPr>
          <p:cNvPr id="8" name="object 8"/>
          <p:cNvSpPr txBox="1">
            <a:spLocks noGrp="1"/>
          </p:cNvSpPr>
          <p:nvPr>
            <p:ph type="title"/>
          </p:nvPr>
        </p:nvSpPr>
        <p:spPr>
          <a:xfrm>
            <a:off x="490473" y="200406"/>
            <a:ext cx="843027" cy="228909"/>
          </a:xfrm>
          <a:prstGeom prst="rect">
            <a:avLst/>
          </a:prstGeom>
        </p:spPr>
        <p:txBody>
          <a:bodyPr vert="horz" wrap="square" lIns="0" tIns="13335" rIns="0" bIns="0" rtlCol="0">
            <a:spAutoFit/>
          </a:bodyPr>
          <a:lstStyle/>
          <a:p>
            <a:pPr marL="12700">
              <a:lnSpc>
                <a:spcPct val="100000"/>
              </a:lnSpc>
              <a:spcBef>
                <a:spcPts val="105"/>
              </a:spcBef>
            </a:pPr>
            <a:r>
              <a:rPr spc="-5" dirty="0"/>
              <a:t>Konular</a:t>
            </a:r>
          </a:p>
        </p:txBody>
      </p:sp>
      <p:sp>
        <p:nvSpPr>
          <p:cNvPr id="9" name="object 9"/>
          <p:cNvSpPr txBox="1"/>
          <p:nvPr/>
        </p:nvSpPr>
        <p:spPr>
          <a:xfrm>
            <a:off x="503681" y="446684"/>
            <a:ext cx="3649219" cy="2703944"/>
          </a:xfrm>
          <a:prstGeom prst="rect">
            <a:avLst/>
          </a:prstGeom>
        </p:spPr>
        <p:txBody>
          <a:bodyPr vert="horz" wrap="square" lIns="0" tIns="26034" rIns="0" bIns="0" rtlCol="0">
            <a:spAutoFit/>
          </a:bodyPr>
          <a:lstStyle/>
          <a:p>
            <a:pPr marL="144780" indent="-132715">
              <a:lnSpc>
                <a:spcPct val="100000"/>
              </a:lnSpc>
              <a:spcBef>
                <a:spcPts val="204"/>
              </a:spcBef>
              <a:buClr>
                <a:srgbClr val="FF0000"/>
              </a:buClr>
              <a:buSzPct val="73076"/>
              <a:buFont typeface="Wingdings"/>
              <a:buChar char=""/>
              <a:tabLst>
                <a:tab pos="145415" algn="l"/>
              </a:tabLst>
            </a:pPr>
            <a:r>
              <a:rPr sz="1300" spc="-5" dirty="0">
                <a:latin typeface="Carlito"/>
                <a:cs typeface="Carlito"/>
              </a:rPr>
              <a:t>Thread’ler</a:t>
            </a:r>
            <a:endParaRPr sz="1300" dirty="0">
              <a:latin typeface="Carlito"/>
              <a:cs typeface="Carlito"/>
            </a:endParaRPr>
          </a:p>
          <a:p>
            <a:pPr marL="144780" indent="-132715">
              <a:lnSpc>
                <a:spcPct val="100000"/>
              </a:lnSpc>
              <a:spcBef>
                <a:spcPts val="110"/>
              </a:spcBef>
              <a:buClr>
                <a:srgbClr val="FF0000"/>
              </a:buClr>
              <a:buSzPct val="73076"/>
              <a:buFont typeface="Wingdings"/>
              <a:buChar char=""/>
              <a:tabLst>
                <a:tab pos="145415" algn="l"/>
              </a:tabLst>
            </a:pPr>
            <a:r>
              <a:rPr lang="tr-TR" sz="1300" spc="-5" dirty="0">
                <a:solidFill>
                  <a:srgbClr val="C00000"/>
                </a:solidFill>
                <a:latin typeface="Carlito"/>
                <a:cs typeface="Carlito"/>
              </a:rPr>
              <a:t>Multithread programlamanın avantajları</a:t>
            </a:r>
            <a:endParaRPr sz="1300" dirty="0">
              <a:latin typeface="Carlito"/>
              <a:cs typeface="Carlito"/>
            </a:endParaRPr>
          </a:p>
          <a:p>
            <a:pPr marL="144780" indent="-132715">
              <a:lnSpc>
                <a:spcPct val="100000"/>
              </a:lnSpc>
              <a:spcBef>
                <a:spcPts val="95"/>
              </a:spcBef>
              <a:buClr>
                <a:srgbClr val="FF0000"/>
              </a:buClr>
              <a:buSzPct val="73076"/>
              <a:buFont typeface="Wingdings"/>
              <a:buChar char=""/>
              <a:tabLst>
                <a:tab pos="145415" algn="l"/>
              </a:tabLst>
            </a:pPr>
            <a:r>
              <a:rPr sz="1300" spc="-5" dirty="0">
                <a:latin typeface="Carlito"/>
                <a:cs typeface="Carlito"/>
              </a:rPr>
              <a:t>Multicore</a:t>
            </a:r>
            <a:r>
              <a:rPr sz="1300" spc="10" dirty="0">
                <a:latin typeface="Carlito"/>
                <a:cs typeface="Carlito"/>
              </a:rPr>
              <a:t> </a:t>
            </a:r>
            <a:r>
              <a:rPr sz="1300" spc="-5" dirty="0">
                <a:latin typeface="Carlito"/>
                <a:cs typeface="Carlito"/>
              </a:rPr>
              <a:t>programlama</a:t>
            </a:r>
            <a:endParaRPr sz="1300" dirty="0">
              <a:latin typeface="Carlito"/>
              <a:cs typeface="Carlito"/>
            </a:endParaRPr>
          </a:p>
          <a:p>
            <a:pPr marL="373380" lvl="1" indent="-133350">
              <a:lnSpc>
                <a:spcPct val="100000"/>
              </a:lnSpc>
              <a:spcBef>
                <a:spcPts val="115"/>
              </a:spcBef>
              <a:buClr>
                <a:srgbClr val="FF0000"/>
              </a:buClr>
              <a:buSzPct val="75000"/>
              <a:buFont typeface="Wingdings"/>
              <a:buChar char=""/>
              <a:tabLst>
                <a:tab pos="374015" algn="l"/>
              </a:tabLst>
            </a:pPr>
            <a:r>
              <a:rPr sz="1200" dirty="0">
                <a:latin typeface="Carlito"/>
                <a:cs typeface="Carlito"/>
              </a:rPr>
              <a:t>Multicore programlamanın</a:t>
            </a:r>
            <a:r>
              <a:rPr sz="1200" spc="-100" dirty="0">
                <a:latin typeface="Carlito"/>
                <a:cs typeface="Carlito"/>
              </a:rPr>
              <a:t> </a:t>
            </a:r>
            <a:r>
              <a:rPr sz="1200" spc="-5" dirty="0">
                <a:latin typeface="Carlito"/>
                <a:cs typeface="Carlito"/>
              </a:rPr>
              <a:t>zorlukları</a:t>
            </a:r>
            <a:endParaRPr sz="1200" dirty="0">
              <a:latin typeface="Carlito"/>
              <a:cs typeface="Carlito"/>
            </a:endParaRPr>
          </a:p>
          <a:p>
            <a:pPr marL="373380" lvl="1" indent="-133350">
              <a:lnSpc>
                <a:spcPct val="100000"/>
              </a:lnSpc>
              <a:spcBef>
                <a:spcPts val="95"/>
              </a:spcBef>
              <a:buClr>
                <a:srgbClr val="FF0000"/>
              </a:buClr>
              <a:buSzPct val="75000"/>
              <a:buFont typeface="Wingdings"/>
              <a:buChar char=""/>
              <a:tabLst>
                <a:tab pos="374015" algn="l"/>
              </a:tabLst>
            </a:pPr>
            <a:r>
              <a:rPr sz="1200" dirty="0">
                <a:latin typeface="Carlito"/>
                <a:cs typeface="Carlito"/>
              </a:rPr>
              <a:t>Paralel </a:t>
            </a:r>
            <a:r>
              <a:rPr sz="1200" spc="-5" dirty="0">
                <a:latin typeface="Carlito"/>
                <a:cs typeface="Carlito"/>
              </a:rPr>
              <a:t>çalışma</a:t>
            </a:r>
            <a:r>
              <a:rPr sz="1200" spc="-20" dirty="0">
                <a:latin typeface="Carlito"/>
                <a:cs typeface="Carlito"/>
              </a:rPr>
              <a:t> </a:t>
            </a:r>
            <a:r>
              <a:rPr sz="1200" dirty="0">
                <a:latin typeface="Carlito"/>
                <a:cs typeface="Carlito"/>
              </a:rPr>
              <a:t>türleri</a:t>
            </a:r>
          </a:p>
          <a:p>
            <a:pPr marL="144780" indent="-132715">
              <a:lnSpc>
                <a:spcPct val="100000"/>
              </a:lnSpc>
              <a:spcBef>
                <a:spcPts val="90"/>
              </a:spcBef>
              <a:buClr>
                <a:srgbClr val="FF0000"/>
              </a:buClr>
              <a:buSzPct val="73076"/>
              <a:buFont typeface="Wingdings"/>
              <a:buChar char=""/>
              <a:tabLst>
                <a:tab pos="145415" algn="l"/>
              </a:tabLst>
            </a:pPr>
            <a:r>
              <a:rPr sz="1300" spc="-5" dirty="0">
                <a:latin typeface="Carlito"/>
                <a:cs typeface="Carlito"/>
              </a:rPr>
              <a:t>Multithreading</a:t>
            </a:r>
            <a:r>
              <a:rPr sz="1300" spc="15" dirty="0">
                <a:latin typeface="Carlito"/>
                <a:cs typeface="Carlito"/>
              </a:rPr>
              <a:t> </a:t>
            </a:r>
            <a:r>
              <a:rPr sz="1300" spc="-5" dirty="0">
                <a:latin typeface="Carlito"/>
                <a:cs typeface="Carlito"/>
              </a:rPr>
              <a:t>modelleri</a:t>
            </a:r>
            <a:endParaRPr sz="1300" dirty="0">
              <a:latin typeface="Carlito"/>
              <a:cs typeface="Carlito"/>
            </a:endParaRPr>
          </a:p>
          <a:p>
            <a:pPr marL="373380" lvl="1" indent="-133350">
              <a:lnSpc>
                <a:spcPct val="100000"/>
              </a:lnSpc>
              <a:spcBef>
                <a:spcPts val="115"/>
              </a:spcBef>
              <a:buClr>
                <a:srgbClr val="FF0000"/>
              </a:buClr>
              <a:buSzPct val="75000"/>
              <a:buFont typeface="Wingdings"/>
              <a:buChar char=""/>
              <a:tabLst>
                <a:tab pos="374015" algn="l"/>
              </a:tabLst>
            </a:pPr>
            <a:r>
              <a:rPr sz="1200" dirty="0">
                <a:latin typeface="Carlito"/>
                <a:cs typeface="Carlito"/>
              </a:rPr>
              <a:t>Many-to-one</a:t>
            </a:r>
          </a:p>
          <a:p>
            <a:pPr marL="373380" lvl="1" indent="-133350">
              <a:lnSpc>
                <a:spcPct val="100000"/>
              </a:lnSpc>
              <a:spcBef>
                <a:spcPts val="95"/>
              </a:spcBef>
              <a:buClr>
                <a:srgbClr val="FF0000"/>
              </a:buClr>
              <a:buSzPct val="75000"/>
              <a:buFont typeface="Wingdings"/>
              <a:buChar char=""/>
              <a:tabLst>
                <a:tab pos="374015" algn="l"/>
              </a:tabLst>
            </a:pPr>
            <a:r>
              <a:rPr sz="1200" dirty="0">
                <a:latin typeface="Carlito"/>
                <a:cs typeface="Carlito"/>
              </a:rPr>
              <a:t>One-to-one</a:t>
            </a:r>
          </a:p>
          <a:p>
            <a:pPr marL="373380" lvl="1" indent="-133350">
              <a:lnSpc>
                <a:spcPct val="100000"/>
              </a:lnSpc>
              <a:spcBef>
                <a:spcPts val="95"/>
              </a:spcBef>
              <a:buClr>
                <a:srgbClr val="FF0000"/>
              </a:buClr>
              <a:buSzPct val="75000"/>
              <a:buFont typeface="Wingdings"/>
              <a:buChar char=""/>
              <a:tabLst>
                <a:tab pos="374015" algn="l"/>
              </a:tabLst>
            </a:pPr>
            <a:r>
              <a:rPr sz="1200" dirty="0">
                <a:latin typeface="Carlito"/>
                <a:cs typeface="Carlito"/>
              </a:rPr>
              <a:t>Many-to-many</a:t>
            </a:r>
          </a:p>
          <a:p>
            <a:pPr marL="144780" indent="-132715">
              <a:lnSpc>
                <a:spcPct val="100000"/>
              </a:lnSpc>
              <a:spcBef>
                <a:spcPts val="95"/>
              </a:spcBef>
              <a:buClr>
                <a:srgbClr val="FF0000"/>
              </a:buClr>
              <a:buSzPct val="73076"/>
              <a:buFont typeface="Wingdings"/>
              <a:buChar char=""/>
              <a:tabLst>
                <a:tab pos="145415" algn="l"/>
              </a:tabLst>
            </a:pPr>
            <a:r>
              <a:rPr sz="1300" spc="-5" dirty="0">
                <a:latin typeface="Carlito"/>
                <a:cs typeface="Carlito"/>
              </a:rPr>
              <a:t>Thread</a:t>
            </a:r>
            <a:r>
              <a:rPr sz="1300" spc="-15" dirty="0">
                <a:latin typeface="Carlito"/>
                <a:cs typeface="Carlito"/>
              </a:rPr>
              <a:t> </a:t>
            </a:r>
            <a:r>
              <a:rPr sz="1300" spc="-5" dirty="0">
                <a:latin typeface="Carlito"/>
                <a:cs typeface="Carlito"/>
              </a:rPr>
              <a:t>kütüphaneleri</a:t>
            </a:r>
            <a:endParaRPr sz="1300" dirty="0">
              <a:latin typeface="Carlito"/>
              <a:cs typeface="Carlito"/>
            </a:endParaRPr>
          </a:p>
          <a:p>
            <a:pPr marL="144780" indent="-132715">
              <a:lnSpc>
                <a:spcPct val="100000"/>
              </a:lnSpc>
              <a:spcBef>
                <a:spcPts val="105"/>
              </a:spcBef>
              <a:buClr>
                <a:srgbClr val="FF0000"/>
              </a:buClr>
              <a:buSzPct val="73076"/>
              <a:buFont typeface="Wingdings"/>
              <a:buChar char=""/>
              <a:tabLst>
                <a:tab pos="145415" algn="l"/>
              </a:tabLst>
            </a:pPr>
            <a:r>
              <a:rPr sz="1300" spc="-5" dirty="0">
                <a:latin typeface="Carlito"/>
                <a:cs typeface="Carlito"/>
              </a:rPr>
              <a:t>Dolaylı thread</a:t>
            </a:r>
            <a:r>
              <a:rPr sz="1300" spc="20" dirty="0">
                <a:latin typeface="Carlito"/>
                <a:cs typeface="Carlito"/>
              </a:rPr>
              <a:t> </a:t>
            </a:r>
            <a:r>
              <a:rPr sz="1300" spc="-5" dirty="0">
                <a:latin typeface="Carlito"/>
                <a:cs typeface="Carlito"/>
              </a:rPr>
              <a:t>oluşturma</a:t>
            </a:r>
            <a:endParaRPr sz="1300" dirty="0">
              <a:latin typeface="Carlito"/>
              <a:cs typeface="Carlito"/>
            </a:endParaRPr>
          </a:p>
          <a:p>
            <a:pPr marL="144780" indent="-132715">
              <a:lnSpc>
                <a:spcPct val="100000"/>
              </a:lnSpc>
              <a:spcBef>
                <a:spcPts val="100"/>
              </a:spcBef>
              <a:buClr>
                <a:srgbClr val="FF0000"/>
              </a:buClr>
              <a:buSzPct val="73076"/>
              <a:buFont typeface="Wingdings"/>
              <a:buChar char=""/>
              <a:tabLst>
                <a:tab pos="145415" algn="l"/>
              </a:tabLst>
            </a:pPr>
            <a:r>
              <a:rPr lang="tr-TR" sz="1300" spc="-5" dirty="0" err="1">
                <a:latin typeface="Carlito"/>
                <a:cs typeface="Carlito"/>
              </a:rPr>
              <a:t>Threadlerin</a:t>
            </a:r>
            <a:r>
              <a:rPr lang="tr-TR" sz="1300" spc="-5" dirty="0">
                <a:latin typeface="Carlito"/>
                <a:cs typeface="Carlito"/>
              </a:rPr>
              <a:t> yürütülmesi ile ilgili bazı hususlar</a:t>
            </a:r>
            <a:endParaRPr sz="1300" dirty="0">
              <a:latin typeface="Carlito"/>
              <a:cs typeface="Carlito"/>
            </a:endParaRPr>
          </a:p>
          <a:p>
            <a:pPr marL="144780" indent="-132715">
              <a:lnSpc>
                <a:spcPct val="100000"/>
              </a:lnSpc>
              <a:spcBef>
                <a:spcPts val="95"/>
              </a:spcBef>
              <a:buClr>
                <a:srgbClr val="FF0000"/>
              </a:buClr>
              <a:buSzPct val="73076"/>
              <a:buFont typeface="Wingdings"/>
              <a:buChar char=""/>
              <a:tabLst>
                <a:tab pos="145415" algn="l"/>
              </a:tabLst>
            </a:pPr>
            <a:r>
              <a:rPr sz="1300" spc="-5" dirty="0">
                <a:latin typeface="Carlito"/>
                <a:cs typeface="Carlito"/>
              </a:rPr>
              <a:t>Windows ve Linux</a:t>
            </a:r>
            <a:r>
              <a:rPr sz="1300" spc="5" dirty="0">
                <a:latin typeface="Carlito"/>
                <a:cs typeface="Carlito"/>
              </a:rPr>
              <a:t> </a:t>
            </a:r>
            <a:r>
              <a:rPr sz="1300" spc="-5" dirty="0">
                <a:latin typeface="Carlito"/>
                <a:cs typeface="Carlito"/>
              </a:rPr>
              <a:t>thread’leri</a:t>
            </a:r>
            <a:endParaRPr sz="1300" dirty="0">
              <a:latin typeface="Carlito"/>
              <a:cs typeface="Carlito"/>
            </a:endParaRPr>
          </a:p>
        </p:txBody>
      </p:sp>
      <p:sp>
        <p:nvSpPr>
          <p:cNvPr id="10" name="object 10"/>
          <p:cNvSpPr/>
          <p:nvPr/>
        </p:nvSpPr>
        <p:spPr>
          <a:xfrm>
            <a:off x="304" y="889"/>
            <a:ext cx="4953000" cy="3428365"/>
          </a:xfrm>
          <a:custGeom>
            <a:avLst/>
            <a:gdLst/>
            <a:ahLst/>
            <a:cxnLst/>
            <a:rect l="l" t="t" r="r" b="b"/>
            <a:pathLst>
              <a:path w="4953000" h="3428365">
                <a:moveTo>
                  <a:pt x="0" y="3428111"/>
                </a:moveTo>
                <a:lnTo>
                  <a:pt x="4952746" y="3428111"/>
                </a:lnTo>
                <a:lnTo>
                  <a:pt x="4952746" y="0"/>
                </a:lnTo>
                <a:lnTo>
                  <a:pt x="0" y="0"/>
                </a:lnTo>
                <a:lnTo>
                  <a:pt x="0" y="3428111"/>
                </a:lnTo>
                <a:close/>
              </a:path>
            </a:pathLst>
          </a:custGeom>
          <a:ln w="24384">
            <a:solidFill>
              <a:srgbClr val="000000"/>
            </a:solidFill>
          </a:ln>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8579" y="280416"/>
            <a:ext cx="4627245" cy="262255"/>
            <a:chOff x="68579" y="280416"/>
            <a:chExt cx="4627245" cy="262255"/>
          </a:xfrm>
        </p:grpSpPr>
        <p:sp>
          <p:nvSpPr>
            <p:cNvPr id="3" name="object 3"/>
            <p:cNvSpPr/>
            <p:nvPr/>
          </p:nvSpPr>
          <p:spPr>
            <a:xfrm>
              <a:off x="493775" y="409956"/>
              <a:ext cx="199644" cy="11887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68579" y="374904"/>
              <a:ext cx="303275" cy="118872"/>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413003" y="280416"/>
              <a:ext cx="17145" cy="262255"/>
            </a:xfrm>
            <a:custGeom>
              <a:avLst/>
              <a:gdLst/>
              <a:ahLst/>
              <a:cxnLst/>
              <a:rect l="l" t="t" r="r" b="b"/>
              <a:pathLst>
                <a:path w="17145" h="262255">
                  <a:moveTo>
                    <a:pt x="16763" y="0"/>
                  </a:moveTo>
                  <a:lnTo>
                    <a:pt x="0" y="0"/>
                  </a:lnTo>
                  <a:lnTo>
                    <a:pt x="0" y="262127"/>
                  </a:lnTo>
                  <a:lnTo>
                    <a:pt x="16763" y="262127"/>
                  </a:lnTo>
                  <a:lnTo>
                    <a:pt x="16763" y="0"/>
                  </a:lnTo>
                  <a:close/>
                </a:path>
              </a:pathLst>
            </a:custGeom>
            <a:solidFill>
              <a:srgbClr val="1C1C1C"/>
            </a:solidFill>
          </p:spPr>
          <p:txBody>
            <a:bodyPr wrap="square" lIns="0" tIns="0" rIns="0" bIns="0" rtlCol="0"/>
            <a:lstStyle/>
            <a:p>
              <a:endParaRPr/>
            </a:p>
          </p:txBody>
        </p:sp>
        <p:sp>
          <p:nvSpPr>
            <p:cNvPr id="6" name="object 6"/>
            <p:cNvSpPr/>
            <p:nvPr/>
          </p:nvSpPr>
          <p:spPr>
            <a:xfrm>
              <a:off x="239267" y="464820"/>
              <a:ext cx="4456176" cy="15239"/>
            </a:xfrm>
            <a:prstGeom prst="rect">
              <a:avLst/>
            </a:prstGeom>
            <a:blipFill>
              <a:blip r:embed="rId5" cstate="print"/>
              <a:stretch>
                <a:fillRect/>
              </a:stretch>
            </a:blipFill>
          </p:spPr>
          <p:txBody>
            <a:bodyPr wrap="square" lIns="0" tIns="0" rIns="0" bIns="0" rtlCol="0"/>
            <a:lstStyle/>
            <a:p>
              <a:endParaRPr/>
            </a:p>
          </p:txBody>
        </p:sp>
      </p:grpSp>
      <p:sp>
        <p:nvSpPr>
          <p:cNvPr id="7" name="object 7"/>
          <p:cNvSpPr txBox="1"/>
          <p:nvPr/>
        </p:nvSpPr>
        <p:spPr>
          <a:xfrm>
            <a:off x="4896103" y="3330041"/>
            <a:ext cx="58419" cy="102870"/>
          </a:xfrm>
          <a:prstGeom prst="rect">
            <a:avLst/>
          </a:prstGeom>
        </p:spPr>
        <p:txBody>
          <a:bodyPr vert="horz" wrap="square" lIns="0" tIns="13335" rIns="0" bIns="0" rtlCol="0">
            <a:spAutoFit/>
          </a:bodyPr>
          <a:lstStyle/>
          <a:p>
            <a:pPr marL="12700">
              <a:lnSpc>
                <a:spcPct val="100000"/>
              </a:lnSpc>
              <a:spcBef>
                <a:spcPts val="105"/>
              </a:spcBef>
            </a:pPr>
            <a:r>
              <a:rPr sz="500" dirty="0">
                <a:solidFill>
                  <a:srgbClr val="808080"/>
                </a:solidFill>
                <a:latin typeface="Carlito"/>
                <a:cs typeface="Carlito"/>
              </a:rPr>
              <a:t>8</a:t>
            </a:r>
            <a:endParaRPr sz="500">
              <a:latin typeface="Carlito"/>
              <a:cs typeface="Carlito"/>
            </a:endParaRPr>
          </a:p>
        </p:txBody>
      </p:sp>
      <p:sp>
        <p:nvSpPr>
          <p:cNvPr id="8" name="object 8"/>
          <p:cNvSpPr txBox="1"/>
          <p:nvPr/>
        </p:nvSpPr>
        <p:spPr>
          <a:xfrm>
            <a:off x="119760" y="480059"/>
            <a:ext cx="4695190" cy="2300630"/>
          </a:xfrm>
          <a:prstGeom prst="rect">
            <a:avLst/>
          </a:prstGeom>
        </p:spPr>
        <p:txBody>
          <a:bodyPr vert="horz" wrap="square" lIns="0" tIns="88900" rIns="0" bIns="0" rtlCol="0">
            <a:spAutoFit/>
          </a:bodyPr>
          <a:lstStyle/>
          <a:p>
            <a:pPr marL="192405" indent="-180340" algn="just">
              <a:lnSpc>
                <a:spcPct val="100000"/>
              </a:lnSpc>
              <a:spcBef>
                <a:spcPts val="700"/>
              </a:spcBef>
              <a:buClr>
                <a:srgbClr val="3333CC"/>
              </a:buClr>
              <a:buSzPct val="58333"/>
              <a:buFont typeface="Wingdings"/>
              <a:buChar char=""/>
              <a:tabLst>
                <a:tab pos="193040" algn="l"/>
              </a:tabLst>
            </a:pPr>
            <a:r>
              <a:rPr lang="tr-TR" sz="1100" dirty="0">
                <a:latin typeface="Carlito"/>
                <a:cs typeface="Carlito"/>
              </a:rPr>
              <a:t>Multithread programlamanın avantajları</a:t>
            </a:r>
            <a:r>
              <a:rPr sz="1100" dirty="0">
                <a:latin typeface="Carlito"/>
                <a:cs typeface="Carlito"/>
              </a:rPr>
              <a:t> 4 </a:t>
            </a:r>
            <a:r>
              <a:rPr sz="1100" spc="-5" dirty="0">
                <a:latin typeface="Carlito"/>
                <a:cs typeface="Carlito"/>
              </a:rPr>
              <a:t>kategori </a:t>
            </a:r>
            <a:r>
              <a:rPr sz="1100" dirty="0">
                <a:latin typeface="Carlito"/>
                <a:cs typeface="Carlito"/>
              </a:rPr>
              <a:t>halinde </a:t>
            </a:r>
            <a:r>
              <a:rPr sz="1100" dirty="0" err="1">
                <a:latin typeface="Carlito"/>
                <a:cs typeface="Carlito"/>
              </a:rPr>
              <a:t>ifade</a:t>
            </a:r>
            <a:r>
              <a:rPr sz="1100" spc="-100" dirty="0">
                <a:latin typeface="Carlito"/>
                <a:cs typeface="Carlito"/>
              </a:rPr>
              <a:t> </a:t>
            </a:r>
            <a:r>
              <a:rPr sz="1100" dirty="0" err="1">
                <a:latin typeface="Carlito"/>
                <a:cs typeface="Carlito"/>
              </a:rPr>
              <a:t>edilebilir</a:t>
            </a:r>
            <a:r>
              <a:rPr sz="1100" dirty="0">
                <a:latin typeface="Carlito"/>
                <a:cs typeface="Carlito"/>
              </a:rPr>
              <a:t>:</a:t>
            </a:r>
            <a:endParaRPr lang="tr-TR" sz="1100" dirty="0">
              <a:latin typeface="Carlito"/>
              <a:cs typeface="Carlito"/>
            </a:endParaRPr>
          </a:p>
          <a:p>
            <a:pPr marL="240665" indent="-228600" algn="just">
              <a:spcBef>
                <a:spcPts val="700"/>
              </a:spcBef>
              <a:buClr>
                <a:srgbClr val="3333CC"/>
              </a:buClr>
              <a:buSzPct val="100000"/>
              <a:buFont typeface="+mj-lt"/>
              <a:buAutoNum type="arabicPeriod"/>
              <a:tabLst>
                <a:tab pos="193040" algn="l"/>
              </a:tabLst>
            </a:pPr>
            <a:r>
              <a:rPr lang="tr-TR" sz="1100" b="1" spc="-5" dirty="0">
                <a:latin typeface="Carlito"/>
                <a:cs typeface="Carlito"/>
              </a:rPr>
              <a:t>Responsiveness</a:t>
            </a:r>
            <a:r>
              <a:rPr lang="tr-TR" sz="1100" spc="-5" dirty="0">
                <a:latin typeface="Carlito"/>
                <a:cs typeface="Carlito"/>
              </a:rPr>
              <a:t>:</a:t>
            </a:r>
            <a:r>
              <a:rPr lang="tr-TR" sz="1100" spc="-5" dirty="0">
                <a:solidFill>
                  <a:srgbClr val="FF0000"/>
                </a:solidFill>
                <a:latin typeface="Carlito"/>
                <a:cs typeface="Carlito"/>
              </a:rPr>
              <a:t> </a:t>
            </a:r>
            <a:r>
              <a:rPr lang="tr-TR" sz="1100" dirty="0">
                <a:latin typeface="Carlito"/>
                <a:cs typeface="Carlito"/>
              </a:rPr>
              <a:t>Kullanıcı </a:t>
            </a:r>
            <a:r>
              <a:rPr lang="tr-TR" sz="1100" spc="-5" dirty="0">
                <a:latin typeface="Carlito"/>
                <a:cs typeface="Carlito"/>
              </a:rPr>
              <a:t>etkileşimli </a:t>
            </a:r>
            <a:r>
              <a:rPr lang="tr-TR" sz="1100" spc="-5" dirty="0" err="1">
                <a:latin typeface="Carlito"/>
                <a:cs typeface="Carlito"/>
              </a:rPr>
              <a:t>multithread</a:t>
            </a:r>
            <a:r>
              <a:rPr lang="tr-TR" sz="1100" spc="-5" dirty="0">
                <a:latin typeface="Carlito"/>
                <a:cs typeface="Carlito"/>
              </a:rPr>
              <a:t> bir </a:t>
            </a:r>
            <a:r>
              <a:rPr lang="tr-TR" sz="1100" dirty="0">
                <a:latin typeface="Carlito"/>
                <a:cs typeface="Carlito"/>
              </a:rPr>
              <a:t>uygulamada, uygulamanın bir</a:t>
            </a:r>
            <a:r>
              <a:rPr lang="tr-TR" sz="1100" spc="-40" dirty="0">
                <a:latin typeface="Carlito"/>
                <a:cs typeface="Carlito"/>
              </a:rPr>
              <a:t> </a:t>
            </a:r>
            <a:r>
              <a:rPr lang="tr-TR" sz="1100" spc="-5" dirty="0">
                <a:latin typeface="Carlito"/>
                <a:cs typeface="Carlito"/>
              </a:rPr>
              <a:t>kısmı </a:t>
            </a:r>
            <a:r>
              <a:rPr lang="tr-TR" sz="1100" dirty="0">
                <a:latin typeface="Carlito"/>
                <a:cs typeface="Carlito"/>
              </a:rPr>
              <a:t>bloke olmuşsa veya uzun </a:t>
            </a:r>
            <a:r>
              <a:rPr lang="tr-TR" sz="1100" spc="-5" dirty="0">
                <a:latin typeface="Carlito"/>
                <a:cs typeface="Carlito"/>
              </a:rPr>
              <a:t>süren bir işlem </a:t>
            </a:r>
            <a:r>
              <a:rPr lang="tr-TR" sz="1100" dirty="0">
                <a:latin typeface="Carlito"/>
                <a:cs typeface="Carlito"/>
              </a:rPr>
              <a:t>yürütülüyorsa bile uygulama çalışmasını sürdürebilir, böylece kullanıcıya </a:t>
            </a:r>
            <a:r>
              <a:rPr lang="tr-TR" sz="1100" spc="-5" dirty="0">
                <a:latin typeface="Carlito"/>
                <a:cs typeface="Carlito"/>
              </a:rPr>
              <a:t>cevap verebilirlik özelliği artmış</a:t>
            </a:r>
            <a:r>
              <a:rPr lang="tr-TR" sz="1100" spc="-50" dirty="0">
                <a:latin typeface="Carlito"/>
                <a:cs typeface="Carlito"/>
              </a:rPr>
              <a:t> </a:t>
            </a:r>
            <a:r>
              <a:rPr lang="tr-TR" sz="1100" dirty="0">
                <a:latin typeface="Carlito"/>
                <a:cs typeface="Carlito"/>
              </a:rPr>
              <a:t>olur.*</a:t>
            </a:r>
          </a:p>
          <a:p>
            <a:pPr marL="240665" indent="-228600" algn="just">
              <a:spcBef>
                <a:spcPts val="700"/>
              </a:spcBef>
              <a:buClr>
                <a:srgbClr val="3333CC"/>
              </a:buClr>
              <a:buSzPct val="100000"/>
              <a:buFont typeface="+mj-lt"/>
              <a:buAutoNum type="arabicPeriod"/>
              <a:tabLst>
                <a:tab pos="193040" algn="l"/>
              </a:tabLst>
            </a:pPr>
            <a:r>
              <a:rPr lang="tr-TR" sz="1100" b="1" dirty="0">
                <a:latin typeface="Carlito"/>
                <a:cs typeface="Carlito"/>
              </a:rPr>
              <a:t>Resource</a:t>
            </a:r>
            <a:r>
              <a:rPr lang="tr-TR" sz="1100" dirty="0">
                <a:solidFill>
                  <a:srgbClr val="FF0000"/>
                </a:solidFill>
                <a:latin typeface="Carlito"/>
                <a:cs typeface="Carlito"/>
              </a:rPr>
              <a:t> </a:t>
            </a:r>
            <a:r>
              <a:rPr lang="tr-TR" sz="1100" b="1" dirty="0" err="1">
                <a:latin typeface="Carlito"/>
                <a:cs typeface="Carlito"/>
              </a:rPr>
              <a:t>sharing</a:t>
            </a:r>
            <a:r>
              <a:rPr lang="tr-TR" sz="1100" dirty="0">
                <a:latin typeface="Carlito"/>
                <a:cs typeface="Carlito"/>
              </a:rPr>
              <a:t>: </a:t>
            </a:r>
            <a:r>
              <a:rPr lang="tr-TR" sz="1100" spc="-5" dirty="0" err="1">
                <a:latin typeface="Carlito"/>
                <a:cs typeface="Carlito"/>
              </a:rPr>
              <a:t>Process’ler</a:t>
            </a:r>
            <a:r>
              <a:rPr lang="tr-TR" sz="1100" spc="-5" dirty="0">
                <a:latin typeface="Carlito"/>
                <a:cs typeface="Carlito"/>
              </a:rPr>
              <a:t> kaynaklarını ancak </a:t>
            </a:r>
            <a:r>
              <a:rPr lang="tr-TR" sz="1100" spc="-5" dirty="0" err="1">
                <a:latin typeface="Carlito"/>
                <a:cs typeface="Carlito"/>
              </a:rPr>
              <a:t>shared</a:t>
            </a:r>
            <a:r>
              <a:rPr lang="tr-TR" sz="1100" spc="-5" dirty="0">
                <a:latin typeface="Carlito"/>
                <a:cs typeface="Carlito"/>
              </a:rPr>
              <a:t> </a:t>
            </a:r>
            <a:r>
              <a:rPr lang="tr-TR" sz="1100" spc="-5" dirty="0" err="1">
                <a:latin typeface="Carlito"/>
                <a:cs typeface="Carlito"/>
              </a:rPr>
              <a:t>memory</a:t>
            </a:r>
            <a:r>
              <a:rPr lang="tr-TR" sz="1100" spc="-5" dirty="0">
                <a:latin typeface="Carlito"/>
                <a:cs typeface="Carlito"/>
              </a:rPr>
              <a:t> </a:t>
            </a:r>
            <a:r>
              <a:rPr lang="tr-TR" sz="1100" dirty="0">
                <a:latin typeface="Carlito"/>
                <a:cs typeface="Carlito"/>
              </a:rPr>
              <a:t>veya  </a:t>
            </a:r>
            <a:r>
              <a:rPr lang="tr-TR" sz="1100" dirty="0" err="1">
                <a:latin typeface="Carlito"/>
                <a:cs typeface="Carlito"/>
              </a:rPr>
              <a:t>message</a:t>
            </a:r>
            <a:r>
              <a:rPr lang="tr-TR" sz="1100" dirty="0">
                <a:latin typeface="Carlito"/>
                <a:cs typeface="Carlito"/>
              </a:rPr>
              <a:t> </a:t>
            </a:r>
            <a:r>
              <a:rPr lang="tr-TR" sz="1100" dirty="0" err="1">
                <a:latin typeface="Carlito"/>
                <a:cs typeface="Carlito"/>
              </a:rPr>
              <a:t>passing</a:t>
            </a:r>
            <a:r>
              <a:rPr lang="tr-TR" sz="1100" dirty="0">
                <a:latin typeface="Carlito"/>
                <a:cs typeface="Carlito"/>
              </a:rPr>
              <a:t> </a:t>
            </a:r>
            <a:r>
              <a:rPr lang="tr-TR" sz="1100" spc="-5" dirty="0">
                <a:latin typeface="Carlito"/>
                <a:cs typeface="Carlito"/>
              </a:rPr>
              <a:t>aracılığıyla</a:t>
            </a:r>
            <a:r>
              <a:rPr lang="tr-TR" sz="1100" spc="-50" dirty="0">
                <a:latin typeface="Carlito"/>
                <a:cs typeface="Carlito"/>
              </a:rPr>
              <a:t> </a:t>
            </a:r>
            <a:r>
              <a:rPr lang="tr-TR" sz="1100" dirty="0">
                <a:latin typeface="Carlito"/>
                <a:cs typeface="Carlito"/>
              </a:rPr>
              <a:t>paylaşabilirler. Bu yöntemler programcı tarafından açıkça düzenlenmelidir. Ancak </a:t>
            </a:r>
            <a:r>
              <a:rPr lang="tr-TR" sz="1100" dirty="0" err="1">
                <a:latin typeface="Carlito"/>
                <a:cs typeface="Carlito"/>
              </a:rPr>
              <a:t>t</a:t>
            </a:r>
            <a:r>
              <a:rPr lang="tr-TR" sz="1100" spc="-5" dirty="0" err="1">
                <a:latin typeface="Carlito"/>
                <a:cs typeface="Carlito"/>
              </a:rPr>
              <a:t>hread’ler</a:t>
            </a:r>
            <a:r>
              <a:rPr lang="tr-TR" sz="1100" spc="-5" dirty="0">
                <a:latin typeface="Carlito"/>
                <a:cs typeface="Carlito"/>
              </a:rPr>
              <a:t> ait </a:t>
            </a:r>
            <a:r>
              <a:rPr lang="tr-TR" sz="1100" dirty="0">
                <a:latin typeface="Carlito"/>
                <a:cs typeface="Carlito"/>
              </a:rPr>
              <a:t>oldukları </a:t>
            </a:r>
            <a:r>
              <a:rPr lang="tr-TR" sz="1100" spc="-5" dirty="0" err="1">
                <a:latin typeface="Carlito"/>
                <a:cs typeface="Carlito"/>
              </a:rPr>
              <a:t>process’in</a:t>
            </a:r>
            <a:r>
              <a:rPr lang="tr-TR" sz="1100" spc="-5" dirty="0">
                <a:latin typeface="Carlito"/>
                <a:cs typeface="Carlito"/>
              </a:rPr>
              <a:t> sahip </a:t>
            </a:r>
            <a:r>
              <a:rPr lang="tr-TR" sz="1100" dirty="0">
                <a:latin typeface="Carlito"/>
                <a:cs typeface="Carlito"/>
              </a:rPr>
              <a:t>olduğu </a:t>
            </a:r>
            <a:r>
              <a:rPr lang="tr-TR" sz="1100" spc="-5" dirty="0">
                <a:latin typeface="Carlito"/>
                <a:cs typeface="Carlito"/>
              </a:rPr>
              <a:t>hafıza alanını ve diğer  kaynakları</a:t>
            </a:r>
            <a:r>
              <a:rPr lang="tr-TR" sz="1100" spc="-10" dirty="0">
                <a:latin typeface="Carlito"/>
                <a:cs typeface="Carlito"/>
              </a:rPr>
              <a:t> </a:t>
            </a:r>
            <a:r>
              <a:rPr lang="tr-TR" sz="1100" spc="-10" dirty="0" err="1">
                <a:latin typeface="Carlito"/>
                <a:cs typeface="Carlito"/>
              </a:rPr>
              <a:t>default</a:t>
            </a:r>
            <a:r>
              <a:rPr lang="tr-TR" sz="1100" spc="-10" dirty="0">
                <a:latin typeface="Carlito"/>
                <a:cs typeface="Carlito"/>
              </a:rPr>
              <a:t> olarak </a:t>
            </a:r>
            <a:r>
              <a:rPr lang="tr-TR" sz="1100" spc="-5" dirty="0">
                <a:latin typeface="Carlito"/>
                <a:cs typeface="Carlito"/>
              </a:rPr>
              <a:t>paylaşırlar. Kod ve data kısmının paylaşılmasıyla bir uygulama, aynı adres uzayında farklı aktiviteleri gerçekleştiren farklı </a:t>
            </a:r>
            <a:r>
              <a:rPr lang="tr-TR" sz="1100" spc="-5" dirty="0" err="1">
                <a:latin typeface="Carlito"/>
                <a:cs typeface="Carlito"/>
              </a:rPr>
              <a:t>threadlere</a:t>
            </a:r>
            <a:r>
              <a:rPr lang="tr-TR" sz="1100" spc="-5" dirty="0">
                <a:latin typeface="Carlito"/>
                <a:cs typeface="Carlito"/>
              </a:rPr>
              <a:t> sahip olur.</a:t>
            </a:r>
            <a:endParaRPr lang="tr-TR" sz="1100" dirty="0">
              <a:latin typeface="Carlito"/>
              <a:cs typeface="Carlito"/>
            </a:endParaRPr>
          </a:p>
        </p:txBody>
      </p:sp>
      <p:sp>
        <p:nvSpPr>
          <p:cNvPr id="9" name="object 9"/>
          <p:cNvSpPr txBox="1">
            <a:spLocks noGrp="1"/>
          </p:cNvSpPr>
          <p:nvPr>
            <p:ph type="title"/>
          </p:nvPr>
        </p:nvSpPr>
        <p:spPr>
          <a:xfrm>
            <a:off x="490473" y="200406"/>
            <a:ext cx="3510027" cy="228909"/>
          </a:xfrm>
          <a:prstGeom prst="rect">
            <a:avLst/>
          </a:prstGeom>
        </p:spPr>
        <p:txBody>
          <a:bodyPr vert="horz" wrap="square" lIns="0" tIns="13335" rIns="0" bIns="0" rtlCol="0">
            <a:spAutoFit/>
          </a:bodyPr>
          <a:lstStyle/>
          <a:p>
            <a:pPr marL="12700">
              <a:lnSpc>
                <a:spcPct val="100000"/>
              </a:lnSpc>
              <a:spcBef>
                <a:spcPts val="105"/>
              </a:spcBef>
            </a:pPr>
            <a:r>
              <a:rPr lang="tr-TR" spc="-5" dirty="0"/>
              <a:t>Multithread programlamanın avantajları</a:t>
            </a:r>
            <a:endParaRPr spc="-5" dirty="0"/>
          </a:p>
        </p:txBody>
      </p:sp>
      <p:sp>
        <p:nvSpPr>
          <p:cNvPr id="10" name="object 10"/>
          <p:cNvSpPr/>
          <p:nvPr/>
        </p:nvSpPr>
        <p:spPr>
          <a:xfrm>
            <a:off x="304" y="889"/>
            <a:ext cx="4953000" cy="3428365"/>
          </a:xfrm>
          <a:custGeom>
            <a:avLst/>
            <a:gdLst/>
            <a:ahLst/>
            <a:cxnLst/>
            <a:rect l="l" t="t" r="r" b="b"/>
            <a:pathLst>
              <a:path w="4953000" h="3428365">
                <a:moveTo>
                  <a:pt x="0" y="3428111"/>
                </a:moveTo>
                <a:lnTo>
                  <a:pt x="4952746" y="3428111"/>
                </a:lnTo>
                <a:lnTo>
                  <a:pt x="4952746" y="0"/>
                </a:lnTo>
                <a:lnTo>
                  <a:pt x="0" y="0"/>
                </a:lnTo>
                <a:lnTo>
                  <a:pt x="0" y="3428111"/>
                </a:lnTo>
                <a:close/>
              </a:path>
            </a:pathLst>
          </a:custGeom>
          <a:ln w="24384">
            <a:solidFill>
              <a:srgbClr val="000000"/>
            </a:solidFill>
          </a:ln>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8579" y="280416"/>
            <a:ext cx="4627245" cy="262255"/>
            <a:chOff x="68579" y="280416"/>
            <a:chExt cx="4627245" cy="262255"/>
          </a:xfrm>
        </p:grpSpPr>
        <p:sp>
          <p:nvSpPr>
            <p:cNvPr id="3" name="object 3"/>
            <p:cNvSpPr/>
            <p:nvPr/>
          </p:nvSpPr>
          <p:spPr>
            <a:xfrm>
              <a:off x="493775" y="409956"/>
              <a:ext cx="199644" cy="118872"/>
            </a:xfrm>
            <a:prstGeom prst="rect">
              <a:avLst/>
            </a:prstGeom>
            <a:blipFill>
              <a:blip r:embed="rId2" cstate="print"/>
              <a:stretch>
                <a:fillRect/>
              </a:stretch>
            </a:blipFill>
          </p:spPr>
          <p:txBody>
            <a:bodyPr wrap="square" lIns="0" tIns="0" rIns="0" bIns="0" rtlCol="0"/>
            <a:lstStyle/>
            <a:p>
              <a:pPr algn="just"/>
              <a:endParaRPr/>
            </a:p>
          </p:txBody>
        </p:sp>
        <p:sp>
          <p:nvSpPr>
            <p:cNvPr id="4" name="object 4"/>
            <p:cNvSpPr/>
            <p:nvPr/>
          </p:nvSpPr>
          <p:spPr>
            <a:xfrm>
              <a:off x="68579" y="374904"/>
              <a:ext cx="303275" cy="118872"/>
            </a:xfrm>
            <a:prstGeom prst="rect">
              <a:avLst/>
            </a:prstGeom>
            <a:blipFill>
              <a:blip r:embed="rId3" cstate="print"/>
              <a:stretch>
                <a:fillRect/>
              </a:stretch>
            </a:blipFill>
          </p:spPr>
          <p:txBody>
            <a:bodyPr wrap="square" lIns="0" tIns="0" rIns="0" bIns="0" rtlCol="0"/>
            <a:lstStyle/>
            <a:p>
              <a:pPr algn="just"/>
              <a:endParaRPr/>
            </a:p>
          </p:txBody>
        </p:sp>
        <p:sp>
          <p:nvSpPr>
            <p:cNvPr id="5" name="object 5"/>
            <p:cNvSpPr/>
            <p:nvPr/>
          </p:nvSpPr>
          <p:spPr>
            <a:xfrm>
              <a:off x="413003" y="280416"/>
              <a:ext cx="17145" cy="262255"/>
            </a:xfrm>
            <a:custGeom>
              <a:avLst/>
              <a:gdLst/>
              <a:ahLst/>
              <a:cxnLst/>
              <a:rect l="l" t="t" r="r" b="b"/>
              <a:pathLst>
                <a:path w="17145" h="262255">
                  <a:moveTo>
                    <a:pt x="16763" y="0"/>
                  </a:moveTo>
                  <a:lnTo>
                    <a:pt x="0" y="0"/>
                  </a:lnTo>
                  <a:lnTo>
                    <a:pt x="0" y="262127"/>
                  </a:lnTo>
                  <a:lnTo>
                    <a:pt x="16763" y="262127"/>
                  </a:lnTo>
                  <a:lnTo>
                    <a:pt x="16763" y="0"/>
                  </a:lnTo>
                  <a:close/>
                </a:path>
              </a:pathLst>
            </a:custGeom>
            <a:solidFill>
              <a:srgbClr val="1C1C1C"/>
            </a:solidFill>
          </p:spPr>
          <p:txBody>
            <a:bodyPr wrap="square" lIns="0" tIns="0" rIns="0" bIns="0" rtlCol="0"/>
            <a:lstStyle/>
            <a:p>
              <a:pPr algn="just"/>
              <a:endParaRPr/>
            </a:p>
          </p:txBody>
        </p:sp>
        <p:sp>
          <p:nvSpPr>
            <p:cNvPr id="6" name="object 6"/>
            <p:cNvSpPr/>
            <p:nvPr/>
          </p:nvSpPr>
          <p:spPr>
            <a:xfrm>
              <a:off x="239267" y="464820"/>
              <a:ext cx="4456176" cy="15239"/>
            </a:xfrm>
            <a:prstGeom prst="rect">
              <a:avLst/>
            </a:prstGeom>
            <a:blipFill>
              <a:blip r:embed="rId4" cstate="print"/>
              <a:stretch>
                <a:fillRect/>
              </a:stretch>
            </a:blipFill>
          </p:spPr>
          <p:txBody>
            <a:bodyPr wrap="square" lIns="0" tIns="0" rIns="0" bIns="0" rtlCol="0"/>
            <a:lstStyle/>
            <a:p>
              <a:pPr algn="just"/>
              <a:endParaRPr/>
            </a:p>
          </p:txBody>
        </p:sp>
      </p:grpSp>
      <p:sp>
        <p:nvSpPr>
          <p:cNvPr id="7" name="object 7"/>
          <p:cNvSpPr txBox="1"/>
          <p:nvPr/>
        </p:nvSpPr>
        <p:spPr>
          <a:xfrm>
            <a:off x="4896103" y="3330041"/>
            <a:ext cx="58419" cy="102870"/>
          </a:xfrm>
          <a:prstGeom prst="rect">
            <a:avLst/>
          </a:prstGeom>
        </p:spPr>
        <p:txBody>
          <a:bodyPr vert="horz" wrap="square" lIns="0" tIns="13335" rIns="0" bIns="0" rtlCol="0">
            <a:spAutoFit/>
          </a:bodyPr>
          <a:lstStyle/>
          <a:p>
            <a:pPr marL="12700">
              <a:lnSpc>
                <a:spcPct val="100000"/>
              </a:lnSpc>
              <a:spcBef>
                <a:spcPts val="105"/>
              </a:spcBef>
            </a:pPr>
            <a:r>
              <a:rPr sz="500" dirty="0">
                <a:solidFill>
                  <a:srgbClr val="808080"/>
                </a:solidFill>
                <a:latin typeface="Carlito"/>
                <a:cs typeface="Carlito"/>
              </a:rPr>
              <a:t>8</a:t>
            </a:r>
            <a:endParaRPr sz="500">
              <a:latin typeface="Carlito"/>
              <a:cs typeface="Carlito"/>
            </a:endParaRPr>
          </a:p>
        </p:txBody>
      </p:sp>
      <p:sp>
        <p:nvSpPr>
          <p:cNvPr id="8" name="object 8"/>
          <p:cNvSpPr txBox="1"/>
          <p:nvPr/>
        </p:nvSpPr>
        <p:spPr>
          <a:xfrm>
            <a:off x="219710" y="669999"/>
            <a:ext cx="4618990" cy="1792798"/>
          </a:xfrm>
          <a:prstGeom prst="rect">
            <a:avLst/>
          </a:prstGeom>
        </p:spPr>
        <p:txBody>
          <a:bodyPr vert="horz" wrap="square" lIns="0" tIns="88900" rIns="0" bIns="0" rtlCol="0">
            <a:spAutoFit/>
          </a:bodyPr>
          <a:lstStyle/>
          <a:p>
            <a:pPr marL="240665" indent="-228600" algn="just">
              <a:lnSpc>
                <a:spcPct val="100000"/>
              </a:lnSpc>
              <a:spcBef>
                <a:spcPts val="700"/>
              </a:spcBef>
              <a:buClr>
                <a:srgbClr val="3333CC"/>
              </a:buClr>
              <a:buSzPct val="100000"/>
              <a:buFont typeface="+mj-lt"/>
              <a:buAutoNum type="arabicPeriod" startAt="3"/>
              <a:tabLst>
                <a:tab pos="193040" algn="l"/>
              </a:tabLst>
            </a:pPr>
            <a:r>
              <a:rPr sz="1100" b="1" spc="-5" dirty="0">
                <a:latin typeface="Carlito"/>
                <a:cs typeface="Carlito"/>
              </a:rPr>
              <a:t>Economy: </a:t>
            </a:r>
            <a:r>
              <a:rPr sz="1100" spc="-5" dirty="0">
                <a:latin typeface="Carlito"/>
                <a:cs typeface="Carlito"/>
              </a:rPr>
              <a:t>Bir process oluştururken hafıza </a:t>
            </a:r>
            <a:r>
              <a:rPr sz="1100" dirty="0">
                <a:latin typeface="Carlito"/>
                <a:cs typeface="Carlito"/>
              </a:rPr>
              <a:t>ve </a:t>
            </a:r>
            <a:r>
              <a:rPr sz="1100" spc="-5" dirty="0">
                <a:latin typeface="Carlito"/>
                <a:cs typeface="Carlito"/>
              </a:rPr>
              <a:t>kaynak </a:t>
            </a:r>
            <a:r>
              <a:rPr sz="1100" dirty="0" err="1">
                <a:latin typeface="Carlito"/>
                <a:cs typeface="Carlito"/>
              </a:rPr>
              <a:t>tahsis</a:t>
            </a:r>
            <a:r>
              <a:rPr sz="1100" spc="10" dirty="0">
                <a:latin typeface="Carlito"/>
                <a:cs typeface="Carlito"/>
              </a:rPr>
              <a:t> </a:t>
            </a:r>
            <a:r>
              <a:rPr sz="1100" spc="-5" dirty="0" err="1">
                <a:latin typeface="Carlito"/>
                <a:cs typeface="Carlito"/>
              </a:rPr>
              <a:t>edilmesi</a:t>
            </a:r>
            <a:r>
              <a:rPr lang="tr-TR" sz="1100" spc="-5" dirty="0">
                <a:latin typeface="Carlito"/>
                <a:cs typeface="Carlito"/>
              </a:rPr>
              <a:t> </a:t>
            </a:r>
            <a:r>
              <a:rPr sz="1100" dirty="0" err="1">
                <a:latin typeface="Carlito"/>
                <a:cs typeface="Carlito"/>
              </a:rPr>
              <a:t>maliyet</a:t>
            </a:r>
            <a:r>
              <a:rPr lang="tr-TR" sz="1100" dirty="0">
                <a:latin typeface="Carlito"/>
                <a:cs typeface="Carlito"/>
              </a:rPr>
              <a:t>l</a:t>
            </a:r>
            <a:r>
              <a:rPr sz="1100" dirty="0" err="1">
                <a:latin typeface="Carlito"/>
                <a:cs typeface="Carlito"/>
              </a:rPr>
              <a:t>i</a:t>
            </a:r>
            <a:r>
              <a:rPr sz="1100" dirty="0">
                <a:latin typeface="Carlito"/>
                <a:cs typeface="Carlito"/>
              </a:rPr>
              <a:t> </a:t>
            </a:r>
            <a:r>
              <a:rPr sz="1100" dirty="0" err="1">
                <a:latin typeface="Carlito"/>
                <a:cs typeface="Carlito"/>
              </a:rPr>
              <a:t>bir</a:t>
            </a:r>
            <a:r>
              <a:rPr sz="1100" spc="-25" dirty="0">
                <a:latin typeface="Carlito"/>
                <a:cs typeface="Carlito"/>
              </a:rPr>
              <a:t> </a:t>
            </a:r>
            <a:r>
              <a:rPr sz="1100" dirty="0" err="1">
                <a:latin typeface="Carlito"/>
                <a:cs typeface="Carlito"/>
              </a:rPr>
              <a:t>iştir</a:t>
            </a:r>
            <a:r>
              <a:rPr sz="1100" dirty="0">
                <a:latin typeface="Carlito"/>
                <a:cs typeface="Carlito"/>
              </a:rPr>
              <a:t>.</a:t>
            </a:r>
            <a:r>
              <a:rPr lang="tr-TR" sz="1100" dirty="0">
                <a:latin typeface="Carlito"/>
                <a:cs typeface="Carlito"/>
              </a:rPr>
              <a:t> </a:t>
            </a:r>
            <a:r>
              <a:rPr sz="1100" spc="-5" dirty="0" err="1">
                <a:latin typeface="Carlito"/>
                <a:cs typeface="Carlito"/>
              </a:rPr>
              <a:t>Threadler</a:t>
            </a:r>
            <a:r>
              <a:rPr sz="1100" spc="-5" dirty="0">
                <a:latin typeface="Carlito"/>
                <a:cs typeface="Carlito"/>
              </a:rPr>
              <a:t> ait </a:t>
            </a:r>
            <a:r>
              <a:rPr sz="1100" dirty="0">
                <a:latin typeface="Carlito"/>
                <a:cs typeface="Carlito"/>
              </a:rPr>
              <a:t>oldukları </a:t>
            </a:r>
            <a:r>
              <a:rPr sz="1100" spc="-5" dirty="0">
                <a:latin typeface="Carlito"/>
                <a:cs typeface="Carlito"/>
              </a:rPr>
              <a:t>process’in kaynaklarını paylaştıklarından </a:t>
            </a:r>
            <a:r>
              <a:rPr sz="1100" spc="-5" dirty="0" err="1">
                <a:latin typeface="Carlito"/>
                <a:cs typeface="Carlito"/>
              </a:rPr>
              <a:t>dolayı</a:t>
            </a:r>
            <a:r>
              <a:rPr sz="1100" spc="-5" dirty="0">
                <a:latin typeface="Carlito"/>
                <a:cs typeface="Carlito"/>
              </a:rPr>
              <a:t>  </a:t>
            </a:r>
            <a:r>
              <a:rPr lang="tr-TR" sz="1100" spc="-5" dirty="0">
                <a:latin typeface="Carlito"/>
                <a:cs typeface="Carlito"/>
              </a:rPr>
              <a:t>thread oluşturma ve threadler arası </a:t>
            </a:r>
            <a:r>
              <a:rPr lang="tr-TR" sz="1100" spc="-5" dirty="0" err="1">
                <a:latin typeface="Carlito"/>
                <a:cs typeface="Carlito"/>
              </a:rPr>
              <a:t>context</a:t>
            </a:r>
            <a:r>
              <a:rPr lang="tr-TR" sz="1100" spc="-5" dirty="0">
                <a:latin typeface="Carlito"/>
                <a:cs typeface="Carlito"/>
              </a:rPr>
              <a:t> </a:t>
            </a:r>
            <a:r>
              <a:rPr lang="tr-TR" sz="1100" dirty="0" err="1">
                <a:latin typeface="Carlito"/>
                <a:cs typeface="Carlito"/>
              </a:rPr>
              <a:t>switch</a:t>
            </a:r>
            <a:r>
              <a:rPr lang="tr-TR" sz="1100" dirty="0">
                <a:latin typeface="Carlito"/>
                <a:cs typeface="Carlito"/>
              </a:rPr>
              <a:t> işlemi</a:t>
            </a:r>
            <a:r>
              <a:rPr lang="tr-TR" sz="1100" spc="-5" dirty="0">
                <a:latin typeface="Carlito"/>
                <a:cs typeface="Carlito"/>
              </a:rPr>
              <a:t>  düşük maliyetli ve daha hızlıdır. </a:t>
            </a:r>
            <a:endParaRPr lang="tr-TR" sz="1100" dirty="0">
              <a:latin typeface="Carlito"/>
              <a:cs typeface="Carlito"/>
            </a:endParaRPr>
          </a:p>
          <a:p>
            <a:pPr marL="240665" indent="-228600" algn="just">
              <a:lnSpc>
                <a:spcPct val="100000"/>
              </a:lnSpc>
              <a:spcBef>
                <a:spcPts val="700"/>
              </a:spcBef>
              <a:buClr>
                <a:srgbClr val="3333CC"/>
              </a:buClr>
              <a:buSzPct val="100000"/>
              <a:buFont typeface="+mj-lt"/>
              <a:buAutoNum type="arabicPeriod" startAt="3"/>
              <a:tabLst>
                <a:tab pos="193040" algn="l"/>
              </a:tabLst>
            </a:pPr>
            <a:r>
              <a:rPr sz="1100" b="1" spc="-5" dirty="0">
                <a:latin typeface="Carlito"/>
                <a:cs typeface="Carlito"/>
              </a:rPr>
              <a:t>Scalability: </a:t>
            </a:r>
            <a:r>
              <a:rPr lang="tr-TR" sz="1100" spc="-5" dirty="0">
                <a:latin typeface="Carlito"/>
                <a:cs typeface="Carlito"/>
              </a:rPr>
              <a:t>Multithread çalışmanın faydaları, threadlerin farklı işlemci çekirdeklerinde paralel olarak çalıştığı </a:t>
            </a:r>
            <a:r>
              <a:rPr lang="tr-TR" sz="1100" spc="-5" dirty="0" err="1">
                <a:latin typeface="Carlito"/>
                <a:cs typeface="Carlito"/>
              </a:rPr>
              <a:t>multiprocessor</a:t>
            </a:r>
            <a:r>
              <a:rPr lang="tr-TR" sz="1100" spc="-5" dirty="0">
                <a:latin typeface="Carlito"/>
                <a:cs typeface="Carlito"/>
              </a:rPr>
              <a:t> bir mimariden daha da fazladır.</a:t>
            </a:r>
            <a:r>
              <a:rPr sz="1100" spc="-5" dirty="0">
                <a:latin typeface="Carlito"/>
                <a:cs typeface="Carlito"/>
              </a:rPr>
              <a:t> </a:t>
            </a:r>
            <a:r>
              <a:rPr lang="tr-TR" sz="1100" spc="-5" dirty="0" err="1">
                <a:latin typeface="Carlito"/>
                <a:cs typeface="Carlito"/>
              </a:rPr>
              <a:t>Single-threaded</a:t>
            </a:r>
            <a:r>
              <a:rPr lang="tr-TR" sz="1100" spc="-5" dirty="0">
                <a:latin typeface="Carlito"/>
                <a:cs typeface="Carlito"/>
              </a:rPr>
              <a:t> bir process, kaç tane kullanılabilir olduğuna bakılmaksızın yalnızca bir işlemcide çalıştırılabilir.</a:t>
            </a:r>
            <a:endParaRPr lang="tr-TR" sz="1100" dirty="0">
              <a:latin typeface="Carlito"/>
              <a:cs typeface="Carlito"/>
            </a:endParaRPr>
          </a:p>
          <a:p>
            <a:pPr marL="240665" indent="-228600" algn="just">
              <a:lnSpc>
                <a:spcPct val="100000"/>
              </a:lnSpc>
              <a:spcBef>
                <a:spcPts val="700"/>
              </a:spcBef>
              <a:buClr>
                <a:srgbClr val="3333CC"/>
              </a:buClr>
              <a:buSzPct val="58333"/>
              <a:buFont typeface="+mj-lt"/>
              <a:buAutoNum type="arabicPeriod" startAt="3"/>
              <a:tabLst>
                <a:tab pos="193040" algn="l"/>
              </a:tabLst>
            </a:pPr>
            <a:endParaRPr sz="1100" dirty="0">
              <a:latin typeface="Carlito"/>
              <a:cs typeface="Carlito"/>
            </a:endParaRPr>
          </a:p>
        </p:txBody>
      </p:sp>
      <p:sp>
        <p:nvSpPr>
          <p:cNvPr id="9" name="object 9"/>
          <p:cNvSpPr txBox="1">
            <a:spLocks noGrp="1"/>
          </p:cNvSpPr>
          <p:nvPr>
            <p:ph type="title"/>
          </p:nvPr>
        </p:nvSpPr>
        <p:spPr>
          <a:xfrm>
            <a:off x="490473" y="200406"/>
            <a:ext cx="3510027" cy="228909"/>
          </a:xfrm>
          <a:prstGeom prst="rect">
            <a:avLst/>
          </a:prstGeom>
        </p:spPr>
        <p:txBody>
          <a:bodyPr vert="horz" wrap="square" lIns="0" tIns="13335" rIns="0" bIns="0" rtlCol="0">
            <a:spAutoFit/>
          </a:bodyPr>
          <a:lstStyle/>
          <a:p>
            <a:pPr marL="12700">
              <a:lnSpc>
                <a:spcPct val="100000"/>
              </a:lnSpc>
              <a:spcBef>
                <a:spcPts val="105"/>
              </a:spcBef>
            </a:pPr>
            <a:r>
              <a:rPr lang="tr-TR" spc="-5" dirty="0"/>
              <a:t>Multithread programlamanın avantajları</a:t>
            </a:r>
            <a:endParaRPr spc="-5" dirty="0"/>
          </a:p>
        </p:txBody>
      </p:sp>
      <p:sp>
        <p:nvSpPr>
          <p:cNvPr id="10" name="object 10"/>
          <p:cNvSpPr/>
          <p:nvPr/>
        </p:nvSpPr>
        <p:spPr>
          <a:xfrm>
            <a:off x="304" y="889"/>
            <a:ext cx="4953000" cy="3428365"/>
          </a:xfrm>
          <a:custGeom>
            <a:avLst/>
            <a:gdLst/>
            <a:ahLst/>
            <a:cxnLst/>
            <a:rect l="l" t="t" r="r" b="b"/>
            <a:pathLst>
              <a:path w="4953000" h="3428365">
                <a:moveTo>
                  <a:pt x="0" y="3428111"/>
                </a:moveTo>
                <a:lnTo>
                  <a:pt x="4952746" y="3428111"/>
                </a:lnTo>
                <a:lnTo>
                  <a:pt x="4952746" y="0"/>
                </a:lnTo>
                <a:lnTo>
                  <a:pt x="0" y="0"/>
                </a:lnTo>
                <a:lnTo>
                  <a:pt x="0" y="3428111"/>
                </a:lnTo>
                <a:close/>
              </a:path>
            </a:pathLst>
          </a:custGeom>
          <a:ln w="24384">
            <a:solidFill>
              <a:srgbClr val="000000"/>
            </a:solidFill>
          </a:ln>
        </p:spPr>
        <p:txBody>
          <a:bodyPr wrap="square" lIns="0" tIns="0" rIns="0" bIns="0" rtlCol="0"/>
          <a:lstStyle/>
          <a:p>
            <a:endParaRPr/>
          </a:p>
        </p:txBody>
      </p:sp>
    </p:spTree>
    <p:extLst>
      <p:ext uri="{BB962C8B-B14F-4D97-AF65-F5344CB8AC3E}">
        <p14:creationId xmlns:p14="http://schemas.microsoft.com/office/powerpoint/2010/main" val="6316259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2599</TotalTime>
  <Words>4347</Words>
  <Application>Microsoft Macintosh PowerPoint</Application>
  <PresentationFormat>Özel</PresentationFormat>
  <Paragraphs>553</Paragraphs>
  <Slides>64</Slides>
  <Notes>30</Notes>
  <HiddenSlides>0</HiddenSlides>
  <MMClips>0</MMClips>
  <ScaleCrop>false</ScaleCrop>
  <HeadingPairs>
    <vt:vector size="6" baseType="variant">
      <vt:variant>
        <vt:lpstr>Kullanılan Yazı Tipleri</vt:lpstr>
      </vt:variant>
      <vt:variant>
        <vt:i4>8</vt:i4>
      </vt:variant>
      <vt:variant>
        <vt:lpstr>Tema</vt:lpstr>
      </vt:variant>
      <vt:variant>
        <vt:i4>1</vt:i4>
      </vt:variant>
      <vt:variant>
        <vt:lpstr>Slayt Başlıkları</vt:lpstr>
      </vt:variant>
      <vt:variant>
        <vt:i4>64</vt:i4>
      </vt:variant>
    </vt:vector>
  </HeadingPairs>
  <TitlesOfParts>
    <vt:vector size="73" baseType="lpstr">
      <vt:lpstr>Arial</vt:lpstr>
      <vt:lpstr>Calibri</vt:lpstr>
      <vt:lpstr>Carlito</vt:lpstr>
      <vt:lpstr>Courier New</vt:lpstr>
      <vt:lpstr>Times New Roman</vt:lpstr>
      <vt:lpstr>Verdana</vt:lpstr>
      <vt:lpstr>Wingdings</vt:lpstr>
      <vt:lpstr>Wingdings 3</vt:lpstr>
      <vt:lpstr>Office Theme</vt:lpstr>
      <vt:lpstr>Threadler  Dr. Öğr. Üyesi Ertan Bütün</vt:lpstr>
      <vt:lpstr>Konular</vt:lpstr>
      <vt:lpstr>Amaçlar</vt:lpstr>
      <vt:lpstr>Threadler</vt:lpstr>
      <vt:lpstr>Thread’ler</vt:lpstr>
      <vt:lpstr>Multithreaded Server Architecture</vt:lpstr>
      <vt:lpstr>Konular</vt:lpstr>
      <vt:lpstr>Multithread programlamanın avantajları</vt:lpstr>
      <vt:lpstr>Multithread programlamanın avantajları</vt:lpstr>
      <vt:lpstr>Konular</vt:lpstr>
      <vt:lpstr>Multicore programlama</vt:lpstr>
      <vt:lpstr>Multicore programlama</vt:lpstr>
      <vt:lpstr>Amdahl kuralı</vt:lpstr>
      <vt:lpstr>Multicore programlamanın zorlukları</vt:lpstr>
      <vt:lpstr>Multicore programlamanın zorlukları</vt:lpstr>
      <vt:lpstr>Multicore programlamanın zorlukları</vt:lpstr>
      <vt:lpstr>Paralel çalışma türleri</vt:lpstr>
      <vt:lpstr>Paralel çalışma türleri</vt:lpstr>
      <vt:lpstr>Konular</vt:lpstr>
      <vt:lpstr>Multithreading modelleri</vt:lpstr>
      <vt:lpstr>Many-to-one</vt:lpstr>
      <vt:lpstr>One-to-one</vt:lpstr>
      <vt:lpstr>Many-to-many</vt:lpstr>
      <vt:lpstr>Two-level model</vt:lpstr>
      <vt:lpstr>Konular</vt:lpstr>
      <vt:lpstr>Thread kütüphaneleri</vt:lpstr>
      <vt:lpstr>Thread kütüphaneleri</vt:lpstr>
      <vt:lpstr>Pthreads</vt:lpstr>
      <vt:lpstr>PowerPoint Sunusu</vt:lpstr>
      <vt:lpstr>Pthreads - Örnek</vt:lpstr>
      <vt:lpstr>Windows threads</vt:lpstr>
      <vt:lpstr>Windows threads</vt:lpstr>
      <vt:lpstr>Java threads</vt:lpstr>
      <vt:lpstr>Java threads</vt:lpstr>
      <vt:lpstr>Thread kütüphaneleri</vt:lpstr>
      <vt:lpstr>Konular</vt:lpstr>
      <vt:lpstr> Implicit threading </vt:lpstr>
      <vt:lpstr>Thread pools</vt:lpstr>
      <vt:lpstr>Thread pools</vt:lpstr>
      <vt:lpstr>Thread pools</vt:lpstr>
      <vt:lpstr>Thread pools - Windows</vt:lpstr>
      <vt:lpstr>OpenMP</vt:lpstr>
      <vt:lpstr>PowerPoint Sunusu</vt:lpstr>
      <vt:lpstr>Grand central dispatch</vt:lpstr>
      <vt:lpstr>Grand central dispatch</vt:lpstr>
      <vt:lpstr>Konular</vt:lpstr>
      <vt:lpstr>Threadlerin yürütülmesi ile ilgili bazı hususlar</vt:lpstr>
      <vt:lpstr>fork() ve exec() sistem çağrıları</vt:lpstr>
      <vt:lpstr>fork() ve exec() sistem çağrıları</vt:lpstr>
      <vt:lpstr>Signal handling</vt:lpstr>
      <vt:lpstr>Signal handling</vt:lpstr>
      <vt:lpstr>Signal handling</vt:lpstr>
      <vt:lpstr>Thread Cancellation</vt:lpstr>
      <vt:lpstr>Thread Cancellation</vt:lpstr>
      <vt:lpstr>Thread Cancellation</vt:lpstr>
      <vt:lpstr>Thread-Local Storage</vt:lpstr>
      <vt:lpstr>Scheduler Activations</vt:lpstr>
      <vt:lpstr>Scheduler Activations</vt:lpstr>
      <vt:lpstr>Konular</vt:lpstr>
      <vt:lpstr>Windows thread’leri</vt:lpstr>
      <vt:lpstr>Windows thread’leri</vt:lpstr>
      <vt:lpstr>PowerPoint Sunusu</vt:lpstr>
      <vt:lpstr>Linux thread’leri</vt:lpstr>
      <vt:lpstr>Linux thread’leri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BM 403 Veri İletişimi (Data Communications)</dc:title>
  <dc:creator>M.Ali Akcayol</dc:creator>
  <cp:lastModifiedBy>SONER EMRE ÖZCAN</cp:lastModifiedBy>
  <cp:revision>339</cp:revision>
  <dcterms:created xsi:type="dcterms:W3CDTF">2021-03-26T17:41:11Z</dcterms:created>
  <dcterms:modified xsi:type="dcterms:W3CDTF">2021-04-24T12:11:21Z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2016-05-24T00:00:00Z</vt:filetime>
  </property>
  <property fmtid="{D5CDD505-2E9C-101B-9397-08002B2CF9AE}" pid="3" name="Creator">
    <vt:lpwstr>Microsoft® PowerPoint® 2016</vt:lpwstr>
  </property>
  <property fmtid="{D5CDD505-2E9C-101B-9397-08002B2CF9AE}" pid="4" name="LastSaved">
    <vt:filetime>2021-03-26T00:00:00Z</vt:filetime>
  </property>
</Properties>
</file>