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62C4F1-9709-4942-A8CE-41BA4B4D5158}">
  <a:tblStyle styleId="{A162C4F1-9709-4942-A8CE-41BA4B4D51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3c1a33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3c1a33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83c1a33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83c1a33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3c1a33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83c1a33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83c1a33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83c1a33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83c1a33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83c1a33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83c1a33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83c1a33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83c1a33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83c1a33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83c1a33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83c1a33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e7c264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e7c264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e7c264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e7c264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135bd5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135bd5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e7c264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e7c264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e7c2644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e7c2644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e7c2644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e7c2644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e7c264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e7c264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8e7c2644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8e7c2644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e7c2644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e7c264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e7c2644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e7c2644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e7c2644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e7c2644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8e7c2644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8e7c2644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e7c2644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e7c2644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e7c264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e7c264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8e7c2644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8e7c2644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8e7c2644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8e7c2644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e7c2644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e7c2644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8e7c2644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8e7c2644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8e7c26448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8e7c26448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8e7c26448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8e7c26448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8e7c2644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8e7c2644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8e7c2644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8e7c2644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8e7c2644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8e7c2644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8e7c26448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8e7c26448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e7c264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e7c264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e7c26448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8e7c26448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8e7c26448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8e7c26448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8e7c2644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8e7c2644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8e7c26448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8e7c26448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883c1a33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883c1a33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883c1a33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883c1a33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883c1a33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883c1a33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883c1a33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883c1a33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883c1a33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883c1a33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883c1a33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883c1a33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e7c264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e7c264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883c1a33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883c1a33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883c1a33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883c1a33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883c1a33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883c1a33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883c1a33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883c1a33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883c1a33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883c1a33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883c1a33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883c1a33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883c1a33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883c1a33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883c1a33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883c1a33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83c1a33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83c1a33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3c1a33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3c1a33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83c1a33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83c1a33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83c1a33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83c1a33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966950" y="2797175"/>
            <a:ext cx="521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23801" y="673436"/>
            <a:ext cx="8696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223801" y="673436"/>
            <a:ext cx="8696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800" y="863550"/>
            <a:ext cx="8696400" cy="4058400"/>
          </a:xfrm>
          <a:prstGeom prst="rect">
            <a:avLst/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endParaRPr sz="1800"/>
          </a:p>
        </p:txBody>
      </p:sp>
      <p:sp>
        <p:nvSpPr>
          <p:cNvPr id="121" name="Google Shape;121;p22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13" y="1935500"/>
            <a:ext cx="2733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br>
              <a:rPr lang="en" sz="1800"/>
            </a:br>
            <a:r>
              <a:rPr lang="en" sz="1800"/>
              <a:t>Calculate distance points &lt;-&gt; centers</a:t>
            </a:r>
            <a:br>
              <a:rPr lang="en" sz="1800"/>
            </a:br>
            <a:endParaRPr sz="1800"/>
          </a:p>
        </p:txBody>
      </p:sp>
      <p:sp>
        <p:nvSpPr>
          <p:cNvPr id="129" name="Google Shape;129;p23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313" y="1778350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br>
              <a:rPr lang="en" sz="1800"/>
            </a:br>
            <a:r>
              <a:rPr lang="en" sz="1800"/>
              <a:t>Calculate distance points &lt;-&gt; centers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Assign each point to closest cluster center</a:t>
            </a:r>
            <a:endParaRPr sz="1800"/>
          </a:p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br>
              <a:rPr lang="en" sz="1800"/>
            </a:br>
            <a:r>
              <a:rPr lang="en" sz="1800"/>
              <a:t>Calculate distance points &lt;-&gt; centers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Assign each point to closest cluster center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Update cluster centers: avg of points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5"/>
          <p:cNvCxnSpPr/>
          <p:nvPr/>
        </p:nvCxnSpPr>
        <p:spPr>
          <a:xfrm flipH="1">
            <a:off x="6344075" y="2459075"/>
            <a:ext cx="196200" cy="11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/>
          <p:nvPr/>
        </p:nvSpPr>
        <p:spPr>
          <a:xfrm>
            <a:off x="6228950" y="259200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7011600" y="346769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 flipH="1">
            <a:off x="7191025" y="3368300"/>
            <a:ext cx="289500" cy="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5"/>
          <p:cNvSpPr/>
          <p:nvPr/>
        </p:nvSpPr>
        <p:spPr>
          <a:xfrm>
            <a:off x="8062900" y="225624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5"/>
          <p:cNvCxnSpPr>
            <a:endCxn id="151" idx="1"/>
          </p:cNvCxnSpPr>
          <p:nvPr/>
        </p:nvCxnSpPr>
        <p:spPr>
          <a:xfrm flipH="1" rot="10800000">
            <a:off x="7852600" y="2313090"/>
            <a:ext cx="210300" cy="5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br>
              <a:rPr lang="en" sz="1800"/>
            </a:br>
            <a:r>
              <a:rPr lang="en" sz="1800"/>
              <a:t>Calculate distance points &lt;-&gt; centers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Assign each point to closest cluster center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Update cluster centers: avg of points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Repeat!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 flipH="1">
            <a:off x="6344075" y="2459075"/>
            <a:ext cx="196200" cy="11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/>
          <p:nvPr/>
        </p:nvSpPr>
        <p:spPr>
          <a:xfrm>
            <a:off x="6228950" y="259200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011600" y="346769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flipH="1">
            <a:off x="7191025" y="3368300"/>
            <a:ext cx="289500" cy="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8062900" y="225624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6"/>
          <p:cNvCxnSpPr>
            <a:endCxn id="165" idx="1"/>
          </p:cNvCxnSpPr>
          <p:nvPr/>
        </p:nvCxnSpPr>
        <p:spPr>
          <a:xfrm flipH="1" rot="10800000">
            <a:off x="7852600" y="2313090"/>
            <a:ext cx="210300" cy="5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br>
              <a:rPr lang="en" sz="1800"/>
            </a:br>
            <a:r>
              <a:rPr lang="en" sz="1800"/>
              <a:t>Loop until converged:</a:t>
            </a:r>
            <a:br>
              <a:rPr lang="en" sz="1800"/>
            </a:br>
            <a:r>
              <a:rPr lang="en" sz="1800"/>
              <a:t>	Calculate distance points &lt;-&gt; centers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Assign each point to closest center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Update cluster centers: avg of points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900" y="1897400"/>
            <a:ext cx="28956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6549250" y="240120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052911" y="3364379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8062900" y="2514890"/>
            <a:ext cx="113700" cy="113700"/>
          </a:xfrm>
          <a:prstGeom prst="diamond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on images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Group together pixels by color, automatic segmentation: k-means, k =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776900"/>
            <a:ext cx="3950601" cy="26337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75" y="1756225"/>
            <a:ext cx="4012598" cy="26750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on images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Group together pixels by color, automatic segmentation: k-means, k = 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63" y="1768825"/>
            <a:ext cx="3514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88" y="1768825"/>
            <a:ext cx="35147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Supervised Learning: Want to estimate f</a:t>
            </a:r>
            <a:endParaRPr sz="300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3115800" y="324646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3626125" y="301156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043650" y="26602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4514200" y="23034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4918475" y="20685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389025" y="18336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5780050" y="15987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237350" y="13638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(independent variable)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(dependent variable)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(label)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Here’s one possible f*</a:t>
            </a:r>
            <a:endParaRPr sz="3000"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3115800" y="324646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626125" y="301156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043650" y="26602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514200" y="23034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918475" y="20685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389025" y="18336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780050" y="15987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6237350" y="13638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(independent variable)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(dependent variable)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(label)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31"/>
          <p:cNvCxnSpPr/>
          <p:nvPr/>
        </p:nvCxnSpPr>
        <p:spPr>
          <a:xfrm flipH="1" rot="10800000">
            <a:off x="2028225" y="1047100"/>
            <a:ext cx="4944600" cy="3062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often has </a:t>
            </a:r>
            <a:r>
              <a:rPr i="1" lang="en" sz="3000"/>
              <a:t>noise</a:t>
            </a:r>
            <a:endParaRPr i="1" sz="3000"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(dependent variable)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(label)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2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2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(independent variable)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often has </a:t>
            </a:r>
            <a:r>
              <a:rPr i="1" lang="en" sz="3000"/>
              <a:t>noise</a:t>
            </a:r>
            <a:endParaRPr i="1" sz="3000"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Randomness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in phone lines, random distribution of photons hitting sensor, sensors aren’t precise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Mislabelled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when humans label lots of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Variables outside of model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Variations might look like noise but are explained by a hidden, unknown variable</a:t>
            </a:r>
            <a:endParaRPr/>
          </a:p>
        </p:txBody>
      </p:sp>
      <p:sp>
        <p:nvSpPr>
          <p:cNvPr id="263" name="Google Shape;263;p33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often has </a:t>
            </a:r>
            <a:r>
              <a:rPr i="1" lang="en" sz="3000"/>
              <a:t>noise</a:t>
            </a:r>
            <a:endParaRPr sz="3000"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we want a more complex f*?</a:t>
            </a:r>
            <a:endParaRPr/>
          </a:p>
        </p:txBody>
      </p:sp>
      <p:sp>
        <p:nvSpPr>
          <p:cNvPr id="270" name="Google Shape;270;p3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(dependent variable)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(label)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4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4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4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(independent variable)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2465700" y="967725"/>
            <a:ext cx="4480675" cy="3115250"/>
          </a:xfrm>
          <a:custGeom>
            <a:rect b="b" l="l" r="r" t="t"/>
            <a:pathLst>
              <a:path extrusionOk="0" h="124610" w="179227">
                <a:moveTo>
                  <a:pt x="0" y="124610"/>
                </a:moveTo>
                <a:cubicBezTo>
                  <a:pt x="2298" y="121870"/>
                  <a:pt x="10075" y="114977"/>
                  <a:pt x="13787" y="108172"/>
                </a:cubicBezTo>
                <a:cubicBezTo>
                  <a:pt x="17499" y="101367"/>
                  <a:pt x="15643" y="87228"/>
                  <a:pt x="22271" y="83781"/>
                </a:cubicBezTo>
                <a:cubicBezTo>
                  <a:pt x="28899" y="80334"/>
                  <a:pt x="46840" y="90320"/>
                  <a:pt x="53556" y="87492"/>
                </a:cubicBezTo>
                <a:cubicBezTo>
                  <a:pt x="60273" y="84664"/>
                  <a:pt x="56207" y="70877"/>
                  <a:pt x="62570" y="66812"/>
                </a:cubicBezTo>
                <a:cubicBezTo>
                  <a:pt x="68933" y="62747"/>
                  <a:pt x="85460" y="67430"/>
                  <a:pt x="91735" y="63100"/>
                </a:cubicBezTo>
                <a:cubicBezTo>
                  <a:pt x="98010" y="58770"/>
                  <a:pt x="94475" y="42951"/>
                  <a:pt x="100219" y="40830"/>
                </a:cubicBezTo>
                <a:cubicBezTo>
                  <a:pt x="105963" y="38709"/>
                  <a:pt x="118778" y="50374"/>
                  <a:pt x="126201" y="50374"/>
                </a:cubicBezTo>
                <a:cubicBezTo>
                  <a:pt x="133625" y="50374"/>
                  <a:pt x="140164" y="46574"/>
                  <a:pt x="144760" y="40830"/>
                </a:cubicBezTo>
                <a:cubicBezTo>
                  <a:pt x="149356" y="35086"/>
                  <a:pt x="148031" y="22713"/>
                  <a:pt x="153775" y="15908"/>
                </a:cubicBezTo>
                <a:cubicBezTo>
                  <a:pt x="159520" y="9103"/>
                  <a:pt x="174985" y="2651"/>
                  <a:pt x="179227" y="0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Sometimes the data is more complex</a:t>
            </a:r>
            <a:endParaRPr sz="3000"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model is right?</a:t>
            </a:r>
            <a:endParaRPr/>
          </a:p>
        </p:txBody>
      </p:sp>
      <p:sp>
        <p:nvSpPr>
          <p:cNvPr id="291" name="Google Shape;291;p3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(dependent variable)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(label)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5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(independent variable)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5" name="Google Shape;305;p35"/>
          <p:cNvCxnSpPr/>
          <p:nvPr/>
        </p:nvCxnSpPr>
        <p:spPr>
          <a:xfrm flipH="1" rot="10800000">
            <a:off x="2028225" y="1047100"/>
            <a:ext cx="4944600" cy="3062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5"/>
          <p:cNvSpPr/>
          <p:nvPr/>
        </p:nvSpPr>
        <p:spPr>
          <a:xfrm>
            <a:off x="2465700" y="967725"/>
            <a:ext cx="4480675" cy="3115250"/>
          </a:xfrm>
          <a:custGeom>
            <a:rect b="b" l="l" r="r" t="t"/>
            <a:pathLst>
              <a:path extrusionOk="0" h="124610" w="179227">
                <a:moveTo>
                  <a:pt x="0" y="124610"/>
                </a:moveTo>
                <a:cubicBezTo>
                  <a:pt x="2298" y="121870"/>
                  <a:pt x="10075" y="114977"/>
                  <a:pt x="13787" y="108172"/>
                </a:cubicBezTo>
                <a:cubicBezTo>
                  <a:pt x="17499" y="101367"/>
                  <a:pt x="15643" y="87228"/>
                  <a:pt x="22271" y="83781"/>
                </a:cubicBezTo>
                <a:cubicBezTo>
                  <a:pt x="28899" y="80334"/>
                  <a:pt x="46840" y="90320"/>
                  <a:pt x="53556" y="87492"/>
                </a:cubicBezTo>
                <a:cubicBezTo>
                  <a:pt x="60273" y="84664"/>
                  <a:pt x="56207" y="70877"/>
                  <a:pt x="62570" y="66812"/>
                </a:cubicBezTo>
                <a:cubicBezTo>
                  <a:pt x="68933" y="62747"/>
                  <a:pt x="85460" y="67430"/>
                  <a:pt x="91735" y="63100"/>
                </a:cubicBezTo>
                <a:cubicBezTo>
                  <a:pt x="98010" y="58770"/>
                  <a:pt x="94475" y="42951"/>
                  <a:pt x="100219" y="40830"/>
                </a:cubicBezTo>
                <a:cubicBezTo>
                  <a:pt x="105963" y="38709"/>
                  <a:pt x="118778" y="50374"/>
                  <a:pt x="126201" y="50374"/>
                </a:cubicBezTo>
                <a:cubicBezTo>
                  <a:pt x="133625" y="50374"/>
                  <a:pt x="140164" y="46574"/>
                  <a:pt x="144760" y="40830"/>
                </a:cubicBezTo>
                <a:cubicBezTo>
                  <a:pt x="149356" y="35086"/>
                  <a:pt x="148031" y="22713"/>
                  <a:pt x="153775" y="15908"/>
                </a:cubicBezTo>
                <a:cubicBezTo>
                  <a:pt x="159520" y="9103"/>
                  <a:pt x="174985" y="2651"/>
                  <a:pt x="179227" y="0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Bias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from assumptions model makes about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model assumes data is linear, bad for data that isn’t</a:t>
            </a:r>
            <a:endParaRPr/>
          </a:p>
        </p:txBody>
      </p:sp>
      <p:sp>
        <p:nvSpPr>
          <p:cNvPr id="313" name="Google Shape;313;p3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1438380" y="2019720"/>
            <a:ext cx="5370569" cy="3000943"/>
            <a:chOff x="1438380" y="1592070"/>
            <a:chExt cx="5370569" cy="3000943"/>
          </a:xfrm>
        </p:grpSpPr>
        <p:sp>
          <p:nvSpPr>
            <p:cNvPr id="315" name="Google Shape;315;p36"/>
            <p:cNvSpPr/>
            <p:nvPr/>
          </p:nvSpPr>
          <p:spPr>
            <a:xfrm>
              <a:off x="5599947" y="1592070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3385943" y="2232417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689967" y="2968355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135682" y="3625463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84543" y="3703188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730560" y="3625470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031387" y="3219353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5341955" y="2553461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36"/>
            <p:cNvCxnSpPr/>
            <p:nvPr/>
          </p:nvCxnSpPr>
          <p:spPr>
            <a:xfrm rot="10800000">
              <a:off x="2548600" y="2023790"/>
              <a:ext cx="0" cy="1854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36"/>
            <p:cNvCxnSpPr/>
            <p:nvPr/>
          </p:nvCxnSpPr>
          <p:spPr>
            <a:xfrm>
              <a:off x="2548600" y="3878090"/>
              <a:ext cx="4083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5" name="Google Shape;325;p36"/>
            <p:cNvSpPr txBox="1"/>
            <p:nvPr/>
          </p:nvSpPr>
          <p:spPr>
            <a:xfrm>
              <a:off x="2725048" y="3955813"/>
              <a:ext cx="40839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6" name="Google Shape;326;p36"/>
            <p:cNvSpPr txBox="1"/>
            <p:nvPr/>
          </p:nvSpPr>
          <p:spPr>
            <a:xfrm>
              <a:off x="1438380" y="2471975"/>
              <a:ext cx="11865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36"/>
            <p:cNvCxnSpPr/>
            <p:nvPr/>
          </p:nvCxnSpPr>
          <p:spPr>
            <a:xfrm flipH="1" rot="10800000">
              <a:off x="2874113" y="1766976"/>
              <a:ext cx="3679500" cy="22788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Bias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from assumptions model makes about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model assumes data is linear, bad for data that isn’t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Quadratic</a:t>
            </a:r>
            <a:r>
              <a:rPr lang="en"/>
              <a:t> is better</a:t>
            </a:r>
            <a:endParaRPr/>
          </a:p>
        </p:txBody>
      </p:sp>
      <p:sp>
        <p:nvSpPr>
          <p:cNvPr id="334" name="Google Shape;334;p3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1438380" y="2019720"/>
            <a:ext cx="5370569" cy="3000943"/>
            <a:chOff x="1438380" y="1592070"/>
            <a:chExt cx="5370569" cy="3000943"/>
          </a:xfrm>
        </p:grpSpPr>
        <p:sp>
          <p:nvSpPr>
            <p:cNvPr id="336" name="Google Shape;336;p37"/>
            <p:cNvSpPr/>
            <p:nvPr/>
          </p:nvSpPr>
          <p:spPr>
            <a:xfrm>
              <a:off x="5599947" y="1592070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3385943" y="2232417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689967" y="2968355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135682" y="3625463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484543" y="3703188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730560" y="3625470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5031387" y="3219353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5341955" y="2553461"/>
              <a:ext cx="174900" cy="17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37"/>
            <p:cNvCxnSpPr/>
            <p:nvPr/>
          </p:nvCxnSpPr>
          <p:spPr>
            <a:xfrm rot="10800000">
              <a:off x="2548600" y="2023790"/>
              <a:ext cx="0" cy="1854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5" name="Google Shape;345;p37"/>
            <p:cNvCxnSpPr/>
            <p:nvPr/>
          </p:nvCxnSpPr>
          <p:spPr>
            <a:xfrm>
              <a:off x="2548600" y="3878090"/>
              <a:ext cx="40839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6" name="Google Shape;346;p37"/>
            <p:cNvSpPr txBox="1"/>
            <p:nvPr/>
          </p:nvSpPr>
          <p:spPr>
            <a:xfrm>
              <a:off x="2725048" y="3955813"/>
              <a:ext cx="40839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7" name="Google Shape;347;p37"/>
            <p:cNvSpPr txBox="1"/>
            <p:nvPr/>
          </p:nvSpPr>
          <p:spPr>
            <a:xfrm>
              <a:off x="1438380" y="2471975"/>
              <a:ext cx="11865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37"/>
            <p:cNvCxnSpPr/>
            <p:nvPr/>
          </p:nvCxnSpPr>
          <p:spPr>
            <a:xfrm flipH="1" rot="10800000">
              <a:off x="2874113" y="1766976"/>
              <a:ext cx="3679500" cy="22788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" name="Google Shape;349;p37"/>
          <p:cNvSpPr/>
          <p:nvPr/>
        </p:nvSpPr>
        <p:spPr>
          <a:xfrm>
            <a:off x="3326415" y="1859575"/>
            <a:ext cx="2400300" cy="2387250"/>
          </a:xfrm>
          <a:custGeom>
            <a:rect b="b" l="l" r="r" t="t"/>
            <a:pathLst>
              <a:path extrusionOk="0" h="95490" w="96012">
                <a:moveTo>
                  <a:pt x="0" y="4220"/>
                </a:moveTo>
                <a:cubicBezTo>
                  <a:pt x="3165" y="14507"/>
                  <a:pt x="10727" y="50731"/>
                  <a:pt x="18992" y="65942"/>
                </a:cubicBezTo>
                <a:cubicBezTo>
                  <a:pt x="27257" y="81153"/>
                  <a:pt x="39830" y="95836"/>
                  <a:pt x="49589" y="95484"/>
                </a:cubicBezTo>
                <a:cubicBezTo>
                  <a:pt x="59348" y="95132"/>
                  <a:pt x="69811" y="79746"/>
                  <a:pt x="77548" y="63832"/>
                </a:cubicBezTo>
                <a:cubicBezTo>
                  <a:pt x="85285" y="47918"/>
                  <a:pt x="92935" y="10639"/>
                  <a:pt x="96012" y="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Variance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Algorithm’s sensitivity to noise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complex algorithms are more sensitive!</a:t>
            </a:r>
            <a:endParaRPr/>
          </a:p>
        </p:txBody>
      </p:sp>
      <p:sp>
        <p:nvSpPr>
          <p:cNvPr id="356" name="Google Shape;356;p3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38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358" name="Google Shape;358;p38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p38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38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0" name="Google Shape;370;p38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Variance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Algorithm’s sensitivity to noise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complex algorithms are more sensitive!</a:t>
            </a:r>
            <a:endParaRPr/>
          </a:p>
        </p:txBody>
      </p:sp>
      <p:sp>
        <p:nvSpPr>
          <p:cNvPr id="377" name="Google Shape;377;p3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4489360" y="2596115"/>
            <a:ext cx="4175118" cy="2189670"/>
            <a:chOff x="246840" y="1262225"/>
            <a:chExt cx="6832135" cy="3582575"/>
          </a:xfrm>
        </p:grpSpPr>
        <p:sp>
          <p:nvSpPr>
            <p:cNvPr id="379" name="Google Shape;379;p39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9" name="Google Shape;389;p39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0" name="Google Shape;390;p39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39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2" name="Google Shape;392;p39"/>
          <p:cNvSpPr/>
          <p:nvPr/>
        </p:nvSpPr>
        <p:spPr>
          <a:xfrm>
            <a:off x="5697400" y="2347550"/>
            <a:ext cx="2954225" cy="2004650"/>
          </a:xfrm>
          <a:custGeom>
            <a:rect b="b" l="l" r="r" t="t"/>
            <a:pathLst>
              <a:path extrusionOk="0" h="80186" w="118169">
                <a:moveTo>
                  <a:pt x="0" y="80186"/>
                </a:moveTo>
                <a:cubicBezTo>
                  <a:pt x="2374" y="78340"/>
                  <a:pt x="7738" y="73152"/>
                  <a:pt x="14244" y="69107"/>
                </a:cubicBezTo>
                <a:cubicBezTo>
                  <a:pt x="20750" y="65063"/>
                  <a:pt x="34114" y="60051"/>
                  <a:pt x="39038" y="55919"/>
                </a:cubicBezTo>
                <a:cubicBezTo>
                  <a:pt x="43962" y="51787"/>
                  <a:pt x="36488" y="48270"/>
                  <a:pt x="43786" y="44313"/>
                </a:cubicBezTo>
                <a:cubicBezTo>
                  <a:pt x="51084" y="40357"/>
                  <a:pt x="73416" y="37368"/>
                  <a:pt x="82824" y="32180"/>
                </a:cubicBezTo>
                <a:cubicBezTo>
                  <a:pt x="92232" y="26993"/>
                  <a:pt x="94342" y="18551"/>
                  <a:pt x="100233" y="13188"/>
                </a:cubicBezTo>
                <a:cubicBezTo>
                  <a:pt x="106124" y="7825"/>
                  <a:pt x="115180" y="2198"/>
                  <a:pt x="118169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93" name="Google Shape;393;p39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394" name="Google Shape;394;p39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p39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39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6" name="Google Shape;406;p39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412" name="Google Shape;412;p40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Variance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Algorithm’s sensitivity to noise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complex algorithms are more sensitive!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variance hurts generalization, </a:t>
            </a:r>
            <a:r>
              <a:rPr i="1" lang="en"/>
              <a:t>overfitting</a:t>
            </a:r>
            <a:endParaRPr i="1"/>
          </a:p>
        </p:txBody>
      </p:sp>
      <p:sp>
        <p:nvSpPr>
          <p:cNvPr id="413" name="Google Shape;413;p40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40"/>
          <p:cNvGrpSpPr/>
          <p:nvPr/>
        </p:nvGrpSpPr>
        <p:grpSpPr>
          <a:xfrm>
            <a:off x="4489360" y="2596115"/>
            <a:ext cx="4175118" cy="2189670"/>
            <a:chOff x="246840" y="1262225"/>
            <a:chExt cx="6832135" cy="3582575"/>
          </a:xfrm>
        </p:grpSpPr>
        <p:sp>
          <p:nvSpPr>
            <p:cNvPr id="415" name="Google Shape;415;p40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40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40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7" name="Google Shape;427;p40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28" name="Google Shape;428;p40"/>
          <p:cNvSpPr/>
          <p:nvPr/>
        </p:nvSpPr>
        <p:spPr>
          <a:xfrm>
            <a:off x="5697400" y="2347550"/>
            <a:ext cx="2954225" cy="2004650"/>
          </a:xfrm>
          <a:custGeom>
            <a:rect b="b" l="l" r="r" t="t"/>
            <a:pathLst>
              <a:path extrusionOk="0" h="80186" w="118169">
                <a:moveTo>
                  <a:pt x="0" y="80186"/>
                </a:moveTo>
                <a:cubicBezTo>
                  <a:pt x="2374" y="78340"/>
                  <a:pt x="7738" y="73152"/>
                  <a:pt x="14244" y="69107"/>
                </a:cubicBezTo>
                <a:cubicBezTo>
                  <a:pt x="20750" y="65063"/>
                  <a:pt x="34114" y="60051"/>
                  <a:pt x="39038" y="55919"/>
                </a:cubicBezTo>
                <a:cubicBezTo>
                  <a:pt x="43962" y="51787"/>
                  <a:pt x="36488" y="48270"/>
                  <a:pt x="43786" y="44313"/>
                </a:cubicBezTo>
                <a:cubicBezTo>
                  <a:pt x="51084" y="40357"/>
                  <a:pt x="73416" y="37368"/>
                  <a:pt x="82824" y="32180"/>
                </a:cubicBezTo>
                <a:cubicBezTo>
                  <a:pt x="92232" y="26993"/>
                  <a:pt x="94342" y="18551"/>
                  <a:pt x="100233" y="13188"/>
                </a:cubicBezTo>
                <a:cubicBezTo>
                  <a:pt x="106124" y="7825"/>
                  <a:pt x="115180" y="2198"/>
                  <a:pt x="118169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9" name="Google Shape;429;p40"/>
          <p:cNvSpPr/>
          <p:nvPr/>
        </p:nvSpPr>
        <p:spPr>
          <a:xfrm>
            <a:off x="5631475" y="2321175"/>
            <a:ext cx="3033350" cy="2070575"/>
          </a:xfrm>
          <a:custGeom>
            <a:rect b="b" l="l" r="r" t="t"/>
            <a:pathLst>
              <a:path extrusionOk="0" h="82823" w="121334">
                <a:moveTo>
                  <a:pt x="0" y="82823"/>
                </a:moveTo>
                <a:cubicBezTo>
                  <a:pt x="3781" y="78251"/>
                  <a:pt x="11958" y="62161"/>
                  <a:pt x="22684" y="55391"/>
                </a:cubicBezTo>
                <a:cubicBezTo>
                  <a:pt x="33411" y="48621"/>
                  <a:pt x="56534" y="46511"/>
                  <a:pt x="64359" y="42203"/>
                </a:cubicBezTo>
                <a:cubicBezTo>
                  <a:pt x="72184" y="37895"/>
                  <a:pt x="64096" y="31916"/>
                  <a:pt x="69635" y="29542"/>
                </a:cubicBezTo>
                <a:cubicBezTo>
                  <a:pt x="75174" y="27168"/>
                  <a:pt x="88978" y="32883"/>
                  <a:pt x="97594" y="27959"/>
                </a:cubicBezTo>
                <a:cubicBezTo>
                  <a:pt x="106211" y="23035"/>
                  <a:pt x="117377" y="4660"/>
                  <a:pt x="121334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30" name="Google Shape;430;p40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431" name="Google Shape;431;p40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" name="Google Shape;441;p40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2" name="Google Shape;442;p40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3" name="Google Shape;443;p40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Bias / Variance tradeoff</a:t>
            </a:r>
            <a:endParaRPr sz="3000"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Noise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Random variations in data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Bias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Error from assumptions model makes about data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Less complex algorithms -&gt; more assumptions about data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Variance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Algorithm’s sensitivity to noise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complex algorithms are more sensitive!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High variance hurts generalization</a:t>
            </a:r>
            <a:endParaRPr/>
          </a:p>
        </p:txBody>
      </p:sp>
      <p:sp>
        <p:nvSpPr>
          <p:cNvPr id="450" name="Google Shape;450;p41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now: low/mid level vision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Low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Pixel manipulations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corrections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extraction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Mid level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&lt;-&gt; images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Panorama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&lt;-&gt; world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Stereo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&lt;-&gt;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Optical flow</a:t>
            </a:r>
            <a:endParaRPr/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456" name="Google Shape;456;p42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</p:txBody>
      </p:sp>
      <p:sp>
        <p:nvSpPr>
          <p:cNvPr id="457" name="Google Shape;457;p42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2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459" name="Google Shape;459;p42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42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42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1" name="Google Shape;471;p42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2" name="Google Shape;472;p42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478" name="Google Shape;478;p43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squared error!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L(f*) = Σ</a:t>
            </a:r>
            <a:r>
              <a:rPr baseline="-25000" lang="en"/>
              <a:t>i</a:t>
            </a:r>
            <a:r>
              <a:rPr lang="en"/>
              <a:t> ||f(x</a:t>
            </a:r>
            <a:r>
              <a:rPr baseline="-25000" lang="en"/>
              <a:t>i</a:t>
            </a:r>
            <a:r>
              <a:rPr lang="en"/>
              <a:t>) - f*(x</a:t>
            </a:r>
            <a:r>
              <a:rPr baseline="-25000" lang="en"/>
              <a:t>i</a:t>
            </a:r>
            <a:r>
              <a:rPr lang="en"/>
              <a:t>)||</a:t>
            </a:r>
            <a:r>
              <a:rPr baseline="30000" lang="en"/>
              <a:t>2</a:t>
            </a:r>
            <a:endParaRPr/>
          </a:p>
        </p:txBody>
      </p:sp>
      <p:grpSp>
        <p:nvGrpSpPr>
          <p:cNvPr id="480" name="Google Shape;480;p43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481" name="Google Shape;481;p43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1" name="Google Shape;491;p43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2" name="Google Shape;492;p43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3" name="Google Shape;493;p43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4" name="Google Shape;494;p43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500" name="Google Shape;500;p4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squared error!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L(f*) = Σ</a:t>
            </a:r>
            <a:r>
              <a:rPr baseline="-25000" lang="en"/>
              <a:t>i</a:t>
            </a:r>
            <a:r>
              <a:rPr lang="en"/>
              <a:t> ||f(x</a:t>
            </a:r>
            <a:r>
              <a:rPr baseline="-25000" lang="en"/>
              <a:t>i</a:t>
            </a:r>
            <a:r>
              <a:rPr lang="en"/>
              <a:t>) - f*(x</a:t>
            </a:r>
            <a:r>
              <a:rPr baseline="-25000" lang="en"/>
              <a:t>i</a:t>
            </a:r>
            <a:r>
              <a:rPr lang="en"/>
              <a:t>)||</a:t>
            </a:r>
            <a:r>
              <a:rPr baseline="30000" lang="en"/>
              <a:t>2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argmin</a:t>
            </a:r>
            <a:r>
              <a:rPr baseline="-25000" lang="en"/>
              <a:t>a,b</a:t>
            </a:r>
            <a:r>
              <a:rPr lang="en"/>
              <a:t>[</a:t>
            </a:r>
            <a:r>
              <a:rPr lang="en"/>
              <a:t>L(f*)]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Extrema when derivative = 0</a:t>
            </a:r>
            <a:endParaRPr/>
          </a:p>
        </p:txBody>
      </p:sp>
      <p:grpSp>
        <p:nvGrpSpPr>
          <p:cNvPr id="502" name="Google Shape;502;p44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03" name="Google Shape;503;p44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3" name="Google Shape;513;p44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4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5" name="Google Shape;515;p44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6" name="Google Shape;516;p44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522" name="Google Shape;522;p4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squared error!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L(f*) = Σ</a:t>
            </a:r>
            <a:r>
              <a:rPr baseline="-25000" lang="en"/>
              <a:t>i</a:t>
            </a:r>
            <a:r>
              <a:rPr lang="en"/>
              <a:t> ||f(x</a:t>
            </a:r>
            <a:r>
              <a:rPr baseline="-25000" lang="en"/>
              <a:t>i</a:t>
            </a:r>
            <a:r>
              <a:rPr lang="en"/>
              <a:t>) - f*(x</a:t>
            </a:r>
            <a:r>
              <a:rPr baseline="-25000" lang="en"/>
              <a:t>i</a:t>
            </a:r>
            <a:r>
              <a:rPr lang="en"/>
              <a:t>)||</a:t>
            </a:r>
            <a:r>
              <a:rPr baseline="30000" lang="en"/>
              <a:t>2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argmin</a:t>
            </a:r>
            <a:r>
              <a:rPr baseline="-25000" lang="en"/>
              <a:t>a,b</a:t>
            </a:r>
            <a:r>
              <a:rPr lang="en"/>
              <a:t>[L(f*)]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Extrema when derivative = 0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Solve linear system of equations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</a:t>
            </a:r>
            <a:r>
              <a:rPr lang="en"/>
              <a:t> = </a:t>
            </a:r>
            <a:r>
              <a:rPr b="1" lang="en"/>
              <a:t>b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Already did this!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45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25" name="Google Shape;525;p45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5" name="Google Shape;535;p45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7" name="Google Shape;537;p45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8" name="Google Shape;538;p45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544" name="Google Shape;544;p4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High bias: linear assumption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Low variance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Closed form solution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Fast to compute for new data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6" name="Google Shape;546;p46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47" name="Google Shape;547;p46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46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8" name="Google Shape;558;p46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9" name="Google Shape;559;p46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60" name="Google Shape;560;p46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  <p:sp>
        <p:nvSpPr>
          <p:cNvPr id="566" name="Google Shape;566;p4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ax + b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a and b from data (how?)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High bias: linear assumption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Low variance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Closed form solution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Fast to compute for new data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Weaknesses: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Not very powerful, assumes linear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Underfit more interesting data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8" name="Google Shape;568;p47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69" name="Google Shape;569;p47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9" name="Google Shape;579;p47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1" name="Google Shape;581;p47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2" name="Google Shape;582;p47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(Aside) Convex vs Non-convex</a:t>
            </a:r>
            <a:endParaRPr sz="3000"/>
          </a:p>
        </p:txBody>
      </p:sp>
      <p:sp>
        <p:nvSpPr>
          <p:cNvPr id="588" name="Google Shape;588;p4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Convex function: connect any two points on graph with a line, that line lies above function everywhere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 is it important? Any local extrema is global extrema!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If our loss function is convex, can set</a:t>
            </a:r>
            <a:br>
              <a:rPr lang="en" sz="1800"/>
            </a:br>
            <a:r>
              <a:rPr lang="en" sz="1800"/>
              <a:t>derivative = 0, solve for parameters</a:t>
            </a:r>
            <a:br>
              <a:rPr lang="en" sz="1800"/>
            </a:br>
            <a:r>
              <a:rPr lang="en" sz="1800"/>
              <a:t>(sometimes still no closed-form)</a:t>
            </a:r>
            <a:endParaRPr sz="180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5557980" y="2466323"/>
            <a:ext cx="3356849" cy="2319627"/>
            <a:chOff x="1622200" y="1806800"/>
            <a:chExt cx="3627065" cy="2506350"/>
          </a:xfrm>
        </p:grpSpPr>
        <p:sp>
          <p:nvSpPr>
            <p:cNvPr id="591" name="Google Shape;591;p48"/>
            <p:cNvSpPr/>
            <p:nvPr/>
          </p:nvSpPr>
          <p:spPr>
            <a:xfrm>
              <a:off x="1622200" y="1806800"/>
              <a:ext cx="3494925" cy="2506350"/>
            </a:xfrm>
            <a:custGeom>
              <a:rect b="b" l="l" r="r" t="t"/>
              <a:pathLst>
                <a:path extrusionOk="0" h="100254" w="139797">
                  <a:moveTo>
                    <a:pt x="0" y="0"/>
                  </a:moveTo>
                  <a:cubicBezTo>
                    <a:pt x="7737" y="16705"/>
                    <a:pt x="23124" y="99880"/>
                    <a:pt x="46423" y="100232"/>
                  </a:cubicBezTo>
                  <a:cubicBezTo>
                    <a:pt x="69723" y="100584"/>
                    <a:pt x="124235" y="18464"/>
                    <a:pt x="139797" y="211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sp>
        <p:sp>
          <p:nvSpPr>
            <p:cNvPr id="592" name="Google Shape;592;p48"/>
            <p:cNvSpPr txBox="1"/>
            <p:nvPr/>
          </p:nvSpPr>
          <p:spPr>
            <a:xfrm>
              <a:off x="4280865" y="3033355"/>
              <a:ext cx="9684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3" name="Google Shape;593;p48"/>
            <p:cNvCxnSpPr/>
            <p:nvPr/>
          </p:nvCxnSpPr>
          <p:spPr>
            <a:xfrm flipH="1" rot="10800000">
              <a:off x="1892550" y="2176075"/>
              <a:ext cx="3000300" cy="7122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594" name="Google Shape;594;p48"/>
            <p:cNvCxnSpPr/>
            <p:nvPr/>
          </p:nvCxnSpPr>
          <p:spPr>
            <a:xfrm>
              <a:off x="1694725" y="2123350"/>
              <a:ext cx="2393700" cy="1154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(Aside) Convex vs Non-convex</a:t>
            </a:r>
            <a:endParaRPr sz="3000"/>
          </a:p>
        </p:txBody>
      </p:sp>
      <p:sp>
        <p:nvSpPr>
          <p:cNvPr id="600" name="Google Shape;600;p4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Non-convex </a:t>
            </a:r>
            <a:r>
              <a:rPr lang="en" sz="1800"/>
              <a:t>function: no rules!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Local optima are not global optima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Usually no easy way to find global or local optima, harder to optimize</a:t>
            </a:r>
            <a:endParaRPr sz="1800"/>
          </a:p>
        </p:txBody>
      </p:sp>
      <p:sp>
        <p:nvSpPr>
          <p:cNvPr id="602" name="Google Shape;602;p49"/>
          <p:cNvSpPr txBox="1"/>
          <p:nvPr/>
        </p:nvSpPr>
        <p:spPr>
          <a:xfrm>
            <a:off x="7781175" y="3586675"/>
            <a:ext cx="896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3574075" y="2716825"/>
            <a:ext cx="4826964" cy="2215605"/>
          </a:xfrm>
          <a:custGeom>
            <a:rect b="b" l="l" r="r" t="t"/>
            <a:pathLst>
              <a:path extrusionOk="0" h="70600" w="110255">
                <a:moveTo>
                  <a:pt x="0" y="33235"/>
                </a:moveTo>
                <a:cubicBezTo>
                  <a:pt x="2286" y="37895"/>
                  <a:pt x="9935" y="63041"/>
                  <a:pt x="13716" y="61195"/>
                </a:cubicBezTo>
                <a:cubicBezTo>
                  <a:pt x="17497" y="59349"/>
                  <a:pt x="19695" y="25410"/>
                  <a:pt x="22684" y="22157"/>
                </a:cubicBezTo>
                <a:cubicBezTo>
                  <a:pt x="25673" y="18904"/>
                  <a:pt x="28487" y="40445"/>
                  <a:pt x="31652" y="41676"/>
                </a:cubicBezTo>
                <a:cubicBezTo>
                  <a:pt x="34817" y="42907"/>
                  <a:pt x="35960" y="24794"/>
                  <a:pt x="41675" y="29542"/>
                </a:cubicBezTo>
                <a:cubicBezTo>
                  <a:pt x="47390" y="34290"/>
                  <a:pt x="54512" y="75087"/>
                  <a:pt x="65942" y="70163"/>
                </a:cubicBezTo>
                <a:cubicBezTo>
                  <a:pt x="77372" y="65239"/>
                  <a:pt x="102870" y="11694"/>
                  <a:pt x="11025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Nearest neighbor</a:t>
            </a:r>
            <a:endParaRPr sz="3000"/>
          </a:p>
        </p:txBody>
      </p:sp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f(x’) for nearest x’ in training set</a:t>
            </a:r>
            <a:endParaRPr/>
          </a:p>
        </p:txBody>
      </p:sp>
      <p:sp>
        <p:nvSpPr>
          <p:cNvPr id="610" name="Google Shape;610;p50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50"/>
          <p:cNvGrpSpPr/>
          <p:nvPr/>
        </p:nvGrpSpPr>
        <p:grpSpPr>
          <a:xfrm>
            <a:off x="1416479" y="1987761"/>
            <a:ext cx="6311046" cy="3032914"/>
            <a:chOff x="1750404" y="1987761"/>
            <a:chExt cx="6311046" cy="3032914"/>
          </a:xfrm>
        </p:grpSpPr>
        <p:grpSp>
          <p:nvGrpSpPr>
            <p:cNvPr id="612" name="Google Shape;612;p50"/>
            <p:cNvGrpSpPr/>
            <p:nvPr/>
          </p:nvGrpSpPr>
          <p:grpSpPr>
            <a:xfrm>
              <a:off x="1750404" y="1987761"/>
              <a:ext cx="5933336" cy="3032914"/>
              <a:chOff x="670286" y="1262225"/>
              <a:chExt cx="6574333" cy="3361314"/>
            </a:xfrm>
          </p:grpSpPr>
          <p:sp>
            <p:nvSpPr>
              <p:cNvPr id="613" name="Google Shape;613;p50"/>
              <p:cNvSpPr txBox="1"/>
              <p:nvPr/>
            </p:nvSpPr>
            <p:spPr>
              <a:xfrm>
                <a:off x="670286" y="1910781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24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14" name="Google Shape;614;p50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0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50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0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50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50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50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0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3" name="Google Shape;623;p50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24" name="Google Shape;624;p50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5" name="Google Shape;625;p50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24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26" name="Google Shape;626;p50"/>
            <p:cNvSpPr/>
            <p:nvPr/>
          </p:nvSpPr>
          <p:spPr>
            <a:xfrm>
              <a:off x="3043250" y="2090362"/>
              <a:ext cx="5018200" cy="2064000"/>
            </a:xfrm>
            <a:custGeom>
              <a:rect b="b" l="l" r="r" t="t"/>
              <a:pathLst>
                <a:path extrusionOk="0" h="82560" w="200728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Nearest neighbor</a:t>
            </a:r>
            <a:endParaRPr sz="3000"/>
          </a:p>
        </p:txBody>
      </p:sp>
      <p:sp>
        <p:nvSpPr>
          <p:cNvPr id="632" name="Google Shape;632;p51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f(x’) for nearest x’ in training set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Low bias: no assumptions about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High variance: very sensitive to training set</a:t>
            </a:r>
            <a:endParaRPr/>
          </a:p>
        </p:txBody>
      </p:sp>
      <p:sp>
        <p:nvSpPr>
          <p:cNvPr id="633" name="Google Shape;633;p51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51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35" name="Google Shape;635;p51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36" name="Google Shape;636;p51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1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51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6" name="Google Shape;646;p51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8" name="Google Shape;648;p51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49" name="Google Shape;649;p51"/>
            <p:cNvSpPr/>
            <p:nvPr/>
          </p:nvSpPr>
          <p:spPr>
            <a:xfrm>
              <a:off x="3043250" y="2090362"/>
              <a:ext cx="5018200" cy="2064000"/>
            </a:xfrm>
            <a:custGeom>
              <a:rect b="b" l="l" r="r" t="t"/>
              <a:pathLst>
                <a:path extrusionOk="0" h="82560" w="200728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did we extract these features anyway?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High level vision!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&lt;-&gt; semantics, meaning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Make predictions about images, what’s in them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make predictions?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coded rules?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things from data!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 to learn all of machine learning in one class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(haha not really)</a:t>
            </a:r>
            <a:endParaRPr sz="1000"/>
          </a:p>
        </p:txBody>
      </p:sp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Nearest neighbor</a:t>
            </a:r>
            <a:endParaRPr sz="3000"/>
          </a:p>
        </p:txBody>
      </p:sp>
      <p:sp>
        <p:nvSpPr>
          <p:cNvPr id="655" name="Google Shape;655;p52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f(x’) for nearest x’ in training set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Low bias: no assumptions about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High variance: very sensitive to training set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Benefits: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 easy to implement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understand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Arbitrarily powerful, esp</a:t>
            </a:r>
            <a:br>
              <a:rPr lang="en"/>
            </a:br>
            <a:r>
              <a:rPr lang="en"/>
              <a:t>w</a:t>
            </a:r>
            <a:r>
              <a:rPr lang="en"/>
              <a:t>ith lots of data</a:t>
            </a:r>
            <a:endParaRPr/>
          </a:p>
        </p:txBody>
      </p:sp>
      <p:sp>
        <p:nvSpPr>
          <p:cNvPr id="656" name="Google Shape;656;p52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52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58" name="Google Shape;658;p52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59" name="Google Shape;659;p52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60" name="Google Shape;660;p52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52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52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2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2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2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2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2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2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52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0" name="Google Shape;670;p52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71" name="Google Shape;671;p52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72" name="Google Shape;672;p52"/>
            <p:cNvSpPr/>
            <p:nvPr/>
          </p:nvSpPr>
          <p:spPr>
            <a:xfrm>
              <a:off x="3043250" y="2090362"/>
              <a:ext cx="5018200" cy="2064000"/>
            </a:xfrm>
            <a:custGeom>
              <a:rect b="b" l="l" r="r" t="t"/>
              <a:pathLst>
                <a:path extrusionOk="0" h="82560" w="200728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3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Nearest neighbor</a:t>
            </a:r>
            <a:endParaRPr sz="3000"/>
          </a:p>
        </p:txBody>
      </p:sp>
      <p:sp>
        <p:nvSpPr>
          <p:cNvPr id="678" name="Google Shape;678;p53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f*(x) = f(x’) for nearest x’ in training set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Low bias: no assumptions about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High variance: very sensitive to training set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Benefits: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 easy to implement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understand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Arbitrarily powerful, esp</a:t>
            </a:r>
            <a:br>
              <a:rPr lang="en"/>
            </a:br>
            <a:r>
              <a:rPr lang="en"/>
              <a:t>with lots of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Weaknesses: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scale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Prone to overfitting to noise</a:t>
            </a:r>
            <a:endParaRPr/>
          </a:p>
        </p:txBody>
      </p:sp>
      <p:sp>
        <p:nvSpPr>
          <p:cNvPr id="679" name="Google Shape;679;p53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53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81" name="Google Shape;681;p53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82" name="Google Shape;682;p53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83" name="Google Shape;683;p53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3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3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3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3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3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3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3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3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92" name="Google Shape;692;p53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3" name="Google Shape;693;p53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94" name="Google Shape;694;p53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95" name="Google Shape;695;p53"/>
            <p:cNvSpPr/>
            <p:nvPr/>
          </p:nvSpPr>
          <p:spPr>
            <a:xfrm>
              <a:off x="3043250" y="2090362"/>
              <a:ext cx="5018200" cy="2064000"/>
            </a:xfrm>
            <a:custGeom>
              <a:rect b="b" l="l" r="r" t="t"/>
              <a:pathLst>
                <a:path extrusionOk="0" h="82560" w="200728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These are examples of </a:t>
            </a:r>
            <a:r>
              <a:rPr i="1" lang="en" sz="3000"/>
              <a:t>regression</a:t>
            </a:r>
            <a:endParaRPr i="1" sz="3000"/>
          </a:p>
        </p:txBody>
      </p:sp>
      <p:sp>
        <p:nvSpPr>
          <p:cNvPr id="701" name="Google Shape;701;p5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Given training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variables </a:t>
            </a:r>
            <a:r>
              <a:rPr b="1" lang="en"/>
              <a:t>X</a:t>
            </a:r>
            <a:r>
              <a:rPr lang="en"/>
              <a:t>, output variables </a:t>
            </a:r>
            <a:r>
              <a:rPr b="1" lang="en"/>
              <a:t>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new data point x’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Predict corresponding output variables y’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54"/>
          <p:cNvGrpSpPr/>
          <p:nvPr/>
        </p:nvGrpSpPr>
        <p:grpSpPr>
          <a:xfrm>
            <a:off x="4575598" y="2993785"/>
            <a:ext cx="4344597" cy="2026896"/>
            <a:chOff x="1560482" y="1987761"/>
            <a:chExt cx="6500968" cy="3032914"/>
          </a:xfrm>
        </p:grpSpPr>
        <p:grpSp>
          <p:nvGrpSpPr>
            <p:cNvPr id="704" name="Google Shape;704;p54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705" name="Google Shape;705;p54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06" name="Google Shape;706;p54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54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4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4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4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4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4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4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4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5" name="Google Shape;715;p54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6" name="Google Shape;716;p54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17" name="Google Shape;717;p54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718" name="Google Shape;718;p54"/>
            <p:cNvSpPr/>
            <p:nvPr/>
          </p:nvSpPr>
          <p:spPr>
            <a:xfrm>
              <a:off x="3043250" y="2090362"/>
              <a:ext cx="5018200" cy="2064000"/>
            </a:xfrm>
            <a:custGeom>
              <a:rect b="b" l="l" r="r" t="t"/>
              <a:pathLst>
                <a:path extrusionOk="0" h="82560" w="200728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9" name="Google Shape;719;p54"/>
          <p:cNvGrpSpPr/>
          <p:nvPr/>
        </p:nvGrpSpPr>
        <p:grpSpPr>
          <a:xfrm>
            <a:off x="229500" y="3024245"/>
            <a:ext cx="3791329" cy="1965969"/>
            <a:chOff x="348786" y="1047100"/>
            <a:chExt cx="6895833" cy="3576439"/>
          </a:xfrm>
        </p:grpSpPr>
        <p:sp>
          <p:nvSpPr>
            <p:cNvPr id="720" name="Google Shape;720;p54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54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1" name="Google Shape;731;p54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2" name="Google Shape;732;p54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3" name="Google Shape;733;p54"/>
            <p:cNvCxnSpPr/>
            <p:nvPr/>
          </p:nvCxnSpPr>
          <p:spPr>
            <a:xfrm flipH="1" rot="10800000">
              <a:off x="2028225" y="1047100"/>
              <a:ext cx="4944600" cy="30624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different task: </a:t>
            </a:r>
            <a:r>
              <a:rPr i="1" lang="en" sz="3000"/>
              <a:t>Classification</a:t>
            </a:r>
            <a:r>
              <a:rPr lang="en" sz="3000"/>
              <a:t> </a:t>
            </a:r>
            <a:endParaRPr sz="3000"/>
          </a:p>
        </p:txBody>
      </p:sp>
      <p:sp>
        <p:nvSpPr>
          <p:cNvPr id="739" name="Google Shape;739;p5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Training data: points associated with a class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other data about that point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Example: Does patient have the flu?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classification (yes or no)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 of variables (continuous, discrete)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1" name="Google Shape;741;p55"/>
          <p:cNvGraphicFramePr/>
          <p:nvPr/>
        </p:nvGraphicFramePr>
        <p:xfrm>
          <a:off x="375638" y="28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{A162C4F1-9709-4942-A8CE-41BA4B4D5158}</a:tableStyleId>
              </a:tblPr>
              <a:tblGrid>
                <a:gridCol w="1222650"/>
                <a:gridCol w="1222675"/>
                <a:gridCol w="879800"/>
                <a:gridCol w="866575"/>
                <a:gridCol w="800650"/>
                <a:gridCol w="602800"/>
                <a:gridCol w="932525"/>
                <a:gridCol w="932525"/>
                <a:gridCol w="932525"/>
              </a:tblGrid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sore throat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runny nose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nausea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chills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pain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diagnosis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101.3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98.8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100.1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99.8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99.0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One approach: partitions</a:t>
            </a:r>
            <a:endParaRPr sz="3000"/>
          </a:p>
        </p:txBody>
      </p:sp>
      <p:sp>
        <p:nvSpPr>
          <p:cNvPr id="747" name="Google Shape;747;p5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en"/>
              <a:t>Find best split or splits to data along one variable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One possibility, Pr(flu) = (temp &gt; 99.5)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Pretty accurate on our training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9" name="Google Shape;749;p56"/>
          <p:cNvGraphicFramePr/>
          <p:nvPr/>
        </p:nvGraphicFramePr>
        <p:xfrm>
          <a:off x="375638" y="28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{A162C4F1-9709-4942-A8CE-41BA4B4D5158}</a:tableStyleId>
              </a:tblPr>
              <a:tblGrid>
                <a:gridCol w="1222650"/>
                <a:gridCol w="1222675"/>
                <a:gridCol w="879800"/>
                <a:gridCol w="866575"/>
                <a:gridCol w="800650"/>
                <a:gridCol w="602800"/>
                <a:gridCol w="932525"/>
                <a:gridCol w="932525"/>
                <a:gridCol w="932525"/>
              </a:tblGrid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sore throat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runny nose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nausea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chills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pain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diagnosis</a:t>
                      </a:r>
                      <a:endParaRPr b="1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101.3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98.8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100.1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99.8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flu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Trees: layers of partitions</a:t>
            </a:r>
            <a:endParaRPr/>
          </a:p>
        </p:txBody>
      </p:sp>
      <p:sp>
        <p:nvSpPr>
          <p:cNvPr id="755" name="Google Shape;755;p5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br>
              <a:rPr lang="en"/>
            </a:br>
            <a:r>
              <a:rPr lang="en" sz="1800"/>
              <a:t>	Interpretable</a:t>
            </a:r>
            <a:br>
              <a:rPr lang="en" sz="1800"/>
            </a:br>
            <a:r>
              <a:rPr lang="en" sz="1800"/>
              <a:t>	Easy to use</a:t>
            </a:r>
            <a:br>
              <a:rPr lang="en" sz="1800"/>
            </a:br>
            <a:r>
              <a:rPr lang="en" sz="1800"/>
              <a:t>	Good for applications</a:t>
            </a:r>
            <a:br>
              <a:rPr lang="en" sz="1800"/>
            </a:br>
            <a:r>
              <a:rPr lang="en" sz="1800"/>
              <a:t>		E.g. medicine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5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7" name="Google Shape;7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963" y="821075"/>
            <a:ext cx="53435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are partitions of data</a:t>
            </a:r>
            <a:endParaRPr/>
          </a:p>
        </p:txBody>
      </p:sp>
      <p:sp>
        <p:nvSpPr>
          <p:cNvPr id="763" name="Google Shape;763;p5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4" name="Google Shape;764;p5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25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 new data based on what region it falls into</a:t>
            </a:r>
            <a:endParaRPr sz="2400"/>
          </a:p>
        </p:txBody>
      </p:sp>
      <p:sp>
        <p:nvSpPr>
          <p:cNvPr id="772" name="Google Shape;772;p5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3" name="Google Shape;773;p5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0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 new data based on what region it falls into</a:t>
            </a:r>
            <a:endParaRPr/>
          </a:p>
        </p:txBody>
      </p:sp>
      <p:sp>
        <p:nvSpPr>
          <p:cNvPr id="781" name="Google Shape;781;p60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2" name="Google Shape;782;p60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might be noisy, use soft assignments</a:t>
            </a:r>
            <a:endParaRPr sz="3000"/>
          </a:p>
        </p:txBody>
      </p:sp>
      <p:sp>
        <p:nvSpPr>
          <p:cNvPr id="790" name="Google Shape;790;p61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1" name="Google Shape;791;p61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98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machine learning?</a:t>
            </a:r>
            <a:endParaRPr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Algorithms to approximate functions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use lots of statistics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minimize some form of </a:t>
            </a:r>
            <a:r>
              <a:rPr i="1" lang="en"/>
              <a:t>loss function</a:t>
            </a:r>
            <a:endParaRPr i="1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Supervised learning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inputs to a function, try to predict the output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lots of labelled examples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Semi-supervised learning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but number of labelled examples &lt; number of examples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Unsupervised learning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model unlabelled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similarities and differences between subgroups of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functions to generate new data</a:t>
            </a:r>
            <a:endParaRPr/>
          </a:p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might be noisy, use soft assignments</a:t>
            </a:r>
            <a:endParaRPr sz="3000"/>
          </a:p>
        </p:txBody>
      </p:sp>
      <p:sp>
        <p:nvSpPr>
          <p:cNvPr id="799" name="Google Shape;799;p62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0" name="Google Shape;800;p62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8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00" y="1369375"/>
            <a:ext cx="3083801" cy="24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08" name="Google Shape;808;p63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it to be very fast and accurate</a:t>
            </a:r>
            <a:br>
              <a:rPr lang="en"/>
            </a:br>
            <a:r>
              <a:rPr lang="en" sz="1800"/>
              <a:t>	Run on a camera or cell phone, low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simple features and simple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Haar features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Response = </a:t>
            </a:r>
            <a:r>
              <a:rPr lang="en" sz="1400">
                <a:solidFill>
                  <a:schemeClr val="dk1"/>
                </a:solidFill>
              </a:rPr>
              <a:t>Σ pix in black region - </a:t>
            </a:r>
            <a:r>
              <a:rPr lang="en" sz="1400">
                <a:solidFill>
                  <a:schemeClr val="dk1"/>
                </a:solidFill>
              </a:rPr>
              <a:t>Σ pix in white region</a:t>
            </a:r>
            <a:endParaRPr/>
          </a:p>
        </p:txBody>
      </p:sp>
      <p:sp>
        <p:nvSpPr>
          <p:cNvPr id="809" name="Google Shape;809;p63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https://www.cs.cmu.edu/~efros/courses/LBMV07/Papers/viola-cvpr-01.pdf</a:t>
            </a:r>
            <a:endParaRPr/>
          </a:p>
        </p:txBody>
      </p:sp>
      <p:pic>
        <p:nvPicPr>
          <p:cNvPr id="810" name="Google Shape;8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425" y="2505700"/>
            <a:ext cx="2280074" cy="22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16" name="Google Shape;816;p64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Haar features work?</a:t>
            </a:r>
            <a:br>
              <a:rPr lang="en"/>
            </a:br>
            <a:r>
              <a:rPr lang="en" sz="1800"/>
              <a:t>	Eyes are generally darker than cheeks</a:t>
            </a:r>
            <a:br>
              <a:rPr lang="en" sz="1800"/>
            </a:br>
            <a:r>
              <a:rPr lang="en" sz="1800"/>
              <a:t>	Bridge of nose lighter than eyes</a:t>
            </a:r>
            <a:br>
              <a:rPr lang="en" sz="1800"/>
            </a:br>
            <a:r>
              <a:rPr lang="en" sz="1800"/>
              <a:t>	Etc.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Also, fast to compute!</a:t>
            </a:r>
            <a:br>
              <a:rPr lang="en"/>
            </a:br>
            <a:r>
              <a:rPr lang="en" sz="1800"/>
              <a:t>	</a:t>
            </a:r>
            <a:r>
              <a:rPr i="1" lang="en" sz="1800"/>
              <a:t>Integral images</a:t>
            </a:r>
            <a:r>
              <a:rPr lang="en" sz="1800"/>
              <a:t> - fast sums</a:t>
            </a:r>
            <a:br>
              <a:rPr lang="en" sz="1800"/>
            </a:br>
            <a:r>
              <a:rPr lang="en" sz="1800"/>
              <a:t>	</a:t>
            </a:r>
            <a:r>
              <a:rPr lang="en" sz="1800"/>
              <a:t>o</a:t>
            </a:r>
            <a:r>
              <a:rPr lang="en" sz="1800"/>
              <a:t>ver regions.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4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https://www.cs.cmu.edu/~efros/courses/LBMV07/Papers/viola-cvpr-01.pdf</a:t>
            </a:r>
            <a:endParaRPr/>
          </a:p>
        </p:txBody>
      </p:sp>
      <p:pic>
        <p:nvPicPr>
          <p:cNvPr id="818" name="Google Shape;8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74" y="1861475"/>
            <a:ext cx="5087827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24" name="Google Shape;824;p65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Classifier: </a:t>
            </a:r>
            <a:r>
              <a:rPr i="1" lang="en"/>
              <a:t>boosted</a:t>
            </a:r>
            <a:r>
              <a:rPr lang="en"/>
              <a:t> partitions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Boosting</a:t>
            </a:r>
            <a:br>
              <a:rPr lang="en"/>
            </a:br>
            <a:r>
              <a:rPr lang="en" sz="1400"/>
              <a:t>Way to make weak classifiers better</a:t>
            </a:r>
            <a:br>
              <a:rPr lang="en" sz="1400"/>
            </a:br>
            <a:r>
              <a:rPr lang="en" sz="1400"/>
              <a:t>Train a weak classifier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5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https://www.cs.ubc.ca/~lowe/425/slides/13-ViolaJones.pdf</a:t>
            </a:r>
            <a:endParaRPr/>
          </a:p>
        </p:txBody>
      </p:sp>
      <p:pic>
        <p:nvPicPr>
          <p:cNvPr id="826" name="Google Shape;826;p65"/>
          <p:cNvPicPr preferRelativeResize="0"/>
          <p:nvPr/>
        </p:nvPicPr>
        <p:blipFill rotWithShape="1">
          <a:blip r:embed="rId3">
            <a:alphaModFix/>
          </a:blip>
          <a:srcRect b="66260" l="0" r="0" t="0"/>
          <a:stretch/>
        </p:blipFill>
        <p:spPr>
          <a:xfrm>
            <a:off x="5115350" y="764875"/>
            <a:ext cx="3804851" cy="1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6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32" name="Google Shape;832;p66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Classifier: </a:t>
            </a:r>
            <a:r>
              <a:rPr i="1" lang="en"/>
              <a:t>boosted</a:t>
            </a:r>
            <a:r>
              <a:rPr lang="en"/>
              <a:t> partitions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Boosting</a:t>
            </a:r>
            <a:br>
              <a:rPr lang="en"/>
            </a:br>
            <a:r>
              <a:rPr lang="en" sz="1400"/>
              <a:t>Way to make weak classifiers better</a:t>
            </a:r>
            <a:br>
              <a:rPr lang="en" sz="1400"/>
            </a:br>
            <a:r>
              <a:rPr lang="en" sz="1400"/>
              <a:t>Train a weak classifier</a:t>
            </a:r>
            <a:br>
              <a:rPr lang="en" sz="1400"/>
            </a:br>
            <a:r>
              <a:rPr lang="en" sz="1400"/>
              <a:t>Reweight data we got wrong, train again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6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https://www.cs.ubc.ca/~lowe/425/slides/13-ViolaJones.pdf</a:t>
            </a:r>
            <a:endParaRPr/>
          </a:p>
        </p:txBody>
      </p:sp>
      <p:pic>
        <p:nvPicPr>
          <p:cNvPr id="834" name="Google Shape;834;p66"/>
          <p:cNvPicPr preferRelativeResize="0"/>
          <p:nvPr/>
        </p:nvPicPr>
        <p:blipFill rotWithShape="1">
          <a:blip r:embed="rId3">
            <a:alphaModFix/>
          </a:blip>
          <a:srcRect b="33971" l="0" r="0" t="0"/>
          <a:stretch/>
        </p:blipFill>
        <p:spPr>
          <a:xfrm>
            <a:off x="5115350" y="764875"/>
            <a:ext cx="3804851" cy="28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40" name="Google Shape;840;p67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Classifier: </a:t>
            </a:r>
            <a:r>
              <a:rPr i="1" lang="en"/>
              <a:t>boosted</a:t>
            </a:r>
            <a:r>
              <a:rPr lang="en"/>
              <a:t> partitions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Boosting</a:t>
            </a:r>
            <a:br>
              <a:rPr lang="en"/>
            </a:br>
            <a:r>
              <a:rPr lang="en" sz="1400"/>
              <a:t>Way to make weak classifiers better</a:t>
            </a:r>
            <a:br>
              <a:rPr lang="en" sz="1400"/>
            </a:br>
            <a:r>
              <a:rPr lang="en" sz="1400"/>
              <a:t>Train a weak classifier</a:t>
            </a:r>
            <a:br>
              <a:rPr lang="en" sz="1400"/>
            </a:br>
            <a:r>
              <a:rPr lang="en" sz="1400"/>
              <a:t>Reweight data we got wrong, train again</a:t>
            </a:r>
            <a:br>
              <a:rPr lang="en" sz="1400"/>
            </a:br>
            <a:r>
              <a:rPr lang="en" sz="1400"/>
              <a:t>...and again</a:t>
            </a:r>
            <a:br>
              <a:rPr lang="en" sz="1400"/>
            </a:br>
            <a:r>
              <a:rPr lang="en" sz="1400"/>
              <a:t>Until you feel like stopping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Final classifier is combination of these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7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https://www.cs.ubc.ca/~lowe/425/slides/13-ViolaJones.pdf</a:t>
            </a:r>
            <a:endParaRPr/>
          </a:p>
        </p:txBody>
      </p:sp>
      <p:pic>
        <p:nvPicPr>
          <p:cNvPr id="842" name="Google Shape;84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350" y="764875"/>
            <a:ext cx="3804851" cy="42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48" name="Google Shape;848;p6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use a cascade of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classifier</a:t>
            </a:r>
            <a:br>
              <a:rPr lang="en"/>
            </a:br>
            <a:r>
              <a:rPr lang="en" sz="1800"/>
              <a:t>	Very fast, throws out easy negatives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2nd classifier</a:t>
            </a:r>
            <a:br>
              <a:rPr lang="en"/>
            </a:br>
            <a:r>
              <a:rPr lang="en" sz="1800"/>
              <a:t>	Fast, throws out harder negatives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3rd classifier</a:t>
            </a:r>
            <a:br>
              <a:rPr lang="en"/>
            </a:br>
            <a:r>
              <a:rPr lang="en" sz="1800"/>
              <a:t>	Slower, throws out hard negatives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Only run slow, good classifiers on hard examples</a:t>
            </a:r>
            <a:br>
              <a:rPr lang="en" sz="1800"/>
            </a:br>
            <a:r>
              <a:rPr lang="en" sz="1800"/>
              <a:t>Fast classifier that is still very accurate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study: Viola-Jones Face detection</a:t>
            </a:r>
            <a:endParaRPr sz="3000"/>
          </a:p>
        </p:txBody>
      </p:sp>
      <p:sp>
        <p:nvSpPr>
          <p:cNvPr id="855" name="Google Shape;855;p6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features</a:t>
            </a:r>
            <a:br>
              <a:rPr lang="en"/>
            </a:br>
            <a:r>
              <a:rPr lang="en"/>
              <a:t>Cascade</a:t>
            </a:r>
            <a:br>
              <a:rPr lang="en"/>
            </a:br>
            <a:r>
              <a:rPr lang="en"/>
              <a:t>	Of boosted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7" name="Google Shape;8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325" y="1743458"/>
            <a:ext cx="9144000" cy="395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labels, just looking for patterns in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clustering, in data with multiple clusters, what are they, how big,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finding groups in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059200"/>
            <a:ext cx="6981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finding groups in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059200"/>
            <a:ext cx="6981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points are close to other points in group, far from points out of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Randomly initialize cluster centers</a:t>
            </a:r>
            <a:endParaRPr sz="1800"/>
          </a:p>
        </p:txBody>
      </p:sp>
      <p:sp>
        <p:nvSpPr>
          <p:cNvPr id="113" name="Google Shape;113;p21"/>
          <p:cNvSpPr txBox="1"/>
          <p:nvPr>
            <p:ph idx="2" type="title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https://healthcare.ai/step-step-k-means-clustering/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350" y="1925975"/>
            <a:ext cx="27241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