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7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78E8A0-F9A2-418C-8CBA-8FC158C13966}" type="datetimeFigureOut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A20510-F045-4886-B829-8BBA38A1EEA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B2F3BA-0F5F-4720-8CC5-43055DD6B6B6}" type="datetimeFigureOut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A4E848-01CA-425D-A163-21B78235CC0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8196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AE3619-0DE1-43D6-9A89-B16A5E9EDDE0}" type="slidenum">
              <a:rPr lang="tr-T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3BDF3-9024-43BC-ABA3-64F77B58DAF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C526-34D7-431D-9731-A56E5507A2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B7F8-9B9E-463D-BB36-76A149D1EE57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5822-99CC-4835-83A8-FEDA206F92C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6CD5A-7949-4ACD-B944-0A98A09CDDE3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EC546-7FD6-4A13-9E9F-27D498AA08A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AA562-9D22-415F-98CE-50AC7C39526A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3A86F-4F2E-44D1-BADB-959927110C6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C1637-A8D8-444F-8882-E347903807CB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79B87-4162-4241-9946-A675CE958F4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1C788-2038-4D30-ACBA-84EF9FD6A83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27B7-D705-4567-AD97-1468ABC761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73321-5AA4-4B7E-8F0A-78519C0AC80D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8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9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24A8-10FC-4A42-9740-7E8989DA0F3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C8BD-D8C1-4385-9157-B2C9BC6F918D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4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5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CAD5-BA56-44CB-A038-3A2096483D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1E84-7207-4A2E-AC06-CB3543BC5312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3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4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D79CF-AE92-4D06-A984-98EB97101F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6BA3-1580-437E-8FE9-4D980F688F5C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2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7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6632-95E1-4124-B33D-A333167FFBF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ek Köşesi Kesik ve Yuvarlatılmış Dikdörtgen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Dik Üçgen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9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8531F-913C-46A5-BDFC-FAF010DD393B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10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11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3D057-AD63-4CD1-9914-BEB8905899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8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1029" name="29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2104C7-3F08-44E3-A560-B931115398F6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BMÜ-531 Örüntü Tanıma Sistemleri</a:t>
            </a: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76391-BAD1-448F-8614-DA0CB0FFCD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1033" name="1 Grup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3" r:id="rId2"/>
    <p:sldLayoutId id="2147483852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53" r:id="rId9"/>
    <p:sldLayoutId id="2147483849" r:id="rId10"/>
    <p:sldLayoutId id="21474838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 smtClean="0"/>
              <a:t>Kümeleme</a:t>
            </a:r>
            <a:br>
              <a:rPr lang="tr-TR" dirty="0" smtClean="0"/>
            </a:br>
            <a:r>
              <a:rPr lang="tr-TR" dirty="0" smtClean="0"/>
              <a:t>(K-</a:t>
            </a:r>
            <a:r>
              <a:rPr lang="tr-TR" dirty="0" err="1" smtClean="0"/>
              <a:t>Means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512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tr-TR" smtClean="0"/>
              <a:t>Burhan </a:t>
            </a:r>
            <a:r>
              <a:rPr lang="tr-TR" dirty="0" smtClean="0"/>
              <a:t>ERGEN</a:t>
            </a:r>
          </a:p>
          <a:p>
            <a:pPr marR="0" algn="ctr" eaLnBrk="1" hangingPunct="1"/>
            <a:r>
              <a:rPr lang="tr-TR" dirty="0" smtClean="0"/>
              <a:t>Fırat Üniversitesi</a:t>
            </a:r>
          </a:p>
          <a:p>
            <a:pPr marR="0" algn="ctr" eaLnBrk="1" hangingPunct="1"/>
            <a:r>
              <a:rPr lang="tr-TR" dirty="0" smtClean="0"/>
              <a:t>Bilgisayar Mühendisliği</a:t>
            </a:r>
          </a:p>
          <a:p>
            <a:pPr marR="0" eaLnBrk="1" hangingPunct="1"/>
            <a:endParaRPr lang="tr-TR" dirty="0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6D9C4E-58F5-445F-B962-360D084E7FE3}" type="datetime1">
              <a:rPr lang="tr-TR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BMÜ-531 Örüntü Tanıma Sistemleri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96BA6-C20A-4261-85E6-646C83813CFA}" type="slidenum">
              <a:rPr lang="tr-TR"/>
              <a:pPr>
                <a:defRPr/>
              </a:pPr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 </a:t>
            </a:r>
            <a:r>
              <a:rPr lang="en-US" dirty="0" err="1" smtClean="0"/>
              <a:t>Ortalamalar</a:t>
            </a:r>
            <a:r>
              <a:rPr lang="en-US" dirty="0" smtClean="0"/>
              <a:t> (K-means)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163"/>
            <a:ext cx="4043362" cy="4389437"/>
          </a:xfrm>
        </p:spPr>
        <p:txBody>
          <a:bodyPr/>
          <a:lstStyle/>
          <a:p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içerisinden</a:t>
            </a:r>
            <a:r>
              <a:rPr lang="en-US" dirty="0" smtClean="0"/>
              <a:t> </a:t>
            </a:r>
            <a:r>
              <a:rPr lang="en-US" dirty="0" err="1" smtClean="0"/>
              <a:t>rasgele</a:t>
            </a:r>
            <a:r>
              <a:rPr lang="en-US" dirty="0" smtClean="0"/>
              <a:t> </a:t>
            </a:r>
            <a:r>
              <a:rPr lang="en-US" dirty="0" err="1" smtClean="0"/>
              <a:t>seçilen</a:t>
            </a:r>
            <a:r>
              <a:rPr lang="en-US" dirty="0" smtClean="0"/>
              <a:t> K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merkezi</a:t>
            </a:r>
            <a:r>
              <a:rPr lang="en-US" dirty="0" smtClean="0"/>
              <a:t> </a:t>
            </a:r>
            <a:r>
              <a:rPr lang="en-US" dirty="0" err="1" smtClean="0"/>
              <a:t>gözüyle</a:t>
            </a:r>
            <a:r>
              <a:rPr lang="en-US" dirty="0" smtClean="0"/>
              <a:t> </a:t>
            </a:r>
            <a:r>
              <a:rPr lang="en-US" dirty="0" err="1" smtClean="0"/>
              <a:t>bakılır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merkezlerine</a:t>
            </a:r>
            <a:r>
              <a:rPr lang="en-US" dirty="0" smtClean="0"/>
              <a:t> </a:t>
            </a:r>
            <a:r>
              <a:rPr lang="en-US" dirty="0" err="1" smtClean="0"/>
              <a:t>uzaklıklarına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gruplanır</a:t>
            </a:r>
            <a:r>
              <a:rPr lang="en-US" dirty="0" smtClean="0"/>
              <a:t>. Her </a:t>
            </a:r>
            <a:r>
              <a:rPr lang="en-US" dirty="0" err="1" smtClean="0"/>
              <a:t>gruplamadan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merkezleri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792" y="1857364"/>
            <a:ext cx="4605364" cy="4365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28604"/>
            <a:ext cx="6286525" cy="610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dirty="0" err="1" smtClean="0"/>
              <a:t>Ortalamalar</a:t>
            </a:r>
            <a:r>
              <a:rPr lang="en-US" dirty="0" smtClean="0"/>
              <a:t> (K-means)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</a:t>
            </a:r>
            <a:r>
              <a:rPr lang="en-US" dirty="0" err="1" smtClean="0"/>
              <a:t>gruplama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merkezinin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hesabı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iterasyon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gerçekleştirilir</a:t>
            </a:r>
            <a:r>
              <a:rPr lang="en-US" dirty="0" smtClean="0"/>
              <a:t>. </a:t>
            </a:r>
            <a:r>
              <a:rPr lang="en-US" dirty="0" err="1" smtClean="0"/>
              <a:t>Algoritmanın</a:t>
            </a:r>
            <a:r>
              <a:rPr lang="en-US" dirty="0" smtClean="0"/>
              <a:t> </a:t>
            </a:r>
            <a:r>
              <a:rPr lang="en-US" dirty="0" err="1" smtClean="0"/>
              <a:t>kaç</a:t>
            </a:r>
            <a:r>
              <a:rPr lang="en-US" dirty="0" smtClean="0"/>
              <a:t> </a:t>
            </a:r>
            <a:r>
              <a:rPr lang="en-US" dirty="0" err="1" smtClean="0"/>
              <a:t>iterasyon</a:t>
            </a:r>
            <a:r>
              <a:rPr lang="en-US" dirty="0" smtClean="0"/>
              <a:t> </a:t>
            </a:r>
            <a:r>
              <a:rPr lang="en-US" dirty="0" err="1" smtClean="0"/>
              <a:t>yapacağı</a:t>
            </a:r>
            <a:r>
              <a:rPr lang="en-US" dirty="0" smtClean="0"/>
              <a:t> </a:t>
            </a:r>
            <a:r>
              <a:rPr lang="en-US" dirty="0" err="1" smtClean="0"/>
              <a:t>çoğu</a:t>
            </a:r>
            <a:r>
              <a:rPr lang="en-US" dirty="0" smtClean="0"/>
              <a:t> </a:t>
            </a:r>
            <a:r>
              <a:rPr lang="en-US" dirty="0" err="1" smtClean="0"/>
              <a:t>kez</a:t>
            </a:r>
            <a:r>
              <a:rPr lang="en-US" dirty="0" smtClean="0"/>
              <a:t> J </a:t>
            </a:r>
            <a:r>
              <a:rPr lang="en-US" dirty="0" err="1" smtClean="0"/>
              <a:t>maliyet</a:t>
            </a:r>
            <a:r>
              <a:rPr lang="en-US" dirty="0" smtClean="0"/>
              <a:t>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Maliyet</a:t>
            </a:r>
            <a:r>
              <a:rPr lang="en-US" dirty="0" smtClean="0"/>
              <a:t>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merkezlerinin</a:t>
            </a:r>
            <a:r>
              <a:rPr lang="en-US" dirty="0" smtClean="0"/>
              <a:t> en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konumda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minimum </a:t>
            </a:r>
            <a:r>
              <a:rPr lang="en-US" dirty="0" err="1" smtClean="0"/>
              <a:t>değerde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graphicFrame>
        <p:nvGraphicFramePr>
          <p:cNvPr id="7" name="6 Nesne"/>
          <p:cNvGraphicFramePr>
            <a:graphicFrameLocks noChangeAspect="1"/>
          </p:cNvGraphicFramePr>
          <p:nvPr/>
        </p:nvGraphicFramePr>
        <p:xfrm>
          <a:off x="2857488" y="3643314"/>
          <a:ext cx="2714644" cy="132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Denklem" r:id="rId3" imgW="990360" imgH="482400" progId="Equation.3">
                  <p:embed/>
                </p:oleObj>
              </mc:Choice>
              <mc:Fallback>
                <p:oleObj name="Denklem" r:id="rId3" imgW="9903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643314"/>
                        <a:ext cx="2714644" cy="1322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 </a:t>
            </a:r>
            <a:r>
              <a:rPr lang="en-US" dirty="0" err="1" smtClean="0"/>
              <a:t>Algoritması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Rasgele</a:t>
            </a:r>
            <a:r>
              <a:rPr lang="en-US" dirty="0" smtClean="0"/>
              <a:t> K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merkezi</a:t>
            </a:r>
            <a:r>
              <a:rPr lang="en-US" dirty="0" smtClean="0"/>
              <a:t> </a:t>
            </a:r>
            <a:r>
              <a:rPr lang="en-US" dirty="0" err="1" smtClean="0"/>
              <a:t>belirle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Her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noktasını</a:t>
            </a:r>
            <a:r>
              <a:rPr lang="en-US" dirty="0" smtClean="0"/>
              <a:t> en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gruba</a:t>
            </a:r>
            <a:r>
              <a:rPr lang="en-US" dirty="0" smtClean="0"/>
              <a:t> </a:t>
            </a:r>
            <a:r>
              <a:rPr lang="en-US" dirty="0" err="1" smtClean="0"/>
              <a:t>yerleştir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Her </a:t>
            </a:r>
            <a:r>
              <a:rPr lang="en-US" dirty="0" err="1" smtClean="0"/>
              <a:t>gruba</a:t>
            </a:r>
            <a:r>
              <a:rPr lang="en-US" dirty="0" smtClean="0"/>
              <a:t> </a:t>
            </a:r>
            <a:r>
              <a:rPr lang="en-US" dirty="0" err="1" smtClean="0"/>
              <a:t>atanan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noktalarının</a:t>
            </a:r>
            <a:r>
              <a:rPr lang="en-US" dirty="0" smtClean="0"/>
              <a:t> </a:t>
            </a:r>
            <a:r>
              <a:rPr lang="en-US" dirty="0" err="1" smtClean="0"/>
              <a:t>ortalamasını</a:t>
            </a:r>
            <a:r>
              <a:rPr lang="en-US" dirty="0" smtClean="0"/>
              <a:t> </a:t>
            </a:r>
            <a:r>
              <a:rPr lang="en-US" dirty="0" err="1" smtClean="0"/>
              <a:t>alarak</a:t>
            </a:r>
            <a:r>
              <a:rPr lang="en-US" dirty="0" smtClean="0"/>
              <a:t>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merkezini</a:t>
            </a:r>
            <a:r>
              <a:rPr lang="en-US" dirty="0" smtClean="0"/>
              <a:t> </a:t>
            </a:r>
            <a:r>
              <a:rPr lang="en-US" dirty="0" err="1" smtClean="0"/>
              <a:t>güncelle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üyelerinde</a:t>
            </a:r>
            <a:r>
              <a:rPr lang="en-US" dirty="0" smtClean="0"/>
              <a:t> </a:t>
            </a:r>
            <a:r>
              <a:rPr lang="en-US" dirty="0" err="1" smtClean="0"/>
              <a:t>değişim</a:t>
            </a:r>
            <a:r>
              <a:rPr lang="en-US" dirty="0" smtClean="0"/>
              <a:t> </a:t>
            </a:r>
            <a:r>
              <a:rPr lang="en-US" dirty="0" err="1" smtClean="0"/>
              <a:t>olmayana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2. </a:t>
            </a:r>
            <a:r>
              <a:rPr lang="en-US" dirty="0" err="1" smtClean="0"/>
              <a:t>adıma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tr-TR" dirty="0" smtClean="0"/>
          </a:p>
          <a:p>
            <a:pPr marL="514350" indent="0" algn="just">
              <a:spcBef>
                <a:spcPts val="0"/>
              </a:spcBef>
              <a:buNone/>
            </a:pPr>
            <a:r>
              <a:rPr lang="en-US" dirty="0" err="1" smtClean="0"/>
              <a:t>Bazen</a:t>
            </a:r>
            <a:r>
              <a:rPr lang="en-US" dirty="0" smtClean="0"/>
              <a:t> </a:t>
            </a:r>
            <a:r>
              <a:rPr lang="en-US" dirty="0" err="1" smtClean="0"/>
              <a:t>değişim</a:t>
            </a:r>
            <a:r>
              <a:rPr lang="en-US" dirty="0" smtClean="0"/>
              <a:t>, </a:t>
            </a:r>
            <a:r>
              <a:rPr lang="en-US" dirty="0" err="1" smtClean="0"/>
              <a:t>sıfıra</a:t>
            </a:r>
            <a:r>
              <a:rPr lang="en-US" dirty="0" smtClean="0"/>
              <a:t>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değerde</a:t>
            </a:r>
            <a:r>
              <a:rPr lang="en-US" dirty="0" smtClean="0"/>
              <a:t>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tr-TR" dirty="0" smtClean="0"/>
              <a:t> </a:t>
            </a:r>
            <a:r>
              <a:rPr lang="en-US" dirty="0" err="1" smtClean="0"/>
              <a:t>sürebilir</a:t>
            </a:r>
            <a:r>
              <a:rPr lang="en-US" dirty="0" smtClean="0"/>
              <a:t>. O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maliyet</a:t>
            </a:r>
            <a:r>
              <a:rPr lang="en-US" dirty="0" smtClean="0"/>
              <a:t>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değere</a:t>
            </a:r>
            <a:r>
              <a:rPr lang="en-US" dirty="0" smtClean="0"/>
              <a:t> </a:t>
            </a:r>
            <a:r>
              <a:rPr lang="en-US" dirty="0" err="1" smtClean="0"/>
              <a:t>düşünce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toplam</a:t>
            </a:r>
            <a:r>
              <a:rPr lang="en-US" dirty="0" smtClean="0"/>
              <a:t> </a:t>
            </a:r>
            <a:r>
              <a:rPr lang="en-US" dirty="0" err="1" smtClean="0"/>
              <a:t>iterasyon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 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değere</a:t>
            </a:r>
            <a:r>
              <a:rPr lang="en-US" dirty="0" smtClean="0"/>
              <a:t> </a:t>
            </a:r>
            <a:r>
              <a:rPr lang="en-US" dirty="0" err="1" smtClean="0"/>
              <a:t>ulaşınca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durdurulur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K-means </a:t>
            </a:r>
            <a:r>
              <a:rPr lang="en-US" dirty="0" err="1" smtClean="0"/>
              <a:t>Dezavantajları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Rasgele</a:t>
            </a:r>
            <a:r>
              <a:rPr lang="en-US" dirty="0" smtClean="0"/>
              <a:t> </a:t>
            </a:r>
            <a:r>
              <a:rPr lang="en-US" dirty="0" err="1" smtClean="0"/>
              <a:t>noktalar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başladığından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her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kararlı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kümeleme</a:t>
            </a:r>
            <a:r>
              <a:rPr lang="en-US" dirty="0" smtClean="0"/>
              <a:t> </a:t>
            </a:r>
            <a:r>
              <a:rPr lang="en-US" dirty="0" err="1" smtClean="0"/>
              <a:t>algoritmasında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dışarıdan</a:t>
            </a:r>
            <a:r>
              <a:rPr lang="en-US" dirty="0" smtClean="0"/>
              <a:t> </a:t>
            </a:r>
            <a:r>
              <a:rPr lang="en-US" dirty="0" err="1" smtClean="0"/>
              <a:t>istenilir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Konkav</a:t>
            </a:r>
            <a:r>
              <a:rPr lang="en-US" dirty="0" smtClean="0"/>
              <a:t> (</a:t>
            </a:r>
            <a:r>
              <a:rPr lang="en-US" dirty="0" err="1" smtClean="0"/>
              <a:t>konvex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) </a:t>
            </a:r>
            <a:r>
              <a:rPr lang="en-US" dirty="0" err="1" smtClean="0"/>
              <a:t>küme</a:t>
            </a:r>
            <a:r>
              <a:rPr lang="en-US" dirty="0" smtClean="0"/>
              <a:t> </a:t>
            </a:r>
            <a:r>
              <a:rPr lang="en-US" dirty="0" err="1" smtClean="0"/>
              <a:t>şekillerinde</a:t>
            </a:r>
            <a:r>
              <a:rPr lang="en-US" dirty="0" smtClean="0"/>
              <a:t> </a:t>
            </a:r>
            <a:r>
              <a:rPr lang="en-US" dirty="0" err="1" smtClean="0"/>
              <a:t>başarılı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Keskin</a:t>
            </a:r>
            <a:r>
              <a:rPr lang="en-US" dirty="0" smtClean="0"/>
              <a:t> </a:t>
            </a:r>
            <a:r>
              <a:rPr lang="en-US" dirty="0" err="1" smtClean="0"/>
              <a:t>kümeleme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r>
              <a:rPr lang="en-US" dirty="0" smtClean="0"/>
              <a:t>. </a:t>
            </a:r>
            <a:r>
              <a:rPr lang="en-US" dirty="0" err="1" smtClean="0"/>
              <a:t>Ama</a:t>
            </a:r>
            <a:r>
              <a:rPr lang="en-US" dirty="0" smtClean="0"/>
              <a:t> </a:t>
            </a:r>
            <a:r>
              <a:rPr lang="en-US" dirty="0" err="1" smtClean="0"/>
              <a:t>uygulamada</a:t>
            </a:r>
            <a:r>
              <a:rPr lang="en-US" dirty="0" smtClean="0"/>
              <a:t> </a:t>
            </a:r>
            <a:r>
              <a:rPr lang="en-US" dirty="0" err="1" smtClean="0"/>
              <a:t>gruplar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içiçedir</a:t>
            </a:r>
            <a:r>
              <a:rPr lang="en-US" dirty="0" smtClean="0"/>
              <a:t> (overlapping).</a:t>
            </a:r>
            <a:endParaRPr lang="tr-TR" dirty="0" smtClean="0"/>
          </a:p>
          <a:p>
            <a:r>
              <a:rPr lang="en-US" dirty="0" err="1" smtClean="0"/>
              <a:t>Aykırı</a:t>
            </a:r>
            <a:r>
              <a:rPr lang="en-US" dirty="0" smtClean="0"/>
              <a:t> </a:t>
            </a:r>
            <a:r>
              <a:rPr lang="en-US" dirty="0" err="1" smtClean="0"/>
              <a:t>değerlere</a:t>
            </a:r>
            <a:r>
              <a:rPr lang="en-US" dirty="0" smtClean="0"/>
              <a:t> (outlier) </a:t>
            </a:r>
            <a:r>
              <a:rPr lang="en-US" dirty="0" err="1" smtClean="0"/>
              <a:t>karşı</a:t>
            </a:r>
            <a:r>
              <a:rPr lang="en-US" dirty="0" smtClean="0"/>
              <a:t> </a:t>
            </a:r>
            <a:r>
              <a:rPr lang="en-US" dirty="0" err="1" smtClean="0"/>
              <a:t>hassastır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AA562-9D22-415F-98CE-50AC7C39526A}" type="datetime1">
              <a:rPr lang="tr-TR" smtClean="0"/>
              <a:pPr>
                <a:defRPr/>
              </a:pPr>
              <a:t>17.12.2021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BMÜ-531 Örüntü Tanıma Sistemleri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3A86F-4F2E-44D1-BADB-959927110C6E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3383</TotalTime>
  <Words>254</Words>
  <Application>Microsoft Office PowerPoint</Application>
  <PresentationFormat>Ekran Gösterisi (4:3)</PresentationFormat>
  <Paragraphs>43</Paragraphs>
  <Slides>6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Akış</vt:lpstr>
      <vt:lpstr>Denklem</vt:lpstr>
      <vt:lpstr>Kümeleme (K-Means)</vt:lpstr>
      <vt:lpstr>K Ortalamalar (K-means)</vt:lpstr>
      <vt:lpstr>PowerPoint Sunusu</vt:lpstr>
      <vt:lpstr>K Ortalamalar (K-means)</vt:lpstr>
      <vt:lpstr>K-means Algoritması</vt:lpstr>
      <vt:lpstr>K-means Dezavantajları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Örüntü Tanımaya Giriş</dc:title>
  <dc:creator>BErgen</dc:creator>
  <cp:lastModifiedBy>ergenburhan@hotmail.com</cp:lastModifiedBy>
  <cp:revision>330</cp:revision>
  <dcterms:created xsi:type="dcterms:W3CDTF">2009-10-21T20:34:49Z</dcterms:created>
  <dcterms:modified xsi:type="dcterms:W3CDTF">2021-12-17T14:22:01Z</dcterms:modified>
</cp:coreProperties>
</file>