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62C4F1-9709-4942-A8CE-41BA4B4D5158}">
  <a:tblStyle styleId="{A162C4F1-9709-4942-A8CE-41BA4B4D51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3c1a335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83c1a335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83c1a335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83c1a335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83c1a33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83c1a33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83c1a335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83c1a335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83c1a335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83c1a335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83c1a335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83c1a335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83c1a335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83c1a335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83c1a335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83c1a335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e7c2644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e7c2644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e7c2644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e7c2644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135bd52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135bd52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e7c2644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e7c2644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8e7c26448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8e7c26448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8e7c2644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8e7c26448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8e7c26448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8e7c26448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8e7c26448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8e7c26448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8e7c2644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8e7c2644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e7c26448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8e7c26448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8e7c2644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8e7c2644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8e7c26448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8e7c26448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8e7c2644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8e7c2644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e7c2644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e7c2644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8e7c26448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8e7c26448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8e7c26448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8e7c26448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8e7c26448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8e7c26448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8e7c26448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8e7c26448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8e7c26448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8e7c26448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8e7c26448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8e7c26448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8e7c26448_0_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8e7c26448_0_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8e7c26448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8e7c26448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8e7c26448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8e7c26448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8e7c26448_0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8e7c26448_0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e7c2644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e7c2644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8e7c26448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8e7c26448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8e7c26448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8e7c26448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8e7c26448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8e7c26448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8e7c26448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8e7c26448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883c1a335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883c1a335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883c1a335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883c1a335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883c1a335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883c1a335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883c1a335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883c1a335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883c1a335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3883c1a335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883c1a335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883c1a335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e7c264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e7c2644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883c1a335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883c1a335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883c1a335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883c1a335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883c1a335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3883c1a335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883c1a335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883c1a335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883c1a335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883c1a335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883c1a335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883c1a335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883c1a335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883c1a335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883c1a335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883c1a335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83c1a335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83c1a335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83c1a335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83c1a335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83c1a335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83c1a335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83c1a335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83c1a335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nsolas"/>
              <a:buNone/>
              <a:defRPr sz="52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1700" y="2910325"/>
            <a:ext cx="85206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nsolas"/>
              <a:buNone/>
              <a:defRPr sz="2800"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1966950" y="2797175"/>
            <a:ext cx="5210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 sz="2400">
                <a:solidFill>
                  <a:srgbClr val="000000"/>
                </a:solidFill>
              </a:defRPr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 sz="18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223801" y="673436"/>
            <a:ext cx="869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33025" y="0"/>
            <a:ext cx="901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33025" y="0"/>
            <a:ext cx="901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223801" y="673436"/>
            <a:ext cx="8696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3025" y="0"/>
            <a:ext cx="901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nsolas"/>
              <a:buNone/>
              <a:defRPr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3800" y="863550"/>
            <a:ext cx="8696400" cy="4058400"/>
          </a:xfrm>
          <a:prstGeom prst="rect">
            <a:avLst/>
          </a:prstGeom>
          <a:solidFill>
            <a:srgbClr val="FFFFFF">
              <a:alpha val="534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  <a:defRPr sz="1800"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●"/>
              <a:defRPr>
                <a:latin typeface="Consolas"/>
                <a:ea typeface="Consolas"/>
                <a:cs typeface="Consolas"/>
                <a:sym typeface="Consola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onsolas"/>
              <a:buChar char="○"/>
              <a:defRPr>
                <a:latin typeface="Consolas"/>
                <a:ea typeface="Consolas"/>
                <a:cs typeface="Consolas"/>
                <a:sym typeface="Consola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onsolas"/>
              <a:buChar char="■"/>
              <a:defRPr>
                <a:latin typeface="Consolas"/>
                <a:ea typeface="Consolas"/>
                <a:cs typeface="Consolas"/>
                <a:sym typeface="Consola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K-kümeleme anlamına gelir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Noktaların gruptaki diğer noktalara yakın, grup dışındaki noktalardan uzak olduğunu varsayalım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Algoritma: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Küme merkezlerini rastgele başlat</a:t>
            </a:r>
            <a:endParaRPr sz="1800"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https://healthcare.ai/step-step-k-means-clustering/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6513" y="1935500"/>
            <a:ext cx="273367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K-kümeleme anlamına gelir</a:t>
            </a: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Noktaların gruptaki diğer noktalara yakın, grup dışındaki noktalardan uzak olduğunu varsayalım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Algoritma: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Küme merkezlerini rastgele başlat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&lt;-&gt; merkezlere uzaklık noktalarını hesapla</a:t>
            </a:r>
            <a:r>
              <a:rPr lang="en" sz="1800"/>
              <a:t/>
            </a:r>
            <a:br>
              <a:rPr lang="en" sz="1800"/>
            </a:br>
            <a:endParaRPr sz="1800"/>
          </a:p>
        </p:txBody>
      </p:sp>
      <p:sp>
        <p:nvSpPr>
          <p:cNvPr id="129" name="Google Shape;129;p23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https://healthcare.ai/step-step-k-means-clustering/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313" y="1778350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K-kümeleme anlamına gelir</a:t>
            </a: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Noktaların gruptaki diğer noktalara yakın, grup dışındaki noktalardan uzak olduğunu varsayalım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Algoritma: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Küme merkezlerini rastgele başlat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&lt;-&gt; merkezlere olan mesafe noktalarını hesapla </a:t>
            </a:r>
            <a:r>
              <a:rPr lang="en" sz="1800"/>
              <a:t/>
            </a:r>
            <a:br>
              <a:rPr lang="en" sz="1800"/>
            </a:br>
            <a:r>
              <a:rPr lang="tr" sz="1800">
                <a:solidFill>
                  <a:schemeClr val="dk1"/>
                </a:solidFill>
              </a:rPr>
              <a:t>Her noktayı en yakın küme merkezine atayın</a:t>
            </a:r>
            <a:endParaRPr sz="1800"/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https://healthcare.ai/step-step-k-means-clustering/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713" y="1873600"/>
            <a:ext cx="303847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K-kümeleme anlamına gelir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Noktaların gruptaki diğer noktalara yakın, grup dışındaki noktalardan uzak olduğunu varsayalım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Algoritma: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Küme merkezlerini rastgele başlat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Uzaklık noktalarını hesapla &lt;-&gt; merkezler </a:t>
            </a:r>
            <a:r>
              <a:rPr lang="en" sz="1800"/>
              <a:t/>
            </a:r>
            <a:br>
              <a:rPr lang="en" sz="1800"/>
            </a:br>
            <a:r>
              <a:rPr lang="tr" sz="1800">
                <a:solidFill>
                  <a:schemeClr val="dk1"/>
                </a:solidFill>
              </a:rPr>
              <a:t>Her noktayı en yakın küme merkezine ata </a:t>
            </a:r>
            <a:r>
              <a:rPr lang="en" sz="1800">
                <a:solidFill>
                  <a:schemeClr val="dk1"/>
                </a:solidFill>
              </a:rPr>
              <a:t/>
            </a:r>
            <a:br>
              <a:rPr lang="en" sz="1800">
                <a:solidFill>
                  <a:schemeClr val="dk1"/>
                </a:solidFill>
              </a:rPr>
            </a:br>
            <a:r>
              <a:rPr lang="tr" sz="1800">
                <a:solidFill>
                  <a:schemeClr val="dk1"/>
                </a:solidFill>
              </a:rPr>
              <a:t>Küme merkezlerini güncelle: noktaların ortalaması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https://healthcare.ai/step-step-k-means-clustering/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713" y="1873600"/>
            <a:ext cx="3038475" cy="20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5"/>
          <p:cNvCxnSpPr/>
          <p:nvPr/>
        </p:nvCxnSpPr>
        <p:spPr>
          <a:xfrm flipH="1">
            <a:off x="6344075" y="2459075"/>
            <a:ext cx="196200" cy="11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5"/>
          <p:cNvSpPr/>
          <p:nvPr/>
        </p:nvSpPr>
        <p:spPr>
          <a:xfrm>
            <a:off x="6228950" y="2592000"/>
            <a:ext cx="113700" cy="113700"/>
          </a:xfrm>
          <a:prstGeom prst="diamond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7011600" y="3467690"/>
            <a:ext cx="113700" cy="113700"/>
          </a:xfrm>
          <a:prstGeom prst="diamond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25"/>
          <p:cNvCxnSpPr/>
          <p:nvPr/>
        </p:nvCxnSpPr>
        <p:spPr>
          <a:xfrm flipH="1">
            <a:off x="7191025" y="3368300"/>
            <a:ext cx="289500" cy="9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5"/>
          <p:cNvSpPr/>
          <p:nvPr/>
        </p:nvSpPr>
        <p:spPr>
          <a:xfrm>
            <a:off x="8062900" y="2256240"/>
            <a:ext cx="113700" cy="113700"/>
          </a:xfrm>
          <a:prstGeom prst="diamond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" name="Google Shape;152;p25"/>
          <p:cNvCxnSpPr>
            <a:endCxn id="151" idx="1"/>
          </p:cNvCxnSpPr>
          <p:nvPr/>
        </p:nvCxnSpPr>
        <p:spPr>
          <a:xfrm rot="10800000" flipH="1">
            <a:off x="7852600" y="2313090"/>
            <a:ext cx="210300" cy="5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K-kümeleme anlamına gelir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Noktaların gruptaki diğer noktalara yakın, grup dışındaki noktalardan uzak olduğunu varsayalım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Algoritma: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Küme merkezlerini rastgele başlat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Uzaklık noktalarını hesapla &lt;-&gt; merkezler </a:t>
            </a:r>
            <a:r>
              <a:rPr lang="en" sz="1800"/>
              <a:t/>
            </a:r>
            <a:br>
              <a:rPr lang="en" sz="1800"/>
            </a:br>
            <a:r>
              <a:rPr lang="tr" sz="1800">
                <a:solidFill>
                  <a:schemeClr val="dk1"/>
                </a:solidFill>
              </a:rPr>
              <a:t>Her noktayı en yakın küme merkezine ata </a:t>
            </a:r>
            <a:r>
              <a:rPr lang="en" sz="1800">
                <a:solidFill>
                  <a:schemeClr val="dk1"/>
                </a:solidFill>
              </a:rPr>
              <a:t/>
            </a:r>
            <a:br>
              <a:rPr lang="en" sz="1800">
                <a:solidFill>
                  <a:schemeClr val="dk1"/>
                </a:solidFill>
              </a:rPr>
            </a:br>
            <a:r>
              <a:rPr lang="tr" sz="1800">
                <a:solidFill>
                  <a:schemeClr val="dk1"/>
                </a:solidFill>
              </a:rPr>
              <a:t>Küme merkezlerini güncelle: noktaların ortalaması </a:t>
            </a:r>
            <a:r>
              <a:rPr lang="en" sz="1800">
                <a:solidFill>
                  <a:schemeClr val="dk1"/>
                </a:solidFill>
              </a:rPr>
              <a:t/>
            </a:r>
            <a:br>
              <a:rPr lang="en" sz="1800">
                <a:solidFill>
                  <a:schemeClr val="dk1"/>
                </a:solidFill>
              </a:rPr>
            </a:br>
            <a:r>
              <a:rPr lang="tr" sz="1800">
                <a:solidFill>
                  <a:schemeClr val="dk1"/>
                </a:solidFill>
              </a:rPr>
              <a:t>Tekrarla!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https://healthcare.ai/step-step-k-means-clustering/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1713" y="1873600"/>
            <a:ext cx="3038475" cy="20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6"/>
          <p:cNvCxnSpPr/>
          <p:nvPr/>
        </p:nvCxnSpPr>
        <p:spPr>
          <a:xfrm flipH="1">
            <a:off x="6344075" y="2459075"/>
            <a:ext cx="196200" cy="11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26"/>
          <p:cNvSpPr/>
          <p:nvPr/>
        </p:nvSpPr>
        <p:spPr>
          <a:xfrm>
            <a:off x="6228950" y="2592000"/>
            <a:ext cx="113700" cy="113700"/>
          </a:xfrm>
          <a:prstGeom prst="diamond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7011600" y="3467690"/>
            <a:ext cx="113700" cy="113700"/>
          </a:xfrm>
          <a:prstGeom prst="diamond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" name="Google Shape;164;p26"/>
          <p:cNvCxnSpPr/>
          <p:nvPr/>
        </p:nvCxnSpPr>
        <p:spPr>
          <a:xfrm flipH="1">
            <a:off x="7191025" y="3368300"/>
            <a:ext cx="289500" cy="9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26"/>
          <p:cNvSpPr/>
          <p:nvPr/>
        </p:nvSpPr>
        <p:spPr>
          <a:xfrm>
            <a:off x="8062900" y="2256240"/>
            <a:ext cx="113700" cy="113700"/>
          </a:xfrm>
          <a:prstGeom prst="diamond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6" name="Google Shape;166;p26"/>
          <p:cNvCxnSpPr>
            <a:endCxn id="165" idx="1"/>
          </p:cNvCxnSpPr>
          <p:nvPr/>
        </p:nvCxnSpPr>
        <p:spPr>
          <a:xfrm rot="10800000" flipH="1">
            <a:off x="7852600" y="2313090"/>
            <a:ext cx="210300" cy="5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K-kümeleme anlamına gelir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Noktaların gruptaki diğer noktalara yakın, grup dışındaki noktalardan uzak olduğunu varsayalım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Algoritma: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Küme merkezlerini rastgele başlat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Yakınsayana kadar döngü: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Uzaklık noktalarını &lt;-&gt; merkezleri hesaplayın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 </a:t>
            </a:r>
            <a:r>
              <a:rPr lang="tr" sz="1800">
                <a:solidFill>
                  <a:schemeClr val="dk1"/>
                </a:solidFill>
              </a:rPr>
              <a:t>Her noktayı en yakın merkeze atayın </a:t>
            </a:r>
            <a:r>
              <a:rPr lang="en" sz="1800">
                <a:solidFill>
                  <a:schemeClr val="dk1"/>
                </a:solidFill>
              </a:rPr>
              <a:t/>
            </a:r>
            <a:br>
              <a:rPr lang="en" sz="1800">
                <a:solidFill>
                  <a:schemeClr val="dk1"/>
                </a:solidFill>
              </a:rPr>
            </a:br>
            <a:r>
              <a:rPr lang="tr" sz="1800">
                <a:solidFill>
                  <a:schemeClr val="dk1"/>
                </a:solidFill>
              </a:rPr>
              <a:t>Küme merkezlerini güncelleyin: ortalama puan</a:t>
            </a:r>
            <a:r>
              <a:rPr lang="en" sz="1800">
                <a:solidFill>
                  <a:schemeClr val="dk1"/>
                </a:solidFill>
              </a:rPr>
              <a:t/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https://healthcare.ai/step-step-k-means-clustering/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8900" y="1897400"/>
            <a:ext cx="2895600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/>
          <p:nvPr/>
        </p:nvSpPr>
        <p:spPr>
          <a:xfrm>
            <a:off x="6549250" y="2401200"/>
            <a:ext cx="113700" cy="113700"/>
          </a:xfrm>
          <a:prstGeom prst="diamond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052911" y="3364379"/>
            <a:ext cx="113700" cy="113700"/>
          </a:xfrm>
          <a:prstGeom prst="diamond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8062900" y="2514890"/>
            <a:ext cx="113700" cy="113700"/>
          </a:xfrm>
          <a:prstGeom prst="diamond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Görüntülerde kümeleme</a:t>
            </a:r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Pikselleri renge göre gruplandırın, otomatik segmentasyon: k-ortalama, k = 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4" name="Google Shape;184;p28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75" y="1776900"/>
            <a:ext cx="3950601" cy="2633726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475" y="1756225"/>
            <a:ext cx="4012598" cy="2675076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Görüntülerde kümeleme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Pikselleri renge göre gruplandırın, otomatik segmentasyon: k-ortalama, k = 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463" y="1768825"/>
            <a:ext cx="35147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88" y="1768825"/>
            <a:ext cx="35147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Denetimli Öğrenme: f'yi tahmin etmek istiyorum</a:t>
            </a:r>
            <a:endParaRPr sz="3000"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2671750" y="354478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3115800" y="324646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3626125" y="301156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4043650" y="26602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4514200" y="23034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4918475" y="20685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5389025" y="18336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5780050" y="15987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6237350" y="13638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2" name="Google Shape;212;p30"/>
          <p:cNvCxnSpPr/>
          <p:nvPr/>
        </p:nvCxnSpPr>
        <p:spPr>
          <a:xfrm rot="10800000">
            <a:off x="1590775" y="1392050"/>
            <a:ext cx="0" cy="249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30"/>
          <p:cNvCxnSpPr/>
          <p:nvPr/>
        </p:nvCxnSpPr>
        <p:spPr>
          <a:xfrm>
            <a:off x="1590775" y="3884150"/>
            <a:ext cx="5488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30"/>
          <p:cNvSpPr txBox="1"/>
          <p:nvPr/>
        </p:nvSpPr>
        <p:spPr>
          <a:xfrm>
            <a:off x="1827900" y="3988600"/>
            <a:ext cx="548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Consolas"/>
                <a:ea typeface="Consolas"/>
                <a:cs typeface="Consolas"/>
                <a:sym typeface="Consolas"/>
              </a:rPr>
              <a:t>x (bağımsız değişken)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481737" y="1994488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nsolas"/>
                <a:ea typeface="Consolas"/>
                <a:cs typeface="Consolas"/>
                <a:sym typeface="Consolas"/>
              </a:rPr>
              <a:t>(bağımlı değişken)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nsolas"/>
                <a:ea typeface="Consolas"/>
                <a:cs typeface="Consolas"/>
                <a:sym typeface="Consolas"/>
              </a:rPr>
              <a:t>(etiket)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İşte olası bir f*</a:t>
            </a:r>
            <a:endParaRPr sz="3000"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22" name="Google Shape;222;p31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2671750" y="354478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3115800" y="324646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3626125" y="301156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4043650" y="26602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4514200" y="23034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4918475" y="20685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5389025" y="18336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5780050" y="15987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6237350" y="13638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2" name="Google Shape;232;p31"/>
          <p:cNvCxnSpPr/>
          <p:nvPr/>
        </p:nvCxnSpPr>
        <p:spPr>
          <a:xfrm rot="10800000">
            <a:off x="1590775" y="1392050"/>
            <a:ext cx="0" cy="249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1"/>
          <p:cNvCxnSpPr/>
          <p:nvPr/>
        </p:nvCxnSpPr>
        <p:spPr>
          <a:xfrm>
            <a:off x="1590775" y="3884150"/>
            <a:ext cx="5488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31"/>
          <p:cNvSpPr txBox="1"/>
          <p:nvPr/>
        </p:nvSpPr>
        <p:spPr>
          <a:xfrm>
            <a:off x="1827900" y="3988600"/>
            <a:ext cx="548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Consolas"/>
                <a:ea typeface="Consolas"/>
                <a:cs typeface="Consolas"/>
                <a:sym typeface="Consolas"/>
              </a:rPr>
              <a:t>x (bağımsız değişken)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481737" y="1994488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nsolas"/>
                <a:ea typeface="Consolas"/>
                <a:cs typeface="Consolas"/>
                <a:sym typeface="Consolas"/>
              </a:rPr>
              <a:t>(bağımlı değişken)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nsolas"/>
                <a:ea typeface="Consolas"/>
                <a:cs typeface="Consolas"/>
                <a:sym typeface="Consolas"/>
              </a:rPr>
              <a:t>(etiket)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6" name="Google Shape;236;p31"/>
          <p:cNvCxnSpPr/>
          <p:nvPr/>
        </p:nvCxnSpPr>
        <p:spPr>
          <a:xfrm rot="10800000" flipH="1">
            <a:off x="2028225" y="1047100"/>
            <a:ext cx="4944600" cy="30624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Verilerde sıklıkla </a:t>
            </a:r>
            <a:r>
              <a:rPr lang="tr" sz="3000" i="1"/>
              <a:t>gürültü vardır</a:t>
            </a:r>
            <a:endParaRPr sz="3000" i="1"/>
          </a:p>
        </p:txBody>
      </p:sp>
      <p:sp>
        <p:nvSpPr>
          <p:cNvPr id="242" name="Google Shape;242;p32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Neden?</a:t>
            </a:r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 txBox="1"/>
          <p:nvPr/>
        </p:nvSpPr>
        <p:spPr>
          <a:xfrm>
            <a:off x="481737" y="1994488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nsolas"/>
                <a:ea typeface="Consolas"/>
                <a:cs typeface="Consolas"/>
                <a:sym typeface="Consolas"/>
              </a:rPr>
              <a:t>(bağımlı değişken)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nsolas"/>
                <a:ea typeface="Consolas"/>
                <a:cs typeface="Consolas"/>
                <a:sym typeface="Consolas"/>
              </a:rPr>
              <a:t>(etiket)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2671750" y="354478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2906650" y="29548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3665875" y="30248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3900775" y="25206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4606975" y="24253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4841875" y="189618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5468575" y="20685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5925875" y="18336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160775" y="1262225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4" name="Google Shape;254;p32"/>
          <p:cNvCxnSpPr/>
          <p:nvPr/>
        </p:nvCxnSpPr>
        <p:spPr>
          <a:xfrm rot="10800000">
            <a:off x="1590775" y="1392050"/>
            <a:ext cx="0" cy="249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32"/>
          <p:cNvCxnSpPr/>
          <p:nvPr/>
        </p:nvCxnSpPr>
        <p:spPr>
          <a:xfrm>
            <a:off x="1590775" y="3884150"/>
            <a:ext cx="5488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" name="Google Shape;256;p32"/>
          <p:cNvSpPr txBox="1"/>
          <p:nvPr/>
        </p:nvSpPr>
        <p:spPr>
          <a:xfrm>
            <a:off x="1827900" y="3988600"/>
            <a:ext cx="548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Consolas"/>
                <a:ea typeface="Consolas"/>
                <a:cs typeface="Consolas"/>
                <a:sym typeface="Consolas"/>
              </a:rPr>
              <a:t>x (bağımsız değişken)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Verilerde sıklıkla </a:t>
            </a:r>
            <a:r>
              <a:rPr lang="tr" sz="3000" i="1"/>
              <a:t>gürültü vardır</a:t>
            </a:r>
            <a:endParaRPr sz="3000" i="1"/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Neden?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Rastgelelik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Telefon hatlarında statik, sensöre çarpan fotonların rastgele dağılımı, sensörler hassas değil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Yanlış etiketlenmiş veriler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İnsanların çok sayıda veriyi etiketlediği durumlarda yaygındır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Modelin dışındaki değişkenler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Varyasyonlar gürültü gibi görünebilir ancak gizli, bilinmeyen bir değişkenle açıklanır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Verilerde sıklıkla </a:t>
            </a:r>
            <a:r>
              <a:rPr lang="tr" sz="3000" i="1"/>
              <a:t>gürültü vardır</a:t>
            </a:r>
            <a:endParaRPr sz="3000"/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Daha karmaşık bir f* istiyor muyuz?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4"/>
          <p:cNvSpPr txBox="1"/>
          <p:nvPr/>
        </p:nvSpPr>
        <p:spPr>
          <a:xfrm>
            <a:off x="481737" y="1994488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nsolas"/>
                <a:ea typeface="Consolas"/>
                <a:cs typeface="Consolas"/>
                <a:sym typeface="Consolas"/>
              </a:rPr>
              <a:t>(bağımlı değişken)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nsolas"/>
                <a:ea typeface="Consolas"/>
                <a:cs typeface="Consolas"/>
                <a:sym typeface="Consolas"/>
              </a:rPr>
              <a:t>(etiket)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2671750" y="354478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4"/>
          <p:cNvSpPr/>
          <p:nvPr/>
        </p:nvSpPr>
        <p:spPr>
          <a:xfrm>
            <a:off x="2906650" y="29548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3665875" y="30248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3900775" y="25206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4606975" y="24253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4841875" y="189618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5468575" y="20685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"/>
          <p:cNvSpPr/>
          <p:nvPr/>
        </p:nvSpPr>
        <p:spPr>
          <a:xfrm>
            <a:off x="5925875" y="18336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6160775" y="1262225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1" name="Google Shape;281;p34"/>
          <p:cNvCxnSpPr/>
          <p:nvPr/>
        </p:nvCxnSpPr>
        <p:spPr>
          <a:xfrm rot="10800000">
            <a:off x="1590775" y="1392050"/>
            <a:ext cx="0" cy="249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34"/>
          <p:cNvCxnSpPr/>
          <p:nvPr/>
        </p:nvCxnSpPr>
        <p:spPr>
          <a:xfrm>
            <a:off x="1590775" y="3884150"/>
            <a:ext cx="5488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34"/>
          <p:cNvSpPr txBox="1"/>
          <p:nvPr/>
        </p:nvSpPr>
        <p:spPr>
          <a:xfrm>
            <a:off x="1827900" y="3988600"/>
            <a:ext cx="548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Consolas"/>
                <a:ea typeface="Consolas"/>
                <a:cs typeface="Consolas"/>
                <a:sym typeface="Consolas"/>
              </a:rPr>
              <a:t>x (bağımsız değişken)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2465700" y="967725"/>
            <a:ext cx="4480675" cy="3115250"/>
          </a:xfrm>
          <a:custGeom>
            <a:avLst/>
            <a:gdLst/>
            <a:ahLst/>
            <a:cxnLst/>
            <a:rect l="l" t="t" r="r" b="b"/>
            <a:pathLst>
              <a:path w="179227" h="124610" extrusionOk="0">
                <a:moveTo>
                  <a:pt x="0" y="124610"/>
                </a:moveTo>
                <a:cubicBezTo>
                  <a:pt x="2298" y="121870"/>
                  <a:pt x="10075" y="114977"/>
                  <a:pt x="13787" y="108172"/>
                </a:cubicBezTo>
                <a:cubicBezTo>
                  <a:pt x="17499" y="101367"/>
                  <a:pt x="15643" y="87228"/>
                  <a:pt x="22271" y="83781"/>
                </a:cubicBezTo>
                <a:cubicBezTo>
                  <a:pt x="28899" y="80334"/>
                  <a:pt x="46840" y="90320"/>
                  <a:pt x="53556" y="87492"/>
                </a:cubicBezTo>
                <a:cubicBezTo>
                  <a:pt x="60273" y="84664"/>
                  <a:pt x="56207" y="70877"/>
                  <a:pt x="62570" y="66812"/>
                </a:cubicBezTo>
                <a:cubicBezTo>
                  <a:pt x="68933" y="62747"/>
                  <a:pt x="85460" y="67430"/>
                  <a:pt x="91735" y="63100"/>
                </a:cubicBezTo>
                <a:cubicBezTo>
                  <a:pt x="98010" y="58770"/>
                  <a:pt x="94475" y="42951"/>
                  <a:pt x="100219" y="40830"/>
                </a:cubicBezTo>
                <a:cubicBezTo>
                  <a:pt x="105963" y="38709"/>
                  <a:pt x="118778" y="50374"/>
                  <a:pt x="126201" y="50374"/>
                </a:cubicBezTo>
                <a:cubicBezTo>
                  <a:pt x="133625" y="50374"/>
                  <a:pt x="140164" y="46574"/>
                  <a:pt x="144760" y="40830"/>
                </a:cubicBezTo>
                <a:cubicBezTo>
                  <a:pt x="149356" y="35086"/>
                  <a:pt x="148031" y="22713"/>
                  <a:pt x="153775" y="15908"/>
                </a:cubicBezTo>
                <a:cubicBezTo>
                  <a:pt x="159520" y="9103"/>
                  <a:pt x="174985" y="2651"/>
                  <a:pt x="179227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Bazen veriler daha karmaşıktır</a:t>
            </a:r>
            <a:endParaRPr sz="3000"/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Hangi model doğru?</a:t>
            </a:r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481737" y="1994488"/>
            <a:ext cx="73389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nsolas"/>
                <a:ea typeface="Consolas"/>
                <a:cs typeface="Consolas"/>
                <a:sym typeface="Consolas"/>
              </a:rPr>
              <a:t>(bağımlı değişken)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latin typeface="Consolas"/>
                <a:ea typeface="Consolas"/>
                <a:cs typeface="Consolas"/>
                <a:sym typeface="Consolas"/>
              </a:rPr>
              <a:t>(etiket)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35"/>
          <p:cNvSpPr/>
          <p:nvPr/>
        </p:nvSpPr>
        <p:spPr>
          <a:xfrm>
            <a:off x="2671750" y="354478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5"/>
          <p:cNvSpPr/>
          <p:nvPr/>
        </p:nvSpPr>
        <p:spPr>
          <a:xfrm>
            <a:off x="2906650" y="29548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3665875" y="30248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3900775" y="25206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"/>
          <p:cNvSpPr/>
          <p:nvPr/>
        </p:nvSpPr>
        <p:spPr>
          <a:xfrm>
            <a:off x="4606975" y="242533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5"/>
          <p:cNvSpPr/>
          <p:nvPr/>
        </p:nvSpPr>
        <p:spPr>
          <a:xfrm>
            <a:off x="4841875" y="1896188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5"/>
          <p:cNvSpPr/>
          <p:nvPr/>
        </p:nvSpPr>
        <p:spPr>
          <a:xfrm>
            <a:off x="5468575" y="20685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5925875" y="1833613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6160775" y="1262225"/>
            <a:ext cx="234900" cy="234900"/>
          </a:xfrm>
          <a:prstGeom prst="ellipse">
            <a:avLst/>
          </a:prstGeom>
          <a:solidFill>
            <a:srgbClr val="9900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 rot="10800000">
            <a:off x="1590775" y="1392050"/>
            <a:ext cx="0" cy="24921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1590775" y="3884150"/>
            <a:ext cx="54882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35"/>
          <p:cNvSpPr txBox="1"/>
          <p:nvPr/>
        </p:nvSpPr>
        <p:spPr>
          <a:xfrm>
            <a:off x="1827900" y="3988600"/>
            <a:ext cx="5488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latin typeface="Consolas"/>
                <a:ea typeface="Consolas"/>
                <a:cs typeface="Consolas"/>
                <a:sym typeface="Consolas"/>
              </a:rPr>
              <a:t>x (bağımsız değişken)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5" name="Google Shape;305;p35"/>
          <p:cNvCxnSpPr/>
          <p:nvPr/>
        </p:nvCxnSpPr>
        <p:spPr>
          <a:xfrm rot="10800000" flipH="1">
            <a:off x="2028225" y="1047100"/>
            <a:ext cx="4944600" cy="30624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" name="Google Shape;306;p35"/>
          <p:cNvSpPr/>
          <p:nvPr/>
        </p:nvSpPr>
        <p:spPr>
          <a:xfrm>
            <a:off x="2465700" y="967725"/>
            <a:ext cx="4480675" cy="3115250"/>
          </a:xfrm>
          <a:custGeom>
            <a:avLst/>
            <a:gdLst/>
            <a:ahLst/>
            <a:cxnLst/>
            <a:rect l="l" t="t" r="r" b="b"/>
            <a:pathLst>
              <a:path w="179227" h="124610" extrusionOk="0">
                <a:moveTo>
                  <a:pt x="0" y="124610"/>
                </a:moveTo>
                <a:cubicBezTo>
                  <a:pt x="2298" y="121870"/>
                  <a:pt x="10075" y="114977"/>
                  <a:pt x="13787" y="108172"/>
                </a:cubicBezTo>
                <a:cubicBezTo>
                  <a:pt x="17499" y="101367"/>
                  <a:pt x="15643" y="87228"/>
                  <a:pt x="22271" y="83781"/>
                </a:cubicBezTo>
                <a:cubicBezTo>
                  <a:pt x="28899" y="80334"/>
                  <a:pt x="46840" y="90320"/>
                  <a:pt x="53556" y="87492"/>
                </a:cubicBezTo>
                <a:cubicBezTo>
                  <a:pt x="60273" y="84664"/>
                  <a:pt x="56207" y="70877"/>
                  <a:pt x="62570" y="66812"/>
                </a:cubicBezTo>
                <a:cubicBezTo>
                  <a:pt x="68933" y="62747"/>
                  <a:pt x="85460" y="67430"/>
                  <a:pt x="91735" y="63100"/>
                </a:cubicBezTo>
                <a:cubicBezTo>
                  <a:pt x="98010" y="58770"/>
                  <a:pt x="94475" y="42951"/>
                  <a:pt x="100219" y="40830"/>
                </a:cubicBezTo>
                <a:cubicBezTo>
                  <a:pt x="105963" y="38709"/>
                  <a:pt x="118778" y="50374"/>
                  <a:pt x="126201" y="50374"/>
                </a:cubicBezTo>
                <a:cubicBezTo>
                  <a:pt x="133625" y="50374"/>
                  <a:pt x="140164" y="46574"/>
                  <a:pt x="144760" y="40830"/>
                </a:cubicBezTo>
                <a:cubicBezTo>
                  <a:pt x="149356" y="35086"/>
                  <a:pt x="148031" y="22713"/>
                  <a:pt x="153775" y="15908"/>
                </a:cubicBezTo>
                <a:cubicBezTo>
                  <a:pt x="159520" y="9103"/>
                  <a:pt x="174985" y="2651"/>
                  <a:pt x="179227" y="0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Önyargı / Varyans değiş tokuşu</a:t>
            </a:r>
            <a:endParaRPr sz="3000"/>
          </a:p>
        </p:txBody>
      </p:sp>
      <p:sp>
        <p:nvSpPr>
          <p:cNvPr id="312" name="Google Shape;312;p36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Ön yargı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Varsayım modelinin verilerle ilgili yaptığı hata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Doğrusal model, verilerin doğrusal olduğunu, doğrusal olmayan veriler için kötü olduğunu varsayar</a:t>
            </a:r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4" name="Google Shape;314;p36"/>
          <p:cNvGrpSpPr/>
          <p:nvPr/>
        </p:nvGrpSpPr>
        <p:grpSpPr>
          <a:xfrm>
            <a:off x="1438380" y="2019720"/>
            <a:ext cx="5370569" cy="3000943"/>
            <a:chOff x="1438380" y="1592070"/>
            <a:chExt cx="5370569" cy="3000943"/>
          </a:xfrm>
        </p:grpSpPr>
        <p:sp>
          <p:nvSpPr>
            <p:cNvPr id="315" name="Google Shape;315;p36"/>
            <p:cNvSpPr/>
            <p:nvPr/>
          </p:nvSpPr>
          <p:spPr>
            <a:xfrm>
              <a:off x="5599947" y="1592070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3385943" y="2232417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3689967" y="2968355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4135682" y="3625463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4484543" y="3703188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4730560" y="3625470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5031387" y="3219353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5341955" y="2553461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3" name="Google Shape;323;p36"/>
            <p:cNvCxnSpPr/>
            <p:nvPr/>
          </p:nvCxnSpPr>
          <p:spPr>
            <a:xfrm rot="10800000">
              <a:off x="2548600" y="2023790"/>
              <a:ext cx="0" cy="1854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4" name="Google Shape;324;p36"/>
            <p:cNvCxnSpPr/>
            <p:nvPr/>
          </p:nvCxnSpPr>
          <p:spPr>
            <a:xfrm>
              <a:off x="2548600" y="3878090"/>
              <a:ext cx="40839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5" name="Google Shape;325;p36"/>
            <p:cNvSpPr txBox="1"/>
            <p:nvPr/>
          </p:nvSpPr>
          <p:spPr>
            <a:xfrm>
              <a:off x="2725048" y="3955813"/>
              <a:ext cx="40839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30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3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6" name="Google Shape;326;p36"/>
            <p:cNvSpPr txBox="1"/>
            <p:nvPr/>
          </p:nvSpPr>
          <p:spPr>
            <a:xfrm>
              <a:off x="1438380" y="2471975"/>
              <a:ext cx="11865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30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30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7" name="Google Shape;327;p36"/>
            <p:cNvCxnSpPr/>
            <p:nvPr/>
          </p:nvCxnSpPr>
          <p:spPr>
            <a:xfrm rot="10800000" flipH="1">
              <a:off x="2874113" y="1766976"/>
              <a:ext cx="3679500" cy="2278800"/>
            </a:xfrm>
            <a:prstGeom prst="straightConnector1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Önyargı / Varyans değiş tokuşu</a:t>
            </a:r>
            <a:endParaRPr sz="3000"/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Ön yargı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Varsayım modelinin verilerle ilgili yaptığı hata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Doğrusal model, verilerin doğrusal olduğunu, doğrusal olmayan veriler için kötü olduğunu varsayar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İkinci dereceden daha iyi</a:t>
            </a:r>
            <a:endParaRPr/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1438380" y="2019720"/>
            <a:ext cx="5370569" cy="3000943"/>
            <a:chOff x="1438380" y="1592070"/>
            <a:chExt cx="5370569" cy="3000943"/>
          </a:xfrm>
        </p:grpSpPr>
        <p:sp>
          <p:nvSpPr>
            <p:cNvPr id="336" name="Google Shape;336;p37"/>
            <p:cNvSpPr/>
            <p:nvPr/>
          </p:nvSpPr>
          <p:spPr>
            <a:xfrm>
              <a:off x="5599947" y="1592070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3385943" y="2232417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3689967" y="2968355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4135682" y="3625463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4484543" y="3703188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4730560" y="3625470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5031387" y="3219353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5341955" y="2553461"/>
              <a:ext cx="174900" cy="17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4" name="Google Shape;344;p37"/>
            <p:cNvCxnSpPr/>
            <p:nvPr/>
          </p:nvCxnSpPr>
          <p:spPr>
            <a:xfrm rot="10800000">
              <a:off x="2548600" y="2023790"/>
              <a:ext cx="0" cy="18543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5" name="Google Shape;345;p37"/>
            <p:cNvCxnSpPr/>
            <p:nvPr/>
          </p:nvCxnSpPr>
          <p:spPr>
            <a:xfrm>
              <a:off x="2548600" y="3878090"/>
              <a:ext cx="40839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6" name="Google Shape;346;p37"/>
            <p:cNvSpPr txBox="1"/>
            <p:nvPr/>
          </p:nvSpPr>
          <p:spPr>
            <a:xfrm>
              <a:off x="2725048" y="3955813"/>
              <a:ext cx="40839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30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3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7" name="Google Shape;347;p37"/>
            <p:cNvSpPr txBox="1"/>
            <p:nvPr/>
          </p:nvSpPr>
          <p:spPr>
            <a:xfrm>
              <a:off x="1438380" y="2471975"/>
              <a:ext cx="1186500" cy="63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30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3000"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8" name="Google Shape;348;p37"/>
            <p:cNvCxnSpPr/>
            <p:nvPr/>
          </p:nvCxnSpPr>
          <p:spPr>
            <a:xfrm rot="10800000" flipH="1">
              <a:off x="2874113" y="1766976"/>
              <a:ext cx="3679500" cy="2278800"/>
            </a:xfrm>
            <a:prstGeom prst="straightConnector1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9" name="Google Shape;349;p37"/>
          <p:cNvSpPr/>
          <p:nvPr/>
        </p:nvSpPr>
        <p:spPr>
          <a:xfrm>
            <a:off x="3326415" y="1859575"/>
            <a:ext cx="2400300" cy="2387250"/>
          </a:xfrm>
          <a:custGeom>
            <a:avLst/>
            <a:gdLst/>
            <a:ahLst/>
            <a:cxnLst/>
            <a:rect l="l" t="t" r="r" b="b"/>
            <a:pathLst>
              <a:path w="96012" h="95490" extrusionOk="0">
                <a:moveTo>
                  <a:pt x="0" y="4220"/>
                </a:moveTo>
                <a:cubicBezTo>
                  <a:pt x="3165" y="14507"/>
                  <a:pt x="10727" y="50731"/>
                  <a:pt x="18992" y="65942"/>
                </a:cubicBezTo>
                <a:cubicBezTo>
                  <a:pt x="27257" y="81153"/>
                  <a:pt x="39830" y="95836"/>
                  <a:pt x="49589" y="95484"/>
                </a:cubicBezTo>
                <a:cubicBezTo>
                  <a:pt x="59348" y="95132"/>
                  <a:pt x="69811" y="79746"/>
                  <a:pt x="77548" y="63832"/>
                </a:cubicBezTo>
                <a:cubicBezTo>
                  <a:pt x="85285" y="47918"/>
                  <a:pt x="92935" y="10639"/>
                  <a:pt x="96012" y="0"/>
                </a:cubicBezTo>
              </a:path>
            </a:pathLst>
          </a:cu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Önyargı / Varyans değiş tokuşu</a:t>
            </a:r>
            <a:endParaRPr sz="3000"/>
          </a:p>
        </p:txBody>
      </p:sp>
      <p:sp>
        <p:nvSpPr>
          <p:cNvPr id="355" name="Google Shape;355;p38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tr"/>
              <a:t>Varyans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Algoritmanın gürültüye duyarlılığı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Daha karmaşık algoritmalar daha hassastır!</a:t>
            </a:r>
            <a:endParaRPr/>
          </a:p>
        </p:txBody>
      </p:sp>
      <p:sp>
        <p:nvSpPr>
          <p:cNvPr id="356" name="Google Shape;356;p38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38"/>
          <p:cNvGrpSpPr/>
          <p:nvPr/>
        </p:nvGrpSpPr>
        <p:grpSpPr>
          <a:xfrm>
            <a:off x="314235" y="2596115"/>
            <a:ext cx="4175118" cy="2189670"/>
            <a:chOff x="246840" y="1262225"/>
            <a:chExt cx="6832135" cy="3582575"/>
          </a:xfrm>
        </p:grpSpPr>
        <p:sp>
          <p:nvSpPr>
            <p:cNvPr id="358" name="Google Shape;358;p38"/>
            <p:cNvSpPr txBox="1"/>
            <p:nvPr/>
          </p:nvSpPr>
          <p:spPr>
            <a:xfrm>
              <a:off x="246840" y="1994500"/>
              <a:ext cx="24249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8" name="Google Shape;368;p38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9" name="Google Shape;369;p38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38"/>
            <p:cNvSpPr txBox="1"/>
            <p:nvPr/>
          </p:nvSpPr>
          <p:spPr>
            <a:xfrm>
              <a:off x="2552860" y="3988600"/>
              <a:ext cx="3564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Önyargı / Varyans değiş tokuşu</a:t>
            </a:r>
            <a:endParaRPr sz="3000"/>
          </a:p>
        </p:txBody>
      </p:sp>
      <p:sp>
        <p:nvSpPr>
          <p:cNvPr id="376" name="Google Shape;376;p3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tr"/>
              <a:t>Varyans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Algoritmanın gürültüye duyarlılığı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Daha karmaşık algoritmalar daha hassastır!</a:t>
            </a:r>
            <a:endParaRPr/>
          </a:p>
        </p:txBody>
      </p:sp>
      <p:sp>
        <p:nvSpPr>
          <p:cNvPr id="377" name="Google Shape;377;p39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39"/>
          <p:cNvGrpSpPr/>
          <p:nvPr/>
        </p:nvGrpSpPr>
        <p:grpSpPr>
          <a:xfrm>
            <a:off x="4489360" y="2596115"/>
            <a:ext cx="4175118" cy="2189670"/>
            <a:chOff x="246840" y="1262225"/>
            <a:chExt cx="6832135" cy="3582575"/>
          </a:xfrm>
        </p:grpSpPr>
        <p:sp>
          <p:nvSpPr>
            <p:cNvPr id="379" name="Google Shape;379;p39"/>
            <p:cNvSpPr txBox="1"/>
            <p:nvPr/>
          </p:nvSpPr>
          <p:spPr>
            <a:xfrm>
              <a:off x="246840" y="1994500"/>
              <a:ext cx="24249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9" name="Google Shape;389;p39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90" name="Google Shape;390;p39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1" name="Google Shape;391;p39"/>
            <p:cNvSpPr txBox="1"/>
            <p:nvPr/>
          </p:nvSpPr>
          <p:spPr>
            <a:xfrm>
              <a:off x="2552860" y="3988600"/>
              <a:ext cx="3564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2" name="Google Shape;392;p39"/>
          <p:cNvSpPr/>
          <p:nvPr/>
        </p:nvSpPr>
        <p:spPr>
          <a:xfrm>
            <a:off x="5697400" y="2347550"/>
            <a:ext cx="2954225" cy="2004650"/>
          </a:xfrm>
          <a:custGeom>
            <a:avLst/>
            <a:gdLst/>
            <a:ahLst/>
            <a:cxnLst/>
            <a:rect l="l" t="t" r="r" b="b"/>
            <a:pathLst>
              <a:path w="118169" h="80186" extrusionOk="0">
                <a:moveTo>
                  <a:pt x="0" y="80186"/>
                </a:moveTo>
                <a:cubicBezTo>
                  <a:pt x="2374" y="78340"/>
                  <a:pt x="7738" y="73152"/>
                  <a:pt x="14244" y="69107"/>
                </a:cubicBezTo>
                <a:cubicBezTo>
                  <a:pt x="20750" y="65063"/>
                  <a:pt x="34114" y="60051"/>
                  <a:pt x="39038" y="55919"/>
                </a:cubicBezTo>
                <a:cubicBezTo>
                  <a:pt x="43962" y="51787"/>
                  <a:pt x="36488" y="48270"/>
                  <a:pt x="43786" y="44313"/>
                </a:cubicBezTo>
                <a:cubicBezTo>
                  <a:pt x="51084" y="40357"/>
                  <a:pt x="73416" y="37368"/>
                  <a:pt x="82824" y="32180"/>
                </a:cubicBezTo>
                <a:cubicBezTo>
                  <a:pt x="92232" y="26993"/>
                  <a:pt x="94342" y="18551"/>
                  <a:pt x="100233" y="13188"/>
                </a:cubicBezTo>
                <a:cubicBezTo>
                  <a:pt x="106124" y="7825"/>
                  <a:pt x="115180" y="2198"/>
                  <a:pt x="118169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93" name="Google Shape;393;p39"/>
          <p:cNvGrpSpPr/>
          <p:nvPr/>
        </p:nvGrpSpPr>
        <p:grpSpPr>
          <a:xfrm>
            <a:off x="314235" y="2596115"/>
            <a:ext cx="4175118" cy="2189670"/>
            <a:chOff x="246840" y="1262225"/>
            <a:chExt cx="6832135" cy="3582575"/>
          </a:xfrm>
        </p:grpSpPr>
        <p:sp>
          <p:nvSpPr>
            <p:cNvPr id="394" name="Google Shape;394;p39"/>
            <p:cNvSpPr txBox="1"/>
            <p:nvPr/>
          </p:nvSpPr>
          <p:spPr>
            <a:xfrm>
              <a:off x="246840" y="1994500"/>
              <a:ext cx="24249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04" name="Google Shape;404;p39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05" name="Google Shape;405;p39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6" name="Google Shape;406;p39"/>
            <p:cNvSpPr txBox="1"/>
            <p:nvPr/>
          </p:nvSpPr>
          <p:spPr>
            <a:xfrm>
              <a:off x="2552860" y="3988600"/>
              <a:ext cx="3564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0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Önyargı / Varyans değiş tokuşu</a:t>
            </a:r>
            <a:endParaRPr sz="3000"/>
          </a:p>
        </p:txBody>
      </p:sp>
      <p:sp>
        <p:nvSpPr>
          <p:cNvPr id="412" name="Google Shape;412;p40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tr"/>
              <a:t>Varyans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Algoritmanın gürültüye duyarlılığı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Daha karmaşık algoritmalar daha hassastır!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Yüksek varyans genellemeye zarar verir ve </a:t>
            </a:r>
            <a:r>
              <a:rPr lang="tr" i="1"/>
              <a:t>aşırı uyum sağlar</a:t>
            </a:r>
            <a:endParaRPr i="1"/>
          </a:p>
        </p:txBody>
      </p:sp>
      <p:sp>
        <p:nvSpPr>
          <p:cNvPr id="413" name="Google Shape;413;p40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4" name="Google Shape;414;p40"/>
          <p:cNvGrpSpPr/>
          <p:nvPr/>
        </p:nvGrpSpPr>
        <p:grpSpPr>
          <a:xfrm>
            <a:off x="4489360" y="2596115"/>
            <a:ext cx="4175118" cy="2189670"/>
            <a:chOff x="246840" y="1262225"/>
            <a:chExt cx="6832135" cy="3582575"/>
          </a:xfrm>
        </p:grpSpPr>
        <p:sp>
          <p:nvSpPr>
            <p:cNvPr id="415" name="Google Shape;415;p40"/>
            <p:cNvSpPr txBox="1"/>
            <p:nvPr/>
          </p:nvSpPr>
          <p:spPr>
            <a:xfrm>
              <a:off x="246840" y="1994500"/>
              <a:ext cx="24249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0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0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5" name="Google Shape;425;p40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6" name="Google Shape;426;p40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7" name="Google Shape;427;p40"/>
            <p:cNvSpPr txBox="1"/>
            <p:nvPr/>
          </p:nvSpPr>
          <p:spPr>
            <a:xfrm>
              <a:off x="2552860" y="3988600"/>
              <a:ext cx="3564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28" name="Google Shape;428;p40"/>
          <p:cNvSpPr/>
          <p:nvPr/>
        </p:nvSpPr>
        <p:spPr>
          <a:xfrm>
            <a:off x="5697400" y="2347550"/>
            <a:ext cx="2954225" cy="2004650"/>
          </a:xfrm>
          <a:custGeom>
            <a:avLst/>
            <a:gdLst/>
            <a:ahLst/>
            <a:cxnLst/>
            <a:rect l="l" t="t" r="r" b="b"/>
            <a:pathLst>
              <a:path w="118169" h="80186" extrusionOk="0">
                <a:moveTo>
                  <a:pt x="0" y="80186"/>
                </a:moveTo>
                <a:cubicBezTo>
                  <a:pt x="2374" y="78340"/>
                  <a:pt x="7738" y="73152"/>
                  <a:pt x="14244" y="69107"/>
                </a:cubicBezTo>
                <a:cubicBezTo>
                  <a:pt x="20750" y="65063"/>
                  <a:pt x="34114" y="60051"/>
                  <a:pt x="39038" y="55919"/>
                </a:cubicBezTo>
                <a:cubicBezTo>
                  <a:pt x="43962" y="51787"/>
                  <a:pt x="36488" y="48270"/>
                  <a:pt x="43786" y="44313"/>
                </a:cubicBezTo>
                <a:cubicBezTo>
                  <a:pt x="51084" y="40357"/>
                  <a:pt x="73416" y="37368"/>
                  <a:pt x="82824" y="32180"/>
                </a:cubicBezTo>
                <a:cubicBezTo>
                  <a:pt x="92232" y="26993"/>
                  <a:pt x="94342" y="18551"/>
                  <a:pt x="100233" y="13188"/>
                </a:cubicBezTo>
                <a:cubicBezTo>
                  <a:pt x="106124" y="7825"/>
                  <a:pt x="115180" y="2198"/>
                  <a:pt x="118169" y="0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9" name="Google Shape;429;p40"/>
          <p:cNvSpPr/>
          <p:nvPr/>
        </p:nvSpPr>
        <p:spPr>
          <a:xfrm>
            <a:off x="5631475" y="2321175"/>
            <a:ext cx="3033350" cy="2070575"/>
          </a:xfrm>
          <a:custGeom>
            <a:avLst/>
            <a:gdLst/>
            <a:ahLst/>
            <a:cxnLst/>
            <a:rect l="l" t="t" r="r" b="b"/>
            <a:pathLst>
              <a:path w="121334" h="82823" extrusionOk="0">
                <a:moveTo>
                  <a:pt x="0" y="82823"/>
                </a:moveTo>
                <a:cubicBezTo>
                  <a:pt x="3781" y="78251"/>
                  <a:pt x="11958" y="62161"/>
                  <a:pt x="22684" y="55391"/>
                </a:cubicBezTo>
                <a:cubicBezTo>
                  <a:pt x="33411" y="48621"/>
                  <a:pt x="56534" y="46511"/>
                  <a:pt x="64359" y="42203"/>
                </a:cubicBezTo>
                <a:cubicBezTo>
                  <a:pt x="72184" y="37895"/>
                  <a:pt x="64096" y="31916"/>
                  <a:pt x="69635" y="29542"/>
                </a:cubicBezTo>
                <a:cubicBezTo>
                  <a:pt x="75174" y="27168"/>
                  <a:pt x="88978" y="32883"/>
                  <a:pt x="97594" y="27959"/>
                </a:cubicBezTo>
                <a:cubicBezTo>
                  <a:pt x="106211" y="23035"/>
                  <a:pt x="117377" y="4660"/>
                  <a:pt x="121334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30" name="Google Shape;430;p40"/>
          <p:cNvGrpSpPr/>
          <p:nvPr/>
        </p:nvGrpSpPr>
        <p:grpSpPr>
          <a:xfrm>
            <a:off x="314235" y="2596115"/>
            <a:ext cx="4175118" cy="2189670"/>
            <a:chOff x="246840" y="1262225"/>
            <a:chExt cx="6832135" cy="3582575"/>
          </a:xfrm>
        </p:grpSpPr>
        <p:sp>
          <p:nvSpPr>
            <p:cNvPr id="431" name="Google Shape;431;p40"/>
            <p:cNvSpPr txBox="1"/>
            <p:nvPr/>
          </p:nvSpPr>
          <p:spPr>
            <a:xfrm>
              <a:off x="246840" y="1994500"/>
              <a:ext cx="24249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1" name="Google Shape;441;p40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42" name="Google Shape;442;p40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3" name="Google Shape;443;p40"/>
            <p:cNvSpPr txBox="1"/>
            <p:nvPr/>
          </p:nvSpPr>
          <p:spPr>
            <a:xfrm>
              <a:off x="2552860" y="3988600"/>
              <a:ext cx="35640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Önyargı / Varyans değiş tokuşu</a:t>
            </a:r>
            <a:endParaRPr sz="3000"/>
          </a:p>
        </p:txBody>
      </p:sp>
      <p:sp>
        <p:nvSpPr>
          <p:cNvPr id="449" name="Google Shape;449;p41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tr">
                <a:solidFill>
                  <a:schemeClr val="dk1"/>
                </a:solidFill>
              </a:rPr>
              <a:t>Gürültü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tr">
                <a:solidFill>
                  <a:schemeClr val="dk1"/>
                </a:solidFill>
              </a:rPr>
              <a:t>Verilerdeki rastgele değişiklikler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tr">
                <a:solidFill>
                  <a:schemeClr val="dk1"/>
                </a:solidFill>
              </a:rPr>
              <a:t>Ön yargı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tr">
                <a:solidFill>
                  <a:schemeClr val="dk1"/>
                </a:solidFill>
              </a:rPr>
              <a:t>Varsayım modelinin verilerle ilgili yaptığı hata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tr">
                <a:solidFill>
                  <a:schemeClr val="dk1"/>
                </a:solidFill>
              </a:rPr>
              <a:t>Daha az karmaşık algoritmalar -&gt; veriler hakkında daha fazla varsayım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tr"/>
              <a:t>Varyans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Algoritmanın gürültüye duyarlılığı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Daha karmaşık algoritmalar daha hassastır!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tr">
                <a:solidFill>
                  <a:schemeClr val="dk1"/>
                </a:solidFill>
              </a:rPr>
              <a:t>Yüksek varyans genellemeye zarar verir</a:t>
            </a:r>
            <a:endParaRPr/>
          </a:p>
        </p:txBody>
      </p:sp>
      <p:sp>
        <p:nvSpPr>
          <p:cNvPr id="450" name="Google Shape;450;p41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Şu ana kadar: düşük/orta seviye görme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Düşük seviye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Piksel manipülasyonları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Görüntü düzeltmeleri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Özellik çıkarma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Orta seviye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Resimler &lt;-&gt; resimler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Panorama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Resim &lt;-&gt; dünya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Müzik seti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Resimler &lt;-&gt; süre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/>
              <a:t>Optik akış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2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Doğrusal regresyon</a:t>
            </a:r>
            <a:endParaRPr sz="3000"/>
          </a:p>
        </p:txBody>
      </p:sp>
      <p:sp>
        <p:nvSpPr>
          <p:cNvPr id="456" name="Google Shape;456;p42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f*(x) = balta + b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Verilerden a ve b'yi öğrenin (nasıl?)</a:t>
            </a:r>
            <a:endParaRPr/>
          </a:p>
        </p:txBody>
      </p:sp>
      <p:sp>
        <p:nvSpPr>
          <p:cNvPr id="457" name="Google Shape;457;p42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42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459" name="Google Shape;459;p42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9" name="Google Shape;469;p42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0" name="Google Shape;470;p42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1" name="Google Shape;471;p42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2" name="Google Shape;472;p42"/>
            <p:cNvCxnSpPr/>
            <p:nvPr/>
          </p:nvCxnSpPr>
          <p:spPr>
            <a:xfrm rot="10800000" flipH="1">
              <a:off x="2028225" y="1047100"/>
              <a:ext cx="4944600" cy="3062400"/>
            </a:xfrm>
            <a:prstGeom prst="straightConnector1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Doğrusal regresyon</a:t>
            </a:r>
            <a:endParaRPr sz="3000"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3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f*(x) = balta + b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Verilerden a ve b'yi öğrenin (nasıl?)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Karesel hatayı en aza indirin!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Kayıp fonksiyonu L(f*) = Σ </a:t>
            </a:r>
            <a:r>
              <a:rPr lang="tr" baseline="-25000"/>
              <a:t>i </a:t>
            </a:r>
            <a:r>
              <a:rPr lang="tr"/>
              <a:t>||f(x </a:t>
            </a:r>
            <a:r>
              <a:rPr lang="tr" baseline="-25000"/>
              <a:t>i </a:t>
            </a:r>
            <a:r>
              <a:rPr lang="tr"/>
              <a:t>) - f*(x </a:t>
            </a:r>
            <a:r>
              <a:rPr lang="tr" baseline="-25000"/>
              <a:t>i </a:t>
            </a:r>
            <a:r>
              <a:rPr lang="tr"/>
              <a:t>)|| </a:t>
            </a:r>
            <a:r>
              <a:rPr lang="tr" baseline="30000"/>
              <a:t>2</a:t>
            </a:r>
            <a:endParaRPr/>
          </a:p>
        </p:txBody>
      </p:sp>
      <p:grpSp>
        <p:nvGrpSpPr>
          <p:cNvPr id="480" name="Google Shape;480;p43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481" name="Google Shape;481;p43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1" name="Google Shape;491;p43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2" name="Google Shape;492;p43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3" name="Google Shape;493;p43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4" name="Google Shape;494;p43"/>
            <p:cNvCxnSpPr/>
            <p:nvPr/>
          </p:nvCxnSpPr>
          <p:spPr>
            <a:xfrm rot="10800000" flipH="1">
              <a:off x="2028225" y="1047100"/>
              <a:ext cx="4944600" cy="3062400"/>
            </a:xfrm>
            <a:prstGeom prst="straightConnector1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Doğrusal regresyon</a:t>
            </a:r>
            <a:endParaRPr sz="3000"/>
          </a:p>
        </p:txBody>
      </p:sp>
      <p:sp>
        <p:nvSpPr>
          <p:cNvPr id="500" name="Google Shape;500;p44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f*(x) = balta + b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Verilerden a ve b'yi öğrenin (nasıl?)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Karesel hatayı en aza indirin!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Kayıp fonksiyonu L(f*) = Σ </a:t>
            </a:r>
            <a:r>
              <a:rPr lang="tr" baseline="-25000"/>
              <a:t>i </a:t>
            </a:r>
            <a:r>
              <a:rPr lang="tr"/>
              <a:t>||f(x </a:t>
            </a:r>
            <a:r>
              <a:rPr lang="tr" baseline="-25000"/>
              <a:t>i </a:t>
            </a:r>
            <a:r>
              <a:rPr lang="tr"/>
              <a:t>) - f*(x </a:t>
            </a:r>
            <a:r>
              <a:rPr lang="tr" baseline="-25000"/>
              <a:t>i </a:t>
            </a:r>
            <a:r>
              <a:rPr lang="tr"/>
              <a:t>)|| </a:t>
            </a:r>
            <a:r>
              <a:rPr lang="tr" baseline="30000"/>
              <a:t>2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argmin </a:t>
            </a:r>
            <a:r>
              <a:rPr lang="tr" baseline="-25000"/>
              <a:t>a,b </a:t>
            </a:r>
            <a:r>
              <a:rPr lang="tr"/>
              <a:t>[L(f*)] istiyorum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Türev = 0 olduğunda ekstremum</a:t>
            </a:r>
            <a:endParaRPr/>
          </a:p>
        </p:txBody>
      </p:sp>
      <p:grpSp>
        <p:nvGrpSpPr>
          <p:cNvPr id="502" name="Google Shape;502;p44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503" name="Google Shape;503;p44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4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4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4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4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3" name="Google Shape;513;p44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4" name="Google Shape;514;p44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5" name="Google Shape;515;p44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16" name="Google Shape;516;p44"/>
            <p:cNvCxnSpPr/>
            <p:nvPr/>
          </p:nvCxnSpPr>
          <p:spPr>
            <a:xfrm rot="10800000" flipH="1">
              <a:off x="2028225" y="1047100"/>
              <a:ext cx="4944600" cy="3062400"/>
            </a:xfrm>
            <a:prstGeom prst="straightConnector1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5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Doğrusal regresyon</a:t>
            </a:r>
            <a:endParaRPr sz="3000"/>
          </a:p>
        </p:txBody>
      </p:sp>
      <p:sp>
        <p:nvSpPr>
          <p:cNvPr id="522" name="Google Shape;522;p45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5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f*(x) = balta + b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Verilerden a ve b'yi öğrenin (nasıl?)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Karesel hatayı en aza indirin!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Kayıp fonksiyonu L(f*) = Σ </a:t>
            </a:r>
            <a:r>
              <a:rPr lang="tr" baseline="-25000"/>
              <a:t>i </a:t>
            </a:r>
            <a:r>
              <a:rPr lang="tr"/>
              <a:t>||f(x </a:t>
            </a:r>
            <a:r>
              <a:rPr lang="tr" baseline="-25000"/>
              <a:t>i </a:t>
            </a:r>
            <a:r>
              <a:rPr lang="tr"/>
              <a:t>) - f*(x </a:t>
            </a:r>
            <a:r>
              <a:rPr lang="tr" baseline="-25000"/>
              <a:t>i </a:t>
            </a:r>
            <a:r>
              <a:rPr lang="tr"/>
              <a:t>)|| </a:t>
            </a:r>
            <a:r>
              <a:rPr lang="tr" baseline="30000"/>
              <a:t>2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argmin </a:t>
            </a:r>
            <a:r>
              <a:rPr lang="tr" baseline="-25000"/>
              <a:t>a,b </a:t>
            </a:r>
            <a:r>
              <a:rPr lang="tr"/>
              <a:t>[L(f*)] istiyorum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Türev = 0 olduğunda ekstremum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Doğrusal denklem sistemini çözme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tr" b="1"/>
              <a:t>Ma </a:t>
            </a:r>
            <a:r>
              <a:rPr lang="tr"/>
              <a:t>= </a:t>
            </a:r>
            <a:r>
              <a:rPr lang="tr" b="1"/>
              <a:t>b</a:t>
            </a:r>
            <a:endParaRPr b="1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Bunu zaten yaptım!</a:t>
            </a:r>
            <a:endParaRPr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524" name="Google Shape;524;p45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525" name="Google Shape;525;p45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5" name="Google Shape;535;p45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6" name="Google Shape;536;p45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7" name="Google Shape;537;p45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8" name="Google Shape;538;p45"/>
            <p:cNvCxnSpPr/>
            <p:nvPr/>
          </p:nvCxnSpPr>
          <p:spPr>
            <a:xfrm rot="10800000" flipH="1">
              <a:off x="2028225" y="1047100"/>
              <a:ext cx="4944600" cy="3062400"/>
            </a:xfrm>
            <a:prstGeom prst="straightConnector1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Doğrusal regresyon</a:t>
            </a:r>
            <a:endParaRPr sz="3000"/>
          </a:p>
        </p:txBody>
      </p:sp>
      <p:sp>
        <p:nvSpPr>
          <p:cNvPr id="544" name="Google Shape;544;p46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f*(x) = balta + b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Verilerden a ve b'yi öğrenin (nasıl?)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tr">
                <a:solidFill>
                  <a:schemeClr val="dk1"/>
                </a:solidFill>
              </a:rPr>
              <a:t>Yüksek önyargı: doğrusal varsayım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tr">
                <a:solidFill>
                  <a:schemeClr val="dk1"/>
                </a:solidFill>
              </a:rPr>
              <a:t>Düşük varyans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tr">
                <a:solidFill>
                  <a:schemeClr val="dk1"/>
                </a:solidFill>
              </a:rPr>
              <a:t>Faydalar: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tr">
                <a:solidFill>
                  <a:schemeClr val="dk1"/>
                </a:solidFill>
              </a:rPr>
              <a:t>Kapalı form çözümü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tr">
                <a:solidFill>
                  <a:schemeClr val="dk1"/>
                </a:solidFill>
              </a:rPr>
              <a:t>Yeni veriler için hızlı hesaplama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46" name="Google Shape;546;p46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547" name="Google Shape;547;p46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7" name="Google Shape;557;p46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8" name="Google Shape;558;p46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9" name="Google Shape;559;p46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60" name="Google Shape;560;p46"/>
            <p:cNvCxnSpPr/>
            <p:nvPr/>
          </p:nvCxnSpPr>
          <p:spPr>
            <a:xfrm rot="10800000" flipH="1">
              <a:off x="2028225" y="1047100"/>
              <a:ext cx="4944600" cy="3062400"/>
            </a:xfrm>
            <a:prstGeom prst="straightConnector1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Doğrusal regresyon</a:t>
            </a:r>
            <a:endParaRPr sz="3000"/>
          </a:p>
        </p:txBody>
      </p:sp>
      <p:sp>
        <p:nvSpPr>
          <p:cNvPr id="566" name="Google Shape;566;p47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7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f*(x) = balta + b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Verilerden a ve b'yi öğrenin (nasıl?)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tr">
                <a:solidFill>
                  <a:schemeClr val="dk1"/>
                </a:solidFill>
              </a:rPr>
              <a:t>Yüksek önyargı: doğrusal varsayım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tr">
                <a:solidFill>
                  <a:schemeClr val="dk1"/>
                </a:solidFill>
              </a:rPr>
              <a:t>Düşük varyans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tr">
                <a:solidFill>
                  <a:schemeClr val="dk1"/>
                </a:solidFill>
              </a:rPr>
              <a:t>Faydalar: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tr">
                <a:solidFill>
                  <a:schemeClr val="dk1"/>
                </a:solidFill>
              </a:rPr>
              <a:t>Kapalı form çözümü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tr">
                <a:solidFill>
                  <a:schemeClr val="dk1"/>
                </a:solidFill>
              </a:rPr>
              <a:t>Yeni veriler için hızlı hesaplama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tr">
                <a:solidFill>
                  <a:schemeClr val="dk1"/>
                </a:solidFill>
              </a:rPr>
              <a:t>Zayıf yönler: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tr">
                <a:solidFill>
                  <a:schemeClr val="dk1"/>
                </a:solidFill>
              </a:rPr>
              <a:t>Çok güçlü değil, doğrusal olduğunu varsayar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tr">
                <a:solidFill>
                  <a:schemeClr val="dk1"/>
                </a:solidFill>
              </a:rPr>
              <a:t>Daha ilginç verileri yetersiz kullanın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68" name="Google Shape;568;p47"/>
          <p:cNvGrpSpPr/>
          <p:nvPr/>
        </p:nvGrpSpPr>
        <p:grpSpPr>
          <a:xfrm>
            <a:off x="5123175" y="3054707"/>
            <a:ext cx="3791329" cy="1965969"/>
            <a:chOff x="348786" y="1047100"/>
            <a:chExt cx="6895833" cy="3576439"/>
          </a:xfrm>
        </p:grpSpPr>
        <p:sp>
          <p:nvSpPr>
            <p:cNvPr id="569" name="Google Shape;569;p47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7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7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7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7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7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7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7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7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9" name="Google Shape;579;p47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0" name="Google Shape;580;p47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1" name="Google Shape;581;p47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82" name="Google Shape;582;p47"/>
            <p:cNvCxnSpPr/>
            <p:nvPr/>
          </p:nvCxnSpPr>
          <p:spPr>
            <a:xfrm rot="10800000" flipH="1">
              <a:off x="2028225" y="1047100"/>
              <a:ext cx="4944600" cy="3062400"/>
            </a:xfrm>
            <a:prstGeom prst="straightConnector1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8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(Bir yana) Dışbükey ve Dışbükey olmayan</a:t>
            </a:r>
            <a:endParaRPr sz="3000"/>
          </a:p>
        </p:txBody>
      </p:sp>
      <p:sp>
        <p:nvSpPr>
          <p:cNvPr id="588" name="Google Shape;588;p48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8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Dışbükey fonksiyon: grafikteki herhangi iki noktayı bir çizgiyle birleştirin; bu çizgi her yerde fonksiyonun üzerinde yer alır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/>
              <a:t>Neden önemlidir? Herhangi bir yerel ekstremum küresel ekstremdir!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Eğer kayıp fonksiyonumuz dışbükey ise,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türevi = 0 olarak ayarlayabiliriz, parametreleri çözebiliriz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(bazen hala kapalı form yoktur)</a:t>
            </a:r>
            <a:endParaRPr sz="1800"/>
          </a:p>
        </p:txBody>
      </p:sp>
      <p:grpSp>
        <p:nvGrpSpPr>
          <p:cNvPr id="590" name="Google Shape;590;p48"/>
          <p:cNvGrpSpPr/>
          <p:nvPr/>
        </p:nvGrpSpPr>
        <p:grpSpPr>
          <a:xfrm>
            <a:off x="5557980" y="2466323"/>
            <a:ext cx="3356849" cy="2319627"/>
            <a:chOff x="1622200" y="1806800"/>
            <a:chExt cx="3627065" cy="2506350"/>
          </a:xfrm>
        </p:grpSpPr>
        <p:sp>
          <p:nvSpPr>
            <p:cNvPr id="591" name="Google Shape;591;p48"/>
            <p:cNvSpPr/>
            <p:nvPr/>
          </p:nvSpPr>
          <p:spPr>
            <a:xfrm>
              <a:off x="1622200" y="1806800"/>
              <a:ext cx="3494925" cy="2506350"/>
            </a:xfrm>
            <a:custGeom>
              <a:avLst/>
              <a:gdLst/>
              <a:ahLst/>
              <a:cxnLst/>
              <a:rect l="l" t="t" r="r" b="b"/>
              <a:pathLst>
                <a:path w="139797" h="100254" extrusionOk="0">
                  <a:moveTo>
                    <a:pt x="0" y="0"/>
                  </a:moveTo>
                  <a:cubicBezTo>
                    <a:pt x="7737" y="16705"/>
                    <a:pt x="23124" y="99880"/>
                    <a:pt x="46423" y="100232"/>
                  </a:cubicBezTo>
                  <a:cubicBezTo>
                    <a:pt x="69723" y="100584"/>
                    <a:pt x="124235" y="18464"/>
                    <a:pt x="139797" y="2110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stealth" w="med" len="med"/>
              <a:tailEnd type="stealth" w="med" len="med"/>
            </a:ln>
          </p:spPr>
        </p:sp>
        <p:sp>
          <p:nvSpPr>
            <p:cNvPr id="592" name="Google Shape;592;p48"/>
            <p:cNvSpPr txBox="1"/>
            <p:nvPr/>
          </p:nvSpPr>
          <p:spPr>
            <a:xfrm>
              <a:off x="4280865" y="3033355"/>
              <a:ext cx="968400" cy="51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24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24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3" name="Google Shape;593;p48"/>
            <p:cNvCxnSpPr/>
            <p:nvPr/>
          </p:nvCxnSpPr>
          <p:spPr>
            <a:xfrm rot="10800000" flipH="1">
              <a:off x="1892550" y="2176075"/>
              <a:ext cx="3000300" cy="712200"/>
            </a:xfrm>
            <a:prstGeom prst="straightConnector1">
              <a:avLst/>
            </a:prstGeom>
            <a:noFill/>
            <a:ln w="28575" cap="flat" cmpd="sng">
              <a:solidFill>
                <a:srgbClr val="9900FF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594" name="Google Shape;594;p48"/>
            <p:cNvCxnSpPr/>
            <p:nvPr/>
          </p:nvCxnSpPr>
          <p:spPr>
            <a:xfrm>
              <a:off x="1694725" y="2123350"/>
              <a:ext cx="2393700" cy="11541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(Bir yana) Dışbükey ve Dışbükey olmayan</a:t>
            </a:r>
            <a:endParaRPr sz="3000"/>
          </a:p>
        </p:txBody>
      </p:sp>
      <p:sp>
        <p:nvSpPr>
          <p:cNvPr id="600" name="Google Shape;600;p49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/>
              <a:t>Dışbükey olmayan fonksiyon: kural yok!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/>
              <a:t>Yerel optimumlar küresel optimumlar değildir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Genellikle küresel veya yerel optimumu bulmanın kolay bir yolu yoktur, optimize edilmesi daha zordur</a:t>
            </a:r>
            <a:endParaRPr sz="1800"/>
          </a:p>
        </p:txBody>
      </p:sp>
      <p:sp>
        <p:nvSpPr>
          <p:cNvPr id="602" name="Google Shape;602;p49"/>
          <p:cNvSpPr txBox="1"/>
          <p:nvPr/>
        </p:nvSpPr>
        <p:spPr>
          <a:xfrm>
            <a:off x="7781175" y="3586675"/>
            <a:ext cx="8964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>
                <a:latin typeface="Consolas"/>
                <a:ea typeface="Consolas"/>
                <a:cs typeface="Consolas"/>
                <a:sym typeface="Consolas"/>
              </a:rPr>
              <a:t>f(x)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49"/>
          <p:cNvSpPr/>
          <p:nvPr/>
        </p:nvSpPr>
        <p:spPr>
          <a:xfrm>
            <a:off x="3574075" y="2716825"/>
            <a:ext cx="4826964" cy="2215605"/>
          </a:xfrm>
          <a:custGeom>
            <a:avLst/>
            <a:gdLst/>
            <a:ahLst/>
            <a:cxnLst/>
            <a:rect l="l" t="t" r="r" b="b"/>
            <a:pathLst>
              <a:path w="110255" h="70600" extrusionOk="0">
                <a:moveTo>
                  <a:pt x="0" y="33235"/>
                </a:moveTo>
                <a:cubicBezTo>
                  <a:pt x="2286" y="37895"/>
                  <a:pt x="9935" y="63041"/>
                  <a:pt x="13716" y="61195"/>
                </a:cubicBezTo>
                <a:cubicBezTo>
                  <a:pt x="17497" y="59349"/>
                  <a:pt x="19695" y="25410"/>
                  <a:pt x="22684" y="22157"/>
                </a:cubicBezTo>
                <a:cubicBezTo>
                  <a:pt x="25673" y="18904"/>
                  <a:pt x="28487" y="40445"/>
                  <a:pt x="31652" y="41676"/>
                </a:cubicBezTo>
                <a:cubicBezTo>
                  <a:pt x="34817" y="42907"/>
                  <a:pt x="35960" y="24794"/>
                  <a:pt x="41675" y="29542"/>
                </a:cubicBezTo>
                <a:cubicBezTo>
                  <a:pt x="47390" y="34290"/>
                  <a:pt x="54512" y="75087"/>
                  <a:pt x="65942" y="70163"/>
                </a:cubicBezTo>
                <a:cubicBezTo>
                  <a:pt x="77372" y="65239"/>
                  <a:pt x="102870" y="11694"/>
                  <a:pt x="110255" y="0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0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En yakın komşu</a:t>
            </a:r>
            <a:endParaRPr sz="3000"/>
          </a:p>
        </p:txBody>
      </p:sp>
      <p:sp>
        <p:nvSpPr>
          <p:cNvPr id="609" name="Google Shape;609;p50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Eğitim setindeki en yakın x' için f*(x) = f(x')</a:t>
            </a:r>
            <a:endParaRPr/>
          </a:p>
        </p:txBody>
      </p:sp>
      <p:sp>
        <p:nvSpPr>
          <p:cNvPr id="610" name="Google Shape;610;p50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50"/>
          <p:cNvGrpSpPr/>
          <p:nvPr/>
        </p:nvGrpSpPr>
        <p:grpSpPr>
          <a:xfrm>
            <a:off x="1416479" y="1987761"/>
            <a:ext cx="6311046" cy="3032914"/>
            <a:chOff x="1750404" y="1987761"/>
            <a:chExt cx="6311046" cy="3032914"/>
          </a:xfrm>
        </p:grpSpPr>
        <p:grpSp>
          <p:nvGrpSpPr>
            <p:cNvPr id="612" name="Google Shape;612;p50"/>
            <p:cNvGrpSpPr/>
            <p:nvPr/>
          </p:nvGrpSpPr>
          <p:grpSpPr>
            <a:xfrm>
              <a:off x="1750404" y="1987761"/>
              <a:ext cx="5933336" cy="3032914"/>
              <a:chOff x="670286" y="1262225"/>
              <a:chExt cx="6574333" cy="3361314"/>
            </a:xfrm>
          </p:grpSpPr>
          <p:sp>
            <p:nvSpPr>
              <p:cNvPr id="613" name="Google Shape;613;p50"/>
              <p:cNvSpPr txBox="1"/>
              <p:nvPr/>
            </p:nvSpPr>
            <p:spPr>
              <a:xfrm>
                <a:off x="670286" y="1910781"/>
                <a:ext cx="24468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2400">
                    <a:latin typeface="Consolas"/>
                    <a:ea typeface="Consolas"/>
                    <a:cs typeface="Consolas"/>
                    <a:sym typeface="Consolas"/>
                  </a:rPr>
                  <a:t>f(x)</a:t>
                </a:r>
                <a:endParaRPr sz="24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14" name="Google Shape;614;p50"/>
              <p:cNvSpPr/>
              <p:nvPr/>
            </p:nvSpPr>
            <p:spPr>
              <a:xfrm>
                <a:off x="2671750" y="35447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50"/>
              <p:cNvSpPr/>
              <p:nvPr/>
            </p:nvSpPr>
            <p:spPr>
              <a:xfrm>
                <a:off x="2906650" y="29548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50"/>
              <p:cNvSpPr/>
              <p:nvPr/>
            </p:nvSpPr>
            <p:spPr>
              <a:xfrm>
                <a:off x="3665875" y="30248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50"/>
              <p:cNvSpPr/>
              <p:nvPr/>
            </p:nvSpPr>
            <p:spPr>
              <a:xfrm>
                <a:off x="3900775" y="25206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50"/>
              <p:cNvSpPr/>
              <p:nvPr/>
            </p:nvSpPr>
            <p:spPr>
              <a:xfrm>
                <a:off x="4606975" y="24253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50"/>
              <p:cNvSpPr/>
              <p:nvPr/>
            </p:nvSpPr>
            <p:spPr>
              <a:xfrm>
                <a:off x="4841875" y="18961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50"/>
              <p:cNvSpPr/>
              <p:nvPr/>
            </p:nvSpPr>
            <p:spPr>
              <a:xfrm>
                <a:off x="5468575" y="20685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50"/>
              <p:cNvSpPr/>
              <p:nvPr/>
            </p:nvSpPr>
            <p:spPr>
              <a:xfrm>
                <a:off x="5925875" y="18336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50"/>
              <p:cNvSpPr/>
              <p:nvPr/>
            </p:nvSpPr>
            <p:spPr>
              <a:xfrm>
                <a:off x="6160775" y="1262225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23" name="Google Shape;623;p50"/>
              <p:cNvCxnSpPr/>
              <p:nvPr/>
            </p:nvCxnSpPr>
            <p:spPr>
              <a:xfrm rot="10800000">
                <a:off x="1590775" y="1392050"/>
                <a:ext cx="0" cy="2492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24" name="Google Shape;624;p50"/>
              <p:cNvCxnSpPr/>
              <p:nvPr/>
            </p:nvCxnSpPr>
            <p:spPr>
              <a:xfrm>
                <a:off x="1590775" y="3884150"/>
                <a:ext cx="54882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25" name="Google Shape;625;p50"/>
              <p:cNvSpPr txBox="1"/>
              <p:nvPr/>
            </p:nvSpPr>
            <p:spPr>
              <a:xfrm>
                <a:off x="1756419" y="3767339"/>
                <a:ext cx="54882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2400"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 sz="24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26" name="Google Shape;626;p50"/>
            <p:cNvSpPr/>
            <p:nvPr/>
          </p:nvSpPr>
          <p:spPr>
            <a:xfrm>
              <a:off x="3043250" y="2090362"/>
              <a:ext cx="5018200" cy="2064000"/>
            </a:xfrm>
            <a:custGeom>
              <a:avLst/>
              <a:gdLst/>
              <a:ahLst/>
              <a:cxnLst/>
              <a:rect l="l" t="t" r="r" b="b"/>
              <a:pathLst>
                <a:path w="200728" h="82560" extrusionOk="0">
                  <a:moveTo>
                    <a:pt x="0" y="82560"/>
                  </a:moveTo>
                  <a:lnTo>
                    <a:pt x="24926" y="82560"/>
                  </a:lnTo>
                  <a:lnTo>
                    <a:pt x="29014" y="82560"/>
                  </a:lnTo>
                  <a:lnTo>
                    <a:pt x="29014" y="61327"/>
                  </a:lnTo>
                  <a:lnTo>
                    <a:pt x="47874" y="61327"/>
                  </a:lnTo>
                  <a:lnTo>
                    <a:pt x="47874" y="63701"/>
                  </a:lnTo>
                  <a:lnTo>
                    <a:pt x="65414" y="63701"/>
                  </a:lnTo>
                  <a:lnTo>
                    <a:pt x="65414" y="45501"/>
                  </a:lnTo>
                  <a:lnTo>
                    <a:pt x="82559" y="45501"/>
                  </a:lnTo>
                  <a:lnTo>
                    <a:pt x="82559" y="42731"/>
                  </a:lnTo>
                  <a:lnTo>
                    <a:pt x="99309" y="42731"/>
                  </a:lnTo>
                  <a:lnTo>
                    <a:pt x="99309" y="22289"/>
                  </a:lnTo>
                  <a:lnTo>
                    <a:pt x="114212" y="22289"/>
                  </a:lnTo>
                  <a:lnTo>
                    <a:pt x="114212" y="28883"/>
                  </a:lnTo>
                  <a:lnTo>
                    <a:pt x="134917" y="28883"/>
                  </a:lnTo>
                  <a:lnTo>
                    <a:pt x="134917" y="20179"/>
                  </a:lnTo>
                  <a:lnTo>
                    <a:pt x="147447" y="20179"/>
                  </a:lnTo>
                  <a:lnTo>
                    <a:pt x="147447" y="0"/>
                  </a:lnTo>
                  <a:lnTo>
                    <a:pt x="200728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1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En yakın komşu</a:t>
            </a:r>
            <a:endParaRPr sz="3000"/>
          </a:p>
        </p:txBody>
      </p:sp>
      <p:sp>
        <p:nvSpPr>
          <p:cNvPr id="632" name="Google Shape;632;p51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Eğitim setindeki en yakın x' için f*(x) = f(x')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Düşük önyargı: verilerle ilgili varsayım yok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Yüksek varyans: eğitim setine karşı çok hassas</a:t>
            </a:r>
            <a:endParaRPr/>
          </a:p>
        </p:txBody>
      </p:sp>
      <p:sp>
        <p:nvSpPr>
          <p:cNvPr id="633" name="Google Shape;633;p51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51"/>
          <p:cNvGrpSpPr/>
          <p:nvPr/>
        </p:nvGrpSpPr>
        <p:grpSpPr>
          <a:xfrm>
            <a:off x="4575598" y="2993773"/>
            <a:ext cx="4344597" cy="2026896"/>
            <a:chOff x="1560482" y="1987761"/>
            <a:chExt cx="6500968" cy="3032914"/>
          </a:xfrm>
        </p:grpSpPr>
        <p:grpSp>
          <p:nvGrpSpPr>
            <p:cNvPr id="635" name="Google Shape;635;p51"/>
            <p:cNvGrpSpPr/>
            <p:nvPr/>
          </p:nvGrpSpPr>
          <p:grpSpPr>
            <a:xfrm>
              <a:off x="1560482" y="1987761"/>
              <a:ext cx="6123258" cy="3032914"/>
              <a:chOff x="459846" y="1262225"/>
              <a:chExt cx="6784773" cy="3361314"/>
            </a:xfrm>
          </p:grpSpPr>
          <p:sp>
            <p:nvSpPr>
              <p:cNvPr id="636" name="Google Shape;636;p51"/>
              <p:cNvSpPr txBox="1"/>
              <p:nvPr/>
            </p:nvSpPr>
            <p:spPr>
              <a:xfrm>
                <a:off x="459846" y="1896187"/>
                <a:ext cx="24468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1800">
                    <a:latin typeface="Consolas"/>
                    <a:ea typeface="Consolas"/>
                    <a:cs typeface="Consolas"/>
                    <a:sym typeface="Consolas"/>
                  </a:rPr>
                  <a:t>f(x)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37" name="Google Shape;637;p51"/>
              <p:cNvSpPr/>
              <p:nvPr/>
            </p:nvSpPr>
            <p:spPr>
              <a:xfrm>
                <a:off x="2671750" y="35447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51"/>
              <p:cNvSpPr/>
              <p:nvPr/>
            </p:nvSpPr>
            <p:spPr>
              <a:xfrm>
                <a:off x="2906650" y="29548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51"/>
              <p:cNvSpPr/>
              <p:nvPr/>
            </p:nvSpPr>
            <p:spPr>
              <a:xfrm>
                <a:off x="3665875" y="30248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51"/>
              <p:cNvSpPr/>
              <p:nvPr/>
            </p:nvSpPr>
            <p:spPr>
              <a:xfrm>
                <a:off x="3900775" y="25206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51"/>
              <p:cNvSpPr/>
              <p:nvPr/>
            </p:nvSpPr>
            <p:spPr>
              <a:xfrm>
                <a:off x="4606975" y="24253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51"/>
              <p:cNvSpPr/>
              <p:nvPr/>
            </p:nvSpPr>
            <p:spPr>
              <a:xfrm>
                <a:off x="4841875" y="18961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51"/>
              <p:cNvSpPr/>
              <p:nvPr/>
            </p:nvSpPr>
            <p:spPr>
              <a:xfrm>
                <a:off x="5468575" y="20685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51"/>
              <p:cNvSpPr/>
              <p:nvPr/>
            </p:nvSpPr>
            <p:spPr>
              <a:xfrm>
                <a:off x="5925875" y="18336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51"/>
              <p:cNvSpPr/>
              <p:nvPr/>
            </p:nvSpPr>
            <p:spPr>
              <a:xfrm>
                <a:off x="6160775" y="1262225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6" name="Google Shape;646;p51"/>
              <p:cNvCxnSpPr/>
              <p:nvPr/>
            </p:nvCxnSpPr>
            <p:spPr>
              <a:xfrm rot="10800000">
                <a:off x="1590775" y="1392050"/>
                <a:ext cx="0" cy="2492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47" name="Google Shape;647;p51"/>
              <p:cNvCxnSpPr/>
              <p:nvPr/>
            </p:nvCxnSpPr>
            <p:spPr>
              <a:xfrm>
                <a:off x="1590775" y="3884150"/>
                <a:ext cx="54882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48" name="Google Shape;648;p51"/>
              <p:cNvSpPr txBox="1"/>
              <p:nvPr/>
            </p:nvSpPr>
            <p:spPr>
              <a:xfrm>
                <a:off x="1756419" y="3767339"/>
                <a:ext cx="54882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1800"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49" name="Google Shape;649;p51"/>
            <p:cNvSpPr/>
            <p:nvPr/>
          </p:nvSpPr>
          <p:spPr>
            <a:xfrm>
              <a:off x="3043250" y="2090362"/>
              <a:ext cx="5018200" cy="2064000"/>
            </a:xfrm>
            <a:custGeom>
              <a:avLst/>
              <a:gdLst/>
              <a:ahLst/>
              <a:cxnLst/>
              <a:rect l="l" t="t" r="r" b="b"/>
              <a:pathLst>
                <a:path w="200728" h="82560" extrusionOk="0">
                  <a:moveTo>
                    <a:pt x="0" y="82560"/>
                  </a:moveTo>
                  <a:lnTo>
                    <a:pt x="24926" y="82560"/>
                  </a:lnTo>
                  <a:lnTo>
                    <a:pt x="29014" y="82560"/>
                  </a:lnTo>
                  <a:lnTo>
                    <a:pt x="29014" y="61327"/>
                  </a:lnTo>
                  <a:lnTo>
                    <a:pt x="47874" y="61327"/>
                  </a:lnTo>
                  <a:lnTo>
                    <a:pt x="47874" y="63701"/>
                  </a:lnTo>
                  <a:lnTo>
                    <a:pt x="65414" y="63701"/>
                  </a:lnTo>
                  <a:lnTo>
                    <a:pt x="65414" y="45501"/>
                  </a:lnTo>
                  <a:lnTo>
                    <a:pt x="82559" y="45501"/>
                  </a:lnTo>
                  <a:lnTo>
                    <a:pt x="82559" y="42731"/>
                  </a:lnTo>
                  <a:lnTo>
                    <a:pt x="99309" y="42731"/>
                  </a:lnTo>
                  <a:lnTo>
                    <a:pt x="99309" y="22289"/>
                  </a:lnTo>
                  <a:lnTo>
                    <a:pt x="114212" y="22289"/>
                  </a:lnTo>
                  <a:lnTo>
                    <a:pt x="114212" y="28883"/>
                  </a:lnTo>
                  <a:lnTo>
                    <a:pt x="134917" y="28883"/>
                  </a:lnTo>
                  <a:lnTo>
                    <a:pt x="134917" y="20179"/>
                  </a:lnTo>
                  <a:lnTo>
                    <a:pt x="147447" y="20179"/>
                  </a:lnTo>
                  <a:lnTo>
                    <a:pt x="147447" y="0"/>
                  </a:lnTo>
                  <a:lnTo>
                    <a:pt x="200728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Bu özellikleri neden çıkardık?</a:t>
            </a:r>
            <a:endParaRPr sz="300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tr"/>
              <a:t>Yüksek düzeyde görüş!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Resim &lt;-&gt; anlambilim, anlam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tr"/>
              <a:t>Görseller ve içlerinde ne olduğu hakkında tahminlerde bulunun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Tahminleri nasıl yapıyoruz?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Sabit kodlanmış kurallar mı?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Verilerden bir şeyler öğrenin!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Makine öğreniminin tamamını tek bir sınıfta öğrenmenin zamanı geldi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000"/>
              <a:t>(haha gerçekten değil)</a:t>
            </a:r>
            <a:endParaRPr sz="1000"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2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En yakın komşu</a:t>
            </a:r>
            <a:endParaRPr sz="3000"/>
          </a:p>
        </p:txBody>
      </p:sp>
      <p:sp>
        <p:nvSpPr>
          <p:cNvPr id="655" name="Google Shape;655;p52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Eğitim setindeki en yakın x' için f*(x) = f(x')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Düşük önyargı: verilerle ilgili varsayım yok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Yüksek varyans: eğitim setine karşı çok hassas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Faydalar: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Uygulaması son derece kolay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Anlaması kolay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Keyfi olarak güçlü, özellikle </a:t>
            </a:r>
            <a:r>
              <a:rPr lang="en"/>
              <a:t/>
            </a:r>
            <a:br>
              <a:rPr lang="en"/>
            </a:br>
            <a:r>
              <a:rPr lang="tr"/>
              <a:t>çok fazla veri içeren</a:t>
            </a:r>
            <a:endParaRPr/>
          </a:p>
        </p:txBody>
      </p:sp>
      <p:sp>
        <p:nvSpPr>
          <p:cNvPr id="656" name="Google Shape;656;p52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52"/>
          <p:cNvGrpSpPr/>
          <p:nvPr/>
        </p:nvGrpSpPr>
        <p:grpSpPr>
          <a:xfrm>
            <a:off x="4575598" y="2993773"/>
            <a:ext cx="4344597" cy="2026896"/>
            <a:chOff x="1560482" y="1987761"/>
            <a:chExt cx="6500968" cy="3032914"/>
          </a:xfrm>
        </p:grpSpPr>
        <p:grpSp>
          <p:nvGrpSpPr>
            <p:cNvPr id="658" name="Google Shape;658;p52"/>
            <p:cNvGrpSpPr/>
            <p:nvPr/>
          </p:nvGrpSpPr>
          <p:grpSpPr>
            <a:xfrm>
              <a:off x="1560482" y="1987761"/>
              <a:ext cx="6123258" cy="3032914"/>
              <a:chOff x="459846" y="1262225"/>
              <a:chExt cx="6784773" cy="3361314"/>
            </a:xfrm>
          </p:grpSpPr>
          <p:sp>
            <p:nvSpPr>
              <p:cNvPr id="659" name="Google Shape;659;p52"/>
              <p:cNvSpPr txBox="1"/>
              <p:nvPr/>
            </p:nvSpPr>
            <p:spPr>
              <a:xfrm>
                <a:off x="459846" y="1896187"/>
                <a:ext cx="24468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1800">
                    <a:latin typeface="Consolas"/>
                    <a:ea typeface="Consolas"/>
                    <a:cs typeface="Consolas"/>
                    <a:sym typeface="Consolas"/>
                  </a:rPr>
                  <a:t>f(x)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60" name="Google Shape;660;p52"/>
              <p:cNvSpPr/>
              <p:nvPr/>
            </p:nvSpPr>
            <p:spPr>
              <a:xfrm>
                <a:off x="2671750" y="35447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52"/>
              <p:cNvSpPr/>
              <p:nvPr/>
            </p:nvSpPr>
            <p:spPr>
              <a:xfrm>
                <a:off x="2906650" y="29548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52"/>
              <p:cNvSpPr/>
              <p:nvPr/>
            </p:nvSpPr>
            <p:spPr>
              <a:xfrm>
                <a:off x="3665875" y="30248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52"/>
              <p:cNvSpPr/>
              <p:nvPr/>
            </p:nvSpPr>
            <p:spPr>
              <a:xfrm>
                <a:off x="3900775" y="25206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52"/>
              <p:cNvSpPr/>
              <p:nvPr/>
            </p:nvSpPr>
            <p:spPr>
              <a:xfrm>
                <a:off x="4606975" y="24253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52"/>
              <p:cNvSpPr/>
              <p:nvPr/>
            </p:nvSpPr>
            <p:spPr>
              <a:xfrm>
                <a:off x="4841875" y="18961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52"/>
              <p:cNvSpPr/>
              <p:nvPr/>
            </p:nvSpPr>
            <p:spPr>
              <a:xfrm>
                <a:off x="5468575" y="20685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52"/>
              <p:cNvSpPr/>
              <p:nvPr/>
            </p:nvSpPr>
            <p:spPr>
              <a:xfrm>
                <a:off x="5925875" y="18336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52"/>
              <p:cNvSpPr/>
              <p:nvPr/>
            </p:nvSpPr>
            <p:spPr>
              <a:xfrm>
                <a:off x="6160775" y="1262225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52"/>
              <p:cNvCxnSpPr/>
              <p:nvPr/>
            </p:nvCxnSpPr>
            <p:spPr>
              <a:xfrm rot="10800000">
                <a:off x="1590775" y="1392050"/>
                <a:ext cx="0" cy="2492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70" name="Google Shape;670;p52"/>
              <p:cNvCxnSpPr/>
              <p:nvPr/>
            </p:nvCxnSpPr>
            <p:spPr>
              <a:xfrm>
                <a:off x="1590775" y="3884150"/>
                <a:ext cx="54882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71" name="Google Shape;671;p52"/>
              <p:cNvSpPr txBox="1"/>
              <p:nvPr/>
            </p:nvSpPr>
            <p:spPr>
              <a:xfrm>
                <a:off x="1756419" y="3767339"/>
                <a:ext cx="54882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1800"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72" name="Google Shape;672;p52"/>
            <p:cNvSpPr/>
            <p:nvPr/>
          </p:nvSpPr>
          <p:spPr>
            <a:xfrm>
              <a:off x="3043250" y="2090362"/>
              <a:ext cx="5018200" cy="2064000"/>
            </a:xfrm>
            <a:custGeom>
              <a:avLst/>
              <a:gdLst/>
              <a:ahLst/>
              <a:cxnLst/>
              <a:rect l="l" t="t" r="r" b="b"/>
              <a:pathLst>
                <a:path w="200728" h="82560" extrusionOk="0">
                  <a:moveTo>
                    <a:pt x="0" y="82560"/>
                  </a:moveTo>
                  <a:lnTo>
                    <a:pt x="24926" y="82560"/>
                  </a:lnTo>
                  <a:lnTo>
                    <a:pt x="29014" y="82560"/>
                  </a:lnTo>
                  <a:lnTo>
                    <a:pt x="29014" y="61327"/>
                  </a:lnTo>
                  <a:lnTo>
                    <a:pt x="47874" y="61327"/>
                  </a:lnTo>
                  <a:lnTo>
                    <a:pt x="47874" y="63701"/>
                  </a:lnTo>
                  <a:lnTo>
                    <a:pt x="65414" y="63701"/>
                  </a:lnTo>
                  <a:lnTo>
                    <a:pt x="65414" y="45501"/>
                  </a:lnTo>
                  <a:lnTo>
                    <a:pt x="82559" y="45501"/>
                  </a:lnTo>
                  <a:lnTo>
                    <a:pt x="82559" y="42731"/>
                  </a:lnTo>
                  <a:lnTo>
                    <a:pt x="99309" y="42731"/>
                  </a:lnTo>
                  <a:lnTo>
                    <a:pt x="99309" y="22289"/>
                  </a:lnTo>
                  <a:lnTo>
                    <a:pt x="114212" y="22289"/>
                  </a:lnTo>
                  <a:lnTo>
                    <a:pt x="114212" y="28883"/>
                  </a:lnTo>
                  <a:lnTo>
                    <a:pt x="134917" y="28883"/>
                  </a:lnTo>
                  <a:lnTo>
                    <a:pt x="134917" y="20179"/>
                  </a:lnTo>
                  <a:lnTo>
                    <a:pt x="147447" y="20179"/>
                  </a:lnTo>
                  <a:lnTo>
                    <a:pt x="147447" y="0"/>
                  </a:lnTo>
                  <a:lnTo>
                    <a:pt x="200728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3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En yakın komşu</a:t>
            </a:r>
            <a:endParaRPr sz="3000"/>
          </a:p>
        </p:txBody>
      </p:sp>
      <p:sp>
        <p:nvSpPr>
          <p:cNvPr id="678" name="Google Shape;678;p53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Eğitim setindeki en yakın x' için f*(x) = f(x')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Düşük önyargı: verilerle ilgili varsayım yok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Yüksek varyans: eğitim setine karşı çok hassas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Faydalar: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Uygulaması son derece kolay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Anlaması kolay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Keyfi olarak güçlü, özellikle </a:t>
            </a:r>
            <a:r>
              <a:rPr lang="en"/>
              <a:t/>
            </a:r>
            <a:br>
              <a:rPr lang="en"/>
            </a:br>
            <a:r>
              <a:rPr lang="tr"/>
              <a:t>çok fazla veri içeren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Zayıf yönler: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Ölçeklendirmek zor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Gürültüye aşırı uyum sağlamaya eğilimli</a:t>
            </a:r>
            <a:endParaRPr/>
          </a:p>
        </p:txBody>
      </p:sp>
      <p:sp>
        <p:nvSpPr>
          <p:cNvPr id="679" name="Google Shape;679;p53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53"/>
          <p:cNvGrpSpPr/>
          <p:nvPr/>
        </p:nvGrpSpPr>
        <p:grpSpPr>
          <a:xfrm>
            <a:off x="4575598" y="2993773"/>
            <a:ext cx="4344597" cy="2026896"/>
            <a:chOff x="1560482" y="1987761"/>
            <a:chExt cx="6500968" cy="3032914"/>
          </a:xfrm>
        </p:grpSpPr>
        <p:grpSp>
          <p:nvGrpSpPr>
            <p:cNvPr id="681" name="Google Shape;681;p53"/>
            <p:cNvGrpSpPr/>
            <p:nvPr/>
          </p:nvGrpSpPr>
          <p:grpSpPr>
            <a:xfrm>
              <a:off x="1560482" y="1987761"/>
              <a:ext cx="6123258" cy="3032914"/>
              <a:chOff x="459846" y="1262225"/>
              <a:chExt cx="6784773" cy="3361314"/>
            </a:xfrm>
          </p:grpSpPr>
          <p:sp>
            <p:nvSpPr>
              <p:cNvPr id="682" name="Google Shape;682;p53"/>
              <p:cNvSpPr txBox="1"/>
              <p:nvPr/>
            </p:nvSpPr>
            <p:spPr>
              <a:xfrm>
                <a:off x="459846" y="1896187"/>
                <a:ext cx="24468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1800">
                    <a:latin typeface="Consolas"/>
                    <a:ea typeface="Consolas"/>
                    <a:cs typeface="Consolas"/>
                    <a:sym typeface="Consolas"/>
                  </a:rPr>
                  <a:t>f(x)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83" name="Google Shape;683;p53"/>
              <p:cNvSpPr/>
              <p:nvPr/>
            </p:nvSpPr>
            <p:spPr>
              <a:xfrm>
                <a:off x="2671750" y="35447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3"/>
              <p:cNvSpPr/>
              <p:nvPr/>
            </p:nvSpPr>
            <p:spPr>
              <a:xfrm>
                <a:off x="2906650" y="29548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3"/>
              <p:cNvSpPr/>
              <p:nvPr/>
            </p:nvSpPr>
            <p:spPr>
              <a:xfrm>
                <a:off x="3665875" y="30248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3"/>
              <p:cNvSpPr/>
              <p:nvPr/>
            </p:nvSpPr>
            <p:spPr>
              <a:xfrm>
                <a:off x="3900775" y="25206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3"/>
              <p:cNvSpPr/>
              <p:nvPr/>
            </p:nvSpPr>
            <p:spPr>
              <a:xfrm>
                <a:off x="4606975" y="24253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53"/>
              <p:cNvSpPr/>
              <p:nvPr/>
            </p:nvSpPr>
            <p:spPr>
              <a:xfrm>
                <a:off x="4841875" y="18961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53"/>
              <p:cNvSpPr/>
              <p:nvPr/>
            </p:nvSpPr>
            <p:spPr>
              <a:xfrm>
                <a:off x="5468575" y="20685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3"/>
              <p:cNvSpPr/>
              <p:nvPr/>
            </p:nvSpPr>
            <p:spPr>
              <a:xfrm>
                <a:off x="5925875" y="18336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3"/>
              <p:cNvSpPr/>
              <p:nvPr/>
            </p:nvSpPr>
            <p:spPr>
              <a:xfrm>
                <a:off x="6160775" y="1262225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92" name="Google Shape;692;p53"/>
              <p:cNvCxnSpPr/>
              <p:nvPr/>
            </p:nvCxnSpPr>
            <p:spPr>
              <a:xfrm rot="10800000">
                <a:off x="1590775" y="1392050"/>
                <a:ext cx="0" cy="2492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3" name="Google Shape;693;p53"/>
              <p:cNvCxnSpPr/>
              <p:nvPr/>
            </p:nvCxnSpPr>
            <p:spPr>
              <a:xfrm>
                <a:off x="1590775" y="3884150"/>
                <a:ext cx="54882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694" name="Google Shape;694;p53"/>
              <p:cNvSpPr txBox="1"/>
              <p:nvPr/>
            </p:nvSpPr>
            <p:spPr>
              <a:xfrm>
                <a:off x="1756419" y="3767339"/>
                <a:ext cx="54882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1800"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95" name="Google Shape;695;p53"/>
            <p:cNvSpPr/>
            <p:nvPr/>
          </p:nvSpPr>
          <p:spPr>
            <a:xfrm>
              <a:off x="3043250" y="2090362"/>
              <a:ext cx="5018200" cy="2064000"/>
            </a:xfrm>
            <a:custGeom>
              <a:avLst/>
              <a:gdLst/>
              <a:ahLst/>
              <a:cxnLst/>
              <a:rect l="l" t="t" r="r" b="b"/>
              <a:pathLst>
                <a:path w="200728" h="82560" extrusionOk="0">
                  <a:moveTo>
                    <a:pt x="0" y="82560"/>
                  </a:moveTo>
                  <a:lnTo>
                    <a:pt x="24926" y="82560"/>
                  </a:lnTo>
                  <a:lnTo>
                    <a:pt x="29014" y="82560"/>
                  </a:lnTo>
                  <a:lnTo>
                    <a:pt x="29014" y="61327"/>
                  </a:lnTo>
                  <a:lnTo>
                    <a:pt x="47874" y="61327"/>
                  </a:lnTo>
                  <a:lnTo>
                    <a:pt x="47874" y="63701"/>
                  </a:lnTo>
                  <a:lnTo>
                    <a:pt x="65414" y="63701"/>
                  </a:lnTo>
                  <a:lnTo>
                    <a:pt x="65414" y="45501"/>
                  </a:lnTo>
                  <a:lnTo>
                    <a:pt x="82559" y="45501"/>
                  </a:lnTo>
                  <a:lnTo>
                    <a:pt x="82559" y="42731"/>
                  </a:lnTo>
                  <a:lnTo>
                    <a:pt x="99309" y="42731"/>
                  </a:lnTo>
                  <a:lnTo>
                    <a:pt x="99309" y="22289"/>
                  </a:lnTo>
                  <a:lnTo>
                    <a:pt x="114212" y="22289"/>
                  </a:lnTo>
                  <a:lnTo>
                    <a:pt x="114212" y="28883"/>
                  </a:lnTo>
                  <a:lnTo>
                    <a:pt x="134917" y="28883"/>
                  </a:lnTo>
                  <a:lnTo>
                    <a:pt x="134917" y="20179"/>
                  </a:lnTo>
                  <a:lnTo>
                    <a:pt x="147447" y="20179"/>
                  </a:lnTo>
                  <a:lnTo>
                    <a:pt x="147447" y="0"/>
                  </a:lnTo>
                  <a:lnTo>
                    <a:pt x="200728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 i="1"/>
              <a:t>regresyon </a:t>
            </a:r>
            <a:endParaRPr sz="3000" i="1"/>
          </a:p>
        </p:txBody>
      </p:sp>
      <p:sp>
        <p:nvSpPr>
          <p:cNvPr id="701" name="Google Shape;701;p5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Verilen eğitim verileri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giriş değişkenleri </a:t>
            </a:r>
            <a:r>
              <a:rPr lang="tr" b="1"/>
              <a:t>X </a:t>
            </a:r>
            <a:r>
              <a:rPr lang="tr"/>
              <a:t>, çıkış değişkenleri </a:t>
            </a:r>
            <a:r>
              <a:rPr lang="tr" b="1"/>
              <a:t>Y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Ve yeni veri noktası x'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Karşılık gelen çıktı değişkenlerini tahmin edin y'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02" name="Google Shape;702;p54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54"/>
          <p:cNvGrpSpPr/>
          <p:nvPr/>
        </p:nvGrpSpPr>
        <p:grpSpPr>
          <a:xfrm>
            <a:off x="4575598" y="2993785"/>
            <a:ext cx="4344597" cy="2026896"/>
            <a:chOff x="1560482" y="1987761"/>
            <a:chExt cx="6500968" cy="3032914"/>
          </a:xfrm>
        </p:grpSpPr>
        <p:grpSp>
          <p:nvGrpSpPr>
            <p:cNvPr id="704" name="Google Shape;704;p54"/>
            <p:cNvGrpSpPr/>
            <p:nvPr/>
          </p:nvGrpSpPr>
          <p:grpSpPr>
            <a:xfrm>
              <a:off x="1560482" y="1987761"/>
              <a:ext cx="6123258" cy="3032914"/>
              <a:chOff x="459846" y="1262225"/>
              <a:chExt cx="6784773" cy="3361314"/>
            </a:xfrm>
          </p:grpSpPr>
          <p:sp>
            <p:nvSpPr>
              <p:cNvPr id="705" name="Google Shape;705;p54"/>
              <p:cNvSpPr txBox="1"/>
              <p:nvPr/>
            </p:nvSpPr>
            <p:spPr>
              <a:xfrm>
                <a:off x="459846" y="1896187"/>
                <a:ext cx="24468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1800">
                    <a:latin typeface="Consolas"/>
                    <a:ea typeface="Consolas"/>
                    <a:cs typeface="Consolas"/>
                    <a:sym typeface="Consolas"/>
                  </a:rPr>
                  <a:t>f(x)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706" name="Google Shape;706;p54"/>
              <p:cNvSpPr/>
              <p:nvPr/>
            </p:nvSpPr>
            <p:spPr>
              <a:xfrm>
                <a:off x="2671750" y="35447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54"/>
              <p:cNvSpPr/>
              <p:nvPr/>
            </p:nvSpPr>
            <p:spPr>
              <a:xfrm>
                <a:off x="2906650" y="29548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54"/>
              <p:cNvSpPr/>
              <p:nvPr/>
            </p:nvSpPr>
            <p:spPr>
              <a:xfrm>
                <a:off x="3665875" y="30248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54"/>
              <p:cNvSpPr/>
              <p:nvPr/>
            </p:nvSpPr>
            <p:spPr>
              <a:xfrm>
                <a:off x="3900775" y="25206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54"/>
              <p:cNvSpPr/>
              <p:nvPr/>
            </p:nvSpPr>
            <p:spPr>
              <a:xfrm>
                <a:off x="4606975" y="242533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54"/>
              <p:cNvSpPr/>
              <p:nvPr/>
            </p:nvSpPr>
            <p:spPr>
              <a:xfrm>
                <a:off x="4841875" y="1896188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54"/>
              <p:cNvSpPr/>
              <p:nvPr/>
            </p:nvSpPr>
            <p:spPr>
              <a:xfrm>
                <a:off x="5468575" y="20685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54"/>
              <p:cNvSpPr/>
              <p:nvPr/>
            </p:nvSpPr>
            <p:spPr>
              <a:xfrm>
                <a:off x="5925875" y="1833613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54"/>
              <p:cNvSpPr/>
              <p:nvPr/>
            </p:nvSpPr>
            <p:spPr>
              <a:xfrm>
                <a:off x="6160775" y="1262225"/>
                <a:ext cx="234900" cy="234900"/>
              </a:xfrm>
              <a:prstGeom prst="ellipse">
                <a:avLst/>
              </a:prstGeom>
              <a:solidFill>
                <a:srgbClr val="9900FF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5" name="Google Shape;715;p54"/>
              <p:cNvCxnSpPr/>
              <p:nvPr/>
            </p:nvCxnSpPr>
            <p:spPr>
              <a:xfrm rot="10800000">
                <a:off x="1590775" y="1392050"/>
                <a:ext cx="0" cy="24921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16" name="Google Shape;716;p54"/>
              <p:cNvCxnSpPr/>
              <p:nvPr/>
            </p:nvCxnSpPr>
            <p:spPr>
              <a:xfrm>
                <a:off x="1590775" y="3884150"/>
                <a:ext cx="54882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17" name="Google Shape;717;p54"/>
              <p:cNvSpPr txBox="1"/>
              <p:nvPr/>
            </p:nvSpPr>
            <p:spPr>
              <a:xfrm>
                <a:off x="1756419" y="3767339"/>
                <a:ext cx="5488200" cy="85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1800">
                    <a:latin typeface="Consolas"/>
                    <a:ea typeface="Consolas"/>
                    <a:cs typeface="Consolas"/>
                    <a:sym typeface="Consolas"/>
                  </a:rPr>
                  <a:t>X</a:t>
                </a:r>
                <a:endParaRPr sz="18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718" name="Google Shape;718;p54"/>
            <p:cNvSpPr/>
            <p:nvPr/>
          </p:nvSpPr>
          <p:spPr>
            <a:xfrm>
              <a:off x="3043250" y="2090362"/>
              <a:ext cx="5018200" cy="2064000"/>
            </a:xfrm>
            <a:custGeom>
              <a:avLst/>
              <a:gdLst/>
              <a:ahLst/>
              <a:cxnLst/>
              <a:rect l="l" t="t" r="r" b="b"/>
              <a:pathLst>
                <a:path w="200728" h="82560" extrusionOk="0">
                  <a:moveTo>
                    <a:pt x="0" y="82560"/>
                  </a:moveTo>
                  <a:lnTo>
                    <a:pt x="24926" y="82560"/>
                  </a:lnTo>
                  <a:lnTo>
                    <a:pt x="29014" y="82560"/>
                  </a:lnTo>
                  <a:lnTo>
                    <a:pt x="29014" y="61327"/>
                  </a:lnTo>
                  <a:lnTo>
                    <a:pt x="47874" y="61327"/>
                  </a:lnTo>
                  <a:lnTo>
                    <a:pt x="47874" y="63701"/>
                  </a:lnTo>
                  <a:lnTo>
                    <a:pt x="65414" y="63701"/>
                  </a:lnTo>
                  <a:lnTo>
                    <a:pt x="65414" y="45501"/>
                  </a:lnTo>
                  <a:lnTo>
                    <a:pt x="82559" y="45501"/>
                  </a:lnTo>
                  <a:lnTo>
                    <a:pt x="82559" y="42731"/>
                  </a:lnTo>
                  <a:lnTo>
                    <a:pt x="99309" y="42731"/>
                  </a:lnTo>
                  <a:lnTo>
                    <a:pt x="99309" y="22289"/>
                  </a:lnTo>
                  <a:lnTo>
                    <a:pt x="114212" y="22289"/>
                  </a:lnTo>
                  <a:lnTo>
                    <a:pt x="114212" y="28883"/>
                  </a:lnTo>
                  <a:lnTo>
                    <a:pt x="134917" y="28883"/>
                  </a:lnTo>
                  <a:lnTo>
                    <a:pt x="134917" y="20179"/>
                  </a:lnTo>
                  <a:lnTo>
                    <a:pt x="147447" y="20179"/>
                  </a:lnTo>
                  <a:lnTo>
                    <a:pt x="147447" y="0"/>
                  </a:lnTo>
                  <a:lnTo>
                    <a:pt x="200728" y="0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19" name="Google Shape;719;p54"/>
          <p:cNvGrpSpPr/>
          <p:nvPr/>
        </p:nvGrpSpPr>
        <p:grpSpPr>
          <a:xfrm>
            <a:off x="229500" y="3024245"/>
            <a:ext cx="3791329" cy="1965969"/>
            <a:chOff x="348786" y="1047100"/>
            <a:chExt cx="6895833" cy="3576439"/>
          </a:xfrm>
        </p:grpSpPr>
        <p:sp>
          <p:nvSpPr>
            <p:cNvPr id="720" name="Google Shape;720;p54"/>
            <p:cNvSpPr txBox="1"/>
            <p:nvPr/>
          </p:nvSpPr>
          <p:spPr>
            <a:xfrm>
              <a:off x="348786" y="1935481"/>
              <a:ext cx="24468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f(x)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21" name="Google Shape;721;p54"/>
            <p:cNvSpPr/>
            <p:nvPr/>
          </p:nvSpPr>
          <p:spPr>
            <a:xfrm>
              <a:off x="2671750" y="35447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4"/>
            <p:cNvSpPr/>
            <p:nvPr/>
          </p:nvSpPr>
          <p:spPr>
            <a:xfrm>
              <a:off x="2906650" y="29548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4"/>
            <p:cNvSpPr/>
            <p:nvPr/>
          </p:nvSpPr>
          <p:spPr>
            <a:xfrm>
              <a:off x="3665875" y="30248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4"/>
            <p:cNvSpPr/>
            <p:nvPr/>
          </p:nvSpPr>
          <p:spPr>
            <a:xfrm>
              <a:off x="3900775" y="25206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4"/>
            <p:cNvSpPr/>
            <p:nvPr/>
          </p:nvSpPr>
          <p:spPr>
            <a:xfrm>
              <a:off x="4606975" y="242533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4"/>
            <p:cNvSpPr/>
            <p:nvPr/>
          </p:nvSpPr>
          <p:spPr>
            <a:xfrm>
              <a:off x="4841875" y="1896188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4"/>
            <p:cNvSpPr/>
            <p:nvPr/>
          </p:nvSpPr>
          <p:spPr>
            <a:xfrm>
              <a:off x="5468575" y="20685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4"/>
            <p:cNvSpPr/>
            <p:nvPr/>
          </p:nvSpPr>
          <p:spPr>
            <a:xfrm>
              <a:off x="5925875" y="1833613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4"/>
            <p:cNvSpPr/>
            <p:nvPr/>
          </p:nvSpPr>
          <p:spPr>
            <a:xfrm>
              <a:off x="6160775" y="1262225"/>
              <a:ext cx="234900" cy="234900"/>
            </a:xfrm>
            <a:prstGeom prst="ellipse">
              <a:avLst/>
            </a:prstGeom>
            <a:solidFill>
              <a:srgbClr val="9900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0" name="Google Shape;730;p54"/>
            <p:cNvCxnSpPr/>
            <p:nvPr/>
          </p:nvCxnSpPr>
          <p:spPr>
            <a:xfrm rot="10800000">
              <a:off x="1590775" y="1392050"/>
              <a:ext cx="0" cy="24921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31" name="Google Shape;731;p54"/>
            <p:cNvCxnSpPr/>
            <p:nvPr/>
          </p:nvCxnSpPr>
          <p:spPr>
            <a:xfrm>
              <a:off x="1590775" y="3884150"/>
              <a:ext cx="54882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32" name="Google Shape;732;p54"/>
            <p:cNvSpPr txBox="1"/>
            <p:nvPr/>
          </p:nvSpPr>
          <p:spPr>
            <a:xfrm>
              <a:off x="1756419" y="3767339"/>
              <a:ext cx="5488200" cy="8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" sz="18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33" name="Google Shape;733;p54"/>
            <p:cNvCxnSpPr/>
            <p:nvPr/>
          </p:nvCxnSpPr>
          <p:spPr>
            <a:xfrm rot="10800000" flipH="1">
              <a:off x="2028225" y="1047100"/>
              <a:ext cx="4944600" cy="3062400"/>
            </a:xfrm>
            <a:prstGeom prst="straightConnector1">
              <a:avLst/>
            </a:prstGeom>
            <a:noFill/>
            <a:ln w="381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5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Farklı bir görev: </a:t>
            </a:r>
            <a:r>
              <a:rPr lang="tr" sz="3000" i="1"/>
              <a:t>Sınıflandırma</a:t>
            </a:r>
            <a:r>
              <a:rPr lang="tr" sz="3000"/>
              <a:t> </a:t>
            </a:r>
            <a:endParaRPr sz="3000"/>
          </a:p>
        </p:txBody>
      </p:sp>
      <p:sp>
        <p:nvSpPr>
          <p:cNvPr id="739" name="Google Shape;739;p55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Eğitim verileri: bir sınıfla ilişkili noktalar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Ayrıca bu noktayla ilgili diğer veriler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Örnek: Hasta grip mi?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İkili sınıflandırma (evet veya hayır)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Farklı değişken türleri (sürekli, ayrık)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0" name="Google Shape;740;p55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1" name="Google Shape;741;p55"/>
          <p:cNvGraphicFramePr/>
          <p:nvPr/>
        </p:nvGraphicFramePr>
        <p:xfrm>
          <a:off x="375638" y="286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{A162C4F1-9709-4942-A8CE-41BA4B4D5158}</a:tableStyleId>
              </a:tblPr>
              <a:tblGrid>
                <a:gridCol w="12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2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2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boğaz ağrısı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burun akması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mide bulantısı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sıcaklık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titreme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ağrı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yaş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günler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Teşhis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101.3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7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15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nezle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98.8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74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grip değil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100.1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46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nezle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99.8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27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nezle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98.4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35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grip değil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99.0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42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grip değil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6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Tek yaklaşım: bölümler</a:t>
            </a:r>
            <a:endParaRPr sz="3000"/>
          </a:p>
        </p:txBody>
      </p:sp>
      <p:sp>
        <p:nvSpPr>
          <p:cNvPr id="747" name="Google Shape;747;p56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Char char="-"/>
            </a:pPr>
            <a:r>
              <a:rPr lang="tr"/>
              <a:t>Tek değişken boyunca verilere ilişkin en iyi bölünmeyi veya bölünmeleri bulun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Bir olasılık, Pr(grip) = (sıcaklık &gt; 99,5)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Eğitim verilerimiz oldukça doğru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48" name="Google Shape;748;p56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9" name="Google Shape;749;p56"/>
          <p:cNvGraphicFramePr/>
          <p:nvPr/>
        </p:nvGraphicFramePr>
        <p:xfrm>
          <a:off x="375638" y="286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{A162C4F1-9709-4942-A8CE-41BA4B4D5158}</a:tableStyleId>
              </a:tblPr>
              <a:tblGrid>
                <a:gridCol w="12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2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2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2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boğaz ağrısı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burun akması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mide bulantısı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sıcaklık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titreme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ağrı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yaş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günler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 b="1"/>
                        <a:t>Teşhis</a:t>
                      </a:r>
                      <a:endParaRPr b="1"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101.3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7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15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nezle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98.8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74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grip değil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100.1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46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nezle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99.8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6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27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1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nezle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98.4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5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35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2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grip değil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Evet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99.9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HAYIR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3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42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4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54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"/>
                        <a:t>grip değil</a:t>
                      </a:r>
                      <a:endParaRPr/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7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Ağaçlar: bölme katmanları</a:t>
            </a:r>
            <a:endParaRPr/>
          </a:p>
        </p:txBody>
      </p:sp>
      <p:sp>
        <p:nvSpPr>
          <p:cNvPr id="755" name="Google Shape;755;p57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Çok basit modeller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Faydaları: </a:t>
            </a:r>
            <a:r>
              <a:rPr lang="en"/>
              <a:t/>
            </a:r>
            <a:br>
              <a:rPr lang="en"/>
            </a:br>
            <a:r>
              <a:rPr lang="tr" sz="1800"/>
              <a:t>Yorumlanabilir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Kullanımı kolay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Uygulamalar için iyi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Örneğin ilaç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  <p:sp>
        <p:nvSpPr>
          <p:cNvPr id="756" name="Google Shape;756;p57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7" name="Google Shape;75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963" y="821075"/>
            <a:ext cx="5343525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8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Ağaçlar veri bölümleridir</a:t>
            </a:r>
            <a:endParaRPr/>
          </a:p>
        </p:txBody>
      </p:sp>
      <p:sp>
        <p:nvSpPr>
          <p:cNvPr id="763" name="Google Shape;763;p58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 </a:t>
            </a:r>
            <a:endParaRPr/>
          </a:p>
        </p:txBody>
      </p:sp>
      <p:sp>
        <p:nvSpPr>
          <p:cNvPr id="764" name="Google Shape;764;p58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5" name="Google Shape;7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19" y="1466200"/>
            <a:ext cx="2851576" cy="22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02" y="856925"/>
            <a:ext cx="4354675" cy="40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Hangi bölgeye düştüğüne göre yeni verileri tahmin edin</a:t>
            </a:r>
            <a:endParaRPr sz="2400"/>
          </a:p>
        </p:txBody>
      </p:sp>
      <p:sp>
        <p:nvSpPr>
          <p:cNvPr id="772" name="Google Shape;772;p5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 </a:t>
            </a:r>
            <a:endParaRPr/>
          </a:p>
        </p:txBody>
      </p:sp>
      <p:sp>
        <p:nvSpPr>
          <p:cNvPr id="773" name="Google Shape;773;p59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4" name="Google Shape;7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19" y="1466200"/>
            <a:ext cx="2851576" cy="22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02" y="856916"/>
            <a:ext cx="4354675" cy="40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60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/>
              <a:t>Hangi bölgeye düştüğüne göre yeni verileri tahmin edin</a:t>
            </a:r>
            <a:endParaRPr/>
          </a:p>
        </p:txBody>
      </p:sp>
      <p:sp>
        <p:nvSpPr>
          <p:cNvPr id="781" name="Google Shape;781;p60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 </a:t>
            </a:r>
            <a:endParaRPr/>
          </a:p>
        </p:txBody>
      </p:sp>
      <p:sp>
        <p:nvSpPr>
          <p:cNvPr id="782" name="Google Shape;782;p60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3" name="Google Shape;78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19" y="1466200"/>
            <a:ext cx="2851576" cy="22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02" y="856916"/>
            <a:ext cx="4354675" cy="40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1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Veriler gürültülü olabilir, esnek atamalar kullanın</a:t>
            </a:r>
            <a:endParaRPr sz="3000"/>
          </a:p>
        </p:txBody>
      </p:sp>
      <p:sp>
        <p:nvSpPr>
          <p:cNvPr id="790" name="Google Shape;790;p61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 </a:t>
            </a:r>
            <a:endParaRPr/>
          </a:p>
        </p:txBody>
      </p:sp>
      <p:sp>
        <p:nvSpPr>
          <p:cNvPr id="791" name="Google Shape;791;p61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2" name="Google Shape;79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919" y="1466200"/>
            <a:ext cx="2851576" cy="22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498" y="856916"/>
            <a:ext cx="4354675" cy="40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Makine öğrenimi nedir?</a:t>
            </a:r>
            <a:endParaRPr sz="300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Fonksiyonlara yaklaşım algoritmaları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Genellikle çok sayıda istatistik kullanın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Genellikle bir tür </a:t>
            </a:r>
            <a:r>
              <a:rPr lang="tr" i="1"/>
              <a:t>kayıp fonksiyonunu en aza indirir</a:t>
            </a:r>
            <a:endParaRPr i="1"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Denetimli öğrenme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Bir fonksiyonun girdileri verildiğinde çıktıyı tahmin etmeye çalışın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Çok sayıda etiketli örnek var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Yarı denetimli öğrenme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Aynı ancak etiketli örnek sayısı &lt; örnek sayısı</a:t>
            </a:r>
            <a:endParaRPr/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tr"/>
              <a:t>Denetimsiz öğrenme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Etiketlenmemiş verileri modellemek istiyorsanız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Veri alt grupları arasındaki benzerlikleri ve farklılıkları bulma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/>
              <a:t>Yeni veriler oluşturmak için işlevleri öğrenin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2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Veriler gürültülü olabilir, esnek atamalar kullanın</a:t>
            </a:r>
            <a:endParaRPr sz="3000"/>
          </a:p>
        </p:txBody>
      </p:sp>
      <p:sp>
        <p:nvSpPr>
          <p:cNvPr id="799" name="Google Shape;799;p62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tr"/>
              <a:t> </a:t>
            </a:r>
            <a:endParaRPr/>
          </a:p>
        </p:txBody>
      </p:sp>
      <p:sp>
        <p:nvSpPr>
          <p:cNvPr id="800" name="Google Shape;800;p62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1" name="Google Shape;80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98" y="856916"/>
            <a:ext cx="4354675" cy="407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6400" y="1369375"/>
            <a:ext cx="3083801" cy="240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3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Örnek olay: Viola-Jones Yüz algılama</a:t>
            </a:r>
            <a:endParaRPr sz="3000"/>
          </a:p>
        </p:txBody>
      </p:sp>
      <p:sp>
        <p:nvSpPr>
          <p:cNvPr id="808" name="Google Shape;808;p63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Çok hızlı ve doğru olmasını istiyorsanız </a:t>
            </a:r>
            <a:r>
              <a:rPr lang="en"/>
              <a:t/>
            </a:r>
            <a:br>
              <a:rPr lang="en"/>
            </a:br>
            <a:r>
              <a:rPr lang="tr" sz="1800"/>
              <a:t>Kamera veya cep telefonunda çalıştırın, düşük maliyetli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Basit özellikleri ve basit sınıflandırıcıları kullanın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 i="1"/>
              <a:t>Haar'ın özellikleri </a:t>
            </a:r>
            <a:r>
              <a:rPr lang="tr"/>
              <a:t>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400"/>
              <a:t>Yanıt = </a:t>
            </a:r>
            <a:r>
              <a:rPr lang="tr" sz="1400">
                <a:solidFill>
                  <a:schemeClr val="dk1"/>
                </a:solidFill>
              </a:rPr>
              <a:t>siyah bölgede Σ pix - beyaz bölgede Σ pix</a:t>
            </a:r>
            <a:endParaRPr/>
          </a:p>
        </p:txBody>
      </p:sp>
      <p:sp>
        <p:nvSpPr>
          <p:cNvPr id="809" name="Google Shape;809;p63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https://www.cs.cmu.edu/~efros/courses/LBMV07/Papers/viola-cvpr-01.pdf</a:t>
            </a:r>
            <a:endParaRPr/>
          </a:p>
        </p:txBody>
      </p:sp>
      <p:pic>
        <p:nvPicPr>
          <p:cNvPr id="810" name="Google Shape;81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9425" y="2505700"/>
            <a:ext cx="2280074" cy="228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4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Örnek olay: Viola-Jones Yüz algılama</a:t>
            </a:r>
            <a:endParaRPr sz="3000"/>
          </a:p>
        </p:txBody>
      </p:sp>
      <p:sp>
        <p:nvSpPr>
          <p:cNvPr id="816" name="Google Shape;816;p64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Haar özellikleri neden çalışıyor? </a:t>
            </a:r>
            <a:r>
              <a:rPr lang="en"/>
              <a:t/>
            </a:r>
            <a:br>
              <a:rPr lang="en"/>
            </a:br>
            <a:r>
              <a:rPr lang="tr" sz="1800"/>
              <a:t>Gözler genellikle yanaklardan daha koyudur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Burun köprüsü gözlerden daha açık renktedir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Vb.</a:t>
            </a:r>
            <a:r>
              <a:rPr lang="en" sz="1800"/>
              <a:t/>
            </a:r>
            <a:br>
              <a:rPr lang="en" sz="1800"/>
            </a:b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Ayrıca hızlı hesaplama!</a:t>
            </a:r>
            <a:r>
              <a:rPr lang="en"/>
              <a:t/>
            </a:r>
            <a:br>
              <a:rPr lang="en"/>
            </a:br>
            <a:r>
              <a:rPr lang="tr" sz="1800"/>
              <a:t> </a:t>
            </a:r>
            <a:r>
              <a:rPr lang="tr" sz="1800" i="1"/>
              <a:t>İntegral görüntüler - </a:t>
            </a:r>
            <a:r>
              <a:rPr lang="tr" sz="1800"/>
              <a:t>bölgeler üzerinde 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7" name="Google Shape;817;p64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https://www.cs.cmu.edu/~efros/courses/LBMV07/Papers/viola-cvpr-01.pdf</a:t>
            </a:r>
            <a:endParaRPr/>
          </a:p>
        </p:txBody>
      </p:sp>
      <p:pic>
        <p:nvPicPr>
          <p:cNvPr id="818" name="Google Shape;81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674" y="1861475"/>
            <a:ext cx="5087827" cy="31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5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Örnek olay: Viola-Jones Yüz algılama</a:t>
            </a:r>
            <a:endParaRPr sz="3000"/>
          </a:p>
        </p:txBody>
      </p:sp>
      <p:sp>
        <p:nvSpPr>
          <p:cNvPr id="824" name="Google Shape;824;p65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Sınıflandırıcı: </a:t>
            </a:r>
            <a:r>
              <a:rPr lang="tr" i="1"/>
              <a:t>güçlendirilmiş </a:t>
            </a:r>
            <a:r>
              <a:rPr lang="tr"/>
              <a:t>bölümler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400"/>
              <a:t>Zayıf sınıflandırıcıları daha iyi hale getirmenin </a:t>
            </a:r>
            <a:r>
              <a:rPr lang="en" sz="1400"/>
              <a:t/>
            </a:r>
            <a:br>
              <a:rPr lang="en" sz="1400"/>
            </a:br>
            <a:r>
              <a:rPr lang="tr" i="1"/>
              <a:t>Boosting Yolu </a:t>
            </a:r>
            <a:r>
              <a:rPr lang="en"/>
              <a:t/>
            </a:r>
            <a:br>
              <a:rPr lang="en"/>
            </a:br>
            <a:r>
              <a:rPr lang="tr" sz="1400"/>
              <a:t>Zayıf bir sınıflandırıcıyı eğitme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5" name="Google Shape;825;p65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https://www.cs.ubc.ca/~lowe/425/slides/13-ViolaJones.pdf</a:t>
            </a:r>
            <a:endParaRPr/>
          </a:p>
        </p:txBody>
      </p:sp>
      <p:pic>
        <p:nvPicPr>
          <p:cNvPr id="826" name="Google Shape;826;p65"/>
          <p:cNvPicPr preferRelativeResize="0"/>
          <p:nvPr/>
        </p:nvPicPr>
        <p:blipFill rotWithShape="1">
          <a:blip r:embed="rId3">
            <a:alphaModFix/>
          </a:blip>
          <a:srcRect b="66260"/>
          <a:stretch/>
        </p:blipFill>
        <p:spPr>
          <a:xfrm>
            <a:off x="5115350" y="764875"/>
            <a:ext cx="3804851" cy="143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66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Örnek olay: Viola-Jones Yüz algılama</a:t>
            </a:r>
            <a:endParaRPr sz="3000"/>
          </a:p>
        </p:txBody>
      </p:sp>
      <p:sp>
        <p:nvSpPr>
          <p:cNvPr id="832" name="Google Shape;832;p66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Sınıflandırıcı: </a:t>
            </a:r>
            <a:r>
              <a:rPr lang="tr" i="1"/>
              <a:t>güçlendirilmiş </a:t>
            </a:r>
            <a:r>
              <a:rPr lang="tr"/>
              <a:t>bölümler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 i="1"/>
              <a:t>Güçlendirme </a:t>
            </a:r>
            <a:r>
              <a:rPr lang="en"/>
              <a:t/>
            </a:r>
            <a:br>
              <a:rPr lang="en"/>
            </a:br>
            <a:r>
              <a:rPr lang="tr" sz="1400"/>
              <a:t>Zayıf sınıflandırıcıları daha iyi hale getirmenin yolu </a:t>
            </a:r>
            <a:r>
              <a:rPr lang="en" sz="1400"/>
              <a:t/>
            </a:r>
            <a:br>
              <a:rPr lang="en" sz="1400"/>
            </a:br>
            <a:r>
              <a:rPr lang="tr" sz="1400"/>
              <a:t>Zayıf bir sınıflandırıcıyı eğitme </a:t>
            </a:r>
            <a:r>
              <a:rPr lang="en" sz="1400"/>
              <a:t/>
            </a:r>
            <a:br>
              <a:rPr lang="en" sz="1400"/>
            </a:br>
            <a:r>
              <a:rPr lang="tr" sz="1400"/>
              <a:t>Yanlış yaptığımız verileri yeniden ağırlıklandırın, tekrar eğitin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33" name="Google Shape;833;p66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https://www.cs.ubc.ca/~lowe/425/slides/13-ViolaJones.pdf</a:t>
            </a:r>
            <a:endParaRPr/>
          </a:p>
        </p:txBody>
      </p:sp>
      <p:pic>
        <p:nvPicPr>
          <p:cNvPr id="834" name="Google Shape;834;p66"/>
          <p:cNvPicPr preferRelativeResize="0"/>
          <p:nvPr/>
        </p:nvPicPr>
        <p:blipFill rotWithShape="1">
          <a:blip r:embed="rId3">
            <a:alphaModFix/>
          </a:blip>
          <a:srcRect b="33971"/>
          <a:stretch/>
        </p:blipFill>
        <p:spPr>
          <a:xfrm>
            <a:off x="5115350" y="764875"/>
            <a:ext cx="3804851" cy="281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7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Örnek olay: Viola-Jones Yüz algılama</a:t>
            </a:r>
            <a:endParaRPr sz="3000"/>
          </a:p>
        </p:txBody>
      </p:sp>
      <p:sp>
        <p:nvSpPr>
          <p:cNvPr id="840" name="Google Shape;840;p67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Sınıflandırıcı: </a:t>
            </a:r>
            <a:r>
              <a:rPr lang="tr" i="1"/>
              <a:t>güçlendirilmiş </a:t>
            </a:r>
            <a:r>
              <a:rPr lang="tr"/>
              <a:t>bölümler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 i="1"/>
              <a:t>Güçlendirme </a:t>
            </a:r>
            <a:r>
              <a:rPr lang="en"/>
              <a:t/>
            </a:r>
            <a:br>
              <a:rPr lang="en"/>
            </a:br>
            <a:r>
              <a:rPr lang="tr" sz="1400"/>
              <a:t>Zayıf sınıflandırıcıları daha iyi hale getirmenin yolu </a:t>
            </a:r>
            <a:r>
              <a:rPr lang="en" sz="1400"/>
              <a:t/>
            </a:r>
            <a:br>
              <a:rPr lang="en" sz="1400"/>
            </a:br>
            <a:r>
              <a:rPr lang="tr" sz="1400"/>
              <a:t>Zayıf sınıflandırıcıyı eğitin </a:t>
            </a:r>
            <a:r>
              <a:rPr lang="en" sz="1400"/>
              <a:t/>
            </a:r>
            <a:br>
              <a:rPr lang="en" sz="1400"/>
            </a:br>
            <a:r>
              <a:rPr lang="tr" sz="1400"/>
              <a:t>Yanlış yaptığımız verileri yeniden ağırlıklandırın, tekrar eğitin </a:t>
            </a:r>
            <a:r>
              <a:rPr lang="en" sz="1400"/>
              <a:t/>
            </a:r>
            <a:br>
              <a:rPr lang="en" sz="1400"/>
            </a:br>
            <a:r>
              <a:rPr lang="tr" sz="1400"/>
              <a:t>...ve tekrar </a:t>
            </a:r>
            <a:r>
              <a:rPr lang="en" sz="1400"/>
              <a:t/>
            </a:r>
            <a:br>
              <a:rPr lang="en" sz="1400"/>
            </a:br>
            <a:r>
              <a:rPr lang="tr" sz="1400"/>
              <a:t>Durmak istediğinizi hissedene kadar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400"/>
              <a:t>Son sınıflandırıcı bunların birleşimidir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1" name="Google Shape;841;p67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https://www.cs.ubc.ca/~lowe/425/slides/13-ViolaJones.pdf</a:t>
            </a:r>
            <a:endParaRPr/>
          </a:p>
        </p:txBody>
      </p:sp>
      <p:pic>
        <p:nvPicPr>
          <p:cNvPr id="842" name="Google Shape;842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5350" y="764875"/>
            <a:ext cx="3804851" cy="42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8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Örnek olay: Viola-Jones Yüz algılama</a:t>
            </a:r>
            <a:endParaRPr sz="3000"/>
          </a:p>
        </p:txBody>
      </p:sp>
      <p:sp>
        <p:nvSpPr>
          <p:cNvPr id="848" name="Google Shape;848;p68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Son olarak, bir dizi sınıflandırıcı kullanın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1. sınıflandırıcı </a:t>
            </a:r>
            <a:r>
              <a:rPr lang="en"/>
              <a:t/>
            </a:r>
            <a:br>
              <a:rPr lang="en"/>
            </a:br>
            <a:r>
              <a:rPr lang="tr" sz="1800"/>
              <a:t>Çok hızlı, kolay negatifleri atıyor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2. sınıflandırıcı </a:t>
            </a:r>
            <a:r>
              <a:rPr lang="en"/>
              <a:t/>
            </a:r>
            <a:br>
              <a:rPr lang="en"/>
            </a:br>
            <a:r>
              <a:rPr lang="tr" sz="1800"/>
              <a:t>Hızlı, daha sert negatifleri atar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3. sınıflandırıcı </a:t>
            </a:r>
            <a:r>
              <a:rPr lang="en"/>
              <a:t/>
            </a:r>
            <a:br>
              <a:rPr lang="en"/>
            </a:br>
            <a:r>
              <a:rPr lang="tr" sz="1800"/>
              <a:t>Daha yavaştır, sert negatifleri dışarı atar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 sz="1800"/>
              <a:t>Zor örneklerde yalnızca yavaş, iyi sınıflandırıcıları çalıştırın </a:t>
            </a:r>
            <a:r>
              <a:rPr lang="en" sz="1800"/>
              <a:t/>
            </a:r>
            <a:br>
              <a:rPr lang="en" sz="1800"/>
            </a:br>
            <a:r>
              <a:rPr lang="tr" sz="1800"/>
              <a:t>Hala çok doğru olan hızlı sınıflandırıcı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9" name="Google Shape;849;p68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Örnek olay: Viola-Jones Yüz algılama</a:t>
            </a:r>
            <a:endParaRPr sz="3000"/>
          </a:p>
        </p:txBody>
      </p:sp>
      <p:sp>
        <p:nvSpPr>
          <p:cNvPr id="855" name="Google Shape;855;p6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Haar, </a:t>
            </a:r>
            <a:r>
              <a:rPr lang="en"/>
              <a:t/>
            </a:r>
            <a:br>
              <a:rPr lang="en"/>
            </a:br>
            <a:r>
              <a:rPr lang="tr"/>
              <a:t>Cascade </a:t>
            </a:r>
            <a:r>
              <a:rPr lang="en"/>
              <a:t/>
            </a:r>
            <a:br>
              <a:rPr lang="en"/>
            </a:br>
            <a:r>
              <a:rPr lang="tr"/>
              <a:t>Of güçlendirilmiş sınıflandırıcılara sahiptir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56" name="Google Shape;856;p69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7" name="Google Shape;85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2325" y="1743458"/>
            <a:ext cx="9144000" cy="395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Denetimsiz öğrenme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Etiket yok, yalnızca verilerdeki kalıpları arıyorum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Örneğin kümeleme, birden fazla kümeye sahip verilerde bunların ne olduğu, ne kadar büyük olduğu vb.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Kümeleme: verilerdeki grupları bulma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059200"/>
            <a:ext cx="69818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Kümeleme: verilerdeki grupları bulma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1088" y="1059200"/>
            <a:ext cx="69818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127950" y="192175"/>
            <a:ext cx="8888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K-kümeleme anlamına gelir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223800" y="764875"/>
            <a:ext cx="8696400" cy="4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Noktaların gruptaki diğer noktalara yakın, grup dışındaki noktalardan uzak olduğunu varsayalım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tr"/>
              <a:t>Algoritma: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tr" sz="1800"/>
              <a:t>Küme merkezlerini rastgele başlat</a:t>
            </a:r>
            <a:endParaRPr sz="1800"/>
          </a:p>
        </p:txBody>
      </p:sp>
      <p:sp>
        <p:nvSpPr>
          <p:cNvPr id="113" name="Google Shape;113;p21"/>
          <p:cNvSpPr txBox="1">
            <a:spLocks noGrp="1"/>
          </p:cNvSpPr>
          <p:nvPr>
            <p:ph type="title" idx="2"/>
          </p:nvPr>
        </p:nvSpPr>
        <p:spPr>
          <a:xfrm>
            <a:off x="229500" y="4785775"/>
            <a:ext cx="8685000" cy="2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https://healthcare.ai/step-step-k-means-clustering/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350" y="1925975"/>
            <a:ext cx="272415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Microsoft Office PowerPoint</Application>
  <PresentationFormat>Ekran Gösterisi (16:9)</PresentationFormat>
  <Paragraphs>449</Paragraphs>
  <Slides>57</Slides>
  <Notes>57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57</vt:i4>
      </vt:variant>
    </vt:vector>
  </HeadingPairs>
  <TitlesOfParts>
    <vt:vector size="60" baseType="lpstr">
      <vt:lpstr>Arial</vt:lpstr>
      <vt:lpstr>Consolas</vt:lpstr>
      <vt:lpstr>Simple Light</vt:lpstr>
      <vt:lpstr>PowerPoint Sunusu</vt:lpstr>
      <vt:lpstr>PowerPoint Sunusu</vt:lpstr>
      <vt:lpstr>Şu ana kadar: düşük/orta seviye görme</vt:lpstr>
      <vt:lpstr>Bu özellikleri neden çıkardık?</vt:lpstr>
      <vt:lpstr>Makine öğrenimi nedir?</vt:lpstr>
      <vt:lpstr>Denetimsiz öğrenme</vt:lpstr>
      <vt:lpstr>Kümeleme: verilerdeki grupları bulma</vt:lpstr>
      <vt:lpstr>Kümeleme: verilerdeki grupları bulma</vt:lpstr>
      <vt:lpstr>K-kümeleme anlamına gelir</vt:lpstr>
      <vt:lpstr>K-kümeleme anlamına gelir</vt:lpstr>
      <vt:lpstr>K-kümeleme anlamına gelir</vt:lpstr>
      <vt:lpstr>K-kümeleme anlamına gelir</vt:lpstr>
      <vt:lpstr>K-kümeleme anlamına gelir</vt:lpstr>
      <vt:lpstr>K-kümeleme anlamına gelir</vt:lpstr>
      <vt:lpstr>K-kümeleme anlamına gelir</vt:lpstr>
      <vt:lpstr>Görüntülerde kümeleme</vt:lpstr>
      <vt:lpstr>Görüntülerde kümeleme</vt:lpstr>
      <vt:lpstr>Denetimli Öğrenme: f'yi tahmin etmek istiyorum</vt:lpstr>
      <vt:lpstr>İşte olası bir f*</vt:lpstr>
      <vt:lpstr>Verilerde sıklıkla gürültü vardır</vt:lpstr>
      <vt:lpstr>Verilerde sıklıkla gürültü vardır</vt:lpstr>
      <vt:lpstr>Verilerde sıklıkla gürültü vardır</vt:lpstr>
      <vt:lpstr>Bazen veriler daha karmaşıktır</vt:lpstr>
      <vt:lpstr>Önyargı / Varyans değiş tokuşu</vt:lpstr>
      <vt:lpstr>Önyargı / Varyans değiş tokuşu</vt:lpstr>
      <vt:lpstr>Önyargı / Varyans değiş tokuşu</vt:lpstr>
      <vt:lpstr>Önyargı / Varyans değiş tokuşu</vt:lpstr>
      <vt:lpstr>Önyargı / Varyans değiş tokuşu</vt:lpstr>
      <vt:lpstr>Önyargı / Varyans değiş tokuşu</vt:lpstr>
      <vt:lpstr>Doğrusal regresyon</vt:lpstr>
      <vt:lpstr>Doğrusal regresyon</vt:lpstr>
      <vt:lpstr>Doğrusal regresyon</vt:lpstr>
      <vt:lpstr>Doğrusal regresyon</vt:lpstr>
      <vt:lpstr>Doğrusal regresyon</vt:lpstr>
      <vt:lpstr>Doğrusal regresyon</vt:lpstr>
      <vt:lpstr>(Bir yana) Dışbükey ve Dışbükey olmayan</vt:lpstr>
      <vt:lpstr>(Bir yana) Dışbükey ve Dışbükey olmayan</vt:lpstr>
      <vt:lpstr>En yakın komşu</vt:lpstr>
      <vt:lpstr>En yakın komşu</vt:lpstr>
      <vt:lpstr>En yakın komşu</vt:lpstr>
      <vt:lpstr>En yakın komşu</vt:lpstr>
      <vt:lpstr>regresyon </vt:lpstr>
      <vt:lpstr>Farklı bir görev: Sınıflandırma </vt:lpstr>
      <vt:lpstr>Tek yaklaşım: bölümler</vt:lpstr>
      <vt:lpstr>Ağaçlar: bölme katmanları</vt:lpstr>
      <vt:lpstr>Ağaçlar veri bölümleridir</vt:lpstr>
      <vt:lpstr>Hangi bölgeye düştüğüne göre yeni verileri tahmin edin</vt:lpstr>
      <vt:lpstr>Hangi bölgeye düştüğüne göre yeni verileri tahmin edin</vt:lpstr>
      <vt:lpstr>Veriler gürültülü olabilir, esnek atamalar kullanın</vt:lpstr>
      <vt:lpstr>Veriler gürültülü olabilir, esnek atamalar kullanın</vt:lpstr>
      <vt:lpstr>Örnek olay: Viola-Jones Yüz algılama</vt:lpstr>
      <vt:lpstr>Örnek olay: Viola-Jones Yüz algılama</vt:lpstr>
      <vt:lpstr>Örnek olay: Viola-Jones Yüz algılama</vt:lpstr>
      <vt:lpstr>Örnek olay: Viola-Jones Yüz algılama</vt:lpstr>
      <vt:lpstr>Örnek olay: Viola-Jones Yüz algılama</vt:lpstr>
      <vt:lpstr>Örnek olay: Viola-Jones Yüz algılama</vt:lpstr>
      <vt:lpstr>Örnek olay: Viola-Jones Yüz algılama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Burhan ERGEN</dc:creator>
  <cp:lastModifiedBy>Burhan ERGEN</cp:lastModifiedBy>
  <cp:revision>1</cp:revision>
  <dcterms:modified xsi:type="dcterms:W3CDTF">2023-12-04T14:59:00Z</dcterms:modified>
</cp:coreProperties>
</file>