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307" r:id="rId2"/>
    <p:sldId id="256" r:id="rId3"/>
    <p:sldId id="270" r:id="rId4"/>
    <p:sldId id="257" r:id="rId5"/>
    <p:sldId id="265" r:id="rId6"/>
    <p:sldId id="267" r:id="rId7"/>
    <p:sldId id="268" r:id="rId8"/>
    <p:sldId id="269" r:id="rId9"/>
    <p:sldId id="271" r:id="rId10"/>
    <p:sldId id="272" r:id="rId11"/>
    <p:sldId id="273" r:id="rId12"/>
    <p:sldId id="274" r:id="rId13"/>
    <p:sldId id="309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4" r:id="rId31"/>
    <p:sldId id="295" r:id="rId32"/>
    <p:sldId id="291" r:id="rId33"/>
    <p:sldId id="292" r:id="rId34"/>
    <p:sldId id="293" r:id="rId35"/>
    <p:sldId id="296" r:id="rId36"/>
    <p:sldId id="297" r:id="rId37"/>
    <p:sldId id="298" r:id="rId38"/>
    <p:sldId id="308" r:id="rId39"/>
    <p:sldId id="300" r:id="rId40"/>
    <p:sldId id="301" r:id="rId41"/>
    <p:sldId id="302" r:id="rId42"/>
    <p:sldId id="303" r:id="rId43"/>
    <p:sldId id="304" r:id="rId44"/>
    <p:sldId id="299" r:id="rId45"/>
  </p:sldIdLst>
  <p:sldSz cx="9144000" cy="6858000" type="screen4x3"/>
  <p:notesSz cx="6858000" cy="9144000"/>
  <p:custDataLst>
    <p:tags r:id="rId4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3399"/>
    <a:srgbClr val="336699"/>
    <a:srgbClr val="008080"/>
    <a:srgbClr val="009999"/>
    <a:srgbClr val="FF9966"/>
    <a:srgbClr val="99FFFF"/>
    <a:srgbClr val="0000FF"/>
    <a:srgbClr val="33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718" autoAdjust="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3984"/>
        <p:guide orient="horz" pos="2208"/>
        <p:guide orient="horz" pos="624"/>
        <p:guide pos="2880"/>
        <p:guide pos="624"/>
      </p:guideLst>
    </p:cSldViewPr>
  </p:slideViewPr>
  <p:outlineViewPr>
    <p:cViewPr>
      <p:scale>
        <a:sx n="33" d="100"/>
        <a:sy n="33" d="100"/>
      </p:scale>
      <p:origin x="0" y="348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90"/>
    </p:cViewPr>
  </p:sorterViewPr>
  <p:notesViewPr>
    <p:cSldViewPr>
      <p:cViewPr varScale="1">
        <p:scale>
          <a:sx n="68" d="100"/>
          <a:sy n="68" d="100"/>
        </p:scale>
        <p:origin x="-193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179A10A4-9969-4157-84B6-1E57C6A3AAC8}" type="datetime1">
              <a:rPr lang="en-US"/>
              <a:pPr/>
              <a:t>4/28/2011</a:t>
            </a:fld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F84F7A69-2C51-464E-A2C6-48667313A6F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40F30B6E-E9B7-4F0C-87D7-820B1DFD0A8C}" type="datetime1">
              <a:rPr lang="en-US"/>
              <a:pPr/>
              <a:t>4/28/2011</a:t>
            </a:fld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51FB1C8E-D77B-48EC-9F03-E9895CCAEC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54A37AB-EF2C-4BF8-8EA2-A1C1AD22972E}" type="datetime1">
              <a:rPr lang="en-US"/>
              <a:pPr/>
              <a:t>4/28/2011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7555E3-22F0-48AE-8F66-134F0A27AB63}" type="slidenum">
              <a:rPr lang="en-US"/>
              <a:pPr/>
              <a:t>4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5546EBF-CC45-4C81-9472-336B2D8FC97D}" type="datetime1">
              <a:rPr lang="en-US"/>
              <a:pPr/>
              <a:t>4/28/2011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E3CD44-F17C-48A1-AA4C-B7835C66ED5F}" type="slidenum">
              <a:rPr lang="en-US"/>
              <a:pPr/>
              <a:t>17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283ACF1-9E83-4090-A88A-544640E85763}" type="datetime1">
              <a:rPr lang="en-US"/>
              <a:pPr/>
              <a:t>4/28/2011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81A751-8C05-4A70-BC8E-BD71AFA1756F}" type="slidenum">
              <a:rPr lang="en-US"/>
              <a:pPr/>
              <a:t>30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F7066E9-B087-4E42-B6B5-6A035539791C}" type="datetime1">
              <a:rPr lang="en-US"/>
              <a:pPr/>
              <a:t>4/28/2011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60A45-79F9-4366-BF22-DC3DB8A9A8E7}" type="slidenum">
              <a:rPr lang="en-US"/>
              <a:pPr/>
              <a:t>32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650E61C-E9D0-4CDC-9A8C-6E857B60E11C}" type="datetime1">
              <a:rPr lang="en-US"/>
              <a:pPr/>
              <a:t>4/28/2011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5CA6F7-DE1B-4CF2-A39E-5640D68DEF5A}" type="slidenum">
              <a:rPr lang="en-US"/>
              <a:pPr/>
              <a:t>38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400"/>
              <a:t>Patterns were recorded by video camera and the signals were digitized with a resolution of 256 x 256 on 8 bit gray scale.</a:t>
            </a:r>
          </a:p>
          <a:p>
            <a:pPr algn="just"/>
            <a:r>
              <a:rPr lang="en-US" sz="1400"/>
              <a:t>The first step of image recognition procedure is image enhancement by temporary filters.</a:t>
            </a:r>
          </a:p>
          <a:p>
            <a:pPr algn="just"/>
            <a:r>
              <a:rPr lang="en-US" sz="1400"/>
              <a:t>There can be observed for certain characteristic of texels features as a function of temperature are reflected by the location of extreme at T = 37,5</a:t>
            </a:r>
            <a:r>
              <a:rPr lang="en-US" sz="1400" baseline="30000"/>
              <a:t>0</a:t>
            </a:r>
            <a:r>
              <a:rPr lang="en-US" sz="1400"/>
              <a:t>C.</a:t>
            </a:r>
          </a:p>
          <a:p>
            <a:pPr algn="just"/>
            <a:r>
              <a:rPr lang="en-US" sz="1400"/>
              <a:t>The texel information of an image with a more complete respect of texture characteristics.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3FDD-AD9A-4CCD-B428-B908673857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F94B-08EC-448F-BD35-18616A4F6C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9E3B-2E0D-4724-A62B-69FC65F19B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DDE2-C5B2-4408-88DD-237CB7D5C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F4CC-0BD8-4FF0-A679-34E65CF0A6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9E3A-CED6-420D-BA10-86993ACB3B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68A6-9FE6-4CBA-A1BB-0D3917FE09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1F3A-0555-473D-9001-FC48653218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7EA8-5BB0-4E5E-A1BA-DD42129E6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75D3-CE17-4CC7-8C84-713657F574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D705-C47F-42C9-97C4-57F67D84A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B92AB-63FF-4067-9C1E-27A47A36C4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7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19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00166" y="2214562"/>
            <a:ext cx="6248400" cy="1143000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Texture analysis</a:t>
            </a:r>
            <a:endParaRPr lang="en-US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096000" cy="914400"/>
          </a:xfrm>
          <a:noFill/>
          <a:ln/>
        </p:spPr>
        <p:txBody>
          <a:bodyPr>
            <a:normAutofit fontScale="90000"/>
          </a:bodyPr>
          <a:lstStyle/>
          <a:p>
            <a:r>
              <a:rPr kumimoji="0" lang="en-US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kumimoji="0" lang="en-US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kumimoji="0" lang="en-US" sz="4000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GLCM</a:t>
            </a:r>
            <a:br>
              <a:rPr kumimoji="0" lang="en-US" sz="4000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419244"/>
            <a:ext cx="8186766" cy="4724400"/>
          </a:xfrm>
          <a:noFill/>
          <a:ln/>
        </p:spPr>
        <p:txBody>
          <a:bodyPr/>
          <a:lstStyle/>
          <a:p>
            <a:pPr algn="just">
              <a:buFont typeface="Monotype Sorts" pitchFamily="2" charset="2"/>
              <a:buNone/>
            </a:pPr>
            <a:endParaRPr kumimoji="0"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kumimoji="0"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kumimoji="0" lang="en-US" sz="24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40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co-occurrence matrix</a:t>
            </a:r>
            <a:r>
              <a:rPr kumimoji="0" lang="en-US" sz="2400" dirty="0">
                <a:solidFill>
                  <a:srgbClr val="3737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is a two-dimensional array, </a:t>
            </a:r>
            <a:r>
              <a:rPr kumimoji="0"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kumimoji="0"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, in which both the rows and the columns represent a set of possible image values.</a:t>
            </a:r>
          </a:p>
          <a:p>
            <a:pPr algn="just"/>
            <a:endParaRPr kumimoji="0"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kumimoji="0"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kumimoji="0" lang="en-US" sz="240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GLCM</a:t>
            </a:r>
            <a:r>
              <a:rPr kumimoji="0"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kumimoji="0" lang="en-US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d</a:t>
            </a:r>
            <a:r>
              <a:rPr kumimoji="0"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[</a:t>
            </a:r>
            <a:r>
              <a:rPr kumimoji="0"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i,j</a:t>
            </a:r>
            <a:r>
              <a:rPr kumimoji="0"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] is defined by first specifying a displacement vector </a:t>
            </a:r>
            <a:r>
              <a:rPr kumimoji="0"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d</a:t>
            </a:r>
            <a:r>
              <a:rPr kumimoji="0"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=(</a:t>
            </a:r>
            <a:r>
              <a:rPr kumimoji="0"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dx,dy</a:t>
            </a:r>
            <a:r>
              <a:rPr kumimoji="0"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) and counting all pairs of pixels separated by </a:t>
            </a:r>
            <a:r>
              <a:rPr kumimoji="0"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d </a:t>
            </a:r>
            <a:r>
              <a:rPr kumimoji="0"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having gray levels </a:t>
            </a:r>
            <a:r>
              <a:rPr kumimoji="0"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kumimoji="0"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and j.</a:t>
            </a:r>
          </a:p>
          <a:p>
            <a:pPr algn="just">
              <a:buFont typeface="Monotype Sorts" pitchFamily="2" charset="2"/>
              <a:buNone/>
            </a:pPr>
            <a:endParaRPr kumimoji="0"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096000" cy="914400"/>
          </a:xfrm>
          <a:noFill/>
          <a:ln/>
        </p:spPr>
        <p:txBody>
          <a:bodyPr>
            <a:normAutofit fontScale="90000"/>
          </a:bodyPr>
          <a:lstStyle/>
          <a:p>
            <a:r>
              <a:rPr kumimoji="0" lang="en-US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kumimoji="0" lang="en-US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kumimoji="0" lang="en-US" sz="4000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GLCM</a:t>
            </a:r>
            <a:br>
              <a:rPr kumimoji="0" lang="en-US" sz="4000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579" name="Rectangle 1027"/>
          <p:cNvSpPr>
            <a:spLocks noGrp="1" noChangeArrowheads="1"/>
          </p:cNvSpPr>
          <p:nvPr>
            <p:ph idx="1"/>
          </p:nvPr>
        </p:nvSpPr>
        <p:spPr>
          <a:xfrm>
            <a:off x="762000" y="1371600"/>
            <a:ext cx="7924800" cy="47244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kumimoji="0" lang="en-US" sz="2400" b="1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GLCM</a:t>
            </a: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 is defined by:</a:t>
            </a:r>
          </a:p>
          <a:p>
            <a:pPr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30000"/>
              </a:lnSpc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– where </a:t>
            </a:r>
            <a:r>
              <a:rPr kumimoji="0" lang="en-US" sz="2400" b="1">
                <a:latin typeface="Tahoma" pitchFamily="34" charset="0"/>
                <a:ea typeface="Tahoma" pitchFamily="34" charset="0"/>
                <a:cs typeface="Tahoma" pitchFamily="34" charset="0"/>
              </a:rPr>
              <a:t>n</a:t>
            </a:r>
            <a:r>
              <a:rPr kumimoji="0" lang="en-US" sz="2400" b="1" baseline="-2000">
                <a:latin typeface="Tahoma" pitchFamily="34" charset="0"/>
                <a:ea typeface="Tahoma" pitchFamily="34" charset="0"/>
                <a:cs typeface="Tahoma" pitchFamily="34" charset="0"/>
              </a:rPr>
              <a:t>ij</a:t>
            </a: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 is the number of occurrences of the pixel</a:t>
            </a:r>
          </a:p>
          <a:p>
            <a:pPr algn="just"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values </a:t>
            </a:r>
            <a:r>
              <a:rPr kumimoji="0" lang="en-US" sz="2400" b="1">
                <a:latin typeface="Tahoma" pitchFamily="34" charset="0"/>
                <a:ea typeface="Tahoma" pitchFamily="34" charset="0"/>
                <a:cs typeface="Tahoma" pitchFamily="34" charset="0"/>
              </a:rPr>
              <a:t>(i,j)</a:t>
            </a: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 lying at distance </a:t>
            </a:r>
            <a:r>
              <a:rPr kumimoji="0" lang="en-US" sz="2400" b="1">
                <a:latin typeface="Tahoma" pitchFamily="34" charset="0"/>
                <a:ea typeface="Tahoma" pitchFamily="34" charset="0"/>
                <a:cs typeface="Tahoma" pitchFamily="34" charset="0"/>
              </a:rPr>
              <a:t>d </a:t>
            </a: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in the image.</a:t>
            </a:r>
          </a:p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– The co-occurrence matrix </a:t>
            </a:r>
            <a:r>
              <a:rPr kumimoji="0" lang="en-US" sz="2400" b="1"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kumimoji="0" lang="en-US" sz="2400" b="1" baseline="-6000">
                <a:latin typeface="Tahoma" pitchFamily="34" charset="0"/>
                <a:ea typeface="Tahoma" pitchFamily="34" charset="0"/>
                <a:cs typeface="Tahoma" pitchFamily="34" charset="0"/>
              </a:rPr>
              <a:t>d</a:t>
            </a:r>
            <a:r>
              <a:rPr kumimoji="0" lang="en-US" sz="2400" b="1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has dimension </a:t>
            </a:r>
            <a:r>
              <a:rPr kumimoji="0" lang="en-US" sz="2400" b="1">
                <a:latin typeface="Tahoma" pitchFamily="34" charset="0"/>
                <a:ea typeface="Tahoma" pitchFamily="34" charset="0"/>
                <a:cs typeface="Tahoma" pitchFamily="34" charset="0"/>
              </a:rPr>
              <a:t>n× n</a:t>
            </a: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</a:p>
          <a:p>
            <a:pPr algn="just"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where n is the number of gray levels in the image.</a:t>
            </a:r>
          </a:p>
          <a:p>
            <a:pPr algn="just">
              <a:buFont typeface="Monotype Sorts" pitchFamily="2" charset="2"/>
              <a:buNone/>
            </a:pP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24581" name="Object 1029"/>
          <p:cNvGraphicFramePr>
            <a:graphicFrameLocks noChangeAspect="1"/>
          </p:cNvGraphicFramePr>
          <p:nvPr/>
        </p:nvGraphicFramePr>
        <p:xfrm>
          <a:off x="3432175" y="2362200"/>
          <a:ext cx="2279650" cy="735013"/>
        </p:xfrm>
        <a:graphic>
          <a:graphicData uri="http://schemas.openxmlformats.org/presentationml/2006/ole">
            <p:oleObj spid="_x0000_s24581" name="Equation" r:id="rId3" imgW="749160" imgH="241200" progId="Equation.3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096000" cy="914400"/>
          </a:xfrm>
          <a:noFill/>
          <a:ln/>
        </p:spPr>
        <p:txBody>
          <a:bodyPr>
            <a:normAutofit fontScale="90000"/>
          </a:bodyPr>
          <a:lstStyle/>
          <a:p>
            <a:r>
              <a:rPr kumimoji="0" lang="en-US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kumimoji="0" lang="en-US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kumimoji="0" lang="en-US" sz="4000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GLCM</a:t>
            </a:r>
            <a:br>
              <a:rPr kumimoji="0" lang="en-US" sz="4000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71600"/>
            <a:ext cx="7924800" cy="47244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kumimoji="0" lang="en-US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For example, if </a:t>
            </a:r>
            <a:r>
              <a:rPr kumimoji="0" lang="en-US" sz="2400" b="1">
                <a:latin typeface="Tahoma" pitchFamily="34" charset="0"/>
                <a:ea typeface="Tahoma" pitchFamily="34" charset="0"/>
                <a:cs typeface="Tahoma" pitchFamily="34" charset="0"/>
              </a:rPr>
              <a:t>d</a:t>
            </a: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=(1,1)</a:t>
            </a:r>
            <a:endParaRPr kumimoji="0" lang="en-US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there are 16 pairs of pixels in the image which satisfy</a:t>
            </a:r>
          </a:p>
          <a:p>
            <a:pPr algn="just"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this spatial separation. Since there are only three gray</a:t>
            </a:r>
          </a:p>
          <a:p>
            <a:pPr algn="just"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levels, </a:t>
            </a:r>
            <a:r>
              <a:rPr kumimoji="0" lang="en-US" sz="2400" b="1">
                <a:latin typeface="Tahoma" pitchFamily="34" charset="0"/>
                <a:ea typeface="Tahoma" pitchFamily="34" charset="0"/>
                <a:cs typeface="Tahoma" pitchFamily="34" charset="0"/>
              </a:rPr>
              <a:t>P[i,j]</a:t>
            </a: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 is a </a:t>
            </a:r>
            <a:r>
              <a:rPr kumimoji="0" lang="en-US" sz="2400" b="1">
                <a:latin typeface="Tahoma" pitchFamily="34" charset="0"/>
                <a:ea typeface="Tahoma" pitchFamily="34" charset="0"/>
                <a:cs typeface="Tahoma" pitchFamily="34" charset="0"/>
              </a:rPr>
              <a:t>3×3</a:t>
            </a: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 matrix.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2133600"/>
            <a:ext cx="6191250" cy="215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57166"/>
            <a:ext cx="56673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3500438"/>
            <a:ext cx="56673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096000" cy="914400"/>
          </a:xfrm>
          <a:noFill/>
          <a:ln/>
        </p:spPr>
        <p:txBody>
          <a:bodyPr>
            <a:normAutofit fontScale="90000"/>
          </a:bodyPr>
          <a:lstStyle/>
          <a:p>
            <a:r>
              <a:rPr kumimoji="0" lang="en-US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kumimoji="0" lang="en-US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kumimoji="0" lang="en-US" sz="4000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GLCM</a:t>
            </a:r>
            <a:br>
              <a:rPr kumimoji="0" lang="en-US" sz="4000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19200"/>
            <a:ext cx="7924800" cy="4724400"/>
          </a:xfrm>
          <a:noFill/>
          <a:ln/>
        </p:spPr>
        <p:txBody>
          <a:bodyPr>
            <a:normAutofit lnSpcReduction="10000"/>
          </a:bodyPr>
          <a:lstStyle/>
          <a:p>
            <a:pPr algn="just">
              <a:buFont typeface="Monotype Sorts" pitchFamily="2" charset="2"/>
              <a:buNone/>
            </a:pPr>
            <a:r>
              <a:rPr kumimoji="0"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Algorithm:</a:t>
            </a:r>
            <a:endParaRPr kumimoji="0"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r>
              <a:rPr kumimoji="0"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kumimoji="0"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• </a:t>
            </a:r>
            <a:r>
              <a:rPr kumimoji="0"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Count all pairs of pixels in which the first pixel has a value </a:t>
            </a:r>
            <a:r>
              <a:rPr kumimoji="0" lang="en-US" sz="2400" b="1" i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kumimoji="0"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, and its matching pair displaced from the first pixel by </a:t>
            </a:r>
            <a:r>
              <a:rPr kumimoji="0"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d </a:t>
            </a:r>
            <a:r>
              <a:rPr kumimoji="0"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has a value of </a:t>
            </a:r>
            <a:r>
              <a:rPr kumimoji="0" lang="en-US" sz="24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j</a:t>
            </a:r>
            <a:r>
              <a:rPr kumimoji="0"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>
              <a:buFont typeface="Monotype Sorts" pitchFamily="2" charset="2"/>
              <a:buNone/>
            </a:pPr>
            <a:endParaRPr kumimoji="0"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r>
              <a:rPr kumimoji="0"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kumimoji="0"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• </a:t>
            </a:r>
            <a:r>
              <a:rPr kumimoji="0"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This count is entered in the </a:t>
            </a:r>
            <a:r>
              <a:rPr kumimoji="0" lang="en-US" sz="2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kumimoji="0" lang="en-US" sz="2400" b="1" baseline="30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th</a:t>
            </a:r>
            <a:r>
              <a:rPr kumimoji="0"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row and </a:t>
            </a:r>
            <a:r>
              <a:rPr kumimoji="0" lang="en-US" sz="2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j</a:t>
            </a:r>
            <a:r>
              <a:rPr kumimoji="0" lang="en-US" sz="2400" b="1" baseline="30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th</a:t>
            </a:r>
            <a:r>
              <a:rPr kumimoji="0"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column of the matrix </a:t>
            </a:r>
            <a:r>
              <a:rPr kumimoji="0"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kumimoji="0" lang="en-US" sz="2400" b="1" baseline="-25000" dirty="0">
                <a:latin typeface="Tahoma" pitchFamily="34" charset="0"/>
                <a:ea typeface="Tahoma" pitchFamily="34" charset="0"/>
                <a:cs typeface="Tahoma" pitchFamily="34" charset="0"/>
              </a:rPr>
              <a:t>d</a:t>
            </a:r>
            <a:r>
              <a:rPr kumimoji="0"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[</a:t>
            </a:r>
            <a:r>
              <a:rPr kumimoji="0" lang="en-US" sz="2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i,j</a:t>
            </a:r>
            <a:r>
              <a:rPr kumimoji="0"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]</a:t>
            </a:r>
            <a:endParaRPr kumimoji="0"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r>
              <a:rPr kumimoji="0"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kumimoji="0"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• </a:t>
            </a:r>
            <a:r>
              <a:rPr kumimoji="0"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Note that </a:t>
            </a:r>
            <a:r>
              <a:rPr kumimoji="0"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kumimoji="0" lang="en-US" sz="2400" b="1" baseline="-25000" dirty="0">
                <a:latin typeface="Tahoma" pitchFamily="34" charset="0"/>
                <a:ea typeface="Tahoma" pitchFamily="34" charset="0"/>
                <a:cs typeface="Tahoma" pitchFamily="34" charset="0"/>
              </a:rPr>
              <a:t>d</a:t>
            </a:r>
            <a:r>
              <a:rPr kumimoji="0"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[</a:t>
            </a:r>
            <a:r>
              <a:rPr kumimoji="0" lang="en-US" sz="2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i,j</a:t>
            </a:r>
            <a:r>
              <a:rPr kumimoji="0"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]</a:t>
            </a:r>
            <a:r>
              <a:rPr kumimoji="0"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is not symmetric, since the number of pairs of pixels having gray levels </a:t>
            </a:r>
            <a:r>
              <a:rPr kumimoji="0"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[</a:t>
            </a:r>
            <a:r>
              <a:rPr kumimoji="0" lang="en-US" sz="2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i,j</a:t>
            </a:r>
            <a:r>
              <a:rPr kumimoji="0"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]</a:t>
            </a:r>
            <a:r>
              <a:rPr kumimoji="0"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does not necessarily equal the number of pixel pairs having gray levels </a:t>
            </a:r>
            <a:r>
              <a:rPr kumimoji="0"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[</a:t>
            </a:r>
            <a:r>
              <a:rPr kumimoji="0" lang="en-US" sz="2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j,i</a:t>
            </a:r>
            <a:r>
              <a:rPr kumimoji="0"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].</a:t>
            </a:r>
            <a:endParaRPr kumimoji="0"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5791200" cy="838200"/>
          </a:xfrm>
          <a:noFill/>
          <a:ln/>
        </p:spPr>
        <p:txBody>
          <a:bodyPr>
            <a:normAutofit fontScale="90000"/>
          </a:bodyPr>
          <a:lstStyle/>
          <a:p>
            <a:pPr algn="ctr"/>
            <a:r>
              <a:rPr kumimoji="0" lang="en-US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kumimoji="0" lang="en-US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kumimoji="0" lang="en-US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4000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Normalized GLCM</a:t>
            </a:r>
            <a:br>
              <a:rPr kumimoji="0" lang="en-US" sz="4000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kumimoji="0" lang="en-US" sz="4000" b="0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19200"/>
            <a:ext cx="7924800" cy="4724400"/>
          </a:xfrm>
          <a:noFill/>
          <a:ln/>
        </p:spPr>
        <p:txBody>
          <a:bodyPr>
            <a:normAutofit lnSpcReduction="10000"/>
          </a:bodyPr>
          <a:lstStyle/>
          <a:p>
            <a:pPr algn="just"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algn="just"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	• The elements of </a:t>
            </a:r>
            <a:r>
              <a:rPr kumimoji="0" lang="en-US" sz="2400" b="1"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kumimoji="0" lang="en-US" sz="2400" b="1" baseline="-2000">
                <a:latin typeface="Tahoma" pitchFamily="34" charset="0"/>
                <a:ea typeface="Tahoma" pitchFamily="34" charset="0"/>
                <a:cs typeface="Tahoma" pitchFamily="34" charset="0"/>
              </a:rPr>
              <a:t>d</a:t>
            </a:r>
            <a:r>
              <a:rPr kumimoji="0" lang="en-US" sz="2400" b="1">
                <a:latin typeface="Tahoma" pitchFamily="34" charset="0"/>
                <a:ea typeface="Tahoma" pitchFamily="34" charset="0"/>
                <a:cs typeface="Tahoma" pitchFamily="34" charset="0"/>
              </a:rPr>
              <a:t>[i,j]</a:t>
            </a: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 can be normalized by dividing</a:t>
            </a:r>
          </a:p>
          <a:p>
            <a:pPr algn="just"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	   each entry by the total number of pixel pairs.</a:t>
            </a:r>
          </a:p>
          <a:p>
            <a:pPr algn="just">
              <a:buFont typeface="Monotype Sorts" pitchFamily="2" charset="2"/>
              <a:buNone/>
            </a:pPr>
            <a:r>
              <a:rPr kumimoji="0" lang="en-US" sz="2400">
                <a:solidFill>
                  <a:srgbClr val="3737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</a:p>
          <a:p>
            <a:pPr algn="just">
              <a:buFont typeface="Monotype Sorts" pitchFamily="2" charset="2"/>
              <a:buNone/>
            </a:pPr>
            <a:r>
              <a:rPr kumimoji="0" lang="en-US" sz="2400">
                <a:solidFill>
                  <a:srgbClr val="3737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kumimoji="0" lang="en-US" sz="240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Normalized GLCM</a:t>
            </a:r>
            <a:r>
              <a:rPr kumimoji="0" lang="en-US" sz="240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kumimoji="0" lang="en-US" sz="2400" b="1">
                <a:latin typeface="Tahoma" pitchFamily="34" charset="0"/>
                <a:ea typeface="Tahoma" pitchFamily="34" charset="0"/>
                <a:cs typeface="Tahoma" pitchFamily="34" charset="0"/>
              </a:rPr>
              <a:t>N[i,j],</a:t>
            </a: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 defined by:</a:t>
            </a:r>
          </a:p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</a:p>
          <a:p>
            <a:pPr algn="just"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	which normalizes the co-occurrence values to lie between 0 and 1, and allows them to be thought of as probabilities.</a:t>
            </a:r>
          </a:p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40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40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3054350" y="3505200"/>
          <a:ext cx="3035300" cy="1260475"/>
        </p:xfrm>
        <a:graphic>
          <a:graphicData uri="http://schemas.openxmlformats.org/presentationml/2006/ole">
            <p:oleObj spid="_x0000_s27653" name="Equation" r:id="rId3" imgW="1346040" imgH="558720" progId="Equation.3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7467600" cy="914400"/>
          </a:xfrm>
          <a:noFill/>
          <a:ln/>
        </p:spPr>
        <p:txBody>
          <a:bodyPr>
            <a:normAutofit fontScale="90000"/>
          </a:bodyPr>
          <a:lstStyle/>
          <a:p>
            <a:pPr algn="ctr"/>
            <a:r>
              <a:rPr kumimoji="0" lang="en-US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kumimoji="0" lang="en-US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kumimoji="0" lang="en-US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4000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Numeric Features of GLCM</a:t>
            </a:r>
            <a:br>
              <a:rPr kumimoji="0" lang="en-US" sz="4000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kumimoji="0" lang="en-US" sz="4000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kumimoji="0" lang="en-US" sz="4000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kumimoji="0" lang="en-US" sz="4000" b="0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19200"/>
            <a:ext cx="7924800" cy="4724400"/>
          </a:xfrm>
          <a:noFill/>
          <a:ln/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algn="just"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	• Gray level co-occurrence matrices capture properties of a texture but they are not directly useful for further analysis, such as the comparison of two textures.</a:t>
            </a:r>
          </a:p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	• Numeric features are computed from the co-occurrence matrix that can be used to represent the texture more compactly.</a:t>
            </a:r>
          </a:p>
          <a:p>
            <a:pPr algn="just"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239000" cy="1066800"/>
          </a:xfrm>
          <a:noFill/>
          <a:ln/>
        </p:spPr>
        <p:txBody>
          <a:bodyPr>
            <a:normAutofit fontScale="90000"/>
          </a:bodyPr>
          <a:lstStyle/>
          <a:p>
            <a:r>
              <a:rPr kumimoji="0" lang="en-US" sz="4000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Quantitative Texture Measures</a:t>
            </a:r>
            <a:br>
              <a:rPr kumimoji="0" lang="en-US" sz="4000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kumimoji="0" lang="en-US" b="0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90600"/>
            <a:ext cx="8229600" cy="5410200"/>
          </a:xfrm>
          <a:noFill/>
          <a:ln/>
        </p:spPr>
        <p:txBody>
          <a:bodyPr/>
          <a:lstStyle/>
          <a:p>
            <a:pPr algn="just">
              <a:lnSpc>
                <a:spcPct val="130000"/>
              </a:lnSpc>
              <a:buClr>
                <a:schemeClr val="tx1"/>
              </a:buClr>
              <a:buSzTx/>
              <a:buFont typeface="Monotype Sorts" pitchFamily="2" charset="2"/>
              <a:buChar char="u"/>
            </a:pPr>
            <a:r>
              <a:rPr kumimoji="0" lang="en-US" sz="2000">
                <a:latin typeface="Tahoma" pitchFamily="34" charset="0"/>
                <a:ea typeface="Tahoma" pitchFamily="34" charset="0"/>
                <a:cs typeface="Tahoma" pitchFamily="34" charset="0"/>
              </a:rPr>
              <a:t>Numeric quantities or statistics that describe a texture can be calculated from the intensities (or colors) themselves</a:t>
            </a:r>
          </a:p>
          <a:p>
            <a:pPr algn="just">
              <a:lnSpc>
                <a:spcPct val="130000"/>
              </a:lnSpc>
              <a:buClr>
                <a:schemeClr val="tx1"/>
              </a:buClr>
              <a:buSzTx/>
              <a:buFont typeface="Monotype Sorts" pitchFamily="2" charset="2"/>
              <a:buChar char="u"/>
            </a:pPr>
            <a:r>
              <a:rPr kumimoji="0" lang="en-US" sz="2000">
                <a:latin typeface="Tahoma" pitchFamily="34" charset="0"/>
                <a:ea typeface="Tahoma" pitchFamily="34" charset="0"/>
                <a:cs typeface="Tahoma" pitchFamily="34" charset="0"/>
              </a:rPr>
              <a:t>One problem with deriving texture measures from co-occurrence matrices is how to choose the displacement vector </a:t>
            </a:r>
            <a:r>
              <a:rPr kumimoji="0" lang="en-US" sz="2000" b="1">
                <a:latin typeface="Tahoma" pitchFamily="34" charset="0"/>
                <a:ea typeface="Tahoma" pitchFamily="34" charset="0"/>
                <a:cs typeface="Tahoma" pitchFamily="34" charset="0"/>
              </a:rPr>
              <a:t>d</a:t>
            </a:r>
            <a:r>
              <a:rPr kumimoji="0" lang="en-US" sz="200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>
              <a:lnSpc>
                <a:spcPct val="130000"/>
              </a:lnSpc>
              <a:buClr>
                <a:schemeClr val="tx1"/>
              </a:buClr>
              <a:buSzTx/>
              <a:buFont typeface="Monotype Sorts" pitchFamily="2" charset="2"/>
              <a:buChar char="u"/>
            </a:pPr>
            <a:r>
              <a:rPr kumimoji="0" lang="en-US" sz="2000">
                <a:latin typeface="Tahoma" pitchFamily="34" charset="0"/>
                <a:ea typeface="Tahoma" pitchFamily="34" charset="0"/>
                <a:cs typeface="Tahoma" pitchFamily="34" charset="0"/>
              </a:rPr>
              <a:t>The choice of the displacement vector is an important parameter in the definition of the GLCM.</a:t>
            </a:r>
          </a:p>
          <a:p>
            <a:pPr algn="just">
              <a:lnSpc>
                <a:spcPct val="130000"/>
              </a:lnSpc>
              <a:buClr>
                <a:schemeClr val="tx1"/>
              </a:buClr>
              <a:buSzTx/>
              <a:buFont typeface="Monotype Sorts" pitchFamily="2" charset="2"/>
              <a:buChar char="u"/>
            </a:pPr>
            <a:r>
              <a:rPr kumimoji="0" lang="en-US" sz="2000">
                <a:latin typeface="Tahoma" pitchFamily="34" charset="0"/>
                <a:ea typeface="Tahoma" pitchFamily="34" charset="0"/>
                <a:cs typeface="Tahoma" pitchFamily="34" charset="0"/>
              </a:rPr>
              <a:t>Occasionally the GLCM is computed from several values of </a:t>
            </a:r>
            <a:r>
              <a:rPr kumimoji="0" lang="en-US" sz="2000" b="1">
                <a:latin typeface="Tahoma" pitchFamily="34" charset="0"/>
                <a:ea typeface="Tahoma" pitchFamily="34" charset="0"/>
                <a:cs typeface="Tahoma" pitchFamily="34" charset="0"/>
              </a:rPr>
              <a:t>d </a:t>
            </a:r>
            <a:r>
              <a:rPr kumimoji="0" lang="en-US" sz="2000">
                <a:latin typeface="Tahoma" pitchFamily="34" charset="0"/>
                <a:ea typeface="Tahoma" pitchFamily="34" charset="0"/>
                <a:cs typeface="Tahoma" pitchFamily="34" charset="0"/>
              </a:rPr>
              <a:t>and the one which maximizes a statistical measure computed from P[i,j] is used.</a:t>
            </a:r>
          </a:p>
          <a:p>
            <a:pPr algn="just">
              <a:lnSpc>
                <a:spcPct val="130000"/>
              </a:lnSpc>
              <a:buClr>
                <a:schemeClr val="tx1"/>
              </a:buClr>
              <a:buSzTx/>
              <a:buFont typeface="Monotype Sorts" pitchFamily="2" charset="2"/>
              <a:buChar char="u"/>
            </a:pPr>
            <a:r>
              <a:rPr kumimoji="0" lang="en-US" sz="2000">
                <a:latin typeface="Tahoma" pitchFamily="34" charset="0"/>
                <a:ea typeface="Tahoma" pitchFamily="34" charset="0"/>
                <a:cs typeface="Tahoma" pitchFamily="34" charset="0"/>
              </a:rPr>
              <a:t> Zucker and Terzopoulos used a</a:t>
            </a:r>
            <a:r>
              <a:rPr kumimoji="0" lang="en-US" sz="2000" b="1">
                <a:latin typeface="Tahoma" pitchFamily="34" charset="0"/>
                <a:ea typeface="Tahoma" pitchFamily="34" charset="0"/>
                <a:cs typeface="Tahoma" pitchFamily="34" charset="0"/>
              </a:rPr>
              <a:t> χ</a:t>
            </a:r>
            <a:r>
              <a:rPr kumimoji="0" lang="en-US" sz="2000" b="1" baseline="3000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kumimoji="0" lang="en-US" sz="2000">
                <a:latin typeface="Tahoma" pitchFamily="34" charset="0"/>
                <a:ea typeface="Tahoma" pitchFamily="34" charset="0"/>
                <a:cs typeface="Tahoma" pitchFamily="34" charset="0"/>
              </a:rPr>
              <a:t> measure to select the values of </a:t>
            </a:r>
            <a:r>
              <a:rPr kumimoji="0" lang="en-US" sz="2000" b="1">
                <a:latin typeface="Tahoma" pitchFamily="34" charset="0"/>
                <a:ea typeface="Tahoma" pitchFamily="34" charset="0"/>
                <a:cs typeface="Tahoma" pitchFamily="34" charset="0"/>
              </a:rPr>
              <a:t>d </a:t>
            </a:r>
            <a:r>
              <a:rPr kumimoji="0" lang="en-US" sz="2000">
                <a:latin typeface="Tahoma" pitchFamily="34" charset="0"/>
                <a:ea typeface="Tahoma" pitchFamily="34" charset="0"/>
                <a:cs typeface="Tahoma" pitchFamily="34" charset="0"/>
              </a:rPr>
              <a:t>that have the most structure; i.e. to maximize the value:</a:t>
            </a:r>
          </a:p>
          <a:p>
            <a:pPr algn="just">
              <a:buFont typeface="Monotype Sorts" pitchFamily="2" charset="2"/>
              <a:buNone/>
            </a:pPr>
            <a:endParaRPr lang="en-US" sz="20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2689225" y="5638800"/>
          <a:ext cx="3765550" cy="989013"/>
        </p:xfrm>
        <a:graphic>
          <a:graphicData uri="http://schemas.openxmlformats.org/presentationml/2006/ole">
            <p:oleObj spid="_x0000_s46086" name="Equation" r:id="rId4" imgW="1739880" imgH="457200" progId="Equation.3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6096000" cy="762000"/>
          </a:xfrm>
          <a:noFill/>
          <a:ln/>
        </p:spPr>
        <p:txBody>
          <a:bodyPr/>
          <a:lstStyle/>
          <a:p>
            <a:r>
              <a:rPr kumimoji="0" lang="en-US" sz="4000" b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Windowing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8305800" cy="4800600"/>
          </a:xfrm>
          <a:noFill/>
          <a:ln/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		• Algorithms for texture analysis are applied to an image in a series of windows of size w, each centered on a pixel (i,j).</a:t>
            </a:r>
          </a:p>
          <a:p>
            <a:pPr algn="just"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		• The value of the resulting statistical measure are assigned to the position (i,j) in the new pixel.</a:t>
            </a:r>
          </a:p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886200"/>
            <a:ext cx="6248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6096000" cy="914400"/>
          </a:xfrm>
          <a:noFill/>
          <a:ln/>
        </p:spPr>
        <p:txBody>
          <a:bodyPr/>
          <a:lstStyle/>
          <a:p>
            <a:r>
              <a:rPr kumimoji="0" lang="en-US" sz="4000" b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Maximum Probability</a:t>
            </a:r>
            <a:endParaRPr kumimoji="0" lang="en-US" sz="4000" b="0">
              <a:solidFill>
                <a:srgbClr val="3737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71600"/>
            <a:ext cx="8153400" cy="4724400"/>
          </a:xfrm>
          <a:noFill/>
          <a:ln/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		• This is simply the largest entry in the matrix, and corresponds to the strongest response. This could be the maximum in any of the matrices or the maximum overall.</a:t>
            </a:r>
            <a:endParaRPr kumimoji="0" lang="en-US" sz="20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0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0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		• Maximum probability with w=21, and </a:t>
            </a:r>
            <a:r>
              <a:rPr kumimoji="0" lang="en-US" sz="2400" b="1">
                <a:latin typeface="Tahoma" pitchFamily="34" charset="0"/>
                <a:ea typeface="Tahoma" pitchFamily="34" charset="0"/>
                <a:cs typeface="Tahoma" pitchFamily="34" charset="0"/>
              </a:rPr>
              <a:t>d</a:t>
            </a: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=(2,2)</a:t>
            </a:r>
            <a:endParaRPr kumimoji="0" lang="en-US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lang="en-US" sz="20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2300" y="4191000"/>
            <a:ext cx="33147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1920" name="Object 1024"/>
          <p:cNvGraphicFramePr>
            <a:graphicFrameLocks noChangeAspect="1"/>
          </p:cNvGraphicFramePr>
          <p:nvPr/>
        </p:nvGraphicFramePr>
        <p:xfrm>
          <a:off x="3273425" y="2801938"/>
          <a:ext cx="2597150" cy="703262"/>
        </p:xfrm>
        <a:graphic>
          <a:graphicData uri="http://schemas.openxmlformats.org/presentationml/2006/ole">
            <p:oleObj spid="_x0000_s81920" name="Equation" r:id="rId4" imgW="1079280" imgH="291960" progId="Equation.3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4800"/>
            <a:ext cx="6248400" cy="9144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AU" sz="3600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What is Texture?</a:t>
            </a:r>
            <a:r>
              <a:rPr kumimoji="0" lang="en-AU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kumimoji="0" lang="en-US" b="1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1828800"/>
            <a:ext cx="7772400" cy="4267200"/>
          </a:xfrm>
          <a:noFill/>
          <a:ln/>
        </p:spPr>
        <p:txBody>
          <a:bodyPr/>
          <a:lstStyle/>
          <a:p>
            <a:pPr algn="just">
              <a:buFont typeface="Monotype Sorts" pitchFamily="2" charset="2"/>
              <a:buChar char="n"/>
            </a:pPr>
            <a:r>
              <a:rPr kumimoji="0" lang="en-AU" sz="20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 feature used to partition images into regions of interest and to classify those regions</a:t>
            </a:r>
          </a:p>
          <a:p>
            <a:pPr algn="just">
              <a:buFont typeface="Monotype Sorts" pitchFamily="2" charset="2"/>
              <a:buChar char="n"/>
            </a:pPr>
            <a:endParaRPr kumimoji="0" lang="en-AU" sz="20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Char char="n"/>
            </a:pPr>
            <a:r>
              <a:rPr kumimoji="0" lang="en-AU" sz="20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provides information in the spatial arrangement of colours or intensities in an image</a:t>
            </a:r>
          </a:p>
          <a:p>
            <a:pPr algn="just">
              <a:buFont typeface="Monotype Sorts" pitchFamily="2" charset="2"/>
              <a:buChar char="n"/>
            </a:pPr>
            <a:endParaRPr kumimoji="0" lang="en-AU" sz="20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Char char="n"/>
            </a:pPr>
            <a:r>
              <a:rPr kumimoji="0" lang="en-AU" sz="20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characterized by the spatial distribution of intensity levels in a neighbourhood</a:t>
            </a:r>
          </a:p>
          <a:p>
            <a:pPr algn="just">
              <a:buFont typeface="Monotype Sorts" pitchFamily="2" charset="2"/>
              <a:buChar char="n"/>
            </a:pPr>
            <a:endParaRPr kumimoji="0" lang="en-AU" sz="20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Char char="n"/>
            </a:pPr>
            <a:r>
              <a:rPr kumimoji="0" lang="en-AU" sz="20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repeating pattern of local variations in image intensity</a:t>
            </a:r>
          </a:p>
          <a:p>
            <a:pPr algn="just">
              <a:buFont typeface="Monotype Sorts" pitchFamily="2" charset="2"/>
              <a:buChar char="n"/>
            </a:pPr>
            <a:endParaRPr kumimoji="0" lang="en-AU" sz="20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Char char="n"/>
            </a:pPr>
            <a:r>
              <a:rPr kumimoji="0" lang="en-AU" sz="20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cannot be defined for a point</a:t>
            </a:r>
            <a:endParaRPr lang="en-US" sz="20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33400"/>
            <a:ext cx="6096000" cy="838200"/>
          </a:xfrm>
          <a:noFill/>
          <a:ln/>
        </p:spPr>
        <p:txBody>
          <a:bodyPr/>
          <a:lstStyle/>
          <a:p>
            <a:r>
              <a:rPr kumimoji="0" lang="en-US" sz="4000" b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Range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71600"/>
            <a:ext cx="8153400" cy="1981200"/>
          </a:xfrm>
          <a:noFill/>
          <a:ln/>
        </p:spPr>
        <p:txBody>
          <a:bodyPr/>
          <a:lstStyle/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		One of the simplest of the </a:t>
            </a:r>
            <a:r>
              <a:rPr kumimoji="0" lang="en-US" sz="2400" b="1" i="1">
                <a:latin typeface="Tahoma" pitchFamily="34" charset="0"/>
                <a:ea typeface="Tahoma" pitchFamily="34" charset="0"/>
                <a:cs typeface="Tahoma" pitchFamily="34" charset="0"/>
              </a:rPr>
              <a:t>texture operators</a:t>
            </a: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 is the </a:t>
            </a:r>
            <a:r>
              <a:rPr kumimoji="0" lang="en-US" sz="2400" b="1" i="1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range</a:t>
            </a: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 or </a:t>
            </a:r>
            <a:r>
              <a:rPr kumimoji="0" lang="en-US" sz="2400" i="1">
                <a:latin typeface="Tahoma" pitchFamily="34" charset="0"/>
                <a:ea typeface="Tahoma" pitchFamily="34" charset="0"/>
                <a:cs typeface="Tahoma" pitchFamily="34" charset="0"/>
              </a:rPr>
              <a:t>difference between maximum and minimum intensity values in a neighborhood</a:t>
            </a: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		The range operator converts the original image to one in which brightness represents texture.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/>
          <a:srcRect t="25000"/>
          <a:stretch>
            <a:fillRect/>
          </a:stretch>
        </p:blipFill>
        <p:spPr bwMode="auto">
          <a:xfrm>
            <a:off x="2855913" y="4038600"/>
            <a:ext cx="1371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3160713" y="3657600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2"/>
                </a:solidFill>
              </a:rPr>
              <a:t>Original</a:t>
            </a:r>
          </a:p>
        </p:txBody>
      </p:sp>
      <p:graphicFrame>
        <p:nvGraphicFramePr>
          <p:cNvPr id="82944" name="Object 1024"/>
          <p:cNvGraphicFramePr>
            <a:graphicFrameLocks noChangeAspect="1"/>
          </p:cNvGraphicFramePr>
          <p:nvPr/>
        </p:nvGraphicFramePr>
        <p:xfrm>
          <a:off x="5065713" y="4038600"/>
          <a:ext cx="1220787" cy="2286000"/>
        </p:xfrm>
        <a:graphic>
          <a:graphicData uri="http://schemas.openxmlformats.org/presentationml/2006/ole">
            <p:oleObj spid="_x0000_s82944" name="Bitmap Image" r:id="rId4" imgW="1038370" imgH="1943371" progId="PBrush">
              <p:embed/>
            </p:oleObj>
          </a:graphicData>
        </a:graphic>
      </p:graphicFrame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4876800" y="3657600"/>
            <a:ext cx="158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2"/>
                </a:solidFill>
              </a:rPr>
              <a:t>Range operator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20725"/>
            <a:ext cx="6096000" cy="803275"/>
          </a:xfrm>
          <a:noFill/>
          <a:ln/>
        </p:spPr>
        <p:txBody>
          <a:bodyPr/>
          <a:lstStyle/>
          <a:p>
            <a:r>
              <a:rPr kumimoji="0" lang="en-US" sz="4000" b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Variance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382000" cy="4572000"/>
          </a:xfrm>
          <a:noFill/>
          <a:ln/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		Another </a:t>
            </a:r>
            <a:r>
              <a:rPr kumimoji="0" lang="en-US" sz="2400" b="1" i="1">
                <a:latin typeface="Tahoma" pitchFamily="34" charset="0"/>
                <a:ea typeface="Tahoma" pitchFamily="34" charset="0"/>
                <a:cs typeface="Tahoma" pitchFamily="34" charset="0"/>
              </a:rPr>
              <a:t>texture estimator</a:t>
            </a: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 is the </a:t>
            </a:r>
            <a:r>
              <a:rPr kumimoji="0" lang="en-US" sz="2400" b="1" i="1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variance</a:t>
            </a: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 or  sum of</a:t>
            </a:r>
          </a:p>
          <a:p>
            <a:pPr algn="just">
              <a:buFont typeface="Monotype Sorts" pitchFamily="2" charset="2"/>
              <a:buNone/>
            </a:pPr>
            <a:r>
              <a:rPr kumimoji="0" lang="en-US" sz="2400" i="1">
                <a:latin typeface="Tahoma" pitchFamily="34" charset="0"/>
                <a:ea typeface="Tahoma" pitchFamily="34" charset="0"/>
                <a:cs typeface="Tahoma" pitchFamily="34" charset="0"/>
              </a:rPr>
              <a:t>	difference between intensity of the central pixel and its neighborhood</a:t>
            </a: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  <p:grpSp>
        <p:nvGrpSpPr>
          <p:cNvPr id="50186" name="Group 10"/>
          <p:cNvGrpSpPr>
            <a:grpSpLocks/>
          </p:cNvGrpSpPr>
          <p:nvPr/>
        </p:nvGrpSpPr>
        <p:grpSpPr bwMode="auto">
          <a:xfrm>
            <a:off x="3114675" y="3352800"/>
            <a:ext cx="2914650" cy="2698750"/>
            <a:chOff x="2256" y="2092"/>
            <a:chExt cx="1836" cy="1700"/>
          </a:xfrm>
        </p:grpSpPr>
        <p:pic>
          <p:nvPicPr>
            <p:cNvPr id="50180" name="Picture 4"/>
            <p:cNvPicPr>
              <a:picLocks noChangeAspect="1" noChangeArrowheads="1"/>
            </p:cNvPicPr>
            <p:nvPr/>
          </p:nvPicPr>
          <p:blipFill>
            <a:blip r:embed="rId3"/>
            <a:srcRect t="25641"/>
            <a:stretch>
              <a:fillRect/>
            </a:stretch>
          </p:blipFill>
          <p:spPr bwMode="auto">
            <a:xfrm>
              <a:off x="2256" y="2400"/>
              <a:ext cx="828" cy="1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83968" name="Object 1024"/>
            <p:cNvGraphicFramePr>
              <a:graphicFrameLocks noChangeAspect="1"/>
            </p:cNvGraphicFramePr>
            <p:nvPr/>
          </p:nvGraphicFramePr>
          <p:xfrm>
            <a:off x="3408" y="2400"/>
            <a:ext cx="684" cy="1374"/>
          </p:xfrm>
          <a:graphic>
            <a:graphicData uri="http://schemas.openxmlformats.org/presentationml/2006/ole">
              <p:oleObj spid="_x0000_s83968" name="Bitmap Image" r:id="rId4" imgW="933580" imgH="1876190" progId="PBrush">
                <p:embed/>
              </p:oleObj>
            </a:graphicData>
          </a:graphic>
        </p:graphicFrame>
        <p:sp>
          <p:nvSpPr>
            <p:cNvPr id="50184" name="Text Box 8"/>
            <p:cNvSpPr txBox="1">
              <a:spLocks noChangeArrowheads="1"/>
            </p:cNvSpPr>
            <p:nvPr/>
          </p:nvSpPr>
          <p:spPr bwMode="auto">
            <a:xfrm>
              <a:off x="2400" y="2092"/>
              <a:ext cx="5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2"/>
                  </a:solidFill>
                </a:rPr>
                <a:t>Original</a:t>
              </a:r>
            </a:p>
          </p:txBody>
        </p:sp>
        <p:sp>
          <p:nvSpPr>
            <p:cNvPr id="50185" name="Text Box 9"/>
            <p:cNvSpPr txBox="1">
              <a:spLocks noChangeArrowheads="1"/>
            </p:cNvSpPr>
            <p:nvPr/>
          </p:nvSpPr>
          <p:spPr bwMode="auto">
            <a:xfrm>
              <a:off x="3408" y="2092"/>
              <a:ext cx="6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2"/>
                  </a:solidFill>
                </a:rPr>
                <a:t>Variance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6096000" cy="762000"/>
          </a:xfrm>
          <a:noFill/>
          <a:ln/>
        </p:spPr>
        <p:txBody>
          <a:bodyPr/>
          <a:lstStyle/>
          <a:p>
            <a:r>
              <a:rPr kumimoji="0" lang="en-US" sz="4000" b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Moments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8305800" cy="4800600"/>
          </a:xfrm>
          <a:noFill/>
          <a:ln/>
        </p:spPr>
        <p:txBody>
          <a:bodyPr/>
          <a:lstStyle/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• The order k element difference moment can be defined as:</a:t>
            </a:r>
          </a:p>
          <a:p>
            <a:pPr algn="just">
              <a:buFont typeface="Monotype Sorts" pitchFamily="2" charset="2"/>
              <a:buNone/>
            </a:pPr>
            <a:endParaRPr kumimoji="0" lang="en-US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• This descriptor has small values in cases where the largest elements in Pare along the principal diagonal. The opposite effect can be achieved using the inverse moment.</a:t>
            </a:r>
          </a:p>
          <a:p>
            <a:pPr algn="just">
              <a:buFont typeface="Monotype Sorts" pitchFamily="2" charset="2"/>
              <a:buNone/>
            </a:pP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84992" name="Object 2048"/>
          <p:cNvGraphicFramePr>
            <a:graphicFrameLocks noChangeAspect="1"/>
          </p:cNvGraphicFramePr>
          <p:nvPr/>
        </p:nvGraphicFramePr>
        <p:xfrm>
          <a:off x="2349500" y="2362200"/>
          <a:ext cx="4445000" cy="954088"/>
        </p:xfrm>
        <a:graphic>
          <a:graphicData uri="http://schemas.openxmlformats.org/presentationml/2006/ole">
            <p:oleObj spid="_x0000_s84992" name="Equation" r:id="rId3" imgW="1777680" imgH="380880" progId="Equation.3">
              <p:embed/>
            </p:oleObj>
          </a:graphicData>
        </a:graphic>
      </p:graphicFrame>
      <p:graphicFrame>
        <p:nvGraphicFramePr>
          <p:cNvPr id="84993" name="Object 2049"/>
          <p:cNvGraphicFramePr>
            <a:graphicFrameLocks noChangeAspect="1"/>
          </p:cNvGraphicFramePr>
          <p:nvPr/>
        </p:nvGraphicFramePr>
        <p:xfrm>
          <a:off x="2181225" y="5262563"/>
          <a:ext cx="4781550" cy="1062037"/>
        </p:xfrm>
        <a:graphic>
          <a:graphicData uri="http://schemas.openxmlformats.org/presentationml/2006/ole">
            <p:oleObj spid="_x0000_s84993" name="Equation" r:id="rId4" imgW="1942920" imgH="431640" progId="Equation.3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6096000" cy="762000"/>
          </a:xfrm>
          <a:noFill/>
          <a:ln/>
        </p:spPr>
        <p:txBody>
          <a:bodyPr/>
          <a:lstStyle/>
          <a:p>
            <a:r>
              <a:rPr kumimoji="0" lang="en-US" sz="4000" b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Moments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2227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609600" y="1295400"/>
            <a:ext cx="8305800" cy="48006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	• Moments with w=21, and </a:t>
            </a:r>
            <a:r>
              <a:rPr kumimoji="0" lang="en-US" sz="2400" b="1">
                <a:latin typeface="Tahoma" pitchFamily="34" charset="0"/>
                <a:ea typeface="Tahoma" pitchFamily="34" charset="0"/>
                <a:cs typeface="Tahoma" pitchFamily="34" charset="0"/>
              </a:rPr>
              <a:t>d</a:t>
            </a: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=(2,2)</a:t>
            </a:r>
          </a:p>
          <a:p>
            <a:pPr>
              <a:buFont typeface="Monotype Sorts" pitchFamily="2" charset="2"/>
              <a:buNone/>
            </a:pP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Monotype Sorts" pitchFamily="2" charset="2"/>
              <a:buNone/>
            </a:pP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124200"/>
            <a:ext cx="4114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6096000" cy="762000"/>
          </a:xfrm>
          <a:noFill/>
          <a:ln/>
        </p:spPr>
        <p:txBody>
          <a:bodyPr/>
          <a:lstStyle/>
          <a:p>
            <a:r>
              <a:rPr kumimoji="0" lang="en-US" sz="4000" b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Contrast</a:t>
            </a:r>
            <a:endParaRPr kumimoji="0" lang="en-US" sz="4000" b="0">
              <a:solidFill>
                <a:srgbClr val="3737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8305800" cy="4800600"/>
          </a:xfrm>
          <a:noFill/>
          <a:ln/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	• </a:t>
            </a:r>
            <a:r>
              <a:rPr kumimoji="0" lang="en-US" sz="2400" b="1" i="1">
                <a:latin typeface="Tahoma" pitchFamily="34" charset="0"/>
                <a:ea typeface="Tahoma" pitchFamily="34" charset="0"/>
                <a:cs typeface="Tahoma" pitchFamily="34" charset="0"/>
              </a:rPr>
              <a:t>Contrast </a:t>
            </a: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is a measure of the local variations present in an image.</a:t>
            </a:r>
          </a:p>
          <a:p>
            <a:pPr algn="just">
              <a:buFont typeface="Monotype Sorts" pitchFamily="2" charset="2"/>
              <a:buNone/>
            </a:pPr>
            <a:endParaRPr kumimoji="0" lang="en-US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	 • If there is a large amount of variation in an image the </a:t>
            </a:r>
            <a:r>
              <a:rPr kumimoji="0" lang="en-US" sz="2400" b="1">
                <a:latin typeface="Tahoma" pitchFamily="34" charset="0"/>
                <a:ea typeface="Tahoma" pitchFamily="34" charset="0"/>
                <a:cs typeface="Tahoma" pitchFamily="34" charset="0"/>
              </a:rPr>
              <a:t>P[i,j]</a:t>
            </a: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’s will be concentrated away from the main diagonal and contrast will be high (</a:t>
            </a:r>
            <a:r>
              <a:rPr kumimoji="0" lang="en-US" sz="2400" b="1" i="1">
                <a:latin typeface="Tahoma" pitchFamily="34" charset="0"/>
                <a:ea typeface="Tahoma" pitchFamily="34" charset="0"/>
                <a:cs typeface="Tahoma" pitchFamily="34" charset="0"/>
              </a:rPr>
              <a:t>typically k=2, n=1</a:t>
            </a: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).</a:t>
            </a:r>
          </a:p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86016" name="Object 2048"/>
          <p:cNvGraphicFramePr>
            <a:graphicFrameLocks noChangeAspect="1"/>
          </p:cNvGraphicFramePr>
          <p:nvPr/>
        </p:nvGraphicFramePr>
        <p:xfrm>
          <a:off x="2343150" y="2438400"/>
          <a:ext cx="4457700" cy="833438"/>
        </p:xfrm>
        <a:graphic>
          <a:graphicData uri="http://schemas.openxmlformats.org/presentationml/2006/ole">
            <p:oleObj spid="_x0000_s86016" name="Equation" r:id="rId3" imgW="1904760" imgH="355320" progId="Equation.3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6096000" cy="762000"/>
          </a:xfrm>
          <a:noFill/>
          <a:ln/>
        </p:spPr>
        <p:txBody>
          <a:bodyPr/>
          <a:lstStyle/>
          <a:p>
            <a:r>
              <a:rPr kumimoji="0" lang="en-US" sz="4000" b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Contrast</a:t>
            </a:r>
            <a:endParaRPr kumimoji="0" lang="en-US" sz="4000" b="0">
              <a:solidFill>
                <a:srgbClr val="3737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275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609600" y="1295400"/>
            <a:ext cx="8305800" cy="48006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	• Contrast with w=21, and </a:t>
            </a:r>
            <a:r>
              <a:rPr kumimoji="0" lang="en-US" sz="2400" b="1">
                <a:latin typeface="Tahoma" pitchFamily="34" charset="0"/>
                <a:ea typeface="Tahoma" pitchFamily="34" charset="0"/>
                <a:cs typeface="Tahoma" pitchFamily="34" charset="0"/>
              </a:rPr>
              <a:t>d</a:t>
            </a: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=(2,2)</a:t>
            </a:r>
          </a:p>
          <a:p>
            <a:pPr>
              <a:buFont typeface="Monotype Sorts" pitchFamily="2" charset="2"/>
              <a:buNone/>
            </a:pP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Monotype Sorts" pitchFamily="2" charset="2"/>
              <a:buNone/>
            </a:pP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62225" y="2895600"/>
            <a:ext cx="40195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6096000" cy="762000"/>
          </a:xfrm>
          <a:noFill/>
          <a:ln/>
        </p:spPr>
        <p:txBody>
          <a:bodyPr/>
          <a:lstStyle/>
          <a:p>
            <a:r>
              <a:rPr kumimoji="0" lang="en-US" sz="4000" b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Homogeneity</a:t>
            </a:r>
            <a:endParaRPr kumimoji="0" lang="en-US" sz="4000" b="0">
              <a:solidFill>
                <a:srgbClr val="3737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8305800" cy="4800600"/>
          </a:xfrm>
          <a:noFill/>
          <a:ln/>
        </p:spPr>
        <p:txBody>
          <a:bodyPr>
            <a:normAutofit fontScale="92500"/>
          </a:bodyPr>
          <a:lstStyle/>
          <a:p>
            <a:pPr algn="just"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		•A homogeneous image will result in a </a:t>
            </a:r>
            <a:r>
              <a:rPr kumimoji="0" lang="en-US" sz="2400" b="1" i="1">
                <a:latin typeface="Tahoma" pitchFamily="34" charset="0"/>
                <a:ea typeface="Tahoma" pitchFamily="34" charset="0"/>
                <a:cs typeface="Tahoma" pitchFamily="34" charset="0"/>
              </a:rPr>
              <a:t>co-occurrence matrix</a:t>
            </a: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 with a combination of high and low </a:t>
            </a:r>
            <a:r>
              <a:rPr kumimoji="0" lang="en-US" sz="2400" b="1">
                <a:latin typeface="Tahoma" pitchFamily="34" charset="0"/>
                <a:ea typeface="Tahoma" pitchFamily="34" charset="0"/>
                <a:cs typeface="Tahoma" pitchFamily="34" charset="0"/>
              </a:rPr>
              <a:t>P[i,j]</a:t>
            </a: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’s.</a:t>
            </a:r>
          </a:p>
          <a:p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	– Where the </a:t>
            </a:r>
            <a:r>
              <a:rPr kumimoji="0" lang="en-US" sz="2400" b="1" i="1">
                <a:latin typeface="Tahoma" pitchFamily="34" charset="0"/>
                <a:ea typeface="Tahoma" pitchFamily="34" charset="0"/>
                <a:cs typeface="Tahoma" pitchFamily="34" charset="0"/>
              </a:rPr>
              <a:t>range of gray levels</a:t>
            </a: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 is small the </a:t>
            </a:r>
            <a:r>
              <a:rPr kumimoji="0" lang="en-US" sz="2400" b="1">
                <a:latin typeface="Tahoma" pitchFamily="34" charset="0"/>
                <a:ea typeface="Tahoma" pitchFamily="34" charset="0"/>
                <a:cs typeface="Tahoma" pitchFamily="34" charset="0"/>
              </a:rPr>
              <a:t>P[i,j]</a:t>
            </a: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 will</a:t>
            </a:r>
          </a:p>
          <a:p>
            <a:pPr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tend to be clustered around the main diagonal.</a:t>
            </a:r>
          </a:p>
          <a:p>
            <a:pPr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	– A heterogeneous image will result in an even spread</a:t>
            </a:r>
          </a:p>
          <a:p>
            <a:pPr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of </a:t>
            </a:r>
            <a:r>
              <a:rPr kumimoji="0" lang="en-US" sz="2400" b="1">
                <a:latin typeface="Tahoma" pitchFamily="34" charset="0"/>
                <a:ea typeface="Tahoma" pitchFamily="34" charset="0"/>
                <a:cs typeface="Tahoma" pitchFamily="34" charset="0"/>
              </a:rPr>
              <a:t>P[i,j]</a:t>
            </a: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’s.</a:t>
            </a:r>
          </a:p>
        </p:txBody>
      </p:sp>
      <p:graphicFrame>
        <p:nvGraphicFramePr>
          <p:cNvPr id="87040" name="Object 0"/>
          <p:cNvGraphicFramePr>
            <a:graphicFrameLocks noChangeAspect="1"/>
          </p:cNvGraphicFramePr>
          <p:nvPr/>
        </p:nvGraphicFramePr>
        <p:xfrm>
          <a:off x="3006725" y="2590800"/>
          <a:ext cx="3130550" cy="1128713"/>
        </p:xfrm>
        <a:graphic>
          <a:graphicData uri="http://schemas.openxmlformats.org/presentationml/2006/ole">
            <p:oleObj spid="_x0000_s87040" name="Equation" r:id="rId3" imgW="1231560" imgH="444240" progId="Equation.3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6096000" cy="914400"/>
          </a:xfrm>
          <a:noFill/>
          <a:ln/>
        </p:spPr>
        <p:txBody>
          <a:bodyPr/>
          <a:lstStyle/>
          <a:p>
            <a:r>
              <a:rPr kumimoji="0" lang="en-US" sz="4000" b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Homogeneity</a:t>
            </a:r>
            <a:endParaRPr kumimoji="0" lang="en-US" sz="4000" b="0">
              <a:solidFill>
                <a:srgbClr val="3737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23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609600" y="1295400"/>
            <a:ext cx="8305800" cy="48006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	• Homogeneity with w=21, and </a:t>
            </a:r>
            <a:r>
              <a:rPr kumimoji="0" lang="en-US" sz="2400" b="1">
                <a:latin typeface="Tahoma" pitchFamily="34" charset="0"/>
                <a:ea typeface="Tahoma" pitchFamily="34" charset="0"/>
                <a:cs typeface="Tahoma" pitchFamily="34" charset="0"/>
              </a:rPr>
              <a:t>d</a:t>
            </a: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=(2,2)</a:t>
            </a:r>
          </a:p>
          <a:p>
            <a:pPr>
              <a:buFont typeface="Monotype Sorts" pitchFamily="2" charset="2"/>
              <a:buNone/>
            </a:pP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Monotype Sorts" pitchFamily="2" charset="2"/>
              <a:buNone/>
            </a:pP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2700" y="2819400"/>
            <a:ext cx="4038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6096000" cy="914400"/>
          </a:xfrm>
          <a:noFill/>
          <a:ln/>
        </p:spPr>
        <p:txBody>
          <a:bodyPr/>
          <a:lstStyle/>
          <a:p>
            <a:r>
              <a:rPr kumimoji="0" lang="en-US" sz="4000" b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Entropy</a:t>
            </a:r>
            <a:endParaRPr kumimoji="0" lang="en-US" sz="4000" b="0">
              <a:solidFill>
                <a:srgbClr val="3737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8305800" cy="4800600"/>
          </a:xfrm>
          <a:noFill/>
          <a:ln/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		•Entropy is a measure of information content. It measures the randomness of intensity distribution.</a:t>
            </a:r>
            <a:endParaRPr kumimoji="0" lang="en-US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</a:p>
          <a:p>
            <a:pPr algn="just"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– Such a matrix corresponds to an image in which there are no preferred gray level pairs for the distance vector </a:t>
            </a:r>
            <a:r>
              <a:rPr kumimoji="0" lang="en-US" sz="2400" b="1">
                <a:latin typeface="Tahoma" pitchFamily="34" charset="0"/>
                <a:ea typeface="Tahoma" pitchFamily="34" charset="0"/>
                <a:cs typeface="Tahoma" pitchFamily="34" charset="0"/>
              </a:rPr>
              <a:t>d</a:t>
            </a: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– Entropy is highest when all entries in </a:t>
            </a:r>
            <a:r>
              <a:rPr kumimoji="0" lang="en-US" sz="2400" b="1">
                <a:latin typeface="Tahoma" pitchFamily="34" charset="0"/>
                <a:ea typeface="Tahoma" pitchFamily="34" charset="0"/>
                <a:cs typeface="Tahoma" pitchFamily="34" charset="0"/>
              </a:rPr>
              <a:t>P[i,j]</a:t>
            </a: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 are of similar magnitude, and small when the entries in </a:t>
            </a:r>
            <a:r>
              <a:rPr kumimoji="0" lang="en-US" sz="2400" b="1">
                <a:latin typeface="Tahoma" pitchFamily="34" charset="0"/>
                <a:ea typeface="Tahoma" pitchFamily="34" charset="0"/>
                <a:cs typeface="Tahoma" pitchFamily="34" charset="0"/>
              </a:rPr>
              <a:t>P[i,j]</a:t>
            </a: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 are unequal.</a:t>
            </a:r>
          </a:p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88064" name="Object 0"/>
          <p:cNvGraphicFramePr>
            <a:graphicFrameLocks noChangeAspect="1"/>
          </p:cNvGraphicFramePr>
          <p:nvPr/>
        </p:nvGraphicFramePr>
        <p:xfrm>
          <a:off x="2333625" y="2438400"/>
          <a:ext cx="4476750" cy="889000"/>
        </p:xfrm>
        <a:graphic>
          <a:graphicData uri="http://schemas.openxmlformats.org/presentationml/2006/ole">
            <p:oleObj spid="_x0000_s88064" name="Equation" r:id="rId3" imgW="1790640" imgH="355320" progId="Equation.3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6096000" cy="914400"/>
          </a:xfrm>
          <a:noFill/>
          <a:ln/>
        </p:spPr>
        <p:txBody>
          <a:bodyPr/>
          <a:lstStyle/>
          <a:p>
            <a:r>
              <a:rPr kumimoji="0" lang="en-US" sz="4000" b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Entropy</a:t>
            </a:r>
            <a:endParaRPr kumimoji="0" lang="en-US" sz="4000" b="0">
              <a:solidFill>
                <a:srgbClr val="3737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8371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609600" y="1295400"/>
            <a:ext cx="8305800" cy="48006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	• Entropy with w=21, and </a:t>
            </a:r>
            <a:r>
              <a:rPr kumimoji="0" lang="en-US" sz="2400" b="1">
                <a:latin typeface="Tahoma" pitchFamily="34" charset="0"/>
                <a:ea typeface="Tahoma" pitchFamily="34" charset="0"/>
                <a:cs typeface="Tahoma" pitchFamily="34" charset="0"/>
              </a:rPr>
              <a:t>d</a:t>
            </a: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=(2,2)</a:t>
            </a:r>
          </a:p>
          <a:p>
            <a:pPr>
              <a:buFont typeface="Monotype Sorts" pitchFamily="2" charset="2"/>
              <a:buNone/>
            </a:pP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Monotype Sorts" pitchFamily="2" charset="2"/>
              <a:buNone/>
            </a:pP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2700" y="2819400"/>
            <a:ext cx="403860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6096000" cy="990600"/>
          </a:xfrm>
          <a:noFill/>
          <a:ln/>
        </p:spPr>
        <p:txBody>
          <a:bodyPr>
            <a:normAutofit fontScale="90000"/>
          </a:bodyPr>
          <a:lstStyle/>
          <a:p>
            <a:r>
              <a:rPr kumimoji="0" lang="en-AU" sz="36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What is Texture?</a:t>
            </a:r>
            <a:r>
              <a:rPr kumimoji="0" lang="en-AU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AU" sz="36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kumimoji="0" lang="en-AU" sz="36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kumimoji="0" lang="en-AU" sz="28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(continued)</a:t>
            </a:r>
            <a:endParaRPr kumimoji="0" lang="en-US" sz="3600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001000" cy="4876800"/>
          </a:xfrm>
          <a:noFill/>
          <a:ln/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kumimoji="0" lang="en-AU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• Texture is a repeating pattern of local variations in image intensity:</a:t>
            </a:r>
            <a:endParaRPr kumimoji="0"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0484" name="Picture 10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2667000"/>
            <a:ext cx="5562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57200"/>
            <a:ext cx="6096000" cy="914400"/>
          </a:xfrm>
          <a:noFill/>
          <a:ln/>
        </p:spPr>
        <p:txBody>
          <a:bodyPr/>
          <a:lstStyle/>
          <a:p>
            <a:r>
              <a:rPr kumimoji="0" lang="en-US" sz="4000" b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Correlation</a:t>
            </a:r>
            <a:endParaRPr lang="en-US" sz="40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19200"/>
            <a:ext cx="8153400" cy="4876800"/>
          </a:xfrm>
          <a:noFill/>
          <a:ln/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	• Correlation is a measure of image linearity</a:t>
            </a:r>
          </a:p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</a:p>
          <a:p>
            <a:pPr algn="just"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	• Correlation will be high if an image contains a</a:t>
            </a:r>
          </a:p>
          <a:p>
            <a:pPr algn="just"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considerable amount of linear structure.</a:t>
            </a:r>
          </a:p>
          <a:p>
            <a:pPr algn="just">
              <a:buFont typeface="Monotype Sorts" pitchFamily="2" charset="2"/>
              <a:buNone/>
            </a:pPr>
            <a:endParaRPr kumimoji="0" lang="en-US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89088" name="Object 0"/>
          <p:cNvGraphicFramePr>
            <a:graphicFrameLocks noChangeAspect="1"/>
          </p:cNvGraphicFramePr>
          <p:nvPr/>
        </p:nvGraphicFramePr>
        <p:xfrm>
          <a:off x="2762250" y="1981200"/>
          <a:ext cx="3619500" cy="1206500"/>
        </p:xfrm>
        <a:graphic>
          <a:graphicData uri="http://schemas.openxmlformats.org/presentationml/2006/ole">
            <p:oleObj spid="_x0000_s89088" name="Equation" r:id="rId4" imgW="1752480" imgH="583920" progId="Equation.3">
              <p:embed/>
            </p:oleObj>
          </a:graphicData>
        </a:graphic>
      </p:graphicFrame>
      <p:graphicFrame>
        <p:nvGraphicFramePr>
          <p:cNvPr id="89089" name="Object 1"/>
          <p:cNvGraphicFramePr>
            <a:graphicFrameLocks noChangeAspect="1"/>
          </p:cNvGraphicFramePr>
          <p:nvPr/>
        </p:nvGraphicFramePr>
        <p:xfrm>
          <a:off x="1638300" y="3733800"/>
          <a:ext cx="5867400" cy="574675"/>
        </p:xfrm>
        <a:graphic>
          <a:graphicData uri="http://schemas.openxmlformats.org/presentationml/2006/ole">
            <p:oleObj spid="_x0000_s89089" name="Equation" r:id="rId5" imgW="2590560" imgH="253800" progId="Equation.3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6096000" cy="990600"/>
          </a:xfrm>
          <a:noFill/>
          <a:ln/>
        </p:spPr>
        <p:txBody>
          <a:bodyPr/>
          <a:lstStyle/>
          <a:p>
            <a:r>
              <a:rPr kumimoji="0" lang="en-US" sz="4000" b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Energy</a:t>
            </a:r>
            <a:endParaRPr lang="en-US" sz="40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3491" name="Rectangle 1027"/>
          <p:cNvSpPr>
            <a:spLocks noGrp="1" noChangeArrowheads="1"/>
          </p:cNvSpPr>
          <p:nvPr>
            <p:ph idx="1"/>
          </p:nvPr>
        </p:nvSpPr>
        <p:spPr>
          <a:xfrm>
            <a:off x="762000" y="1219200"/>
            <a:ext cx="8153400" cy="4876800"/>
          </a:xfrm>
          <a:noFill/>
          <a:ln/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	• One approach to generating texture features is to use local kernels to detect various types of texture.</a:t>
            </a:r>
          </a:p>
          <a:p>
            <a:pPr algn="just"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	• After the convolution with the specified kernel, the</a:t>
            </a:r>
          </a:p>
          <a:p>
            <a:pPr algn="just">
              <a:buFont typeface="Monotype Sorts" pitchFamily="2" charset="2"/>
              <a:buNone/>
            </a:pPr>
            <a:r>
              <a:rPr kumimoji="0" lang="en-US" sz="2400" b="1" i="1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texture energy measure (TEM)</a:t>
            </a: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 is computed by summing</a:t>
            </a:r>
          </a:p>
          <a:p>
            <a:pPr algn="just"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the absolute values in a local neighborhood:</a:t>
            </a:r>
          </a:p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	• If </a:t>
            </a:r>
            <a:r>
              <a:rPr kumimoji="0" lang="en-US" sz="2400" b="1" i="1">
                <a:latin typeface="Tahoma" pitchFamily="34" charset="0"/>
                <a:ea typeface="Tahoma" pitchFamily="34" charset="0"/>
                <a:cs typeface="Tahoma" pitchFamily="34" charset="0"/>
              </a:rPr>
              <a:t>n</a:t>
            </a: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 kernels are applied, the result is an </a:t>
            </a:r>
            <a:r>
              <a:rPr kumimoji="0" lang="en-US" sz="2400" b="1" i="1">
                <a:latin typeface="Tahoma" pitchFamily="34" charset="0"/>
                <a:ea typeface="Tahoma" pitchFamily="34" charset="0"/>
                <a:cs typeface="Tahoma" pitchFamily="34" charset="0"/>
              </a:rPr>
              <a:t>n</a:t>
            </a: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-dimensional</a:t>
            </a:r>
          </a:p>
          <a:p>
            <a:pPr algn="just"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feature vector at each pixel of the image being analyzed.</a:t>
            </a:r>
          </a:p>
        </p:txBody>
      </p:sp>
      <p:graphicFrame>
        <p:nvGraphicFramePr>
          <p:cNvPr id="90112" name="Object 1024"/>
          <p:cNvGraphicFramePr>
            <a:graphicFrameLocks noChangeAspect="1"/>
          </p:cNvGraphicFramePr>
          <p:nvPr/>
        </p:nvGraphicFramePr>
        <p:xfrm>
          <a:off x="3371850" y="3505200"/>
          <a:ext cx="2724150" cy="1058863"/>
        </p:xfrm>
        <a:graphic>
          <a:graphicData uri="http://schemas.openxmlformats.org/presentationml/2006/ole">
            <p:oleObj spid="_x0000_s90112" name="Equation" r:id="rId3" imgW="1143000" imgH="444240" progId="Equation.3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239000" cy="762000"/>
          </a:xfrm>
          <a:noFill/>
          <a:ln/>
        </p:spPr>
        <p:txBody>
          <a:bodyPr>
            <a:normAutofit fontScale="90000"/>
          </a:bodyPr>
          <a:lstStyle/>
          <a:p>
            <a:pPr algn="ctr"/>
            <a:r>
              <a:rPr kumimoji="0" lang="en-US" sz="4000" b="0">
                <a:solidFill>
                  <a:srgbClr val="3737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kumimoji="0" lang="en-US" sz="4000" b="0">
                <a:solidFill>
                  <a:srgbClr val="3737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kumimoji="0" lang="en-US" sz="4000" b="0">
                <a:solidFill>
                  <a:srgbClr val="3737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kumimoji="0" lang="en-US" sz="4000" b="0">
                <a:solidFill>
                  <a:srgbClr val="3737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kumimoji="0" lang="en-US" sz="4000" b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Gray-level Difference Statistics</a:t>
            </a:r>
            <a:r>
              <a:rPr kumimoji="0" lang="en-US" sz="4000" b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kumimoji="0" lang="en-US" sz="4000" b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kumimoji="0" lang="en-US" sz="4000" b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kumimoji="0" lang="en-US" sz="4000" b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kumimoji="0" lang="en-US" sz="4000" b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8229600" cy="5181600"/>
          </a:xfrm>
          <a:noFill/>
          <a:ln/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kumimoji="0" lang="en-US" sz="2000">
                <a:solidFill>
                  <a:srgbClr val="3737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• </a:t>
            </a:r>
            <a:r>
              <a:rPr kumimoji="0" lang="en-US" sz="200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Gray-level differences</a:t>
            </a:r>
            <a:r>
              <a:rPr kumimoji="0" lang="en-US" sz="2000">
                <a:solidFill>
                  <a:srgbClr val="3737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000">
                <a:latin typeface="Tahoma" pitchFamily="34" charset="0"/>
                <a:ea typeface="Tahoma" pitchFamily="34" charset="0"/>
                <a:cs typeface="Tahoma" pitchFamily="34" charset="0"/>
              </a:rPr>
              <a:t>are based on absolute differences between pairs of gray-levels.</a:t>
            </a:r>
          </a:p>
          <a:p>
            <a:pPr algn="just">
              <a:buFont typeface="Monotype Sorts" pitchFamily="2" charset="2"/>
              <a:buNone/>
            </a:pPr>
            <a:endParaRPr kumimoji="0" lang="en-US" sz="20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r>
              <a:rPr kumimoji="0" lang="en-US" sz="2000">
                <a:latin typeface="Tahoma" pitchFamily="34" charset="0"/>
                <a:ea typeface="Tahoma" pitchFamily="34" charset="0"/>
                <a:cs typeface="Tahoma" pitchFamily="34" charset="0"/>
              </a:rPr>
              <a:t>• The gray-level differences are contained in a 256-element vector, and are computed by taking the absolute differences of all possible pairs of gray levels distance </a:t>
            </a:r>
            <a:r>
              <a:rPr kumimoji="0" lang="en-US" sz="2000" b="1">
                <a:latin typeface="Tahoma" pitchFamily="34" charset="0"/>
                <a:ea typeface="Tahoma" pitchFamily="34" charset="0"/>
                <a:cs typeface="Tahoma" pitchFamily="34" charset="0"/>
              </a:rPr>
              <a:t>d </a:t>
            </a:r>
            <a:r>
              <a:rPr kumimoji="0" lang="en-US" sz="2000">
                <a:latin typeface="Tahoma" pitchFamily="34" charset="0"/>
                <a:ea typeface="Tahoma" pitchFamily="34" charset="0"/>
                <a:cs typeface="Tahoma" pitchFamily="34" charset="0"/>
              </a:rPr>
              <a:t>apart at angle </a:t>
            </a:r>
            <a:r>
              <a:rPr kumimoji="0" lang="en-US" sz="2000" b="1" i="1">
                <a:latin typeface="Tahoma" pitchFamily="34" charset="0"/>
                <a:ea typeface="Tahoma" pitchFamily="34" charset="0"/>
                <a:cs typeface="Tahoma" pitchFamily="34" charset="0"/>
              </a:rPr>
              <a:t>Θ</a:t>
            </a:r>
            <a:r>
              <a:rPr kumimoji="0" lang="en-US" sz="2000">
                <a:latin typeface="Tahoma" pitchFamily="34" charset="0"/>
                <a:ea typeface="Tahoma" pitchFamily="34" charset="0"/>
                <a:cs typeface="Tahoma" pitchFamily="34" charset="0"/>
              </a:rPr>
              <a:t>, and counting the number of times the difference is 0,1,…,255</a:t>
            </a:r>
          </a:p>
          <a:p>
            <a:pPr algn="just">
              <a:buFont typeface="Monotype Sorts" pitchFamily="2" charset="2"/>
              <a:buNone/>
            </a:pPr>
            <a:endParaRPr kumimoji="0" lang="en-US" sz="20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r>
              <a:rPr kumimoji="0" lang="en-US" sz="2000">
                <a:latin typeface="Tahoma" pitchFamily="34" charset="0"/>
                <a:ea typeface="Tahoma" pitchFamily="34" charset="0"/>
                <a:cs typeface="Tahoma" pitchFamily="34" charset="0"/>
              </a:rPr>
              <a:t>• Let </a:t>
            </a:r>
            <a:r>
              <a:rPr kumimoji="0" lang="en-US" sz="2000" b="1">
                <a:latin typeface="Tahoma" pitchFamily="34" charset="0"/>
                <a:ea typeface="Tahoma" pitchFamily="34" charset="0"/>
                <a:cs typeface="Tahoma" pitchFamily="34" charset="0"/>
              </a:rPr>
              <a:t>d</a:t>
            </a:r>
            <a:r>
              <a:rPr kumimoji="0" lang="en-US" sz="2000">
                <a:latin typeface="Tahoma" pitchFamily="34" charset="0"/>
                <a:ea typeface="Tahoma" pitchFamily="34" charset="0"/>
                <a:cs typeface="Tahoma" pitchFamily="34" charset="0"/>
              </a:rPr>
              <a:t>=(dx,dy) be the displacement vector between two image pixels, and g(d) the gray-level difference at distance </a:t>
            </a:r>
            <a:r>
              <a:rPr kumimoji="0" lang="en-US" sz="2000" b="1">
                <a:latin typeface="Tahoma" pitchFamily="34" charset="0"/>
                <a:ea typeface="Tahoma" pitchFamily="34" charset="0"/>
                <a:cs typeface="Tahoma" pitchFamily="34" charset="0"/>
              </a:rPr>
              <a:t>d</a:t>
            </a:r>
            <a:r>
              <a:rPr kumimoji="0" lang="en-US" sz="200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>
              <a:buFont typeface="Monotype Sorts" pitchFamily="2" charset="2"/>
              <a:buNone/>
            </a:pPr>
            <a:endParaRPr kumimoji="0" lang="en-US" sz="20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0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r>
              <a:rPr kumimoji="0" lang="en-US" sz="2000">
                <a:latin typeface="Tahoma" pitchFamily="34" charset="0"/>
                <a:ea typeface="Tahoma" pitchFamily="34" charset="0"/>
                <a:cs typeface="Tahoma" pitchFamily="34" charset="0"/>
              </a:rPr>
              <a:t>• </a:t>
            </a:r>
            <a:r>
              <a:rPr kumimoji="0" lang="en-US" sz="2000" b="1"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kumimoji="0" lang="en-US" sz="2000" b="1" baseline="-2000">
                <a:latin typeface="Tahoma" pitchFamily="34" charset="0"/>
                <a:ea typeface="Tahoma" pitchFamily="34" charset="0"/>
                <a:cs typeface="Tahoma" pitchFamily="34" charset="0"/>
              </a:rPr>
              <a:t>g</a:t>
            </a:r>
            <a:r>
              <a:rPr kumimoji="0" lang="en-US" sz="2000" b="1">
                <a:latin typeface="Tahoma" pitchFamily="34" charset="0"/>
                <a:ea typeface="Tahoma" pitchFamily="34" charset="0"/>
                <a:cs typeface="Tahoma" pitchFamily="34" charset="0"/>
              </a:rPr>
              <a:t>(g,d)</a:t>
            </a:r>
            <a:r>
              <a:rPr kumimoji="0" lang="en-US" sz="2000">
                <a:latin typeface="Tahoma" pitchFamily="34" charset="0"/>
                <a:ea typeface="Tahoma" pitchFamily="34" charset="0"/>
                <a:cs typeface="Tahoma" pitchFamily="34" charset="0"/>
              </a:rPr>
              <a:t> is the histogram of the gray-level differences at the specific distance, </a:t>
            </a:r>
            <a:r>
              <a:rPr kumimoji="0" lang="en-US" sz="2000" b="1">
                <a:latin typeface="Tahoma" pitchFamily="34" charset="0"/>
                <a:ea typeface="Tahoma" pitchFamily="34" charset="0"/>
                <a:cs typeface="Tahoma" pitchFamily="34" charset="0"/>
              </a:rPr>
              <a:t>d</a:t>
            </a:r>
            <a:r>
              <a:rPr kumimoji="0" lang="en-US" sz="2000">
                <a:latin typeface="Tahoma" pitchFamily="34" charset="0"/>
                <a:ea typeface="Tahoma" pitchFamily="34" charset="0"/>
                <a:cs typeface="Tahoma" pitchFamily="34" charset="0"/>
              </a:rPr>
              <a:t>. One distinct histogram exists for each distance </a:t>
            </a:r>
            <a:r>
              <a:rPr kumimoji="0" lang="en-US" sz="2000" b="1">
                <a:latin typeface="Tahoma" pitchFamily="34" charset="0"/>
                <a:ea typeface="Tahoma" pitchFamily="34" charset="0"/>
                <a:cs typeface="Tahoma" pitchFamily="34" charset="0"/>
              </a:rPr>
              <a:t>d</a:t>
            </a:r>
            <a:r>
              <a:rPr kumimoji="0" lang="en-US" sz="200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>
              <a:buFont typeface="Monotype Sorts" pitchFamily="2" charset="2"/>
              <a:buNone/>
            </a:pPr>
            <a:endParaRPr lang="en-US" sz="20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91136" name="Object 0"/>
          <p:cNvGraphicFramePr>
            <a:graphicFrameLocks noChangeAspect="1"/>
          </p:cNvGraphicFramePr>
          <p:nvPr/>
        </p:nvGraphicFramePr>
        <p:xfrm>
          <a:off x="1895475" y="4648200"/>
          <a:ext cx="5353050" cy="674688"/>
        </p:xfrm>
        <a:graphic>
          <a:graphicData uri="http://schemas.openxmlformats.org/presentationml/2006/ole">
            <p:oleObj spid="_x0000_s91136" name="Equation" r:id="rId4" imgW="2019240" imgH="253800" progId="Equation.3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543800" cy="762000"/>
          </a:xfrm>
          <a:noFill/>
          <a:ln/>
        </p:spPr>
        <p:txBody>
          <a:bodyPr>
            <a:normAutofit fontScale="90000"/>
          </a:bodyPr>
          <a:lstStyle/>
          <a:p>
            <a:pPr algn="ctr"/>
            <a:r>
              <a:rPr kumimoji="0" lang="en-US" sz="4000" b="0">
                <a:solidFill>
                  <a:srgbClr val="3737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kumimoji="0" lang="en-US" sz="4000" b="0">
                <a:solidFill>
                  <a:srgbClr val="3737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kumimoji="0" lang="en-US" sz="4000" b="0">
                <a:solidFill>
                  <a:srgbClr val="3737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kumimoji="0" lang="en-US" sz="4000" b="0">
                <a:solidFill>
                  <a:srgbClr val="3737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kumimoji="0" lang="en-US" sz="4000" b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Gray-level Difference Statistics (2)</a:t>
            </a:r>
            <a:r>
              <a:rPr kumimoji="0" lang="en-US" sz="4000" b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kumimoji="0" lang="en-US" sz="4000" b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kumimoji="0" lang="en-US" sz="4000" b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kumimoji="0" lang="en-US" sz="4000" b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kumimoji="0" lang="en-US" sz="4000" b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8229600" cy="5181600"/>
          </a:xfrm>
          <a:noFill/>
          <a:ln/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kumimoji="0" lang="en-US" sz="2000">
                <a:latin typeface="Tahoma" pitchFamily="34" charset="0"/>
                <a:ea typeface="Tahoma" pitchFamily="34" charset="0"/>
                <a:cs typeface="Tahoma" pitchFamily="34" charset="0"/>
              </a:rPr>
              <a:t>• The difference statistics are then normalized by dividing each element of the vector by the number of possible pixel pairs.</a:t>
            </a:r>
          </a:p>
          <a:p>
            <a:pPr algn="just">
              <a:buFont typeface="Monotype Sorts" pitchFamily="2" charset="2"/>
              <a:buNone/>
            </a:pPr>
            <a:r>
              <a:rPr kumimoji="0" lang="en-US" sz="2000">
                <a:latin typeface="Tahoma" pitchFamily="34" charset="0"/>
                <a:ea typeface="Tahoma" pitchFamily="34" charset="0"/>
                <a:cs typeface="Tahoma" pitchFamily="34" charset="0"/>
              </a:rPr>
              <a:t>• Several texture measures can be extracted from the histogram of gray-level differences:</a:t>
            </a:r>
          </a:p>
          <a:p>
            <a:pPr algn="just">
              <a:buFont typeface="Monotype Sorts" pitchFamily="2" charset="2"/>
              <a:buNone/>
            </a:pPr>
            <a:endParaRPr lang="en-US" sz="20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r>
              <a:rPr kumimoji="0" lang="en-US" sz="200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• Mean:</a:t>
            </a:r>
          </a:p>
          <a:p>
            <a:pPr algn="just">
              <a:buFont typeface="Monotype Sorts" pitchFamily="2" charset="2"/>
              <a:buNone/>
            </a:pPr>
            <a:endParaRPr kumimoji="0" lang="en-US" sz="200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r>
              <a:rPr kumimoji="0" lang="en-US" sz="2000">
                <a:latin typeface="Tahoma" pitchFamily="34" charset="0"/>
                <a:ea typeface="Tahoma" pitchFamily="34" charset="0"/>
                <a:cs typeface="Tahoma" pitchFamily="34" charset="0"/>
              </a:rPr>
              <a:t>– Small mean values </a:t>
            </a:r>
            <a:r>
              <a:rPr kumimoji="0" lang="en-US" sz="2000" b="1">
                <a:latin typeface="Tahoma" pitchFamily="34" charset="0"/>
                <a:ea typeface="Tahoma" pitchFamily="34" charset="0"/>
                <a:cs typeface="Tahoma" pitchFamily="34" charset="0"/>
              </a:rPr>
              <a:t>µ</a:t>
            </a:r>
            <a:r>
              <a:rPr kumimoji="0" lang="en-US" sz="2000" b="1" baseline="-2000">
                <a:latin typeface="Tahoma" pitchFamily="34" charset="0"/>
                <a:ea typeface="Tahoma" pitchFamily="34" charset="0"/>
                <a:cs typeface="Tahoma" pitchFamily="34" charset="0"/>
              </a:rPr>
              <a:t>d</a:t>
            </a:r>
            <a:r>
              <a:rPr kumimoji="0" lang="en-US" sz="2000">
                <a:latin typeface="Tahoma" pitchFamily="34" charset="0"/>
                <a:ea typeface="Tahoma" pitchFamily="34" charset="0"/>
                <a:cs typeface="Tahoma" pitchFamily="34" charset="0"/>
              </a:rPr>
              <a:t> indicate coarse texture having a grain size equal to or larger than the magnitude of the displacement vector.</a:t>
            </a:r>
          </a:p>
          <a:p>
            <a:pPr algn="just">
              <a:buFont typeface="Monotype Sorts" pitchFamily="2" charset="2"/>
              <a:buNone/>
            </a:pPr>
            <a:endParaRPr kumimoji="0" lang="en-US" sz="20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r>
              <a:rPr kumimoji="0" lang="en-US" sz="200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• Entropy:</a:t>
            </a:r>
            <a:endParaRPr kumimoji="0" lang="en-US" sz="200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00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r>
              <a:rPr kumimoji="0" lang="en-US" sz="2000">
                <a:latin typeface="Tahoma" pitchFamily="34" charset="0"/>
                <a:ea typeface="Tahoma" pitchFamily="34" charset="0"/>
                <a:cs typeface="Tahoma" pitchFamily="34" charset="0"/>
              </a:rPr>
              <a:t>– This is a measure of the homogeneity of the histogram. It is maximized for uniform histograms.</a:t>
            </a:r>
            <a:endParaRPr kumimoji="0" lang="en-US" sz="200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92160" name="Object 1024"/>
          <p:cNvGraphicFramePr>
            <a:graphicFrameLocks noChangeAspect="1"/>
          </p:cNvGraphicFramePr>
          <p:nvPr/>
        </p:nvGraphicFramePr>
        <p:xfrm>
          <a:off x="3086100" y="2743200"/>
          <a:ext cx="2971800" cy="1000125"/>
        </p:xfrm>
        <a:graphic>
          <a:graphicData uri="http://schemas.openxmlformats.org/presentationml/2006/ole">
            <p:oleObj spid="_x0000_s92160" name="Equation" r:id="rId3" imgW="1282680" imgH="431640" progId="Equation.3">
              <p:embed/>
            </p:oleObj>
          </a:graphicData>
        </a:graphic>
      </p:graphicFrame>
      <p:graphicFrame>
        <p:nvGraphicFramePr>
          <p:cNvPr id="92161" name="Object 1025"/>
          <p:cNvGraphicFramePr>
            <a:graphicFrameLocks noChangeAspect="1"/>
          </p:cNvGraphicFramePr>
          <p:nvPr/>
        </p:nvGraphicFramePr>
        <p:xfrm>
          <a:off x="2417763" y="4572000"/>
          <a:ext cx="4308475" cy="931863"/>
        </p:xfrm>
        <a:graphic>
          <a:graphicData uri="http://schemas.openxmlformats.org/presentationml/2006/ole">
            <p:oleObj spid="_x0000_s92161" name="Equation" r:id="rId4" imgW="1993680" imgH="431640" progId="Equation.3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543800" cy="762000"/>
          </a:xfrm>
          <a:noFill/>
          <a:ln/>
        </p:spPr>
        <p:txBody>
          <a:bodyPr>
            <a:normAutofit fontScale="90000"/>
          </a:bodyPr>
          <a:lstStyle/>
          <a:p>
            <a:pPr algn="ctr"/>
            <a:r>
              <a:rPr kumimoji="0" lang="en-US" sz="4000" b="0">
                <a:solidFill>
                  <a:srgbClr val="3737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kumimoji="0" lang="en-US" sz="4000" b="0">
                <a:solidFill>
                  <a:srgbClr val="3737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kumimoji="0" lang="en-US" sz="4000" b="0">
                <a:solidFill>
                  <a:srgbClr val="3737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kumimoji="0" lang="en-US" sz="4000" b="0">
                <a:solidFill>
                  <a:srgbClr val="3737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kumimoji="0" lang="en-US" sz="4000" b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Gray-level Difference Statistics (3)</a:t>
            </a:r>
            <a:r>
              <a:rPr kumimoji="0" lang="en-US" sz="4000" b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kumimoji="0" lang="en-US" sz="4000" b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kumimoji="0" lang="en-US" sz="4000" b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kumimoji="0" lang="en-US" sz="4000" b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kumimoji="0" lang="en-US" sz="4000" b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8229600" cy="5181600"/>
          </a:xfrm>
          <a:noFill/>
          <a:ln/>
        </p:spPr>
        <p:txBody>
          <a:bodyPr/>
          <a:lstStyle/>
          <a:p>
            <a:pPr algn="just">
              <a:buFont typeface="Monotype Sorts" pitchFamily="2" charset="2"/>
              <a:buNone/>
            </a:pPr>
            <a:endParaRPr lang="en-US" sz="20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r>
              <a:rPr kumimoji="0" lang="en-US" sz="200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• Variance:</a:t>
            </a:r>
            <a:endParaRPr kumimoji="0" lang="en-US" sz="200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00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000">
              <a:solidFill>
                <a:srgbClr val="3737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r>
              <a:rPr kumimoji="0" lang="en-US" sz="2000">
                <a:latin typeface="Tahoma" pitchFamily="34" charset="0"/>
                <a:ea typeface="Tahoma" pitchFamily="34" charset="0"/>
                <a:cs typeface="Tahoma" pitchFamily="34" charset="0"/>
              </a:rPr>
              <a:t>– The variance is a measure of the dispersion of the gray-level differences at a certain distance, </a:t>
            </a:r>
            <a:r>
              <a:rPr kumimoji="0" lang="en-US" sz="2000" b="1">
                <a:latin typeface="Tahoma" pitchFamily="34" charset="0"/>
                <a:ea typeface="Tahoma" pitchFamily="34" charset="0"/>
                <a:cs typeface="Tahoma" pitchFamily="34" charset="0"/>
              </a:rPr>
              <a:t>d</a:t>
            </a:r>
            <a:r>
              <a:rPr kumimoji="0" lang="en-US" sz="200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>
              <a:buFont typeface="Monotype Sorts" pitchFamily="2" charset="2"/>
              <a:buNone/>
            </a:pPr>
            <a:endParaRPr kumimoji="0" lang="en-US" sz="2000">
              <a:solidFill>
                <a:srgbClr val="3737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000">
              <a:solidFill>
                <a:srgbClr val="3737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r>
              <a:rPr kumimoji="0" lang="en-US" sz="200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• Contrast:</a:t>
            </a:r>
            <a:endParaRPr kumimoji="0" lang="en-US" sz="200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00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2346325" y="1524000"/>
          <a:ext cx="4451350" cy="1079500"/>
        </p:xfrm>
        <a:graphic>
          <a:graphicData uri="http://schemas.openxmlformats.org/presentationml/2006/ole">
            <p:oleObj spid="_x0000_s61446" name="Equation" r:id="rId3" imgW="1777680" imgH="431640" progId="Equation.3">
              <p:embed/>
            </p:oleObj>
          </a:graphicData>
        </a:graphic>
      </p:graphicFrame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2905125" y="4419600"/>
          <a:ext cx="3333750" cy="1123950"/>
        </p:xfrm>
        <a:graphic>
          <a:graphicData uri="http://schemas.openxmlformats.org/presentationml/2006/ole">
            <p:oleObj spid="_x0000_s61447" name="Equation" r:id="rId4" imgW="1282680" imgH="431640" progId="Equation.3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85800"/>
            <a:ext cx="7543800" cy="762000"/>
          </a:xfrm>
          <a:noFill/>
          <a:ln/>
        </p:spPr>
        <p:txBody>
          <a:bodyPr>
            <a:normAutofit fontScale="90000"/>
          </a:bodyPr>
          <a:lstStyle/>
          <a:p>
            <a:pPr algn="ctr"/>
            <a:r>
              <a:rPr kumimoji="0" lang="en-US" sz="4000" b="0">
                <a:solidFill>
                  <a:srgbClr val="3737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kumimoji="0" lang="en-US" sz="4000" b="0">
                <a:solidFill>
                  <a:srgbClr val="3737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kumimoji="0" lang="en-US" sz="4000" b="0">
                <a:solidFill>
                  <a:srgbClr val="3737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kumimoji="0" lang="en-US" sz="4000" b="0">
                <a:solidFill>
                  <a:srgbClr val="3737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kumimoji="0" lang="en-US" sz="4000" b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Gray-level Difference Statistics (4)</a:t>
            </a:r>
            <a:r>
              <a:rPr kumimoji="0" lang="en-US" sz="4000" b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kumimoji="0" lang="en-US" sz="4000" b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kumimoji="0" lang="en-US" sz="4000" b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kumimoji="0" lang="en-US" sz="4000" b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kumimoji="0" lang="en-US" sz="4000" b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229600" cy="4800600"/>
          </a:xfrm>
          <a:noFill/>
          <a:ln/>
        </p:spPr>
        <p:txBody>
          <a:bodyPr/>
          <a:lstStyle/>
          <a:p>
            <a:pPr algn="just">
              <a:buClr>
                <a:schemeClr val="tx1"/>
              </a:buClr>
              <a:buFont typeface="Monotype Sorts" pitchFamily="2" charset="2"/>
              <a:buChar char="u"/>
            </a:pP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Clr>
                <a:schemeClr val="tx1"/>
              </a:buClr>
              <a:buFont typeface="Monotype Sorts" pitchFamily="2" charset="2"/>
              <a:buChar char="u"/>
            </a:pPr>
            <a:r>
              <a:rPr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Some experimental results: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8300" y="2819400"/>
            <a:ext cx="5867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6096000" cy="1066800"/>
          </a:xfrm>
          <a:noFill/>
          <a:ln/>
        </p:spPr>
        <p:txBody>
          <a:bodyPr/>
          <a:lstStyle/>
          <a:p>
            <a:r>
              <a:rPr kumimoji="0" lang="en-US" sz="4000" b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Edges and Texture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305800" cy="5029200"/>
          </a:xfrm>
          <a:noFill/>
          <a:ln/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kumimoji="0" lang="en-US" sz="240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It should be possible to locate the </a:t>
            </a:r>
            <a:r>
              <a:rPr kumimoji="0" lang="en-US" sz="2400" b="1" i="1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edges</a:t>
            </a: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 that result from the intensity transitions along the boundary of the texture.</a:t>
            </a:r>
          </a:p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	 	Since a texture will have large numbers of </a:t>
            </a:r>
            <a:r>
              <a:rPr kumimoji="0" lang="en-US" sz="2400" b="1" i="1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texels</a:t>
            </a: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, there should be a property of the </a:t>
            </a:r>
            <a:r>
              <a:rPr kumimoji="0" lang="en-US" sz="2400" b="1" i="1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edge pixels</a:t>
            </a: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 that can be used to characterise the texture.</a:t>
            </a:r>
          </a:p>
          <a:p>
            <a:pPr algn="just"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		• a set of common directions</a:t>
            </a:r>
          </a:p>
          <a:p>
            <a:pPr algn="just"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		• a measure of the local density of the edge pixels</a:t>
            </a:r>
          </a:p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		Compute the </a:t>
            </a:r>
            <a:r>
              <a:rPr kumimoji="0" lang="en-US" sz="2400" b="1" i="1">
                <a:latin typeface="Tahoma" pitchFamily="34" charset="0"/>
                <a:ea typeface="Tahoma" pitchFamily="34" charset="0"/>
                <a:cs typeface="Tahoma" pitchFamily="34" charset="0"/>
              </a:rPr>
              <a:t>co-occurrence matrix</a:t>
            </a:r>
            <a:r>
              <a:rPr kumimoji="0"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 of an edge-enhanced image.</a:t>
            </a:r>
          </a:p>
          <a:p>
            <a:pPr algn="just">
              <a:buFont typeface="Monotype Sorts" pitchFamily="2" charset="2"/>
              <a:buNone/>
            </a:pP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6096000" cy="1066800"/>
          </a:xfrm>
          <a:noFill/>
          <a:ln/>
        </p:spPr>
        <p:txBody>
          <a:bodyPr/>
          <a:lstStyle/>
          <a:p>
            <a:r>
              <a:rPr kumimoji="0" lang="en-US" sz="4000" b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Edges and Texture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305800" cy="5029200"/>
          </a:xfrm>
          <a:noFill/>
          <a:ln/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kumimoji="0" lang="en-US" sz="240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2088" y="1714500"/>
            <a:ext cx="621982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6096000" cy="1143000"/>
          </a:xfrm>
        </p:spPr>
        <p:txBody>
          <a:bodyPr/>
          <a:lstStyle/>
          <a:p>
            <a:r>
              <a:rPr lang="en-US">
                <a:latin typeface="Tahoma" pitchFamily="34" charset="0"/>
                <a:ea typeface="Tahoma" pitchFamily="34" charset="0"/>
                <a:cs typeface="Tahoma" pitchFamily="34" charset="0"/>
              </a:rPr>
              <a:t>Liquid Crystals Textures</a:t>
            </a:r>
          </a:p>
        </p:txBody>
      </p:sp>
      <p:pic>
        <p:nvPicPr>
          <p:cNvPr id="79875" name="Picture 3" descr="liquid_cristals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  <a:lum contrast="-100000"/>
          </a:blip>
          <a:srcRect l="1559" t="3786" r="6464" b="19249"/>
          <a:stretch>
            <a:fillRect/>
          </a:stretch>
        </p:blipFill>
        <p:spPr bwMode="auto">
          <a:xfrm>
            <a:off x="2101850" y="1371600"/>
            <a:ext cx="4938713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6096000" cy="1143000"/>
          </a:xfrm>
        </p:spPr>
        <p:txBody>
          <a:bodyPr/>
          <a:lstStyle/>
          <a:p>
            <a:r>
              <a:rPr lang="en-US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Energy vs. Temperature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0" y="1447800"/>
            <a:ext cx="7658100" cy="513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6096000" cy="990600"/>
          </a:xfrm>
          <a:noFill/>
          <a:ln/>
        </p:spPr>
        <p:txBody>
          <a:bodyPr>
            <a:normAutofit fontScale="90000"/>
          </a:bodyPr>
          <a:lstStyle/>
          <a:p>
            <a:r>
              <a:rPr kumimoji="0" lang="en-AU" sz="36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What is Texture?</a:t>
            </a:r>
            <a:r>
              <a:rPr kumimoji="0" lang="en-AU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AU" sz="36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kumimoji="0" lang="en-AU" sz="36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kumimoji="0" lang="en-AU" sz="28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(continued)</a:t>
            </a:r>
            <a:endParaRPr kumimoji="0" lang="en-US" sz="3600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001000" cy="4876800"/>
          </a:xfrm>
          <a:noFill/>
          <a:ln/>
        </p:spPr>
        <p:txBody>
          <a:bodyPr/>
          <a:lstStyle/>
          <a:p>
            <a:pPr algn="just"/>
            <a:r>
              <a:rPr kumimoji="0" lang="en-AU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AU" sz="2400">
                <a:latin typeface="Tahoma" pitchFamily="34" charset="0"/>
                <a:ea typeface="Tahoma" pitchFamily="34" charset="0"/>
                <a:cs typeface="Tahoma" pitchFamily="34" charset="0"/>
              </a:rPr>
              <a:t>For example, an image has a 50% black and 50% white distribution of pixels.</a:t>
            </a:r>
          </a:p>
          <a:p>
            <a:pPr algn="just">
              <a:buFont typeface="Monotype Sorts" pitchFamily="2" charset="2"/>
              <a:buNone/>
            </a:pPr>
            <a:endParaRPr kumimoji="0" lang="en-AU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kumimoji="0" lang="en-AU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kumimoji="0" lang="en-AU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kumimoji="0" lang="en-AU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kumimoji="0" lang="en-AU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kumimoji="0" lang="en-AU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kumimoji="0" lang="en-AU" sz="2400">
                <a:latin typeface="Tahoma" pitchFamily="34" charset="0"/>
                <a:ea typeface="Tahoma" pitchFamily="34" charset="0"/>
                <a:cs typeface="Tahoma" pitchFamily="34" charset="0"/>
              </a:rPr>
              <a:t> Three different images with the same intensity distribution, but with different textures.</a:t>
            </a: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141" name="Picture 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2819400"/>
            <a:ext cx="39243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6096000" cy="11430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Entropy vs. Temperature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0" y="1371600"/>
            <a:ext cx="7810500" cy="52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0" y="304800"/>
            <a:ext cx="70866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Correlation vs. Temperature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5" y="1295400"/>
            <a:ext cx="7943850" cy="533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Homogeneity vs. Temperature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0" y="1371600"/>
            <a:ext cx="7658100" cy="513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0" y="304800"/>
            <a:ext cx="5715000" cy="11430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Inertia vs. Temperature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0" y="1447800"/>
            <a:ext cx="7658100" cy="513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6172200" cy="990600"/>
          </a:xfrm>
          <a:noFill/>
          <a:ln/>
        </p:spPr>
        <p:txBody>
          <a:bodyPr>
            <a:normAutofit fontScale="90000"/>
          </a:bodyPr>
          <a:lstStyle/>
          <a:p>
            <a:r>
              <a:rPr kumimoji="0" lang="en-US" sz="4000" b="0">
                <a:solidFill>
                  <a:srgbClr val="3737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kumimoji="0" lang="en-US" sz="4000" b="0">
                <a:solidFill>
                  <a:srgbClr val="3737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kumimoji="0" lang="en-US" sz="4000" b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Haralick Texture Operator</a:t>
            </a:r>
            <a:r>
              <a:rPr kumimoji="0" lang="en-US" sz="4000" b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kumimoji="0" lang="en-US" sz="4000" b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kumimoji="0" lang="en-US" b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24000"/>
            <a:ext cx="7696200" cy="4572000"/>
          </a:xfrm>
          <a:noFill/>
          <a:ln/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kumimoji="0"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		• </a:t>
            </a:r>
            <a:r>
              <a:rPr kumimoji="0"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Haralick</a:t>
            </a:r>
            <a:r>
              <a:rPr kumimoji="0"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et al. suggested a set of 14 textural features which can be extracted from the co-occurrence matrix, and which contain information about image textural characteristics such as homogeneity, linearity, and contrast.</a:t>
            </a:r>
          </a:p>
          <a:p>
            <a:pPr algn="just">
              <a:buFont typeface="Monotype Sorts" pitchFamily="2" charset="2"/>
              <a:buNone/>
            </a:pPr>
            <a:endParaRPr kumimoji="0"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r>
              <a:rPr kumimoji="0"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	 	</a:t>
            </a:r>
            <a:r>
              <a:rPr kumimoji="0" lang="en-US" sz="2000" b="1" i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Haralick</a:t>
            </a:r>
            <a:r>
              <a:rPr kumimoji="0" lang="en-US" sz="20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, R.M., K. </a:t>
            </a:r>
            <a:r>
              <a:rPr kumimoji="0" lang="en-US" sz="2000" b="1" i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Shanmugam</a:t>
            </a:r>
            <a:r>
              <a:rPr kumimoji="0" lang="en-US" sz="20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, and I. </a:t>
            </a:r>
            <a:r>
              <a:rPr kumimoji="0" lang="en-US" sz="2000" b="1" i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Dinstein</a:t>
            </a:r>
            <a:r>
              <a:rPr kumimoji="0" lang="en-US" sz="20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, "Textural features for image classification” IEEE Transactions on Systems, Man and Cybernetics: pp. 610-621. 1973.</a:t>
            </a:r>
            <a:endParaRPr kumimoji="0"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6096000" cy="762000"/>
          </a:xfrm>
          <a:noFill/>
          <a:ln/>
        </p:spPr>
        <p:txBody>
          <a:bodyPr/>
          <a:lstStyle/>
          <a:p>
            <a:r>
              <a:rPr kumimoji="0" lang="en-AU" sz="36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Texture</a:t>
            </a:r>
            <a:endParaRPr kumimoji="0" lang="en-US" sz="3600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001000" cy="5257800"/>
          </a:xfrm>
          <a:noFill/>
          <a:ln/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kumimoji="0" lang="en-AU" sz="2000">
                <a:latin typeface="Tahoma" pitchFamily="34" charset="0"/>
                <a:ea typeface="Tahoma" pitchFamily="34" charset="0"/>
                <a:cs typeface="Tahoma" pitchFamily="34" charset="0"/>
              </a:rPr>
              <a:t> 	</a:t>
            </a:r>
            <a:r>
              <a:rPr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Texture consists of texture primitives or texture elements, sometimes called </a:t>
            </a:r>
            <a:r>
              <a:rPr lang="en-US" sz="2400" b="1" i="1">
                <a:latin typeface="Tahoma" pitchFamily="34" charset="0"/>
                <a:ea typeface="Tahoma" pitchFamily="34" charset="0"/>
                <a:cs typeface="Tahoma" pitchFamily="34" charset="0"/>
              </a:rPr>
              <a:t>texels</a:t>
            </a:r>
            <a:r>
              <a:rPr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20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endParaRPr lang="en-US" sz="20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>
                <a:latin typeface="Tahoma" pitchFamily="34" charset="0"/>
                <a:ea typeface="Tahoma" pitchFamily="34" charset="0"/>
                <a:cs typeface="Tahoma" pitchFamily="34" charset="0"/>
              </a:rPr>
              <a:t>  – Texture can be described as fine, coarse, grained, smooth, etc.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endParaRPr lang="en-US" sz="20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>
                <a:latin typeface="Tahoma" pitchFamily="34" charset="0"/>
                <a:ea typeface="Tahoma" pitchFamily="34" charset="0"/>
                <a:cs typeface="Tahoma" pitchFamily="34" charset="0"/>
              </a:rPr>
              <a:t>  – Such features are found in the tone and structure of a texture.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endParaRPr lang="en-US" sz="20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>
                <a:latin typeface="Tahoma" pitchFamily="34" charset="0"/>
                <a:ea typeface="Tahoma" pitchFamily="34" charset="0"/>
                <a:cs typeface="Tahoma" pitchFamily="34" charset="0"/>
              </a:rPr>
              <a:t>  – Tone is based on pixel intensity properties in the</a:t>
            </a:r>
            <a:r>
              <a:rPr lang="en-US" sz="2000" b="1" i="1">
                <a:latin typeface="Tahoma" pitchFamily="34" charset="0"/>
                <a:ea typeface="Tahoma" pitchFamily="34" charset="0"/>
                <a:cs typeface="Tahoma" pitchFamily="34" charset="0"/>
              </a:rPr>
              <a:t> texel</a:t>
            </a:r>
            <a:r>
              <a:rPr lang="en-US" sz="200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>
                <a:latin typeface="Tahoma" pitchFamily="34" charset="0"/>
                <a:ea typeface="Tahoma" pitchFamily="34" charset="0"/>
                <a:cs typeface="Tahoma" pitchFamily="34" charset="0"/>
              </a:rPr>
              <a:t>	while structure represents the spatial relationship between </a:t>
            </a:r>
            <a:r>
              <a:rPr lang="en-US" sz="2000" b="1" i="1">
                <a:latin typeface="Tahoma" pitchFamily="34" charset="0"/>
                <a:ea typeface="Tahoma" pitchFamily="34" charset="0"/>
                <a:cs typeface="Tahoma" pitchFamily="34" charset="0"/>
              </a:rPr>
              <a:t>texels</a:t>
            </a:r>
            <a:r>
              <a:rPr lang="en-US" sz="200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endParaRPr lang="en-US" sz="20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>
                <a:latin typeface="Tahoma" pitchFamily="34" charset="0"/>
                <a:ea typeface="Tahoma" pitchFamily="34" charset="0"/>
                <a:cs typeface="Tahoma" pitchFamily="34" charset="0"/>
              </a:rPr>
              <a:t>  – If </a:t>
            </a:r>
            <a:r>
              <a:rPr lang="en-US" sz="2000" b="1" i="1">
                <a:latin typeface="Tahoma" pitchFamily="34" charset="0"/>
                <a:ea typeface="Tahoma" pitchFamily="34" charset="0"/>
                <a:cs typeface="Tahoma" pitchFamily="34" charset="0"/>
              </a:rPr>
              <a:t>texels</a:t>
            </a:r>
            <a:r>
              <a:rPr lang="en-US" sz="2000">
                <a:latin typeface="Tahoma" pitchFamily="34" charset="0"/>
                <a:ea typeface="Tahoma" pitchFamily="34" charset="0"/>
                <a:cs typeface="Tahoma" pitchFamily="34" charset="0"/>
              </a:rPr>
              <a:t> are </a:t>
            </a:r>
            <a:r>
              <a:rPr lang="en-US" sz="2000" b="1">
                <a:latin typeface="Tahoma" pitchFamily="34" charset="0"/>
                <a:ea typeface="Tahoma" pitchFamily="34" charset="0"/>
                <a:cs typeface="Tahoma" pitchFamily="34" charset="0"/>
              </a:rPr>
              <a:t>small</a:t>
            </a:r>
            <a:r>
              <a:rPr lang="en-US" sz="2000">
                <a:latin typeface="Tahoma" pitchFamily="34" charset="0"/>
                <a:ea typeface="Tahoma" pitchFamily="34" charset="0"/>
                <a:cs typeface="Tahoma" pitchFamily="34" charset="0"/>
              </a:rPr>
              <a:t> and tonal differences between texels are large a fine texture results.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endParaRPr lang="en-US" sz="20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>
                <a:latin typeface="Tahoma" pitchFamily="34" charset="0"/>
                <a:ea typeface="Tahoma" pitchFamily="34" charset="0"/>
                <a:cs typeface="Tahoma" pitchFamily="34" charset="0"/>
              </a:rPr>
              <a:t>  – If </a:t>
            </a:r>
            <a:r>
              <a:rPr lang="en-US" sz="2000" b="1" i="1">
                <a:latin typeface="Tahoma" pitchFamily="34" charset="0"/>
                <a:ea typeface="Tahoma" pitchFamily="34" charset="0"/>
                <a:cs typeface="Tahoma" pitchFamily="34" charset="0"/>
              </a:rPr>
              <a:t>texels</a:t>
            </a:r>
            <a:r>
              <a:rPr lang="en-US" sz="2000">
                <a:latin typeface="Tahoma" pitchFamily="34" charset="0"/>
                <a:ea typeface="Tahoma" pitchFamily="34" charset="0"/>
                <a:cs typeface="Tahoma" pitchFamily="34" charset="0"/>
              </a:rPr>
              <a:t> are </a:t>
            </a:r>
            <a:r>
              <a:rPr lang="en-US" sz="2000" b="1">
                <a:latin typeface="Tahoma" pitchFamily="34" charset="0"/>
                <a:ea typeface="Tahoma" pitchFamily="34" charset="0"/>
                <a:cs typeface="Tahoma" pitchFamily="34" charset="0"/>
              </a:rPr>
              <a:t>large</a:t>
            </a:r>
            <a:r>
              <a:rPr lang="en-US" sz="2000">
                <a:latin typeface="Tahoma" pitchFamily="34" charset="0"/>
                <a:ea typeface="Tahoma" pitchFamily="34" charset="0"/>
                <a:cs typeface="Tahoma" pitchFamily="34" charset="0"/>
              </a:rPr>
              <a:t> and consist of several pixels, a coarse texture results.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6096000" cy="762000"/>
          </a:xfrm>
          <a:noFill/>
          <a:ln/>
        </p:spPr>
        <p:txBody>
          <a:bodyPr/>
          <a:lstStyle/>
          <a:p>
            <a:r>
              <a:rPr kumimoji="0" lang="en-AU" sz="36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Texture </a:t>
            </a:r>
            <a:r>
              <a:rPr lang="en-US" sz="36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Analysis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001000" cy="5257800"/>
          </a:xfrm>
          <a:noFill/>
          <a:ln/>
        </p:spPr>
        <p:txBody>
          <a:bodyPr/>
          <a:lstStyle/>
          <a:p>
            <a:pPr algn="just"/>
            <a:r>
              <a:rPr kumimoji="0" lang="en-AU" sz="200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Two primary issues in texture analysis:</a:t>
            </a:r>
          </a:p>
          <a:p>
            <a:pPr algn="just">
              <a:lnSpc>
                <a:spcPct val="30000"/>
              </a:lnSpc>
              <a:buFont typeface="Monotype Sorts" pitchFamily="2" charset="2"/>
              <a:buNone/>
            </a:pP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r>
              <a:rPr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			- </a:t>
            </a:r>
            <a:r>
              <a:rPr lang="en-US" sz="2400" b="1" i="1">
                <a:latin typeface="Tahoma" pitchFamily="34" charset="0"/>
                <a:ea typeface="Tahoma" pitchFamily="34" charset="0"/>
                <a:cs typeface="Tahoma" pitchFamily="34" charset="0"/>
              </a:rPr>
              <a:t>texture classification</a:t>
            </a: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r>
              <a:rPr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			- </a:t>
            </a:r>
            <a:r>
              <a:rPr lang="en-US" sz="2400" b="1" i="1">
                <a:latin typeface="Tahoma" pitchFamily="34" charset="0"/>
                <a:ea typeface="Tahoma" pitchFamily="34" charset="0"/>
                <a:cs typeface="Tahoma" pitchFamily="34" charset="0"/>
              </a:rPr>
              <a:t>texture segmentation</a:t>
            </a: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40000"/>
              </a:lnSpc>
              <a:buFont typeface="Monotype Sorts" pitchFamily="2" charset="2"/>
              <a:buNone/>
            </a:pPr>
            <a:endParaRPr lang="en-US" sz="20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en-US" sz="2000" b="1" i="1">
                <a:latin typeface="Tahoma" pitchFamily="34" charset="0"/>
                <a:ea typeface="Tahoma" pitchFamily="34" charset="0"/>
                <a:cs typeface="Tahoma" pitchFamily="34" charset="0"/>
              </a:rPr>
              <a:t>Texture classification</a:t>
            </a:r>
            <a:r>
              <a:rPr lang="en-US" sz="2000">
                <a:latin typeface="Tahoma" pitchFamily="34" charset="0"/>
                <a:ea typeface="Tahoma" pitchFamily="34" charset="0"/>
                <a:cs typeface="Tahoma" pitchFamily="34" charset="0"/>
              </a:rPr>
              <a:t> is concerned with identifying a given textured region from a given set of texture classes.</a:t>
            </a:r>
          </a:p>
          <a:p>
            <a:pPr algn="just">
              <a:buFont typeface="Monotype Sorts" pitchFamily="2" charset="2"/>
              <a:buNone/>
            </a:pPr>
            <a:r>
              <a:rPr lang="en-US" sz="2000">
                <a:latin typeface="Tahoma" pitchFamily="34" charset="0"/>
                <a:ea typeface="Tahoma" pitchFamily="34" charset="0"/>
                <a:cs typeface="Tahoma" pitchFamily="34" charset="0"/>
              </a:rPr>
              <a:t>		Each of these regions has unique texture characteristics.</a:t>
            </a:r>
          </a:p>
          <a:p>
            <a:pPr algn="just">
              <a:buFont typeface="Monotype Sorts" pitchFamily="2" charset="2"/>
              <a:buNone/>
            </a:pPr>
            <a:r>
              <a:rPr lang="en-US" sz="2000">
                <a:latin typeface="Tahoma" pitchFamily="34" charset="0"/>
                <a:ea typeface="Tahoma" pitchFamily="34" charset="0"/>
                <a:cs typeface="Tahoma" pitchFamily="34" charset="0"/>
              </a:rPr>
              <a:t>		Statistical methods are extensively used.</a:t>
            </a:r>
          </a:p>
          <a:p>
            <a:pPr algn="just">
              <a:buFont typeface="Monotype Sorts" pitchFamily="2" charset="2"/>
              <a:buNone/>
            </a:pPr>
            <a:r>
              <a:rPr lang="en-US" sz="2000">
                <a:latin typeface="Tahoma" pitchFamily="34" charset="0"/>
                <a:ea typeface="Tahoma" pitchFamily="34" charset="0"/>
                <a:cs typeface="Tahoma" pitchFamily="34" charset="0"/>
              </a:rPr>
              <a:t>		(</a:t>
            </a:r>
            <a:r>
              <a:rPr lang="en-US" sz="2000" i="1">
                <a:latin typeface="Tahoma" pitchFamily="34" charset="0"/>
                <a:ea typeface="Tahoma" pitchFamily="34" charset="0"/>
                <a:cs typeface="Tahoma" pitchFamily="34" charset="0"/>
              </a:rPr>
              <a:t>e.g. GLCM, contrast, entropy, homogeneity</a:t>
            </a:r>
            <a:r>
              <a:rPr lang="en-US" sz="200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 algn="just">
              <a:lnSpc>
                <a:spcPct val="80000"/>
              </a:lnSpc>
              <a:buFont typeface="Monotype Sorts" pitchFamily="2" charset="2"/>
              <a:buNone/>
            </a:pPr>
            <a:endParaRPr lang="en-US" sz="20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en-US" sz="2000" b="1" i="1">
                <a:latin typeface="Tahoma" pitchFamily="34" charset="0"/>
                <a:ea typeface="Tahoma" pitchFamily="34" charset="0"/>
                <a:cs typeface="Tahoma" pitchFamily="34" charset="0"/>
              </a:rPr>
              <a:t>Texture segmentation</a:t>
            </a:r>
            <a:r>
              <a:rPr lang="en-US" sz="2000">
                <a:latin typeface="Tahoma" pitchFamily="34" charset="0"/>
                <a:ea typeface="Tahoma" pitchFamily="34" charset="0"/>
                <a:cs typeface="Tahoma" pitchFamily="34" charset="0"/>
              </a:rPr>
              <a:t> is concerned with automatically determining the boundaries between various texture regions in an image.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096000" cy="838200"/>
          </a:xfrm>
          <a:noFill/>
          <a:ln/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Defining Texture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001000" cy="5257800"/>
          </a:xfrm>
          <a:noFill/>
          <a:ln/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kumimoji="0" lang="en-AU" sz="2400">
                <a:latin typeface="Tahoma" pitchFamily="34" charset="0"/>
                <a:ea typeface="Tahoma" pitchFamily="34" charset="0"/>
                <a:cs typeface="Tahoma" pitchFamily="34" charset="0"/>
              </a:rPr>
              <a:t> 		</a:t>
            </a:r>
            <a:r>
              <a:rPr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There are </a:t>
            </a:r>
            <a:r>
              <a:rPr lang="en-US" sz="2400" b="1" i="1" u="sng">
                <a:latin typeface="Tahoma" pitchFamily="34" charset="0"/>
                <a:ea typeface="Tahoma" pitchFamily="34" charset="0"/>
                <a:cs typeface="Tahoma" pitchFamily="34" charset="0"/>
              </a:rPr>
              <a:t>three approaches</a:t>
            </a:r>
            <a:r>
              <a:rPr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 to defining exactly what texture is:</a:t>
            </a:r>
          </a:p>
          <a:p>
            <a:pPr algn="just">
              <a:buFont typeface="Monotype Sorts" pitchFamily="2" charset="2"/>
              <a:buNone/>
            </a:pP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400" b="1" i="1">
                <a:latin typeface="Tahoma" pitchFamily="34" charset="0"/>
                <a:ea typeface="Tahoma" pitchFamily="34" charset="0"/>
                <a:cs typeface="Tahoma" pitchFamily="34" charset="0"/>
              </a:rPr>
              <a:t>Structural </a:t>
            </a:r>
            <a:r>
              <a:rPr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: texture is a set of primitive texels in some regular or repeated relationship.</a:t>
            </a:r>
          </a:p>
          <a:p>
            <a:pPr algn="just"/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400" b="1" i="1">
                <a:latin typeface="Tahoma" pitchFamily="34" charset="0"/>
                <a:ea typeface="Tahoma" pitchFamily="34" charset="0"/>
                <a:cs typeface="Tahoma" pitchFamily="34" charset="0"/>
              </a:rPr>
              <a:t>Statistical </a:t>
            </a:r>
            <a:r>
              <a:rPr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: texture is a quantitative measure of the arrangement of intensities in a region. </a:t>
            </a:r>
          </a:p>
          <a:p>
            <a:pPr algn="just">
              <a:buFont typeface="Monotype Sorts" pitchFamily="2" charset="2"/>
              <a:buNone/>
            </a:pPr>
            <a:r>
              <a:rPr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	This set of measurements is called a </a:t>
            </a:r>
            <a:r>
              <a:rPr lang="en-US" sz="2400" i="1">
                <a:latin typeface="Tahoma" pitchFamily="34" charset="0"/>
                <a:ea typeface="Tahoma" pitchFamily="34" charset="0"/>
                <a:cs typeface="Tahoma" pitchFamily="34" charset="0"/>
              </a:rPr>
              <a:t>feature vector</a:t>
            </a:r>
            <a:r>
              <a:rPr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/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400" b="1" i="1">
                <a:latin typeface="Tahoma" pitchFamily="34" charset="0"/>
                <a:ea typeface="Tahoma" pitchFamily="34" charset="0"/>
                <a:cs typeface="Tahoma" pitchFamily="34" charset="0"/>
              </a:rPr>
              <a:t>Modeling </a:t>
            </a:r>
            <a:r>
              <a:rPr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: texture modeling techniques involve constructing models to specify textures.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6096000" cy="914400"/>
          </a:xfrm>
          <a:noFill/>
          <a:ln/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Defining Texture (2)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001000" cy="5257800"/>
          </a:xfrm>
          <a:noFill/>
          <a:ln/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kumimoji="0" lang="en-AU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algn="just">
              <a:buFont typeface="Monotype Sorts" pitchFamily="2" charset="2"/>
              <a:buNone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	• Statistical methods are particularly useful when the texture primitives are small, resulting in </a:t>
            </a:r>
            <a:r>
              <a:rPr lang="en-US" sz="2400" b="1" i="1" u="sng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microtextures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>
              <a:buFont typeface="Monotype Sorts" pitchFamily="2" charset="2"/>
              <a:buNone/>
            </a:pP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	• When the size of the texture primitive is large, first determine the shape and properties of the basic primitive and the rules which govern the placement of these primitives, forming </a:t>
            </a:r>
            <a:r>
              <a:rPr lang="en-US" sz="2400" b="1" i="1" u="sng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macrotextures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685800"/>
            <a:ext cx="6400800" cy="1295400"/>
          </a:xfrm>
          <a:noFill/>
          <a:ln/>
        </p:spPr>
        <p:txBody>
          <a:bodyPr>
            <a:normAutofit fontScale="90000"/>
          </a:bodyPr>
          <a:lstStyle/>
          <a:p>
            <a:r>
              <a:rPr kumimoji="0" lang="en-US" sz="4000" b="0" i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kumimoji="0" lang="en-US" sz="4000" b="0" i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kumimoji="0" lang="en-US" sz="3600" b="0" i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Gray Level Co-occurrence</a:t>
            </a:r>
            <a:br>
              <a:rPr kumimoji="0" lang="en-US" sz="3600" b="0" i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kumimoji="0" lang="en-US" sz="3600" b="0" i="1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981200"/>
            <a:ext cx="7391400" cy="4191000"/>
          </a:xfrm>
          <a:noFill/>
          <a:ln/>
        </p:spPr>
        <p:txBody>
          <a:bodyPr/>
          <a:lstStyle/>
          <a:p>
            <a:pPr marL="457200" lvl="1" indent="0" algn="just"/>
            <a:r>
              <a:rPr kumimoji="0"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	The statistical measures described so far are easy to calculate, but do not provide any information about the repeating nature of texture.</a:t>
            </a:r>
          </a:p>
          <a:p>
            <a:pPr marL="457200" lvl="1" indent="0" algn="just">
              <a:buFont typeface="Monotype Sorts" pitchFamily="2" charset="2"/>
              <a:buNone/>
            </a:pPr>
            <a:endParaRPr kumimoji="0"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 algn="just"/>
            <a:r>
              <a:rPr kumimoji="0"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	A</a:t>
            </a:r>
            <a:r>
              <a:rPr kumimoji="0" lang="en-US" sz="24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40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gray level co-occurrence matrix (</a:t>
            </a:r>
            <a:r>
              <a:rPr kumimoji="0" lang="en-US" sz="2400" b="1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GLCM</a:t>
            </a:r>
            <a:r>
              <a:rPr kumimoji="0" lang="en-US" sz="240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 marL="457200" lvl="1" indent="0" algn="just">
              <a:buFont typeface="Monotype Sorts" pitchFamily="2" charset="2"/>
              <a:buNone/>
            </a:pPr>
            <a:r>
              <a:rPr kumimoji="0"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contains information about the positions of 	pixels having similar gray level values.</a:t>
            </a:r>
          </a:p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0"/>
  <p:tag name="HOTSPOTTYPE" val="NextSlide"/>
  <p:tag name="DEFINEDINNAVIGATOR" val="False"/>
</p:tagLst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</TotalTime>
  <Words>810</Words>
  <Application>Microsoft PowerPoint 7.0</Application>
  <PresentationFormat>Ekran Gösterisi (4:3)</PresentationFormat>
  <Paragraphs>271</Paragraphs>
  <Slides>44</Slides>
  <Notes>5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2</vt:i4>
      </vt:variant>
      <vt:variant>
        <vt:lpstr>Slayt Başlıkları</vt:lpstr>
      </vt:variant>
      <vt:variant>
        <vt:i4>44</vt:i4>
      </vt:variant>
    </vt:vector>
  </HeadingPairs>
  <TitlesOfParts>
    <vt:vector size="47" baseType="lpstr">
      <vt:lpstr>Ofis Teması</vt:lpstr>
      <vt:lpstr>Equation</vt:lpstr>
      <vt:lpstr>Bitmap Image</vt:lpstr>
      <vt:lpstr>Texture analysis</vt:lpstr>
      <vt:lpstr> What is Texture? </vt:lpstr>
      <vt:lpstr>What is Texture?  (continued)</vt:lpstr>
      <vt:lpstr>What is Texture?  (continued)</vt:lpstr>
      <vt:lpstr>Texture</vt:lpstr>
      <vt:lpstr>Texture Analysis</vt:lpstr>
      <vt:lpstr>Defining Texture</vt:lpstr>
      <vt:lpstr>Defining Texture (2)</vt:lpstr>
      <vt:lpstr> Gray Level Co-occurrence </vt:lpstr>
      <vt:lpstr> GLCM </vt:lpstr>
      <vt:lpstr> GLCM </vt:lpstr>
      <vt:lpstr> GLCM </vt:lpstr>
      <vt:lpstr>Slayt 13</vt:lpstr>
      <vt:lpstr> GLCM </vt:lpstr>
      <vt:lpstr>  Normalized GLCM </vt:lpstr>
      <vt:lpstr>  Numeric Features of GLCM  </vt:lpstr>
      <vt:lpstr>Quantitative Texture Measures </vt:lpstr>
      <vt:lpstr>Windowing</vt:lpstr>
      <vt:lpstr>Maximum Probability</vt:lpstr>
      <vt:lpstr>Range</vt:lpstr>
      <vt:lpstr>Variance</vt:lpstr>
      <vt:lpstr>Moments</vt:lpstr>
      <vt:lpstr>Moments</vt:lpstr>
      <vt:lpstr>Contrast</vt:lpstr>
      <vt:lpstr>Contrast</vt:lpstr>
      <vt:lpstr>Homogeneity</vt:lpstr>
      <vt:lpstr>Homogeneity</vt:lpstr>
      <vt:lpstr>Entropy</vt:lpstr>
      <vt:lpstr>Entropy</vt:lpstr>
      <vt:lpstr>Correlation</vt:lpstr>
      <vt:lpstr>Energy</vt:lpstr>
      <vt:lpstr>  Gray-level Difference Statistics  </vt:lpstr>
      <vt:lpstr>  Gray-level Difference Statistics (2)  </vt:lpstr>
      <vt:lpstr>  Gray-level Difference Statistics (3)  </vt:lpstr>
      <vt:lpstr>  Gray-level Difference Statistics (4)  </vt:lpstr>
      <vt:lpstr>Edges and Texture</vt:lpstr>
      <vt:lpstr>Edges and Texture</vt:lpstr>
      <vt:lpstr>Liquid Crystals Textures</vt:lpstr>
      <vt:lpstr>Energy vs. Temperature</vt:lpstr>
      <vt:lpstr>Entropy vs. Temperature</vt:lpstr>
      <vt:lpstr>Correlation vs. Temperature</vt:lpstr>
      <vt:lpstr>Homogeneity vs. Temperature</vt:lpstr>
      <vt:lpstr>Inertia vs. Temperature</vt:lpstr>
      <vt:lpstr> Haralick Texture Operator </vt:lpstr>
    </vt:vector>
  </TitlesOfParts>
  <Company>Dennis Gabor Foundation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Texture Analysis</dc:title>
  <dc:creator>Dr. Sandor Selinger</dc:creator>
  <cp:lastModifiedBy>Burhan</cp:lastModifiedBy>
  <cp:revision>17</cp:revision>
  <dcterms:created xsi:type="dcterms:W3CDTF">2002-04-15T14:55:45Z</dcterms:created>
  <dcterms:modified xsi:type="dcterms:W3CDTF">2011-04-28T20:48:59Z</dcterms:modified>
</cp:coreProperties>
</file>