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46"/>
  </p:notesMasterIdLst>
  <p:handoutMasterIdLst>
    <p:handoutMasterId r:id="rId47"/>
  </p:handoutMasterIdLst>
  <p:sldIdLst>
    <p:sldId id="307" r:id="rId2"/>
    <p:sldId id="256" r:id="rId3"/>
    <p:sldId id="270" r:id="rId4"/>
    <p:sldId id="257" r:id="rId5"/>
    <p:sldId id="265" r:id="rId6"/>
    <p:sldId id="267" r:id="rId7"/>
    <p:sldId id="268" r:id="rId8"/>
    <p:sldId id="269" r:id="rId9"/>
    <p:sldId id="271" r:id="rId10"/>
    <p:sldId id="272" r:id="rId11"/>
    <p:sldId id="273" r:id="rId12"/>
    <p:sldId id="274" r:id="rId13"/>
    <p:sldId id="309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4" r:id="rId31"/>
    <p:sldId id="295" r:id="rId32"/>
    <p:sldId id="291" r:id="rId33"/>
    <p:sldId id="292" r:id="rId34"/>
    <p:sldId id="293" r:id="rId35"/>
    <p:sldId id="296" r:id="rId36"/>
    <p:sldId id="297" r:id="rId37"/>
    <p:sldId id="298" r:id="rId38"/>
    <p:sldId id="308" r:id="rId39"/>
    <p:sldId id="300" r:id="rId40"/>
    <p:sldId id="301" r:id="rId41"/>
    <p:sldId id="302" r:id="rId42"/>
    <p:sldId id="303" r:id="rId43"/>
    <p:sldId id="304" r:id="rId44"/>
    <p:sldId id="299" r:id="rId45"/>
  </p:sldIdLst>
  <p:sldSz cx="9144000" cy="6858000" type="screen4x3"/>
  <p:notesSz cx="6858000" cy="9144000"/>
  <p:custDataLst>
    <p:tags r:id="rId48"/>
  </p:custDataLst>
  <p:defaultTextStyle>
    <a:defPPr>
      <a:defRPr lang="tr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3399"/>
    <a:srgbClr val="336699"/>
    <a:srgbClr val="008080"/>
    <a:srgbClr val="009999"/>
    <a:srgbClr val="FF9966"/>
    <a:srgbClr val="99FFFF"/>
    <a:srgbClr val="0000FF"/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718" autoAdjust="0"/>
  </p:normalViewPr>
  <p:slideViewPr>
    <p:cSldViewPr>
      <p:cViewPr varScale="1">
        <p:scale>
          <a:sx n="70" d="100"/>
          <a:sy n="70" d="100"/>
        </p:scale>
        <p:origin x="-1386" y="-108"/>
      </p:cViewPr>
      <p:guideLst>
        <p:guide orient="horz" pos="3984"/>
        <p:guide orient="horz" pos="2208"/>
        <p:guide orient="horz" pos="624"/>
        <p:guide pos="2880"/>
        <p:guide pos="624"/>
      </p:guideLst>
    </p:cSldViewPr>
  </p:slideViewPr>
  <p:outlineViewPr>
    <p:cViewPr>
      <p:scale>
        <a:sx n="33" d="100"/>
        <a:sy n="33" d="100"/>
      </p:scale>
      <p:origin x="0" y="348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690"/>
    </p:cViewPr>
  </p:sorterViewPr>
  <p:notesViewPr>
    <p:cSldViewPr>
      <p:cViewPr varScale="1">
        <p:scale>
          <a:sx n="68" d="100"/>
          <a:sy n="68" d="100"/>
        </p:scale>
        <p:origin x="-1938" y="-7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png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179A10A4-9969-4157-84B6-1E57C6A3AAC8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F84F7A69-2C51-464E-A2C6-48667313A6F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40F30B6E-E9B7-4F0C-87D7-820B1DFD0A8C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/>
            </a:lvl1pPr>
          </a:lstStyle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/>
            </a:lvl1pPr>
          </a:lstStyle>
          <a:p>
            <a:fld id="{51FB1C8E-D77B-48EC-9F03-E9895CCAEC0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54A37AB-EF2C-4BF8-8EA2-A1C1AD22972E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C7555E3-22F0-48AE-8F66-134F0A27AB63}" type="slidenum">
              <a:rPr lang="en-US"/>
              <a:pPr/>
              <a:t>4</a:t>
            </a:fld>
            <a:endParaRPr lang="en-US"/>
          </a:p>
        </p:txBody>
      </p:sp>
      <p:sp>
        <p:nvSpPr>
          <p:cNvPr id="21506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5546EBF-CC45-4C81-9472-336B2D8FC97D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E3CD44-F17C-48A1-AA4C-B7835C66ED5F}" type="slidenum">
              <a:rPr lang="en-US"/>
              <a:pPr/>
              <a:t>17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0283ACF1-9E83-4090-A88A-544640E85763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A751-8C05-4A70-BC8E-BD71AFA1756F}" type="slidenum">
              <a:rPr lang="en-US"/>
              <a:pPr/>
              <a:t>30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F7066E9-B087-4E42-B6B5-6A035539791C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F60A45-79F9-4366-BF22-DC3DB8A9A8E7}" type="slidenum">
              <a:rPr lang="en-US"/>
              <a:pPr/>
              <a:t>32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1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650E61C-E9D0-4CDC-9A8C-6E857B60E11C}" type="datetime1">
              <a:rPr lang="en-US"/>
              <a:pPr/>
              <a:t>4/28/2011</a:t>
            </a:fld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5CA6F7-DE1B-4CF2-A39E-5640D68DEF5A}" type="slidenum">
              <a:rPr lang="en-US"/>
              <a:pPr/>
              <a:t>38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xmlns:a="http://schemas.openxmlformats.org/drawingml/2006/main" algn="just"/>
            <a:r xmlns:a="http://schemas.openxmlformats.org/drawingml/2006/main">
              <a:rPr lang="tr" sz="1400"/>
              <a:t>Desenler video kamera ile kaydedilmiş ve sinyaller 8 bit gri skalada 256 x 256 çözünürlükte sayısallaştırılmıştır.</a:t>
            </a:r>
          </a:p>
          <a:p>
            <a:pPr xmlns:a="http://schemas.openxmlformats.org/drawingml/2006/main" algn="just"/>
            <a:r xmlns:a="http://schemas.openxmlformats.org/drawingml/2006/main">
              <a:rPr lang="tr" sz="1400"/>
              <a:t>Görüntü tanıma prosedürünün ilk adımı, geçici filtrelerle görüntünün iyileştirilmesidir.</a:t>
            </a:r>
          </a:p>
          <a:p>
            <a:pPr xmlns:a="http://schemas.openxmlformats.org/drawingml/2006/main" algn="just"/>
            <a:r xmlns:a="http://schemas.openxmlformats.org/drawingml/2006/main">
              <a:rPr lang="tr" sz="1400" baseline="30000"/>
              <a:t>0 </a:t>
            </a:r>
            <a:r xmlns:a="http://schemas.openxmlformats.org/drawingml/2006/main">
              <a:rPr lang="tr" sz="1400"/>
              <a:t>C'deki </a:t>
            </a:r>
            <a:r xmlns:a="http://schemas.openxmlformats.org/drawingml/2006/main">
              <a:rPr lang="tr" sz="1400"/>
              <a:t>aşırı konum tarafından yansıtılan belirli doku özellikleri için gözlemlenebilir.</a:t>
            </a:r>
          </a:p>
          <a:p>
            <a:pPr xmlns:a="http://schemas.openxmlformats.org/drawingml/2006/main" algn="just"/>
            <a:r xmlns:a="http://schemas.openxmlformats.org/drawingml/2006/main">
              <a:rPr lang="tr" sz="1400"/>
              <a:t>Doku özelliklerine daha eksiksiz bir saygı gösteren bir görüntünün doku bilgisi.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483FDD-AD9A-4CCD-B428-B908673857F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7FF94B-08EC-448F-BD35-18616A4F6C9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69E3B-2E0D-4724-A62B-69FC65F19B9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DDE2-C5B2-4408-88DD-237CB7D5CC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67F4CC-0BD8-4FF0-A679-34E65CF0A6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F9E3A-CED6-420D-BA10-86993ACB3B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968A6-9FE6-4CBA-A1BB-0D3917FE09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8A1F3A-0555-473D-9001-FC48653218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4F7EA8-5BB0-4E5E-A1BA-DD42129E65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A75D3-CE17-4CC7-8C84-713657F5745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FD705-C47F-42C9-97C4-57F67D84A1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92AB-63FF-4067-9C1E-27A47A36C44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6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oleObject" Target="../embeddings/oleObject8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13.bin"/><Relationship Id="rId4" Type="http://schemas.openxmlformats.org/officeDocument/2006/relationships/oleObject" Target="../embeddings/oleObject1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oleObject" Target="../embeddings/oleObject15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oleObject" Target="../embeddings/oleObject17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19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500166" y="2214562"/>
            <a:ext cx="6248400" cy="1143000"/>
          </a:xfrm>
        </p:spPr>
        <p:txBody>
          <a:bodyPr/>
          <a:lstStyle/>
          <a:p>
            <a:pPr xmlns:a="http://schemas.openxmlformats.org/drawingml/2006/main" algn="ctr"/>
            <a:r xmlns:a="http://schemas.openxmlformats.org/drawingml/2006/main">
              <a:rPr lang="tr" sz="60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 analizi</a:t>
            </a:r>
            <a:endParaRPr xmlns:a="http://schemas.openxmlformats.org/drawingml/2006/main"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500034" y="1419244"/>
            <a:ext cx="8186766" cy="47244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 xmlns:a="http://schemas.openxmlformats.org/drawingml/2006/main">
              <a:rPr kumimoji="0" lang="t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birlikte oluşum matrisi</a:t>
            </a:r>
            <a:r xmlns:a="http://schemas.openxmlformats.org/drawingml/2006/main">
              <a:rPr kumimoji="0" lang="tr" sz="2400" dirty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hem satırların hem de sütunların bir dizi olası görüntü değerini temsil ettiği iki boyutlu bir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dizisidir .</a:t>
            </a:r>
          </a:p>
          <a:p>
            <a:pPr algn="just"/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GLCM </a:t>
            </a:r>
            <a:r xmlns:a="http://schemas.openxmlformats.org/drawingml/2006/main">
              <a:rPr kumimoji="0" lang="tr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_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1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[ </a:t>
            </a:r>
            <a:r xmlns:a="http://schemas.openxmlformats.org/drawingml/2006/main">
              <a:rPr kumimoji="0" lang="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 ], ilk önce bir yer değiştirme vektörü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=( </a:t>
            </a:r>
            <a:r xmlns:a="http://schemas.openxmlformats.org/drawingml/2006/main">
              <a:rPr kumimoji="0" lang="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dx,dy ) belirtilerek ve </a:t>
            </a:r>
            <a:r xmlns:a="http://schemas.openxmlformats.org/drawingml/2006/main">
              <a:rPr kumimoji="0" lang="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ve j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gri düzeylerine sahip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ile ayrılmış tüm piksel çiftlerini sayarak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tanımlanır 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4579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924800" cy="47244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GLCM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şu şekilde tanımlanır </a:t>
            </a:r>
            <a:r xmlns:a="http://schemas.openxmlformats.org/drawingml/2006/main">
              <a:rPr kumimoji="0" lang="tr" sz="2400" b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:</a:t>
            </a: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lnSpc>
                <a:spcPct val="130000"/>
              </a:lnSpc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– burada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n </a:t>
            </a:r>
            <a:r xmlns:a="http://schemas.openxmlformats.org/drawingml/2006/main">
              <a:rPr kumimoji="0" lang="tr" sz="24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ij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pikselin tekrarlanma sayısıdır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görüntüde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mesafesinde yer alan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(i,j)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değerleri 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– Birlikte oluşma matrisi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2400" b="1" baseline="-6000">
                <a:latin typeface="Tahoma" pitchFamily="34" charset="0"/>
                <a:ea typeface="Tahoma" pitchFamily="34" charset="0"/>
                <a:cs typeface="Tahoma" pitchFamily="34" charset="0"/>
              </a:rPr>
              <a:t>d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n×n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boyutuna sahiptir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burada n, görüntüdeki gri düzey sayısıdır.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4581" name="Object 1029"/>
          <p:cNvGraphicFramePr>
            <a:graphicFrameLocks noChangeAspect="1"/>
          </p:cNvGraphicFramePr>
          <p:nvPr/>
        </p:nvGraphicFramePr>
        <p:xfrm>
          <a:off x="3432175" y="2362200"/>
          <a:ext cx="2279650" cy="735013"/>
        </p:xfrm>
        <a:graphic>
          <a:graphicData uri="http://schemas.openxmlformats.org/presentationml/2006/ole">
            <p:oleObj spid="_x0000_s24581" name="Equation" r:id="rId3" imgW="749160" imgH="2412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7924800" cy="4724400"/>
          </a:xfrm>
          <a:noFill/>
          <a:ln/>
        </p:spPr>
        <p:txBody>
          <a:bodyPr/>
          <a:lstStyle/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Örneğin, eğer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=(1,1)</a:t>
            </a:r>
            <a:endParaRPr xmlns:a="http://schemas.openxmlformats.org/drawingml/2006/main"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görüntüde 16 çift piksel vardır ve bunlar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bu mekansal ayrım. Yalnızca üç gri olduğundan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düzeylerde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3×3’lük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bir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matristir.</a:t>
            </a:r>
          </a:p>
        </p:txBody>
      </p:sp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6375" y="2133600"/>
            <a:ext cx="619125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04" y="357166"/>
            <a:ext cx="5667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3500438"/>
            <a:ext cx="5667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381000"/>
            <a:ext cx="6096000" cy="9144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lang="en-US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724400"/>
          </a:xfrm>
          <a:noFill/>
          <a:ln/>
        </p:spPr>
        <p:txBody>
          <a:bodyPr>
            <a:normAutofit lnSpcReduction="10000"/>
          </a:bodyPr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Algoritma:</a:t>
            </a:r>
            <a:endParaRPr xmlns:a="http://schemas.openxmlformats.org/drawingml/2006/main" kumimoji="0" lang="en-US" sz="2000" b="1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İlk pikselin </a:t>
            </a:r>
            <a:r xmlns:a="http://schemas.openxmlformats.org/drawingml/2006/main">
              <a:rPr kumimoji="0" lang="tr" sz="24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 değerine sahip olduğu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ve ilk pikselden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d kadar kaydırılan eşleşen çiftin </a:t>
            </a:r>
            <a:r xmlns:a="http://schemas.openxmlformats.org/drawingml/2006/main">
              <a:rPr kumimoji="0" lang="tr" sz="24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j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değerine sahip olduğu tüm piksel çiftlerini sayın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Bu sayı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2400" b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 </a:t>
            </a:r>
            <a:r xmlns:a="http://schemas.openxmlformats.org/drawingml/2006/main">
              <a:rPr kumimoji="0" lang="t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 </a:t>
            </a:r>
            <a:endParaRPr xmlns:a="http://schemas.openxmlformats.org/drawingml/2006/main"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matrisinin </a:t>
            </a:r>
            <a:r xmlns:a="http://schemas.openxmlformats.org/drawingml/2006/main">
              <a:rPr kumimoji="0" lang="t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 </a:t>
            </a:r>
            <a:r xmlns:a="http://schemas.openxmlformats.org/drawingml/2006/main">
              <a:rPr kumimoji="0" lang="tr" sz="2400" b="1" baseline="30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. satırına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ve </a:t>
            </a:r>
            <a:r xmlns:a="http://schemas.openxmlformats.org/drawingml/2006/main">
              <a:rPr kumimoji="0" lang="t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 </a:t>
            </a:r>
            <a:r xmlns:a="http://schemas.openxmlformats.org/drawingml/2006/main">
              <a:rPr kumimoji="0" lang="tr" sz="2400" b="1" baseline="300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. sütununa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girilir.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2400" b="1" baseline="-25000" dirty="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 </a:t>
            </a:r>
            <a:r xmlns:a="http://schemas.openxmlformats.org/drawingml/2006/main">
              <a:rPr kumimoji="0" lang="t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]' nin simetrik olmadığına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dikkat edin , çünkü gri düzeylerine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 </a:t>
            </a:r>
            <a:r xmlns:a="http://schemas.openxmlformats.org/drawingml/2006/main">
              <a:rPr kumimoji="0" lang="t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i,j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]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sahip olan piksel çiftlerinin sayısı mutlaka gri düzeylerine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[ </a:t>
            </a:r>
            <a:r xmlns:a="http://schemas.openxmlformats.org/drawingml/2006/main">
              <a:rPr kumimoji="0" lang="tr" sz="2400" b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j,i ]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sahip olan piksel çiftlerinin sayısına eşit değildir </a:t>
            </a:r>
            <a:r xmlns:a="http://schemas.openxmlformats.org/drawingml/2006/main">
              <a:rPr kumimoji="0" lang="tr" sz="2400" b="1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xmlns:a="http://schemas.openxmlformats.org/drawingml/2006/main"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81000"/>
            <a:ext cx="5791200" cy="838200"/>
          </a:xfrm>
          <a:noFill/>
          <a:ln/>
        </p:spPr>
        <p:txBody>
          <a:bodyPr>
            <a:normAutofit fontScale="90000"/>
          </a:bodyPr>
          <a:lstStyle/>
          <a:p>
            <a:pPr xmlns:a="http://schemas.openxmlformats.org/drawingml/2006/main" algn="ctr"/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Normalleştirilmiş GLCM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4000" b="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724400"/>
          </a:xfrm>
          <a:noFill/>
          <a:ln/>
        </p:spPr>
        <p:txBody>
          <a:bodyPr>
            <a:normAutofit lnSpcReduction="10000"/>
          </a:bodyPr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24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[i,j]'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nin elemanları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bölünerek normalize edilebilir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her giriş toplam piksel çifti sayısına göre.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Normalleştirilmiş GLCM</a:t>
            </a:r>
            <a:r xmlns:a="http://schemas.openxmlformats.org/drawingml/2006/main">
              <a:rPr kumimoji="0" lang="tr"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N[i,j],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şu şekilde tanımlanır: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bu, birlikte oluşma değerlerini 0 ile 1 arasında olacak şekilde normalleştirir ve bunların olasılık olarak düşünülmesine olanak tanır.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054350" y="3505200"/>
          <a:ext cx="3035300" cy="1260475"/>
        </p:xfrm>
        <a:graphic>
          <a:graphicData uri="http://schemas.openxmlformats.org/presentationml/2006/ole">
            <p:oleObj spid="_x0000_s27653" name="Equation" r:id="rId3" imgW="1346040" imgH="5587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467600" cy="914400"/>
          </a:xfrm>
          <a:noFill/>
          <a:ln/>
        </p:spPr>
        <p:txBody>
          <a:bodyPr>
            <a:normAutofit fontScale="90000"/>
          </a:bodyPr>
          <a:lstStyle/>
          <a:p>
            <a:pPr xmlns:a="http://schemas.openxmlformats.org/drawingml/2006/main" algn="ctr"/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GLCM'nin Sayısal Özellikleri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4000" b="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7924800" cy="47244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Gri seviye birlikte oluşum matrisleri bir dokunun özelliklerini yakalar ancak bunlar, iki dokunun karşılaştırılması gibi ileri analizler için doğrudan yararlı değildir.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Sayısal özellikler, dokuyu daha kompakt bir şekilde temsil etmek için kullanılabilecek birlikte oluşum matrisinden hesaplanır.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239000" cy="10668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Kantitatif Doku Ölçümleri</a:t>
            </a:r>
            <a:br xmlns:a="http://schemas.openxmlformats.org/drawingml/2006/main">
              <a:rPr kumimoji="0" lang="en-US" sz="4000" b="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b="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990600"/>
            <a:ext cx="8229600" cy="5410200"/>
          </a:xfrm>
          <a:noFill/>
          <a:ln/>
        </p:spPr>
        <p:txBody>
          <a:bodyPr/>
          <a:lstStyle/>
          <a:p>
            <a:pPr xmlns:a="http://schemas.openxmlformats.org/drawingml/2006/main"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Bir dokuyu tanımlayan sayısal miktarlar veya istatistikler, yoğunluklardan (veya renklerden) hesaplanabilir.</a:t>
            </a:r>
          </a:p>
          <a:p>
            <a:pPr xmlns:a="http://schemas.openxmlformats.org/drawingml/2006/main"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yer değiştirme vektörünün nasıl seçileceğidir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xmlns:a="http://schemas.openxmlformats.org/drawingml/2006/main"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Yer değiştirme vektörünün seçimi GLCM'nin tanımında önemli bir parametredir.</a:t>
            </a:r>
          </a:p>
          <a:p>
            <a:pPr xmlns:a="http://schemas.openxmlformats.org/drawingml/2006/main"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d'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nin çeşitli değerlerinden hesaplanır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ve P[i,j]'den hesaplanan istatistiksel ölçüyü maksimuma çıkaran değer kullanılır.</a:t>
            </a:r>
          </a:p>
          <a:p>
            <a:pPr xmlns:a="http://schemas.openxmlformats.org/drawingml/2006/main" algn="just">
              <a:lnSpc>
                <a:spcPct val="130000"/>
              </a:lnSpc>
              <a:buClr>
                <a:schemeClr val="tx1"/>
              </a:buClr>
              <a:buSzTx/>
              <a:buFont typeface="Monotype Sorts" pitchFamily="2" charset="2"/>
              <a:buChar char="u"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Zucker ve Terzopoulos,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d' nin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en fazla yapıya sahip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değerlerini seçmek için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χ2 </a:t>
            </a:r>
            <a:r xmlns:a="http://schemas.openxmlformats.org/drawingml/2006/main">
              <a:rPr kumimoji="0" lang="tr" sz="2000" b="1" baseline="30000">
                <a:latin typeface="Tahoma" pitchFamily="34" charset="0"/>
                <a:ea typeface="Tahoma" pitchFamily="34" charset="0"/>
                <a:cs typeface="Tahoma" pitchFamily="34" charset="0"/>
              </a:rPr>
              <a:t>ölçüsünü kullandı;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yani değeri maksimuma çıkarmak için:</a:t>
            </a: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46086" name="Object 6"/>
          <p:cNvGraphicFramePr>
            <a:graphicFrameLocks noChangeAspect="1"/>
          </p:cNvGraphicFramePr>
          <p:nvPr/>
        </p:nvGraphicFramePr>
        <p:xfrm>
          <a:off x="2689225" y="5638800"/>
          <a:ext cx="3765550" cy="989013"/>
        </p:xfrm>
        <a:graphic>
          <a:graphicData uri="http://schemas.openxmlformats.org/presentationml/2006/ole">
            <p:oleObj spid="_x0000_s46086" name="Equation" r:id="rId4" imgW="1739880" imgH="4572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Pencereleme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Doku analizi algoritmaları, her biri bir piksel (i,j) üzerinde ortalanmış, w boyutunda bir dizi penceredeki bir görüntüye uygulanır.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Ortaya çıkan istatistiksel ölçümün değeri, yeni pikseldeki (i,j) konumuna atanır.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886200"/>
            <a:ext cx="62484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457200"/>
            <a:ext cx="6096000" cy="9144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Maksimum Olasılık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153400" cy="47244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Bu basitçe matristeki en büyük girdidir ve en güçlü tepkiye karşılık gelir. Bu herhangi bir matristeki maksimum veya genel maksimum olabilir.</a:t>
            </a:r>
            <a:endParaRPr xmlns:a="http://schemas.openxmlformats.org/drawingml/2006/main"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w=21 ve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=(2,2) ile maksimum olasılık</a:t>
            </a:r>
            <a:endParaRPr xmlns:a="http://schemas.openxmlformats.org/drawingml/2006/main"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813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300" y="4191000"/>
            <a:ext cx="33147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81920" name="Object 1024"/>
          <p:cNvGraphicFramePr>
            <a:graphicFrameLocks noChangeAspect="1"/>
          </p:cNvGraphicFramePr>
          <p:nvPr/>
        </p:nvGraphicFramePr>
        <p:xfrm>
          <a:off x="3273425" y="2801938"/>
          <a:ext cx="2597150" cy="703262"/>
        </p:xfrm>
        <a:graphic>
          <a:graphicData uri="http://schemas.openxmlformats.org/presentationml/2006/ole">
            <p:oleObj spid="_x0000_s81920" name="Equation" r:id="rId4" imgW="1079280" imgH="29196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04800"/>
            <a:ext cx="6248400" cy="914400"/>
          </a:xfrm>
          <a:noFill/>
          <a:ln/>
        </p:spPr>
        <p:txBody>
          <a:bodyPr/>
          <a:lstStyle/>
          <a:p>
            <a:pPr xmlns:a="http://schemas.openxmlformats.org/drawingml/2006/main">
              <a:lnSpc>
                <a:spcPct val="100000"/>
              </a:lnSpc>
            </a:pPr>
            <a:r xmlns:a="http://schemas.openxmlformats.org/drawingml/2006/main">
              <a:rPr lang="tr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3600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 Nedir?</a:t>
            </a:r>
            <a:r xmlns:a="http://schemas.openxmlformats.org/drawingml/2006/main">
              <a:rPr kumimoji="0" lang="tr" b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endParaRPr xmlns:a="http://schemas.openxmlformats.org/drawingml/2006/main" kumimoji="0" lang="en-US" b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1828800"/>
            <a:ext cx="7772400" cy="42672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Char char="n"/>
            </a:pPr>
            <a:r xmlns:a="http://schemas.openxmlformats.org/drawingml/2006/main">
              <a:rPr kumimoji="0" lang="tr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görüntüleri ilgilenilen bölgelere bölmek ve bu bölgeleri sınıflandırmak için kullanılan bir özellik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Char char="n"/>
            </a:pPr>
            <a:r xmlns:a="http://schemas.openxmlformats.org/drawingml/2006/main">
              <a:rPr kumimoji="0" lang="tr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 görüntüdeki renklerin veya yoğunlukların mekansal düzenlemesi hakkında bilgi sağlar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Char char="n"/>
            </a:pPr>
            <a:r xmlns:a="http://schemas.openxmlformats.org/drawingml/2006/main">
              <a:rPr kumimoji="0" lang="tr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 mahalledeki yoğunluk seviyelerinin mekansal dağılımı ile karakterize edilir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Char char="n"/>
            </a:pPr>
            <a:r xmlns:a="http://schemas.openxmlformats.org/drawingml/2006/main">
              <a:rPr kumimoji="0" lang="tr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görüntü yoğunluğundaki yerel değişikliklerin tekrarlanan modeli</a:t>
            </a:r>
          </a:p>
          <a:p>
            <a:pPr algn="just">
              <a:buFont typeface="Monotype Sorts" pitchFamily="2" charset="2"/>
              <a:buChar char="n"/>
            </a:pPr>
            <a:endParaRPr kumimoji="0" lang="en-AU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Char char="n"/>
            </a:pPr>
            <a:r xmlns:a="http://schemas.openxmlformats.org/drawingml/2006/main">
              <a:rPr kumimoji="0" lang="tr" sz="2000" dirty="0"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 nokta için tanımlanamaz</a:t>
            </a:r>
            <a:endParaRPr xmlns:a="http://schemas.openxmlformats.org/drawingml/2006/main" lang="en-US" sz="2000" dirty="0">
              <a:solidFill>
                <a:schemeClr val="tx1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533400"/>
            <a:ext cx="6096000" cy="8382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Menzil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371600"/>
            <a:ext cx="8153400" cy="1981200"/>
          </a:xfrm>
          <a:noFill/>
          <a:ln/>
        </p:spPr>
        <p:txBody>
          <a:bodyPr/>
          <a:lstStyle/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operatörlerinin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en basitlerinden biri, </a:t>
            </a:r>
            <a:r xmlns:a="http://schemas.openxmlformats.org/drawingml/2006/main">
              <a:rPr kumimoji="0" lang="tr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bir </a:t>
            </a:r>
            <a:r xmlns:a="http://schemas.openxmlformats.org/drawingml/2006/main">
              <a:rPr kumimoji="0" lang="tr" sz="2400" i="1">
                <a:latin typeface="Tahoma" pitchFamily="34" charset="0"/>
                <a:ea typeface="Tahoma" pitchFamily="34" charset="0"/>
                <a:cs typeface="Tahoma" pitchFamily="34" charset="0"/>
              </a:rPr>
              <a:t>mahalledeki maksimum ve minimum yoğunluk değerleri arasındaki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aralık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veya farktır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Aralık operatörü orijinal görüntüyü, parlaklığın dokuyu temsil ettiği görüntüye dönüştürür.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/>
          <a:srcRect t="25000"/>
          <a:stretch>
            <a:fillRect/>
          </a:stretch>
        </p:blipFill>
        <p:spPr bwMode="auto">
          <a:xfrm>
            <a:off x="2855913" y="4038600"/>
            <a:ext cx="1371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3160713" y="3657600"/>
            <a:ext cx="94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 xmlns:a="http://schemas.openxmlformats.org/drawingml/2006/main">
              <a:rPr lang="tr" sz="1800">
                <a:solidFill>
                  <a:schemeClr val="bg2"/>
                </a:solidFill>
              </a:rPr>
              <a:t>Orijinal</a:t>
            </a:r>
          </a:p>
        </p:txBody>
      </p:sp>
      <p:graphicFrame>
        <p:nvGraphicFramePr>
          <p:cNvPr id="82944" name="Object 1024"/>
          <p:cNvGraphicFramePr>
            <a:graphicFrameLocks noChangeAspect="1"/>
          </p:cNvGraphicFramePr>
          <p:nvPr/>
        </p:nvGraphicFramePr>
        <p:xfrm>
          <a:off x="5065713" y="4038600"/>
          <a:ext cx="1220787" cy="2286000"/>
        </p:xfrm>
        <a:graphic>
          <a:graphicData uri="http://schemas.openxmlformats.org/presentationml/2006/ole">
            <p:oleObj spid="_x0000_s82944" name="Bitmap Image" r:id="rId4" imgW="1038370" imgH="1943371" progId="PBrush">
              <p:embed/>
            </p:oleObj>
          </a:graphicData>
        </a:graphic>
      </p:graphicFrame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876800" y="3657600"/>
            <a:ext cx="1587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 xmlns:a="http://schemas.openxmlformats.org/drawingml/2006/main">
              <a:rPr lang="tr" sz="1800">
                <a:solidFill>
                  <a:schemeClr val="bg2"/>
                </a:solidFill>
              </a:rPr>
              <a:t>Menzil operatörü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720725"/>
            <a:ext cx="6096000" cy="803275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Varyans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524000"/>
            <a:ext cx="8382000" cy="45720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Diğer bir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tahmincisi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ise </a:t>
            </a:r>
            <a:r xmlns:a="http://schemas.openxmlformats.org/drawingml/2006/main">
              <a:rPr kumimoji="0" lang="tr" sz="2400" b="1" i="1">
                <a:solidFill>
                  <a:srgbClr val="3333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varyans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veya toplamıdır.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i="1">
                <a:latin typeface="Tahoma" pitchFamily="34" charset="0"/>
                <a:ea typeface="Tahoma" pitchFamily="34" charset="0"/>
                <a:cs typeface="Tahoma" pitchFamily="34" charset="0"/>
              </a:rPr>
              <a:t>merkezi pikselin yoğunluğu ile komşuluğu arasındaki fark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grpSp>
        <p:nvGrpSpPr>
          <p:cNvPr id="50186" name="Group 10"/>
          <p:cNvGrpSpPr>
            <a:grpSpLocks/>
          </p:cNvGrpSpPr>
          <p:nvPr/>
        </p:nvGrpSpPr>
        <p:grpSpPr bwMode="auto">
          <a:xfrm>
            <a:off x="3114675" y="3352800"/>
            <a:ext cx="2914650" cy="2698750"/>
            <a:chOff x="2256" y="2092"/>
            <a:chExt cx="1836" cy="1700"/>
          </a:xfrm>
        </p:grpSpPr>
        <p:pic>
          <p:nvPicPr>
            <p:cNvPr id="50180" name="Picture 4"/>
            <p:cNvPicPr>
              <a:picLocks noChangeAspect="1" noChangeArrowheads="1"/>
            </p:cNvPicPr>
            <p:nvPr/>
          </p:nvPicPr>
          <p:blipFill>
            <a:blip r:embed="rId3"/>
            <a:srcRect t="25641"/>
            <a:stretch>
              <a:fillRect/>
            </a:stretch>
          </p:blipFill>
          <p:spPr bwMode="auto">
            <a:xfrm>
              <a:off x="2256" y="2400"/>
              <a:ext cx="828" cy="13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aphicFrame>
          <p:nvGraphicFramePr>
            <p:cNvPr id="83968" name="Object 1024"/>
            <p:cNvGraphicFramePr>
              <a:graphicFrameLocks noChangeAspect="1"/>
            </p:cNvGraphicFramePr>
            <p:nvPr/>
          </p:nvGraphicFramePr>
          <p:xfrm>
            <a:off x="3408" y="2400"/>
            <a:ext cx="684" cy="1374"/>
          </p:xfrm>
          <a:graphic>
            <a:graphicData uri="http://schemas.openxmlformats.org/presentationml/2006/ole">
              <p:oleObj spid="_x0000_s83968" name="Bitmap Image" r:id="rId4" imgW="933580" imgH="1876190" progId="PBrush">
                <p:embed/>
              </p:oleObj>
            </a:graphicData>
          </a:graphic>
        </p:graphicFrame>
        <p:sp>
          <p:nvSpPr>
            <p:cNvPr id="50184" name="Text Box 8"/>
            <p:cNvSpPr txBox="1">
              <a:spLocks noChangeArrowheads="1"/>
            </p:cNvSpPr>
            <p:nvPr/>
          </p:nvSpPr>
          <p:spPr bwMode="auto">
            <a:xfrm>
              <a:off x="2400" y="2092"/>
              <a:ext cx="5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tr" sz="1800">
                  <a:solidFill>
                    <a:schemeClr val="bg2"/>
                  </a:solidFill>
                </a:rPr>
                <a:t>Orijinal</a:t>
              </a:r>
            </a:p>
          </p:txBody>
        </p:sp>
        <p:sp>
          <p:nvSpPr>
            <p:cNvPr id="50185" name="Text Box 9"/>
            <p:cNvSpPr txBox="1">
              <a:spLocks noChangeArrowheads="1"/>
            </p:cNvSpPr>
            <p:nvPr/>
          </p:nvSpPr>
          <p:spPr bwMode="auto">
            <a:xfrm>
              <a:off x="3408" y="2092"/>
              <a:ext cx="6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 xmlns:a="http://schemas.openxmlformats.org/drawingml/2006/main">
                <a:rPr lang="tr" sz="1800">
                  <a:solidFill>
                    <a:schemeClr val="bg2"/>
                  </a:solidFill>
                </a:rPr>
                <a:t>Varyans</a:t>
              </a:r>
            </a:p>
          </p:txBody>
        </p:sp>
      </p:grp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Anlar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K mertebesinden eleman farkı momenti şu şekilde tanımlanabilir:</a:t>
            </a: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Bu tanımlayıcı, Pare'deki en büyük elemanların ana köşegen boyunca olduğu durumlarda küçük değerlere sahiptir. Ters moment kullanılarak ters etki elde edilebilir.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4992" name="Object 2048"/>
          <p:cNvGraphicFramePr>
            <a:graphicFrameLocks noChangeAspect="1"/>
          </p:cNvGraphicFramePr>
          <p:nvPr/>
        </p:nvGraphicFramePr>
        <p:xfrm>
          <a:off x="2349500" y="2362200"/>
          <a:ext cx="4445000" cy="954088"/>
        </p:xfrm>
        <a:graphic>
          <a:graphicData uri="http://schemas.openxmlformats.org/presentationml/2006/ole">
            <p:oleObj spid="_x0000_s84992" name="Equation" r:id="rId3" imgW="1777680" imgH="380880" progId="Equation.3">
              <p:embed/>
            </p:oleObj>
          </a:graphicData>
        </a:graphic>
      </p:graphicFrame>
      <p:graphicFrame>
        <p:nvGraphicFramePr>
          <p:cNvPr id="84993" name="Object 2049"/>
          <p:cNvGraphicFramePr>
            <a:graphicFrameLocks noChangeAspect="1"/>
          </p:cNvGraphicFramePr>
          <p:nvPr/>
        </p:nvGraphicFramePr>
        <p:xfrm>
          <a:off x="2181225" y="5262563"/>
          <a:ext cx="4781550" cy="1062037"/>
        </p:xfrm>
        <a:graphic>
          <a:graphicData uri="http://schemas.openxmlformats.org/presentationml/2006/ole">
            <p:oleObj spid="_x0000_s84993" name="Equation" r:id="rId4" imgW="1942920" imgH="431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Anlar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2227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w=21 ve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=(2,2) olan anlar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3124200"/>
            <a:ext cx="41148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Zıtlık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Kontrast,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bir görüntüdeki yerel farklılıkların ölçüsüdür.</a:t>
            </a: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Bir görüntüde büyük miktarda değişiklik varsa,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'ler ana köşegenden uzakta yoğunlaşacak ve kontrast yüksek olacaktır (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tipik olarak k=2, n=1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).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6016" name="Object 2048"/>
          <p:cNvGraphicFramePr>
            <a:graphicFrameLocks noChangeAspect="1"/>
          </p:cNvGraphicFramePr>
          <p:nvPr/>
        </p:nvGraphicFramePr>
        <p:xfrm>
          <a:off x="2343150" y="2438400"/>
          <a:ext cx="4457700" cy="833438"/>
        </p:xfrm>
        <a:graphic>
          <a:graphicData uri="http://schemas.openxmlformats.org/presentationml/2006/ole">
            <p:oleObj spid="_x0000_s86016" name="Equation" r:id="rId3" imgW="1904760" imgH="3553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Zıtlık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4275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w=21 ve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=(2,2) ile kontrast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62225" y="2895600"/>
            <a:ext cx="4019550" cy="2667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Homojenlik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>
            <a:normAutofit fontScale="92500"/>
          </a:bodyPr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'lerin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birleşimiyle birlikte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ortaya çıkan bir matrisle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sonuçlanacaktır .</a:t>
            </a:r>
          </a:p>
          <a:p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–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Gri düzey aralığı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küçük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olduğunda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</a:t>
            </a: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ana köşegen etrafında kümelenme eğilimindedir.</a:t>
            </a: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– Heterojen bir görüntü eşit bir yayılmaya neden olur</a:t>
            </a: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 '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nin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  <p:graphicFrame>
        <p:nvGraphicFramePr>
          <p:cNvPr id="87040" name="Object 0"/>
          <p:cNvGraphicFramePr>
            <a:graphicFrameLocks noChangeAspect="1"/>
          </p:cNvGraphicFramePr>
          <p:nvPr/>
        </p:nvGraphicFramePr>
        <p:xfrm>
          <a:off x="3006725" y="2590800"/>
          <a:ext cx="3130550" cy="1128713"/>
        </p:xfrm>
        <a:graphic>
          <a:graphicData uri="http://schemas.openxmlformats.org/presentationml/2006/ole">
            <p:oleObj spid="_x0000_s87040" name="Equation" r:id="rId3" imgW="1231560" imgH="4442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609600"/>
            <a:ext cx="6096000" cy="9144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Homojenlik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6323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=(2,2)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ile homojenlik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63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2819400"/>
            <a:ext cx="403860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457200"/>
            <a:ext cx="6096000" cy="9144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Entropi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•Entropi bilgi içeriğinin bir ölçüsüdür. Yoğunluk dağılımının rastgeleliğini ölçer.</a:t>
            </a:r>
            <a:endParaRPr xmlns:a="http://schemas.openxmlformats.org/drawingml/2006/main"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uzaklık vektörü için tercih edilen gri düzey çiftlerinin bulunmadığı bir görüntüye karşılık gelir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, P[i,j]'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deki tüm girdiler benzer büyüklükte olduğunda en yüksektir ve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P[i,j]'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deki girdiler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eşit olmadığında küçüktür.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8064" name="Object 0"/>
          <p:cNvGraphicFramePr>
            <a:graphicFrameLocks noChangeAspect="1"/>
          </p:cNvGraphicFramePr>
          <p:nvPr/>
        </p:nvGraphicFramePr>
        <p:xfrm>
          <a:off x="2333625" y="2438400"/>
          <a:ext cx="4476750" cy="889000"/>
        </p:xfrm>
        <a:graphic>
          <a:graphicData uri="http://schemas.openxmlformats.org/presentationml/2006/ole">
            <p:oleObj spid="_x0000_s88064" name="Equation" r:id="rId3" imgW="1790640" imgH="35532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6096000" cy="9144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Entropi</a:t>
            </a:r>
            <a:endParaRPr xmlns:a="http://schemas.openxmlformats.org/drawingml/2006/main" kumimoji="0" lang="en-US" sz="4000" b="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8371" name="AutoShape 3"/>
          <p:cNvSpPr>
            <a:spLocks noGrp="1" noChangeAspect="1" noChangeArrowheads="1"/>
          </p:cNvSpPr>
          <p:nvPr>
            <p:ph idx="1"/>
          </p:nvPr>
        </p:nvSpPr>
        <p:spPr>
          <a:xfrm>
            <a:off x="609600" y="1295400"/>
            <a:ext cx="8305800" cy="4800600"/>
          </a:xfrm>
          <a:noFill/>
          <a:ln/>
        </p:spPr>
        <p:txBody>
          <a:bodyPr/>
          <a:lstStyle/>
          <a:p>
            <a:pPr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w=21 ve </a:t>
            </a:r>
            <a:r xmlns:a="http://schemas.openxmlformats.org/drawingml/2006/main">
              <a:rPr kumimoji="0" lang="tr" sz="24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=(2,2) ile entropi</a:t>
            </a: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837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52700" y="2819400"/>
            <a:ext cx="4038600" cy="246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026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096000" cy="9906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 Nedir?</a:t>
            </a:r>
            <a:r xmlns:a="http://schemas.openxmlformats.org/drawingml/2006/main">
              <a:rPr kumimoji="0" lang="tr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2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(devam etti)</a:t>
            </a:r>
            <a:endParaRPr xmlns:a="http://schemas.openxmlformats.org/drawingml/2006/main" kumimoji="0"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0483" name="Rectangle 1027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001000" cy="48768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Doku, görüntü yoğunluğundaki yerel değişikliklerin yinelenen bir modelidir:</a:t>
            </a:r>
            <a:endParaRPr xmlns:a="http://schemas.openxmlformats.org/drawingml/2006/main"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20484" name="Picture 102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1800" y="2667000"/>
            <a:ext cx="5562600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457200"/>
            <a:ext cx="6096000" cy="9144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Korelasyon</a:t>
            </a:r>
            <a:endParaRPr xmlns:a="http://schemas.openxmlformats.org/drawingml/2006/main" lang="en-US" sz="4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153400" cy="48768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Korelasyon görüntü doğrusallığının bir ölçüsüdür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Bir görüntüde bir bağlantı varsa korelasyon yüksek olacaktır.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önemli miktarda doğrusal yapı.</a:t>
            </a:r>
          </a:p>
          <a:p>
            <a:pPr algn="just">
              <a:buFont typeface="Monotype Sorts" pitchFamily="2" charset="2"/>
              <a:buNone/>
            </a:pPr>
            <a:endParaRPr kumimoji="0" lang="en-US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89088" name="Object 0"/>
          <p:cNvGraphicFramePr>
            <a:graphicFrameLocks noChangeAspect="1"/>
          </p:cNvGraphicFramePr>
          <p:nvPr/>
        </p:nvGraphicFramePr>
        <p:xfrm>
          <a:off x="2762250" y="1981200"/>
          <a:ext cx="3619500" cy="1206500"/>
        </p:xfrm>
        <a:graphic>
          <a:graphicData uri="http://schemas.openxmlformats.org/presentationml/2006/ole">
            <p:oleObj spid="_x0000_s89088" name="Equation" r:id="rId4" imgW="1752480" imgH="583920" progId="Equation.3">
              <p:embed/>
            </p:oleObj>
          </a:graphicData>
        </a:graphic>
      </p:graphicFrame>
      <p:graphicFrame>
        <p:nvGraphicFramePr>
          <p:cNvPr id="89089" name="Object 1"/>
          <p:cNvGraphicFramePr>
            <a:graphicFrameLocks noChangeAspect="1"/>
          </p:cNvGraphicFramePr>
          <p:nvPr/>
        </p:nvGraphicFramePr>
        <p:xfrm>
          <a:off x="1638300" y="3733800"/>
          <a:ext cx="5867400" cy="574675"/>
        </p:xfrm>
        <a:graphic>
          <a:graphicData uri="http://schemas.openxmlformats.org/presentationml/2006/ole">
            <p:oleObj spid="_x0000_s89089" name="Equation" r:id="rId5" imgW="2590560" imgH="2538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219200" y="381000"/>
            <a:ext cx="6096000" cy="9906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Enerji</a:t>
            </a:r>
            <a:endParaRPr xmlns:a="http://schemas.openxmlformats.org/drawingml/2006/main" lang="en-US" sz="4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3491" name="Rectangle 1027"/>
          <p:cNvSpPr>
            <a:spLocks noGrp="1" noChangeArrowheads="1"/>
          </p:cNvSpPr>
          <p:nvPr>
            <p:ph idx="1"/>
          </p:nvPr>
        </p:nvSpPr>
        <p:spPr>
          <a:xfrm>
            <a:off x="762000" y="1219200"/>
            <a:ext cx="8153400" cy="48768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Doku özellikleri oluşturmaya yönelik bir yaklaşım, çeşitli doku türlerini tespit etmek için yerel çekirdekleri kullanmaktır.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Belirtilen çekirdek ile evrişimden sonra,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 enerji ölçümü (TEM)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toplanarak hesaplanır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yerel bir mahalledeki mutlak değerler: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Eğer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tane çekirdek uygulanırsa sonuç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boyutlu olur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Analiz edilen görüntünün her pikselindeki özellik vektörü.</a:t>
            </a:r>
          </a:p>
        </p:txBody>
      </p:sp>
      <p:graphicFrame>
        <p:nvGraphicFramePr>
          <p:cNvPr id="90112" name="Object 1024"/>
          <p:cNvGraphicFramePr>
            <a:graphicFrameLocks noChangeAspect="1"/>
          </p:cNvGraphicFramePr>
          <p:nvPr/>
        </p:nvGraphicFramePr>
        <p:xfrm>
          <a:off x="3371850" y="3505200"/>
          <a:ext cx="2724150" cy="1058863"/>
        </p:xfrm>
        <a:graphic>
          <a:graphicData uri="http://schemas.openxmlformats.org/presentationml/2006/ole">
            <p:oleObj spid="_x0000_s90112" name="Equation" r:id="rId3" imgW="1143000" imgH="4442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239000" cy="762000"/>
          </a:xfrm>
          <a:noFill/>
          <a:ln/>
        </p:spPr>
        <p:txBody>
          <a:bodyPr>
            <a:normAutofit fontScale="90000"/>
          </a:bodyPr>
          <a:lstStyle/>
          <a:p>
            <a:pPr xmlns:a="http://schemas.openxmlformats.org/drawingml/2006/main" algn="ctr"/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Düzey Farkı İstatistikleri</a:t>
            </a: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816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düzeyi farklılıkları</a:t>
            </a:r>
            <a:r xmlns:a="http://schemas.openxmlformats.org/drawingml/2006/main">
              <a:rPr kumimoji="0" lang="tr" sz="200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gri düzeyi çiftleri arasındaki mutlak farklara dayanmaktadır.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• Gri seviye farkları 256 elemanlı bir vektörde bulunur ve </a:t>
            </a:r>
            <a:r xmlns:a="http://schemas.openxmlformats.org/drawingml/2006/main">
              <a:rPr kumimoji="0"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Θ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açısında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mesafeli tüm olası gri seviye çiftlerinin mutlak farkları alınarak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ve farkın kaç kez 0,1, …, olduğu sayılarak hesaplanır. 255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=(dx,dy) iki görüntü pikseli arasındaki yer değiştirme vektörü ve g(d)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mesafesindeki gri düzey farkı olsun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p </a:t>
            </a:r>
            <a:r xmlns:a="http://schemas.openxmlformats.org/drawingml/2006/main">
              <a:rPr kumimoji="0" lang="tr" sz="20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g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(g,d),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belirli mesafesindeki gri düzey farklılıklarının histogramıdır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. Her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mesafesi için ayrı bir histogram mevcuttur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1136" name="Object 0"/>
          <p:cNvGraphicFramePr>
            <a:graphicFrameLocks noChangeAspect="1"/>
          </p:cNvGraphicFramePr>
          <p:nvPr/>
        </p:nvGraphicFramePr>
        <p:xfrm>
          <a:off x="1895475" y="4648200"/>
          <a:ext cx="5353050" cy="674688"/>
        </p:xfrm>
        <a:graphic>
          <a:graphicData uri="http://schemas.openxmlformats.org/presentationml/2006/ole">
            <p:oleObj spid="_x0000_s91136" name="Equation" r:id="rId4" imgW="2019240" imgH="25380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762000"/>
          </a:xfrm>
          <a:noFill/>
          <a:ln/>
        </p:spPr>
        <p:txBody>
          <a:bodyPr>
            <a:normAutofit fontScale="90000"/>
          </a:bodyPr>
          <a:lstStyle/>
          <a:p>
            <a:pPr xmlns:a="http://schemas.openxmlformats.org/drawingml/2006/main" algn="ctr"/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Seviye Fark İstatistikleri (2)</a:t>
            </a: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816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• Fark istatistikleri daha sonra vektörün her bir öğesinin olası piksel çiftlerinin sayısına bölünmesiyle normalleştirilir.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• Gri seviye farklarının histogramından çeşitli doku ölçümleri çıkarılabilir:</a:t>
            </a:r>
          </a:p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Anlam: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Küçük ortalama değerler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µd </a:t>
            </a:r>
            <a:r xmlns:a="http://schemas.openxmlformats.org/drawingml/2006/main">
              <a:rPr kumimoji="0" lang="tr" sz="2000" b="1" baseline="-2000">
                <a:latin typeface="Tahoma" pitchFamily="34" charset="0"/>
                <a:ea typeface="Tahoma" pitchFamily="34" charset="0"/>
                <a:cs typeface="Tahoma" pitchFamily="34" charset="0"/>
              </a:rPr>
              <a:t>,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yer değiştirme vektörünün büyüklüğüne eşit veya ondan daha büyük bir tane boyutuna sahip olan kaba dokuyu gösterir.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Entropi:</a:t>
            </a:r>
            <a:endParaRPr xmlns:a="http://schemas.openxmlformats.org/drawingml/2006/main"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Bu histogramın homojenliğinin bir ölçüsüdür. Düzgün histogramlar için maksimuma çıkarılır.</a:t>
            </a:r>
            <a:endParaRPr xmlns:a="http://schemas.openxmlformats.org/drawingml/2006/main"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92160" name="Object 1024"/>
          <p:cNvGraphicFramePr>
            <a:graphicFrameLocks noChangeAspect="1"/>
          </p:cNvGraphicFramePr>
          <p:nvPr/>
        </p:nvGraphicFramePr>
        <p:xfrm>
          <a:off x="3086100" y="2743200"/>
          <a:ext cx="2971800" cy="1000125"/>
        </p:xfrm>
        <a:graphic>
          <a:graphicData uri="http://schemas.openxmlformats.org/presentationml/2006/ole">
            <p:oleObj spid="_x0000_s92160" name="Equation" r:id="rId3" imgW="1282680" imgH="431640" progId="Equation.3">
              <p:embed/>
            </p:oleObj>
          </a:graphicData>
        </a:graphic>
      </p:graphicFrame>
      <p:graphicFrame>
        <p:nvGraphicFramePr>
          <p:cNvPr id="92161" name="Object 1025"/>
          <p:cNvGraphicFramePr>
            <a:graphicFrameLocks noChangeAspect="1"/>
          </p:cNvGraphicFramePr>
          <p:nvPr/>
        </p:nvGraphicFramePr>
        <p:xfrm>
          <a:off x="2417763" y="4572000"/>
          <a:ext cx="4308475" cy="931863"/>
        </p:xfrm>
        <a:graphic>
          <a:graphicData uri="http://schemas.openxmlformats.org/presentationml/2006/ole">
            <p:oleObj spid="_x0000_s92161" name="Equation" r:id="rId4" imgW="1993680" imgH="431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43800" cy="762000"/>
          </a:xfrm>
          <a:noFill/>
          <a:ln/>
        </p:spPr>
        <p:txBody>
          <a:bodyPr>
            <a:normAutofit fontScale="90000"/>
          </a:bodyPr>
          <a:lstStyle/>
          <a:p>
            <a:pPr xmlns:a="http://schemas.openxmlformats.org/drawingml/2006/main" algn="ctr"/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Seviye Fark İstatistikleri (3)</a:t>
            </a: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19200"/>
            <a:ext cx="8229600" cy="5181600"/>
          </a:xfrm>
          <a:noFill/>
          <a:ln/>
        </p:spPr>
        <p:txBody>
          <a:bodyPr/>
          <a:lstStyle/>
          <a:p>
            <a:pPr algn="just"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Fark:</a:t>
            </a:r>
            <a:endParaRPr xmlns:a="http://schemas.openxmlformats.org/drawingml/2006/main"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Varyans, gri seviye farklarının belirli bir mesafedeki dağılımının bir ölçüsüdür, </a:t>
            </a:r>
            <a:r xmlns:a="http://schemas.openxmlformats.org/drawingml/2006/main">
              <a:rPr kumimoji="0"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d </a:t>
            </a: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3737CC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• Zıtlık:</a:t>
            </a:r>
            <a:endParaRPr xmlns:a="http://schemas.openxmlformats.org/drawingml/2006/main"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kumimoji="0" lang="en-US" sz="200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346325" y="1524000"/>
          <a:ext cx="4451350" cy="1079500"/>
        </p:xfrm>
        <a:graphic>
          <a:graphicData uri="http://schemas.openxmlformats.org/presentationml/2006/ole">
            <p:oleObj spid="_x0000_s61446" name="Equation" r:id="rId3" imgW="1777680" imgH="431640" progId="Equation.3">
              <p:embed/>
            </p:oleObj>
          </a:graphicData>
        </a:graphic>
      </p:graphicFrame>
      <p:graphicFrame>
        <p:nvGraphicFramePr>
          <p:cNvPr id="61447" name="Object 7"/>
          <p:cNvGraphicFramePr>
            <a:graphicFrameLocks noChangeAspect="1"/>
          </p:cNvGraphicFramePr>
          <p:nvPr/>
        </p:nvGraphicFramePr>
        <p:xfrm>
          <a:off x="2905125" y="4419600"/>
          <a:ext cx="3333750" cy="1123950"/>
        </p:xfrm>
        <a:graphic>
          <a:graphicData uri="http://schemas.openxmlformats.org/presentationml/2006/ole">
            <p:oleObj spid="_x0000_s61447" name="Equation" r:id="rId4" imgW="1282680" imgH="431640" progId="Equation.3">
              <p:embed/>
            </p:oleObj>
          </a:graphicData>
        </a:graphic>
      </p:graphicFrame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85800"/>
            <a:ext cx="7543800" cy="762000"/>
          </a:xfrm>
          <a:noFill/>
          <a:ln/>
        </p:spPr>
        <p:txBody>
          <a:bodyPr>
            <a:normAutofit fontScale="90000"/>
          </a:bodyPr>
          <a:lstStyle/>
          <a:p>
            <a:pPr xmlns:a="http://schemas.openxmlformats.org/drawingml/2006/main" algn="ctr"/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Seviye Fark İstatistikleri (4)</a:t>
            </a: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4000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8229600" cy="4800600"/>
          </a:xfrm>
          <a:noFill/>
          <a:ln/>
        </p:spPr>
        <p:txBody>
          <a:bodyPr/>
          <a:lstStyle/>
          <a:p>
            <a:pPr algn="just">
              <a:buClr>
                <a:schemeClr val="tx1"/>
              </a:buClr>
              <a:buFont typeface="Monotype Sorts" pitchFamily="2" charset="2"/>
              <a:buChar char="u"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Clr>
                <a:schemeClr val="tx1"/>
              </a:buClr>
              <a:buFont typeface="Monotype Sorts" pitchFamily="2" charset="2"/>
              <a:buChar char="u"/>
            </a:pP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Bazı deneysel sonuçlar:</a:t>
            </a:r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38300" y="2819400"/>
            <a:ext cx="58674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096000" cy="10668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Kenarlar ve Doku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50292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Yoğunluk geçişlerinden kaynaklanan </a:t>
            </a:r>
            <a:r xmlns:a="http://schemas.openxmlformats.org/drawingml/2006/main">
              <a:rPr kumimoji="0" lang="tr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kenarların doku sınırı boyunca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konumlandırılması mümkün olmalıdır 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dokuya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sahip olacağından ,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dokuyu karakterize etmek için kullanılabilecek </a:t>
            </a:r>
            <a:r xmlns:a="http://schemas.openxmlformats.org/drawingml/2006/main">
              <a:rPr kumimoji="0" lang="tr" sz="2400" b="1" i="1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kenar piksellerinin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bir özelliği olmalıdır 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bir dizi ortak yön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• kenar piksellerinin yerel yoğunluğunun bir ölçüsü</a:t>
            </a:r>
          </a:p>
          <a:p>
            <a:pPr algn="just">
              <a:buFont typeface="Monotype Sorts" pitchFamily="2" charset="2"/>
              <a:buNone/>
            </a:pPr>
            <a:endParaRPr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Kenarları geliştirilmiş bir görüntünün </a:t>
            </a:r>
            <a:r xmlns:a="http://schemas.openxmlformats.org/drawingml/2006/main">
              <a:rPr kumimoji="0"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birlikte oluşum matrisini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hesaplayın .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6096000" cy="10668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Kenarlar ve Doku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305800" cy="50292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 </a:t>
            </a:r>
            <a:endParaRPr xmlns:a="http://schemas.openxmlformats.org/drawingml/2006/main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2088" y="1714500"/>
            <a:ext cx="621982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96000" cy="1143000"/>
          </a:xfrm>
        </p:spPr>
        <p:txBody>
          <a:bodyPr/>
          <a:lstStyle/>
          <a:p>
            <a:r xmlns:a="http://schemas.openxmlformats.org/drawingml/2006/main">
              <a:rPr lang="tr">
                <a:latin typeface="Tahoma" pitchFamily="34" charset="0"/>
                <a:ea typeface="Tahoma" pitchFamily="34" charset="0"/>
                <a:cs typeface="Tahoma" pitchFamily="34" charset="0"/>
              </a:rPr>
              <a:t>Sıvı Kristal Dokular</a:t>
            </a:r>
          </a:p>
        </p:txBody>
      </p:sp>
      <p:pic>
        <p:nvPicPr>
          <p:cNvPr id="79875" name="Picture 3" descr="liquid_cristals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EBEBEB"/>
              </a:clrFrom>
              <a:clrTo>
                <a:srgbClr val="EBEBEB">
                  <a:alpha val="0"/>
                </a:srgbClr>
              </a:clrTo>
            </a:clrChange>
            <a:lum contrast="-100000"/>
          </a:blip>
          <a:srcRect l="1559" t="3786" r="6464" b="19249"/>
          <a:stretch>
            <a:fillRect/>
          </a:stretch>
        </p:blipFill>
        <p:spPr bwMode="auto">
          <a:xfrm>
            <a:off x="2101850" y="1371600"/>
            <a:ext cx="4938713" cy="510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96000" cy="1143000"/>
          </a:xfrm>
        </p:spPr>
        <p:txBody>
          <a:bodyPr/>
          <a:lstStyle/>
          <a:p>
            <a:r xmlns:a="http://schemas.openxmlformats.org/drawingml/2006/main">
              <a:rPr lang="tr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Enerji vs. sıcaklık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47800"/>
            <a:ext cx="76581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57200"/>
            <a:ext cx="6096000" cy="9906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 Nedir?</a:t>
            </a:r>
            <a:r xmlns:a="http://schemas.openxmlformats.org/drawingml/2006/main">
              <a:rPr kumimoji="0" lang="tr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AU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28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(devam etti)</a:t>
            </a:r>
            <a:endParaRPr xmlns:a="http://schemas.openxmlformats.org/drawingml/2006/main" kumimoji="0"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8001000" cy="4876800"/>
          </a:xfrm>
          <a:noFill/>
          <a:ln/>
        </p:spPr>
        <p:txBody>
          <a:bodyPr/>
          <a:lstStyle/>
          <a:p>
            <a:pPr xmlns:a="http://schemas.openxmlformats.org/drawingml/2006/main" algn="just"/>
            <a:r xmlns:a="http://schemas.openxmlformats.org/drawingml/2006/main">
              <a:rPr kumimoji="0" lang="tr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Örneğin, bir görüntü %50 siyah ve %50 beyaz piksel dağılımına sahiptir.</a:t>
            </a:r>
          </a:p>
          <a:p>
            <a:pPr algn="just">
              <a:buFont typeface="Monotype Sorts" pitchFamily="2" charset="2"/>
              <a:buNone/>
            </a:pPr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/>
            <a:endParaRPr kumimoji="0" lang="en-AU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Aynı yoğunluk dağılımına sahip ancak farklı dokulara sahip üç farklı görüntü.</a:t>
            </a:r>
            <a:endParaRPr xmlns:a="http://schemas.openxmlformats.org/drawingml/2006/main" kumimoji="0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5141" name="Picture 2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2819400"/>
            <a:ext cx="39243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6096000" cy="1143000"/>
          </a:xfrm>
        </p:spPr>
        <p:txBody>
          <a:bodyPr>
            <a:normAutofit fontScale="90000"/>
          </a:bodyPr>
          <a:lstStyle/>
          <a:p>
            <a:r xmlns:a="http://schemas.openxmlformats.org/drawingml/2006/main">
              <a:rPr lang="tr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Entropi vs. sıcaklık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6963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66750" y="1371600"/>
            <a:ext cx="7810500" cy="524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28700" y="304800"/>
            <a:ext cx="7086600" cy="1143000"/>
          </a:xfrm>
        </p:spPr>
        <p:txBody>
          <a:bodyPr/>
          <a:lstStyle/>
          <a:p>
            <a:r xmlns:a="http://schemas.openxmlformats.org/drawingml/2006/main">
              <a:rPr lang="tr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Korelasyon vs. sıcaklık</a:t>
            </a:r>
            <a:endParaRPr xmlns:a="http://schemas.openxmlformats.org/drawingml/2006/main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065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0075" y="1295400"/>
            <a:ext cx="7943850" cy="533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>
            <a:normAutofit fontScale="90000"/>
          </a:bodyPr>
          <a:lstStyle/>
          <a:p>
            <a:r xmlns:a="http://schemas.openxmlformats.org/drawingml/2006/main">
              <a:rPr lang="tr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Homojenlik vs. sıcaklık</a:t>
            </a:r>
            <a:endParaRPr xmlns:a="http://schemas.openxmlformats.org/drawingml/2006/main"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16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371600"/>
            <a:ext cx="76581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14500" y="304800"/>
            <a:ext cx="5715000" cy="1143000"/>
          </a:xfrm>
        </p:spPr>
        <p:txBody>
          <a:bodyPr>
            <a:normAutofit fontScale="90000"/>
          </a:bodyPr>
          <a:lstStyle/>
          <a:p>
            <a:r xmlns:a="http://schemas.openxmlformats.org/drawingml/2006/main">
              <a:rPr lang="tr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Atalet vs. sıcaklık</a:t>
            </a:r>
            <a:endParaRPr xmlns:a="http://schemas.openxmlformats.org/drawingml/2006/main" lang="en-US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42950" y="1447800"/>
            <a:ext cx="7658100" cy="513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609600"/>
            <a:ext cx="6172200" cy="9906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sz="4000" b="0">
                <a:solidFill>
                  <a:srgbClr val="3737CC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4000" b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Haralick Doku Operatörü</a:t>
            </a:r>
            <a:r xmlns:a="http://schemas.openxmlformats.org/drawingml/2006/main">
              <a:rPr kumimoji="0" lang="tr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/>
            </a:r>
            <a:br xmlns:a="http://schemas.openxmlformats.org/drawingml/2006/main">
              <a:rPr kumimoji="0" lang="en-US" sz="4000" b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b="0">
              <a:solidFill>
                <a:srgbClr val="0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696200" cy="45720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• </a:t>
            </a:r>
            <a:r xmlns:a="http://schemas.openxmlformats.org/drawingml/2006/main">
              <a:rPr kumimoji="0" lang="tr" sz="2400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Haralick </a:t>
            </a: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ve ark. birlikte oluşum matrisinden çıkarılabilecek ve homojenlik, doğrusallık ve kontrast gibi görüntünün dokusal özellikleri hakkında bilgi içeren 14 dokusal özellik kümesi önerdi.</a:t>
            </a:r>
          </a:p>
          <a:p>
            <a:pPr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 xmlns:a="http://schemas.openxmlformats.org/drawingml/2006/main">
              <a:rPr kumimoji="0" lang="tr" sz="20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Haralick </a:t>
            </a:r>
            <a:r xmlns:a="http://schemas.openxmlformats.org/drawingml/2006/main">
              <a:rPr kumimoji="0" lang="tr" sz="2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, RM, K. </a:t>
            </a:r>
            <a:r xmlns:a="http://schemas.openxmlformats.org/drawingml/2006/main">
              <a:rPr kumimoji="0" lang="tr" sz="20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Shanmugam </a:t>
            </a:r>
            <a:r xmlns:a="http://schemas.openxmlformats.org/drawingml/2006/main">
              <a:rPr kumimoji="0" lang="tr" sz="2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ve I. </a:t>
            </a:r>
            <a:r xmlns:a="http://schemas.openxmlformats.org/drawingml/2006/main">
              <a:rPr kumimoji="0" lang="tr" sz="2000" b="1" i="1" dirty="0" err="1">
                <a:latin typeface="Tahoma" pitchFamily="34" charset="0"/>
                <a:ea typeface="Tahoma" pitchFamily="34" charset="0"/>
                <a:cs typeface="Tahoma" pitchFamily="34" charset="0"/>
              </a:rPr>
              <a:t>Dinstein </a:t>
            </a:r>
            <a:r xmlns:a="http://schemas.openxmlformats.org/drawingml/2006/main">
              <a:rPr kumimoji="0" lang="tr" sz="2000" b="1" i="1" dirty="0">
                <a:latin typeface="Tahoma" pitchFamily="34" charset="0"/>
                <a:ea typeface="Tahoma" pitchFamily="34" charset="0"/>
                <a:cs typeface="Tahoma" pitchFamily="34" charset="0"/>
              </a:rPr>
              <a:t>, "Görüntü sınıflandırma için dokusal özellikler" Sistemler, İnsan ve Sibernetik Üzerine IEEE İşlemleri: s. 610-621. 1973.</a:t>
            </a:r>
            <a:endParaRPr xmlns:a="http://schemas.openxmlformats.org/drawingml/2006/main"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buFont typeface="Monotype Sorts" pitchFamily="2" charset="2"/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</a:t>
            </a:r>
            <a:endParaRPr xmlns:a="http://schemas.openxmlformats.org/drawingml/2006/main" kumimoji="0" lang="en-US" sz="36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>
            <a:normAutofit lnSpcReduction="10000"/>
          </a:bodyPr>
          <a:lstStyle/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  Doku, bazen </a:t>
            </a:r>
            <a:r xmlns:a="http://schemas.openxmlformats.org/drawingml/2006/main">
              <a:rPr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olarak adlandırılan doku ilkellerinden veya doku öğelerinden oluşur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  <a:endParaRPr xmlns:a="http://schemas.openxmlformats.org/drawingml/2006/main"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Doku ince, kaba, taneli, pürüzsüz vb. olarak tanımlanabilir.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Bu özellikler bir dokunun tonunda ve yapısında bulunur.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dokudaki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piksel yoğunluğu özelliklerine dayanır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,</a:t>
            </a: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dokular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arasındaki mekansal ilişkiyi temsil eder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Eğer </a:t>
            </a:r>
            <a:r xmlns:a="http://schemas.openxmlformats.org/drawingml/2006/main">
              <a:rPr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dokular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küçükse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ve dokular arasındaki ton farklılıkları büyükse ince bir doku elde edilir </a:t>
            </a:r>
            <a:r xmlns:a="http://schemas.openxmlformats.org/drawingml/2006/main">
              <a:rPr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9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lnSpc>
                <a:spcPct val="90000"/>
              </a:lnSpc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– Eğer </a:t>
            </a:r>
            <a:r xmlns:a="http://schemas.openxmlformats.org/drawingml/2006/main">
              <a:rPr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dokular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büyükse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ve birden fazla pikselden oluşuyorsa kaba bir doku ortaya çıkar </a:t>
            </a:r>
            <a:r xmlns:a="http://schemas.openxmlformats.org/drawingml/2006/main">
              <a:rPr lang="tr" sz="2000" b="1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762000"/>
          </a:xfrm>
          <a:noFill/>
          <a:ln/>
        </p:spPr>
        <p:txBody>
          <a:bodyPr/>
          <a:lstStyle/>
          <a:p>
            <a:r xmlns:a="http://schemas.openxmlformats.org/drawingml/2006/main">
              <a:rPr kumimoji="0"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 </a:t>
            </a:r>
            <a:r xmlns:a="http://schemas.openxmlformats.org/drawingml/2006/main">
              <a:rPr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Analizi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/>
          <a:lstStyle/>
          <a:p>
            <a:pPr xmlns:a="http://schemas.openxmlformats.org/drawingml/2006/main" algn="just"/>
            <a:r xmlns:a="http://schemas.openxmlformats.org/drawingml/2006/main">
              <a:rPr kumimoji="0"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Doku analizinde iki temel konu:</a:t>
            </a:r>
          </a:p>
          <a:p>
            <a:pPr algn="just">
              <a:lnSpc>
                <a:spcPct val="30000"/>
              </a:lnSpc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 xmlns:a="http://schemas.openxmlformats.org/drawingml/2006/main">
              <a:rPr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sınıflandırması</a:t>
            </a:r>
            <a:endParaRPr xmlns:a="http://schemas.openxmlformats.org/drawingml/2006/main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- </a:t>
            </a:r>
            <a:r xmlns:a="http://schemas.openxmlformats.org/drawingml/2006/main">
              <a:rPr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segmentasyonu</a:t>
            </a:r>
            <a:endParaRPr xmlns:a="http://schemas.openxmlformats.org/drawingml/2006/main"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4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sınıflandırması,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belirli bir doku sınıfı kümesinden belirli bir dokulu bölgenin tanımlanmasıyla ilgilidir.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Bu bölgelerin her biri kendine özgü doku özelliklerine sahiptir.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İstatistiksel yöntemler yaygın olarak kullanılmaktadır.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( </a:t>
            </a:r>
            <a:r xmlns:a="http://schemas.openxmlformats.org/drawingml/2006/main">
              <a:rPr lang="tr" sz="2000" i="1">
                <a:latin typeface="Tahoma" pitchFamily="34" charset="0"/>
                <a:ea typeface="Tahoma" pitchFamily="34" charset="0"/>
                <a:cs typeface="Tahoma" pitchFamily="34" charset="0"/>
              </a:rPr>
              <a:t>örneğin GLCM, kontrast, entropi, homojenlik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algn="just">
              <a:lnSpc>
                <a:spcPct val="80000"/>
              </a:lnSpc>
              <a:buFont typeface="Monotype Sorts" pitchFamily="2" charset="2"/>
              <a:buNone/>
            </a:pPr>
            <a:endParaRPr lang="en-US" sz="20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lang="tr" sz="2000" b="1" i="1">
                <a:latin typeface="Tahoma" pitchFamily="34" charset="0"/>
                <a:ea typeface="Tahoma" pitchFamily="34" charset="0"/>
                <a:cs typeface="Tahoma" pitchFamily="34" charset="0"/>
              </a:rPr>
              <a:t>Doku bölümlendirme, </a:t>
            </a:r>
            <a:r xmlns:a="http://schemas.openxmlformats.org/drawingml/2006/main">
              <a:rPr lang="tr" sz="2000">
                <a:latin typeface="Tahoma" pitchFamily="34" charset="0"/>
                <a:ea typeface="Tahoma" pitchFamily="34" charset="0"/>
                <a:cs typeface="Tahoma" pitchFamily="34" charset="0"/>
              </a:rPr>
              <a:t>bir görüntüdeki çeşitli doku bölgeleri arasındaki sınırların otomatik olarak belirlenmesiyle ilgilidir.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6096000" cy="838200"/>
          </a:xfrm>
          <a:noFill/>
          <a:ln/>
        </p:spPr>
        <p:txBody>
          <a:bodyPr/>
          <a:lstStyle/>
          <a:p>
            <a:r xmlns:a="http://schemas.openxmlformats.org/drawingml/2006/main">
              <a:rPr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Dokuyu Tanımlamak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 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Dokunun tam olarak ne olduğunu tanımlamaya yönelik </a:t>
            </a:r>
            <a:r xmlns:a="http://schemas.openxmlformats.org/drawingml/2006/main">
              <a:rPr lang="tr" sz="2400" b="1" i="1" u="sng">
                <a:latin typeface="Tahoma" pitchFamily="34" charset="0"/>
                <a:ea typeface="Tahoma" pitchFamily="34" charset="0"/>
                <a:cs typeface="Tahoma" pitchFamily="34" charset="0"/>
              </a:rPr>
              <a:t>üç yaklaşım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vardır :</a:t>
            </a:r>
          </a:p>
          <a:p>
            <a:pPr algn="just">
              <a:buFont typeface="Monotype Sorts" pitchFamily="2" charset="2"/>
              <a:buNone/>
            </a:pPr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Yapısal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: doku, bazı düzenli veya tekrarlanan ilişkiler içindeki bir dizi ilkel dokudur.</a:t>
            </a:r>
          </a:p>
          <a:p>
            <a:pPr algn="just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İstatistiksel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: doku, bir bölgedeki yoğunlukların düzenlenmesinin niceliksel bir ölçüsüdür.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400" i="1">
                <a:latin typeface="Tahoma" pitchFamily="34" charset="0"/>
                <a:ea typeface="Tahoma" pitchFamily="34" charset="0"/>
                <a:cs typeface="Tahoma" pitchFamily="34" charset="0"/>
              </a:rPr>
              <a:t>özellik vektörü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denir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/>
            <a:endParaRPr lang="en-US" sz="240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/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lang="tr" sz="2400" b="1" i="1">
                <a:latin typeface="Tahoma" pitchFamily="34" charset="0"/>
                <a:ea typeface="Tahoma" pitchFamily="34" charset="0"/>
                <a:cs typeface="Tahoma" pitchFamily="34" charset="0"/>
              </a:rPr>
              <a:t>Modelleme </a:t>
            </a:r>
            <a:r xmlns:a="http://schemas.openxmlformats.org/drawingml/2006/main">
              <a:rPr lang="tr" sz="2400">
                <a:latin typeface="Tahoma" pitchFamily="34" charset="0"/>
                <a:ea typeface="Tahoma" pitchFamily="34" charset="0"/>
                <a:cs typeface="Tahoma" pitchFamily="34" charset="0"/>
              </a:rPr>
              <a:t>: doku modelleme teknikleri, dokuları belirlemek için modeller oluşturmayı içerir.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096000" cy="914400"/>
          </a:xfrm>
          <a:noFill/>
          <a:ln/>
        </p:spPr>
        <p:txBody>
          <a:bodyPr/>
          <a:lstStyle/>
          <a:p>
            <a:r xmlns:a="http://schemas.openxmlformats.org/drawingml/2006/main">
              <a:rPr lang="tr" sz="3600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Dokuyu Tanımlamak (2)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143000"/>
            <a:ext cx="8001000" cy="5257800"/>
          </a:xfrm>
          <a:noFill/>
          <a:ln/>
        </p:spPr>
        <p:txBody>
          <a:bodyPr/>
          <a:lstStyle/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400" b="1" i="1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mikro dokulara </a:t>
            </a:r>
            <a:r xmlns:a="http://schemas.openxmlformats.org/drawingml/2006/main">
              <a:rPr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yol açtığında kullanışlıdır </a:t>
            </a:r>
            <a:r xmlns:a="http://schemas.openxmlformats.org/drawingml/2006/main">
              <a:rPr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buFont typeface="Monotype Sorts" pitchFamily="2" charset="2"/>
              <a:buNone/>
            </a:pPr>
            <a:endParaRPr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algn="just">
              <a:buFont typeface="Monotype Sorts" pitchFamily="2" charset="2"/>
              <a:buNone/>
            </a:pPr>
            <a:r xmlns:a="http://schemas.openxmlformats.org/drawingml/2006/main">
              <a:rPr lang="tr" sz="2400" b="1" i="1" u="sng" dirty="0" err="1">
                <a:latin typeface="Tahoma" pitchFamily="34" charset="0"/>
                <a:ea typeface="Tahoma" pitchFamily="34" charset="0"/>
                <a:cs typeface="Tahoma" pitchFamily="34" charset="0"/>
              </a:rPr>
              <a:t>makro dokuları </a:t>
            </a:r>
            <a:r xmlns:a="http://schemas.openxmlformats.org/drawingml/2006/main">
              <a:rPr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oluşturan bu ilkellerin yerleşimini belirleyen kuralları belirleyin </a:t>
            </a:r>
            <a:r xmlns:a="http://schemas.openxmlformats.org/drawingml/2006/main">
              <a:rPr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.</a:t>
            </a: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685800"/>
            <a:ext cx="6400800" cy="1295400"/>
          </a:xfrm>
          <a:noFill/>
          <a:ln/>
        </p:spPr>
        <p:txBody>
          <a:bodyPr>
            <a:normAutofit fontScale="90000"/>
          </a:bodyPr>
          <a:lstStyle/>
          <a:p>
            <a:r xmlns:a="http://schemas.openxmlformats.org/drawingml/2006/main">
              <a:rPr kumimoji="0" lang="tr" sz="40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br xmlns:a="http://schemas.openxmlformats.org/drawingml/2006/main">
              <a:rPr kumimoji="0" lang="en-US" sz="40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r xmlns:a="http://schemas.openxmlformats.org/drawingml/2006/main">
              <a:rPr kumimoji="0" lang="tr" sz="36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Seviye Birlikte Oluşumu</a:t>
            </a:r>
            <a:br xmlns:a="http://schemas.openxmlformats.org/drawingml/2006/main">
              <a:rPr kumimoji="0" lang="en-US" sz="3600" b="0" i="1" dirty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</a:br>
            <a:endParaRPr xmlns:a="http://schemas.openxmlformats.org/drawingml/2006/main" kumimoji="0" lang="en-US" sz="3600" b="0" i="1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1981200"/>
            <a:ext cx="7391400" cy="4191000"/>
          </a:xfrm>
          <a:noFill/>
          <a:ln/>
        </p:spPr>
        <p:txBody>
          <a:bodyPr/>
          <a:lstStyle/>
          <a:p>
            <a:pPr xmlns:a="http://schemas.openxmlformats.org/drawingml/2006/main" marL="457200" lvl="1" indent="0" algn="just"/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Açıklanan istatistiksel ölçümlerin hesaplanması şu ana kadar kolaydır ancak dokunun tekrarlanan doğası hakkında herhangi bir bilgi sağlamamaktadır.</a:t>
            </a:r>
          </a:p>
          <a:p>
            <a:pPr marL="457200" lvl="1" indent="0" algn="just">
              <a:buFont typeface="Monotype Sorts" pitchFamily="2" charset="2"/>
              <a:buNone/>
            </a:pPr>
            <a:endParaRPr kumimoji="0" lang="en-US" sz="2400" dirty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xmlns:a="http://schemas.openxmlformats.org/drawingml/2006/main" marL="457200" lvl="1" indent="0" algn="just"/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A</a:t>
            </a:r>
            <a:r xmlns:a="http://schemas.openxmlformats.org/drawingml/2006/main">
              <a:rPr kumimoji="0" lang="tr" sz="2400" dirty="0">
                <a:solidFill>
                  <a:srgbClr val="0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  <a:r xmlns:a="http://schemas.openxmlformats.org/drawingml/2006/main">
              <a:rPr kumimoji="0" lang="tr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gri seviye birlikte oluşum matrisi ( </a:t>
            </a:r>
            <a:r xmlns:a="http://schemas.openxmlformats.org/drawingml/2006/main">
              <a:rPr kumimoji="0" lang="tr" sz="2400" b="1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GLCM </a:t>
            </a:r>
            <a:r xmlns:a="http://schemas.openxmlformats.org/drawingml/2006/main">
              <a:rPr kumimoji="0" lang="tr" sz="2400" dirty="0">
                <a:solidFill>
                  <a:srgbClr val="0000FF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)</a:t>
            </a:r>
          </a:p>
          <a:p>
            <a:pPr xmlns:a="http://schemas.openxmlformats.org/drawingml/2006/main" marL="457200" lvl="1" indent="0" algn="just">
              <a:buFont typeface="Monotype Sorts" pitchFamily="2" charset="2"/>
              <a:buNone/>
            </a:pPr>
            <a:r xmlns:a="http://schemas.openxmlformats.org/drawingml/2006/main">
              <a:rPr kumimoji="0" lang="tr" sz="2400" dirty="0">
                <a:latin typeface="Tahoma" pitchFamily="34" charset="0"/>
                <a:ea typeface="Tahoma" pitchFamily="34" charset="0"/>
                <a:cs typeface="Tahoma" pitchFamily="34" charset="0"/>
              </a:rPr>
              <a:t>Benzer gri seviye değerlerine sahip piksellerin konumları hakkında bilgi içerir.</a:t>
            </a:r>
          </a:p>
          <a:p>
            <a:endParaRPr lang="en-US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733</TotalTime>
  <Words>810</Words>
  <Application>Microsoft PowerPoint 7.0</Application>
  <PresentationFormat>Ekran Gösterisi (4:3)</PresentationFormat>
  <Paragraphs>271</Paragraphs>
  <Slides>44</Slides>
  <Notes>5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Katıştırılmış OLE Hizmet Programları</vt:lpstr>
      </vt:variant>
      <vt:variant>
        <vt:i4>2</vt:i4>
      </vt:variant>
      <vt:variant>
        <vt:lpstr>Slayt Başlıkları</vt:lpstr>
      </vt:variant>
      <vt:variant>
        <vt:i4>44</vt:i4>
      </vt:variant>
    </vt:vector>
  </HeadingPairs>
  <TitlesOfParts>
    <vt:vector size="47" baseType="lpstr">
      <vt:lpstr>Ofis Teması</vt:lpstr>
      <vt:lpstr>Equation</vt:lpstr>
      <vt:lpstr>Bitmap Image</vt:lpstr>
      <vt:lpstr>Texture analysis</vt:lpstr>
      <vt:lpstr> What is Texture? </vt:lpstr>
      <vt:lpstr>What is Texture?  (continued)</vt:lpstr>
      <vt:lpstr>What is Texture?  (continued)</vt:lpstr>
      <vt:lpstr>Texture</vt:lpstr>
      <vt:lpstr>Texture Analysis</vt:lpstr>
      <vt:lpstr>Defining Texture</vt:lpstr>
      <vt:lpstr>Defining Texture (2)</vt:lpstr>
      <vt:lpstr> Gray Level Co-occurrence </vt:lpstr>
      <vt:lpstr> GLCM </vt:lpstr>
      <vt:lpstr> GLCM </vt:lpstr>
      <vt:lpstr> GLCM </vt:lpstr>
      <vt:lpstr>Slayt 13</vt:lpstr>
      <vt:lpstr> GLCM </vt:lpstr>
      <vt:lpstr>  Normalized GLCM </vt:lpstr>
      <vt:lpstr>  Numeric Features of GLCM  </vt:lpstr>
      <vt:lpstr>Quantitative Texture Measures </vt:lpstr>
      <vt:lpstr>Windowing</vt:lpstr>
      <vt:lpstr>Maximum Probability</vt:lpstr>
      <vt:lpstr>Range</vt:lpstr>
      <vt:lpstr>Variance</vt:lpstr>
      <vt:lpstr>Moments</vt:lpstr>
      <vt:lpstr>Moments</vt:lpstr>
      <vt:lpstr>Contrast</vt:lpstr>
      <vt:lpstr>Contrast</vt:lpstr>
      <vt:lpstr>Homogeneity</vt:lpstr>
      <vt:lpstr>Homogeneity</vt:lpstr>
      <vt:lpstr>Entropy</vt:lpstr>
      <vt:lpstr>Entropy</vt:lpstr>
      <vt:lpstr>Correlation</vt:lpstr>
      <vt:lpstr>Energy</vt:lpstr>
      <vt:lpstr>  Gray-level Difference Statistics  </vt:lpstr>
      <vt:lpstr>  Gray-level Difference Statistics (2)  </vt:lpstr>
      <vt:lpstr>  Gray-level Difference Statistics (3)  </vt:lpstr>
      <vt:lpstr>  Gray-level Difference Statistics (4)  </vt:lpstr>
      <vt:lpstr>Edges and Texture</vt:lpstr>
      <vt:lpstr>Edges and Texture</vt:lpstr>
      <vt:lpstr>Liquid Crystals Textures</vt:lpstr>
      <vt:lpstr>Energy vs. Temperature</vt:lpstr>
      <vt:lpstr>Entropy vs. Temperature</vt:lpstr>
      <vt:lpstr>Correlation vs. Temperature</vt:lpstr>
      <vt:lpstr>Homogeneity vs. Temperature</vt:lpstr>
      <vt:lpstr>Inertia vs. Temperature</vt:lpstr>
      <vt:lpstr> Haralick Texture Operator </vt:lpstr>
    </vt:vector>
  </TitlesOfParts>
  <Company>Dennis Gabor Foundation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Texture Analysis</dc:title>
  <dc:creator>Dr. Sandor Selinger</dc:creator>
  <cp:lastModifiedBy>Burhan</cp:lastModifiedBy>
  <cp:revision>17</cp:revision>
  <dcterms:created xsi:type="dcterms:W3CDTF">2002-04-15T14:55:45Z</dcterms:created>
  <dcterms:modified xsi:type="dcterms:W3CDTF">2011-04-28T20:48:59Z</dcterms:modified>
</cp:coreProperties>
</file>