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5/15/2014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5/15/2014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/>
          <a:p>
            <a:r>
              <a:rPr lang="en-US"/>
              <a:t>Bahadir K. Gunturk</a:t>
            </a:r>
            <a:endParaRPr lang="en-US" altLang="en-US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altLang="en-US"/>
              <a:t>EE 7730 - Image Analysis I</a:t>
            </a:r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fld id="{D07E966D-A7A0-4845-BC80-E5B82207B67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Discrete Cosine Transform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9"/>
          <p:cNvSpPr txBox="1">
            <a:spLocks noChangeArrowheads="1"/>
          </p:cNvSpPr>
          <p:nvPr/>
        </p:nvSpPr>
        <p:spPr>
          <a:xfrm>
            <a:off x="714375" y="4752975"/>
            <a:ext cx="7038975" cy="492125"/>
          </a:xfrm>
          <a:prstGeom prst="rect">
            <a:avLst/>
          </a:prstGeom>
          <a:noFill/>
          <a:ln/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Inverse DCT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0"/>
          <p:cNvGraphicFramePr>
            <a:graphicFrameLocks noChangeAspect="1"/>
          </p:cNvGraphicFramePr>
          <p:nvPr/>
        </p:nvGraphicFramePr>
        <p:xfrm>
          <a:off x="2112963" y="2030413"/>
          <a:ext cx="3900487" cy="741362"/>
        </p:xfrm>
        <a:graphic>
          <a:graphicData uri="http://schemas.openxmlformats.org/presentationml/2006/ole">
            <p:oleObj spid="_x0000_s2050" name="Equation" r:id="rId3" imgW="2273040" imgH="431640" progId="Equation.DSMT4">
              <p:embed/>
            </p:oleObj>
          </a:graphicData>
        </a:graphic>
      </p:graphicFrame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714375" y="1343025"/>
            <a:ext cx="703897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/>
              <a:t>1D Discrete Cosine Transform (DCT)</a:t>
            </a:r>
          </a:p>
        </p:txBody>
      </p:sp>
      <p:sp>
        <p:nvSpPr>
          <p:cNvPr id="9" name="Rectangle 63"/>
          <p:cNvSpPr>
            <a:spLocks noChangeArrowheads="1"/>
          </p:cNvSpPr>
          <p:nvPr/>
        </p:nvSpPr>
        <p:spPr bwMode="auto">
          <a:xfrm>
            <a:off x="1190625" y="3581400"/>
            <a:ext cx="41624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2200"/>
              <a:t>where                          and</a:t>
            </a:r>
          </a:p>
        </p:txBody>
      </p:sp>
      <p:graphicFrame>
        <p:nvGraphicFramePr>
          <p:cNvPr id="10" name="Object 64"/>
          <p:cNvGraphicFramePr>
            <a:graphicFrameLocks noChangeAspect="1"/>
          </p:cNvGraphicFramePr>
          <p:nvPr/>
        </p:nvGraphicFramePr>
        <p:xfrm>
          <a:off x="2205038" y="3656013"/>
          <a:ext cx="1676400" cy="347662"/>
        </p:xfrm>
        <a:graphic>
          <a:graphicData uri="http://schemas.openxmlformats.org/presentationml/2006/ole">
            <p:oleObj spid="_x0000_s2051" name="Equation" r:id="rId4" imgW="977760" imgH="203040" progId="Equation.DSMT4">
              <p:embed/>
            </p:oleObj>
          </a:graphicData>
        </a:graphic>
      </p:graphicFrame>
      <p:graphicFrame>
        <p:nvGraphicFramePr>
          <p:cNvPr id="11" name="Object 66"/>
          <p:cNvGraphicFramePr>
            <a:graphicFrameLocks noChangeAspect="1"/>
          </p:cNvGraphicFramePr>
          <p:nvPr/>
        </p:nvGraphicFramePr>
        <p:xfrm>
          <a:off x="2035175" y="5354638"/>
          <a:ext cx="3902075" cy="741362"/>
        </p:xfrm>
        <a:graphic>
          <a:graphicData uri="http://schemas.openxmlformats.org/presentationml/2006/ole">
            <p:oleObj spid="_x0000_s2052" name="Equation" r:id="rId5" imgW="2273040" imgH="431640" progId="Equation.DSMT4">
              <p:embed/>
            </p:oleObj>
          </a:graphicData>
        </a:graphic>
      </p:graphicFrame>
      <p:graphicFrame>
        <p:nvGraphicFramePr>
          <p:cNvPr id="12" name="Object 67"/>
          <p:cNvGraphicFramePr>
            <a:graphicFrameLocks noChangeAspect="1"/>
          </p:cNvGraphicFramePr>
          <p:nvPr/>
        </p:nvGraphicFramePr>
        <p:xfrm>
          <a:off x="4764088" y="3035300"/>
          <a:ext cx="3489325" cy="1570038"/>
        </p:xfrm>
        <a:graphic>
          <a:graphicData uri="http://schemas.openxmlformats.org/presentationml/2006/ole">
            <p:oleObj spid="_x0000_s2053" name="Equation" r:id="rId6" imgW="2031840" imgH="914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Equations for 2D DCT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90688"/>
            <a:ext cx="4033838" cy="4433887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DCT: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Inverse DCT: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066800" y="2143125"/>
          <a:ext cx="7678738" cy="752475"/>
        </p:xfrm>
        <a:graphic>
          <a:graphicData uri="http://schemas.openxmlformats.org/presentationml/2006/ole">
            <p:oleObj spid="_x0000_s1026" name="Equation" r:id="rId3" imgW="4533900" imgH="44450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66800" y="4587875"/>
          <a:ext cx="7678738" cy="746125"/>
        </p:xfrm>
        <a:graphic>
          <a:graphicData uri="http://schemas.openxmlformats.org/presentationml/2006/ole">
            <p:oleObj spid="_x0000_s1027" name="Equation" r:id="rId4" imgW="4445000" imgH="4318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/>
          <a:p>
            <a:fld id="{8EC064B6-4488-4C1C-B5EA-BF1AE9738E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Discrete Cosine Transform</a:t>
            </a: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14375" y="1343025"/>
            <a:ext cx="8029575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/>
              <a:t>a = </a:t>
            </a:r>
            <a:r>
              <a:rPr lang="en-US" sz="1400" dirty="0" err="1"/>
              <a:t>imread</a:t>
            </a:r>
            <a:r>
              <a:rPr lang="en-US" sz="1400" dirty="0"/>
              <a:t>(‘cameraman.tif’);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 err="1"/>
              <a:t>DCTa</a:t>
            </a:r>
            <a:r>
              <a:rPr lang="en-US" sz="1400" dirty="0"/>
              <a:t> = dct2(a);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 err="1"/>
              <a:t>DFTa</a:t>
            </a:r>
            <a:r>
              <a:rPr lang="en-US" sz="1400" dirty="0"/>
              <a:t> = fft2(a); </a:t>
            </a:r>
            <a:r>
              <a:rPr lang="en-US" sz="1400" dirty="0" err="1"/>
              <a:t>DFTa</a:t>
            </a:r>
            <a:r>
              <a:rPr lang="en-US" sz="1400" dirty="0"/>
              <a:t> = </a:t>
            </a:r>
            <a:r>
              <a:rPr lang="en-US" sz="1400" dirty="0" err="1"/>
              <a:t>fftshift</a:t>
            </a:r>
            <a:r>
              <a:rPr lang="en-US" sz="1400" dirty="0"/>
              <a:t>(</a:t>
            </a:r>
            <a:r>
              <a:rPr lang="en-US" sz="1400" dirty="0" err="1"/>
              <a:t>DFTa</a:t>
            </a:r>
            <a:r>
              <a:rPr lang="en-US" sz="1400" dirty="0"/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/>
              <a:t>figure; </a:t>
            </a:r>
            <a:r>
              <a:rPr lang="en-US" sz="1400" dirty="0" err="1"/>
              <a:t>imshow</a:t>
            </a:r>
            <a:r>
              <a:rPr lang="en-US" sz="1400" dirty="0"/>
              <a:t>(log(abs(</a:t>
            </a:r>
            <a:r>
              <a:rPr lang="en-US" sz="1400" dirty="0" err="1"/>
              <a:t>DCTa</a:t>
            </a:r>
            <a:r>
              <a:rPr lang="en-US" sz="1400" dirty="0"/>
              <a:t>)),[ 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/>
              <a:t>figure; </a:t>
            </a:r>
            <a:r>
              <a:rPr lang="en-US" sz="1400" dirty="0" err="1"/>
              <a:t>imshow</a:t>
            </a:r>
            <a:r>
              <a:rPr lang="en-US" sz="1400" dirty="0"/>
              <a:t>(log(abs(</a:t>
            </a:r>
            <a:r>
              <a:rPr lang="en-US" sz="1400" dirty="0" err="1"/>
              <a:t>DFTa</a:t>
            </a:r>
            <a:r>
              <a:rPr lang="en-US" sz="1400" dirty="0"/>
              <a:t>)),[ ]);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/>
              <a:t>figure; plot(abs(</a:t>
            </a:r>
            <a:r>
              <a:rPr lang="en-US" sz="1400" dirty="0" err="1"/>
              <a:t>DCTa</a:t>
            </a:r>
            <a:r>
              <a:rPr lang="en-US" sz="1400" dirty="0"/>
              <a:t>(1,:)));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400" dirty="0"/>
              <a:t>figure; plot(abs(</a:t>
            </a:r>
            <a:r>
              <a:rPr lang="en-US" sz="1400" dirty="0" err="1"/>
              <a:t>DFTa</a:t>
            </a:r>
            <a:r>
              <a:rPr lang="en-US" sz="1400" dirty="0"/>
              <a:t>(128,:)));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sz="140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1366838"/>
            <a:ext cx="2143125" cy="203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1343025"/>
            <a:ext cx="21621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1150" y="3778250"/>
            <a:ext cx="3101975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4550" y="3781425"/>
            <a:ext cx="3092450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403725" y="3265488"/>
            <a:ext cx="134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dirty="0"/>
              <a:t>DCT</a:t>
            </a:r>
            <a:endParaRPr lang="en-US" sz="1400" i="1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423025" y="3275013"/>
            <a:ext cx="1343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dirty="0"/>
              <a:t>DFT</a:t>
            </a:r>
            <a:endParaRPr lang="en-US" sz="1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 D</a:t>
            </a: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CT </a:t>
            </a:r>
            <a:r>
              <a:rPr lang="tr-TR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Frekansları (Blok)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 l="32726" t="54048" r="18500" b="8293"/>
          <a:stretch>
            <a:fillRect/>
          </a:stretch>
        </p:blipFill>
        <p:spPr>
          <a:xfrm>
            <a:off x="2190750" y="2057400"/>
            <a:ext cx="4438650" cy="3959225"/>
          </a:xfrm>
          <a:prstGeom prst="rect">
            <a:avLst/>
          </a:prstGeom>
          <a:noFill/>
        </p:spPr>
      </p:pic>
      <p:sp>
        <p:nvSpPr>
          <p:cNvPr id="4" name="Line 4"/>
          <p:cNvSpPr>
            <a:spLocks noChangeShapeType="1"/>
          </p:cNvSpPr>
          <p:nvPr/>
        </p:nvSpPr>
        <p:spPr bwMode="auto">
          <a:xfrm rot="5400000" flipV="1">
            <a:off x="3952081" y="572294"/>
            <a:ext cx="1588" cy="266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5400000" flipV="1">
            <a:off x="569913" y="432435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5400000">
            <a:off x="461169" y="4129881"/>
            <a:ext cx="27051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200" b="1">
                <a:latin typeface="Times New Roman" pitchFamily="18" charset="0"/>
              </a:rPr>
              <a:t>Increasing frequency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57475" y="1466850"/>
            <a:ext cx="27051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200" b="1">
                <a:latin typeface="Times New Roman" pitchFamily="18" charset="0"/>
              </a:rPr>
              <a:t>Increasing frequency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 l="65936" t="23546" r="11871" b="49777"/>
          <a:stretch>
            <a:fillRect/>
          </a:stretch>
        </p:blipFill>
        <p:spPr>
          <a:xfrm>
            <a:off x="2857488" y="2786058"/>
            <a:ext cx="2500313" cy="2178050"/>
          </a:xfrm>
          <a:prstGeom prst="rect">
            <a:avLst/>
          </a:prstGeom>
          <a:noFill/>
        </p:spPr>
      </p:pic>
      <p:sp>
        <p:nvSpPr>
          <p:cNvPr id="3" name="2 Dikdörtgen"/>
          <p:cNvSpPr/>
          <p:nvPr/>
        </p:nvSpPr>
        <p:spPr>
          <a:xfrm>
            <a:off x="857224" y="928670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zig-zag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</a:t>
            </a:r>
            <a:r>
              <a:rPr lang="tr-TR" dirty="0" smtClean="0"/>
              <a:t> tarama ile imgeler bir boyuta dönüştürülür.</a:t>
            </a:r>
          </a:p>
          <a:p>
            <a:r>
              <a:rPr lang="tr-TR" dirty="0" smtClean="0"/>
              <a:t>Alçak frekanslardan yüksek frekanslara ilerleme..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Katsayılar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1752600"/>
            <a:ext cx="8229600" cy="388620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F(0,0)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 iki yönde</a:t>
            </a:r>
            <a:r>
              <a:rPr kumimoji="0" lang="tr-T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düşük frekanstır.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 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bileşen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İmgenin ortalama değeridir.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F(0,1) …. F(7,7)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 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bileşenlerdir.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noFill/>
        </p:spPr>
        <p:txBody>
          <a:bodyPr/>
          <a:lstStyle/>
          <a:p>
            <a:r>
              <a:rPr lang="en-US" smtClean="0"/>
              <a:t>CS 414 - Spring 2012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132</Words>
  <Application>Microsoft Office PowerPoint</Application>
  <PresentationFormat>Ekran Gösterisi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Flow</vt:lpstr>
      <vt:lpstr>Microsoft Equation 3.0</vt:lpstr>
      <vt:lpstr>MathType 4.0 Equation</vt:lpstr>
      <vt:lpstr>Slayt 1</vt:lpstr>
      <vt:lpstr>Slayt 2</vt:lpstr>
      <vt:lpstr>Slayt 3</vt:lpstr>
      <vt:lpstr>Slayt 4</vt:lpstr>
      <vt:lpstr>Slayt 5</vt:lpstr>
      <vt:lpstr>Slayt 6</vt:lpstr>
      <vt:lpstr>Slayt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Burhan</dc:creator>
  <cp:lastModifiedBy>Burhan</cp:lastModifiedBy>
  <cp:revision>2</cp:revision>
  <dcterms:created xsi:type="dcterms:W3CDTF">2014-05-15T14:02:59Z</dcterms:created>
  <dcterms:modified xsi:type="dcterms:W3CDTF">2014-05-15T14:18:33Z</dcterms:modified>
</cp:coreProperties>
</file>