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jpe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3.jpe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jpe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Başlık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Bağlayıcı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Oval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7" name="6 Düz Bağlayıcı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2" name="31 İçerik Yer Tutucusu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4" name="33 İçerik Yer Tutucusu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10" name="9 Düz Bağlayıcı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İçerik Yer Tutucusu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1" name="30 Başlık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7A2FEFC-B2A9-483A-AFA8-99B2C6C308EB}" type="datetimeFigureOut">
              <a:rPr lang="tr-TR" smtClean="0"/>
              <a:pPr/>
              <a:t>05.05.2016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AA4D5B8-CFAB-4D7E-BC74-1F715ED985E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h06181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27" y="857232"/>
            <a:ext cx="8018769" cy="5429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2-Dimension</a:t>
            </a:r>
            <a:endParaRPr kumimoji="0" lang="zh-TW" altLang="en-US" sz="3600" b="1" i="0" u="sng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頁尾版面配置區 3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AAF6017-7F7B-43EE-953B-058654715805}" type="slidenum">
              <a:rPr lang="zh-TW" altLang="en-US"/>
              <a:pPr/>
              <a:t>11</a:t>
            </a:fld>
            <a:endParaRPr lang="en-US" altLang="zh-TW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88"/>
            <a:ext cx="774065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6"/>
          <p:cNvSpPr/>
          <p:nvPr/>
        </p:nvSpPr>
        <p:spPr>
          <a:xfrm>
            <a:off x="6929454" y="5929313"/>
            <a:ext cx="1785950" cy="50008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 b="1" dirty="0">
                <a:solidFill>
                  <a:srgbClr val="0070C0"/>
                </a:solidFill>
              </a:rPr>
              <a:t>Diagonal</a:t>
            </a:r>
            <a:endParaRPr kumimoji="0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7" name="矩形 7"/>
          <p:cNvSpPr/>
          <p:nvPr/>
        </p:nvSpPr>
        <p:spPr>
          <a:xfrm>
            <a:off x="6858016" y="3429000"/>
            <a:ext cx="1785950" cy="5715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rgbClr val="0070C0"/>
                </a:solidFill>
              </a:rPr>
              <a:t>Horizontal</a:t>
            </a:r>
          </a:p>
          <a:p>
            <a:pPr algn="ctr"/>
            <a:r>
              <a:rPr kumimoji="0" lang="en-US" altLang="zh-TW" b="1">
                <a:solidFill>
                  <a:srgbClr val="0070C0"/>
                </a:solidFill>
              </a:rPr>
              <a:t>Edge</a:t>
            </a:r>
            <a:endParaRPr kumimoji="0" lang="zh-TW" altLang="en-US" b="1">
              <a:solidFill>
                <a:srgbClr val="0070C0"/>
              </a:solidFill>
            </a:endParaRPr>
          </a:p>
        </p:txBody>
      </p:sp>
      <p:sp>
        <p:nvSpPr>
          <p:cNvPr id="8" name="矩形 8"/>
          <p:cNvSpPr/>
          <p:nvPr/>
        </p:nvSpPr>
        <p:spPr>
          <a:xfrm>
            <a:off x="6858016" y="4500563"/>
            <a:ext cx="1857387" cy="5715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0" lang="en-US" altLang="zh-TW" b="1">
                <a:solidFill>
                  <a:srgbClr val="0070C0"/>
                </a:solidFill>
              </a:rPr>
              <a:t>Vertical</a:t>
            </a:r>
          </a:p>
          <a:p>
            <a:pPr algn="ctr"/>
            <a:r>
              <a:rPr kumimoji="0" lang="en-US" altLang="zh-TW" b="1">
                <a:solidFill>
                  <a:srgbClr val="0070C0"/>
                </a:solidFill>
              </a:rPr>
              <a:t>Edge</a:t>
            </a:r>
            <a:endParaRPr kumimoji="0" lang="zh-TW" altLang="en-US" b="1">
              <a:solidFill>
                <a:srgbClr val="0070C0"/>
              </a:solidFill>
            </a:endParaRPr>
          </a:p>
        </p:txBody>
      </p:sp>
      <p:sp>
        <p:nvSpPr>
          <p:cNvPr id="9" name="矩形 9"/>
          <p:cNvSpPr/>
          <p:nvPr/>
        </p:nvSpPr>
        <p:spPr>
          <a:xfrm>
            <a:off x="6786578" y="2071688"/>
            <a:ext cx="1785967" cy="5715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700" b="1" dirty="0">
                <a:solidFill>
                  <a:srgbClr val="0070C0"/>
                </a:solidFill>
              </a:rPr>
              <a:t>Approximation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89"/>
          <p:cNvGraphicFramePr>
            <a:graphicFrameLocks noGrp="1"/>
          </p:cNvGraphicFramePr>
          <p:nvPr/>
        </p:nvGraphicFramePr>
        <p:xfrm>
          <a:off x="1524000" y="876300"/>
          <a:ext cx="6553200" cy="1753553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625600"/>
                <a:gridCol w="685800"/>
                <a:gridCol w="736600"/>
                <a:gridCol w="1473200"/>
              </a:tblGrid>
              <a:tr h="431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5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AutoShape 71"/>
          <p:cNvSpPr>
            <a:spLocks noChangeArrowheads="1"/>
          </p:cNvSpPr>
          <p:nvPr/>
        </p:nvSpPr>
        <p:spPr bwMode="auto">
          <a:xfrm>
            <a:off x="3962400" y="1485900"/>
            <a:ext cx="914400" cy="485775"/>
          </a:xfrm>
          <a:prstGeom prst="rightArrow">
            <a:avLst>
              <a:gd name="adj1" fmla="val 50000"/>
              <a:gd name="adj2" fmla="val 4705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kumimoji="0" lang="zh-TW" altLang="en-US">
              <a:latin typeface="Corbel" pitchFamily="34" charset="0"/>
            </a:endParaRPr>
          </a:p>
        </p:txBody>
      </p:sp>
      <p:graphicFrame>
        <p:nvGraphicFramePr>
          <p:cNvPr id="4" name="Group 193"/>
          <p:cNvGraphicFramePr>
            <a:graphicFrameLocks noGrp="1"/>
          </p:cNvGraphicFramePr>
          <p:nvPr/>
        </p:nvGraphicFramePr>
        <p:xfrm>
          <a:off x="3467100" y="3124200"/>
          <a:ext cx="5029200" cy="2972435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1295400"/>
                <a:gridCol w="2438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778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478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84"/>
          <p:cNvSpPr txBox="1">
            <a:spLocks noChangeArrowheads="1"/>
          </p:cNvSpPr>
          <p:nvPr/>
        </p:nvSpPr>
        <p:spPr bwMode="auto">
          <a:xfrm>
            <a:off x="2000250" y="2705100"/>
            <a:ext cx="1214438" cy="342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tr-TR" altLang="zh-TW" sz="2000" dirty="0" smtClean="0">
                <a:latin typeface="Corbel" pitchFamily="34" charset="0"/>
              </a:rPr>
              <a:t>İlk Seviye</a:t>
            </a:r>
            <a:endParaRPr kumimoji="0" lang="zh-TW" altLang="en-US" sz="2000" dirty="0">
              <a:latin typeface="Corbel" pitchFamily="34" charset="0"/>
            </a:endParaRPr>
          </a:p>
        </p:txBody>
      </p:sp>
      <p:sp>
        <p:nvSpPr>
          <p:cNvPr id="6" name="Text Box 185"/>
          <p:cNvSpPr txBox="1">
            <a:spLocks noChangeArrowheads="1"/>
          </p:cNvSpPr>
          <p:nvPr/>
        </p:nvSpPr>
        <p:spPr bwMode="auto">
          <a:xfrm>
            <a:off x="5786438" y="2705100"/>
            <a:ext cx="1643062" cy="342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tr-TR" altLang="zh-TW" sz="2000" dirty="0" smtClean="0">
                <a:latin typeface="Corbel" pitchFamily="34" charset="0"/>
              </a:rPr>
              <a:t>İkinci Seviye</a:t>
            </a:r>
            <a:endParaRPr kumimoji="0" lang="zh-TW" altLang="en-US" sz="2000" dirty="0">
              <a:latin typeface="Corbel" pitchFamily="34" charset="0"/>
            </a:endParaRPr>
          </a:p>
          <a:p>
            <a:pPr algn="ctr" eaLnBrk="0" hangingPunct="0"/>
            <a:endParaRPr kumimoji="0" lang="zh-TW" altLang="en-US" sz="2000" dirty="0">
              <a:latin typeface="Corbel" pitchFamily="34" charset="0"/>
            </a:endParaRPr>
          </a:p>
        </p:txBody>
      </p:sp>
      <p:sp>
        <p:nvSpPr>
          <p:cNvPr id="7" name="Text Box 190"/>
          <p:cNvSpPr txBox="1">
            <a:spLocks noChangeArrowheads="1"/>
          </p:cNvSpPr>
          <p:nvPr/>
        </p:nvSpPr>
        <p:spPr bwMode="auto">
          <a:xfrm>
            <a:off x="5429250" y="6143625"/>
            <a:ext cx="1285875" cy="3429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kumimoji="0" lang="tr-TR" altLang="zh-TW" sz="2000" dirty="0" smtClean="0">
                <a:latin typeface="Corbel" pitchFamily="34" charset="0"/>
              </a:rPr>
              <a:t>Üçüncü Seviye</a:t>
            </a:r>
            <a:endParaRPr kumimoji="0" lang="zh-TW" altLang="en-US" sz="2000" dirty="0">
              <a:latin typeface="Corbel" pitchFamily="34" charset="0"/>
            </a:endParaRPr>
          </a:p>
        </p:txBody>
      </p:sp>
      <p:sp>
        <p:nvSpPr>
          <p:cNvPr id="8" name="Text Box 191"/>
          <p:cNvSpPr txBox="1">
            <a:spLocks noChangeArrowheads="1"/>
          </p:cNvSpPr>
          <p:nvPr/>
        </p:nvSpPr>
        <p:spPr bwMode="auto">
          <a:xfrm>
            <a:off x="785813" y="3810000"/>
            <a:ext cx="2000250" cy="6905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tr-TR" altLang="zh-TW" sz="2000" dirty="0" smtClean="0">
                <a:latin typeface="Corbel" pitchFamily="34" charset="0"/>
              </a:rPr>
              <a:t>En anlamlı parça</a:t>
            </a:r>
            <a:endParaRPr kumimoji="0" lang="zh-TW" altLang="en-US" sz="2000" dirty="0">
              <a:latin typeface="Corbel" pitchFamily="34" charset="0"/>
            </a:endParaRPr>
          </a:p>
        </p:txBody>
      </p:sp>
      <p:sp>
        <p:nvSpPr>
          <p:cNvPr id="9" name="Line 192"/>
          <p:cNvSpPr>
            <a:spLocks noChangeShapeType="1"/>
          </p:cNvSpPr>
          <p:nvPr/>
        </p:nvSpPr>
        <p:spPr bwMode="auto">
          <a:xfrm flipH="1">
            <a:off x="2476500" y="3352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" name="頁尾版面配置區 14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11" name="投影片編號版面配置區 13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BC82E0A-BF3E-4447-9CA9-C2553BE423D7}" type="slidenum">
              <a:rPr lang="zh-TW" altLang="en-US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3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C4D31C5-6C37-44BE-8A6A-3E3AAF5E5CC3}" type="slidenum">
              <a:rPr lang="zh-TW" altLang="en-US"/>
              <a:pPr/>
              <a:t>13</a:t>
            </a:fld>
            <a:endParaRPr lang="en-US" altLang="zh-TW"/>
          </a:p>
        </p:txBody>
      </p:sp>
      <p:grpSp>
        <p:nvGrpSpPr>
          <p:cNvPr id="4" name="群組 11"/>
          <p:cNvGrpSpPr>
            <a:grpSpLocks/>
          </p:cNvGrpSpPr>
          <p:nvPr/>
        </p:nvGrpSpPr>
        <p:grpSpPr bwMode="auto">
          <a:xfrm>
            <a:off x="1214438" y="642938"/>
            <a:ext cx="6500812" cy="5710237"/>
            <a:chOff x="1214414" y="642918"/>
            <a:chExt cx="6500858" cy="5710259"/>
          </a:xfrm>
        </p:grpSpPr>
        <p:pic>
          <p:nvPicPr>
            <p:cNvPr id="5" name="Picture 2" descr="lenna512"/>
            <p:cNvPicPr preferRelativeResize="0"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647699"/>
              <a:ext cx="263842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6"/>
            <p:cNvSpPr/>
            <p:nvPr/>
          </p:nvSpPr>
          <p:spPr>
            <a:xfrm>
              <a:off x="5072066" y="642918"/>
              <a:ext cx="2643206" cy="264319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</a:rPr>
                <a:t>Original</a:t>
              </a:r>
            </a:p>
            <a:p>
              <a:pPr algn="ctr"/>
              <a:r>
                <a:rPr kumimoji="0" lang="en-US" altLang="zh-TW" b="1">
                  <a:solidFill>
                    <a:schemeClr val="bg1"/>
                  </a:solidFill>
                </a:rPr>
                <a:t>Image</a:t>
              </a:r>
              <a:endParaRPr kumimoji="0" lang="zh-TW" altLang="en-US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3" descr="L1FDWT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9195" y="3714752"/>
              <a:ext cx="263842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群組 10"/>
            <p:cNvGrpSpPr>
              <a:grpSpLocks/>
            </p:cNvGrpSpPr>
            <p:nvPr/>
          </p:nvGrpSpPr>
          <p:grpSpPr bwMode="auto">
            <a:xfrm>
              <a:off x="5072066" y="3714742"/>
              <a:ext cx="2571768" cy="2571760"/>
              <a:chOff x="5072066" y="3643304"/>
              <a:chExt cx="2571768" cy="2571760"/>
            </a:xfrm>
          </p:grpSpPr>
          <p:sp>
            <p:nvSpPr>
              <p:cNvPr id="9" name="矩形 17"/>
              <p:cNvSpPr/>
              <p:nvPr/>
            </p:nvSpPr>
            <p:spPr>
              <a:xfrm>
                <a:off x="5072066" y="4929184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LH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矩形 18"/>
              <p:cNvSpPr/>
              <p:nvPr/>
            </p:nvSpPr>
            <p:spPr>
              <a:xfrm>
                <a:off x="6357950" y="3643304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HL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矩形 19"/>
              <p:cNvSpPr/>
              <p:nvPr/>
            </p:nvSpPr>
            <p:spPr>
              <a:xfrm>
                <a:off x="6357950" y="4929184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HH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" name="矩形 20"/>
              <p:cNvSpPr/>
              <p:nvPr/>
            </p:nvSpPr>
            <p:spPr>
              <a:xfrm>
                <a:off x="5072066" y="3643304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LL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3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42AB77A-6279-4465-98F3-0998F9550F07}" type="slidenum">
              <a:rPr lang="zh-TW" altLang="en-US"/>
              <a:pPr/>
              <a:t>14</a:t>
            </a:fld>
            <a:endParaRPr lang="en-US" altLang="zh-TW"/>
          </a:p>
        </p:txBody>
      </p:sp>
      <p:grpSp>
        <p:nvGrpSpPr>
          <p:cNvPr id="4" name="群組 34"/>
          <p:cNvGrpSpPr>
            <a:grpSpLocks/>
          </p:cNvGrpSpPr>
          <p:nvPr/>
        </p:nvGrpSpPr>
        <p:grpSpPr bwMode="auto">
          <a:xfrm>
            <a:off x="1214438" y="571500"/>
            <a:ext cx="6429375" cy="5781675"/>
            <a:chOff x="1214414" y="571480"/>
            <a:chExt cx="6429420" cy="5781697"/>
          </a:xfrm>
        </p:grpSpPr>
        <p:pic>
          <p:nvPicPr>
            <p:cNvPr id="5" name="Picture 2" descr="L2FDWT"/>
            <p:cNvPicPr preferRelativeResize="0"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576261"/>
              <a:ext cx="263842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 descr="L3FDWT"/>
            <p:cNvPicPr preferRelativeResize="0"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14414" y="3714752"/>
              <a:ext cx="2638425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23"/>
            <p:cNvSpPr/>
            <p:nvPr/>
          </p:nvSpPr>
          <p:spPr>
            <a:xfrm>
              <a:off x="5072066" y="571480"/>
              <a:ext cx="642941" cy="6429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" charset="0"/>
                </a:rPr>
                <a:t>LL2</a:t>
              </a:r>
              <a:endParaRPr kumimoji="0" lang="zh-TW" altLang="en-US" b="1"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" charset="0"/>
              </a:endParaRPr>
            </a:p>
          </p:txBody>
        </p:sp>
        <p:sp>
          <p:nvSpPr>
            <p:cNvPr id="8" name="矩形 24"/>
            <p:cNvSpPr/>
            <p:nvPr/>
          </p:nvSpPr>
          <p:spPr>
            <a:xfrm>
              <a:off x="5715007" y="571480"/>
              <a:ext cx="642943" cy="6429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HL2</a:t>
              </a:r>
              <a:endParaRPr kumimoji="0" lang="zh-TW" alt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矩形 25"/>
            <p:cNvSpPr/>
            <p:nvPr/>
          </p:nvSpPr>
          <p:spPr>
            <a:xfrm>
              <a:off x="5072066" y="1214420"/>
              <a:ext cx="642941" cy="6429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LH2</a:t>
              </a:r>
              <a:endParaRPr kumimoji="0" lang="zh-TW" alt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矩形 26"/>
            <p:cNvSpPr/>
            <p:nvPr/>
          </p:nvSpPr>
          <p:spPr>
            <a:xfrm>
              <a:off x="5715007" y="1214420"/>
              <a:ext cx="642943" cy="6429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HH2</a:t>
              </a:r>
              <a:endParaRPr kumimoji="0" lang="zh-TW" altLang="en-US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矩形 28"/>
            <p:cNvSpPr/>
            <p:nvPr/>
          </p:nvSpPr>
          <p:spPr>
            <a:xfrm>
              <a:off x="5072066" y="1857360"/>
              <a:ext cx="1285884" cy="12858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LH</a:t>
              </a:r>
              <a:endParaRPr kumimoji="0" lang="zh-TW" alt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矩形 29"/>
            <p:cNvSpPr/>
            <p:nvPr/>
          </p:nvSpPr>
          <p:spPr>
            <a:xfrm>
              <a:off x="6357950" y="571480"/>
              <a:ext cx="1285884" cy="12858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HL</a:t>
              </a:r>
              <a:endParaRPr kumimoji="0" lang="zh-TW" alt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矩形 30"/>
            <p:cNvSpPr/>
            <p:nvPr/>
          </p:nvSpPr>
          <p:spPr>
            <a:xfrm>
              <a:off x="6357950" y="1857360"/>
              <a:ext cx="1285884" cy="128588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kumimoji="0" lang="en-US" altLang="zh-TW" b="1">
                  <a:solidFill>
                    <a:schemeClr val="bg1"/>
                  </a:solidFill>
                  <a:latin typeface="Arial" charset="0"/>
                  <a:cs typeface="Arial" charset="0"/>
                </a:rPr>
                <a:t>HH</a:t>
              </a:r>
              <a:endParaRPr kumimoji="0" lang="zh-TW" alt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4" name="群組 27"/>
            <p:cNvGrpSpPr>
              <a:grpSpLocks/>
            </p:cNvGrpSpPr>
            <p:nvPr/>
          </p:nvGrpSpPr>
          <p:grpSpPr bwMode="auto">
            <a:xfrm>
              <a:off x="5000628" y="3714742"/>
              <a:ext cx="2643205" cy="2571760"/>
              <a:chOff x="5000628" y="3786180"/>
              <a:chExt cx="2643205" cy="2571760"/>
            </a:xfrm>
          </p:grpSpPr>
          <p:sp>
            <p:nvSpPr>
              <p:cNvPr id="15" name="矩形 31"/>
              <p:cNvSpPr/>
              <p:nvPr/>
            </p:nvSpPr>
            <p:spPr>
              <a:xfrm>
                <a:off x="5072065" y="5072060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LH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矩形 32"/>
              <p:cNvSpPr/>
              <p:nvPr/>
            </p:nvSpPr>
            <p:spPr>
              <a:xfrm>
                <a:off x="6357949" y="3786180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HL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" name="矩形 33"/>
              <p:cNvSpPr/>
              <p:nvPr/>
            </p:nvSpPr>
            <p:spPr>
              <a:xfrm>
                <a:off x="6357949" y="5072060"/>
                <a:ext cx="1285884" cy="128588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HH</a:t>
                </a:r>
                <a:endParaRPr kumimoji="0" lang="zh-TW" altLang="en-US" b="1">
                  <a:solidFill>
                    <a:srgbClr val="FFFFFF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" name="矩形 38"/>
              <p:cNvSpPr/>
              <p:nvPr/>
            </p:nvSpPr>
            <p:spPr>
              <a:xfrm>
                <a:off x="5072065" y="3786180"/>
                <a:ext cx="642941" cy="6429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 b="1">
                  <a:solidFill>
                    <a:schemeClr val="bg1"/>
                  </a:solidFill>
                  <a:latin typeface="Arial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19" name="矩形 39"/>
              <p:cNvSpPr/>
              <p:nvPr/>
            </p:nvSpPr>
            <p:spPr>
              <a:xfrm>
                <a:off x="5715007" y="3786180"/>
                <a:ext cx="642942" cy="64294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HL2</a:t>
                </a:r>
                <a:endParaRPr kumimoji="0" lang="zh-TW" alt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矩形 40"/>
              <p:cNvSpPr/>
              <p:nvPr/>
            </p:nvSpPr>
            <p:spPr>
              <a:xfrm>
                <a:off x="5072065" y="4429120"/>
                <a:ext cx="642941" cy="6429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LH2</a:t>
                </a:r>
                <a:endParaRPr kumimoji="0" lang="zh-TW" alt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" name="矩形 41"/>
              <p:cNvSpPr/>
              <p:nvPr/>
            </p:nvSpPr>
            <p:spPr>
              <a:xfrm>
                <a:off x="5715007" y="4429120"/>
                <a:ext cx="642942" cy="6429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kumimoji="0" lang="en-US" altLang="zh-TW" b="1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HH2</a:t>
                </a:r>
                <a:endParaRPr kumimoji="0" lang="zh-TW" altLang="en-US" b="1">
                  <a:solidFill>
                    <a:schemeClr val="bg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2" name="直線接點 45"/>
              <p:cNvCxnSpPr>
                <a:stCxn id="18" idx="0"/>
                <a:endCxn id="20" idx="0"/>
              </p:cNvCxnSpPr>
              <p:nvPr/>
            </p:nvCxnSpPr>
            <p:spPr>
              <a:xfrm rot="16200000" flipH="1">
                <a:off x="5072066" y="4108444"/>
                <a:ext cx="642939" cy="158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47"/>
              <p:cNvCxnSpPr>
                <a:stCxn id="18" idx="1"/>
                <a:endCxn id="19" idx="1"/>
              </p:cNvCxnSpPr>
              <p:nvPr/>
            </p:nvCxnSpPr>
            <p:spPr>
              <a:xfrm rot="10800000" flipH="1">
                <a:off x="5072065" y="4108444"/>
                <a:ext cx="642941" cy="158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48"/>
              <p:cNvSpPr txBox="1">
                <a:spLocks noChangeArrowheads="1"/>
              </p:cNvSpPr>
              <p:nvPr/>
            </p:nvSpPr>
            <p:spPr bwMode="auto">
              <a:xfrm>
                <a:off x="5000628" y="3857628"/>
                <a:ext cx="4286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000" b="1">
                    <a:solidFill>
                      <a:schemeClr val="bg1"/>
                    </a:solidFill>
                    <a:cs typeface="Arial" charset="0"/>
                  </a:rPr>
                  <a:t>LL3</a:t>
                </a:r>
                <a:endParaRPr kumimoji="0" lang="zh-TW" altLang="en-US" sz="1000" b="1">
                  <a:solidFill>
                    <a:schemeClr val="bg1"/>
                  </a:solidFill>
                  <a:cs typeface="Arial" charset="0"/>
                </a:endParaRPr>
              </a:p>
            </p:txBody>
          </p:sp>
          <p:sp>
            <p:nvSpPr>
              <p:cNvPr id="25" name="文字方塊 49"/>
              <p:cNvSpPr txBox="1">
                <a:spLocks noChangeArrowheads="1"/>
              </p:cNvSpPr>
              <p:nvPr/>
            </p:nvSpPr>
            <p:spPr bwMode="auto">
              <a:xfrm>
                <a:off x="5357818" y="3857628"/>
                <a:ext cx="4286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000" b="1">
                    <a:solidFill>
                      <a:schemeClr val="bg1"/>
                    </a:solidFill>
                    <a:cs typeface="Arial" charset="0"/>
                  </a:rPr>
                  <a:t>HL3</a:t>
                </a:r>
                <a:endParaRPr kumimoji="0" lang="zh-TW" altLang="en-US" sz="1000" b="1">
                  <a:solidFill>
                    <a:schemeClr val="bg1"/>
                  </a:solidFill>
                  <a:cs typeface="Arial" charset="0"/>
                </a:endParaRPr>
              </a:p>
            </p:txBody>
          </p:sp>
          <p:sp>
            <p:nvSpPr>
              <p:cNvPr id="26" name="文字方塊 50"/>
              <p:cNvSpPr txBox="1">
                <a:spLocks noChangeArrowheads="1"/>
              </p:cNvSpPr>
              <p:nvPr/>
            </p:nvSpPr>
            <p:spPr bwMode="auto">
              <a:xfrm>
                <a:off x="5357818" y="4182911"/>
                <a:ext cx="57150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000" b="1">
                    <a:solidFill>
                      <a:schemeClr val="bg1"/>
                    </a:solidFill>
                    <a:cs typeface="Arial" charset="0"/>
                  </a:rPr>
                  <a:t>HH3</a:t>
                </a:r>
                <a:endParaRPr kumimoji="0" lang="zh-TW" altLang="en-US" sz="1000" b="1">
                  <a:solidFill>
                    <a:schemeClr val="bg1"/>
                  </a:solidFill>
                  <a:cs typeface="Arial" charset="0"/>
                </a:endParaRPr>
              </a:p>
            </p:txBody>
          </p:sp>
          <p:sp>
            <p:nvSpPr>
              <p:cNvPr id="27" name="文字方塊 51"/>
              <p:cNvSpPr txBox="1">
                <a:spLocks noChangeArrowheads="1"/>
              </p:cNvSpPr>
              <p:nvPr/>
            </p:nvSpPr>
            <p:spPr bwMode="auto">
              <a:xfrm>
                <a:off x="5000628" y="4182911"/>
                <a:ext cx="57150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en-US" altLang="zh-TW" sz="1000" b="1">
                    <a:solidFill>
                      <a:schemeClr val="bg1"/>
                    </a:solidFill>
                    <a:cs typeface="Arial" charset="0"/>
                  </a:rPr>
                  <a:t>LH3</a:t>
                </a:r>
                <a:endParaRPr kumimoji="0" lang="zh-TW" altLang="en-US" sz="1000" b="1">
                  <a:solidFill>
                    <a:schemeClr val="bg1"/>
                  </a:solidFill>
                  <a:cs typeface="Arial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916113"/>
            <a:ext cx="3889375" cy="4321175"/>
            <a:chOff x="564" y="1974"/>
            <a:chExt cx="2202" cy="2202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564" y="1974"/>
              <a:ext cx="2202" cy="220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4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0" y="2049"/>
              <a:ext cx="2042" cy="20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662" y="1998"/>
              <a:ext cx="0" cy="214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606" y="3072"/>
              <a:ext cx="211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152" y="2004"/>
              <a:ext cx="0" cy="106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600" y="2562"/>
              <a:ext cx="1062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12" y="2304"/>
              <a:ext cx="546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900" y="2010"/>
              <a:ext cx="0" cy="552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aphicFrame>
        <p:nvGraphicFramePr>
          <p:cNvPr id="11" name="Object 12"/>
          <p:cNvGraphicFramePr>
            <a:graphicFrameLocks/>
          </p:cNvGraphicFramePr>
          <p:nvPr/>
        </p:nvGraphicFramePr>
        <p:xfrm>
          <a:off x="4859338" y="1916113"/>
          <a:ext cx="3716337" cy="4425950"/>
        </p:xfrm>
        <a:graphic>
          <a:graphicData uri="http://schemas.openxmlformats.org/presentationml/2006/ole">
            <p:oleObj spid="_x0000_s5122" name="Designer 4.0 Drawing" r:id="rId4" imgW="1447560" imgH="1450800" progId="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Örnek:Kenar </a:t>
            </a:r>
            <a:r>
              <a:rPr lang="tr-TR" sz="4200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Çkarma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AutoShape 3"/>
          <p:cNvSpPr txBox="1">
            <a:spLocks noChangeAspect="1"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493" y="1643050"/>
            <a:ext cx="514353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857496"/>
            <a:ext cx="2166937" cy="169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214422"/>
            <a:ext cx="2149475" cy="161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572008"/>
            <a:ext cx="21685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928927" y="1714488"/>
            <a:ext cx="642941" cy="10001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000364" y="3714752"/>
            <a:ext cx="642942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3000365" y="4857760"/>
            <a:ext cx="571503" cy="10350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4686749" cy="431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88"/>
            <a:ext cx="4495303" cy="433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1" y="1355850"/>
            <a:ext cx="5141931" cy="5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42910" y="357166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Örnek:Sıkıştırma JPEG2000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2"/>
          <p:cNvGraphicFramePr>
            <a:graphicFrameLocks noGrp="1"/>
          </p:cNvGraphicFramePr>
          <p:nvPr/>
        </p:nvGraphicFramePr>
        <p:xfrm>
          <a:off x="1371600" y="1514475"/>
          <a:ext cx="7010400" cy="4419601"/>
        </p:xfrm>
        <a:graphic>
          <a:graphicData uri="http://schemas.openxmlformats.org/drawingml/2006/table">
            <a:tbl>
              <a:tblPr/>
              <a:tblGrid>
                <a:gridCol w="849313"/>
                <a:gridCol w="955675"/>
                <a:gridCol w="1806575"/>
                <a:gridCol w="3398837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HL1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1572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526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LH1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HH1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 txBox="1">
            <a:spLocks/>
          </p:cNvSpPr>
          <p:nvPr/>
        </p:nvSpPr>
        <p:spPr>
          <a:xfrm>
            <a:off x="914400" y="1428750"/>
            <a:ext cx="7772400" cy="64292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STFT </a:t>
            </a:r>
            <a:r>
              <a:rPr kumimoji="0" lang="tr-TR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</a:t>
            </a:r>
            <a:r>
              <a:rPr kumimoji="0" lang="tr-TR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 </a:t>
            </a:r>
            <a:r>
              <a:rPr kumimoji="0" lang="tr-TR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Fourier</a:t>
            </a:r>
            <a:r>
              <a:rPr kumimoji="0" lang="tr-TR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</a:t>
            </a:r>
            <a:r>
              <a:rPr kumimoji="0" lang="tr-TR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頁尾版面配置區 5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D6996FE9-F642-4F7A-9C46-989EB9B781A4}" type="slidenum">
              <a:rPr lang="zh-TW" altLang="en-US"/>
              <a:pPr/>
              <a:t>2</a:t>
            </a:fld>
            <a:endParaRPr lang="en-US" altLang="zh-TW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143116"/>
            <a:ext cx="37147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2" descr="羊皮紙"/>
          <p:cNvGraphicFramePr>
            <a:graphicFrameLocks noChangeAspect="1"/>
          </p:cNvGraphicFramePr>
          <p:nvPr/>
        </p:nvGraphicFramePr>
        <p:xfrm>
          <a:off x="4714876" y="571480"/>
          <a:ext cx="3101975" cy="760413"/>
        </p:xfrm>
        <a:graphic>
          <a:graphicData uri="http://schemas.openxmlformats.org/presentationml/2006/ole">
            <p:oleObj spid="_x0000_s1026" name="方程式" r:id="rId4" imgW="1346040" imgH="330120" progId="Equation.3">
              <p:embed/>
            </p:oleObj>
          </a:graphicData>
        </a:graphic>
      </p:graphicFrame>
      <p:sp>
        <p:nvSpPr>
          <p:cNvPr id="8" name="7 Dikdörtgen"/>
          <p:cNvSpPr/>
          <p:nvPr/>
        </p:nvSpPr>
        <p:spPr>
          <a:xfrm>
            <a:off x="1142976" y="571480"/>
            <a:ext cx="3394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Fourier Transform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1000100" y="2428868"/>
            <a:ext cx="2857520" cy="32147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tr-TR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Zaman ve Frekans’ta sabit çözünürlük verir.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tr-TR" altLang="zh-TW" sz="2400" dirty="0" smtClean="0"/>
              <a:t>Frekans çözünürlüğü zamanla ters orantılıdır.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tr-TR" altLang="zh-TW" sz="2400" dirty="0" smtClean="0"/>
              <a:t>(</a:t>
            </a:r>
            <a:r>
              <a:rPr lang="en-US" altLang="zh-TW" sz="2400" dirty="0" smtClean="0"/>
              <a:t>Heisenberg</a:t>
            </a:r>
            <a:r>
              <a:rPr lang="tr-TR" altLang="zh-TW" sz="2400" dirty="0" smtClean="0"/>
              <a:t> belirsizlik problemi</a:t>
            </a:r>
            <a:r>
              <a:rPr lang="en-US" altLang="zh-TW" sz="2400" dirty="0" smtClean="0"/>
              <a:t>)</a:t>
            </a:r>
            <a:endParaRPr kumimoji="0" lang="tr-TR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</a:t>
            </a:r>
            <a:endParaRPr kumimoji="0" lang="zh-TW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5500694" y="5786454"/>
            <a:ext cx="240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zh-TW" dirty="0" smtClean="0"/>
              <a:t>(</a:t>
            </a:r>
            <a:r>
              <a:rPr lang="en-US" altLang="zh-TW" dirty="0" smtClean="0"/>
              <a:t>Heisenberg</a:t>
            </a:r>
            <a:r>
              <a:rPr lang="tr-TR" altLang="zh-TW" dirty="0" smtClean="0"/>
              <a:t> Düzlemi</a:t>
            </a:r>
            <a:r>
              <a:rPr lang="en-US" altLang="zh-TW" dirty="0" smtClean="0"/>
              <a:t>)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Tarama Düzeni</a:t>
            </a:r>
            <a:endParaRPr kumimoji="0" lang="zh-TW" altLang="en-US" sz="3600" b="1" i="0" u="sng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91138" y="1528763"/>
            <a:ext cx="3495675" cy="18288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45BF638-7ED7-4AB2-B632-F65AB615A4FE}" type="slidenum">
              <a:rPr lang="zh-TW" altLang="en-US"/>
              <a:pPr/>
              <a:t>20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450" y="1571625"/>
            <a:ext cx="4194175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>
            <a:spLocks noChangeArrowheads="1"/>
          </p:cNvSpPr>
          <p:nvPr/>
        </p:nvSpPr>
        <p:spPr bwMode="auto">
          <a:xfrm>
            <a:off x="5143500" y="3786188"/>
            <a:ext cx="371475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zh-TW" sz="2600" b="1">
                <a:latin typeface="Corbel" pitchFamily="34" charset="0"/>
              </a:rPr>
              <a:t>sp: significant positive</a:t>
            </a:r>
          </a:p>
          <a:p>
            <a:r>
              <a:rPr kumimoji="0" lang="en-US" altLang="zh-TW" sz="2600" b="1">
                <a:latin typeface="Corbel" pitchFamily="34" charset="0"/>
              </a:rPr>
              <a:t>sn: significant negative</a:t>
            </a:r>
          </a:p>
          <a:p>
            <a:r>
              <a:rPr kumimoji="0" lang="en-US" altLang="zh-TW" sz="2600" b="1">
                <a:latin typeface="Corbel" pitchFamily="34" charset="0"/>
              </a:rPr>
              <a:t>zr: zerotree root</a:t>
            </a:r>
          </a:p>
          <a:p>
            <a:r>
              <a:rPr kumimoji="0" lang="en-US" altLang="zh-TW" sz="2600" b="1">
                <a:latin typeface="Corbel" pitchFamily="34" charset="0"/>
              </a:rPr>
              <a:t>is:  isolated zero </a:t>
            </a:r>
            <a:endParaRPr kumimoji="0" lang="zh-TW" altLang="en-US" sz="2600" b="1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Continuous Wavelet Transform</a:t>
            </a:r>
            <a:r>
              <a:rPr kumimoji="0" lang="tr-TR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(CWT)</a:t>
            </a: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857224" y="857232"/>
            <a:ext cx="7772400" cy="507365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 &amp;STFT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işareti analiz için sinüs ve </a:t>
            </a:r>
            <a:r>
              <a:rPr kumimoji="0" lang="tr-TR" altLang="zh-TW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cosinüs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dalga</a:t>
            </a:r>
            <a:r>
              <a:rPr kumimoji="0" lang="tr-TR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TW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kullanır.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WT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sonlu</a:t>
            </a:r>
            <a:r>
              <a:rPr kumimoji="0" lang="tr-TR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enerjiye sahip kısa bir dalgacık 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TW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wavelet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kullanır.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tr-TR" altLang="zh-TW" sz="2600" dirty="0" smtClean="0"/>
              <a:t>Analiz edilecek işaretin dalgacık ile katlaması alınır. Dalgacığın genişliği değiştirilip bu işlem tekrarlanır.</a:t>
            </a: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</a:pPr>
            <a:r>
              <a:rPr lang="tr-TR" altLang="zh-TW" sz="2800" dirty="0" smtClean="0"/>
              <a:t>Ana dalgacık</a:t>
            </a:r>
            <a:r>
              <a:rPr lang="el-GR" altLang="zh-TW" sz="2800" dirty="0" smtClean="0"/>
              <a:t> </a:t>
            </a:r>
            <a:r>
              <a:rPr lang="el-GR" altLang="zh-TW" sz="2800" b="1" i="1" dirty="0" smtClean="0">
                <a:solidFill>
                  <a:srgbClr val="FFC000"/>
                </a:solidFill>
              </a:rPr>
              <a:t>Ψ</a:t>
            </a:r>
            <a:r>
              <a:rPr lang="en-US" altLang="zh-TW" sz="2800" b="1" i="1" dirty="0" smtClean="0">
                <a:solidFill>
                  <a:srgbClr val="FFC000"/>
                </a:solidFill>
              </a:rPr>
              <a:t>(t)</a:t>
            </a:r>
            <a:r>
              <a:rPr lang="en-US" altLang="zh-TW" sz="2800" dirty="0" smtClean="0"/>
              <a:t>:</a:t>
            </a:r>
            <a:r>
              <a:rPr lang="tr-TR" altLang="zh-TW" sz="2800" dirty="0" smtClean="0"/>
              <a:t> Ölçekleme ve öteleme yapılarak farklı dalgacık yapısı elde edilir. </a:t>
            </a:r>
            <a:r>
              <a:rPr lang="el-GR" altLang="zh-TW" sz="2800" b="1" i="1" dirty="0" smtClean="0">
                <a:solidFill>
                  <a:srgbClr val="92D050"/>
                </a:solidFill>
              </a:rPr>
              <a:t>Ψ</a:t>
            </a:r>
            <a:r>
              <a:rPr lang="en-US" altLang="zh-TW" sz="2800" b="1" i="1" baseline="-25000" dirty="0" err="1" smtClean="0">
                <a:solidFill>
                  <a:srgbClr val="92D050"/>
                </a:solidFill>
              </a:rPr>
              <a:t>a,b</a:t>
            </a:r>
            <a:r>
              <a:rPr lang="en-US" altLang="zh-TW" sz="2800" b="1" i="1" dirty="0" smtClean="0">
                <a:solidFill>
                  <a:srgbClr val="92D050"/>
                </a:solidFill>
              </a:rPr>
              <a:t>(t)</a:t>
            </a:r>
            <a:r>
              <a:rPr lang="en-US" altLang="zh-TW" sz="2800" dirty="0" smtClean="0"/>
              <a:t>)</a:t>
            </a:r>
            <a:endParaRPr lang="zh-TW" altLang="en-US" sz="28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tr-TR" altLang="zh-TW" sz="2600" dirty="0" smtClean="0"/>
              <a:t> 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頁尾版面配置區 6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A76B827-62A2-41D6-B1DA-FCDEDB7511C7}" type="slidenum">
              <a:rPr lang="zh-TW" altLang="en-US"/>
              <a:pPr/>
              <a:t>3</a:t>
            </a:fld>
            <a:endParaRPr lang="en-US" altLang="zh-TW"/>
          </a:p>
        </p:txBody>
      </p:sp>
      <p:grpSp>
        <p:nvGrpSpPr>
          <p:cNvPr id="6" name="群組 11"/>
          <p:cNvGrpSpPr>
            <a:grpSpLocks/>
          </p:cNvGrpSpPr>
          <p:nvPr/>
        </p:nvGrpSpPr>
        <p:grpSpPr bwMode="auto">
          <a:xfrm>
            <a:off x="3000342" y="4500570"/>
            <a:ext cx="4757737" cy="1716099"/>
            <a:chOff x="2571713" y="4210068"/>
            <a:chExt cx="4757737" cy="1716099"/>
          </a:xfrm>
        </p:grpSpPr>
        <p:graphicFrame>
          <p:nvGraphicFramePr>
            <p:cNvPr id="7" name="Object 5" descr="羊皮紙"/>
            <p:cNvGraphicFramePr>
              <a:graphicFrameLocks noChangeAspect="1"/>
            </p:cNvGraphicFramePr>
            <p:nvPr/>
          </p:nvGraphicFramePr>
          <p:xfrm>
            <a:off x="2571713" y="4210068"/>
            <a:ext cx="4757737" cy="1495425"/>
          </p:xfrm>
          <a:graphic>
            <a:graphicData uri="http://schemas.openxmlformats.org/presentationml/2006/ole">
              <p:oleObj spid="_x0000_s2050" name="方程式" r:id="rId3" imgW="1333440" imgH="419040" progId="Equation.3">
                <p:embed/>
              </p:oleObj>
            </a:graphicData>
          </a:graphic>
        </p:graphicFrame>
        <p:cxnSp>
          <p:nvCxnSpPr>
            <p:cNvPr id="8" name="直線接點 8"/>
            <p:cNvCxnSpPr/>
            <p:nvPr/>
          </p:nvCxnSpPr>
          <p:spPr>
            <a:xfrm>
              <a:off x="5500693" y="5853142"/>
              <a:ext cx="1785937" cy="1587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9"/>
            <p:cNvCxnSpPr/>
            <p:nvPr/>
          </p:nvCxnSpPr>
          <p:spPr>
            <a:xfrm>
              <a:off x="2571735" y="5924580"/>
              <a:ext cx="1428750" cy="1587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Continuous Wavelet Transform</a:t>
            </a:r>
            <a:endParaRPr kumimoji="0" lang="zh-TW" altLang="en-US" sz="3600" b="1" i="0" u="none" strike="noStrike" kern="1200" cap="none" spc="-100" normalizeH="0" baseline="0" noProof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642938" y="1500188"/>
            <a:ext cx="8501062" cy="5073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6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Adapti</a:t>
            </a:r>
            <a:r>
              <a:rPr kumimoji="0" lang="tr-TR" altLang="zh-TW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tr-TR" altLang="zh-TW" sz="26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işaret analizi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-</a:t>
            </a:r>
            <a:r>
              <a:rPr kumimoji="0" lang="tr-TR" altLang="zh-TW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Yüksek frekanslarda</a:t>
            </a:r>
            <a:r>
              <a:rPr kumimoji="0" lang="en-US" altLang="zh-TW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</a:t>
            </a:r>
            <a:r>
              <a:rPr lang="tr-TR" altLang="zh-TW" sz="2600" b="1" dirty="0" smtClean="0">
                <a:solidFill>
                  <a:srgbClr val="FF0000"/>
                </a:solidFill>
              </a:rPr>
              <a:t>dar pencere,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küçük </a:t>
            </a:r>
            <a:r>
              <a:rPr kumimoji="0" lang="en-US" altLang="zh-TW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tr-TR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tr-TR" altLang="zh-TW" sz="2600" dirty="0" smtClean="0"/>
              <a:t>Zaman –Frekans düzlemi (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Heisenberg)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multi-resolution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diff.   freq.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analyze with diff.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resolution</a:t>
            </a:r>
          </a:p>
        </p:txBody>
      </p:sp>
      <p:sp>
        <p:nvSpPr>
          <p:cNvPr id="4" name="頁尾版面配置區 5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BFA9C18-2FC6-4425-9B3E-7891E1854CB6}" type="slidenum">
              <a:rPr lang="zh-TW" altLang="en-US"/>
              <a:pPr/>
              <a:t>4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3643313"/>
            <a:ext cx="5014912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914400" y="1357313"/>
            <a:ext cx="7772400" cy="4929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window                        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Düşük frekans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Geniş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Yüksek Frekans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Dar</a:t>
            </a:r>
            <a:endParaRPr kumimoji="0" lang="zh-TW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頁尾版面配置區 3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C5CC1500-5FB4-43C0-9F69-789D517428EB}" type="slidenum">
              <a:rPr lang="zh-TW" altLang="en-US"/>
              <a:pPr/>
              <a:t>5</a:t>
            </a:fld>
            <a:endParaRPr lang="en-US" altLang="zh-TW"/>
          </a:p>
        </p:txBody>
      </p:sp>
      <p:grpSp>
        <p:nvGrpSpPr>
          <p:cNvPr id="5" name="群組 13"/>
          <p:cNvGrpSpPr>
            <a:grpSpLocks/>
          </p:cNvGrpSpPr>
          <p:nvPr/>
        </p:nvGrpSpPr>
        <p:grpSpPr bwMode="auto">
          <a:xfrm>
            <a:off x="1000125" y="142875"/>
            <a:ext cx="7572375" cy="4572000"/>
            <a:chOff x="571472" y="928670"/>
            <a:chExt cx="8077784" cy="507209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928670"/>
              <a:ext cx="8077784" cy="5072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群組 12"/>
            <p:cNvGrpSpPr>
              <a:grpSpLocks/>
            </p:cNvGrpSpPr>
            <p:nvPr/>
          </p:nvGrpSpPr>
          <p:grpSpPr bwMode="auto">
            <a:xfrm>
              <a:off x="1499485" y="3642595"/>
              <a:ext cx="3857693" cy="1430050"/>
              <a:chOff x="1499485" y="3642595"/>
              <a:chExt cx="3857693" cy="1430050"/>
            </a:xfrm>
          </p:grpSpPr>
          <p:sp>
            <p:nvSpPr>
              <p:cNvPr id="8" name="矩形 6"/>
              <p:cNvSpPr/>
              <p:nvPr/>
            </p:nvSpPr>
            <p:spPr>
              <a:xfrm>
                <a:off x="1499485" y="3642595"/>
                <a:ext cx="1143083" cy="64281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矩形 10"/>
              <p:cNvSpPr/>
              <p:nvPr/>
            </p:nvSpPr>
            <p:spPr>
              <a:xfrm>
                <a:off x="3357207" y="3642595"/>
                <a:ext cx="714638" cy="12151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矩形 11"/>
              <p:cNvSpPr/>
              <p:nvPr/>
            </p:nvSpPr>
            <p:spPr>
              <a:xfrm>
                <a:off x="4786484" y="3642595"/>
                <a:ext cx="570694" cy="14300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0" lang="zh-TW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1" name="矩形 14"/>
          <p:cNvSpPr/>
          <p:nvPr/>
        </p:nvSpPr>
        <p:spPr>
          <a:xfrm>
            <a:off x="3500430" y="4857760"/>
            <a:ext cx="1285875" cy="357187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rgbClr val="FFFFFF"/>
              </a:solidFill>
            </a:endParaRPr>
          </a:p>
        </p:txBody>
      </p:sp>
      <p:sp>
        <p:nvSpPr>
          <p:cNvPr id="12" name="矩形 15"/>
          <p:cNvSpPr/>
          <p:nvPr/>
        </p:nvSpPr>
        <p:spPr>
          <a:xfrm>
            <a:off x="4071934" y="5357826"/>
            <a:ext cx="276225" cy="91916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TW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Discrete Wavelet Transform</a:t>
            </a:r>
            <a:endParaRPr kumimoji="0" lang="zh-TW" altLang="en-US" sz="3600" b="1" i="0" u="none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500063" y="1285875"/>
            <a:ext cx="8501062" cy="4572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CWT: </a:t>
            </a:r>
            <a:r>
              <a:rPr lang="tr-TR" altLang="zh-TW" sz="2600" b="1" dirty="0">
                <a:solidFill>
                  <a:srgbClr val="FF0000"/>
                </a:solidFill>
              </a:rPr>
              <a:t> </a:t>
            </a:r>
            <a:r>
              <a:rPr lang="tr-TR" altLang="zh-TW" sz="2600" b="1" dirty="0" smtClean="0">
                <a:solidFill>
                  <a:srgbClr val="FF0000"/>
                </a:solidFill>
              </a:rPr>
              <a:t>Hesaplama karmaşıklığı fazladır.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</a:t>
            </a:r>
            <a:r>
              <a:rPr kumimoji="0" lang="en-US" altLang="zh-TW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tr-TR" altLang="zh-TW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ayrık</a:t>
            </a:r>
            <a:r>
              <a:rPr kumimoji="0" lang="tr-TR" altLang="zh-TW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değerler olarak alınabilir. (</a:t>
            </a:r>
            <a:r>
              <a:rPr kumimoji="0" lang="tr-TR" altLang="zh-TW" sz="26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Dyadik</a:t>
            </a:r>
            <a:r>
              <a:rPr kumimoji="0" lang="tr-TR" altLang="zh-TW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form)</a:t>
            </a:r>
            <a:endParaRPr kumimoji="0" lang="en-US" altLang="zh-TW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tr-TR" altLang="zh-TW" sz="2600" dirty="0" smtClean="0"/>
              <a:t>Eğer 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TW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=2,b</a:t>
            </a:r>
            <a:r>
              <a:rPr kumimoji="0" lang="en-US" altLang="zh-TW" sz="2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alınırsa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Dalgacık dönüşümü;</a:t>
            </a:r>
            <a:endParaRPr kumimoji="0" lang="zh-TW" altLang="en-US" sz="2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頁尾版面配置區 6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4E24B467-2DCC-41E3-AFA4-1034FEA3F6F0}" type="slidenum">
              <a:rPr lang="zh-TW" altLang="en-US"/>
              <a:pPr/>
              <a:t>6</a:t>
            </a:fld>
            <a:endParaRPr lang="en-US" altLang="zh-TW"/>
          </a:p>
        </p:txBody>
      </p:sp>
      <p:graphicFrame>
        <p:nvGraphicFramePr>
          <p:cNvPr id="6" name="Object 2" descr="羊皮紙"/>
          <p:cNvGraphicFramePr>
            <a:graphicFrameLocks noChangeAspect="1"/>
          </p:cNvGraphicFramePr>
          <p:nvPr/>
        </p:nvGraphicFramePr>
        <p:xfrm>
          <a:off x="1357313" y="3019425"/>
          <a:ext cx="6561137" cy="695325"/>
        </p:xfrm>
        <a:graphic>
          <a:graphicData uri="http://schemas.openxmlformats.org/presentationml/2006/ole">
            <p:oleObj spid="_x0000_s3074" name="方程式" r:id="rId3" imgW="2273040" imgH="241200" progId="Equation.3">
              <p:embed/>
            </p:oleObj>
          </a:graphicData>
        </a:graphic>
      </p:graphicFrame>
      <p:graphicFrame>
        <p:nvGraphicFramePr>
          <p:cNvPr id="7" name="Object 3" descr="羊皮紙"/>
          <p:cNvGraphicFramePr>
            <a:graphicFrameLocks noChangeAspect="1"/>
          </p:cNvGraphicFramePr>
          <p:nvPr/>
        </p:nvGraphicFramePr>
        <p:xfrm>
          <a:off x="1357313" y="4643438"/>
          <a:ext cx="6667500" cy="1538287"/>
        </p:xfrm>
        <a:graphic>
          <a:graphicData uri="http://schemas.openxmlformats.org/presentationml/2006/ole">
            <p:oleObj spid="_x0000_s3075" name="方程式" r:id="rId4" imgW="2311200" imgH="53316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Discrete Wavelet Transform</a:t>
            </a:r>
            <a:endParaRPr kumimoji="0" lang="zh-TW" altLang="en-US" sz="3600" b="1" i="0" u="none" strike="noStrike" kern="1200" cap="none" spc="-100" normalizeH="0" baseline="0" noProof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914400" y="1500188"/>
            <a:ext cx="7772400" cy="45720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Dalgacık</a:t>
            </a:r>
            <a:r>
              <a:rPr kumimoji="0" lang="tr-TR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katsayıları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Dalgacık katsayıları</a:t>
            </a:r>
            <a:r>
              <a:rPr kumimoji="0" lang="tr-TR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kullanılarak </a:t>
            </a:r>
            <a:r>
              <a:rPr kumimoji="0" lang="en-US" altLang="zh-TW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  <a:r>
              <a:rPr kumimoji="0" lang="tr-TR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yeniden elde edilebilir. </a:t>
            </a: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zh-TW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5" name="投影片編號版面配置區 6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E3E71B8-6695-4E18-828C-A6267E0ADBDC}" type="slidenum">
              <a:rPr lang="zh-TW" altLang="en-US"/>
              <a:pPr/>
              <a:t>7</a:t>
            </a:fld>
            <a:endParaRPr lang="en-US" altLang="zh-TW"/>
          </a:p>
        </p:txBody>
      </p:sp>
      <p:graphicFrame>
        <p:nvGraphicFramePr>
          <p:cNvPr id="6" name="Object 2" descr="羊皮紙"/>
          <p:cNvGraphicFramePr>
            <a:graphicFrameLocks noChangeAspect="1"/>
          </p:cNvGraphicFramePr>
          <p:nvPr/>
        </p:nvGraphicFramePr>
        <p:xfrm>
          <a:off x="1357313" y="2249488"/>
          <a:ext cx="7500937" cy="679450"/>
        </p:xfrm>
        <a:graphic>
          <a:graphicData uri="http://schemas.openxmlformats.org/presentationml/2006/ole">
            <p:oleObj spid="_x0000_s4098" name="方程式" r:id="rId3" imgW="3085920" imgH="279360" progId="Equation.3">
              <p:embed/>
            </p:oleObj>
          </a:graphicData>
        </a:graphic>
      </p:graphicFrame>
      <p:graphicFrame>
        <p:nvGraphicFramePr>
          <p:cNvPr id="7" name="Object 4" descr="羊皮紙"/>
          <p:cNvGraphicFramePr>
            <a:graphicFrameLocks noChangeAspect="1"/>
          </p:cNvGraphicFramePr>
          <p:nvPr/>
        </p:nvGraphicFramePr>
        <p:xfrm>
          <a:off x="1500188" y="4214813"/>
          <a:ext cx="4633912" cy="1071562"/>
        </p:xfrm>
        <a:graphic>
          <a:graphicData uri="http://schemas.openxmlformats.org/presentationml/2006/ole">
            <p:oleObj spid="_x0000_s4099" name="方程式" r:id="rId4" imgW="1485720" imgH="34272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914400" y="285750"/>
            <a:ext cx="77724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1" i="0" u="sng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Subband</a:t>
            </a:r>
            <a:r>
              <a:rPr kumimoji="0" lang="en-US" altLang="zh-TW" sz="3600" b="1" i="0" u="sng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Coding</a:t>
            </a:r>
            <a:endParaRPr kumimoji="0" lang="zh-TW" altLang="en-US" sz="3600" b="1" i="0" u="sng" strike="noStrike" kern="1200" cap="none" spc="-100" normalizeH="0" baseline="0" noProof="0" dirty="0" smtClean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頁尾版面配置區 5"/>
          <p:cNvSpPr>
            <a:spLocks noGrp="1"/>
          </p:cNvSpPr>
          <p:nvPr>
            <p:ph type="ftr" sz="quarter" idx="11"/>
          </p:nvPr>
        </p:nvSpPr>
        <p:spPr bwMode="auto">
          <a:xfrm>
            <a:off x="457200" y="6480969"/>
            <a:ext cx="4260056" cy="30083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TW" smtClean="0"/>
              <a:t>Burhan ERGEN</a:t>
            </a:r>
            <a:endParaRPr lang="zh-TW" altLang="en-US"/>
          </a:p>
        </p:txBody>
      </p:sp>
      <p:sp>
        <p:nvSpPr>
          <p:cNvPr id="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xfrm>
            <a:off x="7589520" y="6480969"/>
            <a:ext cx="502920" cy="301752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F1AF13D-F232-4A72-AA61-02EA2C43D155}" type="slidenum">
              <a:rPr lang="zh-TW" altLang="en-US"/>
              <a:pPr/>
              <a:t>8</a:t>
            </a:fld>
            <a:endParaRPr lang="en-US" altLang="zh-TW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071563"/>
            <a:ext cx="6429375" cy="53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h06236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7148538" cy="60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ğıt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ğıt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ğıt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39</TotalTime>
  <Words>321</Words>
  <Application>Microsoft Office PowerPoint</Application>
  <PresentationFormat>Ekran Gösterisi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20</vt:i4>
      </vt:variant>
    </vt:vector>
  </HeadingPairs>
  <TitlesOfParts>
    <vt:vector size="23" baseType="lpstr">
      <vt:lpstr>Kağıt</vt:lpstr>
      <vt:lpstr>方程式</vt:lpstr>
      <vt:lpstr>Designer 4.0 Drawing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FE</dc:creator>
  <cp:lastModifiedBy>Burhan</cp:lastModifiedBy>
  <cp:revision>8</cp:revision>
  <dcterms:created xsi:type="dcterms:W3CDTF">2014-05-16T06:57:54Z</dcterms:created>
  <dcterms:modified xsi:type="dcterms:W3CDTF">2016-05-05T10:08:12Z</dcterms:modified>
</cp:coreProperties>
</file>