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98"/>
            <a:ext cx="9144000" cy="1027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41" y="0"/>
            <a:ext cx="4743958" cy="600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424" cy="1020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438"/>
            <a:ext cx="9144000" cy="901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39267" y="1467611"/>
            <a:ext cx="8561832" cy="1792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98"/>
            <a:ext cx="9144000" cy="1027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0041" y="0"/>
            <a:ext cx="4743958" cy="600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424" cy="1020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438"/>
            <a:ext cx="9144000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31239"/>
            <a:ext cx="523748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84499"/>
            <a:ext cx="8155940" cy="440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783" y="1910588"/>
            <a:ext cx="6264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i="1" spc="-5" dirty="0">
                <a:solidFill>
                  <a:srgbClr val="000000"/>
                </a:solidFill>
                <a:latin typeface="Constantia"/>
                <a:cs typeface="Constantia"/>
              </a:rPr>
              <a:t>Demo Time</a:t>
            </a:r>
            <a:r>
              <a:rPr sz="7200" b="1" i="1" spc="-2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7200" b="1" i="1" spc="-5" dirty="0">
                <a:solidFill>
                  <a:srgbClr val="000000"/>
                </a:solidFill>
                <a:latin typeface="Constantia"/>
                <a:cs typeface="Constantia"/>
              </a:rPr>
              <a:t>#1!</a:t>
            </a:r>
            <a:endParaRPr sz="72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502" y="3042331"/>
            <a:ext cx="769620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5005" marR="1935480" indent="-635" algn="ctr">
              <a:lnSpc>
                <a:spcPct val="120000"/>
              </a:lnSpc>
              <a:spcBef>
                <a:spcPts val="100"/>
              </a:spcBef>
            </a:pPr>
            <a:r>
              <a:rPr sz="2800" b="1" i="1" spc="-15" dirty="0">
                <a:latin typeface="Constantia"/>
                <a:cs typeface="Constantia"/>
              </a:rPr>
              <a:t>Reading </a:t>
            </a:r>
            <a:r>
              <a:rPr sz="2800" b="1" i="1" spc="-5" dirty="0">
                <a:latin typeface="Constantia"/>
                <a:cs typeface="Constantia"/>
              </a:rPr>
              <a:t>in </a:t>
            </a:r>
            <a:r>
              <a:rPr sz="2800" b="1" i="1" spc="-10" dirty="0">
                <a:latin typeface="Constantia"/>
                <a:cs typeface="Constantia"/>
              </a:rPr>
              <a:t>Images  </a:t>
            </a:r>
            <a:r>
              <a:rPr sz="2800" b="1" i="1" spc="-15" dirty="0">
                <a:latin typeface="Constantia"/>
                <a:cs typeface="Constantia"/>
              </a:rPr>
              <a:t>Accessing Pixels  </a:t>
            </a:r>
            <a:r>
              <a:rPr sz="2800" b="1" i="1" spc="-10" dirty="0">
                <a:latin typeface="Constantia"/>
                <a:cs typeface="Constantia"/>
              </a:rPr>
              <a:t>Changing Image </a:t>
            </a:r>
            <a:r>
              <a:rPr sz="2800" b="1" i="1" spc="-15" dirty="0">
                <a:latin typeface="Constantia"/>
                <a:cs typeface="Constantia"/>
              </a:rPr>
              <a:t>Pixels  Obtaining </a:t>
            </a:r>
            <a:r>
              <a:rPr sz="2800" b="1" i="1" spc="-5" dirty="0">
                <a:latin typeface="Constantia"/>
                <a:cs typeface="Constantia"/>
              </a:rPr>
              <a:t>a</a:t>
            </a:r>
            <a:r>
              <a:rPr sz="2800" b="1" i="1" spc="30" dirty="0">
                <a:latin typeface="Constantia"/>
                <a:cs typeface="Constantia"/>
              </a:rPr>
              <a:t> </a:t>
            </a:r>
            <a:r>
              <a:rPr sz="2800" b="1" i="1" spc="-10" dirty="0">
                <a:latin typeface="Constantia"/>
                <a:cs typeface="Constantia"/>
              </a:rPr>
              <a:t>Subset</a:t>
            </a:r>
            <a:endParaRPr sz="2800">
              <a:latin typeface="Constantia"/>
              <a:cs typeface="Constantia"/>
            </a:endParaRPr>
          </a:p>
          <a:p>
            <a:pPr marL="12065" marR="5080" algn="ctr">
              <a:lnSpc>
                <a:spcPts val="4010"/>
              </a:lnSpc>
              <a:spcBef>
                <a:spcPts val="290"/>
              </a:spcBef>
            </a:pPr>
            <a:r>
              <a:rPr sz="2800" b="1" i="1" spc="-10" dirty="0">
                <a:latin typeface="Constantia"/>
                <a:cs typeface="Constantia"/>
              </a:rPr>
              <a:t>Display </a:t>
            </a:r>
            <a:r>
              <a:rPr sz="2800" b="1" i="1" spc="-5" dirty="0">
                <a:latin typeface="Constantia"/>
                <a:cs typeface="Constantia"/>
              </a:rPr>
              <a:t>Images </a:t>
            </a:r>
            <a:r>
              <a:rPr sz="2950" i="1" spc="-155" dirty="0">
                <a:latin typeface="Wingdings"/>
                <a:cs typeface="Wingdings"/>
              </a:rPr>
              <a:t></a:t>
            </a:r>
            <a:r>
              <a:rPr sz="2950" i="1" spc="-15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Constantia"/>
                <a:cs typeface="Constantia"/>
              </a:rPr>
              <a:t>Monochromatic </a:t>
            </a:r>
            <a:r>
              <a:rPr sz="2800" b="1" i="1" spc="-5" dirty="0">
                <a:latin typeface="Constantia"/>
                <a:cs typeface="Constantia"/>
              </a:rPr>
              <a:t>and </a:t>
            </a:r>
            <a:r>
              <a:rPr sz="2800" b="1" i="1" spc="-15" dirty="0">
                <a:latin typeface="Constantia"/>
                <a:cs typeface="Constantia"/>
              </a:rPr>
              <a:t>Colour  </a:t>
            </a:r>
            <a:r>
              <a:rPr sz="2800" b="1" i="1" spc="-10" dirty="0">
                <a:latin typeface="Constantia"/>
                <a:cs typeface="Constantia"/>
              </a:rPr>
              <a:t>Displaying </a:t>
            </a:r>
            <a:r>
              <a:rPr sz="2800" b="1" i="1" spc="-15" dirty="0">
                <a:latin typeface="Constantia"/>
                <a:cs typeface="Constantia"/>
              </a:rPr>
              <a:t>Colour </a:t>
            </a:r>
            <a:r>
              <a:rPr sz="2800" b="1" i="1" spc="-10" dirty="0">
                <a:latin typeface="Constantia"/>
                <a:cs typeface="Constantia"/>
              </a:rPr>
              <a:t>Channels</a:t>
            </a:r>
            <a:r>
              <a:rPr sz="2800" b="1" i="1" spc="40" dirty="0">
                <a:latin typeface="Constantia"/>
                <a:cs typeface="Constantia"/>
              </a:rPr>
              <a:t> </a:t>
            </a:r>
            <a:r>
              <a:rPr sz="2800" b="1" i="1" spc="-20" dirty="0">
                <a:latin typeface="Constantia"/>
                <a:cs typeface="Constantia"/>
              </a:rPr>
              <a:t>Separately</a:t>
            </a:r>
            <a:endParaRPr sz="2800">
              <a:latin typeface="Constantia"/>
              <a:cs typeface="Constantia"/>
            </a:endParaRPr>
          </a:p>
          <a:p>
            <a:pPr marL="635" algn="ctr">
              <a:lnSpc>
                <a:spcPct val="100000"/>
              </a:lnSpc>
              <a:spcBef>
                <a:spcPts val="425"/>
              </a:spcBef>
            </a:pPr>
            <a:r>
              <a:rPr sz="2800" b="1" i="1" spc="-20" dirty="0">
                <a:latin typeface="Constantia"/>
                <a:cs typeface="Constantia"/>
              </a:rPr>
              <a:t>Writing </a:t>
            </a:r>
            <a:r>
              <a:rPr sz="2800" b="1" i="1" spc="-10" dirty="0">
                <a:latin typeface="Constantia"/>
                <a:cs typeface="Constantia"/>
              </a:rPr>
              <a:t>Images </a:t>
            </a:r>
            <a:r>
              <a:rPr sz="2800" b="1" i="1" spc="-25" dirty="0">
                <a:latin typeface="Constantia"/>
                <a:cs typeface="Constantia"/>
              </a:rPr>
              <a:t>to</a:t>
            </a:r>
            <a:r>
              <a:rPr sz="2800" b="1" i="1" spc="10" dirty="0">
                <a:latin typeface="Constantia"/>
                <a:cs typeface="Constantia"/>
              </a:rPr>
              <a:t> </a:t>
            </a:r>
            <a:r>
              <a:rPr sz="2800" b="1" i="1" spc="-10" dirty="0">
                <a:latin typeface="Constantia"/>
                <a:cs typeface="Constantia"/>
              </a:rPr>
              <a:t>File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011"/>
            <a:ext cx="81203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/>
              <a:t>Topics </a:t>
            </a:r>
            <a:r>
              <a:rPr sz="4500" spc="-20" dirty="0"/>
              <a:t>Covered </a:t>
            </a:r>
            <a:r>
              <a:rPr sz="4500" spc="-5" dirty="0"/>
              <a:t>in this</a:t>
            </a:r>
            <a:r>
              <a:rPr sz="4500" spc="20" dirty="0"/>
              <a:t> </a:t>
            </a:r>
            <a:r>
              <a:rPr sz="4500" spc="-15" dirty="0"/>
              <a:t>Presentation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78774" y="1870187"/>
            <a:ext cx="6997065" cy="433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onstantia"/>
                <a:cs typeface="Constantia"/>
              </a:rPr>
              <a:t>1</a:t>
            </a:r>
            <a:r>
              <a:rPr sz="2550" spc="7" baseline="26143" dirty="0">
                <a:latin typeface="Constantia"/>
                <a:cs typeface="Constantia"/>
              </a:rPr>
              <a:t>st </a:t>
            </a:r>
            <a:r>
              <a:rPr sz="2600" spc="-15" dirty="0">
                <a:latin typeface="Constantia"/>
                <a:cs typeface="Constantia"/>
              </a:rPr>
              <a:t>Hour: </a:t>
            </a:r>
            <a:r>
              <a:rPr sz="2600" dirty="0">
                <a:latin typeface="Constantia"/>
                <a:cs typeface="Constantia"/>
              </a:rPr>
              <a:t>6:10 </a:t>
            </a:r>
            <a:r>
              <a:rPr sz="2600" spc="-20" dirty="0">
                <a:latin typeface="Constantia"/>
                <a:cs typeface="Constantia"/>
              </a:rPr>
              <a:t>p.m. </a:t>
            </a:r>
            <a:r>
              <a:rPr sz="2600" dirty="0">
                <a:latin typeface="Constantia"/>
                <a:cs typeface="Constantia"/>
              </a:rPr>
              <a:t>– 7:00</a:t>
            </a:r>
            <a:r>
              <a:rPr sz="2600" spc="-4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p.m.</a:t>
            </a:r>
            <a:endParaRPr sz="2600">
              <a:latin typeface="Constantia"/>
              <a:cs typeface="Constantia"/>
            </a:endParaRPr>
          </a:p>
          <a:p>
            <a:pPr marL="274320" algn="ctr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Introduction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Digital </a:t>
            </a:r>
            <a:r>
              <a:rPr sz="2600" spc="-15" dirty="0">
                <a:latin typeface="Constantia"/>
                <a:cs typeface="Constantia"/>
              </a:rPr>
              <a:t>Images </a:t>
            </a:r>
            <a:r>
              <a:rPr sz="2600" spc="-5" dirty="0">
                <a:latin typeface="Constantia"/>
                <a:cs typeface="Constantia"/>
              </a:rPr>
              <a:t>and in</a:t>
            </a:r>
            <a:r>
              <a:rPr sz="2600" spc="-3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</a:t>
            </a:r>
            <a:endParaRPr sz="26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Quick </a:t>
            </a:r>
            <a:r>
              <a:rPr sz="2400" spc="-10" dirty="0">
                <a:latin typeface="Constantia"/>
                <a:cs typeface="Constantia"/>
              </a:rPr>
              <a:t>intro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myself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MATLAB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it?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Intro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Digital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60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Basic </a:t>
            </a:r>
            <a:r>
              <a:rPr sz="2400" dirty="0">
                <a:latin typeface="Constantia"/>
                <a:cs typeface="Constantia"/>
              </a:rPr>
              <a:t>I/O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Reading </a:t>
            </a:r>
            <a:r>
              <a:rPr sz="2400" spc="-5" dirty="0">
                <a:latin typeface="Constantia"/>
                <a:cs typeface="Constantia"/>
              </a:rPr>
              <a:t>and writing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Accessing pixels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groups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10" dirty="0">
                <a:latin typeface="Constantia"/>
                <a:cs typeface="Constantia"/>
              </a:rPr>
              <a:t>Resizing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10" dirty="0">
                <a:latin typeface="Constantia"/>
                <a:cs typeface="Constantia"/>
              </a:rPr>
              <a:t>Rotating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…break for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minutes!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40684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Resizing</a:t>
            </a:r>
            <a:r>
              <a:rPr spc="-95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8065134" cy="430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1026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One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many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people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resize  images</a:t>
            </a:r>
            <a:endParaRPr sz="2600">
              <a:latin typeface="Constantia"/>
              <a:cs typeface="Constantia"/>
            </a:endParaRPr>
          </a:p>
          <a:p>
            <a:pPr marL="652145" marR="76835" indent="-247015">
              <a:lnSpc>
                <a:spcPct val="100000"/>
              </a:lnSpc>
              <a:spcBef>
                <a:spcPts val="58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5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i.e.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Make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bigger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smaller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 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smaller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larger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308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5866765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5" dirty="0">
                <a:latin typeface="Constantia"/>
                <a:cs typeface="Constantia"/>
              </a:rPr>
              <a:t>resize images</a:t>
            </a:r>
            <a:r>
              <a:rPr sz="2600" spc="-3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	</a:t>
            </a: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3080"/>
              </a:lnSpc>
            </a:pPr>
            <a:r>
              <a:rPr sz="2600" spc="-5" dirty="0">
                <a:latin typeface="Courier New"/>
                <a:cs typeface="Courier New"/>
              </a:rPr>
              <a:t>imresize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command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use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imresize(im, scale, ‘method’);</a:t>
            </a:r>
            <a:r>
              <a:rPr sz="2600" spc="-75" dirty="0">
                <a:latin typeface="Courier New"/>
                <a:cs typeface="Courier New"/>
              </a:rPr>
              <a:t> </a:t>
            </a: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or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imresize(im, </a:t>
            </a:r>
            <a:r>
              <a:rPr sz="2600" spc="-5" dirty="0">
                <a:latin typeface="Courier New"/>
                <a:cs typeface="Courier New"/>
              </a:rPr>
              <a:t>[r c],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‘method’);</a:t>
            </a:r>
            <a:endParaRPr sz="2600">
              <a:latin typeface="Courier New"/>
              <a:cs typeface="Courier New"/>
            </a:endParaRPr>
          </a:p>
          <a:p>
            <a:pPr marL="287020" marR="5080" indent="-274955">
              <a:lnSpc>
                <a:spcPts val="3100"/>
              </a:lnSpc>
              <a:spcBef>
                <a:spcPts val="80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both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</a:t>
            </a:r>
            <a:r>
              <a:rPr sz="2600" spc="-90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resize, 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urier New"/>
                <a:cs typeface="Courier New"/>
              </a:rPr>
              <a:t>out</a:t>
            </a:r>
            <a:r>
              <a:rPr sz="2600" spc="-11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resized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3765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Resizing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8020684" cy="427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ts val="305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Let’s </a:t>
            </a:r>
            <a:r>
              <a:rPr sz="2600" spc="-5" dirty="0">
                <a:latin typeface="Constantia"/>
                <a:cs typeface="Constantia"/>
              </a:rPr>
              <a:t>look at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4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method: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ts val="3050"/>
              </a:lnSpc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imresize(im, scale,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‘method’);</a:t>
            </a:r>
            <a:endParaRPr sz="2600">
              <a:latin typeface="Courier New"/>
              <a:cs typeface="Courier New"/>
            </a:endParaRPr>
          </a:p>
          <a:p>
            <a:pPr marL="287020" marR="5080" indent="-274320">
              <a:lnSpc>
                <a:spcPct val="101699"/>
              </a:lnSpc>
              <a:spcBef>
                <a:spcPts val="6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urier New"/>
                <a:cs typeface="Courier New"/>
              </a:rPr>
              <a:t>scale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takes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dimensions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(#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  </a:t>
            </a:r>
            <a:r>
              <a:rPr sz="2600" spc="-25" dirty="0">
                <a:latin typeface="Constantia"/>
                <a:cs typeface="Constantia"/>
              </a:rPr>
              <a:t>rows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columns), </a:t>
            </a:r>
            <a:r>
              <a:rPr sz="2600" spc="-5" dirty="0">
                <a:latin typeface="Constantia"/>
                <a:cs typeface="Constantia"/>
              </a:rPr>
              <a:t>and multiplies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dirty="0">
                <a:latin typeface="Constantia"/>
                <a:cs typeface="Constantia"/>
              </a:rPr>
              <a:t>this much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10" dirty="0">
                <a:latin typeface="Constantia"/>
                <a:cs typeface="Constantia"/>
              </a:rPr>
              <a:t>determine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output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e.g.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20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rows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40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columns: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0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scale = 2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output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40 </a:t>
            </a:r>
            <a:r>
              <a:rPr sz="2400" spc="-25" dirty="0">
                <a:latin typeface="Constantia"/>
                <a:cs typeface="Constantia"/>
              </a:rPr>
              <a:t>rows </a:t>
            </a:r>
            <a:r>
              <a:rPr sz="2400" dirty="0">
                <a:latin typeface="Constantia"/>
                <a:cs typeface="Constantia"/>
              </a:rPr>
              <a:t>x </a:t>
            </a:r>
            <a:r>
              <a:rPr sz="2400" spc="-5" dirty="0">
                <a:latin typeface="Constantia"/>
                <a:cs typeface="Constantia"/>
              </a:rPr>
              <a:t>80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columns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5" dirty="0">
                <a:latin typeface="Courier New"/>
                <a:cs typeface="Courier New"/>
              </a:rPr>
              <a:t>scale = 0.5</a:t>
            </a:r>
            <a:r>
              <a:rPr sz="2400" spc="-5" dirty="0">
                <a:latin typeface="Constantia"/>
                <a:cs typeface="Constantia"/>
              </a:rPr>
              <a:t>,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459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output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10 </a:t>
            </a:r>
            <a:r>
              <a:rPr sz="2400" spc="-25" dirty="0">
                <a:latin typeface="Constantia"/>
                <a:cs typeface="Constantia"/>
              </a:rPr>
              <a:t>rows </a:t>
            </a:r>
            <a:r>
              <a:rPr sz="2400" dirty="0">
                <a:latin typeface="Constantia"/>
                <a:cs typeface="Constantia"/>
              </a:rPr>
              <a:t>x 20 </a:t>
            </a:r>
            <a:r>
              <a:rPr sz="2400" spc="-15" dirty="0">
                <a:latin typeface="Constantia"/>
                <a:cs typeface="Constantia"/>
              </a:rPr>
              <a:t>columns</a:t>
            </a:r>
            <a:endParaRPr sz="2400">
              <a:latin typeface="Constantia"/>
              <a:cs typeface="Constantia"/>
            </a:endParaRPr>
          </a:p>
          <a:p>
            <a:pPr marL="287020" marR="323215" indent="-274320">
              <a:lnSpc>
                <a:spcPct val="104200"/>
              </a:lnSpc>
              <a:spcBef>
                <a:spcPts val="44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urier New"/>
                <a:cs typeface="Courier New"/>
              </a:rPr>
              <a:t>method </a:t>
            </a:r>
            <a:r>
              <a:rPr sz="2600" spc="-5" dirty="0">
                <a:latin typeface="Constantia"/>
                <a:cs typeface="Constantia"/>
              </a:rPr>
              <a:t>determines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type of </a:t>
            </a:r>
            <a:r>
              <a:rPr sz="2600" i="1" spc="-5" dirty="0">
                <a:latin typeface="Constantia"/>
                <a:cs typeface="Constantia"/>
              </a:rPr>
              <a:t>interpolation </a:t>
            </a:r>
            <a:r>
              <a:rPr sz="2600" spc="-5" dirty="0">
                <a:latin typeface="Constantia"/>
                <a:cs typeface="Constantia"/>
              </a:rPr>
              <a:t>when  </a:t>
            </a:r>
            <a:r>
              <a:rPr sz="2600" spc="-10" dirty="0">
                <a:latin typeface="Constantia"/>
                <a:cs typeface="Constantia"/>
              </a:rPr>
              <a:t>resizing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Important when making an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3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bigger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3765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Resizing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8034020" cy="4558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8382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making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bigger,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trying</a:t>
            </a:r>
            <a:r>
              <a:rPr sz="2600" spc="-20" dirty="0">
                <a:latin typeface="Constantia"/>
                <a:cs typeface="Constantia"/>
              </a:rPr>
              <a:t> to  </a:t>
            </a:r>
            <a:r>
              <a:rPr sz="2600" spc="-15" dirty="0">
                <a:latin typeface="Constantia"/>
                <a:cs typeface="Constantia"/>
              </a:rPr>
              <a:t>create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lack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information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present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10" dirty="0">
                <a:latin typeface="Constantia"/>
                <a:cs typeface="Constantia"/>
              </a:rPr>
              <a:t>three </a:t>
            </a:r>
            <a:r>
              <a:rPr sz="2600" spc="-5" dirty="0">
                <a:latin typeface="Constantia"/>
                <a:cs typeface="Constantia"/>
              </a:rPr>
              <a:t>main types of</a:t>
            </a:r>
            <a:r>
              <a:rPr sz="2600" spc="-4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interpolation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1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Nearest Neighbour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method =</a:t>
            </a:r>
            <a:r>
              <a:rPr sz="2400" spc="-1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‘nearest’</a:t>
            </a:r>
            <a:endParaRPr sz="2400">
              <a:latin typeface="Courier New"/>
              <a:cs typeface="Courier New"/>
            </a:endParaRPr>
          </a:p>
          <a:p>
            <a:pPr marL="927100" marR="5080" lvl="2" indent="-247015">
              <a:lnSpc>
                <a:spcPct val="100000"/>
              </a:lnSpc>
              <a:spcBef>
                <a:spcPts val="600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10" dirty="0">
                <a:latin typeface="Constantia"/>
                <a:cs typeface="Constantia"/>
              </a:rPr>
              <a:t>Uses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best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pixels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that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are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near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original</a:t>
            </a:r>
            <a:r>
              <a:rPr sz="2100" spc="-4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pixels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spc="5" dirty="0">
                <a:latin typeface="Constantia"/>
                <a:cs typeface="Constantia"/>
              </a:rPr>
              <a:t>fills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  missing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information</a:t>
            </a:r>
            <a:endParaRPr sz="21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Bilinear Interpolation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method =</a:t>
            </a:r>
            <a:r>
              <a:rPr sz="2400" spc="-1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‘bilinear’</a:t>
            </a:r>
            <a:endParaRPr sz="2400">
              <a:latin typeface="Courier New"/>
              <a:cs typeface="Courier New"/>
            </a:endParaRPr>
          </a:p>
          <a:p>
            <a:pPr marL="927100" lvl="2" indent="-247015">
              <a:lnSpc>
                <a:spcPct val="100000"/>
              </a:lnSpc>
              <a:spcBef>
                <a:spcPts val="600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10" dirty="0">
                <a:latin typeface="Constantia"/>
                <a:cs typeface="Constantia"/>
              </a:rPr>
              <a:t>Uses </a:t>
            </a:r>
            <a:r>
              <a:rPr sz="2100" spc="-5" dirty="0">
                <a:latin typeface="Constantia"/>
                <a:cs typeface="Constantia"/>
              </a:rPr>
              <a:t>linear interpolation </a:t>
            </a:r>
            <a:r>
              <a:rPr sz="2100" dirty="0">
                <a:latin typeface="Constantia"/>
                <a:cs typeface="Constantia"/>
              </a:rPr>
              <a:t>in 2D </a:t>
            </a:r>
            <a:r>
              <a:rPr sz="2100" spc="-20" dirty="0">
                <a:latin typeface="Constantia"/>
                <a:cs typeface="Constantia"/>
              </a:rPr>
              <a:t>to </a:t>
            </a:r>
            <a:r>
              <a:rPr sz="2100" spc="10" dirty="0">
                <a:latin typeface="Constantia"/>
                <a:cs typeface="Constantia"/>
              </a:rPr>
              <a:t>fill </a:t>
            </a:r>
            <a:r>
              <a:rPr sz="2100" dirty="0">
                <a:latin typeface="Constantia"/>
                <a:cs typeface="Constantia"/>
              </a:rPr>
              <a:t>in missing</a:t>
            </a:r>
            <a:r>
              <a:rPr sz="2100" spc="-36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information</a:t>
            </a:r>
            <a:endParaRPr sz="21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Bicubic Interpolation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method =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‘bicubic’</a:t>
            </a:r>
            <a:endParaRPr sz="2400">
              <a:latin typeface="Courier New"/>
              <a:cs typeface="Courier New"/>
            </a:endParaRPr>
          </a:p>
          <a:p>
            <a:pPr marL="927100" lvl="2" indent="-247015">
              <a:lnSpc>
                <a:spcPct val="100000"/>
              </a:lnSpc>
              <a:spcBef>
                <a:spcPts val="600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10" dirty="0">
                <a:latin typeface="Constantia"/>
                <a:cs typeface="Constantia"/>
              </a:rPr>
              <a:t>Uses </a:t>
            </a:r>
            <a:r>
              <a:rPr sz="2100" dirty="0">
                <a:latin typeface="Constantia"/>
                <a:cs typeface="Constantia"/>
              </a:rPr>
              <a:t>cubic </a:t>
            </a:r>
            <a:r>
              <a:rPr sz="2100" spc="-5" dirty="0">
                <a:latin typeface="Constantia"/>
                <a:cs typeface="Constantia"/>
              </a:rPr>
              <a:t>interpolation</a:t>
            </a:r>
            <a:r>
              <a:rPr sz="2100" spc="-39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 2D </a:t>
            </a:r>
            <a:r>
              <a:rPr sz="2100" spc="-20" dirty="0">
                <a:latin typeface="Constantia"/>
                <a:cs typeface="Constantia"/>
              </a:rPr>
              <a:t>to </a:t>
            </a:r>
            <a:r>
              <a:rPr sz="2100" spc="10" dirty="0">
                <a:latin typeface="Constantia"/>
                <a:cs typeface="Constantia"/>
              </a:rPr>
              <a:t>fill </a:t>
            </a:r>
            <a:r>
              <a:rPr sz="2100" dirty="0">
                <a:latin typeface="Constantia"/>
                <a:cs typeface="Constantia"/>
              </a:rPr>
              <a:t>in missing information</a:t>
            </a:r>
            <a:endParaRPr sz="21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Usually,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bicubic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known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best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accuracy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53765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Resizing </a:t>
            </a:r>
            <a:r>
              <a:rPr spc="-10" dirty="0"/>
              <a:t>Images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72" y="1876122"/>
            <a:ext cx="8061959" cy="4445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5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80" dirty="0">
                <a:latin typeface="Constantia"/>
                <a:cs typeface="Constantia"/>
              </a:rPr>
              <a:t>Now,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let’s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take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look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second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resizing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imresize(im, </a:t>
            </a:r>
            <a:r>
              <a:rPr sz="2600" spc="-5" dirty="0">
                <a:latin typeface="Courier New"/>
                <a:cs typeface="Courier New"/>
              </a:rPr>
              <a:t>[r c],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‘method’);</a:t>
            </a:r>
            <a:endParaRPr sz="2600">
              <a:latin typeface="Courier New"/>
              <a:cs typeface="Courier New"/>
            </a:endParaRPr>
          </a:p>
          <a:p>
            <a:pPr marL="287020" marR="1033144" indent="-274320">
              <a:lnSpc>
                <a:spcPts val="2810"/>
              </a:lnSpc>
              <a:spcBef>
                <a:spcPts val="7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routine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resize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desired  </a:t>
            </a:r>
            <a:r>
              <a:rPr sz="2600" spc="-5" dirty="0">
                <a:latin typeface="Constantia"/>
                <a:cs typeface="Constantia"/>
              </a:rPr>
              <a:t>dimensions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endParaRPr sz="2600">
              <a:latin typeface="Constantia"/>
              <a:cs typeface="Constantia"/>
            </a:endParaRPr>
          </a:p>
          <a:p>
            <a:pPr marL="652780" marR="603885" lvl="1" indent="-247015">
              <a:lnSpc>
                <a:spcPts val="259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3415" algn="l"/>
              </a:tabLst>
            </a:pPr>
            <a:r>
              <a:rPr sz="2400" spc="-65" dirty="0">
                <a:latin typeface="Constantia"/>
                <a:cs typeface="Constantia"/>
              </a:rPr>
              <a:t>You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customize </a:t>
            </a:r>
            <a:r>
              <a:rPr sz="2400" spc="-20" dirty="0">
                <a:latin typeface="Constantia"/>
                <a:cs typeface="Constantia"/>
              </a:rPr>
              <a:t>how </a:t>
            </a:r>
            <a:r>
              <a:rPr sz="2400" spc="-15" dirty="0">
                <a:latin typeface="Constantia"/>
                <a:cs typeface="Constantia"/>
              </a:rPr>
              <a:t>many </a:t>
            </a:r>
            <a:r>
              <a:rPr sz="2400" spc="-25" dirty="0">
                <a:latin typeface="Constantia"/>
                <a:cs typeface="Constantia"/>
              </a:rPr>
              <a:t>rows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5" dirty="0">
                <a:latin typeface="Constantia"/>
                <a:cs typeface="Constantia"/>
              </a:rPr>
              <a:t>columns </a:t>
            </a:r>
            <a:r>
              <a:rPr sz="2400" dirty="0">
                <a:latin typeface="Constantia"/>
                <a:cs typeface="Constantia"/>
              </a:rPr>
              <a:t>the  </a:t>
            </a:r>
            <a:r>
              <a:rPr sz="2400" spc="10" dirty="0">
                <a:latin typeface="Constantia"/>
                <a:cs typeface="Constantia"/>
              </a:rPr>
              <a:t>final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endParaRPr sz="2400">
              <a:latin typeface="Constantia"/>
              <a:cs typeface="Constantia"/>
            </a:endParaRPr>
          </a:p>
          <a:p>
            <a:pPr marL="287020" marR="205740" indent="-274320">
              <a:lnSpc>
                <a:spcPts val="281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Example: </a:t>
            </a:r>
            <a:r>
              <a:rPr sz="2600" spc="-114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resize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130 </a:t>
            </a:r>
            <a:r>
              <a:rPr sz="2600" spc="-25" dirty="0">
                <a:latin typeface="Constantia"/>
                <a:cs typeface="Constantia"/>
              </a:rPr>
              <a:t>rows </a:t>
            </a:r>
            <a:r>
              <a:rPr sz="2600" dirty="0">
                <a:latin typeface="Constantia"/>
                <a:cs typeface="Constantia"/>
              </a:rPr>
              <a:t>x </a:t>
            </a:r>
            <a:r>
              <a:rPr sz="2600" spc="-5" dirty="0">
                <a:latin typeface="Constantia"/>
                <a:cs typeface="Constantia"/>
              </a:rPr>
              <a:t>180 </a:t>
            </a:r>
            <a:r>
              <a:rPr sz="2600" spc="-10" dirty="0">
                <a:latin typeface="Constantia"/>
                <a:cs typeface="Constantia"/>
              </a:rPr>
              <a:t>columns </a:t>
            </a:r>
            <a:r>
              <a:rPr sz="2600" spc="-15" dirty="0">
                <a:latin typeface="Constantia"/>
                <a:cs typeface="Constantia"/>
              </a:rPr>
              <a:t>image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10" dirty="0">
                <a:latin typeface="Constantia"/>
                <a:cs typeface="Constantia"/>
              </a:rPr>
              <a:t>65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90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columns,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bilinear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interpolation,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imresize(im, [65 </a:t>
            </a:r>
            <a:r>
              <a:rPr sz="2600" spc="-5" dirty="0">
                <a:latin typeface="Courier New"/>
                <a:cs typeface="Courier New"/>
              </a:rPr>
              <a:t>90],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‘bilinear’);</a:t>
            </a:r>
            <a:endParaRPr sz="26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35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3415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can also</a:t>
            </a:r>
            <a:r>
              <a:rPr sz="2400" spc="-2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do!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latin typeface="Courier New"/>
                <a:cs typeface="Courier New"/>
              </a:rPr>
              <a:t>out = </a:t>
            </a:r>
            <a:r>
              <a:rPr sz="2400" spc="-10" dirty="0">
                <a:latin typeface="Courier New"/>
                <a:cs typeface="Courier New"/>
              </a:rPr>
              <a:t>imresize(im, </a:t>
            </a:r>
            <a:r>
              <a:rPr sz="2400" spc="-5" dirty="0">
                <a:latin typeface="Courier New"/>
                <a:cs typeface="Courier New"/>
              </a:rPr>
              <a:t>0.5,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‘bilinear’);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41592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Rotating</a:t>
            </a:r>
            <a:r>
              <a:rPr spc="-75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72" y="1730335"/>
            <a:ext cx="7788275" cy="49923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5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Suppose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rotate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How?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imrotate(im, angle,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‘method’);</a:t>
            </a:r>
            <a:endParaRPr sz="2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66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im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rotate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angle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How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much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rotate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405765" marR="446405" algn="ctr">
              <a:lnSpc>
                <a:spcPct val="100000"/>
              </a:lnSpc>
              <a:spcBef>
                <a:spcPts val="69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5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Angle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degrees!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Positive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angle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counter-  </a:t>
            </a:r>
            <a:r>
              <a:rPr sz="2400" spc="-5" dirty="0">
                <a:latin typeface="Constantia"/>
                <a:cs typeface="Constantia"/>
              </a:rPr>
              <a:t>clockwise </a:t>
            </a:r>
            <a:r>
              <a:rPr sz="2400" spc="-10" dirty="0">
                <a:latin typeface="Constantia"/>
                <a:cs typeface="Constantia"/>
              </a:rPr>
              <a:t>rotation,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negative angle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3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clockwise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ts val="3040"/>
              </a:lnSpc>
              <a:spcBef>
                <a:spcPts val="78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rotating,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inevitably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missing  information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method</a:t>
            </a:r>
            <a:r>
              <a:rPr sz="2600" spc="-12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20" dirty="0">
                <a:latin typeface="Constantia"/>
                <a:cs typeface="Constantia"/>
              </a:rPr>
              <a:t>like </a:t>
            </a:r>
            <a:r>
              <a:rPr sz="2600" spc="-15" dirty="0">
                <a:latin typeface="Constantia"/>
                <a:cs typeface="Constantia"/>
              </a:rPr>
              <a:t>before </a:t>
            </a:r>
            <a:r>
              <a:rPr sz="2600" spc="-5" dirty="0">
                <a:latin typeface="Constantia"/>
                <a:cs typeface="Constantia"/>
              </a:rPr>
              <a:t>with </a:t>
            </a:r>
            <a:r>
              <a:rPr sz="2600" spc="-10" dirty="0">
                <a:latin typeface="Constantia"/>
                <a:cs typeface="Constantia"/>
              </a:rPr>
              <a:t>resizing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out</a:t>
            </a:r>
            <a:r>
              <a:rPr sz="2600" spc="-5" dirty="0">
                <a:latin typeface="Constantia"/>
                <a:cs typeface="Constantia"/>
              </a:rPr>
              <a:t>: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rotated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Example: </a:t>
            </a:r>
            <a:r>
              <a:rPr sz="2600" spc="-15" dirty="0">
                <a:latin typeface="Constantia"/>
                <a:cs typeface="Constantia"/>
              </a:rPr>
              <a:t>Let’s rotate </a:t>
            </a:r>
            <a:r>
              <a:rPr sz="2600" spc="-30" dirty="0">
                <a:latin typeface="Constantia"/>
                <a:cs typeface="Constantia"/>
              </a:rPr>
              <a:t>CCW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35" dirty="0">
                <a:latin typeface="Constantia"/>
                <a:cs typeface="Constantia"/>
              </a:rPr>
              <a:t>45 </a:t>
            </a:r>
            <a:r>
              <a:rPr sz="2600" spc="-10" dirty="0">
                <a:latin typeface="Constantia"/>
                <a:cs typeface="Constantia"/>
              </a:rPr>
              <a:t>degrees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409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bilinear: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imrotate(im, 45,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‘bilinear’);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50" y="1600555"/>
            <a:ext cx="6374765" cy="300355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7200" b="1" i="1" spc="-5" dirty="0">
                <a:solidFill>
                  <a:srgbClr val="000000"/>
                </a:solidFill>
                <a:latin typeface="Constantia"/>
                <a:cs typeface="Constantia"/>
              </a:rPr>
              <a:t>Demo Time</a:t>
            </a:r>
            <a:r>
              <a:rPr sz="7200" b="1" i="1" spc="-24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7200" b="1" i="1" dirty="0">
                <a:solidFill>
                  <a:srgbClr val="000000"/>
                </a:solidFill>
                <a:latin typeface="Constantia"/>
                <a:cs typeface="Constantia"/>
              </a:rPr>
              <a:t>#2!</a:t>
            </a:r>
            <a:endParaRPr sz="7200">
              <a:latin typeface="Constantia"/>
              <a:cs typeface="Constantia"/>
            </a:endParaRPr>
          </a:p>
          <a:p>
            <a:pPr marL="1719580" marR="1709420" indent="-1905" algn="just">
              <a:lnSpc>
                <a:spcPct val="120000"/>
              </a:lnSpc>
              <a:spcBef>
                <a:spcPts val="270"/>
              </a:spcBef>
            </a:pPr>
            <a:r>
              <a:rPr sz="2800" b="1" i="1" spc="-10" dirty="0">
                <a:solidFill>
                  <a:srgbClr val="000000"/>
                </a:solidFill>
                <a:latin typeface="Constantia"/>
                <a:cs typeface="Constantia"/>
              </a:rPr>
              <a:t>Enlarging Images  Shrinking Images  </a:t>
            </a:r>
            <a:r>
              <a:rPr sz="2800" b="1" i="1" spc="-25" dirty="0">
                <a:solidFill>
                  <a:srgbClr val="000000"/>
                </a:solidFill>
                <a:latin typeface="Constantia"/>
                <a:cs typeface="Constantia"/>
              </a:rPr>
              <a:t>Rotating</a:t>
            </a:r>
            <a:r>
              <a:rPr sz="2800" b="1" i="1" spc="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800" b="1" i="1" spc="-10" dirty="0">
                <a:solidFill>
                  <a:srgbClr val="000000"/>
                </a:solidFill>
                <a:latin typeface="Constantia"/>
                <a:cs typeface="Constantia"/>
              </a:rPr>
              <a:t>Images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011"/>
            <a:ext cx="81203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/>
              <a:t>Topics </a:t>
            </a:r>
            <a:r>
              <a:rPr sz="4500" spc="-20" dirty="0"/>
              <a:t>Covered </a:t>
            </a:r>
            <a:r>
              <a:rPr sz="4500" spc="-5" dirty="0"/>
              <a:t>in this</a:t>
            </a:r>
            <a:r>
              <a:rPr sz="4500" spc="20" dirty="0"/>
              <a:t> </a:t>
            </a:r>
            <a:r>
              <a:rPr sz="4500" spc="-15" dirty="0"/>
              <a:t>Presentation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6701155" cy="433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112010" indent="-274320">
              <a:lnSpc>
                <a:spcPct val="100000"/>
              </a:lnSpc>
              <a:spcBef>
                <a:spcPts val="10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onstantia"/>
                <a:cs typeface="Constantia"/>
              </a:rPr>
              <a:t>2</a:t>
            </a:r>
            <a:r>
              <a:rPr sz="2550" spc="7" baseline="26143" dirty="0">
                <a:latin typeface="Constantia"/>
                <a:cs typeface="Constantia"/>
              </a:rPr>
              <a:t>nd </a:t>
            </a:r>
            <a:r>
              <a:rPr sz="2600" spc="-15" dirty="0">
                <a:latin typeface="Constantia"/>
                <a:cs typeface="Constantia"/>
              </a:rPr>
              <a:t>Hour: </a:t>
            </a:r>
            <a:r>
              <a:rPr sz="2600" dirty="0">
                <a:latin typeface="Constantia"/>
                <a:cs typeface="Constantia"/>
              </a:rPr>
              <a:t>7:10 </a:t>
            </a:r>
            <a:r>
              <a:rPr sz="2600" spc="-20" dirty="0">
                <a:latin typeface="Constantia"/>
                <a:cs typeface="Constantia"/>
              </a:rPr>
              <a:t>p.m. </a:t>
            </a:r>
            <a:r>
              <a:rPr sz="2600" dirty="0">
                <a:latin typeface="Constantia"/>
                <a:cs typeface="Constantia"/>
              </a:rPr>
              <a:t>– 8:00 </a:t>
            </a:r>
            <a:r>
              <a:rPr sz="2600" spc="-25" dirty="0">
                <a:latin typeface="Constantia"/>
                <a:cs typeface="Constantia"/>
              </a:rPr>
              <a:t>p.m.  </a:t>
            </a:r>
            <a:r>
              <a:rPr sz="2600" spc="-10" dirty="0">
                <a:latin typeface="Constantia"/>
                <a:cs typeface="Constantia"/>
              </a:rPr>
              <a:t>Operations </a:t>
            </a:r>
            <a:r>
              <a:rPr sz="2600" spc="-5" dirty="0">
                <a:latin typeface="Constantia"/>
                <a:cs typeface="Constantia"/>
              </a:rPr>
              <a:t>on Digital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endParaRPr sz="26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5" dirty="0">
                <a:latin typeface="Constantia"/>
                <a:cs typeface="Constantia"/>
              </a:rPr>
              <a:t>Simple </a:t>
            </a:r>
            <a:r>
              <a:rPr sz="2400" b="1" spc="-15" dirty="0">
                <a:latin typeface="Constantia"/>
                <a:cs typeface="Constantia"/>
              </a:rPr>
              <a:t>contrast </a:t>
            </a:r>
            <a:r>
              <a:rPr sz="2400" b="1" spc="-5" dirty="0">
                <a:latin typeface="Constantia"/>
                <a:cs typeface="Constantia"/>
              </a:rPr>
              <a:t>and brightness</a:t>
            </a:r>
            <a:r>
              <a:rPr sz="2400" b="1" spc="-32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enhancing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Intro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Advanced </a:t>
            </a:r>
            <a:r>
              <a:rPr sz="2400" spc="-5" dirty="0">
                <a:latin typeface="Constantia"/>
                <a:cs typeface="Constantia"/>
              </a:rPr>
              <a:t>enhancing </a:t>
            </a:r>
            <a:r>
              <a:rPr sz="2400" dirty="0">
                <a:latin typeface="Constantia"/>
                <a:cs typeface="Constantia"/>
              </a:rPr>
              <a:t>using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Intro </a:t>
            </a:r>
            <a:r>
              <a:rPr sz="2400" spc="-20" dirty="0">
                <a:latin typeface="Constantia"/>
                <a:cs typeface="Constantia"/>
              </a:rPr>
              <a:t>to convolution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Blurring </a:t>
            </a:r>
            <a:r>
              <a:rPr sz="2400" dirty="0">
                <a:latin typeface="Constantia"/>
                <a:cs typeface="Constantia"/>
              </a:rPr>
              <a:t>/ </a:t>
            </a:r>
            <a:r>
              <a:rPr sz="2400" spc="-5" dirty="0">
                <a:latin typeface="Constantia"/>
                <a:cs typeface="Constantia"/>
              </a:rPr>
              <a:t>Smoothing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Edge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detection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Sharpening</a:t>
            </a:r>
            <a:r>
              <a:rPr sz="2400" spc="-15" dirty="0">
                <a:latin typeface="Constantia"/>
                <a:cs typeface="Constantia"/>
              </a:rPr>
              <a:t> 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…break for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minutes!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9970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Cont. </a:t>
            </a:r>
            <a:r>
              <a:rPr dirty="0"/>
              <a:t>&amp; Brig.</a:t>
            </a:r>
            <a:r>
              <a:rPr spc="-85" dirty="0"/>
              <a:t> </a:t>
            </a:r>
            <a:r>
              <a:rPr spc="-10" dirty="0"/>
              <a:t>Enhancement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8516"/>
            <a:ext cx="8002905" cy="45681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85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First </a:t>
            </a:r>
            <a:r>
              <a:rPr sz="2400" spc="-10" dirty="0">
                <a:latin typeface="Constantia"/>
                <a:cs typeface="Constantia"/>
              </a:rPr>
              <a:t>real </a:t>
            </a:r>
            <a:r>
              <a:rPr sz="2400" spc="-5" dirty="0">
                <a:latin typeface="Constantia"/>
                <a:cs typeface="Constantia"/>
              </a:rPr>
              <a:t>application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Brightness</a:t>
            </a:r>
            <a:r>
              <a:rPr sz="2400" spc="-3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enhancement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60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40" dirty="0">
                <a:latin typeface="Constantia"/>
                <a:cs typeface="Constantia"/>
              </a:rPr>
              <a:t>How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we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increase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/decrease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brightness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of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image?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65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  <a:tab pos="1476375" algn="l"/>
              </a:tabLst>
            </a:pPr>
            <a:r>
              <a:rPr sz="2200" spc="-5" dirty="0">
                <a:latin typeface="Constantia"/>
                <a:cs typeface="Constantia"/>
              </a:rPr>
              <a:t>1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way:	</a:t>
            </a:r>
            <a:r>
              <a:rPr sz="2200" spc="-15" dirty="0">
                <a:latin typeface="Constantia"/>
                <a:cs typeface="Constantia"/>
              </a:rPr>
              <a:t>Just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add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subtract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brightness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to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every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pixel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ts val="2515"/>
              </a:lnSpc>
              <a:spcBef>
                <a:spcPts val="240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30" dirty="0">
                <a:latin typeface="Constantia"/>
                <a:cs typeface="Constantia"/>
              </a:rPr>
              <a:t>How? </a:t>
            </a:r>
            <a:r>
              <a:rPr sz="2200" spc="-5" dirty="0">
                <a:latin typeface="Courier New"/>
                <a:cs typeface="Courier New"/>
              </a:rPr>
              <a:t>im2 = im + c;</a:t>
            </a:r>
            <a:r>
              <a:rPr sz="2200" spc="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or</a:t>
            </a:r>
            <a:endParaRPr sz="2200">
              <a:latin typeface="Constantia"/>
              <a:cs typeface="Constantia"/>
            </a:endParaRPr>
          </a:p>
          <a:p>
            <a:pPr marL="652145">
              <a:lnSpc>
                <a:spcPts val="2515"/>
              </a:lnSpc>
              <a:tabLst>
                <a:tab pos="3447415" algn="l"/>
              </a:tabLst>
            </a:pPr>
            <a:r>
              <a:rPr sz="2200" spc="-5" dirty="0">
                <a:latin typeface="Courier New"/>
                <a:cs typeface="Courier New"/>
              </a:rPr>
              <a:t>im2 = im –</a:t>
            </a:r>
            <a:r>
              <a:rPr sz="2200" spc="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c;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c</a:t>
            </a:r>
            <a:r>
              <a:rPr sz="2200" spc="-10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5" dirty="0">
                <a:latin typeface="Constantia"/>
                <a:cs typeface="Constantia"/>
              </a:rPr>
              <a:t>any </a:t>
            </a:r>
            <a:r>
              <a:rPr sz="2200" spc="-10" dirty="0">
                <a:latin typeface="Constantia"/>
                <a:cs typeface="Constantia"/>
              </a:rPr>
              <a:t>constant (0 </a:t>
            </a:r>
            <a:r>
              <a:rPr sz="2200" spc="-5" dirty="0">
                <a:latin typeface="Constantia"/>
                <a:cs typeface="Constantia"/>
              </a:rPr>
              <a:t>– </a:t>
            </a:r>
            <a:r>
              <a:rPr sz="2200" spc="-20" dirty="0">
                <a:latin typeface="Constantia"/>
                <a:cs typeface="Constantia"/>
              </a:rPr>
              <a:t>255)</a:t>
            </a:r>
            <a:endParaRPr sz="22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68421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1900" spc="-40" dirty="0">
                <a:latin typeface="Constantia"/>
                <a:cs typeface="Constantia"/>
              </a:rPr>
              <a:t>Takes </a:t>
            </a:r>
            <a:r>
              <a:rPr sz="1900" spc="-5" dirty="0">
                <a:latin typeface="Courier New"/>
                <a:cs typeface="Courier New"/>
              </a:rPr>
              <a:t>c</a:t>
            </a:r>
            <a:r>
              <a:rPr sz="1900" spc="-94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nstantia"/>
                <a:cs typeface="Constantia"/>
              </a:rPr>
              <a:t>and add / </a:t>
            </a:r>
            <a:r>
              <a:rPr sz="1900" spc="-10" dirty="0">
                <a:latin typeface="Constantia"/>
                <a:cs typeface="Constantia"/>
              </a:rPr>
              <a:t>subtract </a:t>
            </a:r>
            <a:r>
              <a:rPr sz="1900" spc="-15" dirty="0">
                <a:latin typeface="Constantia"/>
                <a:cs typeface="Constantia"/>
              </a:rPr>
              <a:t>to </a:t>
            </a:r>
            <a:r>
              <a:rPr sz="1900" b="1" spc="-10" dirty="0">
                <a:latin typeface="Constantia"/>
                <a:cs typeface="Constantia"/>
              </a:rPr>
              <a:t>every </a:t>
            </a:r>
            <a:r>
              <a:rPr sz="1900" spc="-15" dirty="0">
                <a:latin typeface="Constantia"/>
                <a:cs typeface="Constantia"/>
              </a:rPr>
              <a:t>pixel </a:t>
            </a:r>
            <a:r>
              <a:rPr sz="1900" spc="-5" dirty="0">
                <a:latin typeface="Constantia"/>
                <a:cs typeface="Constantia"/>
              </a:rPr>
              <a:t>in the </a:t>
            </a:r>
            <a:r>
              <a:rPr sz="1900" spc="-15" dirty="0">
                <a:latin typeface="Constantia"/>
                <a:cs typeface="Constantia"/>
              </a:rPr>
              <a:t>image</a:t>
            </a:r>
            <a:endParaRPr sz="19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40"/>
              </a:spcBef>
              <a:buClr>
                <a:srgbClr val="009DD9"/>
              </a:buClr>
              <a:buSzPct val="68421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1900" spc="-5" dirty="0">
                <a:latin typeface="Constantia"/>
                <a:cs typeface="Constantia"/>
              </a:rPr>
              <a:t>Adding / </a:t>
            </a:r>
            <a:r>
              <a:rPr sz="1900" spc="-10" dirty="0">
                <a:latin typeface="Constantia"/>
                <a:cs typeface="Constantia"/>
              </a:rPr>
              <a:t>subtracting </a:t>
            </a:r>
            <a:r>
              <a:rPr sz="1900" spc="-15" dirty="0">
                <a:latin typeface="Constantia"/>
                <a:cs typeface="Constantia"/>
              </a:rPr>
              <a:t>makes </a:t>
            </a:r>
            <a:r>
              <a:rPr sz="1900" spc="-5" dirty="0">
                <a:latin typeface="Constantia"/>
                <a:cs typeface="Constantia"/>
              </a:rPr>
              <a:t>the </a:t>
            </a:r>
            <a:r>
              <a:rPr sz="1900" spc="-15" dirty="0">
                <a:latin typeface="Constantia"/>
                <a:cs typeface="Constantia"/>
              </a:rPr>
              <a:t>image </a:t>
            </a:r>
            <a:r>
              <a:rPr sz="1900" spc="-10" dirty="0">
                <a:latin typeface="Constantia"/>
                <a:cs typeface="Constantia"/>
              </a:rPr>
              <a:t>brighter </a:t>
            </a:r>
            <a:r>
              <a:rPr sz="1900" spc="-5" dirty="0">
                <a:latin typeface="Constantia"/>
                <a:cs typeface="Constantia"/>
              </a:rPr>
              <a:t>/</a:t>
            </a:r>
            <a:r>
              <a:rPr sz="1900" spc="-254" dirty="0">
                <a:latin typeface="Constantia"/>
                <a:cs typeface="Constantia"/>
              </a:rPr>
              <a:t> </a:t>
            </a:r>
            <a:r>
              <a:rPr sz="1900" spc="-15" dirty="0">
                <a:latin typeface="Constantia"/>
                <a:cs typeface="Constantia"/>
              </a:rPr>
              <a:t>darker</a:t>
            </a:r>
            <a:endParaRPr sz="19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1900" spc="-10" dirty="0">
                <a:latin typeface="Constantia"/>
                <a:cs typeface="Constantia"/>
              </a:rPr>
              <a:t>Round </a:t>
            </a:r>
            <a:r>
              <a:rPr sz="1900" spc="-5" dirty="0">
                <a:latin typeface="Constantia"/>
                <a:cs typeface="Constantia"/>
              </a:rPr>
              <a:t>off </a:t>
            </a:r>
            <a:r>
              <a:rPr sz="1900" spc="-10" dirty="0">
                <a:latin typeface="Constantia"/>
                <a:cs typeface="Constantia"/>
              </a:rPr>
              <a:t>occurs </a:t>
            </a:r>
            <a:r>
              <a:rPr sz="1900" spc="-5" dirty="0">
                <a:latin typeface="Constantia"/>
                <a:cs typeface="Constantia"/>
              </a:rPr>
              <a:t>if out of </a:t>
            </a:r>
            <a:r>
              <a:rPr sz="1900" spc="-25" dirty="0">
                <a:latin typeface="Constantia"/>
                <a:cs typeface="Constantia"/>
              </a:rPr>
              <a:t>range </a:t>
            </a:r>
            <a:r>
              <a:rPr sz="1900" spc="-5" dirty="0">
                <a:latin typeface="Constantia"/>
                <a:cs typeface="Constantia"/>
              </a:rPr>
              <a:t>(i.e. set </a:t>
            </a:r>
            <a:r>
              <a:rPr sz="1900" spc="-15" dirty="0">
                <a:latin typeface="Constantia"/>
                <a:cs typeface="Constantia"/>
              </a:rPr>
              <a:t>to 255 </a:t>
            </a:r>
            <a:r>
              <a:rPr sz="1900" spc="-5" dirty="0">
                <a:latin typeface="Constantia"/>
                <a:cs typeface="Constantia"/>
              </a:rPr>
              <a:t>if &gt; </a:t>
            </a:r>
            <a:r>
              <a:rPr sz="1900" spc="-10" dirty="0">
                <a:latin typeface="Constantia"/>
                <a:cs typeface="Constantia"/>
              </a:rPr>
              <a:t>255/set </a:t>
            </a:r>
            <a:r>
              <a:rPr sz="1900" spc="-15" dirty="0">
                <a:latin typeface="Constantia"/>
                <a:cs typeface="Constantia"/>
              </a:rPr>
              <a:t>to </a:t>
            </a:r>
            <a:r>
              <a:rPr sz="1900" spc="-5" dirty="0">
                <a:latin typeface="Constantia"/>
                <a:cs typeface="Constantia"/>
              </a:rPr>
              <a:t>0 if &lt;</a:t>
            </a:r>
            <a:r>
              <a:rPr sz="1900" spc="-235" dirty="0">
                <a:latin typeface="Constantia"/>
                <a:cs typeface="Constantia"/>
              </a:rPr>
              <a:t> </a:t>
            </a:r>
            <a:r>
              <a:rPr sz="1900" spc="-5" dirty="0">
                <a:latin typeface="Constantia"/>
                <a:cs typeface="Constantia"/>
              </a:rPr>
              <a:t>0)</a:t>
            </a:r>
            <a:endParaRPr sz="19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54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What </a:t>
            </a:r>
            <a:r>
              <a:rPr sz="2400" spc="-5" dirty="0">
                <a:latin typeface="Constantia"/>
                <a:cs typeface="Constantia"/>
              </a:rPr>
              <a:t>about another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way?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85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85" dirty="0">
                <a:latin typeface="Constantia"/>
                <a:cs typeface="Constantia"/>
              </a:rPr>
              <a:t>We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can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also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scale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image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by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constant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40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5" dirty="0">
                <a:latin typeface="Constantia"/>
                <a:cs typeface="Constantia"/>
              </a:rPr>
              <a:t>Do: </a:t>
            </a:r>
            <a:r>
              <a:rPr sz="2200" spc="-5" dirty="0">
                <a:latin typeface="Courier New"/>
                <a:cs typeface="Courier New"/>
              </a:rPr>
              <a:t>im2 =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c*im;</a:t>
            </a:r>
            <a:endParaRPr sz="2200">
              <a:latin typeface="Courier New"/>
              <a:cs typeface="Courier New"/>
            </a:endParaRPr>
          </a:p>
          <a:p>
            <a:pPr marL="927100" lvl="2" indent="-24701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8421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1900" spc="-5" dirty="0">
                <a:latin typeface="Constantia"/>
                <a:cs typeface="Constantia"/>
              </a:rPr>
              <a:t>If </a:t>
            </a:r>
            <a:r>
              <a:rPr sz="1900" spc="-5" dirty="0">
                <a:latin typeface="Courier New"/>
                <a:cs typeface="Courier New"/>
              </a:rPr>
              <a:t>c</a:t>
            </a:r>
            <a:r>
              <a:rPr sz="1900" spc="-6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nstantia"/>
                <a:cs typeface="Constantia"/>
              </a:rPr>
              <a:t>&gt; </a:t>
            </a:r>
            <a:r>
              <a:rPr sz="1900" spc="-10" dirty="0">
                <a:latin typeface="Constantia"/>
                <a:cs typeface="Constantia"/>
              </a:rPr>
              <a:t>1, </a:t>
            </a:r>
            <a:r>
              <a:rPr sz="1900" spc="-5" dirty="0">
                <a:latin typeface="Constantia"/>
                <a:cs typeface="Constantia"/>
              </a:rPr>
              <a:t>increasing </a:t>
            </a:r>
            <a:r>
              <a:rPr sz="1900" spc="-10" dirty="0">
                <a:latin typeface="Constantia"/>
                <a:cs typeface="Constantia"/>
              </a:rPr>
              <a:t>brightness</a:t>
            </a:r>
            <a:endParaRPr sz="19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29"/>
              </a:spcBef>
              <a:buClr>
                <a:srgbClr val="009DD9"/>
              </a:buClr>
              <a:buSzPct val="68421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1900" spc="-5" dirty="0">
                <a:latin typeface="Constantia"/>
                <a:cs typeface="Constantia"/>
              </a:rPr>
              <a:t>If </a:t>
            </a:r>
            <a:r>
              <a:rPr sz="1900" spc="-5" dirty="0">
                <a:latin typeface="Courier New"/>
                <a:cs typeface="Courier New"/>
              </a:rPr>
              <a:t>c</a:t>
            </a:r>
            <a:r>
              <a:rPr sz="1900" spc="-6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nstantia"/>
                <a:cs typeface="Constantia"/>
              </a:rPr>
              <a:t>&lt; </a:t>
            </a:r>
            <a:r>
              <a:rPr sz="1900" spc="-10" dirty="0">
                <a:latin typeface="Constantia"/>
                <a:cs typeface="Constantia"/>
              </a:rPr>
              <a:t>1, </a:t>
            </a:r>
            <a:r>
              <a:rPr sz="1900" spc="-5" dirty="0">
                <a:latin typeface="Constantia"/>
                <a:cs typeface="Constantia"/>
              </a:rPr>
              <a:t>decreasing </a:t>
            </a:r>
            <a:r>
              <a:rPr sz="1900" spc="-10" dirty="0">
                <a:latin typeface="Constantia"/>
                <a:cs typeface="Constantia"/>
              </a:rPr>
              <a:t>brightness</a:t>
            </a:r>
            <a:endParaRPr sz="19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0655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</a:t>
            </a:r>
            <a:r>
              <a:rPr spc="-90" dirty="0"/>
              <a:t> </a:t>
            </a:r>
            <a:r>
              <a:rPr spc="-70" dirty="0"/>
              <a:t>MATLAB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525"/>
            <a:ext cx="8051800" cy="4702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file…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info?</a:t>
            </a:r>
            <a:endParaRPr sz="2600">
              <a:latin typeface="Constantia"/>
              <a:cs typeface="Constantia"/>
            </a:endParaRPr>
          </a:p>
          <a:p>
            <a:pPr marL="287020" marR="455295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Open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up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change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working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directory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15" dirty="0">
                <a:latin typeface="Constantia"/>
                <a:cs typeface="Constantia"/>
              </a:rPr>
              <a:t>where image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stored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1553210" algn="l"/>
              </a:tabLst>
            </a:pP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	</a:t>
            </a:r>
            <a:r>
              <a:rPr sz="2600" spc="-5" dirty="0">
                <a:latin typeface="Courier New"/>
                <a:cs typeface="Courier New"/>
              </a:rPr>
              <a:t>imread()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function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6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 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imread(‘name_of_image.ext’)</a:t>
            </a:r>
            <a:endParaRPr sz="2400">
              <a:latin typeface="Courier New"/>
              <a:cs typeface="Courier New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7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Use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quotes,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full name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  </a:t>
            </a:r>
            <a:r>
              <a:rPr sz="2400" spc="-5" dirty="0">
                <a:latin typeface="Constantia"/>
                <a:cs typeface="Constantia"/>
              </a:rPr>
              <a:t>with </a:t>
            </a:r>
            <a:r>
              <a:rPr sz="2400" dirty="0">
                <a:latin typeface="Constantia"/>
                <a:cs typeface="Constantia"/>
              </a:rPr>
              <a:t>its </a:t>
            </a:r>
            <a:r>
              <a:rPr sz="2400" spc="-10" dirty="0">
                <a:latin typeface="Constantia"/>
                <a:cs typeface="Constantia"/>
              </a:rPr>
              <a:t>extension </a:t>
            </a:r>
            <a:r>
              <a:rPr sz="2400" spc="-15" dirty="0">
                <a:latin typeface="Constantia"/>
                <a:cs typeface="Constantia"/>
              </a:rPr>
              <a:t>(.bmp, </a:t>
            </a:r>
            <a:r>
              <a:rPr sz="2400" spc="-10" dirty="0">
                <a:latin typeface="Constantia"/>
                <a:cs typeface="Constantia"/>
              </a:rPr>
              <a:t>.jpg,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etc.)</a:t>
            </a:r>
            <a:endParaRPr sz="2400">
              <a:latin typeface="Constantia"/>
              <a:cs typeface="Constantia"/>
            </a:endParaRPr>
          </a:p>
          <a:p>
            <a:pPr marL="652780" marR="121285" lvl="1" indent="-247015">
              <a:lnSpc>
                <a:spcPct val="103299"/>
              </a:lnSpc>
              <a:spcBef>
                <a:spcPts val="3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contain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2D</a:t>
            </a:r>
            <a:r>
              <a:rPr sz="2400" spc="-5" dirty="0">
                <a:latin typeface="Constantia"/>
                <a:cs typeface="Constantia"/>
              </a:rPr>
              <a:t> matrix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(rows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cols)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B&amp;W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values  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3D matrix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(rows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cols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3)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colour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values</a:t>
            </a:r>
            <a:endParaRPr sz="2400">
              <a:latin typeface="Constantia"/>
              <a:cs typeface="Constantia"/>
            </a:endParaRPr>
          </a:p>
          <a:p>
            <a:pPr marL="652780" marR="939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Matrix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corresponds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digital</a:t>
            </a:r>
            <a:r>
              <a:rPr sz="2400" spc="-15" dirty="0">
                <a:latin typeface="Constantia"/>
                <a:cs typeface="Constantia"/>
              </a:rPr>
              <a:t> image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 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&amp;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10" dirty="0">
                <a:latin typeface="Constantia"/>
                <a:cs typeface="Constantia"/>
              </a:rPr>
              <a:t>W,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component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8428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Cont. </a:t>
            </a:r>
            <a:r>
              <a:rPr dirty="0"/>
              <a:t>&amp; Brig. </a:t>
            </a:r>
            <a:r>
              <a:rPr spc="-10" dirty="0"/>
              <a:t>Enhancement</a:t>
            </a:r>
            <a:r>
              <a:rPr spc="-10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477"/>
            <a:ext cx="7920355" cy="44005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covered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brightness…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contrast?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ts val="3100"/>
              </a:lnSpc>
              <a:spcBef>
                <a:spcPts val="77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Contrast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well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from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5" dirty="0">
                <a:latin typeface="Constantia"/>
                <a:cs typeface="Constantia"/>
              </a:rPr>
              <a:t>background</a:t>
            </a:r>
            <a:endParaRPr sz="2600">
              <a:latin typeface="Constantia"/>
              <a:cs typeface="Constantia"/>
            </a:endParaRPr>
          </a:p>
          <a:p>
            <a:pPr marL="287020" marR="34290" indent="-274320">
              <a:lnSpc>
                <a:spcPct val="100699"/>
              </a:lnSpc>
              <a:spcBef>
                <a:spcPts val="49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performing brightness </a:t>
            </a:r>
            <a:r>
              <a:rPr sz="2600" spc="-10" dirty="0">
                <a:latin typeface="Constantia"/>
                <a:cs typeface="Constantia"/>
              </a:rPr>
              <a:t>enhancing, </a:t>
            </a:r>
            <a:r>
              <a:rPr sz="2600" spc="-20" dirty="0">
                <a:latin typeface="Constantia"/>
                <a:cs typeface="Constantia"/>
              </a:rPr>
              <a:t>you’ll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notice 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looks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“white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washed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out”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Poor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</a:t>
            </a:r>
            <a:endParaRPr sz="2600">
              <a:latin typeface="Constantia"/>
              <a:cs typeface="Constantia"/>
            </a:endParaRPr>
          </a:p>
          <a:p>
            <a:pPr marL="287020" marR="175895" indent="-274320">
              <a:lnSpc>
                <a:spcPct val="100000"/>
              </a:lnSpc>
              <a:spcBef>
                <a:spcPts val="6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do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5" dirty="0">
                <a:latin typeface="Constantia"/>
                <a:cs typeface="Constantia"/>
              </a:rPr>
              <a:t>contrast </a:t>
            </a:r>
            <a:r>
              <a:rPr sz="2600" spc="-5" dirty="0">
                <a:latin typeface="Constantia"/>
                <a:cs typeface="Constantia"/>
              </a:rPr>
              <a:t>enhancement </a:t>
            </a:r>
            <a:r>
              <a:rPr sz="2600" spc="-20" dirty="0">
                <a:latin typeface="Constantia"/>
                <a:cs typeface="Constantia"/>
              </a:rPr>
              <a:t>to make </a:t>
            </a:r>
            <a:r>
              <a:rPr sz="2600" dirty="0">
                <a:latin typeface="Constantia"/>
                <a:cs typeface="Constantia"/>
              </a:rPr>
              <a:t>objects  </a:t>
            </a:r>
            <a:r>
              <a:rPr sz="2600" spc="-5" dirty="0">
                <a:latin typeface="Constantia"/>
                <a:cs typeface="Constantia"/>
              </a:rPr>
              <a:t>look </a:t>
            </a:r>
            <a:r>
              <a:rPr sz="2600" spc="-40" dirty="0">
                <a:latin typeface="Constantia"/>
                <a:cs typeface="Constantia"/>
              </a:rPr>
              <a:t>better, </a:t>
            </a:r>
            <a:r>
              <a:rPr sz="2600" spc="-10" dirty="0">
                <a:latin typeface="Constantia"/>
                <a:cs typeface="Constantia"/>
              </a:rPr>
              <a:t>leaving </a:t>
            </a:r>
            <a:r>
              <a:rPr sz="2600" spc="-5" dirty="0">
                <a:latin typeface="Constantia"/>
                <a:cs typeface="Constantia"/>
              </a:rPr>
              <a:t>background </a:t>
            </a:r>
            <a:r>
              <a:rPr sz="2600" spc="-15" dirty="0">
                <a:latin typeface="Constantia"/>
                <a:cs typeface="Constantia"/>
              </a:rPr>
              <a:t>relatively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unaffected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4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1260475" algn="l"/>
              </a:tabLst>
            </a:pPr>
            <a:r>
              <a:rPr sz="2600" spc="-25" dirty="0">
                <a:latin typeface="Constantia"/>
                <a:cs typeface="Constantia"/>
              </a:rPr>
              <a:t>How?	</a:t>
            </a:r>
            <a:r>
              <a:rPr sz="2600" spc="-20" dirty="0">
                <a:latin typeface="Constantia"/>
                <a:cs typeface="Constantia"/>
              </a:rPr>
              <a:t>Use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i="1" spc="-15" dirty="0">
                <a:latin typeface="Constantia"/>
                <a:cs typeface="Constantia"/>
              </a:rPr>
              <a:t>power </a:t>
            </a:r>
            <a:r>
              <a:rPr sz="2600" i="1" spc="-5" dirty="0">
                <a:latin typeface="Constantia"/>
                <a:cs typeface="Constantia"/>
              </a:rPr>
              <a:t>law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s =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550" baseline="26143" dirty="0">
                <a:latin typeface="Constantia"/>
                <a:cs typeface="Constantia"/>
              </a:rPr>
              <a:t>γ</a:t>
            </a:r>
            <a:endParaRPr sz="2550" baseline="26143">
              <a:latin typeface="Constantia"/>
              <a:cs typeface="Constantia"/>
            </a:endParaRPr>
          </a:p>
          <a:p>
            <a:pPr marL="652145" marR="78105" indent="-247015">
              <a:lnSpc>
                <a:spcPct val="100000"/>
              </a:lnSpc>
              <a:spcBef>
                <a:spcPts val="56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300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input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 </a:t>
            </a:r>
            <a:r>
              <a:rPr sz="2400" spc="-10" dirty="0">
                <a:latin typeface="Constantia"/>
                <a:cs typeface="Constantia"/>
              </a:rPr>
              <a:t>intensity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output  </a:t>
            </a:r>
            <a:r>
              <a:rPr sz="2400" spc="-10" dirty="0">
                <a:latin typeface="Constantia"/>
                <a:cs typeface="Constantia"/>
              </a:rPr>
              <a:t>intensity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8428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Cont. </a:t>
            </a:r>
            <a:r>
              <a:rPr dirty="0"/>
              <a:t>&amp; Brig. </a:t>
            </a:r>
            <a:r>
              <a:rPr spc="-10" dirty="0"/>
              <a:t>Enhancement</a:t>
            </a:r>
            <a:r>
              <a:rPr spc="-10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117080" cy="4138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For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equation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-10" dirty="0">
                <a:latin typeface="Constantia"/>
                <a:cs typeface="Constantia"/>
              </a:rPr>
              <a:t>intensities </a:t>
            </a:r>
            <a:r>
              <a:rPr sz="2600" dirty="0">
                <a:latin typeface="Constantia"/>
                <a:cs typeface="Constantia"/>
              </a:rPr>
              <a:t>/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colours</a:t>
            </a:r>
            <a:endParaRPr sz="2600">
              <a:latin typeface="Constantia"/>
              <a:cs typeface="Constantia"/>
            </a:endParaRPr>
          </a:p>
          <a:p>
            <a:pPr marL="652780" marR="364744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15" dirty="0">
                <a:latin typeface="Constantia"/>
                <a:cs typeface="Constantia"/>
              </a:rPr>
              <a:t>colour images,  </a:t>
            </a:r>
            <a:r>
              <a:rPr sz="2400" spc="-10" dirty="0">
                <a:latin typeface="Constantia"/>
                <a:cs typeface="Constantia"/>
              </a:rPr>
              <a:t>apply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27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channel  </a:t>
            </a:r>
            <a:r>
              <a:rPr sz="2400" spc="-10" dirty="0">
                <a:latin typeface="Constantia"/>
                <a:cs typeface="Constantia"/>
              </a:rPr>
              <a:t>separately</a:t>
            </a:r>
            <a:endParaRPr sz="2400">
              <a:latin typeface="Constantia"/>
              <a:cs typeface="Constantia"/>
            </a:endParaRPr>
          </a:p>
          <a:p>
            <a:pPr marL="287020" marR="3567429" indent="-27432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Exponent </a:t>
            </a:r>
            <a:r>
              <a:rPr sz="2600" dirty="0">
                <a:latin typeface="Constantia"/>
                <a:cs typeface="Constantia"/>
              </a:rPr>
              <a:t>γ</a:t>
            </a:r>
            <a:r>
              <a:rPr sz="2600" spc="-4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determines  </a:t>
            </a:r>
            <a:r>
              <a:rPr sz="2600" spc="-20" dirty="0">
                <a:latin typeface="Constantia"/>
                <a:cs typeface="Constantia"/>
              </a:rPr>
              <a:t>how </a:t>
            </a:r>
            <a:r>
              <a:rPr sz="2600" spc="-10" dirty="0">
                <a:latin typeface="Constantia"/>
                <a:cs typeface="Constantia"/>
              </a:rPr>
              <a:t>dark </a:t>
            </a:r>
            <a:r>
              <a:rPr sz="2600" spc="-5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light </a:t>
            </a:r>
            <a:r>
              <a:rPr sz="2600" dirty="0">
                <a:latin typeface="Constantia"/>
                <a:cs typeface="Constantia"/>
              </a:rPr>
              <a:t>the  output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is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γ &gt; 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Make</a:t>
            </a:r>
            <a:r>
              <a:rPr sz="2400" spc="-3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darker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γ &lt; 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Make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lighter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0377" y="2351313"/>
            <a:ext cx="4866519" cy="4248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842884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Cont. </a:t>
            </a:r>
            <a:r>
              <a:rPr dirty="0"/>
              <a:t>&amp; Brig. </a:t>
            </a:r>
            <a:r>
              <a:rPr spc="-10" dirty="0"/>
              <a:t>Enhancement</a:t>
            </a:r>
            <a:r>
              <a:rPr spc="-10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772" y="1880029"/>
            <a:ext cx="7751445" cy="463486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apply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power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law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</a:t>
            </a:r>
            <a:endParaRPr sz="26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49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5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Use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imadjust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imadjust(im, [], </a:t>
            </a:r>
            <a:r>
              <a:rPr sz="2600" spc="-5" dirty="0">
                <a:latin typeface="Courier New"/>
                <a:cs typeface="Courier New"/>
              </a:rPr>
              <a:t>[],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gamma);</a:t>
            </a:r>
            <a:endParaRPr sz="2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66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im</a:t>
            </a:r>
            <a:r>
              <a:rPr sz="2600" spc="-5" dirty="0">
                <a:latin typeface="Constantia"/>
                <a:cs typeface="Constantia"/>
              </a:rPr>
              <a:t>: Input </a:t>
            </a:r>
            <a:r>
              <a:rPr sz="2600" spc="-15" dirty="0">
                <a:latin typeface="Constantia"/>
                <a:cs typeface="Constantia"/>
              </a:rPr>
              <a:t>image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contrast</a:t>
            </a:r>
            <a:r>
              <a:rPr sz="2600" spc="-4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adjust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ts val="3100"/>
              </a:lnSpc>
              <a:spcBef>
                <a:spcPts val="88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15" dirty="0">
                <a:latin typeface="Constantia"/>
                <a:cs typeface="Constantia"/>
              </a:rPr>
              <a:t>Ignore </a:t>
            </a:r>
            <a:r>
              <a:rPr sz="2600" spc="5" dirty="0">
                <a:latin typeface="Constantia"/>
                <a:cs typeface="Constantia"/>
              </a:rPr>
              <a:t>2</a:t>
            </a:r>
            <a:r>
              <a:rPr sz="2550" spc="7" baseline="26143" dirty="0">
                <a:latin typeface="Constantia"/>
                <a:cs typeface="Constantia"/>
              </a:rPr>
              <a:t>nd </a:t>
            </a:r>
            <a:r>
              <a:rPr sz="2600" spc="-5" dirty="0">
                <a:latin typeface="Constantia"/>
                <a:cs typeface="Constantia"/>
              </a:rPr>
              <a:t>and 3</a:t>
            </a:r>
            <a:r>
              <a:rPr sz="2550" spc="-7" baseline="26143" dirty="0">
                <a:latin typeface="Constantia"/>
                <a:cs typeface="Constantia"/>
              </a:rPr>
              <a:t>rd </a:t>
            </a:r>
            <a:r>
              <a:rPr sz="2600" spc="-10" dirty="0">
                <a:latin typeface="Constantia"/>
                <a:cs typeface="Constantia"/>
              </a:rPr>
              <a:t>parameters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Beyond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scope </a:t>
            </a:r>
            <a:r>
              <a:rPr sz="2600" spc="-5" dirty="0">
                <a:latin typeface="Constantia"/>
                <a:cs typeface="Constantia"/>
              </a:rPr>
              <a:t>of  </a:t>
            </a:r>
            <a:r>
              <a:rPr sz="2600" dirty="0">
                <a:latin typeface="Constantia"/>
                <a:cs typeface="Constantia"/>
              </a:rPr>
              <a:t>our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talk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409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gamma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γ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exponent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we’ve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earlier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urier New"/>
                <a:cs typeface="Courier New"/>
              </a:rPr>
              <a:t>out</a:t>
            </a:r>
            <a:r>
              <a:rPr sz="2600" spc="-5" dirty="0">
                <a:latin typeface="Constantia"/>
                <a:cs typeface="Constantia"/>
              </a:rPr>
              <a:t>: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contrast </a:t>
            </a:r>
            <a:r>
              <a:rPr sz="2600" spc="-5" dirty="0">
                <a:latin typeface="Constantia"/>
                <a:cs typeface="Constantia"/>
              </a:rPr>
              <a:t>adjusted</a:t>
            </a:r>
            <a:r>
              <a:rPr sz="2600" spc="-3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73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655" algn="l"/>
              </a:tabLst>
            </a:pPr>
            <a:r>
              <a:rPr sz="2600" spc="-5" dirty="0">
                <a:latin typeface="Constantia"/>
                <a:cs typeface="Constantia"/>
              </a:rPr>
              <a:t>Example </a:t>
            </a:r>
            <a:r>
              <a:rPr sz="2600" dirty="0">
                <a:latin typeface="Constantia"/>
                <a:cs typeface="Constantia"/>
              </a:rPr>
              <a:t>use: If γ = 1.4,</a:t>
            </a:r>
            <a:r>
              <a:rPr sz="2600" spc="-4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do: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imadjust(im, [], </a:t>
            </a:r>
            <a:r>
              <a:rPr sz="2600" spc="-5" dirty="0">
                <a:latin typeface="Courier New"/>
                <a:cs typeface="Courier New"/>
              </a:rPr>
              <a:t>[],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1.4);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611" y="2216252"/>
            <a:ext cx="6462395" cy="197929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540"/>
              </a:spcBef>
            </a:pPr>
            <a:r>
              <a:rPr sz="7200" b="1" i="1" spc="-5" dirty="0">
                <a:solidFill>
                  <a:srgbClr val="000000"/>
                </a:solidFill>
                <a:latin typeface="Constantia"/>
                <a:cs typeface="Constantia"/>
              </a:rPr>
              <a:t>Demo Time</a:t>
            </a:r>
            <a:r>
              <a:rPr sz="7200" b="1" i="1" spc="-2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7200" b="1" i="1" dirty="0">
                <a:solidFill>
                  <a:srgbClr val="000000"/>
                </a:solidFill>
                <a:latin typeface="Constantia"/>
                <a:cs typeface="Constantia"/>
              </a:rPr>
              <a:t>#3!</a:t>
            </a:r>
            <a:endParaRPr sz="7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800" b="1" i="1" spc="-20" dirty="0">
                <a:solidFill>
                  <a:srgbClr val="000000"/>
                </a:solidFill>
                <a:latin typeface="Constantia"/>
                <a:cs typeface="Constantia"/>
              </a:rPr>
              <a:t>Contrast </a:t>
            </a:r>
            <a:r>
              <a:rPr sz="2800" b="1" i="1" spc="-5" dirty="0">
                <a:solidFill>
                  <a:srgbClr val="000000"/>
                </a:solidFill>
                <a:latin typeface="Constantia"/>
                <a:cs typeface="Constantia"/>
              </a:rPr>
              <a:t>and </a:t>
            </a:r>
            <a:r>
              <a:rPr sz="2800" b="1" i="1" spc="-10" dirty="0">
                <a:solidFill>
                  <a:srgbClr val="000000"/>
                </a:solidFill>
                <a:latin typeface="Constantia"/>
                <a:cs typeface="Constantia"/>
              </a:rPr>
              <a:t>Brightness</a:t>
            </a:r>
            <a:r>
              <a:rPr sz="2800" b="1" i="1" spc="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800" b="1" i="1" spc="-10" dirty="0">
                <a:solidFill>
                  <a:srgbClr val="000000"/>
                </a:solidFill>
                <a:latin typeface="Constantia"/>
                <a:cs typeface="Constantia"/>
              </a:rPr>
              <a:t>Enhancement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011"/>
            <a:ext cx="81203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0" dirty="0"/>
              <a:t>Topics </a:t>
            </a:r>
            <a:r>
              <a:rPr sz="4500" spc="-20" dirty="0"/>
              <a:t>Covered </a:t>
            </a:r>
            <a:r>
              <a:rPr sz="4500" spc="-5" dirty="0"/>
              <a:t>in this</a:t>
            </a:r>
            <a:r>
              <a:rPr sz="4500" spc="20" dirty="0"/>
              <a:t> </a:t>
            </a:r>
            <a:r>
              <a:rPr sz="4500" spc="-15" dirty="0"/>
              <a:t>Presentation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134225" cy="433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545080" indent="-274320">
              <a:lnSpc>
                <a:spcPct val="100000"/>
              </a:lnSpc>
              <a:spcBef>
                <a:spcPts val="105"/>
              </a:spcBef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0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onstantia"/>
                <a:cs typeface="Constantia"/>
              </a:rPr>
              <a:t>2</a:t>
            </a:r>
            <a:r>
              <a:rPr sz="2550" spc="7" baseline="26143" dirty="0">
                <a:latin typeface="Constantia"/>
                <a:cs typeface="Constantia"/>
              </a:rPr>
              <a:t>nd </a:t>
            </a:r>
            <a:r>
              <a:rPr sz="2600" spc="-15" dirty="0">
                <a:latin typeface="Constantia"/>
                <a:cs typeface="Constantia"/>
              </a:rPr>
              <a:t>Hour: </a:t>
            </a:r>
            <a:r>
              <a:rPr sz="2600" dirty="0">
                <a:latin typeface="Constantia"/>
                <a:cs typeface="Constantia"/>
              </a:rPr>
              <a:t>7:10 </a:t>
            </a:r>
            <a:r>
              <a:rPr sz="2600" spc="-20" dirty="0">
                <a:latin typeface="Constantia"/>
                <a:cs typeface="Constantia"/>
              </a:rPr>
              <a:t>p.m. </a:t>
            </a:r>
            <a:r>
              <a:rPr sz="2600" dirty="0">
                <a:latin typeface="Constantia"/>
                <a:cs typeface="Constantia"/>
              </a:rPr>
              <a:t>– 8:00 </a:t>
            </a:r>
            <a:r>
              <a:rPr sz="2600" spc="-25" dirty="0">
                <a:latin typeface="Constantia"/>
                <a:cs typeface="Constantia"/>
              </a:rPr>
              <a:t>p.m.  </a:t>
            </a:r>
            <a:r>
              <a:rPr sz="2600" spc="-10" dirty="0">
                <a:latin typeface="Constantia"/>
                <a:cs typeface="Constantia"/>
              </a:rPr>
              <a:t>Operations </a:t>
            </a:r>
            <a:r>
              <a:rPr sz="2600" spc="-5" dirty="0">
                <a:latin typeface="Constantia"/>
                <a:cs typeface="Constantia"/>
              </a:rPr>
              <a:t>on Digital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endParaRPr sz="26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Simple </a:t>
            </a:r>
            <a:r>
              <a:rPr sz="2400" spc="-15" dirty="0">
                <a:latin typeface="Constantia"/>
                <a:cs typeface="Constantia"/>
              </a:rPr>
              <a:t>contrast </a:t>
            </a:r>
            <a:r>
              <a:rPr sz="2400" spc="-5" dirty="0">
                <a:latin typeface="Constantia"/>
                <a:cs typeface="Constantia"/>
              </a:rPr>
              <a:t>and brightness</a:t>
            </a:r>
            <a:r>
              <a:rPr sz="2400" spc="-3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enhancing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10" dirty="0">
                <a:latin typeface="Constantia"/>
                <a:cs typeface="Constantia"/>
              </a:rPr>
              <a:t>Intro </a:t>
            </a:r>
            <a:r>
              <a:rPr sz="2400" b="1" spc="-20" dirty="0">
                <a:latin typeface="Constantia"/>
                <a:cs typeface="Constantia"/>
              </a:rPr>
              <a:t>to image</a:t>
            </a:r>
            <a:r>
              <a:rPr sz="2400" b="1" spc="-17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histograms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b="1" spc="-15" dirty="0">
                <a:latin typeface="Constantia"/>
                <a:cs typeface="Constantia"/>
              </a:rPr>
              <a:t>Advanced </a:t>
            </a:r>
            <a:r>
              <a:rPr sz="2400" b="1" spc="-5" dirty="0">
                <a:latin typeface="Constantia"/>
                <a:cs typeface="Constantia"/>
              </a:rPr>
              <a:t>enhancing using </a:t>
            </a:r>
            <a:r>
              <a:rPr sz="2400" b="1" spc="-20" dirty="0">
                <a:latin typeface="Constantia"/>
                <a:cs typeface="Constantia"/>
              </a:rPr>
              <a:t>image</a:t>
            </a:r>
            <a:r>
              <a:rPr sz="2400" b="1" spc="-10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histograms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Intro </a:t>
            </a:r>
            <a:r>
              <a:rPr sz="2400" spc="-20" dirty="0">
                <a:latin typeface="Constantia"/>
                <a:cs typeface="Constantia"/>
              </a:rPr>
              <a:t>to convolution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Blurring </a:t>
            </a:r>
            <a:r>
              <a:rPr sz="2400" dirty="0">
                <a:latin typeface="Constantia"/>
                <a:cs typeface="Constantia"/>
              </a:rPr>
              <a:t>/ </a:t>
            </a:r>
            <a:r>
              <a:rPr sz="2400" spc="-5" dirty="0">
                <a:latin typeface="Constantia"/>
                <a:cs typeface="Constantia"/>
              </a:rPr>
              <a:t>Smoothing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Edge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detection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Sharpening</a:t>
            </a:r>
            <a:r>
              <a:rPr sz="2400" spc="-15" dirty="0">
                <a:latin typeface="Constantia"/>
                <a:cs typeface="Constantia"/>
              </a:rPr>
              <a:t> images</a:t>
            </a:r>
            <a:endParaRPr sz="2400">
              <a:latin typeface="Constantia"/>
              <a:cs typeface="Constantia"/>
            </a:endParaRPr>
          </a:p>
          <a:p>
            <a:pPr marL="652780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…break for </a:t>
            </a:r>
            <a:r>
              <a:rPr sz="2400" dirty="0">
                <a:latin typeface="Constantia"/>
                <a:cs typeface="Constantia"/>
              </a:rPr>
              <a:t>10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minutes!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67163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Intro to </a:t>
            </a:r>
            <a:r>
              <a:rPr spc="-5" dirty="0"/>
              <a:t>Image</a:t>
            </a:r>
            <a:r>
              <a:rPr spc="-60" dirty="0"/>
              <a:t> </a:t>
            </a:r>
            <a:r>
              <a:rPr spc="-25" dirty="0"/>
              <a:t>Histograms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960995" cy="417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20574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spc="-10" dirty="0">
                <a:latin typeface="Constantia"/>
                <a:cs typeface="Constantia"/>
              </a:rPr>
              <a:t>perform </a:t>
            </a:r>
            <a:r>
              <a:rPr sz="2600" spc="-15" dirty="0">
                <a:latin typeface="Constantia"/>
                <a:cs typeface="Constantia"/>
              </a:rPr>
              <a:t>more advanced image</a:t>
            </a:r>
            <a:r>
              <a:rPr sz="2600" spc="-3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enhancement 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histograms</a:t>
            </a:r>
            <a:endParaRPr sz="2600">
              <a:latin typeface="Constantia"/>
              <a:cs typeface="Constantia"/>
            </a:endParaRPr>
          </a:p>
          <a:p>
            <a:pPr marL="287020" marR="205104" indent="-274320">
              <a:lnSpc>
                <a:spcPct val="100000"/>
              </a:lnSpc>
              <a:spcBef>
                <a:spcPts val="6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2623820" algn="l"/>
              </a:tabLst>
            </a:pPr>
            <a:r>
              <a:rPr sz="2600" spc="-10" dirty="0">
                <a:latin typeface="Constantia"/>
                <a:cs typeface="Constantia"/>
              </a:rPr>
              <a:t>Before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cover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this…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should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probably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cover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  histograms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are!	</a:t>
            </a:r>
            <a:r>
              <a:rPr sz="2600" spc="-20" dirty="0">
                <a:latin typeface="Constantia"/>
                <a:cs typeface="Constantia"/>
              </a:rPr>
              <a:t>So, what’s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histogram?</a:t>
            </a:r>
            <a:endParaRPr sz="2600">
              <a:latin typeface="Constantia"/>
              <a:cs typeface="Constantia"/>
            </a:endParaRPr>
          </a:p>
          <a:p>
            <a:pPr marL="652780" marR="59436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measures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frequency,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often,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something  </a:t>
            </a:r>
            <a:r>
              <a:rPr sz="2400" spc="-15" dirty="0">
                <a:latin typeface="Constantia"/>
                <a:cs typeface="Constantia"/>
              </a:rPr>
              <a:t>occurs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Let’s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look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grayscale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now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Expressed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H(x)</a:t>
            </a:r>
            <a:r>
              <a:rPr sz="2400" i="1" dirty="0">
                <a:latin typeface="Constantia"/>
                <a:cs typeface="Constantia"/>
              </a:rPr>
              <a:t> =</a:t>
            </a:r>
            <a:r>
              <a:rPr sz="2400" i="1" spc="-10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intensity-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[0,255]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8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bits</a:t>
            </a:r>
            <a:endParaRPr sz="2400">
              <a:latin typeface="Constantia"/>
              <a:cs typeface="Constantia"/>
            </a:endParaRPr>
          </a:p>
          <a:p>
            <a:pPr marL="652780" marR="5638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tells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intensity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10" dirty="0">
                <a:latin typeface="Constantia"/>
                <a:cs typeface="Constantia"/>
              </a:rPr>
              <a:t>total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8018780" cy="111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735"/>
              </a:lnSpc>
              <a:spcBef>
                <a:spcPts val="105"/>
              </a:spcBef>
            </a:pPr>
            <a:r>
              <a:rPr spc="-25" dirty="0"/>
              <a:t>Intro to </a:t>
            </a:r>
            <a:r>
              <a:rPr spc="-5" dirty="0"/>
              <a:t>Image </a:t>
            </a:r>
            <a:r>
              <a:rPr spc="-25" dirty="0"/>
              <a:t>Histograms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(2)</a:t>
            </a:r>
          </a:p>
          <a:p>
            <a:pPr marL="104139">
              <a:lnSpc>
                <a:spcPts val="2855"/>
              </a:lnSpc>
            </a:pPr>
            <a:r>
              <a:rPr sz="2450" spc="-1080" dirty="0">
                <a:solidFill>
                  <a:srgbClr val="0BD0D9"/>
                </a:solidFill>
                <a:latin typeface="Wingdings"/>
                <a:cs typeface="Wingdings"/>
              </a:rPr>
              <a:t></a:t>
            </a:r>
            <a:r>
              <a:rPr sz="2450" spc="175" dirty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Constantia"/>
                <a:cs typeface="Constantia"/>
              </a:rPr>
              <a:t>Example:</a:t>
            </a:r>
            <a:r>
              <a:rPr sz="26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Let’s</a:t>
            </a:r>
            <a:r>
              <a:rPr sz="26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take</a:t>
            </a:r>
            <a:r>
              <a:rPr sz="260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6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Constantia"/>
                <a:cs typeface="Constantia"/>
              </a:rPr>
              <a:t>look</a:t>
            </a:r>
            <a:r>
              <a:rPr sz="26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Constantia"/>
                <a:cs typeface="Constantia"/>
              </a:rPr>
              <a:t>at</a:t>
            </a:r>
            <a:r>
              <a:rPr sz="2600" spc="-1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sz="26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Constantia"/>
                <a:cs typeface="Constantia"/>
              </a:rPr>
              <a:t>grayscale</a:t>
            </a:r>
            <a:r>
              <a:rPr sz="2600" spc="-6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000000"/>
                </a:solidFill>
                <a:latin typeface="Constantia"/>
                <a:cs typeface="Constantia"/>
              </a:rPr>
              <a:t>image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768428"/>
            <a:ext cx="7731759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3535045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~1500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pixels	</a:t>
            </a:r>
            <a:r>
              <a:rPr sz="2600" dirty="0">
                <a:latin typeface="Constantia"/>
                <a:cs typeface="Constantia"/>
              </a:rPr>
              <a:t>with a </a:t>
            </a:r>
            <a:r>
              <a:rPr sz="2600" spc="-30" dirty="0">
                <a:latin typeface="Constantia"/>
                <a:cs typeface="Constantia"/>
              </a:rPr>
              <a:t>gray </a:t>
            </a:r>
            <a:r>
              <a:rPr sz="2600" spc="-15" dirty="0">
                <a:latin typeface="Constantia"/>
                <a:cs typeface="Constantia"/>
              </a:rPr>
              <a:t>level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around</a:t>
            </a:r>
            <a:r>
              <a:rPr sz="2600" spc="-4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10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3542665" algn="l"/>
              </a:tabLst>
            </a:pPr>
            <a:r>
              <a:rPr sz="2600" spc="-10" dirty="0">
                <a:latin typeface="Constantia"/>
                <a:cs typeface="Constantia"/>
              </a:rPr>
              <a:t>There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~1200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pixels	</a:t>
            </a:r>
            <a:r>
              <a:rPr sz="2600" dirty="0">
                <a:latin typeface="Constantia"/>
                <a:cs typeface="Constantia"/>
              </a:rPr>
              <a:t>with a</a:t>
            </a:r>
            <a:r>
              <a:rPr sz="2600" spc="-48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gray </a:t>
            </a:r>
            <a:r>
              <a:rPr sz="2600" spc="-5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around </a:t>
            </a:r>
            <a:r>
              <a:rPr sz="2600" spc="-15" dirty="0">
                <a:latin typeface="Constantia"/>
                <a:cs typeface="Constantia"/>
              </a:rPr>
              <a:t>170, </a:t>
            </a:r>
            <a:r>
              <a:rPr sz="2600" spc="-10" dirty="0">
                <a:latin typeface="Constantia"/>
                <a:cs typeface="Constantia"/>
              </a:rPr>
              <a:t>etc.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626" y="2363708"/>
            <a:ext cx="3214709" cy="3214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6431" y="2147580"/>
            <a:ext cx="5000627" cy="3750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80187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Intro to </a:t>
            </a:r>
            <a:r>
              <a:rPr spc="-5" dirty="0"/>
              <a:t>Image </a:t>
            </a:r>
            <a:r>
              <a:rPr spc="-25" dirty="0"/>
              <a:t>Histograms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4990"/>
            <a:ext cx="7941945" cy="21678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create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histograms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5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imhist(im); %im is read in by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imread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6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Assuming </a:t>
            </a:r>
            <a:r>
              <a:rPr sz="2400" spc="-5" dirty="0">
                <a:latin typeface="Courier New"/>
                <a:cs typeface="Courier New"/>
              </a:rPr>
              <a:t>im </a:t>
            </a:r>
            <a:r>
              <a:rPr sz="2400" dirty="0">
                <a:latin typeface="Constantia"/>
                <a:cs typeface="Constantia"/>
              </a:rPr>
              <a:t>is a </a:t>
            </a:r>
            <a:r>
              <a:rPr sz="2400" spc="-15" dirty="0">
                <a:latin typeface="Constantia"/>
                <a:cs typeface="Constantia"/>
              </a:rPr>
              <a:t>grayscale</a:t>
            </a:r>
            <a:r>
              <a:rPr sz="2400" spc="-3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work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with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images,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 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display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channel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itself</a:t>
            </a:r>
            <a:endParaRPr sz="24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0082" y="4147560"/>
          <a:ext cx="7611107" cy="1223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4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050" spc="-919" dirty="0">
                          <a:solidFill>
                            <a:srgbClr val="0F6FC6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050" spc="254" dirty="0">
                          <a:solidFill>
                            <a:srgbClr val="0F6FC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imhist(im(:,:,1));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%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histogram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48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red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050" spc="-919" dirty="0">
                          <a:solidFill>
                            <a:srgbClr val="0F6FC6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050" spc="254" dirty="0">
                          <a:solidFill>
                            <a:srgbClr val="0F6FC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imhist(im(:,:,2));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%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histogram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green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96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050" spc="-919" dirty="0">
                          <a:solidFill>
                            <a:srgbClr val="0F6FC6"/>
                          </a:solidFill>
                          <a:latin typeface="Wingdings"/>
                          <a:cs typeface="Wingdings"/>
                        </a:rPr>
                        <a:t></a:t>
                      </a:r>
                      <a:r>
                        <a:rPr sz="2050" spc="254" dirty="0">
                          <a:solidFill>
                            <a:srgbClr val="0F6FC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imhist(im(:,:,3));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%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histogram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blue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29132" y="5417311"/>
            <a:ext cx="6936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5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(:,:,1) means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should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grab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every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row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 </a:t>
            </a:r>
            <a:r>
              <a:rPr sz="2400" spc="-15" dirty="0">
                <a:latin typeface="Constantia"/>
                <a:cs typeface="Constantia"/>
              </a:rPr>
              <a:t>column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red </a:t>
            </a:r>
            <a:r>
              <a:rPr sz="2400" spc="-5" dirty="0">
                <a:latin typeface="Constantia"/>
                <a:cs typeface="Constantia"/>
              </a:rPr>
              <a:t>channel,</a:t>
            </a:r>
            <a:r>
              <a:rPr sz="2400" spc="-2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etc.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80187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Intro to </a:t>
            </a:r>
            <a:r>
              <a:rPr spc="-5" dirty="0"/>
              <a:t>Image </a:t>
            </a:r>
            <a:r>
              <a:rPr spc="-25" dirty="0"/>
              <a:t>Histograms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2111"/>
            <a:ext cx="7860030" cy="46018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7020" marR="414655" indent="-274320">
              <a:lnSpc>
                <a:spcPts val="2570"/>
              </a:lnSpc>
              <a:spcBef>
                <a:spcPts val="44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Grabbing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channel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produce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15" dirty="0">
                <a:latin typeface="Constantia"/>
                <a:cs typeface="Constantia"/>
              </a:rPr>
              <a:t>grayscale image, </a:t>
            </a:r>
            <a:r>
              <a:rPr sz="2400" spc="-10" dirty="0">
                <a:latin typeface="Constantia"/>
                <a:cs typeface="Constantia"/>
              </a:rPr>
              <a:t>which </a:t>
            </a:r>
            <a:r>
              <a:rPr sz="2400" spc="-5" dirty="0">
                <a:latin typeface="Constantia"/>
                <a:cs typeface="Constantia"/>
              </a:rPr>
              <a:t>can be </a:t>
            </a:r>
            <a:r>
              <a:rPr sz="2400" dirty="0">
                <a:latin typeface="Constantia"/>
                <a:cs typeface="Constantia"/>
              </a:rPr>
              <a:t>used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4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imhist</a:t>
            </a:r>
            <a:endParaRPr sz="2400">
              <a:latin typeface="Courier New"/>
              <a:cs typeface="Courier New"/>
            </a:endParaRPr>
          </a:p>
          <a:p>
            <a:pPr marL="287020" indent="-274320">
              <a:lnSpc>
                <a:spcPts val="2705"/>
              </a:lnSpc>
              <a:spcBef>
                <a:spcPts val="28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8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can also call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histogram </a:t>
            </a:r>
            <a:r>
              <a:rPr sz="2400" spc="-5" dirty="0">
                <a:latin typeface="Constantia"/>
                <a:cs typeface="Constantia"/>
              </a:rPr>
              <a:t>function</a:t>
            </a:r>
            <a:r>
              <a:rPr sz="2400" spc="-4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by:</a:t>
            </a:r>
            <a:endParaRPr sz="2400">
              <a:latin typeface="Constantia"/>
              <a:cs typeface="Constantia"/>
            </a:endParaRPr>
          </a:p>
          <a:p>
            <a:pPr marL="287020">
              <a:lnSpc>
                <a:spcPts val="2705"/>
              </a:lnSpc>
            </a:pPr>
            <a:r>
              <a:rPr sz="2400" spc="-5" dirty="0">
                <a:latin typeface="Courier New"/>
                <a:cs typeface="Courier New"/>
              </a:rPr>
              <a:t>h =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imhist(im);</a:t>
            </a:r>
            <a:endParaRPr sz="2400">
              <a:latin typeface="Courier New"/>
              <a:cs typeface="Courier New"/>
            </a:endParaRPr>
          </a:p>
          <a:p>
            <a:pPr marL="287020" marR="5080" indent="-274320">
              <a:lnSpc>
                <a:spcPts val="2590"/>
              </a:lnSpc>
              <a:spcBef>
                <a:spcPts val="675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create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256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element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array,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where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(i+1)’th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element  </a:t>
            </a:r>
            <a:r>
              <a:rPr sz="2400" spc="-10" dirty="0">
                <a:latin typeface="Constantia"/>
                <a:cs typeface="Constantia"/>
              </a:rPr>
              <a:t>contains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often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grayscale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i.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50"/>
              </a:spcBef>
              <a:buClr>
                <a:srgbClr val="0BD0D9"/>
              </a:buClr>
              <a:buSzPct val="93750"/>
              <a:buFont typeface="Wingdings"/>
              <a:buChar char="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Histograms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good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insight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contrast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ts val="2515"/>
              </a:lnSpc>
              <a:spcBef>
                <a:spcPts val="285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histogram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too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values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towards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left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ts val="2515"/>
              </a:lnSpc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5" dirty="0">
                <a:latin typeface="Constantia"/>
                <a:cs typeface="Constantia"/>
              </a:rPr>
              <a:t>too</a:t>
            </a:r>
            <a:r>
              <a:rPr sz="2200" spc="-25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dark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ts val="2515"/>
              </a:lnSpc>
              <a:spcBef>
                <a:spcPts val="254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histogram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too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towards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right</a:t>
            </a:r>
            <a:endParaRPr sz="2200">
              <a:latin typeface="Constantia"/>
              <a:cs typeface="Constantia"/>
            </a:endParaRPr>
          </a:p>
          <a:p>
            <a:pPr marL="652145">
              <a:lnSpc>
                <a:spcPts val="2515"/>
              </a:lnSpc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is </a:t>
            </a:r>
            <a:r>
              <a:rPr sz="2200" spc="-15" dirty="0">
                <a:latin typeface="Constantia"/>
                <a:cs typeface="Constantia"/>
              </a:rPr>
              <a:t>too</a:t>
            </a:r>
            <a:r>
              <a:rPr sz="2200" spc="-20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bright</a:t>
            </a:r>
            <a:endParaRPr sz="2200">
              <a:latin typeface="Constantia"/>
              <a:cs typeface="Constantia"/>
            </a:endParaRPr>
          </a:p>
          <a:p>
            <a:pPr marL="652780" lvl="1" indent="-247015">
              <a:lnSpc>
                <a:spcPts val="2515"/>
              </a:lnSpc>
              <a:spcBef>
                <a:spcPts val="250"/>
              </a:spcBef>
              <a:buClr>
                <a:srgbClr val="0F6FC6"/>
              </a:buClr>
              <a:buSzPct val="84090"/>
              <a:buFont typeface="Wingdings"/>
              <a:buChar char=""/>
              <a:tabLst>
                <a:tab pos="65278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histogram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too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many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middle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ts val="2515"/>
              </a:lnSpc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looks </a:t>
            </a:r>
            <a:r>
              <a:rPr sz="2200" spc="-10" dirty="0">
                <a:latin typeface="Constantia"/>
                <a:cs typeface="Constantia"/>
              </a:rPr>
              <a:t>very washed</a:t>
            </a:r>
            <a:r>
              <a:rPr sz="2200" spc="-3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5711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Advanced </a:t>
            </a:r>
            <a:r>
              <a:rPr spc="-10" dirty="0"/>
              <a:t>Enhancement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525"/>
            <a:ext cx="8006715" cy="46291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Above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bad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good </a:t>
            </a:r>
            <a:r>
              <a:rPr sz="2600" spc="-15" dirty="0">
                <a:latin typeface="Constantia"/>
                <a:cs typeface="Constantia"/>
              </a:rPr>
              <a:t>image </a:t>
            </a:r>
            <a:r>
              <a:rPr sz="2600" dirty="0">
                <a:latin typeface="Constantia"/>
                <a:cs typeface="Constantia"/>
              </a:rPr>
              <a:t>should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20" dirty="0">
                <a:latin typeface="Constantia"/>
                <a:cs typeface="Constantia"/>
              </a:rPr>
              <a:t>good</a:t>
            </a:r>
            <a:r>
              <a:rPr sz="2600" spc="-4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</a:t>
            </a:r>
            <a:endParaRPr sz="2600">
              <a:latin typeface="Constantia"/>
              <a:cs typeface="Constantia"/>
            </a:endParaRPr>
          </a:p>
          <a:p>
            <a:pPr marL="652780" marR="729615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i.e.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equal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entire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flat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histogram)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contrast,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we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try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correct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  </a:t>
            </a:r>
            <a:r>
              <a:rPr sz="2600" spc="-5" dirty="0">
                <a:latin typeface="Constantia"/>
                <a:cs typeface="Constantia"/>
              </a:rPr>
              <a:t>doing </a:t>
            </a:r>
            <a:r>
              <a:rPr sz="2600" b="1" spc="-15" dirty="0">
                <a:latin typeface="Constantia"/>
                <a:cs typeface="Constantia"/>
              </a:rPr>
              <a:t>histogram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equalization</a:t>
            </a:r>
            <a:endParaRPr sz="2600">
              <a:latin typeface="Constantia"/>
              <a:cs typeface="Constantia"/>
            </a:endParaRPr>
          </a:p>
          <a:p>
            <a:pPr marL="652780" marR="333375" lvl="1" indent="-247015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Tries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image’s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flat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possible 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4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good </a:t>
            </a:r>
            <a:r>
              <a:rPr sz="2400" spc="-15" dirty="0">
                <a:latin typeface="Constantia"/>
                <a:cs typeface="Constantia"/>
              </a:rPr>
              <a:t>contrast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Stretches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histogram </a:t>
            </a:r>
            <a:r>
              <a:rPr sz="2400" spc="-5" dirty="0">
                <a:latin typeface="Constantia"/>
                <a:cs typeface="Constantia"/>
              </a:rPr>
              <a:t>out</a:t>
            </a:r>
            <a:endParaRPr sz="2400">
              <a:latin typeface="Constantia"/>
              <a:cs typeface="Constantia"/>
            </a:endParaRPr>
          </a:p>
          <a:p>
            <a:pPr marL="652780" marR="633730" lvl="1" indent="-247015">
              <a:lnSpc>
                <a:spcPct val="99600"/>
              </a:lnSpc>
              <a:spcBef>
                <a:spcPts val="59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25" dirty="0">
                <a:latin typeface="Constantia"/>
                <a:cs typeface="Constantia"/>
              </a:rPr>
              <a:t>you </a:t>
            </a:r>
            <a:r>
              <a:rPr sz="2400" spc="-10" dirty="0">
                <a:latin typeface="Constantia"/>
                <a:cs typeface="Constantia"/>
              </a:rPr>
              <a:t>probability nerds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If </a:t>
            </a:r>
            <a:r>
              <a:rPr sz="2400" spc="-25" dirty="0">
                <a:latin typeface="Constantia"/>
                <a:cs typeface="Constantia"/>
              </a:rPr>
              <a:t>you </a:t>
            </a:r>
            <a:r>
              <a:rPr sz="2400" spc="-10" dirty="0">
                <a:latin typeface="Constantia"/>
                <a:cs typeface="Constantia"/>
              </a:rPr>
              <a:t>divide </a:t>
            </a:r>
            <a:r>
              <a:rPr sz="2400" spc="-5" dirty="0">
                <a:latin typeface="Constantia"/>
                <a:cs typeface="Constantia"/>
              </a:rPr>
              <a:t>each 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entry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total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entries,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  forms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Probability </a:t>
            </a:r>
            <a:r>
              <a:rPr sz="2400" spc="-5" dirty="0">
                <a:latin typeface="Constantia"/>
                <a:cs typeface="Constantia"/>
              </a:rPr>
              <a:t>Density </a:t>
            </a:r>
            <a:r>
              <a:rPr sz="2400" spc="-10" dirty="0">
                <a:latin typeface="Constantia"/>
                <a:cs typeface="Constantia"/>
              </a:rPr>
              <a:t>Function</a:t>
            </a:r>
            <a:r>
              <a:rPr sz="2400" spc="-3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(PDF)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1486"/>
            <a:ext cx="7548880" cy="47580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3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5" dirty="0">
                <a:latin typeface="Constantia"/>
                <a:cs typeface="Constantia"/>
              </a:rPr>
              <a:t> 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B&amp;W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1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pix =</a:t>
            </a:r>
            <a:r>
              <a:rPr sz="2400" spc="-10" dirty="0">
                <a:latin typeface="Courier New"/>
                <a:cs typeface="Courier New"/>
              </a:rPr>
              <a:t> im(row,col);</a:t>
            </a:r>
            <a:endParaRPr sz="2400">
              <a:latin typeface="Courier New"/>
              <a:cs typeface="Courier New"/>
            </a:endParaRPr>
          </a:p>
          <a:p>
            <a:pPr marL="927100" lvl="2" indent="-247015">
              <a:lnSpc>
                <a:spcPct val="100000"/>
              </a:lnSpc>
              <a:spcBef>
                <a:spcPts val="310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5" dirty="0">
                <a:latin typeface="Courier New"/>
                <a:cs typeface="Courier New"/>
              </a:rPr>
              <a:t>row</a:t>
            </a:r>
            <a:r>
              <a:rPr sz="2100" spc="-1060" dirty="0">
                <a:latin typeface="Courier New"/>
                <a:cs typeface="Courier New"/>
              </a:rPr>
              <a:t> </a:t>
            </a:r>
            <a:r>
              <a:rPr sz="2100" dirty="0">
                <a:latin typeface="Constantia"/>
                <a:cs typeface="Constantia"/>
              </a:rPr>
              <a:t>&amp; </a:t>
            </a:r>
            <a:r>
              <a:rPr sz="2100" spc="-5" dirty="0">
                <a:latin typeface="Courier New"/>
                <a:cs typeface="Courier New"/>
              </a:rPr>
              <a:t>col</a:t>
            </a:r>
            <a:r>
              <a:rPr sz="2100" spc="-5" dirty="0">
                <a:latin typeface="Constantia"/>
                <a:cs typeface="Constantia"/>
              </a:rPr>
              <a:t>: </a:t>
            </a:r>
            <a:r>
              <a:rPr sz="2100" spc="-30" dirty="0">
                <a:latin typeface="Constantia"/>
                <a:cs typeface="Constantia"/>
              </a:rPr>
              <a:t>Row </a:t>
            </a:r>
            <a:r>
              <a:rPr sz="2100" dirty="0">
                <a:latin typeface="Constantia"/>
                <a:cs typeface="Constantia"/>
              </a:rPr>
              <a:t>&amp; </a:t>
            </a:r>
            <a:r>
              <a:rPr sz="2100" spc="-10" dirty="0">
                <a:latin typeface="Constantia"/>
                <a:cs typeface="Constantia"/>
              </a:rPr>
              <a:t>column </a:t>
            </a:r>
            <a:r>
              <a:rPr sz="2100" dirty="0">
                <a:latin typeface="Constantia"/>
                <a:cs typeface="Constantia"/>
              </a:rPr>
              <a:t>of </a:t>
            </a:r>
            <a:r>
              <a:rPr sz="2100" spc="-5" dirty="0">
                <a:latin typeface="Constantia"/>
                <a:cs typeface="Constantia"/>
              </a:rPr>
              <a:t>the </a:t>
            </a:r>
            <a:r>
              <a:rPr sz="2100" spc="-10" dirty="0">
                <a:latin typeface="Constantia"/>
                <a:cs typeface="Constantia"/>
              </a:rPr>
              <a:t>pixel </a:t>
            </a:r>
            <a:r>
              <a:rPr sz="2100" spc="-20" dirty="0">
                <a:latin typeface="Constantia"/>
                <a:cs typeface="Constantia"/>
              </a:rPr>
              <a:t>to </a:t>
            </a:r>
            <a:r>
              <a:rPr sz="2100" spc="-15" dirty="0">
                <a:latin typeface="Constantia"/>
                <a:cs typeface="Constantia"/>
              </a:rPr>
              <a:t>access</a:t>
            </a:r>
            <a:endParaRPr sz="21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5" dirty="0">
                <a:latin typeface="Courier New"/>
                <a:cs typeface="Courier New"/>
              </a:rPr>
              <a:t>pix </a:t>
            </a:r>
            <a:r>
              <a:rPr sz="2100" spc="-5" dirty="0">
                <a:latin typeface="Constantia"/>
                <a:cs typeface="Constantia"/>
              </a:rPr>
              <a:t>contains the intensity</a:t>
            </a:r>
            <a:r>
              <a:rPr sz="2100" spc="-26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value</a:t>
            </a:r>
            <a:endParaRPr sz="2100">
              <a:latin typeface="Constantia"/>
              <a:cs typeface="Constantia"/>
            </a:endParaRPr>
          </a:p>
          <a:p>
            <a:pPr marL="927100" lvl="2" indent="-247015">
              <a:lnSpc>
                <a:spcPct val="100000"/>
              </a:lnSpc>
              <a:spcBef>
                <a:spcPts val="275"/>
              </a:spcBef>
              <a:buClr>
                <a:srgbClr val="009DD9"/>
              </a:buClr>
              <a:buSzPct val="69047"/>
              <a:buFont typeface="Wingdings"/>
              <a:buChar char=""/>
              <a:tabLst>
                <a:tab pos="926465" algn="l"/>
                <a:tab pos="927100" algn="l"/>
              </a:tabLst>
            </a:pPr>
            <a:r>
              <a:rPr sz="2100" spc="-20" dirty="0">
                <a:latin typeface="Constantia"/>
                <a:cs typeface="Constantia"/>
              </a:rPr>
              <a:t>Access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elements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array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by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round</a:t>
            </a:r>
            <a:r>
              <a:rPr sz="2100" spc="-15" dirty="0">
                <a:latin typeface="Constantia"/>
                <a:cs typeface="Constantia"/>
              </a:rPr>
              <a:t> braces,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not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square!</a:t>
            </a:r>
            <a:endParaRPr sz="21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 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buffs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Indexing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starts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5" dirty="0">
                <a:latin typeface="Constantia"/>
                <a:cs typeface="Constantia"/>
              </a:rPr>
              <a:t> not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0!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3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5" dirty="0">
                <a:latin typeface="Constantia"/>
                <a:cs typeface="Constantia"/>
              </a:rPr>
              <a:t> in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MATLAB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Colour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case?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6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4965065" algn="l"/>
              </a:tabLst>
            </a:pPr>
            <a:r>
              <a:rPr sz="2400" spc="-5" dirty="0">
                <a:latin typeface="Courier New"/>
                <a:cs typeface="Courier New"/>
              </a:rPr>
              <a:t>pix =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im(row,col,1);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nstantia"/>
                <a:cs typeface="Constantia"/>
              </a:rPr>
              <a:t>Red colour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9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pix = im(row,col,2);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Green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2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4965065" algn="l"/>
              </a:tabLst>
            </a:pPr>
            <a:r>
              <a:rPr sz="2400" spc="-5" dirty="0">
                <a:latin typeface="Courier New"/>
                <a:cs typeface="Courier New"/>
              </a:rPr>
              <a:t>pix =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im(row,col,3);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nstantia"/>
                <a:cs typeface="Constantia"/>
              </a:rPr>
              <a:t>Blue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2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32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3</a:t>
            </a:r>
            <a:r>
              <a:rPr sz="2400" spc="-22" baseline="24305" dirty="0">
                <a:latin typeface="Constantia"/>
                <a:cs typeface="Constantia"/>
              </a:rPr>
              <a:t>rd </a:t>
            </a:r>
            <a:r>
              <a:rPr sz="2400" spc="-5" dirty="0">
                <a:latin typeface="Constantia"/>
                <a:cs typeface="Constantia"/>
              </a:rPr>
              <a:t>argument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3</a:t>
            </a:r>
            <a:r>
              <a:rPr sz="2400" spc="-22" baseline="24305" dirty="0">
                <a:latin typeface="Constantia"/>
                <a:cs typeface="Constantia"/>
              </a:rPr>
              <a:t>rd </a:t>
            </a:r>
            <a:r>
              <a:rPr sz="2400" spc="-5" dirty="0">
                <a:latin typeface="Constantia"/>
                <a:cs typeface="Constantia"/>
              </a:rPr>
              <a:t>dimension of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matrix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6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grabs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time!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5711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Advanced </a:t>
            </a:r>
            <a:r>
              <a:rPr spc="-10" dirty="0"/>
              <a:t>Enhancement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2111"/>
            <a:ext cx="8036559" cy="3123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52145" marR="76835" indent="-247015">
              <a:lnSpc>
                <a:spcPts val="2590"/>
              </a:lnSpc>
              <a:spcBef>
                <a:spcPts val="425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0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equalization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seeks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modify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PDF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  </a:t>
            </a: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possible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events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(pixels)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equally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likely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do </a:t>
            </a:r>
            <a:r>
              <a:rPr sz="2600" spc="-30" dirty="0">
                <a:latin typeface="Constantia"/>
                <a:cs typeface="Constantia"/>
              </a:rPr>
              <a:t>we </a:t>
            </a:r>
            <a:r>
              <a:rPr sz="2600" spc="-10" dirty="0">
                <a:latin typeface="Constantia"/>
                <a:cs typeface="Constantia"/>
              </a:rPr>
              <a:t>perform </a:t>
            </a:r>
            <a:r>
              <a:rPr sz="2600" spc="-15" dirty="0">
                <a:latin typeface="Constantia"/>
                <a:cs typeface="Constantia"/>
              </a:rPr>
              <a:t>histogram</a:t>
            </a:r>
            <a:r>
              <a:rPr sz="2600" spc="-4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equalization?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250"/>
              </a:spcBef>
            </a:pPr>
            <a:r>
              <a:rPr sz="2600" spc="-5" dirty="0">
                <a:latin typeface="Courier New"/>
                <a:cs typeface="Courier New"/>
              </a:rPr>
              <a:t>out </a:t>
            </a:r>
            <a:r>
              <a:rPr sz="2600" dirty="0">
                <a:latin typeface="Courier New"/>
                <a:cs typeface="Courier New"/>
              </a:rPr>
              <a:t>= histeq(im); </a:t>
            </a:r>
            <a:r>
              <a:rPr sz="2600" spc="-5" dirty="0">
                <a:latin typeface="Courier New"/>
                <a:cs typeface="Courier New"/>
              </a:rPr>
              <a:t>%im given by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imread</a:t>
            </a:r>
            <a:endParaRPr sz="2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37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What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colour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images?</a:t>
            </a:r>
            <a:endParaRPr sz="2600">
              <a:latin typeface="Constantia"/>
              <a:cs typeface="Constantia"/>
            </a:endParaRPr>
          </a:p>
          <a:p>
            <a:pPr marL="652145" marR="5080" indent="-247015">
              <a:lnSpc>
                <a:spcPts val="2590"/>
              </a:lnSpc>
              <a:spcBef>
                <a:spcPts val="620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300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You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perform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histogram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equalization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  channel </a:t>
            </a:r>
            <a:r>
              <a:rPr sz="2400" spc="-25" dirty="0">
                <a:latin typeface="Constantia"/>
                <a:cs typeface="Constantia"/>
              </a:rPr>
              <a:t>individually, </a:t>
            </a:r>
            <a:r>
              <a:rPr sz="2400" dirty="0">
                <a:latin typeface="Constantia"/>
                <a:cs typeface="Constantia"/>
              </a:rPr>
              <a:t>then </a:t>
            </a:r>
            <a:r>
              <a:rPr sz="2400" spc="-20" dirty="0">
                <a:latin typeface="Constantia"/>
                <a:cs typeface="Constantia"/>
              </a:rPr>
              <a:t>merge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together</a:t>
            </a:r>
            <a:endParaRPr sz="2400">
              <a:latin typeface="Constantia"/>
              <a:cs typeface="Constantia"/>
            </a:endParaRPr>
          </a:p>
          <a:p>
            <a:pPr marL="405765">
              <a:lnSpc>
                <a:spcPct val="100000"/>
              </a:lnSpc>
              <a:spcBef>
                <a:spcPts val="190"/>
              </a:spcBef>
            </a:pPr>
            <a:r>
              <a:rPr sz="2200" spc="-5" dirty="0">
                <a:latin typeface="Courier New"/>
                <a:cs typeface="Courier New"/>
              </a:rPr>
              <a:t>r = </a:t>
            </a:r>
            <a:r>
              <a:rPr sz="2200" dirty="0">
                <a:latin typeface="Courier New"/>
                <a:cs typeface="Courier New"/>
              </a:rPr>
              <a:t>im(:,:,1); </a:t>
            </a:r>
            <a:r>
              <a:rPr sz="2200" spc="-5" dirty="0">
                <a:latin typeface="Courier New"/>
                <a:cs typeface="Courier New"/>
              </a:rPr>
              <a:t>g = </a:t>
            </a:r>
            <a:r>
              <a:rPr sz="2200" dirty="0">
                <a:latin typeface="Courier New"/>
                <a:cs typeface="Courier New"/>
              </a:rPr>
              <a:t>im(:,:,2); </a:t>
            </a:r>
            <a:r>
              <a:rPr sz="2200" spc="-5" dirty="0">
                <a:latin typeface="Courier New"/>
                <a:cs typeface="Courier New"/>
              </a:rPr>
              <a:t>b =</a:t>
            </a:r>
            <a:r>
              <a:rPr sz="2200" spc="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im(:,:,3);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524" y="5103228"/>
          <a:ext cx="3933188" cy="1053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313">
                <a:tc>
                  <a:txBody>
                    <a:bodyPr/>
                    <a:lstStyle/>
                    <a:p>
                      <a:pPr marR="43180" algn="ctr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out(:,:,1)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7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spc="5" dirty="0"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95">
                <a:tc>
                  <a:txBody>
                    <a:bodyPr/>
                    <a:lstStyle/>
                    <a:p>
                      <a:pPr marR="43815" algn="ct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out(:,:,2)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spc="5" dirty="0"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3">
                <a:tc>
                  <a:txBody>
                    <a:bodyPr/>
                    <a:lstStyle/>
                    <a:p>
                      <a:pPr marR="44450" algn="ct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out(:,:,3)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7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spc="5" dirty="0"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447280" cy="417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  <a:tab pos="5690235" algn="l"/>
              </a:tabLst>
            </a:pPr>
            <a:r>
              <a:rPr sz="2600" spc="-35" dirty="0">
                <a:latin typeface="Constantia"/>
                <a:cs typeface="Constantia"/>
              </a:rPr>
              <a:t>How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I </a:t>
            </a:r>
            <a:r>
              <a:rPr sz="2600" spc="-20" dirty="0">
                <a:latin typeface="Constantia"/>
                <a:cs typeface="Constantia"/>
              </a:rPr>
              <a:t>get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25" dirty="0">
                <a:latin typeface="Constantia"/>
                <a:cs typeface="Constantia"/>
              </a:rPr>
              <a:t>RGB</a:t>
            </a:r>
            <a:r>
              <a:rPr sz="2600" spc="-4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entirely?	</a:t>
            </a:r>
            <a:r>
              <a:rPr sz="2600" spc="-20" dirty="0">
                <a:latin typeface="Constantia"/>
                <a:cs typeface="Constantia"/>
              </a:rPr>
              <a:t>Use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command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pix 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im(row,col,:);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71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grab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dimension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ts val="2780"/>
              </a:lnSpc>
              <a:spcBef>
                <a:spcPts val="7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2651760" algn="l"/>
              </a:tabLst>
            </a:pPr>
            <a:r>
              <a:rPr sz="2400" spc="-55" dirty="0">
                <a:latin typeface="Constantia"/>
                <a:cs typeface="Constantia"/>
              </a:rPr>
              <a:t>However,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give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matrix…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just  </a:t>
            </a:r>
            <a:r>
              <a:rPr sz="2400" spc="-10" dirty="0">
                <a:latin typeface="Constantia"/>
                <a:cs typeface="Constantia"/>
              </a:rPr>
              <a:t>want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array!	</a:t>
            </a:r>
            <a:r>
              <a:rPr sz="2400" spc="-5" dirty="0">
                <a:latin typeface="Constantia"/>
                <a:cs typeface="Constantia"/>
              </a:rPr>
              <a:t>Call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urier New"/>
                <a:cs typeface="Courier New"/>
              </a:rPr>
              <a:t>squeeze()</a:t>
            </a:r>
            <a:r>
              <a:rPr sz="2400" spc="-101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command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47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pix =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squeeze(im(row,col,:));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70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3133725" algn="l"/>
              </a:tabLst>
            </a:pPr>
            <a:r>
              <a:rPr sz="2400" spc="-30" dirty="0">
                <a:latin typeface="Constantia"/>
                <a:cs typeface="Constantia"/>
              </a:rPr>
              <a:t>Now </a:t>
            </a:r>
            <a:r>
              <a:rPr sz="2400" dirty="0">
                <a:latin typeface="Constantia"/>
                <a:cs typeface="Constantia"/>
              </a:rPr>
              <a:t>a 3 x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vector.	</a:t>
            </a:r>
            <a:r>
              <a:rPr sz="2400" spc="-110" dirty="0">
                <a:latin typeface="Constantia"/>
                <a:cs typeface="Constantia"/>
              </a:rPr>
              <a:t>To </a:t>
            </a:r>
            <a:r>
              <a:rPr sz="2400" spc="-20" dirty="0">
                <a:latin typeface="Constantia"/>
                <a:cs typeface="Constantia"/>
              </a:rPr>
              <a:t>access </a:t>
            </a:r>
            <a:r>
              <a:rPr sz="2400" spc="-5" dirty="0">
                <a:latin typeface="Constantia"/>
                <a:cs typeface="Constantia"/>
              </a:rPr>
              <a:t>R, </a:t>
            </a:r>
            <a:r>
              <a:rPr sz="2400" dirty="0">
                <a:latin typeface="Constantia"/>
                <a:cs typeface="Constantia"/>
              </a:rPr>
              <a:t>G </a:t>
            </a:r>
            <a:r>
              <a:rPr sz="2400" spc="-5" dirty="0">
                <a:latin typeface="Constantia"/>
                <a:cs typeface="Constantia"/>
              </a:rPr>
              <a:t>and </a:t>
            </a:r>
            <a:r>
              <a:rPr sz="2400" dirty="0">
                <a:latin typeface="Constantia"/>
                <a:cs typeface="Constantia"/>
              </a:rPr>
              <a:t>B </a:t>
            </a:r>
            <a:r>
              <a:rPr sz="2400" spc="-10" dirty="0">
                <a:latin typeface="Constantia"/>
                <a:cs typeface="Constantia"/>
              </a:rPr>
              <a:t>values,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do: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0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red = pix(1)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Red, </a:t>
            </a:r>
            <a:r>
              <a:rPr sz="2400" spc="-5" dirty="0">
                <a:latin typeface="Courier New"/>
                <a:cs typeface="Courier New"/>
              </a:rPr>
              <a:t>gr = pix(2)</a:t>
            </a:r>
            <a:r>
              <a:rPr sz="2400" spc="-89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Green,</a:t>
            </a:r>
            <a:endParaRPr sz="2400">
              <a:latin typeface="Constantia"/>
              <a:cs typeface="Constantia"/>
            </a:endParaRPr>
          </a:p>
          <a:p>
            <a:pPr marR="2724150" algn="ctr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blue = pix(3)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Blue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07539"/>
            <a:ext cx="7967345" cy="395477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32384" indent="-274320">
              <a:lnSpc>
                <a:spcPts val="2810"/>
              </a:lnSpc>
              <a:spcBef>
                <a:spcPts val="45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pixels;</a:t>
            </a:r>
            <a:r>
              <a:rPr sz="2600" spc="-20" dirty="0">
                <a:latin typeface="Constantia"/>
                <a:cs typeface="Constantia"/>
              </a:rPr>
              <a:t> how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modify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them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image?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2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1480185" algn="l"/>
              </a:tabLst>
            </a:pPr>
            <a:r>
              <a:rPr sz="2400" spc="-5" dirty="0">
                <a:latin typeface="Constantia"/>
                <a:cs typeface="Constantia"/>
              </a:rPr>
              <a:t>Easy!	</a:t>
            </a:r>
            <a:r>
              <a:rPr sz="2400" spc="-10" dirty="0">
                <a:latin typeface="Constantia"/>
                <a:cs typeface="Constantia"/>
              </a:rPr>
              <a:t>Just </a:t>
            </a:r>
            <a:r>
              <a:rPr sz="2400" spc="-30" dirty="0">
                <a:latin typeface="Constantia"/>
                <a:cs typeface="Constantia"/>
              </a:rPr>
              <a:t>go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backwards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ts val="2705"/>
              </a:lnSpc>
              <a:spcBef>
                <a:spcPts val="29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B &amp; W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3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do:</a:t>
            </a:r>
            <a:endParaRPr sz="2400">
              <a:latin typeface="Constantia"/>
              <a:cs typeface="Constantia"/>
            </a:endParaRPr>
          </a:p>
          <a:p>
            <a:pPr marL="652145">
              <a:lnSpc>
                <a:spcPts val="2705"/>
              </a:lnSpc>
            </a:pPr>
            <a:r>
              <a:rPr sz="2400" spc="-5" dirty="0">
                <a:latin typeface="Courier New"/>
                <a:cs typeface="Courier New"/>
              </a:rPr>
              <a:t>im(row,col) 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pix;</a:t>
            </a:r>
            <a:endParaRPr sz="2400">
              <a:latin typeface="Courier New"/>
              <a:cs typeface="Courier New"/>
            </a:endParaRPr>
          </a:p>
          <a:p>
            <a:pPr marL="652780" marR="2926080" lvl="1" indent="-247015">
              <a:lnSpc>
                <a:spcPct val="89300"/>
              </a:lnSpc>
              <a:spcBef>
                <a:spcPts val="65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colour image, </a:t>
            </a:r>
            <a:r>
              <a:rPr sz="2400" spc="-5" dirty="0">
                <a:latin typeface="Constantia"/>
                <a:cs typeface="Constantia"/>
              </a:rPr>
              <a:t>do </a:t>
            </a:r>
            <a:r>
              <a:rPr sz="2400" dirty="0">
                <a:latin typeface="Constantia"/>
                <a:cs typeface="Constantia"/>
              </a:rPr>
              <a:t>either:  </a:t>
            </a:r>
            <a:r>
              <a:rPr sz="2400" spc="-5" dirty="0">
                <a:latin typeface="Courier New"/>
                <a:cs typeface="Courier New"/>
              </a:rPr>
              <a:t>im(row,col,1) = red;  im(row,col,2) = green;  im(row,col,3) = blue;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652780">
              <a:lnSpc>
                <a:spcPts val="2450"/>
              </a:lnSpc>
            </a:pPr>
            <a:r>
              <a:rPr sz="2400" spc="-5" dirty="0">
                <a:latin typeface="Courier New"/>
                <a:cs typeface="Courier New"/>
              </a:rPr>
              <a:t>im(row,col,:) = [red; </a:t>
            </a:r>
            <a:r>
              <a:rPr sz="2400" spc="-10" dirty="0">
                <a:latin typeface="Courier New"/>
                <a:cs typeface="Courier New"/>
              </a:rPr>
              <a:t>green; blue]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652780">
              <a:lnSpc>
                <a:spcPts val="2735"/>
              </a:lnSpc>
            </a:pPr>
            <a:r>
              <a:rPr sz="2400" spc="-5" dirty="0">
                <a:latin typeface="Courier New"/>
                <a:cs typeface="Courier New"/>
              </a:rPr>
              <a:t>im(row,col,:) = rgb; </a:t>
            </a:r>
            <a:r>
              <a:rPr sz="2400" spc="-10" dirty="0">
                <a:latin typeface="Courier New"/>
                <a:cs typeface="Courier New"/>
              </a:rPr>
              <a:t>%rgb </a:t>
            </a:r>
            <a:r>
              <a:rPr sz="2400" spc="-5" dirty="0">
                <a:latin typeface="Courier New"/>
                <a:cs typeface="Courier New"/>
              </a:rPr>
              <a:t>- 3 x 1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vector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8021955" cy="47809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access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subset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image?</a:t>
            </a:r>
            <a:endParaRPr sz="2600">
              <a:latin typeface="Constantia"/>
              <a:cs typeface="Constantia"/>
            </a:endParaRPr>
          </a:p>
          <a:p>
            <a:pPr marL="652145" marR="423545" indent="-247015">
              <a:lnSpc>
                <a:spcPct val="100000"/>
              </a:lnSpc>
              <a:spcBef>
                <a:spcPts val="585"/>
              </a:spcBef>
            </a:pPr>
            <a:r>
              <a:rPr sz="2050" spc="-919" dirty="0">
                <a:solidFill>
                  <a:srgbClr val="0F6FC6"/>
                </a:solidFill>
                <a:latin typeface="Wingdings"/>
                <a:cs typeface="Wingdings"/>
              </a:rPr>
              <a:t></a:t>
            </a:r>
            <a:r>
              <a:rPr sz="2050" spc="290" dirty="0">
                <a:solidFill>
                  <a:srgbClr val="0F6FC6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How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grab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portion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store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into  </a:t>
            </a:r>
            <a:r>
              <a:rPr sz="2400" spc="-5" dirty="0">
                <a:latin typeface="Constantia"/>
                <a:cs typeface="Constantia"/>
              </a:rPr>
              <a:t>another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variable?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ts val="305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Do the </a:t>
            </a:r>
            <a:r>
              <a:rPr sz="2600" spc="-10" dirty="0">
                <a:latin typeface="Constantia"/>
                <a:cs typeface="Constantia"/>
              </a:rPr>
              <a:t>following for </a:t>
            </a:r>
            <a:r>
              <a:rPr sz="2600" spc="-5" dirty="0">
                <a:latin typeface="Constantia"/>
                <a:cs typeface="Constantia"/>
              </a:rPr>
              <a:t>monochromatic</a:t>
            </a:r>
            <a:r>
              <a:rPr sz="2600" spc="-4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images: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ts val="3050"/>
              </a:lnSpc>
            </a:pPr>
            <a:r>
              <a:rPr sz="2600" spc="-5" dirty="0">
                <a:latin typeface="Courier New"/>
                <a:cs typeface="Courier New"/>
              </a:rPr>
              <a:t>im2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 im(row1:row2,col1:col2);</a:t>
            </a:r>
            <a:endParaRPr sz="2600">
              <a:latin typeface="Courier New"/>
              <a:cs typeface="Courier New"/>
            </a:endParaRPr>
          </a:p>
          <a:p>
            <a:pPr marL="287020" indent="-274320">
              <a:lnSpc>
                <a:spcPts val="3050"/>
              </a:lnSpc>
              <a:spcBef>
                <a:spcPts val="77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colour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images: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ts val="3050"/>
              </a:lnSpc>
            </a:pPr>
            <a:r>
              <a:rPr sz="2600" spc="-5" dirty="0">
                <a:latin typeface="Courier New"/>
                <a:cs typeface="Courier New"/>
              </a:rPr>
              <a:t>im2 </a:t>
            </a:r>
            <a:r>
              <a:rPr sz="2600" dirty="0">
                <a:latin typeface="Courier New"/>
                <a:cs typeface="Courier New"/>
              </a:rPr>
              <a:t>= </a:t>
            </a:r>
            <a:r>
              <a:rPr sz="2600" spc="-5" dirty="0">
                <a:latin typeface="Courier New"/>
                <a:cs typeface="Courier New"/>
              </a:rPr>
              <a:t>im(row1:row2,col1:col2,:);</a:t>
            </a:r>
            <a:endParaRPr sz="2600">
              <a:latin typeface="Courier New"/>
              <a:cs typeface="Courier New"/>
            </a:endParaRPr>
          </a:p>
          <a:p>
            <a:pPr marL="287020" marR="91440" indent="-274320">
              <a:lnSpc>
                <a:spcPct val="100000"/>
              </a:lnSpc>
              <a:spcBef>
                <a:spcPts val="76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grab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rectangular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region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between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 2, and </a:t>
            </a:r>
            <a:r>
              <a:rPr sz="2600" spc="-10" dirty="0">
                <a:latin typeface="Constantia"/>
                <a:cs typeface="Constantia"/>
              </a:rPr>
              <a:t>columns </a:t>
            </a:r>
            <a:r>
              <a:rPr sz="2600" dirty="0">
                <a:latin typeface="Constantia"/>
                <a:cs typeface="Constantia"/>
              </a:rPr>
              <a:t>1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2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endParaRPr sz="2600">
              <a:latin typeface="Constantia"/>
              <a:cs typeface="Constantia"/>
            </a:endParaRPr>
          </a:p>
          <a:p>
            <a:pPr marL="286385" marR="5080" indent="-273685">
              <a:lnSpc>
                <a:spcPts val="3010"/>
              </a:lnSpc>
              <a:spcBef>
                <a:spcPts val="8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e.g.,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if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wanted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17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 </a:t>
            </a:r>
            <a:r>
              <a:rPr sz="2600" spc="5" dirty="0">
                <a:latin typeface="Constantia"/>
                <a:cs typeface="Constantia"/>
              </a:rPr>
              <a:t>31,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columns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32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45 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40" dirty="0">
                <a:latin typeface="Constantia"/>
                <a:cs typeface="Constantia"/>
              </a:rPr>
              <a:t>colour, </a:t>
            </a:r>
            <a:r>
              <a:rPr sz="2600" spc="-5" dirty="0">
                <a:latin typeface="Constantia"/>
                <a:cs typeface="Constantia"/>
              </a:rPr>
              <a:t>do: </a:t>
            </a:r>
            <a:r>
              <a:rPr sz="2600" spc="-5" dirty="0">
                <a:latin typeface="Courier New"/>
                <a:cs typeface="Courier New"/>
              </a:rPr>
              <a:t>im2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2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im(17:31,32:45,:);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82241"/>
            <a:ext cx="8028940" cy="44316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get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pixels;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how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images?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Use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urier New"/>
                <a:cs typeface="Courier New"/>
              </a:rPr>
              <a:t>imshow()</a:t>
            </a:r>
            <a:r>
              <a:rPr sz="2600" spc="-113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command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2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  <a:tab pos="3322320" algn="l"/>
              </a:tabLst>
            </a:pPr>
            <a:r>
              <a:rPr sz="2400" spc="-5" dirty="0">
                <a:latin typeface="Courier New"/>
                <a:cs typeface="Courier New"/>
              </a:rPr>
              <a:t>imshow(im);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im</a:t>
            </a:r>
            <a:r>
              <a:rPr sz="2400" spc="-5" dirty="0">
                <a:latin typeface="Constantia"/>
                <a:cs typeface="Constantia"/>
              </a:rPr>
              <a:t>: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loaded </a:t>
            </a:r>
            <a:r>
              <a:rPr sz="2400" spc="-10" dirty="0">
                <a:latin typeface="Constantia"/>
                <a:cs typeface="Constantia"/>
              </a:rPr>
              <a:t>into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MATLAB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5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5" dirty="0">
                <a:latin typeface="Constantia"/>
                <a:cs typeface="Constantia"/>
              </a:rPr>
              <a:t>Shows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new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window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 </a:t>
            </a:r>
            <a:r>
              <a:rPr sz="2600" spc="-25" dirty="0">
                <a:latin typeface="Constantia"/>
                <a:cs typeface="Constantia"/>
              </a:rPr>
              <a:t>you </a:t>
            </a:r>
            <a:r>
              <a:rPr sz="2600" spc="-5" dirty="0">
                <a:latin typeface="Constantia"/>
                <a:cs typeface="Constantia"/>
              </a:rPr>
              <a:t>do: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imshow(im,[])</a:t>
            </a:r>
            <a:endParaRPr sz="2600">
              <a:latin typeface="Courier New"/>
              <a:cs typeface="Courier New"/>
            </a:endParaRPr>
          </a:p>
          <a:p>
            <a:pPr marL="652780" marR="245110" lvl="1" indent="-247015">
              <a:lnSpc>
                <a:spcPct val="100000"/>
              </a:lnSpc>
              <a:spcBef>
                <a:spcPts val="69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 </a:t>
            </a:r>
            <a:r>
              <a:rPr sz="2400" spc="-10" dirty="0">
                <a:latin typeface="Constantia"/>
                <a:cs typeface="Constantia"/>
              </a:rPr>
              <a:t>monochromatic: </a:t>
            </a:r>
            <a:r>
              <a:rPr sz="2400" spc="-5" dirty="0">
                <a:latin typeface="Constantia"/>
                <a:cs typeface="Constantia"/>
              </a:rPr>
              <a:t>Smallest intensity </a:t>
            </a:r>
            <a:r>
              <a:rPr sz="2400" spc="-15" dirty="0">
                <a:latin typeface="Constantia"/>
                <a:cs typeface="Constantia"/>
              </a:rPr>
              <a:t>becomes </a:t>
            </a:r>
            <a:r>
              <a:rPr sz="2400" dirty="0">
                <a:latin typeface="Constantia"/>
                <a:cs typeface="Constantia"/>
              </a:rPr>
              <a:t>0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  </a:t>
            </a:r>
            <a:r>
              <a:rPr sz="2400" spc="-15" dirty="0">
                <a:latin typeface="Constantia"/>
                <a:cs typeface="Constantia"/>
              </a:rPr>
              <a:t>largest </a:t>
            </a:r>
            <a:r>
              <a:rPr sz="2400" spc="-5" dirty="0">
                <a:latin typeface="Constantia"/>
                <a:cs typeface="Constantia"/>
              </a:rPr>
              <a:t>intensity </a:t>
            </a:r>
            <a:r>
              <a:rPr sz="2400" spc="-15" dirty="0">
                <a:latin typeface="Constantia"/>
                <a:cs typeface="Constantia"/>
              </a:rPr>
              <a:t>becomes </a:t>
            </a:r>
            <a:r>
              <a:rPr sz="2400" spc="-20" dirty="0">
                <a:latin typeface="Constantia"/>
                <a:cs typeface="Constantia"/>
              </a:rPr>
              <a:t>255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3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display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colour: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Apply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above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each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colour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channel</a:t>
            </a:r>
            <a:endParaRPr sz="2400">
              <a:latin typeface="Constantia"/>
              <a:cs typeface="Constantia"/>
            </a:endParaRPr>
          </a:p>
          <a:p>
            <a:pPr marL="287020" marR="5080" indent="-274320">
              <a:lnSpc>
                <a:spcPct val="103499"/>
              </a:lnSpc>
              <a:spcBef>
                <a:spcPts val="40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Every </a:t>
            </a:r>
            <a:r>
              <a:rPr sz="2600" spc="-5" dirty="0">
                <a:latin typeface="Constantia"/>
                <a:cs typeface="Constantia"/>
              </a:rPr>
              <a:t>time </a:t>
            </a:r>
            <a:r>
              <a:rPr sz="2600" spc="-25" dirty="0">
                <a:latin typeface="Constantia"/>
                <a:cs typeface="Constantia"/>
              </a:rPr>
              <a:t>you </a:t>
            </a:r>
            <a:r>
              <a:rPr sz="2600" dirty="0">
                <a:latin typeface="Constantia"/>
                <a:cs typeface="Constantia"/>
              </a:rPr>
              <a:t>use </a:t>
            </a:r>
            <a:r>
              <a:rPr sz="2600" spc="-5" dirty="0">
                <a:latin typeface="Courier New"/>
                <a:cs typeface="Courier New"/>
              </a:rPr>
              <a:t>imshow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image </a:t>
            </a:r>
            <a:r>
              <a:rPr sz="2600" spc="-25" dirty="0">
                <a:latin typeface="Constantia"/>
                <a:cs typeface="Constantia"/>
              </a:rPr>
              <a:t>you </a:t>
            </a:r>
            <a:r>
              <a:rPr sz="2600" spc="-10" dirty="0">
                <a:latin typeface="Constantia"/>
                <a:cs typeface="Constantia"/>
              </a:rPr>
              <a:t>want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10" dirty="0">
                <a:latin typeface="Constantia"/>
                <a:cs typeface="Constantia"/>
              </a:rPr>
              <a:t>display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put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same</a:t>
            </a:r>
            <a:r>
              <a:rPr sz="2600" i="1" spc="-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window…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you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do?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51432"/>
            <a:ext cx="7870190" cy="39871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figure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command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create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blank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window</a:t>
            </a:r>
            <a:endParaRPr sz="2600">
              <a:latin typeface="Constantia"/>
              <a:cs typeface="Constantia"/>
            </a:endParaRPr>
          </a:p>
          <a:p>
            <a:pPr marL="652780" marR="165735" lvl="1" indent="-247015">
              <a:lnSpc>
                <a:spcPct val="103299"/>
              </a:lnSpc>
              <a:spcBef>
                <a:spcPts val="50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nstantia"/>
                <a:cs typeface="Constantia"/>
              </a:rPr>
              <a:t>Then,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run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imshow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command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display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  </a:t>
            </a:r>
            <a:r>
              <a:rPr sz="2400" spc="-5" dirty="0">
                <a:latin typeface="Constantia"/>
                <a:cs typeface="Constantia"/>
              </a:rPr>
              <a:t>on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5" dirty="0">
                <a:latin typeface="Constantia"/>
                <a:cs typeface="Constantia"/>
              </a:rPr>
              <a:t>other</a:t>
            </a:r>
            <a:r>
              <a:rPr sz="2400" spc="-3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window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We </a:t>
            </a:r>
            <a:r>
              <a:rPr sz="2600" spc="-5" dirty="0">
                <a:latin typeface="Constantia"/>
                <a:cs typeface="Constantia"/>
              </a:rPr>
              <a:t>can </a:t>
            </a:r>
            <a:r>
              <a:rPr sz="2600" dirty="0">
                <a:latin typeface="Constantia"/>
                <a:cs typeface="Constantia"/>
              </a:rPr>
              <a:t>also</a:t>
            </a:r>
            <a:r>
              <a:rPr sz="2600" spc="-3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09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imshow(im(:,:,1));</a:t>
            </a:r>
            <a:r>
              <a:rPr sz="2400" spc="-994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Shows red </a:t>
            </a:r>
            <a:r>
              <a:rPr sz="2400" spc="-5" dirty="0">
                <a:latin typeface="Constantia"/>
                <a:cs typeface="Constantia"/>
              </a:rPr>
              <a:t>channel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imshow(im(:,:,2));</a:t>
            </a:r>
            <a:r>
              <a:rPr sz="2400" spc="-105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Shows </a:t>
            </a:r>
            <a:r>
              <a:rPr sz="2400" spc="-10" dirty="0">
                <a:latin typeface="Constantia"/>
                <a:cs typeface="Constantia"/>
              </a:rPr>
              <a:t>green </a:t>
            </a:r>
            <a:r>
              <a:rPr sz="2400" spc="-5" dirty="0">
                <a:latin typeface="Constantia"/>
                <a:cs typeface="Constantia"/>
              </a:rPr>
              <a:t>channel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imshow(im(:,:,3));</a:t>
            </a:r>
            <a:r>
              <a:rPr sz="2400" spc="-10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Shows </a:t>
            </a:r>
            <a:r>
              <a:rPr sz="2400" spc="-5" dirty="0">
                <a:latin typeface="Constantia"/>
                <a:cs typeface="Constantia"/>
              </a:rPr>
              <a:t>blue channel</a:t>
            </a:r>
            <a:endParaRPr sz="2400">
              <a:latin typeface="Constantia"/>
              <a:cs typeface="Constantia"/>
            </a:endParaRPr>
          </a:p>
          <a:p>
            <a:pPr marL="287020" marR="215900" indent="-274320">
              <a:lnSpc>
                <a:spcPct val="100000"/>
              </a:lnSpc>
              <a:spcBef>
                <a:spcPts val="68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(:,:,1)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means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grab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rows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columns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 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25" dirty="0">
                <a:latin typeface="Constantia"/>
                <a:cs typeface="Constantia"/>
              </a:rPr>
              <a:t>layer </a:t>
            </a:r>
            <a:r>
              <a:rPr sz="2600" dirty="0">
                <a:latin typeface="Constantia"/>
                <a:cs typeface="Constantia"/>
              </a:rPr>
              <a:t>(i.e. </a:t>
            </a:r>
            <a:r>
              <a:rPr sz="2600" spc="-10" dirty="0">
                <a:latin typeface="Constantia"/>
                <a:cs typeface="Constantia"/>
              </a:rPr>
              <a:t>red),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etc.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1239"/>
            <a:ext cx="737235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R/W </a:t>
            </a:r>
            <a:r>
              <a:rPr spc="-10" dirty="0"/>
              <a:t>Images </a:t>
            </a:r>
            <a:r>
              <a:rPr dirty="0"/>
              <a:t>in </a:t>
            </a:r>
            <a:r>
              <a:rPr spc="-70" dirty="0"/>
              <a:t>MATLAB </a:t>
            </a:r>
            <a:r>
              <a:rPr dirty="0"/>
              <a:t>–</a:t>
            </a:r>
            <a:r>
              <a:rPr spc="-30" dirty="0"/>
              <a:t> </a:t>
            </a:r>
            <a:r>
              <a:rPr spc="-10"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801"/>
            <a:ext cx="7967345" cy="40792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When </a:t>
            </a:r>
            <a:r>
              <a:rPr sz="2600" spc="-10" dirty="0">
                <a:latin typeface="Constantia"/>
                <a:cs typeface="Constantia"/>
              </a:rPr>
              <a:t>showing </a:t>
            </a: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red</a:t>
            </a:r>
            <a:r>
              <a:rPr sz="2600" spc="-3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channel: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20" dirty="0">
                <a:latin typeface="Constantia"/>
                <a:cs typeface="Constantia"/>
              </a:rPr>
              <a:t>Darker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isn’t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10" dirty="0">
                <a:latin typeface="Constantia"/>
                <a:cs typeface="Constantia"/>
              </a:rPr>
              <a:t>Lighter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</a:t>
            </a:r>
            <a:endParaRPr sz="24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Same </a:t>
            </a:r>
            <a:r>
              <a:rPr sz="2600" spc="-5" dirty="0">
                <a:latin typeface="Constantia"/>
                <a:cs typeface="Constantia"/>
              </a:rPr>
              <a:t>applies </a:t>
            </a:r>
            <a:r>
              <a:rPr sz="2600" spc="-10" dirty="0">
                <a:latin typeface="Constantia"/>
                <a:cs typeface="Constantia"/>
              </a:rPr>
              <a:t>for green</a:t>
            </a:r>
            <a:r>
              <a:rPr sz="2600" spc="-4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dirty="0">
                <a:latin typeface="Constantia"/>
                <a:cs typeface="Constantia"/>
              </a:rPr>
              <a:t>blue!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515"/>
              </a:spcBef>
              <a:buClr>
                <a:srgbClr val="0BD0D9"/>
              </a:buClr>
              <a:buSzPct val="94230"/>
              <a:buFont typeface="Wingdings"/>
              <a:buChar char="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How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save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images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disk?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imwrite()</a:t>
            </a:r>
            <a:endParaRPr sz="26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56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imwrite(im, ‘name_of_image.ext’,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‘EXT’);</a:t>
            </a:r>
            <a:endParaRPr sz="2400">
              <a:latin typeface="Courier New"/>
              <a:cs typeface="Courier New"/>
            </a:endParaRPr>
          </a:p>
          <a:p>
            <a:pPr marL="652780" lvl="1" indent="-247015">
              <a:lnSpc>
                <a:spcPct val="100000"/>
              </a:lnSpc>
              <a:spcBef>
                <a:spcPts val="640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im</a:t>
            </a:r>
            <a:r>
              <a:rPr sz="2400" spc="-122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write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disk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name_of_image.ext</a:t>
            </a:r>
            <a:r>
              <a:rPr sz="2400" spc="-105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Name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image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Wingdings"/>
              <a:buChar char=""/>
              <a:tabLst>
                <a:tab pos="652780" algn="l"/>
              </a:tabLst>
            </a:pPr>
            <a:r>
              <a:rPr sz="2400" spc="-5" dirty="0">
                <a:latin typeface="Courier New"/>
                <a:cs typeface="Courier New"/>
              </a:rPr>
              <a:t>‘EXT’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Extension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dirty="0">
                <a:latin typeface="Constantia"/>
                <a:cs typeface="Constantia"/>
              </a:rPr>
              <a:t>the </a:t>
            </a:r>
            <a:r>
              <a:rPr sz="2400" spc="10" dirty="0">
                <a:latin typeface="Constantia"/>
                <a:cs typeface="Constantia"/>
              </a:rPr>
              <a:t>file </a:t>
            </a:r>
            <a:r>
              <a:rPr sz="2400" spc="-50" dirty="0">
                <a:latin typeface="Constantia"/>
                <a:cs typeface="Constantia"/>
              </a:rPr>
              <a:t>(‘JPG’, </a:t>
            </a:r>
            <a:r>
              <a:rPr sz="2400" spc="-55" dirty="0">
                <a:latin typeface="Constantia"/>
                <a:cs typeface="Constantia"/>
              </a:rPr>
              <a:t>‘BMP’, </a:t>
            </a:r>
            <a:r>
              <a:rPr sz="2400" spc="-60" dirty="0">
                <a:latin typeface="Constantia"/>
                <a:cs typeface="Constantia"/>
              </a:rPr>
              <a:t>‘PNG’, </a:t>
            </a:r>
            <a:r>
              <a:rPr sz="2400" spc="-10" dirty="0">
                <a:latin typeface="Constantia"/>
                <a:cs typeface="Constantia"/>
              </a:rPr>
              <a:t>etc.)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D7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1844</Words>
  <Application>Microsoft Office PowerPoint</Application>
  <PresentationFormat>Ekran Gösterisi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Calibri</vt:lpstr>
      <vt:lpstr>Constantia</vt:lpstr>
      <vt:lpstr>Courier New</vt:lpstr>
      <vt:lpstr>Times New Roman</vt:lpstr>
      <vt:lpstr>Wingdings</vt:lpstr>
      <vt:lpstr>Office Theme</vt:lpstr>
      <vt:lpstr>PowerPoint Sunusu</vt:lpstr>
      <vt:lpstr>R/W Images in MATLAB</vt:lpstr>
      <vt:lpstr>R/W Images in MATLAB – (2)</vt:lpstr>
      <vt:lpstr>R/W Images in MATLAB – (3)</vt:lpstr>
      <vt:lpstr>R/W Images in MATLAB – (4)</vt:lpstr>
      <vt:lpstr>R/W Images in MATLAB – (5)</vt:lpstr>
      <vt:lpstr>R/W Images in MATLAB – (6)</vt:lpstr>
      <vt:lpstr>R/W Images in MATLAB – (7)</vt:lpstr>
      <vt:lpstr>R/W Images in MATLAB – (8)</vt:lpstr>
      <vt:lpstr>Demo Time #1!</vt:lpstr>
      <vt:lpstr>Topics Covered in this Presentation</vt:lpstr>
      <vt:lpstr>Resizing Images</vt:lpstr>
      <vt:lpstr>Resizing Images – (2)</vt:lpstr>
      <vt:lpstr>Resizing Images – (3)</vt:lpstr>
      <vt:lpstr>Resizing Images – (4)</vt:lpstr>
      <vt:lpstr>Rotating Images</vt:lpstr>
      <vt:lpstr>Demo Time #2! Enlarging Images  Shrinking Images  Rotating Images</vt:lpstr>
      <vt:lpstr>Topics Covered in this Presentation</vt:lpstr>
      <vt:lpstr>Cont. &amp; Brig. Enhancement</vt:lpstr>
      <vt:lpstr>Cont. &amp; Brig. Enhancement (2)</vt:lpstr>
      <vt:lpstr>Cont. &amp; Brig. Enhancement (3)</vt:lpstr>
      <vt:lpstr>Cont. &amp; Brig. Enhancement (4)</vt:lpstr>
      <vt:lpstr>Demo Time #3! Contrast and Brightness Enhancement</vt:lpstr>
      <vt:lpstr>Topics Covered in this Presentation</vt:lpstr>
      <vt:lpstr>Intro to Image Histograms</vt:lpstr>
      <vt:lpstr>Intro to Image Histograms – (2)  Example: Let’s take a look at an grayscale image</vt:lpstr>
      <vt:lpstr>Intro to Image Histograms – (3)</vt:lpstr>
      <vt:lpstr>Intro to Image Histograms – (4)</vt:lpstr>
      <vt:lpstr>Advanced Enhancement – (1)</vt:lpstr>
      <vt:lpstr>Advanced Enhancement –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 829: System Modelling and Identification</dc:title>
  <dc:creator>Your User Name</dc:creator>
  <cp:lastModifiedBy>ergenburhan@hotmail.com</cp:lastModifiedBy>
  <cp:revision>5</cp:revision>
  <dcterms:created xsi:type="dcterms:W3CDTF">2018-12-06T06:27:14Z</dcterms:created>
  <dcterms:modified xsi:type="dcterms:W3CDTF">2018-12-14T10:01:37Z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2012-09-03T00:00:00Z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2018-12-06T00:00:00Z</vt:filetime>
  </property>
</Properties>
</file>