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33" r:id="rId5"/>
    <p:sldId id="334" r:id="rId6"/>
    <p:sldId id="335" r:id="rId7"/>
    <p:sldId id="336" r:id="rId8"/>
    <p:sldId id="337" r:id="rId9"/>
    <p:sldId id="338" r:id="rId10"/>
    <p:sldId id="342" r:id="rId11"/>
    <p:sldId id="345" r:id="rId12"/>
    <p:sldId id="346" r:id="rId13"/>
    <p:sldId id="348" r:id="rId14"/>
    <p:sldId id="349" r:id="rId15"/>
    <p:sldId id="350" r:id="rId16"/>
    <p:sldId id="351" r:id="rId17"/>
    <p:sldId id="352" r:id="rId18"/>
    <p:sldId id="357" r:id="rId19"/>
    <p:sldId id="358" r:id="rId2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98"/>
            <a:ext cx="9144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41" y="0"/>
            <a:ext cx="4743958" cy="600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424" cy="10205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438"/>
            <a:ext cx="9144000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9267" y="1467611"/>
            <a:ext cx="8561832" cy="1792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98"/>
            <a:ext cx="9144000" cy="10274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41" y="0"/>
            <a:ext cx="4743958" cy="600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424" cy="1020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438"/>
            <a:ext cx="9144000" cy="901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84499"/>
            <a:ext cx="8155940" cy="440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8973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Blur / Smooth </a:t>
            </a:r>
            <a:r>
              <a:rPr spc="-10" dirty="0"/>
              <a:t>Images </a:t>
            </a:r>
            <a:r>
              <a:rPr dirty="0"/>
              <a:t>–</a:t>
            </a:r>
            <a:r>
              <a:rPr spc="-125" dirty="0"/>
              <a:t> </a:t>
            </a:r>
            <a:r>
              <a:rPr spc="-10" dirty="0"/>
              <a:t>(7)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525"/>
            <a:ext cx="7715250" cy="3940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Understanding was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hard</a:t>
            </a:r>
            <a:r>
              <a:rPr sz="2600" spc="-2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part!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20" dirty="0">
                <a:latin typeface="Constantia"/>
                <a:cs typeface="Constantia"/>
              </a:rPr>
              <a:t>MATLAB, </a:t>
            </a:r>
            <a:r>
              <a:rPr sz="2600" dirty="0">
                <a:latin typeface="Constantia"/>
                <a:cs typeface="Constantia"/>
              </a:rPr>
              <a:t>this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b="1" spc="-10" dirty="0">
                <a:latin typeface="Constantia"/>
                <a:cs typeface="Constantia"/>
              </a:rPr>
              <a:t>very</a:t>
            </a:r>
            <a:r>
              <a:rPr sz="2600" b="1" spc="-3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easy!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First,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create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4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mask</a:t>
            </a:r>
            <a:endParaRPr sz="2600">
              <a:latin typeface="Constantia"/>
              <a:cs typeface="Constantia"/>
            </a:endParaRPr>
          </a:p>
          <a:p>
            <a:pPr marL="652780" marR="1576705" lvl="1" indent="-247015">
              <a:lnSpc>
                <a:spcPts val="2840"/>
              </a:lnSpc>
              <a:spcBef>
                <a:spcPts val="61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do this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calling </a:t>
            </a:r>
            <a:r>
              <a:rPr sz="2400" spc="-5" dirty="0">
                <a:latin typeface="Courier New"/>
                <a:cs typeface="Courier New"/>
              </a:rPr>
              <a:t>fspecial()  mask = fspecial(‘average’,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mask</a:t>
            </a:r>
            <a:r>
              <a:rPr sz="2400" spc="-12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contains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averaging </a:t>
            </a:r>
            <a:r>
              <a:rPr sz="2400" spc="-5" dirty="0">
                <a:latin typeface="Constantia"/>
                <a:cs typeface="Constantia"/>
              </a:rPr>
              <a:t>mask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use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7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First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parameter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specifies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averaging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2499"/>
              </a:lnSpc>
              <a:spcBef>
                <a:spcPts val="434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spc="-5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nstantia"/>
                <a:cs typeface="Constantia"/>
              </a:rPr>
              <a:t>specifies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size of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mask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Bigger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35" dirty="0">
                <a:latin typeface="Constantia"/>
                <a:cs typeface="Constantia"/>
              </a:rPr>
              <a:t>N, </a:t>
            </a:r>
            <a:r>
              <a:rPr sz="2400" spc="-15" dirty="0">
                <a:latin typeface="Constantia"/>
                <a:cs typeface="Constantia"/>
              </a:rPr>
              <a:t>more  </a:t>
            </a:r>
            <a:r>
              <a:rPr sz="2400" spc="-5" dirty="0">
                <a:latin typeface="Constantia"/>
                <a:cs typeface="Constantia"/>
              </a:rPr>
              <a:t>blurring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9677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Image Sharpening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67916"/>
            <a:ext cx="7597140" cy="48615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64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259715" algn="l"/>
              </a:tabLst>
            </a:pPr>
            <a:r>
              <a:rPr sz="2400" spc="-15" dirty="0">
                <a:latin typeface="Constantia"/>
                <a:cs typeface="Constantia"/>
              </a:rPr>
              <a:t>Use </a:t>
            </a:r>
            <a:r>
              <a:rPr sz="2400" spc="-5" dirty="0">
                <a:latin typeface="Courier New"/>
                <a:cs typeface="Courier New"/>
              </a:rPr>
              <a:t>imfilter</a:t>
            </a:r>
            <a:r>
              <a:rPr sz="2400" spc="-10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with </a:t>
            </a:r>
            <a:r>
              <a:rPr sz="2400" b="1" spc="-5" dirty="0">
                <a:latin typeface="Constantia"/>
                <a:cs typeface="Constantia"/>
              </a:rPr>
              <a:t>unsharp </a:t>
            </a:r>
            <a:r>
              <a:rPr sz="2400" spc="-5" dirty="0">
                <a:latin typeface="Constantia"/>
                <a:cs typeface="Constantia"/>
              </a:rPr>
              <a:t>masking</a:t>
            </a:r>
            <a:endParaRPr sz="2400">
              <a:latin typeface="Constantia"/>
              <a:cs typeface="Constantia"/>
            </a:endParaRPr>
          </a:p>
          <a:p>
            <a:pPr marL="259079" indent="-246379">
              <a:lnSpc>
                <a:spcPct val="100000"/>
              </a:lnSpc>
              <a:spcBef>
                <a:spcPts val="54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259715" algn="l"/>
              </a:tabLst>
            </a:pPr>
            <a:r>
              <a:rPr sz="2400" spc="-5" dirty="0">
                <a:latin typeface="Courier New"/>
                <a:cs typeface="Courier New"/>
              </a:rPr>
              <a:t>mask 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fspecial(‘unsharp’);</a:t>
            </a:r>
            <a:endParaRPr sz="2400">
              <a:latin typeface="Courier New"/>
              <a:cs typeface="Courier New"/>
            </a:endParaRPr>
          </a:p>
          <a:p>
            <a:pPr marL="259079" marR="5080" indent="-246379">
              <a:lnSpc>
                <a:spcPct val="100000"/>
              </a:lnSpc>
              <a:spcBef>
                <a:spcPts val="70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25971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above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syntax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creates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unsharp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such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 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spc="-10" dirty="0">
                <a:latin typeface="Constantia"/>
                <a:cs typeface="Constantia"/>
              </a:rPr>
              <a:t>when </a:t>
            </a:r>
            <a:r>
              <a:rPr sz="2400" spc="-25" dirty="0">
                <a:latin typeface="Constantia"/>
                <a:cs typeface="Constantia"/>
              </a:rPr>
              <a:t>you </a:t>
            </a:r>
            <a:r>
              <a:rPr sz="2400" spc="-30" dirty="0">
                <a:latin typeface="Constantia"/>
                <a:cs typeface="Constantia"/>
              </a:rPr>
              <a:t>convolve, </a:t>
            </a:r>
            <a:r>
              <a:rPr sz="2400" dirty="0">
                <a:latin typeface="Constantia"/>
                <a:cs typeface="Constantia"/>
              </a:rPr>
              <a:t>it </a:t>
            </a:r>
            <a:r>
              <a:rPr sz="2400" spc="-5" dirty="0">
                <a:latin typeface="Constantia"/>
                <a:cs typeface="Constantia"/>
              </a:rPr>
              <a:t>will </a:t>
            </a:r>
            <a:r>
              <a:rPr sz="2400" i="1" spc="-5" dirty="0">
                <a:latin typeface="Constantia"/>
                <a:cs typeface="Constantia"/>
              </a:rPr>
              <a:t>automatically </a:t>
            </a:r>
            <a:r>
              <a:rPr sz="2400" spc="-10" dirty="0">
                <a:latin typeface="Constantia"/>
                <a:cs typeface="Constantia"/>
              </a:rPr>
              <a:t>subtract 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with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blurred version </a:t>
            </a:r>
            <a:r>
              <a:rPr sz="2400" spc="-5" dirty="0">
                <a:latin typeface="Constantia"/>
                <a:cs typeface="Constantia"/>
              </a:rPr>
              <a:t>of itself </a:t>
            </a:r>
            <a:r>
              <a:rPr sz="2400" i="1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add </a:t>
            </a:r>
            <a:r>
              <a:rPr sz="2400" dirty="0">
                <a:latin typeface="Constantia"/>
                <a:cs typeface="Constantia"/>
              </a:rPr>
              <a:t>the  </a:t>
            </a:r>
            <a:r>
              <a:rPr sz="2400" spc="-5" dirty="0">
                <a:latin typeface="Constantia"/>
                <a:cs typeface="Constantia"/>
              </a:rPr>
              <a:t>original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top</a:t>
            </a:r>
            <a:endParaRPr sz="2400">
              <a:latin typeface="Constantia"/>
              <a:cs typeface="Constantia"/>
            </a:endParaRPr>
          </a:p>
          <a:p>
            <a:pPr marL="259079" indent="-246379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259715" algn="l"/>
              </a:tabLst>
            </a:pPr>
            <a:r>
              <a:rPr sz="2400" spc="-5" dirty="0">
                <a:latin typeface="Constantia"/>
                <a:cs typeface="Constantia"/>
              </a:rPr>
              <a:t>Good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both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direction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changes</a:t>
            </a:r>
            <a:endParaRPr sz="2400">
              <a:latin typeface="Constantia"/>
              <a:cs typeface="Constantia"/>
            </a:endParaRPr>
          </a:p>
          <a:p>
            <a:pPr marL="259079" indent="-246379">
              <a:lnSpc>
                <a:spcPts val="286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259715" algn="l"/>
              </a:tabLst>
            </a:pPr>
            <a:r>
              <a:rPr sz="2400" spc="-30" dirty="0">
                <a:latin typeface="Constantia"/>
                <a:cs typeface="Constantia"/>
              </a:rPr>
              <a:t>How?</a:t>
            </a:r>
            <a:endParaRPr sz="2400">
              <a:latin typeface="Constantia"/>
              <a:cs typeface="Constantia"/>
            </a:endParaRPr>
          </a:p>
          <a:p>
            <a:pPr marL="259079" marR="2400935" algn="ctr">
              <a:lnSpc>
                <a:spcPts val="2880"/>
              </a:lnSpc>
              <a:spcBef>
                <a:spcPts val="80"/>
              </a:spcBef>
            </a:pPr>
            <a:r>
              <a:rPr sz="2400" spc="-5" dirty="0">
                <a:latin typeface="Courier New"/>
                <a:cs typeface="Courier New"/>
              </a:rPr>
              <a:t>mask =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fspecial(‘unsharp’);  sharp = imfilter(im,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mask);</a:t>
            </a:r>
            <a:endParaRPr sz="2400">
              <a:latin typeface="Courier New"/>
              <a:cs typeface="Courier New"/>
            </a:endParaRPr>
          </a:p>
          <a:p>
            <a:pPr marL="259079" marR="219710" indent="-246379">
              <a:lnSpc>
                <a:spcPct val="100000"/>
              </a:lnSpc>
              <a:spcBef>
                <a:spcPts val="6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259715" algn="l"/>
              </a:tabLst>
            </a:pP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detection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abrupt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changes,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 adding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all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go.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98575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Segmentation </a:t>
            </a:r>
            <a:r>
              <a:rPr spc="-5" dirty="0"/>
              <a:t>via</a:t>
            </a:r>
            <a:r>
              <a:rPr spc="-40" dirty="0"/>
              <a:t> </a:t>
            </a:r>
            <a:r>
              <a:rPr spc="-10" dirty="0"/>
              <a:t>Thresholding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2111"/>
            <a:ext cx="8007350" cy="44202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marR="492125" indent="-274320">
              <a:lnSpc>
                <a:spcPts val="2620"/>
              </a:lnSpc>
              <a:spcBef>
                <a:spcPts val="405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times </a:t>
            </a:r>
            <a:r>
              <a:rPr sz="2400" spc="-10" dirty="0">
                <a:latin typeface="Constantia"/>
                <a:cs typeface="Constantia"/>
              </a:rPr>
              <a:t>when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0" dirty="0">
                <a:latin typeface="Constantia"/>
                <a:cs typeface="Constantia"/>
              </a:rPr>
              <a:t>want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separate </a:t>
            </a:r>
            <a:r>
              <a:rPr sz="2400" spc="-5" dirty="0">
                <a:latin typeface="Constantia"/>
                <a:cs typeface="Constantia"/>
              </a:rPr>
              <a:t>objects </a:t>
            </a:r>
            <a:r>
              <a:rPr sz="2400" dirty="0">
                <a:latin typeface="Constantia"/>
                <a:cs typeface="Constantia"/>
              </a:rPr>
              <a:t>(the  things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0" dirty="0">
                <a:latin typeface="Constantia"/>
                <a:cs typeface="Constantia"/>
              </a:rPr>
              <a:t>want) from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background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Segmentation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2590"/>
              </a:lnSpc>
              <a:spcBef>
                <a:spcPts val="540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  <a:tab pos="2796540" algn="l"/>
              </a:tabLst>
            </a:pPr>
            <a:r>
              <a:rPr sz="2400" spc="-11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easier,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convert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colour.	</a:t>
            </a:r>
            <a:r>
              <a:rPr sz="2400" spc="-5" dirty="0">
                <a:latin typeface="Constantia"/>
                <a:cs typeface="Constantia"/>
              </a:rPr>
              <a:t>Else just </a:t>
            </a:r>
            <a:r>
              <a:rPr sz="2400" spc="-25" dirty="0">
                <a:latin typeface="Constantia"/>
                <a:cs typeface="Constantia"/>
              </a:rPr>
              <a:t>leave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2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alone</a:t>
            </a:r>
            <a:endParaRPr sz="2400">
              <a:latin typeface="Constantia"/>
              <a:cs typeface="Constantia"/>
            </a:endParaRPr>
          </a:p>
          <a:p>
            <a:pPr marL="287020" marR="484505" indent="-274320">
              <a:lnSpc>
                <a:spcPts val="2590"/>
              </a:lnSpc>
              <a:spcBef>
                <a:spcPts val="580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After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conversion,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intensities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  </a:t>
            </a:r>
            <a:r>
              <a:rPr sz="2400" spc="-5" dirty="0">
                <a:latin typeface="Constantia"/>
                <a:cs typeface="Constantia"/>
              </a:rPr>
              <a:t>objects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distinctly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4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 background</a:t>
            </a:r>
            <a:endParaRPr sz="2400">
              <a:latin typeface="Constantia"/>
              <a:cs typeface="Constantia"/>
            </a:endParaRPr>
          </a:p>
          <a:p>
            <a:pPr marL="287020" marR="720090" indent="-274320">
              <a:lnSpc>
                <a:spcPts val="2590"/>
              </a:lnSpc>
              <a:spcBef>
                <a:spcPts val="580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write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code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save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match</a:t>
            </a:r>
            <a:r>
              <a:rPr sz="2400" b="1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these  </a:t>
            </a:r>
            <a:r>
              <a:rPr sz="2400" spc="-10" dirty="0">
                <a:latin typeface="Constantia"/>
                <a:cs typeface="Constantia"/>
              </a:rPr>
              <a:t>intensities,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disregard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rest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match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white,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else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black</a:t>
            </a:r>
            <a:endParaRPr sz="2400">
              <a:latin typeface="Constantia"/>
              <a:cs typeface="Constantia"/>
            </a:endParaRPr>
          </a:p>
          <a:p>
            <a:pPr marL="287020" marR="87630" indent="-274320">
              <a:lnSpc>
                <a:spcPts val="2570"/>
              </a:lnSpc>
              <a:spcBef>
                <a:spcPts val="635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Output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binary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White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belonging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object,  and black belonging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background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250"/>
              </a:spcBef>
            </a:pPr>
            <a:r>
              <a:rPr sz="1850" spc="-815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1850" spc="440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Constantia"/>
                <a:cs typeface="Constantia"/>
              </a:rPr>
              <a:t>We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this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mask</a:t>
            </a:r>
            <a:r>
              <a:rPr sz="2200" b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background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pixels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011"/>
            <a:ext cx="79521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Segmentation </a:t>
            </a:r>
            <a:r>
              <a:rPr sz="4500" spc="-5" dirty="0"/>
              <a:t>via </a:t>
            </a:r>
            <a:r>
              <a:rPr sz="4500" spc="-10" dirty="0"/>
              <a:t>Thresholding</a:t>
            </a:r>
            <a:r>
              <a:rPr sz="4500" spc="-105" dirty="0"/>
              <a:t> </a:t>
            </a:r>
            <a:r>
              <a:rPr sz="4500" dirty="0"/>
              <a:t>(2)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866801"/>
            <a:ext cx="8045450" cy="29178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What do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4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do?</a:t>
            </a:r>
            <a:endParaRPr sz="2600">
              <a:latin typeface="Constantia"/>
              <a:cs typeface="Constantia"/>
            </a:endParaRPr>
          </a:p>
          <a:p>
            <a:pPr marL="652780" marR="421005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5" dirty="0">
                <a:latin typeface="Constantia"/>
                <a:cs typeface="Constantia"/>
              </a:rPr>
              <a:t>Take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look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  </a:t>
            </a:r>
            <a:r>
              <a:rPr sz="2400" spc="-10" dirty="0">
                <a:latin typeface="Constantia"/>
                <a:cs typeface="Constantia"/>
              </a:rPr>
              <a:t>predominantly </a:t>
            </a:r>
            <a:r>
              <a:rPr sz="2400" spc="-5" dirty="0">
                <a:latin typeface="Constantia"/>
                <a:cs typeface="Constantia"/>
              </a:rPr>
              <a:t>belonging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object, and of </a:t>
            </a:r>
            <a:r>
              <a:rPr sz="2400" dirty="0">
                <a:latin typeface="Constantia"/>
                <a:cs typeface="Constantia"/>
              </a:rPr>
              <a:t>the  </a:t>
            </a:r>
            <a:r>
              <a:rPr sz="2400" spc="-10" dirty="0">
                <a:latin typeface="Constantia"/>
                <a:cs typeface="Constantia"/>
              </a:rPr>
              <a:t>background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threshold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dirty="0">
                <a:latin typeface="Constantia"/>
                <a:cs typeface="Constantia"/>
              </a:rPr>
              <a:t>using this</a:t>
            </a:r>
            <a:r>
              <a:rPr sz="2400" spc="-3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information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threshold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map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figure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 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keep,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disregard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011"/>
            <a:ext cx="81203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/>
              <a:t>Topics </a:t>
            </a:r>
            <a:r>
              <a:rPr sz="4500" spc="-20" dirty="0"/>
              <a:t>Covered </a:t>
            </a:r>
            <a:r>
              <a:rPr sz="4500" spc="-5" dirty="0"/>
              <a:t>in this</a:t>
            </a:r>
            <a:r>
              <a:rPr sz="4500" spc="20" dirty="0"/>
              <a:t> </a:t>
            </a:r>
            <a:r>
              <a:rPr sz="4500" spc="-15" dirty="0"/>
              <a:t>Presentation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6993890" cy="213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429510" algn="ctr">
              <a:lnSpc>
                <a:spcPct val="100000"/>
              </a:lnSpc>
              <a:spcBef>
                <a:spcPts val="105"/>
              </a:spcBef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60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3</a:t>
            </a:r>
            <a:r>
              <a:rPr sz="2550" spc="-7" baseline="26143" dirty="0">
                <a:latin typeface="Constantia"/>
                <a:cs typeface="Constantia"/>
              </a:rPr>
              <a:t>rd </a:t>
            </a:r>
            <a:r>
              <a:rPr sz="2600" spc="-15" dirty="0">
                <a:latin typeface="Constantia"/>
                <a:cs typeface="Constantia"/>
              </a:rPr>
              <a:t>Hour: </a:t>
            </a:r>
            <a:r>
              <a:rPr sz="2600" dirty="0">
                <a:latin typeface="Constantia"/>
                <a:cs typeface="Constantia"/>
              </a:rPr>
              <a:t>8:10 </a:t>
            </a:r>
            <a:r>
              <a:rPr sz="2600" spc="-20" dirty="0">
                <a:latin typeface="Constantia"/>
                <a:cs typeface="Constantia"/>
              </a:rPr>
              <a:t>p.m. </a:t>
            </a:r>
            <a:r>
              <a:rPr sz="2600" dirty="0">
                <a:latin typeface="Constantia"/>
                <a:cs typeface="Constantia"/>
              </a:rPr>
              <a:t>– 9:00</a:t>
            </a:r>
            <a:r>
              <a:rPr sz="2600" spc="-3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p.m.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Applications of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Processing</a:t>
            </a:r>
            <a:endParaRPr sz="26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Segmenting simple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objects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b="1" spc="-10" dirty="0">
                <a:latin typeface="Constantia"/>
                <a:cs typeface="Constantia"/>
              </a:rPr>
              <a:t>Noise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Filtering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Simple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stitching </a:t>
            </a:r>
            <a:r>
              <a:rPr sz="2400" dirty="0">
                <a:latin typeface="Constantia"/>
                <a:cs typeface="Constantia"/>
              </a:rPr>
              <a:t>using </a:t>
            </a:r>
            <a:r>
              <a:rPr sz="2400" spc="-10" dirty="0">
                <a:latin typeface="Constantia"/>
                <a:cs typeface="Constantia"/>
              </a:rPr>
              <a:t>template</a:t>
            </a:r>
            <a:r>
              <a:rPr sz="2400" spc="-3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matching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37274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Noise</a:t>
            </a:r>
            <a:r>
              <a:rPr spc="-80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845425" cy="458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task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eliminate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or  </a:t>
            </a:r>
            <a:r>
              <a:rPr sz="2600" spc="-15" dirty="0">
                <a:latin typeface="Constantia"/>
                <a:cs typeface="Constantia"/>
              </a:rPr>
              <a:t>reduce </a:t>
            </a:r>
            <a:r>
              <a:rPr sz="2600" i="1" spc="-5" dirty="0">
                <a:latin typeface="Constantia"/>
                <a:cs typeface="Constantia"/>
              </a:rPr>
              <a:t>image </a:t>
            </a:r>
            <a:r>
              <a:rPr sz="2600" i="1" dirty="0">
                <a:latin typeface="Constantia"/>
                <a:cs typeface="Constantia"/>
              </a:rPr>
              <a:t>noise </a:t>
            </a:r>
            <a:r>
              <a:rPr sz="2600" spc="-15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287020" marR="372110" indent="-274320">
              <a:lnSpc>
                <a:spcPct val="10000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2290445" algn="l"/>
              </a:tabLst>
            </a:pP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Noise:	</a:t>
            </a:r>
            <a:r>
              <a:rPr sz="2600" spc="-15" dirty="0">
                <a:latin typeface="Constantia"/>
                <a:cs typeface="Constantia"/>
              </a:rPr>
              <a:t>Pixels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corrupted  </a:t>
            </a:r>
            <a:r>
              <a:rPr sz="2600" spc="-10" dirty="0">
                <a:latin typeface="Constantia"/>
                <a:cs typeface="Constantia"/>
              </a:rPr>
              <a:t>undesirably</a:t>
            </a:r>
            <a:endParaRPr sz="2600">
              <a:latin typeface="Constantia"/>
              <a:cs typeface="Constantia"/>
            </a:endParaRPr>
          </a:p>
          <a:p>
            <a:pPr marL="652780" marR="5461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could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corrupted</a:t>
            </a:r>
            <a:r>
              <a:rPr sz="2400" dirty="0">
                <a:latin typeface="Constantia"/>
                <a:cs typeface="Constantia"/>
              </a:rPr>
              <a:t> in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acquisition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 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transmitting,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5" dirty="0">
                <a:latin typeface="Constantia"/>
                <a:cs typeface="Constantia"/>
              </a:rPr>
              <a:t>reduce image</a:t>
            </a:r>
            <a:r>
              <a:rPr sz="2600" spc="-4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noise?</a:t>
            </a:r>
            <a:endParaRPr sz="2600">
              <a:latin typeface="Constantia"/>
              <a:cs typeface="Constantia"/>
            </a:endParaRPr>
          </a:p>
          <a:p>
            <a:pPr marL="652780" marR="207010" lvl="1" indent="-247015">
              <a:lnSpc>
                <a:spcPts val="2860"/>
              </a:lnSpc>
              <a:spcBef>
                <a:spcPts val="72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Think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frequency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domain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Noise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essentially  high-frequency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information</a:t>
            </a:r>
            <a:endParaRPr sz="2400">
              <a:latin typeface="Constantia"/>
              <a:cs typeface="Constantia"/>
            </a:endParaRPr>
          </a:p>
          <a:p>
            <a:pPr marL="652780" marR="23495" lvl="1" indent="-247015">
              <a:lnSpc>
                <a:spcPct val="100800"/>
              </a:lnSpc>
              <a:spcBef>
                <a:spcPts val="459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blur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would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eliminate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noise, but 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quality </a:t>
            </a:r>
            <a:r>
              <a:rPr sz="2400" spc="-15" dirty="0">
                <a:latin typeface="Constantia"/>
                <a:cs typeface="Constantia"/>
              </a:rPr>
              <a:t>would </a:t>
            </a:r>
            <a:r>
              <a:rPr sz="2400" spc="-20" dirty="0">
                <a:latin typeface="Constantia"/>
                <a:cs typeface="Constantia"/>
              </a:rPr>
              <a:t>reduce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blurring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details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0330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Noise </a:t>
            </a:r>
            <a:r>
              <a:rPr spc="-10" dirty="0"/>
              <a:t>Filtering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17269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pc="-90" dirty="0"/>
              <a:t>We</a:t>
            </a:r>
            <a:r>
              <a:rPr spc="-155" dirty="0"/>
              <a:t> </a:t>
            </a:r>
            <a:r>
              <a:rPr spc="-5" dirty="0"/>
              <a:t>can</a:t>
            </a:r>
            <a:r>
              <a:rPr spc="-105" dirty="0"/>
              <a:t> </a:t>
            </a:r>
            <a:r>
              <a:rPr spc="-20" dirty="0"/>
              <a:t>generate</a:t>
            </a:r>
            <a:r>
              <a:rPr spc="-125" dirty="0"/>
              <a:t> </a:t>
            </a:r>
            <a:r>
              <a:rPr dirty="0"/>
              <a:t>artificial </a:t>
            </a:r>
            <a:r>
              <a:rPr spc="-5" dirty="0"/>
              <a:t>noise</a:t>
            </a:r>
            <a:r>
              <a:rPr spc="-140" dirty="0"/>
              <a:t>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dirty="0"/>
              <a:t>add</a:t>
            </a:r>
            <a:r>
              <a:rPr spc="-35" dirty="0"/>
              <a:t> </a:t>
            </a:r>
            <a:r>
              <a:rPr dirty="0"/>
              <a:t>these</a:t>
            </a:r>
            <a:r>
              <a:rPr spc="-105" dirty="0"/>
              <a:t> </a:t>
            </a:r>
            <a:r>
              <a:rPr spc="-20" dirty="0"/>
              <a:t>to  </a:t>
            </a:r>
            <a:r>
              <a:rPr spc="-15" dirty="0"/>
              <a:t>images</a:t>
            </a:r>
          </a:p>
          <a:p>
            <a:pPr marL="652780" marR="741680" lvl="1" indent="-247015">
              <a:lnSpc>
                <a:spcPts val="2860"/>
              </a:lnSpc>
              <a:spcBef>
                <a:spcPts val="72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Purpose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for research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Design </a:t>
            </a:r>
            <a:r>
              <a:rPr sz="2400" spc="-20" dirty="0">
                <a:latin typeface="Constantia"/>
                <a:cs typeface="Constantia"/>
              </a:rPr>
              <a:t>good </a:t>
            </a:r>
            <a:r>
              <a:rPr sz="2400" dirty="0">
                <a:latin typeface="Constantia"/>
                <a:cs typeface="Constantia"/>
              </a:rPr>
              <a:t>filters </a:t>
            </a:r>
            <a:r>
              <a:rPr sz="2400" spc="-15" dirty="0">
                <a:latin typeface="Constantia"/>
                <a:cs typeface="Constantia"/>
              </a:rPr>
              <a:t>by  </a:t>
            </a:r>
            <a:r>
              <a:rPr sz="2400" spc="-10" dirty="0">
                <a:latin typeface="Constantia"/>
                <a:cs typeface="Constantia"/>
              </a:rPr>
              <a:t>recreating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noise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5" dirty="0">
                <a:latin typeface="Constantia"/>
                <a:cs typeface="Constantia"/>
              </a:rPr>
              <a:t>would encounter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practice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409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pc="-35" dirty="0"/>
              <a:t>How</a:t>
            </a:r>
            <a:r>
              <a:rPr spc="-155" dirty="0"/>
              <a:t> </a:t>
            </a:r>
            <a:r>
              <a:rPr spc="-5" dirty="0"/>
              <a:t>do</a:t>
            </a:r>
            <a:r>
              <a:rPr spc="-130" dirty="0"/>
              <a:t> </a:t>
            </a:r>
            <a:r>
              <a:rPr spc="-30" dirty="0"/>
              <a:t>we</a:t>
            </a:r>
            <a:r>
              <a:rPr spc="-150" dirty="0"/>
              <a:t> </a:t>
            </a:r>
            <a:r>
              <a:rPr spc="-20" dirty="0"/>
              <a:t>generate</a:t>
            </a:r>
            <a:r>
              <a:rPr spc="-125" dirty="0"/>
              <a:t> </a:t>
            </a:r>
            <a:r>
              <a:rPr dirty="0"/>
              <a:t>artificial</a:t>
            </a:r>
            <a:r>
              <a:rPr spc="5" dirty="0"/>
              <a:t> </a:t>
            </a:r>
            <a:r>
              <a:rPr spc="-5" dirty="0"/>
              <a:t>noise?</a:t>
            </a:r>
            <a:r>
              <a:rPr spc="-10" dirty="0"/>
              <a:t> </a:t>
            </a:r>
            <a:r>
              <a:rPr spc="-20" dirty="0"/>
              <a:t>Use</a:t>
            </a:r>
            <a:r>
              <a:rPr spc="-65" dirty="0"/>
              <a:t> </a:t>
            </a:r>
            <a:r>
              <a:rPr spc="-5" dirty="0">
                <a:latin typeface="Courier New"/>
                <a:cs typeface="Courier New"/>
              </a:rPr>
              <a:t>imnoise</a:t>
            </a:r>
          </a:p>
          <a:p>
            <a:pPr marL="12700" marR="5080" lvl="1" indent="393065">
              <a:lnSpc>
                <a:spcPct val="118200"/>
              </a:lnSpc>
              <a:spcBef>
                <a:spcPts val="16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will be </a:t>
            </a:r>
            <a:r>
              <a:rPr sz="2400" spc="-15" dirty="0">
                <a:latin typeface="Constantia"/>
                <a:cs typeface="Constantia"/>
              </a:rPr>
              <a:t>concerned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spc="-30" dirty="0">
                <a:latin typeface="Constantia"/>
                <a:cs typeface="Constantia"/>
              </a:rPr>
              <a:t>ways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generating </a:t>
            </a:r>
            <a:r>
              <a:rPr sz="2400" spc="-5" dirty="0">
                <a:latin typeface="Constantia"/>
                <a:cs typeface="Constantia"/>
              </a:rPr>
              <a:t>noise  </a:t>
            </a: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imnoise(im, ‘gaussian’, </a:t>
            </a:r>
            <a:r>
              <a:rPr sz="2600" spc="-5" dirty="0">
                <a:latin typeface="Courier New"/>
                <a:cs typeface="Courier New"/>
              </a:rPr>
              <a:t>mean, var);  out </a:t>
            </a:r>
            <a:r>
              <a:rPr sz="2600" dirty="0">
                <a:latin typeface="Courier New"/>
                <a:cs typeface="Courier New"/>
              </a:rPr>
              <a:t>= imnoise(im, ‘salt &amp; </a:t>
            </a:r>
            <a:r>
              <a:rPr sz="2600" spc="-5" dirty="0">
                <a:latin typeface="Courier New"/>
                <a:cs typeface="Courier New"/>
              </a:rPr>
              <a:t>pepper’,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prob);</a:t>
            </a:r>
            <a:endParaRPr sz="26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pc="-10" dirty="0"/>
              <a:t>First </a:t>
            </a:r>
            <a:r>
              <a:rPr dirty="0"/>
              <a:t>method </a:t>
            </a:r>
            <a:r>
              <a:rPr spc="-20" dirty="0"/>
              <a:t>generates </a:t>
            </a:r>
            <a:r>
              <a:rPr spc="-5" dirty="0"/>
              <a:t>Gaussian-based</a:t>
            </a:r>
            <a:r>
              <a:rPr spc="-229" dirty="0"/>
              <a:t> </a:t>
            </a:r>
            <a:r>
              <a:rPr spc="-5" dirty="0"/>
              <a:t>noise</a:t>
            </a: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Usually encountered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10" dirty="0">
                <a:latin typeface="Constantia"/>
                <a:cs typeface="Constantia"/>
              </a:rPr>
              <a:t>transmitting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0330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Noise </a:t>
            </a:r>
            <a:r>
              <a:rPr spc="-10" dirty="0"/>
              <a:t>Filtering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801"/>
            <a:ext cx="8027034" cy="4594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Second </a:t>
            </a:r>
            <a:r>
              <a:rPr sz="2600" dirty="0">
                <a:latin typeface="Constantia"/>
                <a:cs typeface="Constantia"/>
              </a:rPr>
              <a:t>method </a:t>
            </a:r>
            <a:r>
              <a:rPr sz="2600" spc="-20" dirty="0">
                <a:latin typeface="Constantia"/>
                <a:cs typeface="Constantia"/>
              </a:rPr>
              <a:t>generates </a:t>
            </a:r>
            <a:r>
              <a:rPr sz="2600" spc="-15" dirty="0">
                <a:latin typeface="Constantia"/>
                <a:cs typeface="Constantia"/>
              </a:rPr>
              <a:t>“salt </a:t>
            </a:r>
            <a:r>
              <a:rPr sz="2600" dirty="0">
                <a:latin typeface="Constantia"/>
                <a:cs typeface="Constantia"/>
              </a:rPr>
              <a:t>&amp; </a:t>
            </a:r>
            <a:r>
              <a:rPr sz="2600" spc="5" dirty="0">
                <a:latin typeface="Constantia"/>
                <a:cs typeface="Constantia"/>
              </a:rPr>
              <a:t>pepper” </a:t>
            </a:r>
            <a:r>
              <a:rPr sz="2600" dirty="0">
                <a:latin typeface="Constantia"/>
                <a:cs typeface="Constantia"/>
              </a:rPr>
              <a:t>based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noise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Also </a:t>
            </a:r>
            <a:r>
              <a:rPr sz="2400" spc="-15" dirty="0">
                <a:latin typeface="Constantia"/>
                <a:cs typeface="Constantia"/>
              </a:rPr>
              <a:t>known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-10" dirty="0">
                <a:latin typeface="Constantia"/>
                <a:cs typeface="Constantia"/>
              </a:rPr>
              <a:t>impulsive</a:t>
            </a:r>
            <a:r>
              <a:rPr sz="2400" spc="-2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noise</a:t>
            </a:r>
            <a:endParaRPr sz="2400">
              <a:latin typeface="Constantia"/>
              <a:cs typeface="Constantia"/>
            </a:endParaRPr>
          </a:p>
          <a:p>
            <a:pPr marL="652780" marR="207010" lvl="1" indent="-247015" algn="just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Called </a:t>
            </a:r>
            <a:r>
              <a:rPr sz="2400" dirty="0">
                <a:latin typeface="Constantia"/>
                <a:cs typeface="Constantia"/>
              </a:rPr>
              <a:t>this </a:t>
            </a:r>
            <a:r>
              <a:rPr sz="2400" spc="-75" dirty="0">
                <a:latin typeface="Constantia"/>
                <a:cs typeface="Constantia"/>
              </a:rPr>
              <a:t>way, </a:t>
            </a:r>
            <a:r>
              <a:rPr sz="2400" spc="-5" dirty="0">
                <a:latin typeface="Constantia"/>
                <a:cs typeface="Constantia"/>
              </a:rPr>
              <a:t>because </a:t>
            </a:r>
            <a:r>
              <a:rPr sz="2400" spc="-10" dirty="0">
                <a:latin typeface="Constantia"/>
                <a:cs typeface="Constantia"/>
              </a:rPr>
              <a:t>for monochromatic </a:t>
            </a:r>
            <a:r>
              <a:rPr sz="2400" spc="-15" dirty="0">
                <a:latin typeface="Constantia"/>
                <a:cs typeface="Constantia"/>
              </a:rPr>
              <a:t>images, </a:t>
            </a:r>
            <a:r>
              <a:rPr sz="2400" dirty="0">
                <a:latin typeface="Constantia"/>
                <a:cs typeface="Constantia"/>
              </a:rPr>
              <a:t>it  </a:t>
            </a:r>
            <a:r>
              <a:rPr sz="2400" spc="-15" dirty="0">
                <a:latin typeface="Constantia"/>
                <a:cs typeface="Constantia"/>
              </a:rPr>
              <a:t>literally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looks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someone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took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salt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(white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pixels)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 </a:t>
            </a:r>
            <a:r>
              <a:rPr sz="2400" dirty="0">
                <a:latin typeface="Constantia"/>
                <a:cs typeface="Constantia"/>
              </a:rPr>
              <a:t>pepper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(black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pixels)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shook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over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endParaRPr sz="2400">
              <a:latin typeface="Constantia"/>
              <a:cs typeface="Constantia"/>
            </a:endParaRPr>
          </a:p>
          <a:p>
            <a:pPr marL="652780" marR="44069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images,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specks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pure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red,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blue 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appear</a:t>
            </a:r>
            <a:endParaRPr sz="2400">
              <a:latin typeface="Constantia"/>
              <a:cs typeface="Constantia"/>
            </a:endParaRPr>
          </a:p>
          <a:p>
            <a:pPr marL="287020" marR="32385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blurring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rid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Gaussian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noise,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but 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15" dirty="0">
                <a:latin typeface="Constantia"/>
                <a:cs typeface="Constantia"/>
              </a:rPr>
              <a:t>impulsive </a:t>
            </a:r>
            <a:r>
              <a:rPr sz="2600" spc="-5" dirty="0">
                <a:latin typeface="Constantia"/>
                <a:cs typeface="Constantia"/>
              </a:rPr>
              <a:t>noise,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44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median </a:t>
            </a:r>
            <a:r>
              <a:rPr sz="2600" spc="-5" dirty="0">
                <a:latin typeface="Constantia"/>
                <a:cs typeface="Constantia"/>
              </a:rPr>
              <a:t>filtering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20" dirty="0">
                <a:latin typeface="Constantia"/>
                <a:cs typeface="Constantia"/>
              </a:rPr>
              <a:t>What’s </a:t>
            </a:r>
            <a:r>
              <a:rPr sz="2400" spc="-5" dirty="0">
                <a:latin typeface="Constantia"/>
                <a:cs typeface="Constantia"/>
              </a:rPr>
              <a:t>median </a:t>
            </a:r>
            <a:r>
              <a:rPr sz="2400" dirty="0">
                <a:latin typeface="Constantia"/>
                <a:cs typeface="Constantia"/>
              </a:rPr>
              <a:t>filtering? </a:t>
            </a:r>
            <a:r>
              <a:rPr sz="2400" spc="-15" dirty="0">
                <a:latin typeface="Constantia"/>
                <a:cs typeface="Constantia"/>
              </a:rPr>
              <a:t>Like </a:t>
            </a:r>
            <a:r>
              <a:rPr sz="2400" spc="-20" dirty="0">
                <a:latin typeface="Constantia"/>
                <a:cs typeface="Constantia"/>
              </a:rPr>
              <a:t>convolution, </a:t>
            </a:r>
            <a:r>
              <a:rPr sz="2400" spc="-5" dirty="0">
                <a:latin typeface="Constantia"/>
                <a:cs typeface="Constantia"/>
              </a:rPr>
              <a:t>but </a:t>
            </a:r>
            <a:r>
              <a:rPr sz="2400" spc="-45" dirty="0">
                <a:latin typeface="Constantia"/>
                <a:cs typeface="Constantia"/>
              </a:rPr>
              <a:t>we’re</a:t>
            </a:r>
            <a:r>
              <a:rPr sz="2400" spc="-3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  doing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weighted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sum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0330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Noise </a:t>
            </a:r>
            <a:r>
              <a:rPr spc="-10" dirty="0"/>
              <a:t>Filtering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72" y="1947163"/>
            <a:ext cx="7372984" cy="306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3208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For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(r,c)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extract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x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  subset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pixels centered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41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(r,c)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Sort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ascending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order,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grab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i="1" spc="-5" dirty="0">
                <a:latin typeface="Constantia"/>
                <a:cs typeface="Constantia"/>
              </a:rPr>
              <a:t>median</a:t>
            </a:r>
            <a:r>
              <a:rPr sz="2600" i="1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</a:t>
            </a:r>
            <a:endParaRPr sz="26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5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output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spc="-40" dirty="0">
                <a:latin typeface="Constantia"/>
                <a:cs typeface="Constantia"/>
              </a:rPr>
              <a:t>(r,c)</a:t>
            </a:r>
            <a:r>
              <a:rPr sz="2400" i="1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perform </a:t>
            </a:r>
            <a:r>
              <a:rPr sz="2600" spc="-5" dirty="0">
                <a:latin typeface="Constantia"/>
                <a:cs typeface="Constantia"/>
              </a:rPr>
              <a:t>median </a:t>
            </a:r>
            <a:r>
              <a:rPr sz="2600" dirty="0">
                <a:latin typeface="Constantia"/>
                <a:cs typeface="Constantia"/>
              </a:rPr>
              <a:t>filtering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MATLAB?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medfilt2(im, </a:t>
            </a:r>
            <a:r>
              <a:rPr sz="2600" spc="-5" dirty="0">
                <a:latin typeface="Courier New"/>
                <a:cs typeface="Courier New"/>
              </a:rPr>
              <a:t>[M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N]);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2769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Template </a:t>
            </a:r>
            <a:r>
              <a:rPr spc="-15" dirty="0"/>
              <a:t>Matching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801"/>
            <a:ext cx="7693025" cy="46367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Output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correlation</a:t>
            </a:r>
            <a:r>
              <a:rPr sz="2600" spc="-4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map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1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row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column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co-ordinates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  </a:t>
            </a:r>
            <a:r>
              <a:rPr sz="2400" spc="-15" dirty="0">
                <a:latin typeface="Constantia"/>
                <a:cs typeface="Constantia"/>
              </a:rPr>
              <a:t>template </a:t>
            </a:r>
            <a:r>
              <a:rPr sz="2400" spc="-5" dirty="0">
                <a:latin typeface="Constantia"/>
                <a:cs typeface="Constantia"/>
              </a:rPr>
              <a:t>best </a:t>
            </a:r>
            <a:r>
              <a:rPr sz="2400" spc="-10" dirty="0">
                <a:latin typeface="Constantia"/>
                <a:cs typeface="Constantia"/>
              </a:rPr>
              <a:t>matches, </a:t>
            </a:r>
            <a:r>
              <a:rPr sz="2400" spc="-5" dirty="0">
                <a:latin typeface="Constantia"/>
                <a:cs typeface="Constantia"/>
              </a:rPr>
              <a:t>do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3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following: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445"/>
              </a:spcBef>
            </a:pPr>
            <a:r>
              <a:rPr sz="2400" spc="-5" dirty="0">
                <a:latin typeface="Courier New"/>
                <a:cs typeface="Courier New"/>
              </a:rPr>
              <a:t>[row </a:t>
            </a:r>
            <a:r>
              <a:rPr sz="2400" spc="-10" dirty="0">
                <a:latin typeface="Courier New"/>
                <a:cs typeface="Courier New"/>
              </a:rPr>
              <a:t>col] </a:t>
            </a:r>
            <a:r>
              <a:rPr sz="2400" spc="-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find(C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max(C(:)));</a:t>
            </a:r>
            <a:endParaRPr sz="24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74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So,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stitching?</a:t>
            </a:r>
            <a:endParaRPr sz="2600">
              <a:latin typeface="Constantia"/>
              <a:cs typeface="Constantia"/>
            </a:endParaRPr>
          </a:p>
          <a:p>
            <a:pPr marL="652780" marR="550545" lvl="1" indent="-247015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1)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Extract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region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either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common  between </a:t>
            </a:r>
            <a:r>
              <a:rPr sz="2400" spc="-5" dirty="0">
                <a:latin typeface="Constantia"/>
                <a:cs typeface="Constantia"/>
              </a:rPr>
              <a:t>both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Template</a:t>
            </a:r>
            <a:endParaRPr sz="2400">
              <a:latin typeface="Constantia"/>
              <a:cs typeface="Constantia"/>
            </a:endParaRPr>
          </a:p>
          <a:p>
            <a:pPr marL="652780" marR="285750" lvl="1" indent="-247015">
              <a:lnSpc>
                <a:spcPct val="100000"/>
              </a:lnSpc>
              <a:spcBef>
                <a:spcPts val="55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2)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Find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co-ordinates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template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  </a:t>
            </a:r>
            <a:r>
              <a:rPr sz="2400" spc="-5" dirty="0">
                <a:latin typeface="Constantia"/>
                <a:cs typeface="Constantia"/>
              </a:rPr>
              <a:t>both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marR="790575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3) </a:t>
            </a:r>
            <a:r>
              <a:rPr sz="2400" spc="-10" dirty="0">
                <a:latin typeface="Constantia"/>
                <a:cs typeface="Constantia"/>
              </a:rPr>
              <a:t>Determine </a:t>
            </a:r>
            <a:r>
              <a:rPr sz="2400" spc="-20" dirty="0">
                <a:latin typeface="Constantia"/>
                <a:cs typeface="Constantia"/>
              </a:rPr>
              <a:t>how </a:t>
            </a:r>
            <a:r>
              <a:rPr sz="2400" spc="-5" dirty="0">
                <a:latin typeface="Constantia"/>
                <a:cs typeface="Constantia"/>
              </a:rPr>
              <a:t>much </a:t>
            </a:r>
            <a:r>
              <a:rPr sz="2400" spc="-10" dirty="0">
                <a:latin typeface="Constantia"/>
                <a:cs typeface="Constantia"/>
              </a:rPr>
              <a:t>vertical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horizontal  </a:t>
            </a:r>
            <a:r>
              <a:rPr sz="2400" spc="-10" dirty="0">
                <a:latin typeface="Constantia"/>
                <a:cs typeface="Constantia"/>
              </a:rPr>
              <a:t>displacement there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15" dirty="0">
                <a:latin typeface="Constantia"/>
                <a:cs typeface="Constantia"/>
              </a:rPr>
              <a:t>between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2769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Template </a:t>
            </a:r>
            <a:r>
              <a:rPr spc="-15" dirty="0"/>
              <a:t>Matching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8688"/>
            <a:ext cx="8055609" cy="240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986155" indent="-247015">
              <a:lnSpc>
                <a:spcPct val="100000"/>
              </a:lnSpc>
              <a:spcBef>
                <a:spcPts val="10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077595" algn="l"/>
                <a:tab pos="6521450" algn="l"/>
              </a:tabLst>
            </a:pPr>
            <a:r>
              <a:rPr sz="2400" spc="-5" dirty="0">
                <a:latin typeface="Constantia"/>
                <a:cs typeface="Constantia"/>
              </a:rPr>
              <a:t>4</a:t>
            </a:r>
            <a:r>
              <a:rPr sz="2400" dirty="0">
                <a:latin typeface="Constantia"/>
                <a:cs typeface="Constantia"/>
              </a:rPr>
              <a:t>)	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utput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ith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dirty="0">
                <a:latin typeface="Constantia"/>
                <a:cs typeface="Constantia"/>
              </a:rPr>
              <a:t>s	that  </a:t>
            </a:r>
            <a:r>
              <a:rPr sz="2400" spc="-5" dirty="0">
                <a:latin typeface="Constantia"/>
                <a:cs typeface="Constantia"/>
              </a:rPr>
              <a:t>encapsulate both </a:t>
            </a:r>
            <a:r>
              <a:rPr sz="2400" spc="-15" dirty="0">
                <a:latin typeface="Constantia"/>
                <a:cs typeface="Constantia"/>
              </a:rPr>
              <a:t>images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together</a:t>
            </a:r>
            <a:endParaRPr sz="2400">
              <a:latin typeface="Constantia"/>
              <a:cs typeface="Constantia"/>
            </a:endParaRPr>
          </a:p>
          <a:p>
            <a:pPr marL="652780" marR="50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061085" algn="l"/>
              </a:tabLst>
            </a:pPr>
            <a:r>
              <a:rPr sz="2400" spc="-5" dirty="0">
                <a:latin typeface="Constantia"/>
                <a:cs typeface="Constantia"/>
              </a:rPr>
              <a:t>5)	</a:t>
            </a:r>
            <a:r>
              <a:rPr sz="2400" spc="-15" dirty="0">
                <a:latin typeface="Constantia"/>
                <a:cs typeface="Constantia"/>
              </a:rPr>
              <a:t>Place </a:t>
            </a:r>
            <a:r>
              <a:rPr sz="2400" spc="-5" dirty="0">
                <a:latin typeface="Constantia"/>
                <a:cs typeface="Constantia"/>
              </a:rPr>
              <a:t>one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on </a:t>
            </a:r>
            <a:r>
              <a:rPr sz="2400" dirty="0">
                <a:latin typeface="Constantia"/>
                <a:cs typeface="Constantia"/>
              </a:rPr>
              <a:t>the left, then </a:t>
            </a:r>
            <a:r>
              <a:rPr sz="2400" spc="-15" dirty="0">
                <a:latin typeface="Constantia"/>
                <a:cs typeface="Constantia"/>
              </a:rPr>
              <a:t>place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other 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displacing</a:t>
            </a:r>
            <a:r>
              <a:rPr sz="2400" dirty="0">
                <a:latin typeface="Constantia"/>
                <a:cs typeface="Constantia"/>
              </a:rPr>
              <a:t> it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over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horizontal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vertical  </a:t>
            </a:r>
            <a:r>
              <a:rPr sz="2400" dirty="0">
                <a:latin typeface="Constantia"/>
                <a:cs typeface="Constantia"/>
              </a:rPr>
              <a:t>shift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70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OK… </a:t>
            </a:r>
            <a:r>
              <a:rPr sz="2600" spc="-20" dirty="0">
                <a:latin typeface="Constantia"/>
                <a:cs typeface="Constantia"/>
              </a:rPr>
              <a:t>let’s </a:t>
            </a:r>
            <a:r>
              <a:rPr sz="2600" spc="-5" dirty="0">
                <a:latin typeface="Constantia"/>
                <a:cs typeface="Constantia"/>
              </a:rPr>
              <a:t>do some</a:t>
            </a:r>
            <a:r>
              <a:rPr sz="2600" spc="-4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code!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8973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Blur / Smooth </a:t>
            </a:r>
            <a:r>
              <a:rPr spc="-10" dirty="0"/>
              <a:t>Images </a:t>
            </a:r>
            <a:r>
              <a:rPr dirty="0"/>
              <a:t>–</a:t>
            </a:r>
            <a:r>
              <a:rPr spc="-125" dirty="0"/>
              <a:t> </a:t>
            </a:r>
            <a:r>
              <a:rPr spc="-10"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903209" cy="469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6510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Next,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perform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multiply  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84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819910" algn="l"/>
              </a:tabLst>
            </a:pPr>
            <a:r>
              <a:rPr sz="2400" spc="-15" dirty="0">
                <a:latin typeface="Constantia"/>
                <a:cs typeface="Constantia"/>
              </a:rPr>
              <a:t>Use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	</a:t>
            </a:r>
            <a:r>
              <a:rPr sz="2400" spc="-5" dirty="0">
                <a:latin typeface="Courier New"/>
                <a:cs typeface="Courier New"/>
              </a:rPr>
              <a:t>imfilter()</a:t>
            </a:r>
            <a:r>
              <a:rPr sz="2400" spc="-9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command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latin typeface="Courier New"/>
                <a:cs typeface="Courier New"/>
              </a:rPr>
              <a:t>out = </a:t>
            </a:r>
            <a:r>
              <a:rPr sz="2400" spc="-10" dirty="0">
                <a:latin typeface="Courier New"/>
                <a:cs typeface="Courier New"/>
              </a:rPr>
              <a:t>imfilter(im,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mask);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63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out: </a:t>
            </a:r>
            <a:r>
              <a:rPr sz="2400" spc="-5" dirty="0">
                <a:latin typeface="Constantia"/>
                <a:cs typeface="Constantia"/>
              </a:rPr>
              <a:t>output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dirty="0">
                <a:latin typeface="Constantia"/>
                <a:cs typeface="Constantia"/>
              </a:rPr>
              <a:t>(this </a:t>
            </a:r>
            <a:r>
              <a:rPr sz="2400" spc="-5" dirty="0">
                <a:latin typeface="Constantia"/>
                <a:cs typeface="Constantia"/>
              </a:rPr>
              <a:t>case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averaged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output)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5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 </a:t>
            </a:r>
            <a:r>
              <a:rPr sz="2400" spc="-10" dirty="0">
                <a:latin typeface="Constantia"/>
                <a:cs typeface="Constantia"/>
              </a:rPr>
              <a:t>contains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0" dirty="0">
                <a:latin typeface="Constantia"/>
                <a:cs typeface="Constantia"/>
              </a:rPr>
              <a:t>want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blur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0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mask</a:t>
            </a:r>
            <a:r>
              <a:rPr sz="2400" spc="-5" dirty="0">
                <a:latin typeface="Constantia"/>
                <a:cs typeface="Constantia"/>
              </a:rPr>
              <a:t>: </a:t>
            </a:r>
            <a:r>
              <a:rPr sz="2400" spc="-15" dirty="0">
                <a:latin typeface="Constantia"/>
                <a:cs typeface="Constantia"/>
              </a:rPr>
              <a:t>Convolution </a:t>
            </a:r>
            <a:r>
              <a:rPr sz="2400" spc="-5" dirty="0">
                <a:latin typeface="Constantia"/>
                <a:cs typeface="Constantia"/>
              </a:rPr>
              <a:t>mask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use (this </a:t>
            </a:r>
            <a:r>
              <a:rPr sz="2400" spc="-5" dirty="0">
                <a:latin typeface="Constantia"/>
                <a:cs typeface="Constantia"/>
              </a:rPr>
              <a:t>case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averaging)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Nice </a:t>
            </a:r>
            <a:r>
              <a:rPr sz="2600" spc="-10" dirty="0">
                <a:latin typeface="Constantia"/>
                <a:cs typeface="Constantia"/>
              </a:rPr>
              <a:t>little note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imfilter()</a:t>
            </a:r>
            <a:r>
              <a:rPr sz="2600" spc="-1345" dirty="0">
                <a:latin typeface="Courier New"/>
                <a:cs typeface="Courier New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works </a:t>
            </a:r>
            <a:r>
              <a:rPr sz="2600" spc="-5" dirty="0">
                <a:latin typeface="Constantia"/>
                <a:cs typeface="Constantia"/>
              </a:rPr>
              <a:t>on </a:t>
            </a:r>
            <a:r>
              <a:rPr sz="2600" b="1" dirty="0">
                <a:latin typeface="Constantia"/>
                <a:cs typeface="Constantia"/>
              </a:rPr>
              <a:t>both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80"/>
              </a:spcBef>
            </a:pPr>
            <a:r>
              <a:rPr sz="2600" spc="-15" dirty="0">
                <a:latin typeface="Constantia"/>
                <a:cs typeface="Constantia"/>
              </a:rPr>
              <a:t>grayscale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colour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</a:t>
            </a:r>
            <a:endParaRPr sz="2600">
              <a:latin typeface="Constantia"/>
              <a:cs typeface="Constantia"/>
            </a:endParaRPr>
          </a:p>
          <a:p>
            <a:pPr marL="652780" marR="12827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40" dirty="0">
                <a:latin typeface="Constantia"/>
                <a:cs typeface="Constantia"/>
              </a:rPr>
              <a:t>colour,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45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automatically </a:t>
            </a:r>
            <a:r>
              <a:rPr sz="2400" spc="-5" dirty="0">
                <a:latin typeface="Constantia"/>
                <a:cs typeface="Constantia"/>
              </a:rPr>
              <a:t>performs </a:t>
            </a:r>
            <a:r>
              <a:rPr sz="2400" spc="-20" dirty="0">
                <a:latin typeface="Constantia"/>
                <a:cs typeface="Constantia"/>
              </a:rPr>
              <a:t>convolution </a:t>
            </a:r>
            <a:r>
              <a:rPr sz="2400" spc="-5" dirty="0">
                <a:latin typeface="Constantia"/>
                <a:cs typeface="Constantia"/>
              </a:rPr>
              <a:t>on  each channel </a:t>
            </a:r>
            <a:r>
              <a:rPr sz="2400" spc="-10" dirty="0">
                <a:latin typeface="Constantia"/>
                <a:cs typeface="Constantia"/>
              </a:rPr>
              <a:t>individually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combines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after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8973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Blur / Smooth </a:t>
            </a:r>
            <a:r>
              <a:rPr spc="-10" dirty="0"/>
              <a:t>Images </a:t>
            </a:r>
            <a:r>
              <a:rPr dirty="0"/>
              <a:t>–</a:t>
            </a:r>
            <a:r>
              <a:rPr spc="-125" dirty="0"/>
              <a:t> </a:t>
            </a:r>
            <a:r>
              <a:rPr spc="-10" dirty="0"/>
              <a:t>(9)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38204"/>
            <a:ext cx="7966075" cy="43668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5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urier New"/>
                <a:cs typeface="Courier New"/>
              </a:rPr>
              <a:t>imfilter() </a:t>
            </a:r>
            <a:r>
              <a:rPr sz="2600" spc="-5" dirty="0">
                <a:latin typeface="Constantia"/>
                <a:cs typeface="Constantia"/>
              </a:rPr>
              <a:t>performs </a:t>
            </a:r>
            <a:r>
              <a:rPr sz="2600" spc="-15" dirty="0">
                <a:latin typeface="Constantia"/>
                <a:cs typeface="Constantia"/>
              </a:rPr>
              <a:t>image </a:t>
            </a:r>
            <a:r>
              <a:rPr sz="2600" b="1" dirty="0">
                <a:latin typeface="Constantia"/>
                <a:cs typeface="Constantia"/>
              </a:rPr>
              <a:t>filtering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45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masks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9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Essentially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convolution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3100"/>
              </a:lnSpc>
              <a:spcBef>
                <a:spcPts val="76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Filtering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Produce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output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changes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frequency </a:t>
            </a:r>
            <a:r>
              <a:rPr sz="2600" spc="-15" dirty="0">
                <a:latin typeface="Constantia"/>
                <a:cs typeface="Constantia"/>
              </a:rPr>
              <a:t>content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3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Blurring, </a:t>
            </a:r>
            <a:r>
              <a:rPr sz="2400" spc="-5" dirty="0">
                <a:latin typeface="Constantia"/>
                <a:cs typeface="Constantia"/>
              </a:rPr>
              <a:t>Sharpening, </a:t>
            </a:r>
            <a:r>
              <a:rPr sz="2400" spc="-10" dirty="0">
                <a:latin typeface="Constantia"/>
                <a:cs typeface="Constantia"/>
              </a:rPr>
              <a:t>Detecting </a:t>
            </a:r>
            <a:r>
              <a:rPr sz="2400" spc="-15" dirty="0">
                <a:latin typeface="Constantia"/>
                <a:cs typeface="Constantia"/>
              </a:rPr>
              <a:t>Edges,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etc.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Why are </a:t>
            </a:r>
            <a:r>
              <a:rPr sz="2600" dirty="0">
                <a:latin typeface="Constantia"/>
                <a:cs typeface="Constantia"/>
              </a:rPr>
              <a:t>masks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important?</a:t>
            </a:r>
            <a:endParaRPr sz="2600">
              <a:latin typeface="Constantia"/>
              <a:cs typeface="Constantia"/>
            </a:endParaRPr>
          </a:p>
          <a:p>
            <a:pPr marL="652780" marR="27305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65" dirty="0">
                <a:latin typeface="Constantia"/>
                <a:cs typeface="Constantia"/>
              </a:rPr>
              <a:t>You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change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  and </a:t>
            </a:r>
            <a:r>
              <a:rPr sz="2400" spc="-25" dirty="0">
                <a:latin typeface="Constantia"/>
                <a:cs typeface="Constantia"/>
              </a:rPr>
              <a:t>you </a:t>
            </a:r>
            <a:r>
              <a:rPr sz="2400" spc="-20" dirty="0">
                <a:latin typeface="Constantia"/>
                <a:cs typeface="Constantia"/>
              </a:rPr>
              <a:t>get </a:t>
            </a:r>
            <a:r>
              <a:rPr sz="2400" b="1" spc="-10" dirty="0">
                <a:latin typeface="Constantia"/>
                <a:cs typeface="Constantia"/>
              </a:rPr>
              <a:t>different</a:t>
            </a:r>
            <a:r>
              <a:rPr sz="2400" b="1" spc="-2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results!</a:t>
            </a:r>
            <a:endParaRPr sz="2400">
              <a:latin typeface="Constantia"/>
              <a:cs typeface="Constantia"/>
            </a:endParaRPr>
          </a:p>
          <a:p>
            <a:pPr marL="652780" marR="408305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Essentially </a:t>
            </a:r>
            <a:r>
              <a:rPr sz="2400" spc="-20" dirty="0">
                <a:latin typeface="Constantia"/>
                <a:cs typeface="Constantia"/>
              </a:rPr>
              <a:t>how </a:t>
            </a:r>
            <a:r>
              <a:rPr sz="2400" spc="-5" dirty="0">
                <a:latin typeface="Constantia"/>
                <a:cs typeface="Constantia"/>
              </a:rPr>
              <a:t>most </a:t>
            </a:r>
            <a:r>
              <a:rPr sz="2400" dirty="0">
                <a:latin typeface="Constantia"/>
                <a:cs typeface="Constantia"/>
              </a:rPr>
              <a:t>filters in</a:t>
            </a:r>
            <a:r>
              <a:rPr sz="2400" spc="-4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Adobe Photoshop </a:t>
            </a:r>
            <a:r>
              <a:rPr sz="2400" spc="-5" dirty="0">
                <a:latin typeface="Constantia"/>
                <a:cs typeface="Constantia"/>
              </a:rPr>
              <a:t>and  GIMP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work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Edge </a:t>
            </a:r>
            <a:r>
              <a:rPr spc="-10" dirty="0"/>
              <a:t>Detection </a:t>
            </a:r>
            <a:r>
              <a:rPr dirty="0"/>
              <a:t>–</a:t>
            </a:r>
            <a:r>
              <a:rPr spc="-110" dirty="0"/>
              <a:t> </a:t>
            </a:r>
            <a:r>
              <a:rPr spc="-1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801"/>
            <a:ext cx="7040880" cy="48031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MATLAB?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98300"/>
              </a:lnSpc>
              <a:spcBef>
                <a:spcPts val="63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010285" algn="l"/>
              </a:tabLst>
            </a:pPr>
            <a:r>
              <a:rPr sz="2400" dirty="0">
                <a:latin typeface="Constantia"/>
                <a:cs typeface="Constantia"/>
              </a:rPr>
              <a:t>1)	</a:t>
            </a:r>
            <a:r>
              <a:rPr sz="2400" spc="-15" dirty="0">
                <a:latin typeface="Constantia"/>
                <a:cs typeface="Constantia"/>
              </a:rPr>
              <a:t>Create </a:t>
            </a:r>
            <a:r>
              <a:rPr sz="2400" spc="-5" dirty="0">
                <a:latin typeface="Constantia"/>
                <a:cs typeface="Constantia"/>
              </a:rPr>
              <a:t>our </a:t>
            </a:r>
            <a:r>
              <a:rPr sz="2400" spc="-15" dirty="0">
                <a:latin typeface="Constantia"/>
                <a:cs typeface="Constantia"/>
              </a:rPr>
              <a:t>Prewitt </a:t>
            </a:r>
            <a:r>
              <a:rPr sz="2400" spc="-5" dirty="0">
                <a:latin typeface="Constantia"/>
                <a:cs typeface="Constantia"/>
              </a:rPr>
              <a:t>or Sobel </a:t>
            </a:r>
            <a:r>
              <a:rPr sz="2400" spc="-10" dirty="0">
                <a:latin typeface="Constantia"/>
                <a:cs typeface="Constantia"/>
              </a:rPr>
              <a:t>Horizontal</a:t>
            </a:r>
            <a:r>
              <a:rPr sz="2400" spc="-3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Masks:  </a:t>
            </a:r>
            <a:r>
              <a:rPr sz="2400" spc="-5" dirty="0">
                <a:latin typeface="Courier New"/>
                <a:cs typeface="Courier New"/>
              </a:rPr>
              <a:t>mask = fspecial(‘prewitt’);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or 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mask 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fspecial(‘sobel’);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ts val="2845"/>
              </a:lnSpc>
              <a:spcBef>
                <a:spcPts val="67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063625" algn="l"/>
              </a:tabLst>
            </a:pPr>
            <a:r>
              <a:rPr sz="2400" dirty="0">
                <a:latin typeface="Constantia"/>
                <a:cs typeface="Constantia"/>
              </a:rPr>
              <a:t>2)	</a:t>
            </a:r>
            <a:r>
              <a:rPr sz="2400" spc="-5" dirty="0">
                <a:latin typeface="Constantia"/>
                <a:cs typeface="Constantia"/>
              </a:rPr>
              <a:t>Get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25" dirty="0">
                <a:latin typeface="Constantia"/>
                <a:cs typeface="Constantia"/>
              </a:rPr>
              <a:t>Vertical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Mask: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845"/>
              </a:lnSpc>
            </a:pPr>
            <a:r>
              <a:rPr sz="2400" spc="-5" dirty="0">
                <a:latin typeface="Courier New"/>
                <a:cs typeface="Courier New"/>
              </a:rPr>
              <a:t>mask2 = mask’;</a:t>
            </a:r>
            <a:r>
              <a:rPr sz="2400" spc="-108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‘ </a:t>
            </a:r>
            <a:r>
              <a:rPr sz="2400" spc="-5" dirty="0">
                <a:latin typeface="Constantia"/>
                <a:cs typeface="Constantia"/>
              </a:rPr>
              <a:t>transposes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matrix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ts val="2815"/>
              </a:lnSpc>
              <a:spcBef>
                <a:spcPts val="65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056005" algn="l"/>
              </a:tabLst>
            </a:pPr>
            <a:r>
              <a:rPr sz="2400" spc="-5" dirty="0">
                <a:latin typeface="Constantia"/>
                <a:cs typeface="Constantia"/>
              </a:rPr>
              <a:t>3)	</a:t>
            </a:r>
            <a:r>
              <a:rPr sz="2400" spc="-30" dirty="0">
                <a:latin typeface="Constantia"/>
                <a:cs typeface="Constantia"/>
              </a:rPr>
              <a:t>Convolve </a:t>
            </a:r>
            <a:r>
              <a:rPr sz="2400" spc="-5" dirty="0">
                <a:latin typeface="Constantia"/>
                <a:cs typeface="Constantia"/>
              </a:rPr>
              <a:t>with each mask</a:t>
            </a:r>
            <a:r>
              <a:rPr sz="2400" spc="-2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separately</a:t>
            </a:r>
            <a:endParaRPr sz="2400">
              <a:latin typeface="Constantia"/>
              <a:cs typeface="Constantia"/>
            </a:endParaRPr>
          </a:p>
          <a:p>
            <a:pPr marL="652145" marR="1816735">
              <a:lnSpc>
                <a:spcPts val="2880"/>
              </a:lnSpc>
              <a:spcBef>
                <a:spcPts val="30"/>
              </a:spcBef>
            </a:pPr>
            <a:r>
              <a:rPr sz="2400" spc="-5" dirty="0">
                <a:latin typeface="Courier New"/>
                <a:cs typeface="Courier New"/>
              </a:rPr>
              <a:t>dX = </a:t>
            </a:r>
            <a:r>
              <a:rPr sz="2400" spc="-10" dirty="0">
                <a:latin typeface="Courier New"/>
                <a:cs typeface="Courier New"/>
              </a:rPr>
              <a:t>imfilter(im, </a:t>
            </a:r>
            <a:r>
              <a:rPr sz="2400" spc="-5" dirty="0">
                <a:latin typeface="Courier New"/>
                <a:cs typeface="Courier New"/>
              </a:rPr>
              <a:t>mask);  dY = </a:t>
            </a:r>
            <a:r>
              <a:rPr sz="2400" spc="-10" dirty="0">
                <a:latin typeface="Courier New"/>
                <a:cs typeface="Courier New"/>
              </a:rPr>
              <a:t>imfilter(im,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mask2);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ts val="2860"/>
              </a:lnSpc>
              <a:spcBef>
                <a:spcPts val="51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urier New"/>
                <a:cs typeface="Courier New"/>
              </a:rPr>
              <a:t>4)</a:t>
            </a:r>
            <a:r>
              <a:rPr sz="2400" spc="-10" dirty="0">
                <a:latin typeface="Constantia"/>
                <a:cs typeface="Constantia"/>
              </a:rPr>
              <a:t>Find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b="1" spc="-20" dirty="0">
                <a:latin typeface="Constantia"/>
                <a:cs typeface="Constantia"/>
              </a:rPr>
              <a:t>overall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magnitude</a:t>
            </a:r>
            <a:endParaRPr sz="2400">
              <a:latin typeface="Constantia"/>
              <a:cs typeface="Constantia"/>
            </a:endParaRPr>
          </a:p>
          <a:p>
            <a:pPr marL="652145" marR="1268095">
              <a:lnSpc>
                <a:spcPts val="2880"/>
              </a:lnSpc>
              <a:spcBef>
                <a:spcPts val="75"/>
              </a:spcBef>
            </a:pPr>
            <a:r>
              <a:rPr sz="2400" spc="-5" dirty="0">
                <a:latin typeface="Courier New"/>
                <a:cs typeface="Courier New"/>
              </a:rPr>
              <a:t>mag = sqrt(double(dX).^(2)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+  double(dY).^(2));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Edge </a:t>
            </a:r>
            <a:r>
              <a:rPr spc="-10" dirty="0"/>
              <a:t>Detection </a:t>
            </a:r>
            <a:r>
              <a:rPr dirty="0"/>
              <a:t>–</a:t>
            </a:r>
            <a:r>
              <a:rPr spc="-110" dirty="0"/>
              <a:t> </a:t>
            </a:r>
            <a:r>
              <a:rPr spc="-10" dirty="0"/>
              <a:t>(6)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525"/>
            <a:ext cx="8066405" cy="48660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Note: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must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double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sqrt()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func.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80" dirty="0">
                <a:latin typeface="Constantia"/>
                <a:cs typeface="Constantia"/>
              </a:rPr>
              <a:t>Now,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we’ve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found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overall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gradient…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find 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dirty="0">
                <a:latin typeface="Constantia"/>
                <a:cs typeface="Constantia"/>
              </a:rPr>
              <a:t>actual </a:t>
            </a:r>
            <a:r>
              <a:rPr sz="2600" i="1" spc="-5" dirty="0">
                <a:latin typeface="Constantia"/>
                <a:cs typeface="Constantia"/>
              </a:rPr>
              <a:t>edge? </a:t>
            </a:r>
            <a:r>
              <a:rPr sz="2600" b="1" spc="-10" dirty="0">
                <a:latin typeface="Constantia"/>
                <a:cs typeface="Constantia"/>
              </a:rPr>
              <a:t>Threshold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What 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mean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48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threshold?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Values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greater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threshold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edge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(white)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Values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less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threshold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(black)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305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5718175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detect</a:t>
            </a:r>
            <a:r>
              <a:rPr sz="2600" spc="-4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edges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MATLAB?	</a:t>
            </a:r>
            <a:r>
              <a:rPr sz="2600" spc="-40" dirty="0">
                <a:latin typeface="Constantia"/>
                <a:cs typeface="Constantia"/>
              </a:rPr>
              <a:t>Very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easy!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3050"/>
              </a:lnSpc>
            </a:pPr>
            <a:r>
              <a:rPr sz="2600" dirty="0">
                <a:latin typeface="Courier New"/>
                <a:cs typeface="Courier New"/>
              </a:rPr>
              <a:t>I = </a:t>
            </a:r>
            <a:r>
              <a:rPr sz="2600" spc="-5" dirty="0">
                <a:latin typeface="Courier New"/>
                <a:cs typeface="Courier New"/>
              </a:rPr>
              <a:t>edge(im, </a:t>
            </a:r>
            <a:r>
              <a:rPr sz="2600" dirty="0">
                <a:latin typeface="Courier New"/>
                <a:cs typeface="Courier New"/>
              </a:rPr>
              <a:t>‘sobel’);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or</a:t>
            </a:r>
            <a:endParaRPr sz="26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I = </a:t>
            </a:r>
            <a:r>
              <a:rPr sz="2600" spc="-5" dirty="0">
                <a:latin typeface="Courier New"/>
                <a:cs typeface="Courier New"/>
              </a:rPr>
              <a:t>edge(im,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‘prewitt’);</a:t>
            </a:r>
            <a:endParaRPr sz="2600">
              <a:latin typeface="Courier New"/>
              <a:cs typeface="Courier New"/>
            </a:endParaRPr>
          </a:p>
          <a:p>
            <a:pPr marL="287020" marR="109220" indent="-274320">
              <a:lnSpc>
                <a:spcPct val="100000"/>
              </a:lnSpc>
              <a:spcBef>
                <a:spcPts val="77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So,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pretty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ignore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previous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slide,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but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  put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where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from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Edge </a:t>
            </a:r>
            <a:r>
              <a:rPr spc="-10" dirty="0"/>
              <a:t>Detection </a:t>
            </a:r>
            <a:r>
              <a:rPr dirty="0"/>
              <a:t>–</a:t>
            </a:r>
            <a:r>
              <a:rPr spc="-110" dirty="0"/>
              <a:t> </a:t>
            </a:r>
            <a:r>
              <a:rPr spc="-10" dirty="0"/>
              <a:t>(7)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702550" cy="476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305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70" dirty="0">
                <a:latin typeface="Constantia"/>
                <a:cs typeface="Constantia"/>
              </a:rPr>
              <a:t>You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routines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way:</a:t>
            </a:r>
            <a:endParaRPr sz="2600">
              <a:latin typeface="Constantia"/>
              <a:cs typeface="Constantia"/>
            </a:endParaRPr>
          </a:p>
          <a:p>
            <a:pPr marL="286385" marR="863600">
              <a:lnSpc>
                <a:spcPts val="3120"/>
              </a:lnSpc>
              <a:spcBef>
                <a:spcPts val="30"/>
              </a:spcBef>
            </a:pPr>
            <a:r>
              <a:rPr sz="2600" dirty="0">
                <a:latin typeface="Courier New"/>
                <a:cs typeface="Courier New"/>
              </a:rPr>
              <a:t>I = </a:t>
            </a:r>
            <a:r>
              <a:rPr sz="2600" spc="-5" dirty="0">
                <a:latin typeface="Courier New"/>
                <a:cs typeface="Courier New"/>
              </a:rPr>
              <a:t>edge(im, ‘sobel’, thresh); or  </a:t>
            </a:r>
            <a:r>
              <a:rPr sz="2600" dirty="0">
                <a:latin typeface="Courier New"/>
                <a:cs typeface="Courier New"/>
              </a:rPr>
              <a:t> I = </a:t>
            </a:r>
            <a:r>
              <a:rPr sz="2600" spc="-5" dirty="0">
                <a:latin typeface="Courier New"/>
                <a:cs typeface="Courier New"/>
              </a:rPr>
              <a:t>edge(im, </a:t>
            </a:r>
            <a:r>
              <a:rPr sz="2600" dirty="0">
                <a:latin typeface="Courier New"/>
                <a:cs typeface="Courier New"/>
              </a:rPr>
              <a:t>‘prewitt’,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thresh);</a:t>
            </a:r>
            <a:endParaRPr sz="26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52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 </a:t>
            </a:r>
            <a:r>
              <a:rPr sz="2400" spc="5" dirty="0">
                <a:latin typeface="Constantia"/>
                <a:cs typeface="Constantia"/>
              </a:rPr>
              <a:t>specifies </a:t>
            </a:r>
            <a:r>
              <a:rPr sz="2400" spc="-15" dirty="0">
                <a:latin typeface="Constantia"/>
                <a:cs typeface="Constantia"/>
              </a:rPr>
              <a:t>edges </a:t>
            </a:r>
            <a:r>
              <a:rPr sz="2400" spc="-10" dirty="0">
                <a:latin typeface="Constantia"/>
                <a:cs typeface="Constantia"/>
              </a:rPr>
              <a:t>found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input </a:t>
            </a:r>
            <a:r>
              <a:rPr sz="2400" dirty="0">
                <a:latin typeface="Constantia"/>
                <a:cs typeface="Constantia"/>
              </a:rPr>
              <a:t>(B &amp; W</a:t>
            </a:r>
            <a:r>
              <a:rPr sz="2400" spc="-3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image)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</a:t>
            </a:r>
            <a:r>
              <a:rPr sz="2400" spc="-615" dirty="0">
                <a:latin typeface="Courier New"/>
                <a:cs typeface="Courier New"/>
              </a:rPr>
              <a:t>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the input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with </a:t>
            </a:r>
            <a:r>
              <a:rPr sz="2400" spc="-15" dirty="0">
                <a:latin typeface="Constantia"/>
                <a:cs typeface="Constantia"/>
              </a:rPr>
              <a:t>edges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be found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7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Second </a:t>
            </a:r>
            <a:r>
              <a:rPr sz="2400" spc="-10" dirty="0">
                <a:latin typeface="Constantia"/>
                <a:cs typeface="Constantia"/>
              </a:rPr>
              <a:t>parameter </a:t>
            </a:r>
            <a:r>
              <a:rPr sz="2400" spc="5" dirty="0">
                <a:latin typeface="Constantia"/>
                <a:cs typeface="Constantia"/>
              </a:rPr>
              <a:t>specifies </a:t>
            </a:r>
            <a:r>
              <a:rPr sz="2400" spc="-5" dirty="0">
                <a:latin typeface="Constantia"/>
                <a:cs typeface="Constantia"/>
              </a:rPr>
              <a:t>method of </a:t>
            </a:r>
            <a:r>
              <a:rPr sz="2400" spc="5" dirty="0">
                <a:latin typeface="Constantia"/>
                <a:cs typeface="Constantia"/>
              </a:rPr>
              <a:t>finding</a:t>
            </a:r>
            <a:r>
              <a:rPr sz="2400" spc="-3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thresh </a:t>
            </a:r>
            <a:r>
              <a:rPr sz="2400" spc="-10" dirty="0">
                <a:latin typeface="Constantia"/>
                <a:cs typeface="Constantia"/>
              </a:rPr>
              <a:t>determines </a:t>
            </a:r>
            <a:r>
              <a:rPr sz="2400" spc="-5" dirty="0">
                <a:latin typeface="Constantia"/>
                <a:cs typeface="Constantia"/>
              </a:rPr>
              <a:t>threshold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spc="5" dirty="0">
                <a:latin typeface="Constantia"/>
                <a:cs typeface="Constantia"/>
              </a:rPr>
              <a:t>finding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edges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7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5" dirty="0">
                <a:latin typeface="Constantia"/>
                <a:cs typeface="Constantia"/>
              </a:rPr>
              <a:t>not </a:t>
            </a:r>
            <a:r>
              <a:rPr sz="2400" dirty="0">
                <a:latin typeface="Constantia"/>
                <a:cs typeface="Constantia"/>
              </a:rPr>
              <a:t>specified, </a:t>
            </a:r>
            <a:r>
              <a:rPr sz="2400" spc="-5" dirty="0">
                <a:latin typeface="Constantia"/>
                <a:cs typeface="Constantia"/>
              </a:rPr>
              <a:t>threshold will be found</a:t>
            </a:r>
            <a:r>
              <a:rPr sz="2400" spc="-2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automatically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09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thresh</a:t>
            </a:r>
            <a:r>
              <a:rPr sz="2600" spc="-98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variable?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9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Choose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5" dirty="0">
                <a:latin typeface="Constantia"/>
                <a:cs typeface="Constantia"/>
              </a:rPr>
              <a:t>intensity </a:t>
            </a:r>
            <a:r>
              <a:rPr sz="2400" spc="-15" dirty="0">
                <a:latin typeface="Constantia"/>
                <a:cs typeface="Constantia"/>
              </a:rPr>
              <a:t>(e.g.</a:t>
            </a:r>
            <a:r>
              <a:rPr sz="2400" spc="-2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128)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gradient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&gt;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128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labeled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white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Edge </a:t>
            </a:r>
            <a:r>
              <a:rPr spc="-10" dirty="0"/>
              <a:t>Detection </a:t>
            </a:r>
            <a:r>
              <a:rPr dirty="0"/>
              <a:t>–</a:t>
            </a:r>
            <a:r>
              <a:rPr spc="-110" dirty="0"/>
              <a:t> </a:t>
            </a:r>
            <a:r>
              <a:rPr spc="-10"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7727"/>
            <a:ext cx="8014334" cy="48964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Any </a:t>
            </a:r>
            <a:r>
              <a:rPr sz="2400" spc="-10" dirty="0">
                <a:latin typeface="Constantia"/>
                <a:cs typeface="Constantia"/>
              </a:rPr>
              <a:t>gradient </a:t>
            </a:r>
            <a:r>
              <a:rPr sz="2400" spc="-5" dirty="0">
                <a:latin typeface="Constantia"/>
                <a:cs typeface="Constantia"/>
              </a:rPr>
              <a:t>value </a:t>
            </a:r>
            <a:r>
              <a:rPr sz="2400" dirty="0">
                <a:latin typeface="Constantia"/>
                <a:cs typeface="Constantia"/>
              </a:rPr>
              <a:t>&lt; 128 is </a:t>
            </a:r>
            <a:r>
              <a:rPr sz="2400" spc="-5" dirty="0">
                <a:latin typeface="Constantia"/>
                <a:cs typeface="Constantia"/>
              </a:rPr>
              <a:t>labelled</a:t>
            </a:r>
            <a:r>
              <a:rPr sz="2400" spc="-3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black</a:t>
            </a:r>
            <a:endParaRPr sz="2400">
              <a:latin typeface="Constantia"/>
              <a:cs typeface="Constantia"/>
            </a:endParaRPr>
          </a:p>
          <a:p>
            <a:pPr marL="652780" marR="568325" indent="-247015">
              <a:lnSpc>
                <a:spcPct val="103299"/>
              </a:lnSpc>
              <a:spcBef>
                <a:spcPts val="384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thresh</a:t>
            </a:r>
            <a:r>
              <a:rPr sz="2400" spc="-865" dirty="0">
                <a:latin typeface="Courier New"/>
                <a:cs typeface="Courier New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between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[0,1],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take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your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threshold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divide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20" dirty="0">
                <a:latin typeface="Constantia"/>
                <a:cs typeface="Constantia"/>
              </a:rPr>
              <a:t>255 to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use</a:t>
            </a:r>
            <a:endParaRPr sz="2400">
              <a:latin typeface="Constantia"/>
              <a:cs typeface="Constantia"/>
            </a:endParaRPr>
          </a:p>
          <a:p>
            <a:pPr marL="652145">
              <a:lnSpc>
                <a:spcPts val="2785"/>
              </a:lnSpc>
            </a:pPr>
            <a:r>
              <a:rPr sz="2400" spc="-5" dirty="0">
                <a:latin typeface="Constantia"/>
                <a:cs typeface="Constantia"/>
              </a:rPr>
              <a:t>i.e. </a:t>
            </a:r>
            <a:r>
              <a:rPr sz="2400" spc="-5" dirty="0">
                <a:latin typeface="Courier New"/>
                <a:cs typeface="Courier New"/>
              </a:rPr>
              <a:t>I = edge(im, ‘prewitt’,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128/255);</a:t>
            </a:r>
            <a:endParaRPr sz="2400">
              <a:latin typeface="Courier New"/>
              <a:cs typeface="Courier New"/>
            </a:endParaRPr>
          </a:p>
          <a:p>
            <a:pPr marL="287020" marR="36830" indent="-274320">
              <a:lnSpc>
                <a:spcPts val="311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Output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give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black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white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  <a:p>
            <a:pPr marL="287020">
              <a:lnSpc>
                <a:spcPts val="3110"/>
              </a:lnSpc>
            </a:pPr>
            <a:r>
              <a:rPr sz="2600" spc="-10" dirty="0">
                <a:latin typeface="Constantia"/>
                <a:cs typeface="Constantia"/>
              </a:rPr>
              <a:t>White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edge,</a:t>
            </a:r>
            <a:r>
              <a:rPr sz="2600" dirty="0">
                <a:latin typeface="Constantia"/>
                <a:cs typeface="Constantia"/>
              </a:rPr>
              <a:t> black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edge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4825365" algn="l"/>
              </a:tabLst>
            </a:pPr>
            <a:r>
              <a:rPr sz="2400" spc="-10" dirty="0">
                <a:latin typeface="Constantia"/>
                <a:cs typeface="Constantia"/>
              </a:rPr>
              <a:t>Only </a:t>
            </a:r>
            <a:r>
              <a:rPr sz="2400" spc="-20" dirty="0">
                <a:latin typeface="Constantia"/>
                <a:cs typeface="Constantia"/>
              </a:rPr>
              <a:t>works </a:t>
            </a:r>
            <a:r>
              <a:rPr sz="2400" spc="-10" dirty="0">
                <a:latin typeface="Constantia"/>
                <a:cs typeface="Constantia"/>
              </a:rPr>
              <a:t>for </a:t>
            </a:r>
            <a:r>
              <a:rPr sz="2400" b="1" dirty="0">
                <a:latin typeface="Constantia"/>
                <a:cs typeface="Constantia"/>
              </a:rPr>
              <a:t>B &amp;</a:t>
            </a:r>
            <a:r>
              <a:rPr sz="2400" b="1" spc="-24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W</a:t>
            </a:r>
            <a:r>
              <a:rPr sz="2400" b="1" spc="-2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images</a:t>
            </a:r>
            <a:r>
              <a:rPr sz="2400" spc="-15" dirty="0">
                <a:latin typeface="Constantia"/>
                <a:cs typeface="Constantia"/>
              </a:rPr>
              <a:t>.	</a:t>
            </a:r>
            <a:r>
              <a:rPr sz="2400" spc="-110" dirty="0">
                <a:latin typeface="Constantia"/>
                <a:cs typeface="Constantia"/>
              </a:rPr>
              <a:t>To </a:t>
            </a:r>
            <a:r>
              <a:rPr sz="2400" spc="10" dirty="0">
                <a:latin typeface="Constantia"/>
                <a:cs typeface="Constantia"/>
              </a:rPr>
              <a:t>find </a:t>
            </a:r>
            <a:r>
              <a:rPr sz="2400" spc="-15" dirty="0">
                <a:latin typeface="Constantia"/>
                <a:cs typeface="Constantia"/>
              </a:rPr>
              <a:t>edges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colour</a:t>
            </a:r>
            <a:endParaRPr sz="2400">
              <a:latin typeface="Constantia"/>
              <a:cs typeface="Constantia"/>
            </a:endParaRPr>
          </a:p>
          <a:p>
            <a:pPr marL="652145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images,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convert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 &amp;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15" dirty="0">
                <a:latin typeface="Constantia"/>
                <a:cs typeface="Constantia"/>
              </a:rPr>
              <a:t> image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Use </a:t>
            </a:r>
            <a:r>
              <a:rPr sz="2400" spc="-5" dirty="0">
                <a:latin typeface="Courier New"/>
                <a:cs typeface="Courier New"/>
              </a:rPr>
              <a:t>gray =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rgb2gray(im);</a:t>
            </a:r>
            <a:endParaRPr sz="2400">
              <a:latin typeface="Courier New"/>
              <a:cs typeface="Courier New"/>
            </a:endParaRPr>
          </a:p>
          <a:p>
            <a:pPr marL="652780" marR="678815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rgb2gray </a:t>
            </a:r>
            <a:r>
              <a:rPr sz="2400" spc="-25" dirty="0">
                <a:latin typeface="Constantia"/>
                <a:cs typeface="Constantia"/>
              </a:rPr>
              <a:t>converts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colour image </a:t>
            </a:r>
            <a:r>
              <a:rPr sz="2400" spc="-10" dirty="0">
                <a:latin typeface="Constantia"/>
                <a:cs typeface="Constantia"/>
              </a:rPr>
              <a:t>into </a:t>
            </a:r>
            <a:r>
              <a:rPr sz="2400" dirty="0">
                <a:latin typeface="Constantia"/>
                <a:cs typeface="Constantia"/>
              </a:rPr>
              <a:t>B &amp; W </a:t>
            </a:r>
            <a:r>
              <a:rPr sz="2400" spc="-15" dirty="0">
                <a:latin typeface="Constantia"/>
                <a:cs typeface="Constantia"/>
              </a:rPr>
              <a:t>by  </a:t>
            </a:r>
            <a:r>
              <a:rPr sz="2400" dirty="0">
                <a:latin typeface="Constantia"/>
                <a:cs typeface="Constantia"/>
              </a:rPr>
              <a:t>doing: I = (R + G + </a:t>
            </a:r>
            <a:r>
              <a:rPr sz="2400" spc="-5" dirty="0">
                <a:latin typeface="Constantia"/>
                <a:cs typeface="Constantia"/>
              </a:rPr>
              <a:t>B) </a:t>
            </a:r>
            <a:r>
              <a:rPr sz="2400" dirty="0">
                <a:latin typeface="Constantia"/>
                <a:cs typeface="Constantia"/>
              </a:rPr>
              <a:t>/ 3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 </a:t>
            </a:r>
            <a:r>
              <a:rPr sz="2400" spc="-15" dirty="0">
                <a:latin typeface="Constantia"/>
                <a:cs typeface="Constantia"/>
              </a:rPr>
              <a:t>colour pixel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3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 </a:t>
            </a:r>
            <a:r>
              <a:rPr sz="2400" spc="-30" dirty="0">
                <a:latin typeface="Constantia"/>
                <a:cs typeface="Constantia"/>
              </a:rPr>
              <a:t>average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red, </a:t>
            </a:r>
            <a:r>
              <a:rPr sz="2400" spc="-10" dirty="0">
                <a:latin typeface="Constantia"/>
                <a:cs typeface="Constantia"/>
              </a:rPr>
              <a:t>green </a:t>
            </a:r>
            <a:r>
              <a:rPr sz="2400" spc="-5" dirty="0">
                <a:latin typeface="Constantia"/>
                <a:cs typeface="Constantia"/>
              </a:rPr>
              <a:t>and blue</a:t>
            </a:r>
            <a:r>
              <a:rPr sz="2400" spc="-4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components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Edge </a:t>
            </a:r>
            <a:r>
              <a:rPr spc="-10" dirty="0"/>
              <a:t>Detection </a:t>
            </a:r>
            <a:r>
              <a:rPr dirty="0"/>
              <a:t>–</a:t>
            </a:r>
            <a:r>
              <a:rPr spc="-110" dirty="0"/>
              <a:t> </a:t>
            </a:r>
            <a:r>
              <a:rPr spc="-10" dirty="0"/>
              <a:t>(9)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969884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Sidenote: </a:t>
            </a:r>
            <a:r>
              <a:rPr sz="2600" spc="-40" dirty="0">
                <a:latin typeface="Constantia"/>
                <a:cs typeface="Constantia"/>
              </a:rPr>
              <a:t>Here’s </a:t>
            </a:r>
            <a:r>
              <a:rPr sz="2600" spc="-5" dirty="0">
                <a:latin typeface="Constantia"/>
                <a:cs typeface="Constantia"/>
              </a:rPr>
              <a:t>another </a:t>
            </a:r>
            <a:r>
              <a:rPr sz="2600" spc="-25" dirty="0">
                <a:latin typeface="Constantia"/>
                <a:cs typeface="Constantia"/>
              </a:rPr>
              <a:t>way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finding the</a:t>
            </a:r>
            <a:r>
              <a:rPr sz="2600" spc="-4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gradient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20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Unsharp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Masking</a:t>
            </a:r>
            <a:endParaRPr sz="2600">
              <a:latin typeface="Constantia"/>
              <a:cs typeface="Constantia"/>
            </a:endParaRPr>
          </a:p>
          <a:p>
            <a:pPr marL="287020" marR="529590" indent="-274320">
              <a:lnSpc>
                <a:spcPct val="100000"/>
              </a:lnSpc>
              <a:spcBef>
                <a:spcPts val="60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6123305" algn="l"/>
              </a:tabLst>
            </a:pPr>
            <a:r>
              <a:rPr sz="2600" spc="-10" dirty="0">
                <a:latin typeface="Constantia"/>
                <a:cs typeface="Constantia"/>
              </a:rPr>
              <a:t>Probably heard </a:t>
            </a:r>
            <a:r>
              <a:rPr sz="2600" dirty="0">
                <a:latin typeface="Constantia"/>
                <a:cs typeface="Constantia"/>
              </a:rPr>
              <a:t>this </a:t>
            </a:r>
            <a:r>
              <a:rPr sz="2600" spc="-5" dirty="0">
                <a:latin typeface="Constantia"/>
                <a:cs typeface="Constantia"/>
              </a:rPr>
              <a:t>terminology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CSI?	So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what’s  </a:t>
            </a:r>
            <a:r>
              <a:rPr sz="2600" spc="-5" dirty="0">
                <a:latin typeface="Constantia"/>
                <a:cs typeface="Constantia"/>
              </a:rPr>
              <a:t>unsharp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masking?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Let’s </a:t>
            </a:r>
            <a:r>
              <a:rPr sz="2600" spc="-35" dirty="0">
                <a:latin typeface="Constantia"/>
                <a:cs typeface="Constantia"/>
              </a:rPr>
              <a:t>go </a:t>
            </a:r>
            <a:r>
              <a:rPr sz="2600" dirty="0">
                <a:latin typeface="Constantia"/>
                <a:cs typeface="Constantia"/>
              </a:rPr>
              <a:t>back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Signals and</a:t>
            </a:r>
            <a:r>
              <a:rPr sz="2600" spc="-4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Systems</a:t>
            </a:r>
            <a:endParaRPr sz="2600">
              <a:latin typeface="Constantia"/>
              <a:cs typeface="Constantia"/>
            </a:endParaRPr>
          </a:p>
          <a:p>
            <a:pPr marL="652780" marR="143510" lvl="1" indent="-247015">
              <a:lnSpc>
                <a:spcPts val="2860"/>
              </a:lnSpc>
              <a:spcBef>
                <a:spcPts val="72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Suppose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low-pass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filtering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Get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blurred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version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4392930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5" dirty="0">
                <a:latin typeface="Constantia"/>
                <a:cs typeface="Constantia"/>
              </a:rPr>
              <a:t>take </a:t>
            </a:r>
            <a:r>
              <a:rPr sz="2400" spc="-5" dirty="0">
                <a:latin typeface="Constantia"/>
                <a:cs typeface="Constantia"/>
              </a:rPr>
              <a:t>the original </a:t>
            </a:r>
            <a:r>
              <a:rPr sz="2400" spc="-10" dirty="0">
                <a:latin typeface="Constantia"/>
                <a:cs typeface="Constantia"/>
              </a:rPr>
              <a:t>image,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subtract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10" dirty="0">
                <a:latin typeface="Constantia"/>
                <a:cs typeface="Constantia"/>
              </a:rPr>
              <a:t>blurred  version, what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doing? </a:t>
            </a:r>
            <a:r>
              <a:rPr sz="2400" spc="-15" dirty="0">
                <a:latin typeface="Constantia"/>
                <a:cs typeface="Constantia"/>
              </a:rPr>
              <a:t>Removing </a:t>
            </a:r>
            <a:r>
              <a:rPr sz="2400" spc="-5" dirty="0">
                <a:latin typeface="Constantia"/>
                <a:cs typeface="Constantia"/>
              </a:rPr>
              <a:t>all </a:t>
            </a:r>
            <a:r>
              <a:rPr sz="2400" spc="-20" dirty="0">
                <a:latin typeface="Constantia"/>
                <a:cs typeface="Constantia"/>
              </a:rPr>
              <a:t>low</a:t>
            </a:r>
            <a:r>
              <a:rPr sz="2400" spc="-3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frequency  </a:t>
            </a:r>
            <a:r>
              <a:rPr sz="2400" spc="-10" dirty="0">
                <a:latin typeface="Constantia"/>
                <a:cs typeface="Constantia"/>
              </a:rPr>
              <a:t>components,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what’s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left?	</a:t>
            </a:r>
            <a:r>
              <a:rPr sz="2400" spc="-10" dirty="0">
                <a:latin typeface="Constantia"/>
                <a:cs typeface="Constantia"/>
              </a:rPr>
              <a:t>High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frequency!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5587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Edge </a:t>
            </a:r>
            <a:r>
              <a:rPr spc="-10" dirty="0"/>
              <a:t>Detection </a:t>
            </a:r>
            <a:r>
              <a:rPr dirty="0"/>
              <a:t>–</a:t>
            </a:r>
            <a:r>
              <a:rPr spc="-110" dirty="0"/>
              <a:t> </a:t>
            </a:r>
            <a:r>
              <a:rPr spc="-10" dirty="0"/>
              <a:t>(10)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3494"/>
            <a:ext cx="7700645" cy="4343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High </a:t>
            </a:r>
            <a:r>
              <a:rPr sz="2600" spc="-5" dirty="0">
                <a:latin typeface="Constantia"/>
                <a:cs typeface="Constantia"/>
              </a:rPr>
              <a:t>frequencies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essentially</a:t>
            </a:r>
            <a:r>
              <a:rPr sz="2600" spc="-4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edge </a:t>
            </a:r>
            <a:r>
              <a:rPr sz="2600" spc="-5" dirty="0">
                <a:latin typeface="Constantia"/>
                <a:cs typeface="Constantia"/>
              </a:rPr>
              <a:t>information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Edges are </a:t>
            </a:r>
            <a:r>
              <a:rPr sz="2400" spc="-5" dirty="0">
                <a:latin typeface="Constantia"/>
                <a:cs typeface="Constantia"/>
              </a:rPr>
              <a:t>sudden jumps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Essentially high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frequency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perform </a:t>
            </a:r>
            <a:r>
              <a:rPr sz="2600" spc="-5" dirty="0">
                <a:latin typeface="Constantia"/>
                <a:cs typeface="Constantia"/>
              </a:rPr>
              <a:t>unsharp</a:t>
            </a:r>
            <a:r>
              <a:rPr sz="2600" spc="-4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masking?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ts val="2800"/>
              </a:lnSpc>
              <a:spcBef>
                <a:spcPts val="6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1)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Blur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Try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mask:</a:t>
            </a:r>
            <a:endParaRPr sz="2400">
              <a:latin typeface="Constantia"/>
              <a:cs typeface="Constantia"/>
            </a:endParaRPr>
          </a:p>
          <a:p>
            <a:pPr marL="652145">
              <a:lnSpc>
                <a:spcPts val="2800"/>
              </a:lnSpc>
            </a:pPr>
            <a:r>
              <a:rPr sz="2400" spc="-5" dirty="0">
                <a:latin typeface="Courier New"/>
                <a:cs typeface="Courier New"/>
              </a:rPr>
              <a:t>mask = fspecial(‘average’, 5);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%5x5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6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2569845" algn="l"/>
              </a:tabLst>
            </a:pPr>
            <a:r>
              <a:rPr sz="2400" spc="-30" dirty="0">
                <a:latin typeface="Constantia"/>
                <a:cs typeface="Constantia"/>
              </a:rPr>
              <a:t>So…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blur!	</a:t>
            </a:r>
            <a:r>
              <a:rPr sz="2400" spc="-5" dirty="0">
                <a:latin typeface="Courier New"/>
                <a:cs typeface="Courier New"/>
              </a:rPr>
              <a:t>im_blur = imfilter(im,mask);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ts val="2815"/>
              </a:lnSpc>
              <a:spcBef>
                <a:spcPts val="6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2) </a:t>
            </a:r>
            <a:r>
              <a:rPr sz="2400" spc="-10" dirty="0">
                <a:latin typeface="Constantia"/>
                <a:cs typeface="Constantia"/>
              </a:rPr>
              <a:t>Subtract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original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4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blurred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ts val="2815"/>
              </a:lnSpc>
            </a:pPr>
            <a:r>
              <a:rPr sz="2400" spc="-5" dirty="0">
                <a:latin typeface="Courier New"/>
                <a:cs typeface="Courier New"/>
              </a:rPr>
              <a:t>im_unsharp = im –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im_blur;</a:t>
            </a:r>
            <a:endParaRPr sz="24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74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80" dirty="0">
                <a:latin typeface="Constantia"/>
                <a:cs typeface="Constantia"/>
              </a:rPr>
              <a:t>Now,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why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edges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useful?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endParaRPr sz="2600">
              <a:latin typeface="Constantia"/>
              <a:cs typeface="Constantia"/>
            </a:endParaRPr>
          </a:p>
          <a:p>
            <a:pPr marR="17145" algn="ctr">
              <a:lnSpc>
                <a:spcPct val="100000"/>
              </a:lnSpc>
              <a:spcBef>
                <a:spcPts val="25"/>
              </a:spcBef>
            </a:pPr>
            <a:r>
              <a:rPr sz="2600" i="1" spc="-5" dirty="0">
                <a:latin typeface="Constantia"/>
                <a:cs typeface="Constantia"/>
              </a:rPr>
              <a:t>sharpen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take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look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demo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D7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1130</Words>
  <Application>Microsoft Office PowerPoint</Application>
  <PresentationFormat>Ekran Gösterisi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Calibri</vt:lpstr>
      <vt:lpstr>Constantia</vt:lpstr>
      <vt:lpstr>Courier New</vt:lpstr>
      <vt:lpstr>Times New Roman</vt:lpstr>
      <vt:lpstr>Wingdings</vt:lpstr>
      <vt:lpstr>Office Theme</vt:lpstr>
      <vt:lpstr>Blur / Smooth Images – (7)</vt:lpstr>
      <vt:lpstr>Blur / Smooth Images – (8)</vt:lpstr>
      <vt:lpstr>Blur / Smooth Images – (9)</vt:lpstr>
      <vt:lpstr>Edge Detection – (5)</vt:lpstr>
      <vt:lpstr>Edge Detection – (6)</vt:lpstr>
      <vt:lpstr>Edge Detection – (7)</vt:lpstr>
      <vt:lpstr>Edge Detection – (8)</vt:lpstr>
      <vt:lpstr>Edge Detection – (9)</vt:lpstr>
      <vt:lpstr>Edge Detection – (10)</vt:lpstr>
      <vt:lpstr>Image Sharpening – (2)</vt:lpstr>
      <vt:lpstr>Segmentation via Thresholding</vt:lpstr>
      <vt:lpstr>Segmentation via Thresholding (2)</vt:lpstr>
      <vt:lpstr>Topics Covered in this Presentation</vt:lpstr>
      <vt:lpstr>Noise Filtering</vt:lpstr>
      <vt:lpstr>Noise Filtering – (2)</vt:lpstr>
      <vt:lpstr>Noise Filtering – (3)</vt:lpstr>
      <vt:lpstr>Noise Filtering – (4)</vt:lpstr>
      <vt:lpstr>Template Matching – (3)</vt:lpstr>
      <vt:lpstr>Template Matching –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829: System Modelling and Identification</dc:title>
  <dc:creator>Your User Name</dc:creator>
  <cp:lastModifiedBy>ergenburhan@hotmail.com</cp:lastModifiedBy>
  <cp:revision>4</cp:revision>
  <dcterms:created xsi:type="dcterms:W3CDTF">2018-12-06T06:27:14Z</dcterms:created>
  <dcterms:modified xsi:type="dcterms:W3CDTF">2018-12-14T09:54:29Z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2012-09-03T00:00:00Z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2018-12-06T00:00:00Z</vt:filetime>
  </property>
</Properties>
</file>