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8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85" d="100"/>
          <a:sy n="85" d="100"/>
        </p:scale>
        <p:origin x="13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1856-C69C-4AF4-B6DE-765626C32544}" type="datetimeFigureOut">
              <a:rPr lang="tr-TR" smtClean="0"/>
              <a:t>7.04.2020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6A44-5ABC-46B3-8022-CF5231F276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90559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1856-C69C-4AF4-B6DE-765626C32544}" type="datetimeFigureOut">
              <a:rPr lang="tr-TR" smtClean="0"/>
              <a:t>7.04.2020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6A44-5ABC-46B3-8022-CF5231F276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18339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1856-C69C-4AF4-B6DE-765626C32544}" type="datetimeFigureOut">
              <a:rPr lang="tr-TR" smtClean="0"/>
              <a:t>7.04.2020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6A44-5ABC-46B3-8022-CF5231F276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50214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Başlık, Metin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2 Metin Yer Tutucusu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9D0DD3-BE92-42ED-8750-EFBEABFAD738}" type="slidenum">
              <a:rPr lang="en-US" altLang="tr-TR"/>
              <a:pPr>
                <a:defRPr/>
              </a:pPr>
              <a:t>‹#›</a:t>
            </a:fld>
            <a:endParaRPr lang="en-US" altLang="tr-TR"/>
          </a:p>
        </p:txBody>
      </p:sp>
    </p:spTree>
    <p:extLst>
      <p:ext uri="{BB962C8B-B14F-4D97-AF65-F5344CB8AC3E}">
        <p14:creationId xmlns:p14="http://schemas.microsoft.com/office/powerpoint/2010/main" val="140667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1856-C69C-4AF4-B6DE-765626C32544}" type="datetimeFigureOut">
              <a:rPr lang="tr-TR" smtClean="0"/>
              <a:t>7.04.2020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6A44-5ABC-46B3-8022-CF5231F276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37947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1856-C69C-4AF4-B6DE-765626C32544}" type="datetimeFigureOut">
              <a:rPr lang="tr-TR" smtClean="0"/>
              <a:t>7.04.2020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6A44-5ABC-46B3-8022-CF5231F276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4679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1856-C69C-4AF4-B6DE-765626C32544}" type="datetimeFigureOut">
              <a:rPr lang="tr-TR" smtClean="0"/>
              <a:t>7.04.2020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6A44-5ABC-46B3-8022-CF5231F276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37648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1856-C69C-4AF4-B6DE-765626C32544}" type="datetimeFigureOut">
              <a:rPr lang="tr-TR" smtClean="0"/>
              <a:t>7.04.2020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6A44-5ABC-46B3-8022-CF5231F276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24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1856-C69C-4AF4-B6DE-765626C32544}" type="datetimeFigureOut">
              <a:rPr lang="tr-TR" smtClean="0"/>
              <a:t>7.04.2020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6A44-5ABC-46B3-8022-CF5231F276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80836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1856-C69C-4AF4-B6DE-765626C32544}" type="datetimeFigureOut">
              <a:rPr lang="tr-TR" smtClean="0"/>
              <a:t>7.04.2020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6A44-5ABC-46B3-8022-CF5231F276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0155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1856-C69C-4AF4-B6DE-765626C32544}" type="datetimeFigureOut">
              <a:rPr lang="tr-TR" smtClean="0"/>
              <a:t>7.04.2020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6A44-5ABC-46B3-8022-CF5231F276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684286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B1856-C69C-4AF4-B6DE-765626C32544}" type="datetimeFigureOut">
              <a:rPr lang="tr-TR" smtClean="0"/>
              <a:t>7.04.2020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CA6A44-5ABC-46B3-8022-CF5231F276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3200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B1856-C69C-4AF4-B6DE-765626C32544}" type="datetimeFigureOut">
              <a:rPr lang="tr-TR" smtClean="0"/>
              <a:t>7.04.2020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A6A44-5ABC-46B3-8022-CF5231F276B8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0386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Genetik Algoritmalar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334287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8686800" cy="1143000"/>
          </a:xfrm>
        </p:spPr>
        <p:txBody>
          <a:bodyPr/>
          <a:lstStyle/>
          <a:p>
            <a:pPr eaLnBrk="1" hangingPunct="1"/>
            <a:r>
              <a:rPr lang="tr-TR" altLang="tr-TR" sz="4000"/>
              <a:t>Genetik algoritmalar: 8-vezir problemi</a:t>
            </a:r>
            <a:endParaRPr lang="en-US" altLang="tr-TR" sz="4000"/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tr-TR" smtClean="0"/>
          </a:p>
          <a:p>
            <a:pPr eaLnBrk="1" hangingPunct="1"/>
            <a:endParaRPr lang="en-US" altLang="tr-TR" smtClean="0"/>
          </a:p>
          <a:p>
            <a:pPr eaLnBrk="1" hangingPunct="1"/>
            <a:endParaRPr lang="en-US" altLang="tr-TR" smtClean="0"/>
          </a:p>
          <a:p>
            <a:pPr eaLnBrk="1" hangingPunct="1"/>
            <a:endParaRPr lang="en-US" altLang="tr-TR" smtClean="0"/>
          </a:p>
          <a:p>
            <a:pPr eaLnBrk="1" hangingPunct="1"/>
            <a:endParaRPr lang="en-US" altLang="tr-TR" sz="2400"/>
          </a:p>
          <a:p>
            <a:pPr eaLnBrk="1" hangingPunct="1"/>
            <a:r>
              <a:rPr lang="tr-TR" altLang="tr-TR" sz="2400"/>
              <a:t>Uygunluk fonksiyonu</a:t>
            </a:r>
            <a:r>
              <a:rPr lang="en-US" altLang="tr-TR" sz="2400"/>
              <a:t>: </a:t>
            </a:r>
            <a:r>
              <a:rPr lang="tr-TR" altLang="tr-TR" sz="2400"/>
              <a:t>birbirine saldırmayan vezir sayısı</a:t>
            </a:r>
            <a:r>
              <a:rPr lang="en-US" altLang="tr-TR" sz="2400"/>
              <a:t> (min = 0, max = 8 </a:t>
            </a:r>
            <a:r>
              <a:rPr lang="en-US" altLang="tr-TR" sz="2400">
                <a:cs typeface="Arial" panose="020B0604020202020204" pitchFamily="34" charset="0"/>
              </a:rPr>
              <a:t>× </a:t>
            </a:r>
            <a:r>
              <a:rPr lang="en-US" altLang="tr-TR" sz="2400"/>
              <a:t>7/2 = 28)</a:t>
            </a:r>
          </a:p>
          <a:p>
            <a:pPr eaLnBrk="1" hangingPunct="1"/>
            <a:r>
              <a:rPr lang="en-US" altLang="tr-TR" sz="2400"/>
              <a:t>24/(24+23+20+11) = 31%</a:t>
            </a:r>
          </a:p>
          <a:p>
            <a:pPr eaLnBrk="1" hangingPunct="1"/>
            <a:r>
              <a:rPr lang="en-US" altLang="tr-TR" sz="2400"/>
              <a:t>23/(24+23+20+11) = 29% etc</a:t>
            </a:r>
          </a:p>
        </p:txBody>
      </p:sp>
      <p:pic>
        <p:nvPicPr>
          <p:cNvPr id="119812" name="Picture 4" descr="geneti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600200"/>
            <a:ext cx="7772400" cy="235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23988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834" name="Picture 4" descr="8queens-crossov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5575" y="2433639"/>
            <a:ext cx="6800850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0835" name="Rectangle 8"/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8686800" cy="1143000"/>
          </a:xfrm>
          <a:noFill/>
        </p:spPr>
        <p:txBody>
          <a:bodyPr/>
          <a:lstStyle/>
          <a:p>
            <a:pPr eaLnBrk="1" hangingPunct="1"/>
            <a:r>
              <a:rPr lang="tr-TR" altLang="tr-TR" sz="4000"/>
              <a:t>Genetik algoritmalar: 8-vezir problemi</a:t>
            </a:r>
            <a:endParaRPr lang="en-US" altLang="tr-TR" sz="4000"/>
          </a:p>
        </p:txBody>
      </p:sp>
    </p:spTree>
    <p:extLst>
      <p:ext uri="{BB962C8B-B14F-4D97-AF65-F5344CB8AC3E}">
        <p14:creationId xmlns:p14="http://schemas.microsoft.com/office/powerpoint/2010/main" val="41595985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dirty="0" smtClean="0"/>
              <a:t>Genetik algoritma örneği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tr-TR" altLang="tr-TR" dirty="0"/>
              <a:t>15x – x</a:t>
            </a:r>
            <a:r>
              <a:rPr lang="tr-TR" altLang="tr-TR" baseline="30000" dirty="0"/>
              <a:t>2</a:t>
            </a:r>
            <a:r>
              <a:rPr lang="tr-TR" altLang="tr-TR" dirty="0"/>
              <a:t> denklemini maksimum yapan en uygun </a:t>
            </a:r>
            <a:r>
              <a:rPr lang="tr-TR" altLang="tr-TR" dirty="0" err="1"/>
              <a:t>x’i</a:t>
            </a:r>
            <a:r>
              <a:rPr lang="tr-TR" altLang="tr-TR" dirty="0"/>
              <a:t> bulun.</a:t>
            </a:r>
            <a:br>
              <a:rPr lang="tr-TR" altLang="tr-TR" dirty="0"/>
            </a:br>
            <a:endParaRPr lang="tr-TR" altLang="tr-TR" dirty="0"/>
          </a:p>
          <a:p>
            <a:pPr eaLnBrk="1" hangingPunct="1">
              <a:lnSpc>
                <a:spcPct val="90000"/>
              </a:lnSpc>
            </a:pPr>
            <a:r>
              <a:rPr lang="tr-TR" altLang="tr-TR" dirty="0" err="1"/>
              <a:t>X’in</a:t>
            </a:r>
            <a:r>
              <a:rPr lang="tr-TR" altLang="tr-TR" dirty="0"/>
              <a:t> sadece 1 ile 15 arası tamsayı değerler alabildiğini varsayalım.</a:t>
            </a:r>
            <a:br>
              <a:rPr lang="tr-TR" altLang="tr-TR" dirty="0"/>
            </a:br>
            <a:endParaRPr lang="tr-TR" altLang="tr-TR" dirty="0"/>
          </a:p>
          <a:p>
            <a:pPr eaLnBrk="1" hangingPunct="1">
              <a:lnSpc>
                <a:spcPct val="90000"/>
              </a:lnSpc>
            </a:pPr>
            <a:r>
              <a:rPr lang="tr-TR" altLang="tr-TR" dirty="0"/>
              <a:t>Bu 15 rakam 4 bit ile gösterilebilir.</a:t>
            </a:r>
            <a:br>
              <a:rPr lang="tr-TR" altLang="tr-TR" dirty="0"/>
            </a:br>
            <a:r>
              <a:rPr lang="tr-TR" altLang="tr-TR" dirty="0"/>
              <a:t>1 = 0001, 2=0010, …14 = 1110, 15 = 1111</a:t>
            </a:r>
            <a:br>
              <a:rPr lang="tr-TR" altLang="tr-TR" dirty="0"/>
            </a:br>
            <a:endParaRPr lang="tr-TR" altLang="tr-TR" dirty="0"/>
          </a:p>
          <a:p>
            <a:pPr eaLnBrk="1" hangingPunct="1">
              <a:lnSpc>
                <a:spcPct val="90000"/>
              </a:lnSpc>
            </a:pPr>
            <a:r>
              <a:rPr lang="tr-TR" altLang="tr-TR" dirty="0"/>
              <a:t>f(x) = 15x – x</a:t>
            </a:r>
            <a:r>
              <a:rPr lang="tr-TR" altLang="tr-TR" baseline="30000" dirty="0"/>
              <a:t>2</a:t>
            </a:r>
            <a:r>
              <a:rPr lang="tr-TR" altLang="tr-TR" dirty="0"/>
              <a:t> , N = 6, </a:t>
            </a:r>
            <a:r>
              <a:rPr lang="tr-TR" altLang="tr-TR" dirty="0" err="1"/>
              <a:t>p</a:t>
            </a:r>
            <a:r>
              <a:rPr lang="tr-TR" altLang="tr-TR" baseline="-25000" dirty="0" err="1"/>
              <a:t>c</a:t>
            </a:r>
            <a:r>
              <a:rPr lang="tr-TR" altLang="tr-TR" dirty="0"/>
              <a:t> = 0.7, </a:t>
            </a:r>
            <a:r>
              <a:rPr lang="tr-TR" altLang="tr-TR" dirty="0" err="1"/>
              <a:t>p</a:t>
            </a:r>
            <a:r>
              <a:rPr lang="tr-TR" altLang="tr-TR" baseline="-25000" dirty="0" err="1"/>
              <a:t>m</a:t>
            </a:r>
            <a:r>
              <a:rPr lang="tr-TR" altLang="tr-TR" dirty="0"/>
              <a:t> = 0.001 </a:t>
            </a:r>
          </a:p>
        </p:txBody>
      </p:sp>
    </p:spTree>
    <p:extLst>
      <p:ext uri="{BB962C8B-B14F-4D97-AF65-F5344CB8AC3E}">
        <p14:creationId xmlns:p14="http://schemas.microsoft.com/office/powerpoint/2010/main" val="1467124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Genetik algoritma örneği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600200"/>
            <a:ext cx="8458200" cy="4648200"/>
          </a:xfrm>
        </p:spPr>
        <p:txBody>
          <a:bodyPr/>
          <a:lstStyle/>
          <a:p>
            <a:pPr eaLnBrk="1" hangingPunct="1"/>
            <a:r>
              <a:rPr lang="tr-TR" altLang="tr-TR" dirty="0"/>
              <a:t>İlk </a:t>
            </a:r>
            <a:r>
              <a:rPr lang="tr-TR" altLang="tr-TR" dirty="0" err="1"/>
              <a:t>populasyonu</a:t>
            </a:r>
            <a:r>
              <a:rPr lang="tr-TR" altLang="tr-TR" dirty="0"/>
              <a:t> rasgele </a:t>
            </a:r>
            <a:r>
              <a:rPr lang="tr-TR" altLang="tr-TR" dirty="0" smtClean="0"/>
              <a:t>oluşturalım. </a:t>
            </a:r>
            <a:endParaRPr lang="tr-TR" altLang="tr-TR" dirty="0"/>
          </a:p>
        </p:txBody>
      </p:sp>
      <p:graphicFrame>
        <p:nvGraphicFramePr>
          <p:cNvPr id="127041" name="Group 65"/>
          <p:cNvGraphicFramePr>
            <a:graphicFrameLocks noGrp="1"/>
          </p:cNvGraphicFramePr>
          <p:nvPr>
            <p:ph sz="half" idx="2"/>
          </p:nvPr>
        </p:nvGraphicFramePr>
        <p:xfrm>
          <a:off x="1828800" y="2209801"/>
          <a:ext cx="8382000" cy="4113219"/>
        </p:xfrm>
        <a:graphic>
          <a:graphicData uri="http://schemas.openxmlformats.org/drawingml/2006/table">
            <a:tbl>
              <a:tblPr/>
              <a:tblGrid>
                <a:gridCol w="1674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79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380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Kromozom ismi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Kromozom dizini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Tamsayı değeri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Kromozom uygunluğu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Uygunluk yüzdesi (%)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07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X1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1100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36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16.5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3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X2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0100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20.2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07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X3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0001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076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X4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1110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6.4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235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X5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0111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7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56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25.7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X6</a:t>
                      </a:r>
                    </a:p>
                  </a:txBody>
                  <a:tcPr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1001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9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54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tr-TR" sz="2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24.8</a:t>
                      </a:r>
                    </a:p>
                  </a:txBody>
                  <a:tcPr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97353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Genetik algoritma örneği</a:t>
            </a:r>
          </a:p>
        </p:txBody>
      </p:sp>
      <p:pic>
        <p:nvPicPr>
          <p:cNvPr id="114691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524000"/>
            <a:ext cx="5334000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2" name="Text Box 5"/>
          <p:cNvSpPr txBox="1">
            <a:spLocks noChangeArrowheads="1"/>
          </p:cNvSpPr>
          <p:nvPr/>
        </p:nvSpPr>
        <p:spPr bwMode="auto">
          <a:xfrm>
            <a:off x="1828800" y="5791200"/>
            <a:ext cx="82883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400" b="1"/>
              <a:t>Populasyondaki kromozomların fonksiyona uyumluluğu</a:t>
            </a:r>
          </a:p>
        </p:txBody>
      </p:sp>
    </p:spTree>
    <p:extLst>
      <p:ext uri="{BB962C8B-B14F-4D97-AF65-F5344CB8AC3E}">
        <p14:creationId xmlns:p14="http://schemas.microsoft.com/office/powerpoint/2010/main" val="11506822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Genetik algoritma örneği</a:t>
            </a:r>
          </a:p>
        </p:txBody>
      </p:sp>
      <p:pic>
        <p:nvPicPr>
          <p:cNvPr id="1157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85926"/>
            <a:ext cx="7696200" cy="359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5716" name="Text Box 5"/>
          <p:cNvSpPr txBox="1">
            <a:spLocks noChangeArrowheads="1"/>
          </p:cNvSpPr>
          <p:nvPr/>
        </p:nvSpPr>
        <p:spPr bwMode="auto">
          <a:xfrm>
            <a:off x="1828801" y="5562600"/>
            <a:ext cx="85455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400" b="1"/>
              <a:t>Kromozomların tüm populasyona göre seçilme olasılıkları</a:t>
            </a:r>
          </a:p>
        </p:txBody>
      </p:sp>
    </p:spTree>
    <p:extLst>
      <p:ext uri="{BB962C8B-B14F-4D97-AF65-F5344CB8AC3E}">
        <p14:creationId xmlns:p14="http://schemas.microsoft.com/office/powerpoint/2010/main" val="21817659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Genetik algoritma örneği</a:t>
            </a:r>
          </a:p>
        </p:txBody>
      </p:sp>
      <p:pic>
        <p:nvPicPr>
          <p:cNvPr id="11673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371600"/>
            <a:ext cx="4833938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5987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tr-TR" altLang="tr-TR" smtClean="0"/>
              <a:t>Genetik algoritma örneği</a:t>
            </a:r>
          </a:p>
        </p:txBody>
      </p:sp>
      <p:pic>
        <p:nvPicPr>
          <p:cNvPr id="117763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1520825"/>
            <a:ext cx="5715000" cy="408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7764" name="Text Box 5"/>
          <p:cNvSpPr txBox="1">
            <a:spLocks noChangeArrowheads="1"/>
          </p:cNvSpPr>
          <p:nvPr/>
        </p:nvSpPr>
        <p:spPr bwMode="auto">
          <a:xfrm>
            <a:off x="1663700" y="5791200"/>
            <a:ext cx="9004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tr-TR" altLang="tr-TR" sz="2400" b="1"/>
              <a:t>Birkaç iterasyon sonunda populasyonda kalan kromozomlar </a:t>
            </a:r>
          </a:p>
        </p:txBody>
      </p:sp>
    </p:spTree>
    <p:extLst>
      <p:ext uri="{BB962C8B-B14F-4D97-AF65-F5344CB8AC3E}">
        <p14:creationId xmlns:p14="http://schemas.microsoft.com/office/powerpoint/2010/main" val="148978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-228600"/>
            <a:ext cx="8229600" cy="1143000"/>
          </a:xfrm>
        </p:spPr>
        <p:txBody>
          <a:bodyPr/>
          <a:lstStyle/>
          <a:p>
            <a:pPr eaLnBrk="1" hangingPunct="1"/>
            <a:r>
              <a:rPr lang="tr-TR" altLang="tr-TR" smtClean="0"/>
              <a:t>Genetik algoritmalar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762000"/>
            <a:ext cx="8839200" cy="6096000"/>
          </a:xfrm>
        </p:spPr>
        <p:txBody>
          <a:bodyPr>
            <a:normAutofit lnSpcReduction="10000"/>
          </a:bodyPr>
          <a:lstStyle/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tr-TR" altLang="tr-TR" sz="2000" dirty="0"/>
              <a:t>Algoritma parametrelerini belirle (N, </a:t>
            </a:r>
            <a:r>
              <a:rPr lang="tr-TR" altLang="tr-TR" sz="2000" dirty="0" err="1"/>
              <a:t>p</a:t>
            </a:r>
            <a:r>
              <a:rPr lang="tr-TR" altLang="tr-TR" sz="2000" baseline="-25000" dirty="0" err="1"/>
              <a:t>c</a:t>
            </a:r>
            <a:r>
              <a:rPr lang="tr-TR" altLang="tr-TR" sz="2000" dirty="0"/>
              <a:t>, </a:t>
            </a:r>
            <a:r>
              <a:rPr lang="tr-TR" altLang="tr-TR" sz="2000" dirty="0" err="1"/>
              <a:t>p</a:t>
            </a:r>
            <a:r>
              <a:rPr lang="tr-TR" altLang="tr-TR" sz="2000" baseline="-25000" dirty="0" err="1"/>
              <a:t>m</a:t>
            </a:r>
            <a:r>
              <a:rPr lang="tr-TR" altLang="tr-TR" sz="2000" dirty="0"/>
              <a:t>)</a:t>
            </a:r>
            <a:br>
              <a:rPr lang="tr-TR" altLang="tr-TR" sz="2000" dirty="0"/>
            </a:br>
            <a:endParaRPr lang="tr-TR" altLang="tr-TR" sz="2000" dirty="0"/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tr-TR" altLang="tr-TR" sz="2000" dirty="0"/>
              <a:t>Problem için gerçekleşebilecek durumları (kromozomları) </a:t>
            </a:r>
            <a:r>
              <a:rPr lang="tr-TR" altLang="tr-TR" sz="2000" dirty="0" err="1"/>
              <a:t>populasyon</a:t>
            </a:r>
            <a:r>
              <a:rPr lang="tr-TR" altLang="tr-TR" sz="2000" dirty="0"/>
              <a:t> (rasgele N adet) olarak tut. (x</a:t>
            </a:r>
            <a:r>
              <a:rPr lang="tr-TR" altLang="tr-TR" sz="2000" baseline="-25000" dirty="0"/>
              <a:t>1</a:t>
            </a:r>
            <a:r>
              <a:rPr lang="tr-TR" altLang="tr-TR" sz="2000" dirty="0"/>
              <a:t>, x</a:t>
            </a:r>
            <a:r>
              <a:rPr lang="tr-TR" altLang="tr-TR" sz="2000" baseline="-25000" dirty="0"/>
              <a:t>2</a:t>
            </a:r>
            <a:r>
              <a:rPr lang="tr-TR" altLang="tr-TR" sz="2000" dirty="0"/>
              <a:t>, … </a:t>
            </a:r>
            <a:r>
              <a:rPr lang="tr-TR" altLang="tr-TR" sz="2000" dirty="0" err="1"/>
              <a:t>x</a:t>
            </a:r>
            <a:r>
              <a:rPr lang="tr-TR" altLang="tr-TR" sz="2000" baseline="-25000" dirty="0" err="1"/>
              <a:t>N</a:t>
            </a:r>
            <a:r>
              <a:rPr lang="tr-TR" altLang="tr-TR" sz="2000" dirty="0"/>
              <a:t>)</a:t>
            </a:r>
            <a:br>
              <a:rPr lang="tr-TR" altLang="tr-TR" sz="2000" dirty="0"/>
            </a:br>
            <a:endParaRPr lang="tr-TR" altLang="tr-TR" sz="2000" dirty="0"/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tr-TR" altLang="tr-TR" sz="2000" dirty="0"/>
              <a:t>Kromozomlar için bir uygunluk fonksiyonu f(x) tanımla.</a:t>
            </a:r>
            <a:br>
              <a:rPr lang="tr-TR" altLang="tr-TR" sz="2000" dirty="0"/>
            </a:br>
            <a:endParaRPr lang="tr-TR" altLang="tr-TR" sz="2000" dirty="0"/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tr-TR" altLang="tr-TR" sz="2000" dirty="0"/>
              <a:t>Her kromozomun uygunluğunu hesapla.</a:t>
            </a:r>
            <a:br>
              <a:rPr lang="tr-TR" altLang="tr-TR" sz="2000" dirty="0"/>
            </a:br>
            <a:endParaRPr lang="tr-TR" altLang="tr-TR" sz="2000" dirty="0"/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tr-TR" altLang="tr-TR" sz="2000" dirty="0"/>
              <a:t>Kromozom uygunluğuyla orantılı olasılığa göre 2 adet kromozom seç, bunları </a:t>
            </a:r>
            <a:r>
              <a:rPr lang="tr-TR" altLang="tr-TR" sz="2000" dirty="0" err="1"/>
              <a:t>p</a:t>
            </a:r>
            <a:r>
              <a:rPr lang="tr-TR" altLang="tr-TR" sz="2000" baseline="-25000" dirty="0" err="1"/>
              <a:t>c</a:t>
            </a:r>
            <a:r>
              <a:rPr lang="tr-TR" altLang="tr-TR" sz="2000" dirty="0"/>
              <a:t> olasılığı ile çaprazla, </a:t>
            </a:r>
            <a:r>
              <a:rPr lang="tr-TR" altLang="tr-TR" sz="2000" dirty="0" err="1"/>
              <a:t>p</a:t>
            </a:r>
            <a:r>
              <a:rPr lang="tr-TR" altLang="tr-TR" sz="2000" baseline="-25000" dirty="0" err="1"/>
              <a:t>m</a:t>
            </a:r>
            <a:r>
              <a:rPr lang="tr-TR" altLang="tr-TR" sz="2000" baseline="-25000" dirty="0"/>
              <a:t> </a:t>
            </a:r>
            <a:r>
              <a:rPr lang="tr-TR" altLang="tr-TR" sz="2000" dirty="0"/>
              <a:t>olasılığı ile mutasyona uğrat.</a:t>
            </a:r>
            <a:br>
              <a:rPr lang="tr-TR" altLang="tr-TR" sz="2000" dirty="0"/>
            </a:br>
            <a:endParaRPr lang="tr-TR" altLang="tr-TR" sz="2000" dirty="0"/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tr-TR" altLang="tr-TR" sz="2000" dirty="0"/>
              <a:t>Bu yeni oluşan 2 kromozomu yeni </a:t>
            </a:r>
            <a:r>
              <a:rPr lang="tr-TR" altLang="tr-TR" sz="2000" dirty="0" err="1"/>
              <a:t>populasyona</a:t>
            </a:r>
            <a:r>
              <a:rPr lang="tr-TR" altLang="tr-TR" sz="2000" dirty="0"/>
              <a:t> yerleştir.</a:t>
            </a:r>
            <a:br>
              <a:rPr lang="tr-TR" altLang="tr-TR" sz="2000" dirty="0"/>
            </a:br>
            <a:endParaRPr lang="tr-TR" altLang="tr-TR" sz="2000" dirty="0"/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tr-TR" altLang="tr-TR" sz="2000" dirty="0"/>
              <a:t>5 ve 6 aşamalarını yeni </a:t>
            </a:r>
            <a:r>
              <a:rPr lang="tr-TR" altLang="tr-TR" sz="2000" dirty="0" err="1"/>
              <a:t>populasyon</a:t>
            </a:r>
            <a:r>
              <a:rPr lang="tr-TR" altLang="tr-TR" sz="2000" dirty="0"/>
              <a:t> N kromozom oluncaya kadar devam et. </a:t>
            </a:r>
            <a:br>
              <a:rPr lang="tr-TR" altLang="tr-TR" sz="2000" dirty="0"/>
            </a:br>
            <a:endParaRPr lang="tr-TR" altLang="tr-TR" sz="2000" dirty="0"/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tr-TR" altLang="tr-TR" sz="2000" dirty="0"/>
              <a:t>Eski </a:t>
            </a:r>
            <a:r>
              <a:rPr lang="tr-TR" altLang="tr-TR" sz="2000" dirty="0" err="1"/>
              <a:t>populasyondaki</a:t>
            </a:r>
            <a:r>
              <a:rPr lang="tr-TR" altLang="tr-TR" sz="2000" dirty="0"/>
              <a:t> kromozomların yerine oluşturulan yeni N kromozomu koy.</a:t>
            </a:r>
            <a:br>
              <a:rPr lang="tr-TR" altLang="tr-TR" sz="2000" dirty="0"/>
            </a:br>
            <a:endParaRPr lang="tr-TR" altLang="tr-TR" sz="2000" dirty="0"/>
          </a:p>
          <a:p>
            <a:pPr marL="609600" indent="-609600">
              <a:lnSpc>
                <a:spcPct val="80000"/>
              </a:lnSpc>
              <a:buFontTx/>
              <a:buAutoNum type="arabicPeriod"/>
            </a:pPr>
            <a:r>
              <a:rPr lang="tr-TR" altLang="tr-TR" sz="2000" dirty="0"/>
              <a:t>4. aşamaya geri dön ve </a:t>
            </a:r>
            <a:r>
              <a:rPr lang="tr-TR" altLang="tr-TR" sz="2000" dirty="0" err="1"/>
              <a:t>populasyondaki</a:t>
            </a:r>
            <a:r>
              <a:rPr lang="tr-TR" altLang="tr-TR" sz="2000" dirty="0"/>
              <a:t> kromozomlar istediğimiz kritere uygun oluncaya kadar algoritmaya devam et.</a:t>
            </a:r>
          </a:p>
        </p:txBody>
      </p:sp>
    </p:spTree>
    <p:extLst>
      <p:ext uri="{BB962C8B-B14F-4D97-AF65-F5344CB8AC3E}">
        <p14:creationId xmlns:p14="http://schemas.microsoft.com/office/powerpoint/2010/main" val="576101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304800"/>
            <a:ext cx="8686800" cy="1143000"/>
          </a:xfrm>
        </p:spPr>
        <p:txBody>
          <a:bodyPr/>
          <a:lstStyle/>
          <a:p>
            <a:pPr eaLnBrk="1" hangingPunct="1"/>
            <a:r>
              <a:rPr lang="tr-TR" altLang="tr-TR" sz="4000"/>
              <a:t>Genetik algoritmalar: 8-vezir problemi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0"/>
            <a:ext cx="8382000" cy="1752600"/>
          </a:xfrm>
        </p:spPr>
        <p:txBody>
          <a:bodyPr/>
          <a:lstStyle/>
          <a:p>
            <a:pPr eaLnBrk="1" hangingPunct="1"/>
            <a:r>
              <a:rPr lang="tr-TR" altLang="tr-TR" smtClean="0"/>
              <a:t>Kromozom her sütun için vezirin aşağıdan yukarıya kaçıncı karede yer aldığını gösteren 8 tamsayıdan oluşan bir dizindir.</a:t>
            </a:r>
          </a:p>
          <a:p>
            <a:pPr eaLnBrk="1" hangingPunct="1"/>
            <a:endParaRPr lang="tr-TR" altLang="tr-TR" smtClean="0"/>
          </a:p>
        </p:txBody>
      </p:sp>
      <p:pic>
        <p:nvPicPr>
          <p:cNvPr id="118788" name="Picture 4" descr="8queens-local-minimu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3429000"/>
            <a:ext cx="30480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2590801" y="3429000"/>
            <a:ext cx="36798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tr-TR" altLang="tr-TR"/>
          </a:p>
        </p:txBody>
      </p:sp>
      <p:sp>
        <p:nvSpPr>
          <p:cNvPr id="118790" name="Rectangle 6"/>
          <p:cNvSpPr>
            <a:spLocks noChangeArrowheads="1"/>
          </p:cNvSpPr>
          <p:nvPr/>
        </p:nvSpPr>
        <p:spPr bwMode="auto">
          <a:xfrm>
            <a:off x="1981200" y="3505200"/>
            <a:ext cx="5257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tr-TR" altLang="tr-TR"/>
              <a:t>Örnek: Yandaki kromozom = 16257483</a:t>
            </a:r>
          </a:p>
          <a:p>
            <a:pPr eaLnBrk="1" hangingPunct="1"/>
            <a:endParaRPr lang="tr-TR" altLang="tr-TR"/>
          </a:p>
          <a:p>
            <a:pPr eaLnBrk="1" hangingPunct="1"/>
            <a:r>
              <a:rPr lang="tr-TR" altLang="tr-TR"/>
              <a:t>N=4 kullanılmış, p</a:t>
            </a:r>
            <a:r>
              <a:rPr lang="tr-TR" altLang="tr-TR" baseline="-25000"/>
              <a:t>c</a:t>
            </a:r>
            <a:r>
              <a:rPr lang="tr-TR" altLang="tr-TR"/>
              <a:t> ve p</a:t>
            </a:r>
            <a:r>
              <a:rPr lang="tr-TR" altLang="tr-TR" baseline="-25000"/>
              <a:t>m</a:t>
            </a:r>
            <a:r>
              <a:rPr lang="tr-TR" altLang="tr-TR"/>
              <a:t> için tipik değerler seçilmiş.</a:t>
            </a:r>
          </a:p>
          <a:p>
            <a:pPr eaLnBrk="1" hangingPunct="1"/>
            <a:endParaRPr lang="tr-TR" altLang="tr-TR"/>
          </a:p>
        </p:txBody>
      </p:sp>
    </p:spTree>
    <p:extLst>
      <p:ext uri="{BB962C8B-B14F-4D97-AF65-F5344CB8AC3E}">
        <p14:creationId xmlns:p14="http://schemas.microsoft.com/office/powerpoint/2010/main" val="905758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190</Words>
  <Application>Microsoft Office PowerPoint</Application>
  <PresentationFormat>Geniş ekran</PresentationFormat>
  <Paragraphs>75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Teması</vt:lpstr>
      <vt:lpstr>Genetik Algoritmalar</vt:lpstr>
      <vt:lpstr>Genetik algoritma örneği</vt:lpstr>
      <vt:lpstr>Genetik algoritma örneği</vt:lpstr>
      <vt:lpstr>Genetik algoritma örneği</vt:lpstr>
      <vt:lpstr>Genetik algoritma örneği</vt:lpstr>
      <vt:lpstr>Genetik algoritma örneği</vt:lpstr>
      <vt:lpstr>Genetik algoritma örneği</vt:lpstr>
      <vt:lpstr>Genetik algoritmalar</vt:lpstr>
      <vt:lpstr>Genetik algoritmalar: 8-vezir problemi</vt:lpstr>
      <vt:lpstr>Genetik algoritmalar: 8-vezir problemi</vt:lpstr>
      <vt:lpstr>Genetik algoritmalar: 8-vezir problemi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Genetik Algoritmalar</dc:title>
  <dc:creator>Lenovo</dc:creator>
  <cp:lastModifiedBy>Lenovo</cp:lastModifiedBy>
  <cp:revision>3</cp:revision>
  <dcterms:created xsi:type="dcterms:W3CDTF">2020-04-05T19:12:54Z</dcterms:created>
  <dcterms:modified xsi:type="dcterms:W3CDTF">2020-04-07T12:44:04Z</dcterms:modified>
</cp:coreProperties>
</file>