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74" r:id="rId3"/>
    <p:sldId id="275" r:id="rId4"/>
    <p:sldId id="266" r:id="rId5"/>
    <p:sldId id="262" r:id="rId6"/>
    <p:sldId id="267" r:id="rId7"/>
    <p:sldId id="269" r:id="rId8"/>
    <p:sldId id="279" r:id="rId9"/>
    <p:sldId id="280" r:id="rId10"/>
    <p:sldId id="271" r:id="rId11"/>
    <p:sldId id="277" r:id="rId12"/>
    <p:sldId id="27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62B1E-1823-4024-9868-BA43E7229439}" type="datetimeFigureOut">
              <a:rPr lang="tr-TR" smtClean="0"/>
              <a:t>22.02.2016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4FD97-1BD2-4A71-8E0E-7838457D6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337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0C17D7-4540-4576-8EEB-729348198CB7}" type="slidenum">
              <a:rPr lang="en-IE" sz="1200">
                <a:latin typeface="Calibri" panose="020F0502020204030204" charset="0"/>
              </a:rPr>
              <a:pPr eaLnBrk="1" hangingPunct="1"/>
              <a:t>2</a:t>
            </a:fld>
            <a:endParaRPr lang="en-IE" sz="120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4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E" smtClean="0">
                <a:ea typeface="ＭＳ Ｐゴシック" panose="020B0600070205080204" pitchFamily="34" charset="-128"/>
              </a:rPr>
              <a:t>Image credit (Temple Smith): http://www.modulargenetics.com/Temple%20Smith.jpg</a:t>
            </a:r>
          </a:p>
          <a:p>
            <a:pPr eaLnBrk="1" hangingPunct="1">
              <a:spcBef>
                <a:spcPct val="0"/>
              </a:spcBef>
            </a:pPr>
            <a:r>
              <a:rPr lang="en-IE" smtClean="0">
                <a:ea typeface="ＭＳ Ｐゴシック" panose="020B0600070205080204" pitchFamily="34" charset="-128"/>
              </a:rPr>
              <a:t>Image credit (Michael Waterman): http://www.iscb.org/cms_addon/conferences/ismb2003/images/watterman.jpg</a:t>
            </a:r>
          </a:p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3831A7-08A5-4989-BD2F-9282D730681C}" type="slidenum">
              <a:rPr lang="en-IE" sz="1200">
                <a:solidFill>
                  <a:prstClr val="black"/>
                </a:solidFill>
                <a:latin typeface="Calibri" panose="020F0502020204030204" charset="0"/>
              </a:rPr>
              <a:pPr eaLnBrk="1" hangingPunct="1"/>
              <a:t>8</a:t>
            </a:fld>
            <a:endParaRPr lang="en-IE" sz="120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3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3F7C11-0CEC-4E60-9866-629EA241A2AA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776" y="533400"/>
            <a:ext cx="6480048" cy="929640"/>
          </a:xfrm>
        </p:spPr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hizalama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14600"/>
            <a:ext cx="5486400" cy="1752600"/>
          </a:xfrm>
        </p:spPr>
        <p:txBody>
          <a:bodyPr>
            <a:noAutofit/>
          </a:bodyPr>
          <a:lstStyle/>
          <a:p>
            <a:pPr algn="ctr"/>
            <a:r>
              <a:rPr lang="en-IE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NEEDLEMAN-WUNSCH ALGORITMAS</a:t>
            </a:r>
            <a:r>
              <a:rPr lang="tr-TR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endParaRPr lang="en-IE" sz="2000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/>
            <a:endParaRPr lang="en-IE" sz="2000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IE" sz="2000" dirty="0" smtClean="0">
                <a:ea typeface="ＭＳ Ｐゴシック" panose="020B0600070205080204" pitchFamily="34" charset="-128"/>
              </a:rPr>
              <a:t>SMITH-WATERMAN ALGORIT</a:t>
            </a:r>
            <a:r>
              <a:rPr lang="tr-TR" sz="2000" dirty="0" smtClean="0">
                <a:ea typeface="ＭＳ Ｐゴシック" panose="020B0600070205080204" pitchFamily="34" charset="-128"/>
              </a:rPr>
              <a:t>MASI</a:t>
            </a:r>
            <a:r>
              <a:rPr lang="en-IE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endParaRPr lang="en-US" sz="2000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2410589"/>
            <a:ext cx="4828450" cy="4371211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57213" y="76200"/>
            <a:ext cx="8229600" cy="25384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dirty="0" smtClean="0">
                <a:ea typeface="ＭＳ Ｐゴシック" panose="020B0600070205080204" pitchFamily="34" charset="-128"/>
              </a:rPr>
              <a:t>	</a:t>
            </a:r>
            <a:r>
              <a:rPr lang="tr-TR" dirty="0" smtClean="0">
                <a:ea typeface="ＭＳ Ｐゴシック" panose="020B0600070205080204" pitchFamily="34" charset="-128"/>
              </a:rPr>
              <a:t>ilk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(1,1)</a:t>
            </a:r>
            <a:r>
              <a:rPr lang="tr-TR" sz="2000" dirty="0">
                <a:ea typeface="ＭＳ Ｐゴシック" panose="020B0600070205080204" pitchFamily="34" charset="-128"/>
              </a:rPr>
              <a:t> </a:t>
            </a:r>
            <a:r>
              <a:rPr lang="tr-TR" sz="2000" dirty="0" smtClean="0">
                <a:ea typeface="ＭＳ Ｐゴシック" panose="020B0600070205080204" pitchFamily="34" charset="-128"/>
              </a:rPr>
              <a:t>hesaplanır </a:t>
            </a:r>
            <a:r>
              <a:rPr lang="en-IE" sz="2000" dirty="0" smtClean="0">
                <a:ea typeface="ＭＳ Ｐゴシック" panose="020B0600070205080204" pitchFamily="34" charset="-128"/>
              </a:rPr>
              <a:t> :</a:t>
            </a:r>
            <a:endParaRPr lang="en-IE" sz="2000" b="1" baseline="-25000" dirty="0" smtClean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</a:t>
            </a:r>
            <a:r>
              <a:rPr lang="en-IE" sz="2000" b="1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		 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-1,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-1) + σ(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S</a:t>
            </a:r>
            <a:r>
              <a:rPr lang="en-IE" sz="2000" i="1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err="1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),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 S</a:t>
            </a:r>
            <a:r>
              <a:rPr lang="en-IE" sz="2000" i="1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))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= 0 – 1 = -1 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i="1" dirty="0" smtClean="0">
                <a:ea typeface="ＭＳ Ｐゴシック" panose="020B0600070205080204" pitchFamily="34" charset="-128"/>
              </a:rPr>
              <a:t>	T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err="1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,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) = max   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-1,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) + </a:t>
            </a:r>
            <a:r>
              <a:rPr lang="tr-TR" sz="2000" dirty="0" smtClean="0">
                <a:ea typeface="ＭＳ Ｐゴシック" panose="020B0600070205080204" pitchFamily="34" charset="-128"/>
              </a:rPr>
              <a:t>boşluk cezası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= 0 -2 = -2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		 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err="1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,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-1) + </a:t>
            </a:r>
            <a:r>
              <a:rPr lang="tr-TR" sz="2000" dirty="0">
                <a:ea typeface="ＭＳ Ｐゴシック" panose="020B0600070205080204" pitchFamily="34" charset="-128"/>
              </a:rPr>
              <a:t>boşluk cezası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= 0 -2 = -2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		 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0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 </a:t>
            </a:r>
            <a:r>
              <a:rPr lang="tr-TR" sz="2000" dirty="0">
                <a:ea typeface="ＭＳ Ｐゴシック" panose="020B0600070205080204" pitchFamily="34" charset="-128"/>
              </a:rPr>
              <a:t>M</a:t>
            </a:r>
            <a:r>
              <a:rPr lang="en-IE" sz="2000" dirty="0" smtClean="0">
                <a:ea typeface="ＭＳ Ｐゴシック" panose="020B0600070205080204" pitchFamily="34" charset="-128"/>
              </a:rPr>
              <a:t>a</a:t>
            </a:r>
            <a:r>
              <a:rPr lang="tr-TR" sz="2000" dirty="0" err="1" smtClean="0">
                <a:ea typeface="ＭＳ Ｐゴシック" panose="020B0600070205080204" pitchFamily="34" charset="-128"/>
              </a:rPr>
              <a:t>ksimum</a:t>
            </a:r>
            <a:r>
              <a:rPr lang="tr-TR" sz="2000" dirty="0">
                <a:ea typeface="ＭＳ Ｐゴシック" panose="020B0600070205080204" pitchFamily="34" charset="-128"/>
              </a:rPr>
              <a:t> </a:t>
            </a:r>
            <a:r>
              <a:rPr lang="tr-TR" sz="2000" dirty="0" smtClean="0">
                <a:ea typeface="ＭＳ Ｐゴシック" panose="020B0600070205080204" pitchFamily="34" charset="-128"/>
              </a:rPr>
              <a:t>değer</a:t>
            </a:r>
            <a:r>
              <a:rPr lang="en-IE" sz="2000" dirty="0" smtClean="0">
                <a:ea typeface="ＭＳ Ｐゴシック" panose="020B0600070205080204" pitchFamily="34" charset="-128"/>
              </a:rPr>
              <a:t> 0, </a:t>
            </a:r>
            <a:r>
              <a:rPr lang="tr-TR" sz="2000" dirty="0" smtClean="0">
                <a:ea typeface="ＭＳ Ｐゴシック" panose="020B0600070205080204" pitchFamily="34" charset="-128"/>
              </a:rPr>
              <a:t>o zaman</a:t>
            </a:r>
            <a:r>
              <a:rPr lang="en-IE" sz="2000" dirty="0" smtClean="0">
                <a:ea typeface="ＭＳ Ｐゴシック" panose="020B0600070205080204" pitchFamily="34" charset="-128"/>
              </a:rPr>
              <a:t>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(1,1) </a:t>
            </a:r>
            <a:r>
              <a:rPr lang="tr-TR" sz="2000" dirty="0" smtClean="0">
                <a:ea typeface="ＭＳ Ｐゴシック" panose="020B0600070205080204" pitchFamily="34" charset="-128"/>
              </a:rPr>
              <a:t>= </a:t>
            </a:r>
            <a:r>
              <a:rPr lang="en-IE" sz="2000" dirty="0" smtClean="0">
                <a:ea typeface="ＭＳ Ｐゴシック" panose="020B0600070205080204" pitchFamily="34" charset="-128"/>
              </a:rPr>
              <a:t>0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                                                                                    </a:t>
            </a:r>
            <a:endParaRPr lang="en-IE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34290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tr-TR" sz="2000" dirty="0" smtClean="0">
                <a:ea typeface="ＭＳ Ｐゴシック" panose="020B0600070205080204" pitchFamily="34" charset="-128"/>
              </a:rPr>
              <a:t>Ondan sonra </a:t>
            </a:r>
            <a:r>
              <a:rPr lang="en-IE" dirty="0">
                <a:ea typeface="ＭＳ Ｐゴシック" panose="020B0600070205080204" pitchFamily="34" charset="-128"/>
              </a:rPr>
              <a:t>	                                                                           </a:t>
            </a:r>
            <a:r>
              <a:rPr lang="en-IE" i="1" dirty="0">
                <a:ea typeface="ＭＳ Ｐゴシック" panose="020B0600070205080204" pitchFamily="34" charset="-128"/>
              </a:rPr>
              <a:t>T</a:t>
            </a:r>
            <a:r>
              <a:rPr lang="en-IE" dirty="0">
                <a:ea typeface="ＭＳ Ｐゴシック" panose="020B0600070205080204" pitchFamily="34" charset="-128"/>
              </a:rPr>
              <a:t>(2,1</a:t>
            </a:r>
            <a:r>
              <a:rPr lang="en-IE" dirty="0" smtClean="0">
                <a:ea typeface="ＭＳ Ｐゴシック" panose="020B0600070205080204" pitchFamily="34" charset="-128"/>
              </a:rPr>
              <a:t>)…</a:t>
            </a:r>
            <a:r>
              <a:rPr lang="tr-TR" dirty="0" smtClean="0">
                <a:ea typeface="ＭＳ Ｐゴシック" panose="020B0600070205080204" pitchFamily="34" charset="-128"/>
              </a:rPr>
              <a:t>…… </a:t>
            </a:r>
            <a:r>
              <a:rPr lang="tr-TR" dirty="0" err="1" smtClean="0">
                <a:ea typeface="ＭＳ Ｐゴシック" panose="020B0600070205080204" pitchFamily="34" charset="-128"/>
              </a:rPr>
              <a:t>hasaplanır</a:t>
            </a:r>
            <a:r>
              <a:rPr lang="tr-TR" dirty="0" smtClean="0">
                <a:ea typeface="ＭＳ Ｐゴシック" panose="020B0600070205080204" pitchFamily="34" charset="-128"/>
              </a:rPr>
              <a:t> </a:t>
            </a:r>
            <a:endParaRPr lang="en-IE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Content Placeholder 5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219200"/>
            <a:ext cx="4852837" cy="4371211"/>
          </a:xfrm>
          <a:prstGeom prst="rect">
            <a:avLst/>
          </a:prstGeom>
        </p:spPr>
      </p:pic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676400" y="2286000"/>
            <a:ext cx="3505200" cy="2895600"/>
            <a:chOff x="2971800" y="2057400"/>
            <a:chExt cx="3429000" cy="2820988"/>
          </a:xfrm>
        </p:grpSpPr>
        <p:cxnSp>
          <p:nvCxnSpPr>
            <p:cNvPr id="9" name="Straight Arrow Connector 12"/>
            <p:cNvCxnSpPr>
              <a:cxnSpLocks noChangeShapeType="1"/>
            </p:cNvCxnSpPr>
            <p:nvPr/>
          </p:nvCxnSpPr>
          <p:spPr bwMode="auto">
            <a:xfrm rot="16200000" flipV="1">
              <a:off x="4953000" y="2057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13"/>
            <p:cNvCxnSpPr>
              <a:cxnSpLocks noChangeShapeType="1"/>
            </p:cNvCxnSpPr>
            <p:nvPr/>
          </p:nvCxnSpPr>
          <p:spPr bwMode="auto">
            <a:xfrm rot="16200000" flipV="1">
              <a:off x="5410200" y="2057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6"/>
            <p:cNvCxnSpPr>
              <a:cxnSpLocks noChangeShapeType="1"/>
            </p:cNvCxnSpPr>
            <p:nvPr/>
          </p:nvCxnSpPr>
          <p:spPr bwMode="auto">
            <a:xfrm rot="16200000" flipV="1">
              <a:off x="3786809" y="2496928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8"/>
            <p:cNvCxnSpPr>
              <a:cxnSpLocks noChangeShapeType="1"/>
            </p:cNvCxnSpPr>
            <p:nvPr/>
          </p:nvCxnSpPr>
          <p:spPr bwMode="auto">
            <a:xfrm rot="16200000" flipV="1">
              <a:off x="4572000" y="2438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9"/>
            <p:cNvCxnSpPr>
              <a:cxnSpLocks noChangeShapeType="1"/>
            </p:cNvCxnSpPr>
            <p:nvPr/>
          </p:nvCxnSpPr>
          <p:spPr bwMode="auto">
            <a:xfrm rot="16200000" flipV="1">
              <a:off x="5791200" y="2438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rot="16200000" flipV="1">
              <a:off x="6172200" y="2438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21"/>
            <p:cNvCxnSpPr>
              <a:cxnSpLocks noChangeShapeType="1"/>
            </p:cNvCxnSpPr>
            <p:nvPr/>
          </p:nvCxnSpPr>
          <p:spPr bwMode="auto">
            <a:xfrm rot="16200000" flipV="1">
              <a:off x="3786808" y="2942347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24"/>
            <p:cNvCxnSpPr>
              <a:cxnSpLocks noChangeShapeType="1"/>
            </p:cNvCxnSpPr>
            <p:nvPr/>
          </p:nvCxnSpPr>
          <p:spPr bwMode="auto">
            <a:xfrm rot="10800000">
              <a:off x="4191000" y="3124200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25"/>
            <p:cNvCxnSpPr>
              <a:cxnSpLocks noChangeShapeType="1"/>
            </p:cNvCxnSpPr>
            <p:nvPr/>
          </p:nvCxnSpPr>
          <p:spPr bwMode="auto">
            <a:xfrm rot="16200000" flipV="1">
              <a:off x="4572000" y="28956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26"/>
            <p:cNvCxnSpPr>
              <a:cxnSpLocks noChangeShapeType="1"/>
            </p:cNvCxnSpPr>
            <p:nvPr/>
          </p:nvCxnSpPr>
          <p:spPr bwMode="auto">
            <a:xfrm rot="10800000">
              <a:off x="6172200" y="2667000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904707" y="3009106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 rot="16200000" flipV="1">
              <a:off x="6172200" y="28956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3848894" y="3466306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31"/>
            <p:cNvCxnSpPr>
              <a:cxnSpLocks noChangeShapeType="1"/>
            </p:cNvCxnSpPr>
            <p:nvPr/>
          </p:nvCxnSpPr>
          <p:spPr bwMode="auto">
            <a:xfrm rot="16200000" flipV="1">
              <a:off x="41910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32"/>
            <p:cNvCxnSpPr>
              <a:cxnSpLocks noChangeShapeType="1"/>
            </p:cNvCxnSpPr>
            <p:nvPr/>
          </p:nvCxnSpPr>
          <p:spPr bwMode="auto">
            <a:xfrm rot="16200000" flipV="1">
              <a:off x="45720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33"/>
            <p:cNvCxnSpPr>
              <a:cxnSpLocks noChangeShapeType="1"/>
            </p:cNvCxnSpPr>
            <p:nvPr/>
          </p:nvCxnSpPr>
          <p:spPr bwMode="auto">
            <a:xfrm rot="16200000" flipV="1">
              <a:off x="49530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5334000" y="3579813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35"/>
            <p:cNvCxnSpPr>
              <a:cxnSpLocks noChangeShapeType="1"/>
            </p:cNvCxnSpPr>
            <p:nvPr/>
          </p:nvCxnSpPr>
          <p:spPr bwMode="auto">
            <a:xfrm rot="16200000" flipV="1">
              <a:off x="57912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36"/>
            <p:cNvCxnSpPr>
              <a:cxnSpLocks noChangeShapeType="1"/>
            </p:cNvCxnSpPr>
            <p:nvPr/>
          </p:nvCxnSpPr>
          <p:spPr bwMode="auto">
            <a:xfrm rot="16200000" flipV="1">
              <a:off x="61722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37"/>
            <p:cNvCxnSpPr>
              <a:cxnSpLocks noChangeShapeType="1"/>
            </p:cNvCxnSpPr>
            <p:nvPr/>
          </p:nvCxnSpPr>
          <p:spPr bwMode="auto">
            <a:xfrm rot="16200000" flipV="1">
              <a:off x="4164496" y="38100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4274620" y="39235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39"/>
            <p:cNvCxnSpPr>
              <a:cxnSpLocks noChangeShapeType="1"/>
            </p:cNvCxnSpPr>
            <p:nvPr/>
          </p:nvCxnSpPr>
          <p:spPr bwMode="auto">
            <a:xfrm rot="16200000" flipV="1">
              <a:off x="4572000" y="38100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4953000" y="38100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42"/>
            <p:cNvCxnSpPr>
              <a:cxnSpLocks noChangeShapeType="1"/>
            </p:cNvCxnSpPr>
            <p:nvPr/>
          </p:nvCxnSpPr>
          <p:spPr bwMode="auto">
            <a:xfrm rot="10800000">
              <a:off x="5334000" y="4037013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43"/>
            <p:cNvCxnSpPr>
              <a:cxnSpLocks noChangeShapeType="1"/>
            </p:cNvCxnSpPr>
            <p:nvPr/>
          </p:nvCxnSpPr>
          <p:spPr bwMode="auto">
            <a:xfrm rot="10800000">
              <a:off x="5791200" y="4038601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44"/>
            <p:cNvCxnSpPr>
              <a:cxnSpLocks noChangeShapeType="1"/>
            </p:cNvCxnSpPr>
            <p:nvPr/>
          </p:nvCxnSpPr>
          <p:spPr bwMode="auto">
            <a:xfrm rot="16200000" flipV="1">
              <a:off x="6172200" y="38100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4685507" y="4380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46"/>
            <p:cNvCxnSpPr>
              <a:cxnSpLocks noChangeShapeType="1"/>
            </p:cNvCxnSpPr>
            <p:nvPr/>
          </p:nvCxnSpPr>
          <p:spPr bwMode="auto">
            <a:xfrm rot="5400000" flipH="1" flipV="1">
              <a:off x="5066507" y="4380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47"/>
            <p:cNvCxnSpPr>
              <a:cxnSpLocks noChangeShapeType="1"/>
            </p:cNvCxnSpPr>
            <p:nvPr/>
          </p:nvCxnSpPr>
          <p:spPr bwMode="auto">
            <a:xfrm rot="16200000" flipV="1">
              <a:off x="4953000" y="4267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48"/>
            <p:cNvCxnSpPr>
              <a:cxnSpLocks noChangeShapeType="1"/>
            </p:cNvCxnSpPr>
            <p:nvPr/>
          </p:nvCxnSpPr>
          <p:spPr bwMode="auto">
            <a:xfrm rot="16200000" flipV="1">
              <a:off x="5410200" y="4267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49"/>
            <p:cNvCxnSpPr>
              <a:cxnSpLocks noChangeShapeType="1"/>
            </p:cNvCxnSpPr>
            <p:nvPr/>
          </p:nvCxnSpPr>
          <p:spPr bwMode="auto">
            <a:xfrm rot="16200000" flipV="1">
              <a:off x="5729909" y="4210259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50"/>
            <p:cNvCxnSpPr>
              <a:cxnSpLocks noChangeShapeType="1"/>
            </p:cNvCxnSpPr>
            <p:nvPr/>
          </p:nvCxnSpPr>
          <p:spPr bwMode="auto">
            <a:xfrm rot="10800000">
              <a:off x="5729910" y="4494213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6172200" y="4495801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52"/>
            <p:cNvCxnSpPr>
              <a:cxnSpLocks noChangeShapeType="1"/>
            </p:cNvCxnSpPr>
            <p:nvPr/>
          </p:nvCxnSpPr>
          <p:spPr bwMode="auto">
            <a:xfrm rot="16200000" flipV="1">
              <a:off x="6172200" y="4267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6285707" y="4380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54"/>
            <p:cNvCxnSpPr>
              <a:cxnSpLocks noChangeShapeType="1"/>
            </p:cNvCxnSpPr>
            <p:nvPr/>
          </p:nvCxnSpPr>
          <p:spPr bwMode="auto">
            <a:xfrm rot="16200000" flipV="1">
              <a:off x="29718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55"/>
            <p:cNvCxnSpPr>
              <a:cxnSpLocks noChangeShapeType="1"/>
            </p:cNvCxnSpPr>
            <p:nvPr/>
          </p:nvCxnSpPr>
          <p:spPr bwMode="auto">
            <a:xfrm rot="10800000">
              <a:off x="3352800" y="4875213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56"/>
            <p:cNvCxnSpPr>
              <a:cxnSpLocks noChangeShapeType="1"/>
            </p:cNvCxnSpPr>
            <p:nvPr/>
          </p:nvCxnSpPr>
          <p:spPr bwMode="auto">
            <a:xfrm rot="5400000" flipH="1" flipV="1">
              <a:off x="4687094" y="4761707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5066507" y="4761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58"/>
            <p:cNvCxnSpPr>
              <a:cxnSpLocks noChangeShapeType="1"/>
            </p:cNvCxnSpPr>
            <p:nvPr/>
          </p:nvCxnSpPr>
          <p:spPr bwMode="auto">
            <a:xfrm rot="16200000" flipV="1">
              <a:off x="49530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59"/>
            <p:cNvCxnSpPr>
              <a:cxnSpLocks noChangeShapeType="1"/>
            </p:cNvCxnSpPr>
            <p:nvPr/>
          </p:nvCxnSpPr>
          <p:spPr bwMode="auto">
            <a:xfrm rot="16200000" flipV="1">
              <a:off x="54102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60"/>
            <p:cNvCxnSpPr>
              <a:cxnSpLocks noChangeShapeType="1"/>
            </p:cNvCxnSpPr>
            <p:nvPr/>
          </p:nvCxnSpPr>
          <p:spPr bwMode="auto">
            <a:xfrm rot="5400000" flipH="1" flipV="1">
              <a:off x="5523707" y="4761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61"/>
            <p:cNvCxnSpPr>
              <a:cxnSpLocks noChangeShapeType="1"/>
            </p:cNvCxnSpPr>
            <p:nvPr/>
          </p:nvCxnSpPr>
          <p:spPr bwMode="auto">
            <a:xfrm rot="16200000" flipV="1">
              <a:off x="57912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62"/>
            <p:cNvCxnSpPr>
              <a:cxnSpLocks noChangeShapeType="1"/>
            </p:cNvCxnSpPr>
            <p:nvPr/>
          </p:nvCxnSpPr>
          <p:spPr bwMode="auto">
            <a:xfrm rot="16200000" flipV="1">
              <a:off x="61722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63"/>
            <p:cNvCxnSpPr>
              <a:cxnSpLocks noChangeShapeType="1"/>
            </p:cNvCxnSpPr>
            <p:nvPr/>
          </p:nvCxnSpPr>
          <p:spPr bwMode="auto">
            <a:xfrm rot="10800000">
              <a:off x="6172200" y="4876801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TextBox 54"/>
          <p:cNvSpPr txBox="1"/>
          <p:nvPr/>
        </p:nvSpPr>
        <p:spPr>
          <a:xfrm>
            <a:off x="457200" y="228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ea typeface="ＭＳ Ｐゴシック" panose="020B0600070205080204" pitchFamily="34" charset="-128"/>
              </a:rPr>
              <a:t>Her T (</a:t>
            </a:r>
            <a:r>
              <a:rPr lang="en-IE" dirty="0" err="1">
                <a:ea typeface="ＭＳ Ｐゴシック" panose="020B0600070205080204" pitchFamily="34" charset="-128"/>
              </a:rPr>
              <a:t>i</a:t>
            </a:r>
            <a:r>
              <a:rPr lang="en-IE" dirty="0">
                <a:ea typeface="ＭＳ Ｐゴシック" panose="020B0600070205080204" pitchFamily="34" charset="-128"/>
              </a:rPr>
              <a:t>, j) </a:t>
            </a:r>
            <a:r>
              <a:rPr lang="en-IE" dirty="0" err="1">
                <a:ea typeface="ＭＳ Ｐゴシック" panose="020B0600070205080204" pitchFamily="34" charset="-128"/>
              </a:rPr>
              <a:t>değerini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hesaplamak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için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kullanılan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bir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önceki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hücreyi</a:t>
            </a:r>
            <a:r>
              <a:rPr lang="en-IE" dirty="0">
                <a:ea typeface="ＭＳ Ｐゴシック" panose="020B0600070205080204" pitchFamily="34" charset="-128"/>
              </a:rPr>
              <a:t> (</a:t>
            </a:r>
            <a:r>
              <a:rPr lang="en-IE" dirty="0" err="1">
                <a:ea typeface="ＭＳ Ｐゴシック" panose="020B0600070205080204" pitchFamily="34" charset="-128"/>
              </a:rPr>
              <a:t>varsa</a:t>
            </a:r>
            <a:r>
              <a:rPr lang="en-IE" dirty="0">
                <a:ea typeface="ＭＳ Ｐゴシック" panose="020B0600070205080204" pitchFamily="34" charset="-128"/>
              </a:rPr>
              <a:t>) </a:t>
            </a:r>
            <a:r>
              <a:rPr lang="en-IE" dirty="0" err="1" smtClean="0">
                <a:ea typeface="ＭＳ Ｐゴシック" panose="020B0600070205080204" pitchFamily="34" charset="-128"/>
              </a:rPr>
              <a:t>kayıt</a:t>
            </a:r>
            <a:r>
              <a:rPr lang="tr-TR" dirty="0" smtClean="0">
                <a:ea typeface="ＭＳ Ｐゴシック" panose="020B0600070205080204" pitchFamily="34" charset="-128"/>
              </a:rPr>
              <a:t> edilir </a:t>
            </a:r>
            <a:r>
              <a:rPr lang="en-IE" dirty="0" smtClean="0">
                <a:ea typeface="ＭＳ Ｐゴシック" panose="020B0600070205080204" pitchFamily="34" charset="-128"/>
              </a:rPr>
              <a:t>, </a:t>
            </a:r>
            <a:r>
              <a:rPr lang="en-IE" dirty="0">
                <a:ea typeface="ＭＳ Ｐゴシック" panose="020B0600070205080204" pitchFamily="34" charset="-128"/>
              </a:rPr>
              <a:t>T </a:t>
            </a:r>
            <a:r>
              <a:rPr lang="en-IE" dirty="0" err="1">
                <a:ea typeface="ＭＳ Ｐゴシック" panose="020B0600070205080204" pitchFamily="34" charset="-128"/>
              </a:rPr>
              <a:t>tamamının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doldurun</a:t>
            </a:r>
            <a:r>
              <a:rPr lang="en-IE" dirty="0">
                <a:ea typeface="ＭＳ Ｐゴシック" panose="020B0600070205080204" pitchFamily="34" charset="-128"/>
              </a:rPr>
              <a:t>:</a:t>
            </a:r>
            <a:endParaRPr lang="tr-TR" dirty="0"/>
          </a:p>
        </p:txBody>
      </p:sp>
      <p:sp>
        <p:nvSpPr>
          <p:cNvPr id="56" name="TextBox 55"/>
          <p:cNvSpPr txBox="1"/>
          <p:nvPr/>
        </p:nvSpPr>
        <p:spPr>
          <a:xfrm>
            <a:off x="457200" y="5867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tr-TR" dirty="0" smtClean="0">
                <a:ea typeface="ＭＳ Ｐゴシック" panose="020B0600070205080204" pitchFamily="34" charset="-128"/>
              </a:rPr>
              <a:t>T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matrisi</a:t>
            </a:r>
            <a:r>
              <a:rPr lang="tr-TR" dirty="0" err="1" smtClean="0">
                <a:ea typeface="ＭＳ Ｐゴシック" panose="020B0600070205080204" pitchFamily="34" charset="-128"/>
              </a:rPr>
              <a:t>nin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Traceback</a:t>
            </a:r>
            <a:r>
              <a:rPr lang="tr-TR" dirty="0" smtClean="0">
                <a:ea typeface="ＭＳ Ｐゴシック" panose="020B0600070205080204" pitchFamily="34" charset="-128"/>
              </a:rPr>
              <a:t> : 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yüksek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skor</a:t>
            </a:r>
            <a:r>
              <a:rPr lang="tr-TR" dirty="0" smtClean="0">
                <a:ea typeface="ＭＳ Ｐゴシック" panose="020B0600070205080204" pitchFamily="34" charset="-128"/>
              </a:rPr>
              <a:t>u sahip olan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hücrede</a:t>
            </a:r>
            <a:r>
              <a:rPr lang="tr-TR" dirty="0" smtClean="0">
                <a:ea typeface="ＭＳ Ｐゴシック" panose="020B0600070205080204" pitchFamily="34" charset="-128"/>
              </a:rPr>
              <a:t>n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başlar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ve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skor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pozitif</a:t>
            </a:r>
            <a:r>
              <a:rPr lang="tr-TR" dirty="0" smtClean="0">
                <a:ea typeface="ＭＳ Ｐゴシック" panose="020B0600070205080204" pitchFamily="34" charset="-128"/>
              </a:rPr>
              <a:t> kalana kadar</a:t>
            </a:r>
            <a:r>
              <a:rPr lang="en-IE" dirty="0" smtClean="0">
                <a:ea typeface="ＭＳ Ｐゴシック" panose="020B0600070205080204" pitchFamily="34" charset="-128"/>
              </a:rPr>
              <a:t>  sol</a:t>
            </a:r>
            <a:r>
              <a:rPr lang="tr-TR" dirty="0" smtClean="0">
                <a:ea typeface="ＭＳ Ｐゴシック" panose="020B0600070205080204" pitchFamily="34" charset="-128"/>
              </a:rPr>
              <a:t>a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>
                <a:ea typeface="ＭＳ Ｐゴシック" panose="020B0600070205080204" pitchFamily="34" charset="-128"/>
              </a:rPr>
              <a:t>/ </a:t>
            </a:r>
            <a:r>
              <a:rPr lang="en-IE" dirty="0" err="1" smtClean="0">
                <a:ea typeface="ＭＳ Ｐゴシック" panose="020B0600070205080204" pitchFamily="34" charset="-128"/>
              </a:rPr>
              <a:t>yukarı</a:t>
            </a:r>
            <a:r>
              <a:rPr lang="tr-TR" dirty="0" smtClean="0">
                <a:ea typeface="ＭＳ Ｐゴシック" panose="020B0600070205080204" pitchFamily="34" charset="-128"/>
              </a:rPr>
              <a:t>ya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hareket</a:t>
            </a:r>
            <a:endParaRPr lang="en-IE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7363" y="76200"/>
            <a:ext cx="4852837" cy="43712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4572000"/>
            <a:ext cx="8763000" cy="2209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tr-TR" sz="2000" dirty="0" smtClean="0">
                <a:ea typeface="ＭＳ Ｐゴシック" panose="020B0600070205080204" pitchFamily="34" charset="-128"/>
              </a:rPr>
              <a:t>En iyi lokal hizalama </a:t>
            </a:r>
            <a:r>
              <a:rPr lang="en-IE" sz="2000" dirty="0" smtClean="0">
                <a:ea typeface="ＭＳ Ｐゴシック" panose="020B0600070205080204" pitchFamily="34" charset="-128"/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IE" sz="200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IE" sz="2000" dirty="0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IE" sz="2000" b="1" baseline="-25000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	</a:t>
            </a:r>
            <a:r>
              <a:rPr lang="tr-TR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Hizalamanın skoru :</a:t>
            </a:r>
          </a:p>
          <a:p>
            <a:pPr>
              <a:buFont typeface="Arial" panose="020B0604020202020204" pitchFamily="34" charset="0"/>
              <a:buNone/>
            </a:pPr>
            <a:r>
              <a:rPr lang="en-IE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	(6 = 4×(</a:t>
            </a:r>
            <a:r>
              <a:rPr lang="tr-TR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uyumluk skoru (2)</a:t>
            </a:r>
            <a:r>
              <a:rPr lang="en-IE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) + 1×(</a:t>
            </a:r>
            <a:r>
              <a:rPr lang="tr-TR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uyumsuzluk skoru (-2</a:t>
            </a:r>
            <a:r>
              <a:rPr lang="en-IE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))</a:t>
            </a:r>
            <a:endParaRPr lang="en-IE" b="1" baseline="-25000" dirty="0" smtClean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733800" y="4953000"/>
            <a:ext cx="1500188" cy="1016000"/>
            <a:chOff x="3857625" y="4840288"/>
            <a:chExt cx="1500188" cy="1016000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5762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16242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444817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473392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501967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9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590800"/>
            <a:ext cx="6058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TEŞEKKÜRLER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0563"/>
          </a:xfrm>
        </p:spPr>
        <p:txBody>
          <a:bodyPr/>
          <a:lstStyle/>
          <a:p>
            <a:pPr eaLnBrk="1" hangingPunct="1"/>
            <a:r>
              <a:rPr lang="en-IE" dirty="0" smtClean="0">
                <a:ea typeface="ＭＳ Ｐゴシック" panose="020B0600070205080204" pitchFamily="34" charset="-128"/>
              </a:rPr>
              <a:t>Global </a:t>
            </a:r>
            <a:r>
              <a:rPr lang="tr-TR" dirty="0" smtClean="0">
                <a:ea typeface="ＭＳ Ｐゴシック" panose="020B0600070205080204" pitchFamily="34" charset="-128"/>
              </a:rPr>
              <a:t>ve </a:t>
            </a:r>
            <a:r>
              <a:rPr lang="en-IE" dirty="0" smtClean="0">
                <a:ea typeface="ＭＳ Ｐゴシック" panose="020B0600070205080204" pitchFamily="34" charset="-128"/>
              </a:rPr>
              <a:t>Local </a:t>
            </a:r>
            <a:r>
              <a:rPr lang="tr-TR" dirty="0" err="1" smtClean="0">
                <a:ea typeface="ＭＳ Ｐゴシック" panose="020B0600070205080204" pitchFamily="34" charset="-128"/>
              </a:rPr>
              <a:t>hızalama</a:t>
            </a:r>
            <a:endParaRPr lang="en-I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657600"/>
          </a:xfrm>
        </p:spPr>
        <p:txBody>
          <a:bodyPr>
            <a:noAutofit/>
          </a:bodyPr>
          <a:lstStyle/>
          <a:p>
            <a:r>
              <a:rPr lang="en-IE" sz="2200" dirty="0" smtClean="0">
                <a:ea typeface="ＭＳ Ｐゴシック" panose="020B0600070205080204" pitchFamily="34" charset="-128"/>
              </a:rPr>
              <a:t>Global </a:t>
            </a:r>
            <a:r>
              <a:rPr lang="en-IE" sz="2200" dirty="0" err="1">
                <a:ea typeface="ＭＳ Ｐゴシック" panose="020B0600070205080204" pitchFamily="34" charset="-128"/>
              </a:rPr>
              <a:t>bir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hizalama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dahil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olan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sekansların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tüm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 smtClean="0">
                <a:ea typeface="ＭＳ Ｐゴシック" panose="020B0600070205080204" pitchFamily="34" charset="-128"/>
              </a:rPr>
              <a:t>uzunluğu</a:t>
            </a:r>
            <a:r>
              <a:rPr lang="tr-TR" sz="2200" dirty="0" smtClean="0">
                <a:ea typeface="ＭＳ Ｐゴシック" panose="020B0600070205080204" pitchFamily="34" charset="-128"/>
              </a:rPr>
              <a:t>nu</a:t>
            </a:r>
            <a:r>
              <a:rPr lang="en-IE" sz="2200" dirty="0" smtClean="0">
                <a:ea typeface="ＭＳ Ｐゴシック" panose="020B0600070205080204" pitchFamily="34" charset="-128"/>
              </a:rPr>
              <a:t> </a:t>
            </a:r>
            <a:r>
              <a:rPr lang="tr-TR" sz="2200" dirty="0" smtClean="0">
                <a:ea typeface="ＭＳ Ｐゴシック" panose="020B0600070205080204" pitchFamily="34" charset="-128"/>
              </a:rPr>
              <a:t>kapsar.</a:t>
            </a:r>
          </a:p>
          <a:p>
            <a:r>
              <a:rPr lang="en-IE" sz="2200" dirty="0">
                <a:ea typeface="ＭＳ Ｐゴシック" panose="020B0600070205080204" pitchFamily="34" charset="-128"/>
              </a:rPr>
              <a:t>Needleman-</a:t>
            </a:r>
            <a:r>
              <a:rPr lang="en-IE" sz="2200" dirty="0" err="1">
                <a:ea typeface="ＭＳ Ｐゴシック" panose="020B0600070205080204" pitchFamily="34" charset="-128"/>
              </a:rPr>
              <a:t>Wunsch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algoritması</a:t>
            </a:r>
            <a:r>
              <a:rPr lang="en-IE" sz="2200" dirty="0">
                <a:ea typeface="ＭＳ Ｐゴシック" panose="020B0600070205080204" pitchFamily="34" charset="-128"/>
              </a:rPr>
              <a:t> 2 </a:t>
            </a:r>
            <a:r>
              <a:rPr lang="en-IE" sz="2200" dirty="0" err="1">
                <a:ea typeface="ＭＳ Ｐゴシック" panose="020B0600070205080204" pitchFamily="34" charset="-128"/>
              </a:rPr>
              <a:t>sekans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arasındaki</a:t>
            </a:r>
            <a:r>
              <a:rPr lang="en-IE" sz="2200" dirty="0">
                <a:ea typeface="ＭＳ Ｐゴシック" panose="020B0600070205080204" pitchFamily="34" charset="-128"/>
              </a:rPr>
              <a:t> en </a:t>
            </a:r>
            <a:r>
              <a:rPr lang="en-IE" sz="2200" dirty="0" err="1">
                <a:ea typeface="ＭＳ Ｐゴシック" panose="020B0600070205080204" pitchFamily="34" charset="-128"/>
              </a:rPr>
              <a:t>iyi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tr-TR" sz="2200" dirty="0" smtClean="0">
                <a:ea typeface="ＭＳ Ｐゴシック" panose="020B0600070205080204" pitchFamily="34" charset="-128"/>
              </a:rPr>
              <a:t>global </a:t>
            </a:r>
            <a:r>
              <a:rPr lang="en-IE" sz="2200" dirty="0" smtClean="0">
                <a:ea typeface="ＭＳ Ｐゴシック" panose="020B0600070205080204" pitchFamily="34" charset="-128"/>
              </a:rPr>
              <a:t> </a:t>
            </a:r>
            <a:r>
              <a:rPr lang="en-IE" sz="2200" dirty="0" err="1" smtClean="0">
                <a:ea typeface="ＭＳ Ｐゴシック" panose="020B0600070205080204" pitchFamily="34" charset="-128"/>
              </a:rPr>
              <a:t>hizalam</a:t>
            </a:r>
            <a:r>
              <a:rPr lang="tr-TR" sz="2200" dirty="0" smtClean="0">
                <a:ea typeface="ＭＳ Ｐゴシック" panose="020B0600070205080204" pitchFamily="34" charset="-128"/>
              </a:rPr>
              <a:t>ayı</a:t>
            </a:r>
            <a:r>
              <a:rPr lang="en-IE" sz="2200" dirty="0" smtClean="0">
                <a:ea typeface="ＭＳ Ｐゴシック" panose="020B0600070205080204" pitchFamily="34" charset="-128"/>
              </a:rPr>
              <a:t> </a:t>
            </a:r>
            <a:r>
              <a:rPr lang="en-IE" sz="2200" dirty="0" err="1" smtClean="0">
                <a:ea typeface="ＭＳ Ｐゴシック" panose="020B0600070205080204" pitchFamily="34" charset="-128"/>
              </a:rPr>
              <a:t>bulur</a:t>
            </a:r>
            <a:r>
              <a:rPr lang="tr-TR" sz="2200" dirty="0" smtClean="0">
                <a:ea typeface="ＭＳ Ｐゴシック" panose="020B0600070205080204" pitchFamily="34" charset="-128"/>
              </a:rPr>
              <a:t>.</a:t>
            </a:r>
            <a:r>
              <a:rPr lang="en-IE" sz="2200" dirty="0" smtClean="0">
                <a:ea typeface="ＭＳ Ｐゴシック" panose="020B0600070205080204" pitchFamily="34" charset="-128"/>
              </a:rPr>
              <a:t>	</a:t>
            </a:r>
            <a:endParaRPr lang="tr-TR" sz="2200" dirty="0" smtClean="0">
              <a:ea typeface="ＭＳ Ｐゴシック" panose="020B0600070205080204" pitchFamily="34" charset="-128"/>
            </a:endParaRPr>
          </a:p>
          <a:p>
            <a:r>
              <a:rPr lang="tr-TR" sz="2200" dirty="0" smtClean="0">
                <a:ea typeface="ＭＳ Ｐゴシック" panose="020B0600070205080204" pitchFamily="34" charset="-128"/>
              </a:rPr>
              <a:t>Lokal( yerel ) hizalama </a:t>
            </a:r>
            <a:r>
              <a:rPr lang="tr-TR" sz="2200" dirty="0">
                <a:ea typeface="ＭＳ Ｐゴシック" panose="020B0600070205080204" pitchFamily="34" charset="-128"/>
              </a:rPr>
              <a:t>sadece dizilerin bölümlerini </a:t>
            </a:r>
            <a:r>
              <a:rPr lang="tr-TR" sz="2200" dirty="0" smtClean="0">
                <a:ea typeface="ＭＳ Ｐゴシック" panose="020B0600070205080204" pitchFamily="34" charset="-128"/>
              </a:rPr>
              <a:t>kapsamaktadır.</a:t>
            </a:r>
          </a:p>
          <a:p>
            <a:r>
              <a:rPr lang="tr-TR" sz="2200" dirty="0">
                <a:ea typeface="ＭＳ Ｐゴシック" panose="020B0600070205080204" pitchFamily="34" charset="-128"/>
              </a:rPr>
              <a:t>Smith-</a:t>
            </a:r>
            <a:r>
              <a:rPr lang="tr-TR" sz="2200" dirty="0" err="1">
                <a:ea typeface="ＭＳ Ｐゴシック" panose="020B0600070205080204" pitchFamily="34" charset="-128"/>
              </a:rPr>
              <a:t>Waterman</a:t>
            </a:r>
            <a:r>
              <a:rPr lang="tr-TR" sz="2200" dirty="0">
                <a:ea typeface="ＭＳ Ｐゴシック" panose="020B0600070205080204" pitchFamily="34" charset="-128"/>
              </a:rPr>
              <a:t> algoritması 2 sekans arasındaki en iyi </a:t>
            </a:r>
            <a:r>
              <a:rPr lang="tr-TR" sz="2200" dirty="0" smtClean="0">
                <a:ea typeface="ＭＳ Ｐゴシック" panose="020B0600070205080204" pitchFamily="34" charset="-128"/>
              </a:rPr>
              <a:t>lokal hizalama </a:t>
            </a:r>
            <a:r>
              <a:rPr lang="tr-TR" sz="2200" dirty="0">
                <a:ea typeface="ＭＳ Ｐゴシック" panose="020B0600070205080204" pitchFamily="34" charset="-128"/>
              </a:rPr>
              <a:t>bulur.</a:t>
            </a:r>
            <a:endParaRPr lang="tr-TR" sz="22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tr-TR" sz="28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Global </a:t>
            </a:r>
            <a:r>
              <a:rPr lang="tr-TR" sz="2400" dirty="0" smtClean="0">
                <a:ea typeface="ＭＳ Ｐゴシック" panose="020B0600070205080204" pitchFamily="34" charset="-128"/>
              </a:rPr>
              <a:t>Hizalama</a:t>
            </a:r>
            <a:endParaRPr lang="en-IE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575"/>
              </a:spcAft>
              <a:buFont typeface="Arial" panose="020B0604020202020204" pitchFamily="34" charset="0"/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spcAft>
                <a:spcPts val="575"/>
              </a:spcAft>
              <a:buFont typeface="Arial" panose="020B0604020202020204" pitchFamily="34" charset="0"/>
              <a:buNone/>
            </a:pPr>
            <a:endParaRPr lang="en-IE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Lo</a:t>
            </a:r>
            <a:r>
              <a:rPr lang="tr-TR" sz="2400" dirty="0" smtClean="0">
                <a:ea typeface="ＭＳ Ｐゴシック" panose="020B0600070205080204" pitchFamily="34" charset="-128"/>
              </a:rPr>
              <a:t>k</a:t>
            </a:r>
            <a:r>
              <a:rPr lang="en-IE" sz="2400" dirty="0" smtClean="0">
                <a:ea typeface="ＭＳ Ｐゴシック" panose="020B0600070205080204" pitchFamily="34" charset="-128"/>
              </a:rPr>
              <a:t>al </a:t>
            </a:r>
            <a:r>
              <a:rPr lang="tr-TR" dirty="0" smtClean="0">
                <a:ea typeface="ＭＳ Ｐゴシック" panose="020B0600070205080204" pitchFamily="34" charset="-128"/>
              </a:rPr>
              <a:t>Hizalama</a:t>
            </a:r>
            <a:endParaRPr lang="en-IE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E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dirty="0" smtClean="0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dirty="0" smtClean="0">
                <a:ea typeface="ＭＳ Ｐゴシック" panose="020B0600070205080204" pitchFamily="34" charset="-128"/>
              </a:rPr>
              <a:t>	</a:t>
            </a:r>
            <a:endParaRPr lang="en-IE" sz="2400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00400" y="3962400"/>
            <a:ext cx="5286375" cy="1214437"/>
            <a:chOff x="3781425" y="4452938"/>
            <a:chExt cx="5286375" cy="1214437"/>
          </a:xfrm>
        </p:grpSpPr>
        <p:sp>
          <p:nvSpPr>
            <p:cNvPr id="15369" name="Content Placeholder 2"/>
            <p:cNvSpPr txBox="1">
              <a:spLocks/>
            </p:cNvSpPr>
            <p:nvPr/>
          </p:nvSpPr>
          <p:spPr bwMode="auto">
            <a:xfrm>
              <a:off x="4138613" y="4452938"/>
              <a:ext cx="4929187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Q K E S G P S </a:t>
              </a:r>
              <a:r>
                <a:rPr lang="en-IE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IE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Y C 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0" name="Content Placeholder 2"/>
            <p:cNvSpPr txBox="1">
              <a:spLocks/>
            </p:cNvSpPr>
            <p:nvPr/>
          </p:nvSpPr>
          <p:spPr bwMode="auto">
            <a:xfrm>
              <a:off x="3781425" y="5095875"/>
              <a:ext cx="4857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 Q </a:t>
              </a:r>
              <a:r>
                <a:rPr lang="en-IE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 S G L V R T </a:t>
              </a:r>
              <a:r>
                <a:rPr lang="en-IE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1" name="Content Placeholder 2"/>
            <p:cNvSpPr txBox="1">
              <a:spLocks/>
            </p:cNvSpPr>
            <p:nvPr/>
          </p:nvSpPr>
          <p:spPr bwMode="auto">
            <a:xfrm>
              <a:off x="4138613" y="4738688"/>
              <a:ext cx="47148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  | | |           |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76625" y="5372100"/>
            <a:ext cx="5286375" cy="1181100"/>
            <a:chOff x="3781425" y="5719763"/>
            <a:chExt cx="5286375" cy="1181100"/>
          </a:xfrm>
        </p:grpSpPr>
        <p:sp>
          <p:nvSpPr>
            <p:cNvPr id="15366" name="Content Placeholder 2"/>
            <p:cNvSpPr txBox="1">
              <a:spLocks/>
            </p:cNvSpPr>
            <p:nvPr/>
          </p:nvSpPr>
          <p:spPr bwMode="auto">
            <a:xfrm>
              <a:off x="4138613" y="5719763"/>
              <a:ext cx="4929187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>
                  <a:latin typeface="Courier New" panose="02070309020205020404" pitchFamily="49" charset="0"/>
                  <a:cs typeface="Courier New" panose="02070309020205020404" pitchFamily="49" charset="0"/>
                </a:rPr>
                <a:t>    E S G</a:t>
              </a:r>
              <a:endParaRPr lang="en-IE" b="1" i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67" name="Content Placeholder 2"/>
            <p:cNvSpPr txBox="1">
              <a:spLocks/>
            </p:cNvSpPr>
            <p:nvPr/>
          </p:nvSpPr>
          <p:spPr bwMode="auto">
            <a:xfrm>
              <a:off x="3781425" y="6329363"/>
              <a:ext cx="4857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E S G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68" name="Content Placeholder 2"/>
            <p:cNvSpPr txBox="1">
              <a:spLocks/>
            </p:cNvSpPr>
            <p:nvPr/>
          </p:nvSpPr>
          <p:spPr bwMode="auto">
            <a:xfrm>
              <a:off x="4138613" y="6005513"/>
              <a:ext cx="47148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| | |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7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 smtClean="0"/>
              <a:t>Global alignment </a:t>
            </a:r>
            <a:endParaRPr lang="tr-TR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IE" sz="2800" dirty="0">
                <a:ea typeface="ＭＳ Ｐゴシック" panose="020B0600070205080204" pitchFamily="34" charset="-128"/>
              </a:rPr>
              <a:t>Global </a:t>
            </a:r>
            <a:r>
              <a:rPr lang="tr-TR" sz="2800" dirty="0" smtClean="0">
                <a:ea typeface="ＭＳ Ｐゴシック" panose="020B0600070205080204" pitchFamily="34" charset="-128"/>
              </a:rPr>
              <a:t>Hizalama Kavramı 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Christian</a:t>
            </a:r>
            <a:r>
              <a:rPr lang="tr-TR" sz="2800" dirty="0" smtClean="0">
                <a:ea typeface="ＭＳ Ｐゴシック" panose="020B0600070205080204" pitchFamily="34" charset="-128"/>
              </a:rPr>
              <a:t> </a:t>
            </a:r>
            <a:r>
              <a:rPr lang="tr-TR" sz="2800" dirty="0" err="1">
                <a:ea typeface="ＭＳ Ｐゴシック" panose="020B0600070205080204" pitchFamily="34" charset="-128"/>
              </a:rPr>
              <a:t>Wunsch'un</a:t>
            </a:r>
            <a:r>
              <a:rPr lang="tr-TR" sz="2800" dirty="0">
                <a:ea typeface="ＭＳ Ｐゴシック" panose="020B0600070205080204" pitchFamily="34" charset="-128"/>
              </a:rPr>
              <a:t> &amp; </a:t>
            </a:r>
            <a:r>
              <a:rPr lang="tr-TR" sz="2800" dirty="0" err="1">
                <a:ea typeface="ＭＳ Ｐゴシック" panose="020B0600070205080204" pitchFamily="34" charset="-128"/>
              </a:rPr>
              <a:t>Saul</a:t>
            </a:r>
            <a:r>
              <a:rPr lang="tr-TR" sz="2800" dirty="0">
                <a:ea typeface="ＭＳ Ｐゴシック" panose="020B0600070205080204" pitchFamily="34" charset="-128"/>
              </a:rPr>
              <a:t> </a:t>
            </a:r>
            <a:r>
              <a:rPr lang="tr-TR" sz="2800" dirty="0" err="1">
                <a:ea typeface="ＭＳ Ｐゴシック" panose="020B0600070205080204" pitchFamily="34" charset="-128"/>
              </a:rPr>
              <a:t>Needleman</a:t>
            </a:r>
            <a:r>
              <a:rPr lang="tr-TR" sz="2800" dirty="0">
                <a:ea typeface="ＭＳ Ｐゴシック" panose="020B0600070205080204" pitchFamily="34" charset="-128"/>
              </a:rPr>
              <a:t> tarafından önerilmişti</a:t>
            </a:r>
            <a:r>
              <a:rPr lang="en-IE" sz="2800" dirty="0" smtClean="0">
                <a:ea typeface="ＭＳ Ｐゴシック" panose="020B0600070205080204" pitchFamily="34" charset="-128"/>
              </a:rPr>
              <a:t>, 1970</a:t>
            </a:r>
          </a:p>
          <a:p>
            <a:pPr eaLnBrk="1" hangingPunct="1">
              <a:spcBef>
                <a:spcPct val="0"/>
              </a:spcBef>
            </a:pPr>
            <a:endParaRPr lang="en-IE" sz="28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IE" sz="2800" dirty="0" err="1" smtClean="0">
                <a:ea typeface="ＭＳ Ｐゴシック" panose="020B0600070205080204" pitchFamily="34" charset="-128"/>
              </a:rPr>
              <a:t>Hatta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nispeten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kısa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dizileri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için</a:t>
            </a:r>
            <a:r>
              <a:rPr lang="tr-TR" sz="2800" dirty="0" smtClean="0">
                <a:ea typeface="ＭＳ Ｐゴシック" panose="020B0600070205080204" pitchFamily="34" charset="-128"/>
              </a:rPr>
              <a:t> 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cok</a:t>
            </a:r>
            <a:r>
              <a:rPr lang="tr-TR" sz="2800" dirty="0" smtClean="0">
                <a:ea typeface="ＭＳ Ｐゴシック" panose="020B0600070205080204" pitchFamily="34" charset="-128"/>
              </a:rPr>
              <a:t> hizalamalarının olasılığı vardır.</a:t>
            </a:r>
            <a:endParaRPr lang="en-US" sz="2800" dirty="0" smtClean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</a:pPr>
            <a:r>
              <a:rPr lang="tr-TR" dirty="0" smtClean="0">
                <a:ea typeface="ＭＳ Ｐゴシック" panose="020B0600070205080204" pitchFamily="34" charset="-128"/>
              </a:rPr>
              <a:t>Her hizalamayı tek tek değerlendirerek </a:t>
            </a:r>
            <a:r>
              <a:rPr lang="tr-TR" dirty="0">
                <a:ea typeface="ＭＳ Ｐゴシック" panose="020B0600070205080204" pitchFamily="34" charset="-128"/>
              </a:rPr>
              <a:t>e</a:t>
            </a:r>
            <a:r>
              <a:rPr lang="en-US" dirty="0" smtClean="0">
                <a:ea typeface="ＭＳ Ｐゴシック" panose="020B0600070205080204" pitchFamily="34" charset="-128"/>
              </a:rPr>
              <a:t>n </a:t>
            </a:r>
            <a:r>
              <a:rPr lang="en-US" dirty="0" err="1" smtClean="0">
                <a:ea typeface="ＭＳ Ｐゴシック" panose="020B0600070205080204" pitchFamily="34" charset="-128"/>
              </a:rPr>
              <a:t>iyi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  <a:r>
              <a:rPr lang="en-US" dirty="0" err="1" smtClean="0">
                <a:ea typeface="ＭＳ Ｐゴシック" panose="020B0600070205080204" pitchFamily="34" charset="-128"/>
              </a:rPr>
              <a:t>hizalamay</a:t>
            </a:r>
            <a:r>
              <a:rPr lang="tr-TR" dirty="0" smtClean="0">
                <a:ea typeface="ＭＳ Ｐゴシック" panose="020B0600070205080204" pitchFamily="34" charset="-128"/>
              </a:rPr>
              <a:t>ı bulmak için uzun süre lazımdır.</a:t>
            </a:r>
            <a:endParaRPr lang="tr-TR" sz="2800" dirty="0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tr-TR" sz="2800" dirty="0" smtClean="0">
                <a:ea typeface="ＭＳ Ｐゴシック" panose="020B0600070205080204" pitchFamily="34" charset="-128"/>
              </a:rPr>
              <a:t>İki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dizileri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için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mümkün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olan</a:t>
            </a:r>
            <a:r>
              <a:rPr lang="en-IE" sz="2800" dirty="0">
                <a:ea typeface="ＭＳ Ｐゴシック" panose="020B0600070205080204" pitchFamily="34" charset="-128"/>
              </a:rPr>
              <a:t> en </a:t>
            </a:r>
            <a:r>
              <a:rPr lang="en-IE" sz="2800" dirty="0" err="1">
                <a:ea typeface="ＭＳ Ｐゴシック" panose="020B0600070205080204" pitchFamily="34" charset="-128"/>
              </a:rPr>
              <a:t>iyi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hizalama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yı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bulma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problemi</a:t>
            </a:r>
            <a:r>
              <a:rPr lang="en-IE" sz="2800" dirty="0">
                <a:ea typeface="ＭＳ Ｐゴシック" panose="020B0600070205080204" pitchFamily="34" charset="-128"/>
              </a:rPr>
              <a:t> Needleman-</a:t>
            </a:r>
            <a:r>
              <a:rPr lang="en-IE" sz="2800" dirty="0" err="1">
                <a:ea typeface="ＭＳ Ｐゴシック" panose="020B0600070205080204" pitchFamily="34" charset="-128"/>
              </a:rPr>
              <a:t>Wunsch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algoritması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ile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çözülmektedir</a:t>
            </a:r>
            <a:endParaRPr lang="tr-TR" sz="2800" dirty="0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IE" sz="2800" dirty="0">
                <a:ea typeface="ＭＳ Ｐゴシック" panose="020B0600070205080204" pitchFamily="34" charset="-128"/>
              </a:rPr>
              <a:t>N-W 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a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lgoritması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matematiksel</a:t>
            </a:r>
            <a:r>
              <a:rPr lang="tr-TR" sz="2800" dirty="0" smtClean="0">
                <a:ea typeface="ＭＳ Ｐゴシック" panose="020B0600070205080204" pitchFamily="34" charset="-128"/>
              </a:rPr>
              <a:t> olarak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>
                <a:ea typeface="ＭＳ Ｐゴシック" panose="020B0600070205080204" pitchFamily="34" charset="-128"/>
              </a:rPr>
              <a:t>2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dizinin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>
                <a:ea typeface="ＭＳ Ｐゴシック" panose="020B0600070205080204" pitchFamily="34" charset="-128"/>
              </a:rPr>
              <a:t>en </a:t>
            </a:r>
            <a:r>
              <a:rPr lang="en-IE" sz="2800" dirty="0" err="1">
                <a:ea typeface="ＭＳ Ｐゴシック" panose="020B0600070205080204" pitchFamily="34" charset="-128"/>
              </a:rPr>
              <a:t>iyi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tr-TR" sz="2800" dirty="0" smtClean="0">
                <a:ea typeface="ＭＳ Ｐゴシック" panose="020B0600070205080204" pitchFamily="34" charset="-128"/>
              </a:rPr>
              <a:t>hizalamasını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bulmak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için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kanıtlanmış</a:t>
            </a:r>
            <a:endParaRPr lang="tr-TR" sz="2800" dirty="0" smtClean="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None/>
            </a:pPr>
            <a:endParaRPr lang="en-IE" sz="2800" dirty="0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	</a:t>
            </a:r>
            <a:r>
              <a:rPr lang="tr-TR" sz="2000" dirty="0" smtClean="0">
                <a:ea typeface="ＭＳ Ｐゴシック" panose="020B0600070205080204" pitchFamily="34" charset="-128"/>
              </a:rPr>
              <a:t>En iyi Hizalama </a:t>
            </a:r>
            <a:r>
              <a:rPr lang="en-US" sz="2000" dirty="0" smtClean="0">
                <a:ea typeface="ＭＳ Ｐゴシック" panose="020B0600070205080204" pitchFamily="34" charset="-128"/>
              </a:rPr>
              <a:t>=</a:t>
            </a:r>
            <a:r>
              <a:rPr lang="tr-TR" sz="2000" dirty="0" smtClean="0">
                <a:ea typeface="ＭＳ Ｐゴシック" panose="020B0600070205080204" pitchFamily="34" charset="-128"/>
              </a:rPr>
              <a:t> iki dizide en az </a:t>
            </a:r>
            <a:r>
              <a:rPr lang="tr-TR" sz="2000" dirty="0">
                <a:ea typeface="ＭＳ Ｐゴシック" panose="020B0600070205080204" pitchFamily="34" charset="-128"/>
              </a:rPr>
              <a:t>sayıda </a:t>
            </a:r>
            <a:r>
              <a:rPr lang="tr-TR" sz="2000" dirty="0" smtClean="0">
                <a:ea typeface="ＭＳ Ｐゴシック" panose="020B0600070205080204" pitchFamily="34" charset="-128"/>
              </a:rPr>
              <a:t>mutasyonlar olan hizalama </a:t>
            </a:r>
            <a:endParaRPr lang="en-IE" dirty="0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sz="2400" dirty="0" smtClean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0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3400" y="9906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06400"/>
            <a:ext cx="8153400" cy="584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Global H</a:t>
            </a: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izalama</a:t>
            </a:r>
            <a:r>
              <a:rPr lang="tr-TR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nın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kuralları:</a:t>
            </a:r>
          </a:p>
          <a:p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1: Skor </a:t>
            </a:r>
            <a:r>
              <a:rPr lang="tr-TR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Matrısı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E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IE" sz="24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IE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       </a:t>
            </a:r>
            <a:r>
              <a:rPr lang="en-IE" sz="18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IE" sz="1800" b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b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-1, </a:t>
            </a:r>
            <a:r>
              <a:rPr lang="en-IE" sz="18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b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-1)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</a:t>
            </a:r>
            <a:r>
              <a:rPr lang="en-IE" sz="1800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IE" sz="1800" i="1" baseline="-25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i="1" dirty="0" err="1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),</a:t>
            </a:r>
            <a:r>
              <a:rPr lang="en-IE" sz="1800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</a:t>
            </a:r>
            <a:r>
              <a:rPr lang="en-IE" sz="1800" i="1" baseline="-25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))</a:t>
            </a:r>
            <a:r>
              <a:rPr lang="tr-TR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(match / mismatch)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1800" b="1" i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IE" sz="1800" b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b="1" i="1" dirty="0" err="1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b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IE" sz="1800" b="1" i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b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max</a:t>
            </a:r>
            <a:r>
              <a:rPr lang="tr-TR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</a:t>
            </a:r>
            <a:r>
              <a:rPr lang="en-IE" sz="18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IE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-1, </a:t>
            </a:r>
            <a:r>
              <a:rPr lang="en-IE" sz="18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gap penalty </a:t>
            </a:r>
            <a:r>
              <a:rPr lang="tr-TR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(boşluk cezası)</a:t>
            </a:r>
            <a:endParaRPr lang="en-IE" sz="18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IE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</a:t>
            </a:r>
            <a:r>
              <a:rPr lang="en-IE" sz="1800" b="1" i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IE" sz="1800" b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b="1" i="1" dirty="0" err="1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b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IE" sz="1800" b="1" i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b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-1)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gap penalty </a:t>
            </a:r>
            <a:r>
              <a:rPr lang="tr-TR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tr-TR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boşluk cezası)</a:t>
            </a:r>
            <a:endParaRPr lang="en-IE" sz="18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2: </a:t>
            </a:r>
            <a:r>
              <a:rPr lang="tr-TR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Traceback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tr-TR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: Boşluk cezası ve karakter </a:t>
            </a: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tr-TR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: Karakterler </a:t>
            </a: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1447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denk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olup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olmad</a:t>
            </a:r>
            <a:r>
              <a:rPr lang="tr-TR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ığına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bakılır </a:t>
            </a:r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39942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93443" y="45720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376564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Diziler 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S: ATTATCT</a:t>
            </a:r>
          </a:p>
          <a:p>
            <a:r>
              <a:rPr lang="en-US" sz="2400" dirty="0" smtClean="0"/>
              <a:t>T: TTTCTA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4400" y="1981200"/>
            <a:ext cx="685800" cy="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22098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3400" y="2514600"/>
            <a:ext cx="0" cy="68580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8200" y="2133603"/>
          <a:ext cx="457200" cy="4463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</a:tblGrid>
              <a:tr h="4571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95400" y="21336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5334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95400" y="2590800"/>
          <a:ext cx="609600" cy="4005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</a:tblGrid>
              <a:tr h="5007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05000" y="2590800"/>
          <a:ext cx="3581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05000" y="3124200"/>
          <a:ext cx="3581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609600"/>
                <a:gridCol w="609600"/>
                <a:gridCol w="622300"/>
                <a:gridCol w="596900"/>
              </a:tblGrid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605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11430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" y="2514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4495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Uyumluk</a:t>
            </a:r>
            <a:r>
              <a:rPr lang="en-US" sz="2200" dirty="0" smtClean="0"/>
              <a:t> S</a:t>
            </a:r>
            <a:r>
              <a:rPr lang="tr-TR" sz="2200" dirty="0" smtClean="0"/>
              <a:t>k</a:t>
            </a:r>
            <a:r>
              <a:rPr lang="en-US" sz="2200" dirty="0" smtClean="0"/>
              <a:t>o</a:t>
            </a:r>
            <a:r>
              <a:rPr lang="tr-TR" sz="2200" dirty="0" smtClean="0"/>
              <a:t>r</a:t>
            </a:r>
            <a:r>
              <a:rPr lang="en-US" sz="2200" dirty="0" smtClean="0"/>
              <a:t> = +2</a:t>
            </a:r>
          </a:p>
          <a:p>
            <a:r>
              <a:rPr lang="tr-TR" sz="2200" dirty="0" smtClean="0"/>
              <a:t>Uyumsuzluk </a:t>
            </a:r>
            <a:r>
              <a:rPr lang="en-US" sz="2200" dirty="0" smtClean="0"/>
              <a:t>Score = 0</a:t>
            </a:r>
          </a:p>
          <a:p>
            <a:r>
              <a:rPr lang="tr-TR" sz="2200" dirty="0" smtClean="0"/>
              <a:t>Boşluk Cezası </a:t>
            </a:r>
            <a:r>
              <a:rPr lang="en-US" sz="2200" dirty="0" smtClean="0"/>
              <a:t>= -1</a:t>
            </a:r>
            <a:endParaRPr lang="en-US" sz="2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43600" y="381000"/>
          <a:ext cx="2514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i-1, j-1</a:t>
                      </a:r>
                      <a:endParaRPr lang="en-US" sz="2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i-1, j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I, j-1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I, j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629400" y="6858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29600" y="424542"/>
            <a:ext cx="0" cy="91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1447800"/>
            <a:ext cx="10779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3657600"/>
            <a:ext cx="480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312420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00200" y="3429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48000" y="3124200"/>
            <a:ext cx="1066800" cy="9144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528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6" grpId="2" animBg="1"/>
      <p:bldP spid="27" grpId="0" animBg="1"/>
      <p:bldP spid="27" grpId="1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362200" y="533400"/>
            <a:ext cx="685800" cy="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81200" y="1066800"/>
            <a:ext cx="0" cy="68580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685803"/>
          <a:ext cx="457200" cy="4463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</a:tblGrid>
              <a:tr h="4571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6858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5334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1143000"/>
          <a:ext cx="609600" cy="4005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</a:tblGrid>
              <a:tr h="5007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52800" y="1143000"/>
          <a:ext cx="3581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2800" y="1676400"/>
          <a:ext cx="3581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609600"/>
                <a:gridCol w="609600"/>
                <a:gridCol w="622300"/>
                <a:gridCol w="596900"/>
              </a:tblGrid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605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38400" y="1524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95600" y="381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8382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05000" y="1219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4600" y="4572000"/>
            <a:ext cx="685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943600" y="4800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410200" y="4419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800600" y="3962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191000" y="3429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657600" y="2514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048000" y="198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14800" y="2895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48000" y="144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Optimum </a:t>
            </a:r>
            <a:r>
              <a:rPr lang="en-US" dirty="0" err="1"/>
              <a:t>Hizalama</a:t>
            </a:r>
            <a:r>
              <a:rPr lang="en-US" dirty="0"/>
              <a:t> :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S 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T	</a:t>
            </a:r>
            <a:r>
              <a:rPr lang="en-US" dirty="0" smtClean="0"/>
              <a:t>	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Uyumluk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tr-TR" dirty="0" err="1" smtClean="0"/>
              <a:t>yısı</a:t>
            </a:r>
            <a:r>
              <a:rPr lang="tr-TR" dirty="0" smtClean="0"/>
              <a:t> </a:t>
            </a:r>
            <a:r>
              <a:rPr lang="en-US" dirty="0" smtClean="0"/>
              <a:t>= 5</a:t>
            </a:r>
          </a:p>
          <a:p>
            <a:pPr>
              <a:buNone/>
            </a:pPr>
            <a:r>
              <a:rPr lang="tr-TR" smtClean="0"/>
              <a:t>Boşluk </a:t>
            </a:r>
            <a:r>
              <a:rPr lang="tr-TR" dirty="0" smtClean="0"/>
              <a:t>sayısı</a:t>
            </a:r>
            <a:r>
              <a:rPr lang="en-US" dirty="0" smtClean="0"/>
              <a:t> = 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(5 x 2) – (3 x -1) = 7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1430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A T T A T C T –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-  T T –  T C T A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1219200"/>
            <a:ext cx="609600" cy="1143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219200"/>
            <a:ext cx="914400" cy="1143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2"/>
          </a:xfrm>
        </p:spPr>
        <p:txBody>
          <a:bodyPr/>
          <a:lstStyle/>
          <a:p>
            <a:pPr algn="ctr" eaLnBrk="1" hangingPunct="1"/>
            <a:r>
              <a:rPr lang="en-IE" dirty="0" smtClean="0">
                <a:ea typeface="ＭＳ Ｐゴシック" panose="020B0600070205080204" pitchFamily="34" charset="-128"/>
              </a:rPr>
              <a:t>Local alignment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IE" sz="2800" dirty="0" smtClean="0">
                <a:ea typeface="ＭＳ Ｐゴシック" panose="020B0600070205080204" pitchFamily="34" charset="-128"/>
              </a:rPr>
              <a:t>‘</a:t>
            </a:r>
            <a:r>
              <a:rPr lang="tr-TR" sz="2800" dirty="0" smtClean="0">
                <a:ea typeface="ＭＳ Ｐゴシック" panose="020B0600070205080204" pitchFamily="34" charset="-128"/>
              </a:rPr>
              <a:t>Lokal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tr-TR" sz="2800" dirty="0" smtClean="0">
                <a:ea typeface="ＭＳ Ｐゴシック" panose="020B0600070205080204" pitchFamily="34" charset="-128"/>
              </a:rPr>
              <a:t>Hizalama</a:t>
            </a:r>
            <a:r>
              <a:rPr lang="en-IE" sz="2800" dirty="0" smtClean="0">
                <a:ea typeface="ＭＳ Ｐゴシック" panose="020B0600070205080204" pitchFamily="34" charset="-128"/>
              </a:rPr>
              <a:t>' </a:t>
            </a:r>
            <a:r>
              <a:rPr lang="en-IE" sz="2800" dirty="0" err="1">
                <a:ea typeface="ＭＳ Ｐゴシック" panose="020B0600070205080204" pitchFamily="34" charset="-128"/>
              </a:rPr>
              <a:t>kavramı</a:t>
            </a:r>
            <a:r>
              <a:rPr lang="en-IE" sz="2800" dirty="0">
                <a:ea typeface="ＭＳ Ｐゴシック" panose="020B0600070205080204" pitchFamily="34" charset="-128"/>
              </a:rPr>
              <a:t> 1981 </a:t>
            </a:r>
            <a:r>
              <a:rPr lang="en-IE" sz="2800" dirty="0" err="1">
                <a:ea typeface="ＭＳ Ｐゴシック" panose="020B0600070205080204" pitchFamily="34" charset="-128"/>
              </a:rPr>
              <a:t>yılında</a:t>
            </a:r>
            <a:r>
              <a:rPr lang="en-IE" sz="2800" dirty="0">
                <a:ea typeface="ＭＳ Ｐゴシック" panose="020B0600070205080204" pitchFamily="34" charset="-128"/>
              </a:rPr>
              <a:t> Smith &amp; Waterman </a:t>
            </a:r>
            <a:r>
              <a:rPr lang="en-IE" sz="2800" dirty="0" err="1">
                <a:ea typeface="ＭＳ Ｐゴシック" panose="020B0600070205080204" pitchFamily="34" charset="-128"/>
              </a:rPr>
              <a:t>tarafından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tanıtıldı</a:t>
            </a:r>
            <a:r>
              <a:rPr lang="tr-TR" sz="2800" dirty="0">
                <a:ea typeface="ＭＳ Ｐゴシック" panose="020B0600070205080204" pitchFamily="34" charset="-128"/>
              </a:rPr>
              <a:t>.</a:t>
            </a:r>
            <a:endParaRPr lang="tr-TR" sz="2800" dirty="0" smtClean="0">
              <a:ea typeface="ＭＳ Ｐゴシック" panose="020B0600070205080204" pitchFamily="34" charset="-128"/>
            </a:endParaRPr>
          </a:p>
          <a:p>
            <a:r>
              <a:rPr lang="tr-TR" sz="2800" dirty="0" smtClean="0">
                <a:ea typeface="ＭＳ Ｐゴシック" panose="020B0600070205080204" pitchFamily="34" charset="-128"/>
              </a:rPr>
              <a:t>İki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dizilerin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tr-TR" sz="2800" dirty="0" smtClean="0">
                <a:ea typeface="ＭＳ Ｐゴシック" panose="020B0600070205080204" pitchFamily="34" charset="-128"/>
              </a:rPr>
              <a:t>lokal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bir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hizalama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sı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>
                <a:ea typeface="ＭＳ Ｐゴシック" panose="020B0600070205080204" pitchFamily="34" charset="-128"/>
              </a:rPr>
              <a:t>2 </a:t>
            </a:r>
            <a:r>
              <a:rPr lang="en-IE" sz="2800" dirty="0" err="1">
                <a:ea typeface="ＭＳ Ｐゴシック" panose="020B0600070205080204" pitchFamily="34" charset="-128"/>
              </a:rPr>
              <a:t>dizilerinin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parçaları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arasında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bir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hizalamasıdır</a:t>
            </a:r>
            <a:r>
              <a:rPr lang="tr-TR" sz="2800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IE" dirty="0" smtClean="0">
                <a:ea typeface="ＭＳ Ｐゴシック" panose="020B0600070205080204" pitchFamily="34" charset="-128"/>
              </a:rPr>
              <a:t>	</a:t>
            </a:r>
            <a:r>
              <a:rPr lang="en-IE" sz="2000" dirty="0" smtClean="0">
                <a:ea typeface="ＭＳ Ｐゴシック" panose="020B0600070205080204" pitchFamily="34" charset="-128"/>
              </a:rPr>
              <a:t>Two proteins may one share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one stretch of high sequence 	similarity</a:t>
            </a:r>
            <a:r>
              <a:rPr lang="en-IE" sz="2000" dirty="0" smtClean="0">
                <a:ea typeface="ＭＳ Ｐゴシック" panose="020B0600070205080204" pitchFamily="34" charset="-128"/>
              </a:rPr>
              <a:t>, 	but be very dissimilar outside that region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A global (N-W) alignment of such sequences would have: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 (</a:t>
            </a:r>
            <a:r>
              <a:rPr lang="en-IE" sz="2000" dirty="0" err="1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) lots of </a:t>
            </a:r>
            <a:r>
              <a:rPr lang="en-IE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matches in the region of high sequence similarity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(ii) lots of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mismatches &amp; gaps (insertions/deletions) outside the region 	of similarity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It makes sense to find the </a:t>
            </a:r>
            <a:r>
              <a:rPr lang="en-IE" sz="20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best local alignment </a:t>
            </a:r>
            <a:r>
              <a:rPr lang="en-IE" sz="2000" dirty="0" smtClean="0">
                <a:ea typeface="ＭＳ Ｐゴシック" panose="020B0600070205080204" pitchFamily="34" charset="-128"/>
              </a:rPr>
              <a:t>instead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95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9352" y="2646363"/>
            <a:ext cx="4331848" cy="3906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7620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ea typeface="ＭＳ Ｐゴシック" panose="020B0600070205080204" pitchFamily="34" charset="-128"/>
              </a:rPr>
              <a:t>e.g., </a:t>
            </a:r>
            <a:r>
              <a:rPr lang="en-IE" sz="2400" dirty="0" smtClean="0">
                <a:ea typeface="ＭＳ Ｐゴシック" panose="020B0600070205080204" pitchFamily="34" charset="-128"/>
              </a:rPr>
              <a:t>“</a:t>
            </a:r>
            <a:r>
              <a:rPr lang="en-IE" sz="2400" dirty="0">
                <a:ea typeface="ＭＳ Ｐゴシック" panose="020B0600070205080204" pitchFamily="34" charset="-128"/>
              </a:rPr>
              <a:t>ACCTAAGG” </a:t>
            </a:r>
            <a:r>
              <a:rPr lang="tr-TR" sz="2400" dirty="0" smtClean="0">
                <a:ea typeface="ＭＳ Ｐゴシック" panose="020B0600070205080204" pitchFamily="34" charset="-128"/>
              </a:rPr>
              <a:t>ve</a:t>
            </a:r>
            <a:r>
              <a:rPr lang="en-IE" sz="2400" dirty="0" smtClean="0">
                <a:ea typeface="ＭＳ Ｐゴシック" panose="020B0600070205080204" pitchFamily="34" charset="-128"/>
              </a:rPr>
              <a:t> </a:t>
            </a:r>
            <a:r>
              <a:rPr lang="en-IE" sz="2400" dirty="0">
                <a:ea typeface="ＭＳ Ｐゴシック" panose="020B0600070205080204" pitchFamily="34" charset="-128"/>
              </a:rPr>
              <a:t>“GGCTCAATCA</a:t>
            </a:r>
            <a:r>
              <a:rPr lang="en-IE" sz="2400" dirty="0" smtClean="0">
                <a:ea typeface="ＭＳ Ｐゴシック" panose="020B0600070205080204" pitchFamily="34" charset="-128"/>
              </a:rPr>
              <a:t>”</a:t>
            </a:r>
            <a:r>
              <a:rPr lang="tr-TR" sz="2400" dirty="0">
                <a:ea typeface="ＭＳ Ｐゴシック" panose="020B0600070205080204" pitchFamily="34" charset="-128"/>
              </a:rPr>
              <a:t> </a:t>
            </a:r>
            <a:r>
              <a:rPr lang="tr-TR" sz="2400" dirty="0" smtClean="0">
                <a:ea typeface="ＭＳ Ｐゴシック" panose="020B0600070205080204" pitchFamily="34" charset="-128"/>
              </a:rPr>
              <a:t>dizilerinin </a:t>
            </a:r>
            <a:r>
              <a:rPr lang="tr-TR" sz="2400" dirty="0">
                <a:ea typeface="ＭＳ Ｐゴシック" panose="020B0600070205080204" pitchFamily="34" charset="-128"/>
              </a:rPr>
              <a:t>en iyi </a:t>
            </a:r>
            <a:r>
              <a:rPr lang="tr-TR" sz="2400" dirty="0" smtClean="0">
                <a:ea typeface="ＭＳ Ｐゴシック" panose="020B0600070205080204" pitchFamily="34" charset="-128"/>
              </a:rPr>
              <a:t>lokal hizalamasını </a:t>
            </a:r>
            <a:r>
              <a:rPr lang="tr-TR" sz="2400" dirty="0">
                <a:ea typeface="ＭＳ Ｐゴシック" panose="020B0600070205080204" pitchFamily="34" charset="-128"/>
              </a:rPr>
              <a:t>bulmak için</a:t>
            </a:r>
            <a:r>
              <a:rPr lang="en-IE" sz="2400" dirty="0" smtClean="0">
                <a:ea typeface="ＭＳ Ｐゴシック" panose="020B0600070205080204" pitchFamily="34" charset="-128"/>
              </a:rPr>
              <a:t>,  </a:t>
            </a:r>
            <a:r>
              <a:rPr lang="en-IE" sz="2400" dirty="0">
                <a:ea typeface="ＭＳ Ｐゴシック" panose="020B0600070205080204" pitchFamily="34" charset="-128"/>
              </a:rPr>
              <a:t>+2 </a:t>
            </a:r>
            <a:r>
              <a:rPr lang="tr-TR" sz="2400" dirty="0" smtClean="0">
                <a:ea typeface="ＭＳ Ｐゴシック" panose="020B0600070205080204" pitchFamily="34" charset="-128"/>
              </a:rPr>
              <a:t>uyumluk için </a:t>
            </a:r>
            <a:r>
              <a:rPr lang="en-IE" sz="2400" dirty="0" smtClean="0">
                <a:ea typeface="ＭＳ Ｐゴシック" panose="020B0600070205080204" pitchFamily="34" charset="-128"/>
              </a:rPr>
              <a:t>, </a:t>
            </a:r>
            <a:r>
              <a:rPr lang="en-IE" sz="2400" dirty="0">
                <a:ea typeface="ＭＳ Ｐゴシック" panose="020B0600070205080204" pitchFamily="34" charset="-128"/>
              </a:rPr>
              <a:t>-1 </a:t>
            </a:r>
            <a:r>
              <a:rPr lang="tr-TR" sz="2400" dirty="0" smtClean="0">
                <a:ea typeface="ＭＳ Ｐゴシック" panose="020B0600070205080204" pitchFamily="34" charset="-128"/>
              </a:rPr>
              <a:t>uyumsuzluk için ve</a:t>
            </a:r>
            <a:r>
              <a:rPr lang="en-IE" sz="2400" dirty="0" smtClean="0">
                <a:ea typeface="ＭＳ Ｐゴシック" panose="020B0600070205080204" pitchFamily="34" charset="-128"/>
              </a:rPr>
              <a:t> </a:t>
            </a:r>
            <a:r>
              <a:rPr lang="en-IE" sz="2400" dirty="0">
                <a:ea typeface="ＭＳ Ｐゴシック" panose="020B0600070205080204" pitchFamily="34" charset="-128"/>
              </a:rPr>
              <a:t>-2 </a:t>
            </a:r>
            <a:r>
              <a:rPr lang="tr-TR" sz="2400" dirty="0" smtClean="0">
                <a:ea typeface="ＭＳ Ｐゴシック" panose="020B0600070205080204" pitchFamily="34" charset="-128"/>
              </a:rPr>
              <a:t>boşluk cezası için </a:t>
            </a:r>
            <a:r>
              <a:rPr lang="en-IE" sz="2400" dirty="0" smtClean="0">
                <a:ea typeface="ＭＳ Ｐゴシック" panose="020B0600070205080204" pitchFamily="34" charset="-128"/>
              </a:rPr>
              <a:t>:</a:t>
            </a:r>
            <a:endParaRPr lang="en-IE" sz="24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IE" sz="2000" dirty="0">
                <a:ea typeface="ＭＳ Ｐゴシック" panose="020B0600070205080204" pitchFamily="34" charset="-128"/>
              </a:rPr>
              <a:t> 	</a:t>
            </a:r>
            <a:r>
              <a:rPr lang="tr-TR" dirty="0" smtClean="0">
                <a:ea typeface="ＭＳ Ｐゴシック" panose="020B0600070205080204" pitchFamily="34" charset="-128"/>
              </a:rPr>
              <a:t>ilk olarak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i="1" dirty="0">
                <a:ea typeface="ＭＳ Ｐゴシック" panose="020B0600070205080204" pitchFamily="34" charset="-128"/>
              </a:rPr>
              <a:t>T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tr-TR" dirty="0" smtClean="0">
                <a:ea typeface="ＭＳ Ｐゴシック" panose="020B0600070205080204" pitchFamily="34" charset="-128"/>
              </a:rPr>
              <a:t> </a:t>
            </a:r>
            <a:r>
              <a:rPr lang="tr-TR" dirty="0" err="1" smtClean="0">
                <a:ea typeface="ＭＳ Ｐゴシック" panose="020B0600070205080204" pitchFamily="34" charset="-128"/>
              </a:rPr>
              <a:t>matrısını</a:t>
            </a:r>
            <a:r>
              <a:rPr lang="tr-TR" dirty="0" smtClean="0">
                <a:ea typeface="ＭＳ Ｐゴシック" panose="020B0600070205080204" pitchFamily="34" charset="-128"/>
              </a:rPr>
              <a:t> çizilir </a:t>
            </a:r>
            <a:r>
              <a:rPr lang="en-IE" dirty="0" smtClean="0">
                <a:ea typeface="ＭＳ Ｐゴシック" panose="020B0600070205080204" pitchFamily="34" charset="-128"/>
              </a:rPr>
              <a:t>(</a:t>
            </a:r>
            <a:r>
              <a:rPr lang="tr-TR" dirty="0" smtClean="0">
                <a:ea typeface="ＭＳ Ｐゴシック" panose="020B0600070205080204" pitchFamily="34" charset="-128"/>
              </a:rPr>
              <a:t>tepki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>
                <a:ea typeface="ＭＳ Ｐゴシック" panose="020B0600070205080204" pitchFamily="34" charset="-128"/>
              </a:rPr>
              <a:t>N-W): </a:t>
            </a:r>
            <a:endParaRPr lang="en-IE" b="1" baseline="-250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IE" dirty="0">
                <a:ea typeface="ＭＳ Ｐゴシック" panose="020B0600070205080204" pitchFamily="34" charset="-128"/>
              </a:rPr>
              <a:t>	</a:t>
            </a:r>
            <a:r>
              <a:rPr lang="en-IE" b="1" i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T</a:t>
            </a:r>
            <a:r>
              <a:rPr lang="tr-TR" dirty="0" smtClean="0">
                <a:ea typeface="ＭＳ Ｐゴシック" panose="020B0600070205080204" pitchFamily="34" charset="-128"/>
              </a:rPr>
              <a:t> </a:t>
            </a:r>
            <a:r>
              <a:rPr lang="tr-TR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matrisinin </a:t>
            </a:r>
            <a:r>
              <a:rPr lang="en-IE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0</a:t>
            </a:r>
            <a:r>
              <a:rPr lang="en-IE" b="1" baseline="30000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th</a:t>
            </a:r>
            <a:r>
              <a:rPr lang="tr-TR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satır ve</a:t>
            </a:r>
            <a:r>
              <a:rPr lang="en-IE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0</a:t>
            </a:r>
            <a:r>
              <a:rPr lang="en-IE" b="1" baseline="30000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th</a:t>
            </a:r>
            <a:r>
              <a:rPr lang="tr-TR" b="1" baseline="30000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  <a:r>
              <a:rPr lang="en-IE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  <a:r>
              <a:rPr lang="tr-TR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sütunu sıfırlar ile </a:t>
            </a:r>
            <a:r>
              <a:rPr lang="tr-TR" b="1" dirty="0" err="1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dolunur</a:t>
            </a:r>
            <a:r>
              <a:rPr lang="tr-TR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</a:p>
          <a:p>
            <a:pPr>
              <a:spcBef>
                <a:spcPct val="0"/>
              </a:spcBef>
            </a:pPr>
            <a:r>
              <a:rPr lang="tr-TR" i="1" dirty="0" smtClean="0">
                <a:ea typeface="ＭＳ Ｐゴシック" panose="020B0600070205080204" pitchFamily="34" charset="-128"/>
              </a:rPr>
              <a:t>Global hizalamanın kurallarına göre devam ederiz .</a:t>
            </a:r>
          </a:p>
          <a:p>
            <a:pPr>
              <a:spcBef>
                <a:spcPct val="0"/>
              </a:spcBef>
            </a:pPr>
            <a:r>
              <a:rPr lang="tr-TR" i="1" dirty="0" err="1" smtClean="0">
                <a:ea typeface="ＭＳ Ｐゴシック" panose="020B0600070205080204" pitchFamily="34" charset="-128"/>
              </a:rPr>
              <a:t>Note</a:t>
            </a:r>
            <a:r>
              <a:rPr lang="tr-TR" i="1" dirty="0" smtClean="0">
                <a:ea typeface="ＭＳ Ｐゴシック" panose="020B0600070205080204" pitchFamily="34" charset="-128"/>
              </a:rPr>
              <a:t> : eksi sayı olunca sayı yerine 0 kullanılır .</a:t>
            </a:r>
            <a:endParaRPr lang="en-IE" i="1" dirty="0">
              <a:ea typeface="ＭＳ Ｐゴシック" panose="020B0600070205080204" pitchFamily="34" charset="-128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61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997</TotalTime>
  <Words>560</Words>
  <Application>Microsoft Office PowerPoint</Application>
  <PresentationFormat>Ekran Gösterisi (4:3)</PresentationFormat>
  <Paragraphs>274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Oriel</vt:lpstr>
      <vt:lpstr>Global &amp; lokal hizalama </vt:lpstr>
      <vt:lpstr>Global ve Local hızalama</vt:lpstr>
      <vt:lpstr>Global alignment </vt:lpstr>
      <vt:lpstr>PowerPoint Sunusu</vt:lpstr>
      <vt:lpstr>PowerPoint Sunusu</vt:lpstr>
      <vt:lpstr>PowerPoint Sunusu</vt:lpstr>
      <vt:lpstr>PowerPoint Sunusu</vt:lpstr>
      <vt:lpstr>Local alignment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Alignment</dc:title>
  <dc:creator>Sheetal</dc:creator>
  <cp:lastModifiedBy>LENOVO</cp:lastModifiedBy>
  <cp:revision>173</cp:revision>
  <dcterms:created xsi:type="dcterms:W3CDTF">2011-09-25T07:57:25Z</dcterms:created>
  <dcterms:modified xsi:type="dcterms:W3CDTF">2016-02-22T08:56:29Z</dcterms:modified>
</cp:coreProperties>
</file>