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7 Başlık"/>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tr-TR"/>
              <a:t>Asıl başlık stili için tıklatın</a:t>
            </a:r>
            <a:endParaRPr kumimoji="0" lang="en-US"/>
          </a:p>
        </p:txBody>
      </p:sp>
      <p:sp>
        <p:nvSpPr>
          <p:cNvPr id="9" name="8 Alt Başlık"/>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28" name="27 Veri Yer Tutucusu"/>
          <p:cNvSpPr>
            <a:spLocks noGrp="1"/>
          </p:cNvSpPr>
          <p:nvPr>
            <p:ph type="dt" sz="half" idx="10"/>
          </p:nvPr>
        </p:nvSpPr>
        <p:spPr>
          <a:xfrm>
            <a:off x="6400800" y="6355080"/>
            <a:ext cx="2286000" cy="365760"/>
          </a:xfrm>
        </p:spPr>
        <p:txBody>
          <a:bodyPr/>
          <a:lstStyle>
            <a:lvl1pPr>
              <a:defRPr sz="1400"/>
            </a:lvl1pPr>
          </a:lstStyle>
          <a:p>
            <a:fld id="{98437A3E-1651-4492-BAA9-6852FA030413}" type="datetimeFigureOut">
              <a:rPr lang="en-US" smtClean="0"/>
              <a:pPr/>
              <a:t>11/27/2022</a:t>
            </a:fld>
            <a:endParaRPr lang="en-US"/>
          </a:p>
        </p:txBody>
      </p:sp>
      <p:sp>
        <p:nvSpPr>
          <p:cNvPr id="17" name="16 Altbilgi Yer Tutucusu"/>
          <p:cNvSpPr>
            <a:spLocks noGrp="1"/>
          </p:cNvSpPr>
          <p:nvPr>
            <p:ph type="ftr" sz="quarter" idx="11"/>
          </p:nvPr>
        </p:nvSpPr>
        <p:spPr>
          <a:xfrm>
            <a:off x="2898648" y="6355080"/>
            <a:ext cx="3474720" cy="365760"/>
          </a:xfrm>
        </p:spPr>
        <p:txBody>
          <a:bodyPr/>
          <a:lstStyle/>
          <a:p>
            <a:endParaRPr lang="en-US"/>
          </a:p>
        </p:txBody>
      </p:sp>
      <p:sp>
        <p:nvSpPr>
          <p:cNvPr id="29" name="28 Slayt Numarası Yer Tutucusu"/>
          <p:cNvSpPr>
            <a:spLocks noGrp="1"/>
          </p:cNvSpPr>
          <p:nvPr>
            <p:ph type="sldNum" sz="quarter" idx="12"/>
          </p:nvPr>
        </p:nvSpPr>
        <p:spPr>
          <a:xfrm>
            <a:off x="1216152" y="6355080"/>
            <a:ext cx="1219200" cy="365760"/>
          </a:xfrm>
        </p:spPr>
        <p:txBody>
          <a:bodyPr/>
          <a:lstStyle/>
          <a:p>
            <a:fld id="{9FAA6DF8-FA98-4E20-934C-6AFB240958BD}" type="slidenum">
              <a:rPr lang="en-US" smtClean="0"/>
              <a:pPr/>
              <a:t>‹#›</a:t>
            </a:fld>
            <a:endParaRPr lang="en-US"/>
          </a:p>
        </p:txBody>
      </p:sp>
      <p:sp>
        <p:nvSpPr>
          <p:cNvPr id="21" name="20 Dikdörtgen"/>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Dikdörtgen"/>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Dikdörtgen"/>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Dikdörtgen"/>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98437A3E-1651-4492-BAA9-6852FA030413}" type="datetimeFigureOut">
              <a:rPr lang="en-US" smtClean="0"/>
              <a:pPr/>
              <a:t>11/27/2022</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98437A3E-1651-4492-BAA9-6852FA030413}" type="datetimeFigureOut">
              <a:rPr lang="en-US" smtClean="0"/>
              <a:pPr/>
              <a:t>11/27/2022</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
        <p:nvSpPr>
          <p:cNvPr id="7" name="6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üz Bağlayıcı"/>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4" name="3 Veri Yer Tutucusu"/>
          <p:cNvSpPr>
            <a:spLocks noGrp="1"/>
          </p:cNvSpPr>
          <p:nvPr>
            <p:ph type="dt" sz="half" idx="10"/>
          </p:nvPr>
        </p:nvSpPr>
        <p:spPr/>
        <p:txBody>
          <a:bodyPr/>
          <a:lstStyle/>
          <a:p>
            <a:fld id="{98437A3E-1651-4492-BAA9-6852FA030413}" type="datetimeFigureOut">
              <a:rPr lang="en-US" smtClean="0"/>
              <a:pPr/>
              <a:t>11/27/2022</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
        <p:nvSpPr>
          <p:cNvPr id="8" name="7 İçerik Yer Tutucusu"/>
          <p:cNvSpPr>
            <a:spLocks noGrp="1"/>
          </p:cNvSpPr>
          <p:nvPr>
            <p:ph sz="quarter" idx="1"/>
          </p:nvPr>
        </p:nvSpPr>
        <p:spPr>
          <a:xfrm>
            <a:off x="457200" y="1219200"/>
            <a:ext cx="8229600" cy="493776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tr-TR"/>
              <a:t>Asıl başlık stili için tıklatın</a:t>
            </a:r>
            <a:endParaRPr kumimoji="0" lang="en-US"/>
          </a:p>
        </p:txBody>
      </p:sp>
      <p:sp>
        <p:nvSpPr>
          <p:cNvPr id="3" name="2 Metin Yer Tutucusu"/>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3 Veri Yer Tutucusu"/>
          <p:cNvSpPr>
            <a:spLocks noGrp="1"/>
          </p:cNvSpPr>
          <p:nvPr>
            <p:ph type="dt" sz="half" idx="10"/>
          </p:nvPr>
        </p:nvSpPr>
        <p:spPr>
          <a:xfrm>
            <a:off x="6400800" y="6355080"/>
            <a:ext cx="2286000" cy="365760"/>
          </a:xfrm>
        </p:spPr>
        <p:txBody>
          <a:bodyPr/>
          <a:lstStyle/>
          <a:p>
            <a:fld id="{98437A3E-1651-4492-BAA9-6852FA030413}" type="datetimeFigureOut">
              <a:rPr lang="en-US" smtClean="0"/>
              <a:pPr/>
              <a:t>11/27/2022</a:t>
            </a:fld>
            <a:endParaRPr lang="en-US"/>
          </a:p>
        </p:txBody>
      </p:sp>
      <p:sp>
        <p:nvSpPr>
          <p:cNvPr id="5" name="4 Altbilgi Yer Tutucusu"/>
          <p:cNvSpPr>
            <a:spLocks noGrp="1"/>
          </p:cNvSpPr>
          <p:nvPr>
            <p:ph type="ftr" sz="quarter" idx="11"/>
          </p:nvPr>
        </p:nvSpPr>
        <p:spPr>
          <a:xfrm>
            <a:off x="2898648" y="6355080"/>
            <a:ext cx="3474720" cy="365760"/>
          </a:xfrm>
        </p:spPr>
        <p:txBody>
          <a:bodyPr/>
          <a:lstStyle/>
          <a:p>
            <a:endParaRPr lang="en-US"/>
          </a:p>
        </p:txBody>
      </p:sp>
      <p:sp>
        <p:nvSpPr>
          <p:cNvPr id="6" name="5 Slayt Numarası Yer Tutucusu"/>
          <p:cNvSpPr>
            <a:spLocks noGrp="1"/>
          </p:cNvSpPr>
          <p:nvPr>
            <p:ph type="sldNum" sz="quarter" idx="12"/>
          </p:nvPr>
        </p:nvSpPr>
        <p:spPr>
          <a:xfrm>
            <a:off x="1069848" y="6355080"/>
            <a:ext cx="1520952" cy="365760"/>
          </a:xfrm>
        </p:spPr>
        <p:txBody>
          <a:bodyPr/>
          <a:lstStyle/>
          <a:p>
            <a:fld id="{9FAA6DF8-FA98-4E20-934C-6AFB240958BD}" type="slidenum">
              <a:rPr lang="en-US" smtClean="0"/>
              <a:pPr/>
              <a:t>‹#›</a:t>
            </a:fld>
            <a:endParaRPr lang="en-US"/>
          </a:p>
        </p:txBody>
      </p:sp>
      <p:sp>
        <p:nvSpPr>
          <p:cNvPr id="7" name="6 Dikdörtgen"/>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8229600" cy="914400"/>
          </a:xfrm>
        </p:spPr>
        <p:txBody>
          <a:bodyPr/>
          <a:lstStyle/>
          <a:p>
            <a:r>
              <a:rPr kumimoji="0" lang="tr-TR"/>
              <a:t>Asıl başlık stili için tıklatın</a:t>
            </a:r>
            <a:endParaRPr kumimoji="0" lang="en-US"/>
          </a:p>
        </p:txBody>
      </p:sp>
      <p:sp>
        <p:nvSpPr>
          <p:cNvPr id="5" name="4 Veri Yer Tutucusu"/>
          <p:cNvSpPr>
            <a:spLocks noGrp="1"/>
          </p:cNvSpPr>
          <p:nvPr>
            <p:ph type="dt" sz="half" idx="10"/>
          </p:nvPr>
        </p:nvSpPr>
        <p:spPr/>
        <p:txBody>
          <a:bodyPr/>
          <a:lstStyle/>
          <a:p>
            <a:fld id="{98437A3E-1651-4492-BAA9-6852FA030413}" type="datetimeFigureOut">
              <a:rPr lang="en-US" smtClean="0"/>
              <a:pPr/>
              <a:t>11/27/2022</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
        <p:nvSpPr>
          <p:cNvPr id="9" name="8 İçerik Yer Tutucusu"/>
          <p:cNvSpPr>
            <a:spLocks noGrp="1"/>
          </p:cNvSpPr>
          <p:nvPr>
            <p:ph sz="quarter" idx="1"/>
          </p:nvPr>
        </p:nvSpPr>
        <p:spPr>
          <a:xfrm>
            <a:off x="457200" y="1219200"/>
            <a:ext cx="4041648" cy="493776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1" name="10 İçerik Yer Tutucusu"/>
          <p:cNvSpPr>
            <a:spLocks noGrp="1"/>
          </p:cNvSpPr>
          <p:nvPr>
            <p:ph sz="quarter" idx="2"/>
          </p:nvPr>
        </p:nvSpPr>
        <p:spPr>
          <a:xfrm>
            <a:off x="4632198" y="1216152"/>
            <a:ext cx="4041648" cy="493776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8229600" cy="914400"/>
          </a:xfrm>
        </p:spPr>
        <p:txBody>
          <a:bodyPr anchor="ctr"/>
          <a:lstStyle>
            <a:lvl1pPr>
              <a:defRPr/>
            </a:lvl1pPr>
          </a:lstStyle>
          <a:p>
            <a:r>
              <a:rPr kumimoji="0" lang="tr-TR"/>
              <a:t>Asıl başlık stili için tıklatın</a:t>
            </a:r>
            <a:endParaRPr kumimoji="0" lang="en-US"/>
          </a:p>
        </p:txBody>
      </p:sp>
      <p:sp>
        <p:nvSpPr>
          <p:cNvPr id="3" name="2 Metin Yer Tutucusu"/>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4" name="3 Metin Yer Tutucusu"/>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7" name="6 Veri Yer Tutucusu"/>
          <p:cNvSpPr>
            <a:spLocks noGrp="1"/>
          </p:cNvSpPr>
          <p:nvPr>
            <p:ph type="dt" sz="half" idx="10"/>
          </p:nvPr>
        </p:nvSpPr>
        <p:spPr/>
        <p:txBody>
          <a:bodyPr/>
          <a:lstStyle/>
          <a:p>
            <a:fld id="{98437A3E-1651-4492-BAA9-6852FA030413}" type="datetimeFigureOut">
              <a:rPr lang="en-US" smtClean="0"/>
              <a:pPr/>
              <a:t>11/27/2022</a:t>
            </a:fld>
            <a:endParaRPr lang="en-US"/>
          </a:p>
        </p:txBody>
      </p:sp>
      <p:sp>
        <p:nvSpPr>
          <p:cNvPr id="8" name="7 Altbilgi Yer Tutucusu"/>
          <p:cNvSpPr>
            <a:spLocks noGrp="1"/>
          </p:cNvSpPr>
          <p:nvPr>
            <p:ph type="ftr" sz="quarter" idx="11"/>
          </p:nvPr>
        </p:nvSpPr>
        <p:spPr/>
        <p:txBody>
          <a:bodyPr/>
          <a:lstStyle/>
          <a:p>
            <a:endParaRPr lang="en-US"/>
          </a:p>
        </p:txBody>
      </p:sp>
      <p:sp>
        <p:nvSpPr>
          <p:cNvPr id="9" name="8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
        <p:nvSpPr>
          <p:cNvPr id="11" name="10 İçerik Yer Tutucusu"/>
          <p:cNvSpPr>
            <a:spLocks noGrp="1"/>
          </p:cNvSpPr>
          <p:nvPr>
            <p:ph sz="quarter" idx="2"/>
          </p:nvPr>
        </p:nvSpPr>
        <p:spPr>
          <a:xfrm>
            <a:off x="457200" y="2133600"/>
            <a:ext cx="4038600" cy="40386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3" name="12 İçerik Yer Tutucusu"/>
          <p:cNvSpPr>
            <a:spLocks noGrp="1"/>
          </p:cNvSpPr>
          <p:nvPr>
            <p:ph sz="quarter" idx="4"/>
          </p:nvPr>
        </p:nvSpPr>
        <p:spPr>
          <a:xfrm>
            <a:off x="4648200" y="2133600"/>
            <a:ext cx="4038600" cy="40386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8229600" cy="914400"/>
          </a:xfrm>
        </p:spPr>
        <p:txBody>
          <a:bodyPr/>
          <a:lstStyle/>
          <a:p>
            <a:r>
              <a:rPr kumimoji="0" lang="tr-TR"/>
              <a:t>Asıl başlık stili için tıklatın</a:t>
            </a:r>
            <a:endParaRPr kumimoji="0" lang="en-US"/>
          </a:p>
        </p:txBody>
      </p:sp>
      <p:sp>
        <p:nvSpPr>
          <p:cNvPr id="3" name="2 Veri Yer Tutucusu"/>
          <p:cNvSpPr>
            <a:spLocks noGrp="1"/>
          </p:cNvSpPr>
          <p:nvPr>
            <p:ph type="dt" sz="half" idx="10"/>
          </p:nvPr>
        </p:nvSpPr>
        <p:spPr/>
        <p:txBody>
          <a:bodyPr/>
          <a:lstStyle/>
          <a:p>
            <a:fld id="{98437A3E-1651-4492-BAA9-6852FA030413}" type="datetimeFigureOut">
              <a:rPr lang="en-US" smtClean="0"/>
              <a:pPr/>
              <a:t>11/27/2022</a:t>
            </a:fld>
            <a:endParaRPr lang="en-US"/>
          </a:p>
        </p:txBody>
      </p:sp>
      <p:sp>
        <p:nvSpPr>
          <p:cNvPr id="4" name="3 Altbilgi Yer Tutucusu"/>
          <p:cNvSpPr>
            <a:spLocks noGrp="1"/>
          </p:cNvSpPr>
          <p:nvPr>
            <p:ph type="ftr" sz="quarter" idx="11"/>
          </p:nvPr>
        </p:nvSpPr>
        <p:spPr/>
        <p:txBody>
          <a:bodyPr/>
          <a:lstStyle/>
          <a:p>
            <a:endParaRPr lang="en-US"/>
          </a:p>
        </p:txBody>
      </p:sp>
      <p:sp>
        <p:nvSpPr>
          <p:cNvPr id="5" name="4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
        <p:nvSpPr>
          <p:cNvPr id="6" name="5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98437A3E-1651-4492-BAA9-6852FA030413}" type="datetimeFigureOut">
              <a:rPr lang="en-US" smtClean="0"/>
              <a:pPr/>
              <a:t>11/27/2022</a:t>
            </a:fld>
            <a:endParaRPr lang="en-US"/>
          </a:p>
        </p:txBody>
      </p:sp>
      <p:sp>
        <p:nvSpPr>
          <p:cNvPr id="3" name="2 Altbilgi Yer Tutucusu"/>
          <p:cNvSpPr>
            <a:spLocks noGrp="1"/>
          </p:cNvSpPr>
          <p:nvPr>
            <p:ph type="ftr" sz="quarter" idx="11"/>
          </p:nvPr>
        </p:nvSpPr>
        <p:spPr/>
        <p:txBody>
          <a:bodyPr/>
          <a:lstStyle/>
          <a:p>
            <a:endParaRPr lang="en-US"/>
          </a:p>
        </p:txBody>
      </p:sp>
      <p:sp>
        <p:nvSpPr>
          <p:cNvPr id="4" name="3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
        <p:nvSpPr>
          <p:cNvPr id="5" name="4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tr-TR"/>
              <a:t>Asıl başlık stili için tıklatın</a:t>
            </a:r>
            <a:endParaRPr kumimoji="0" lang="en-US"/>
          </a:p>
        </p:txBody>
      </p:sp>
      <p:sp>
        <p:nvSpPr>
          <p:cNvPr id="3" name="2 Metin Yer Tutucusu"/>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5" name="4 Veri Yer Tutucusu"/>
          <p:cNvSpPr>
            <a:spLocks noGrp="1"/>
          </p:cNvSpPr>
          <p:nvPr>
            <p:ph type="dt" sz="half" idx="10"/>
          </p:nvPr>
        </p:nvSpPr>
        <p:spPr/>
        <p:txBody>
          <a:bodyPr/>
          <a:lstStyle/>
          <a:p>
            <a:fld id="{98437A3E-1651-4492-BAA9-6852FA030413}" type="datetimeFigureOut">
              <a:rPr lang="en-US" smtClean="0"/>
              <a:pPr/>
              <a:t>11/27/2022</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
        <p:nvSpPr>
          <p:cNvPr id="8" name="7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Düz Bağlayıcı"/>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İçerik Yer Tutucusu"/>
          <p:cNvSpPr>
            <a:spLocks noGrp="1"/>
          </p:cNvSpPr>
          <p:nvPr>
            <p:ph sz="quarter" idx="1"/>
          </p:nvPr>
        </p:nvSpPr>
        <p:spPr>
          <a:xfrm>
            <a:off x="304800" y="304800"/>
            <a:ext cx="5715000" cy="5715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tr-TR"/>
              <a:t>Asıl başlık stili için tıklatın</a:t>
            </a:r>
            <a:endParaRPr kumimoji="0" lang="en-US"/>
          </a:p>
        </p:txBody>
      </p:sp>
      <p:sp>
        <p:nvSpPr>
          <p:cNvPr id="3" name="2 Resim Yer Tutucusu"/>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tr-TR"/>
              <a:t>Resim eklemek için simgeyi tıklatın</a:t>
            </a:r>
            <a:endParaRPr kumimoji="0" lang="en-US" dirty="0"/>
          </a:p>
        </p:txBody>
      </p:sp>
      <p:sp>
        <p:nvSpPr>
          <p:cNvPr id="4" name="3 Metin Yer Tutucusu"/>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5" name="4 Veri Yer Tutucusu"/>
          <p:cNvSpPr>
            <a:spLocks noGrp="1"/>
          </p:cNvSpPr>
          <p:nvPr>
            <p:ph type="dt" sz="half" idx="10"/>
          </p:nvPr>
        </p:nvSpPr>
        <p:spPr/>
        <p:txBody>
          <a:bodyPr/>
          <a:lstStyle/>
          <a:p>
            <a:fld id="{98437A3E-1651-4492-BAA9-6852FA030413}" type="datetimeFigureOut">
              <a:rPr lang="en-US" smtClean="0"/>
              <a:pPr/>
              <a:t>11/27/2022</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9FAA6DF8-FA98-4E20-934C-6AFB240958BD}" type="slidenum">
              <a:rPr lang="en-US" smtClean="0"/>
              <a:pPr/>
              <a:t>‹#›</a:t>
            </a:fld>
            <a:endParaRPr lang="en-US"/>
          </a:p>
        </p:txBody>
      </p:sp>
      <p:sp>
        <p:nvSpPr>
          <p:cNvPr id="8" name="7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457200" y="152400"/>
            <a:ext cx="8229600" cy="990600"/>
          </a:xfrm>
          <a:prstGeom prst="rect">
            <a:avLst/>
          </a:prstGeom>
        </p:spPr>
        <p:txBody>
          <a:bodyPr vert="horz" anchor="b" anchorCtr="0">
            <a:normAutofit/>
          </a:bodyPr>
          <a:lstStyle/>
          <a:p>
            <a:r>
              <a:rPr kumimoji="0" lang="tr-TR"/>
              <a:t>Asıl başlık stili için tıklatın</a:t>
            </a:r>
            <a:endParaRPr kumimoji="0" lang="en-US"/>
          </a:p>
        </p:txBody>
      </p:sp>
      <p:sp>
        <p:nvSpPr>
          <p:cNvPr id="13" name="12 Metin Yer Tutucusu"/>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4" name="13 Veri Yer Tutucusu"/>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8437A3E-1651-4492-BAA9-6852FA030413}" type="datetimeFigureOut">
              <a:rPr lang="en-US" smtClean="0"/>
              <a:pPr/>
              <a:t>11/27/2022</a:t>
            </a:fld>
            <a:endParaRPr lang="en-US"/>
          </a:p>
        </p:txBody>
      </p:sp>
      <p:sp>
        <p:nvSpPr>
          <p:cNvPr id="3" name="2 Altbilgi Yer Tutucusu"/>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22 Slayt Numarası Yer Tutucusu"/>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FAA6DF8-FA98-4E20-934C-6AFB240958BD}" type="slidenum">
              <a:rPr lang="en-US" smtClean="0"/>
              <a:pPr/>
              <a:t>‹#›</a:t>
            </a:fld>
            <a:endParaRPr lang="en-US"/>
          </a:p>
        </p:txBody>
      </p:sp>
      <p:sp>
        <p:nvSpPr>
          <p:cNvPr id="28" name="27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Düz Bağlayıcı"/>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hyperlink" Target="https://www.onlinedoctranslator.com/en/?utm_source=onlinedoctranslator&amp;utm_medium=pptx&amp;utm_campaign=attribution" TargetMode="Externa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gif"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gif"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gif"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2" Type="http://schemas.openxmlformats.org/officeDocument/2006/relationships/image" Target="../media/image12.gif"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gif"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gif"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pPr algn="l" rtl="0"/>
            <a:r>
              <a:rPr lang="en-US" b="1" dirty="0"/>
              <a:t>Paralele GirişBilgi işlem</a:t>
            </a:r>
            <a:endParaRPr lang="en-US" dirty="0"/>
          </a:p>
        </p:txBody>
      </p:sp>
      <p:sp>
        <p:nvSpPr>
          <p:cNvPr id="3" name="2 Alt Başlık"/>
          <p:cNvSpPr>
            <a:spLocks noGrp="1"/>
          </p:cNvSpPr>
          <p:nvPr>
            <p:ph type="subTitle" idx="1"/>
          </p:nvPr>
        </p:nvSpPr>
        <p:spPr/>
        <p:txBody>
          <a:bodyPr>
            <a:normAutofit fontScale="25000" lnSpcReduction="20000"/>
          </a:bodyPr>
          <a:lstStyle/>
          <a:p>
            <a:pPr algn="l" rtl="0"/>
            <a:endParaRPr lang="en-US" sz="2000" dirty="0"/>
          </a:p>
          <a:p>
            <a:pPr algn="l" rtl="0"/>
            <a:endParaRPr lang="en-US" sz="2000" dirty="0"/>
          </a:p>
          <a:p>
            <a:pPr algn="l" rtl="0"/>
            <a:r>
              <a:rPr lang="en-US" sz="6400" dirty="0">
                <a:solidFill>
                  <a:schemeClr val="tx1"/>
                </a:solidFill>
              </a:rPr>
              <a:t>https://computing.llnl.gov/tutorials/parallel_comp/ adresinden uyarlanmıştır.</a:t>
            </a:r>
          </a:p>
        </p:txBody>
      </p:sp>
      <p:sp>
        <p:nvSpPr>
          <p:cNvPr id="100010001" name="ODT_ATTR_LBL_SHAPE">
            <a:extLst>
              <a:ext uri="{FF2B5EF4-FFF2-40B4-BE49-F238E27FC236}">
                <a16:creationId xmlns:a16="http://schemas.microsoft.com/office/drawing/2014/main" id="{ADCB8724-23CD-4EE8-B5B5-3CB2DDF8932E}"/>
              </a:ext>
            </a:extLst>
          </p:cNvPr>
          <p:cNvSpPr txBox="1"/>
          <p:nvPr/>
        </p:nvSpPr>
        <p:spPr>
          <a:xfrm>
            <a:off x="0" y="0"/>
            <a:ext cx="5000000" cy="276999"/>
          </a:xfrm>
          <a:prstGeom prst="rect">
            <a:avLst/>
          </a:prstGeom>
          <a:solidFill>
            <a:srgbClr val="FAFAFA"/>
          </a:solidFill>
        </p:spPr>
        <p:txBody>
          <a:bodyPr wrap="none" lIns="288000">
            <a:spAutoFit/>
          </a:bodyPr>
          <a:lstStyle/>
          <a:p>
            <a:pPr rtl="0"/>
            <a:r>
              <a:rPr lang="en-US" sz="1000" dirty="0">
                <a:solidFill>
                  <a:srgbClr val="0F2B46"/>
                </a:solidFill>
                <a:effectLst/>
                <a:latin typeface="Roboto" panose="02000000000000000000" pitchFamily="2" charset="0"/>
              </a:rPr>
              <a:t>Translated from English to Turkish - </a:t>
            </a:r>
            <a:r>
              <a:rPr lang="en-US" sz="1000" u="sng" dirty="0">
                <a:solidFill>
                  <a:srgbClr val="0F2B46"/>
                </a:solidFill>
                <a:effectLst/>
                <a:latin typeface="Roboto" panose="02000000000000000000" pitchFamily="2" charset="0"/>
                <a:hlinkClick r:id="rId2" tooltip="Doc Translator - www.onlinedoctranslator.com"/>
              </a:rPr>
              <a:t>www.onlinedoctranslator.com</a:t>
            </a:r>
            <a:endParaRPr lang="en-US" sz="1000" dirty="0"/>
          </a:p>
        </p:txBody>
      </p:sp>
      <p:pic>
        <p:nvPicPr>
          <p:cNvPr id="1000100002" name="ODT_ATTR_LBL_LOGO">
            <a:extLst>
              <a:ext uri="{FF2B5EF4-FFF2-40B4-BE49-F238E27FC236}">
                <a16:creationId xmlns:a16="http://schemas.microsoft.com/office/drawing/2014/main" id="{B066AC4A-9A1C-4C10-800A-DAF9F276438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0" y="36000"/>
            <a:ext cx="316230" cy="1797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dirty="0"/>
              <a:t> </a:t>
            </a:r>
            <a:r>
              <a:rPr lang="en-US" b="1" dirty="0"/>
              <a:t>Tek Yönerge, Tek Veri (SISD)</a:t>
            </a:r>
            <a:endParaRPr lang="en-US" dirty="0"/>
          </a:p>
        </p:txBody>
      </p:sp>
      <p:sp>
        <p:nvSpPr>
          <p:cNvPr id="3" name="2 İçerik Yer Tutucusu"/>
          <p:cNvSpPr>
            <a:spLocks noGrp="1"/>
          </p:cNvSpPr>
          <p:nvPr>
            <p:ph sz="quarter" idx="1"/>
          </p:nvPr>
        </p:nvSpPr>
        <p:spPr>
          <a:xfrm>
            <a:off x="457200" y="5958840"/>
            <a:ext cx="8229600" cy="441960"/>
          </a:xfrm>
        </p:spPr>
        <p:txBody>
          <a:bodyPr>
            <a:normAutofit fontScale="85000" lnSpcReduction="20000"/>
          </a:bodyPr>
          <a:lstStyle/>
          <a:p>
            <a:pPr algn="l" rtl="0"/>
            <a:r>
              <a:rPr lang="en-US" dirty="0"/>
              <a:t>CRAY1 Dell Dizüstü Bilgisayar</a:t>
            </a:r>
          </a:p>
        </p:txBody>
      </p:sp>
      <p:pic>
        <p:nvPicPr>
          <p:cNvPr id="9218" name="Picture 2" descr="C:\Users\Galip\Downloads\paralel\6.jpg"/>
          <p:cNvPicPr>
            <a:picLocks noChangeAspect="1" noChangeArrowheads="1"/>
          </p:cNvPicPr>
          <p:nvPr/>
        </p:nvPicPr>
        <p:blipFill>
          <a:blip r:embed="rId2" cstate="print"/>
          <a:srcRect/>
          <a:stretch>
            <a:fillRect/>
          </a:stretch>
        </p:blipFill>
        <p:spPr bwMode="auto">
          <a:xfrm>
            <a:off x="381000" y="1447800"/>
            <a:ext cx="4191000" cy="4191000"/>
          </a:xfrm>
          <a:prstGeom prst="rect">
            <a:avLst/>
          </a:prstGeom>
          <a:noFill/>
        </p:spPr>
      </p:pic>
      <p:pic>
        <p:nvPicPr>
          <p:cNvPr id="9219" name="Picture 3" descr="C:\Users\Galip\Downloads\paralel\dellLaptop.200pix.jpg"/>
          <p:cNvPicPr>
            <a:picLocks noChangeAspect="1" noChangeArrowheads="1"/>
          </p:cNvPicPr>
          <p:nvPr/>
        </p:nvPicPr>
        <p:blipFill>
          <a:blip r:embed="rId3" cstate="print"/>
          <a:srcRect/>
          <a:stretch>
            <a:fillRect/>
          </a:stretch>
        </p:blipFill>
        <p:spPr bwMode="auto">
          <a:xfrm>
            <a:off x="4724400" y="1468272"/>
            <a:ext cx="4114800" cy="409432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dirty="0"/>
              <a:t> </a:t>
            </a:r>
            <a:r>
              <a:rPr lang="en-US" b="1" dirty="0"/>
              <a:t>Tek Talimat, Çoklu Veri (SIMD)</a:t>
            </a:r>
            <a:endParaRPr lang="en-US" dirty="0"/>
          </a:p>
        </p:txBody>
      </p:sp>
      <p:sp>
        <p:nvSpPr>
          <p:cNvPr id="3" name="2 İçerik Yer Tutucusu"/>
          <p:cNvSpPr>
            <a:spLocks noGrp="1"/>
          </p:cNvSpPr>
          <p:nvPr>
            <p:ph sz="quarter" idx="1"/>
          </p:nvPr>
        </p:nvSpPr>
        <p:spPr/>
        <p:txBody>
          <a:bodyPr>
            <a:normAutofit/>
          </a:bodyPr>
          <a:lstStyle/>
          <a:p>
            <a:pPr algn="l" rtl="0"/>
            <a:r>
              <a:rPr lang="en-US" dirty="0"/>
              <a:t>Bir tür paralel bilgisayar</a:t>
            </a:r>
          </a:p>
          <a:p>
            <a:pPr algn="l" rtl="0"/>
            <a:r>
              <a:rPr lang="en-US" dirty="0"/>
              <a:t>Tek talimat: Tüm işlem birimleri, herhangi bir saat döngüsünde aynı talimatı yürütür.</a:t>
            </a:r>
          </a:p>
          <a:p>
            <a:pPr algn="l" rtl="0"/>
            <a:r>
              <a:rPr lang="en-US" dirty="0"/>
              <a:t>Çoklu veri: Her işlem birimi, farklı bir veri öğesi üzerinde çalışabilir</a:t>
            </a:r>
          </a:p>
          <a:p>
            <a:pPr algn="l" rtl="0"/>
            <a:r>
              <a:rPr lang="en-US" dirty="0"/>
              <a:t>Grafik/görüntü işleme gibi yüksek derecede düzenlilik ile karakterize edilen özel problemler için en uygunudur.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dirty="0"/>
              <a:t> </a:t>
            </a:r>
            <a:r>
              <a:rPr lang="en-US" b="1" dirty="0"/>
              <a:t>Tek Talimat, Çoklu Veri (SIMD)</a:t>
            </a:r>
            <a:endParaRPr lang="en-US" dirty="0"/>
          </a:p>
        </p:txBody>
      </p:sp>
      <p:sp>
        <p:nvSpPr>
          <p:cNvPr id="3" name="2 İçerik Yer Tutucusu"/>
          <p:cNvSpPr>
            <a:spLocks noGrp="1"/>
          </p:cNvSpPr>
          <p:nvPr>
            <p:ph sz="quarter" idx="1"/>
          </p:nvPr>
        </p:nvSpPr>
        <p:spPr/>
        <p:txBody>
          <a:bodyPr>
            <a:normAutofit fontScale="85000" lnSpcReduction="10000"/>
          </a:bodyPr>
          <a:lstStyle/>
          <a:p>
            <a:pPr algn="l" rtl="0"/>
            <a:r>
              <a:rPr lang="en-US" dirty="0"/>
              <a:t>Eşzamanlı (kilit adımı) ve deterministik yürütme</a:t>
            </a:r>
          </a:p>
          <a:p>
            <a:pPr algn="l" rtl="0"/>
            <a:r>
              <a:rPr lang="en-US" dirty="0"/>
              <a:t>İki çeşit: İşlemci Dizileri ve Vektör İşlem Hatları</a:t>
            </a:r>
          </a:p>
          <a:p>
            <a:pPr algn="l" rtl="0"/>
            <a:r>
              <a:rPr lang="en-US" dirty="0"/>
              <a:t>Örnekler:</a:t>
            </a:r>
          </a:p>
          <a:p>
            <a:pPr lvl="1" algn="l" rtl="0"/>
            <a:r>
              <a:rPr lang="en-US" dirty="0"/>
              <a:t>İşlemci Dizileri: Bağlantı Makinesi CM-2,</a:t>
            </a:r>
            <a:r>
              <a:rPr lang="en-US" dirty="0" err="1"/>
              <a:t>MasPar</a:t>
            </a:r>
            <a:r>
              <a:rPr lang="en-US" dirty="0"/>
              <a:t>MP-1 &amp; MP-2, ILLIAC IV</a:t>
            </a:r>
          </a:p>
          <a:p>
            <a:pPr lvl="1" algn="l" rtl="0"/>
            <a:r>
              <a:rPr lang="en-US" dirty="0"/>
              <a:t>Vektör İşlem Hatları: IBM 9000, Cray X-MP, Y-MP &amp; C90, Fujitsu VP, NEC SX-2, Hitachi S820, ETA10</a:t>
            </a:r>
          </a:p>
          <a:p>
            <a:pPr algn="l" rtl="0"/>
            <a:r>
              <a:rPr lang="en-US" dirty="0"/>
              <a:t>Modern bilgisayarların çoğu, özellikle grafik işlemci birimlerine (GPU'lar) sahip olanlar, SIMD talimatlarını ve yürütme birimlerini kullanır.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dirty="0"/>
              <a:t> </a:t>
            </a:r>
            <a:r>
              <a:rPr lang="en-US" b="1" dirty="0"/>
              <a:t>Tek Talimat, Çoklu Veri (SIMD)</a:t>
            </a:r>
            <a:endParaRPr lang="en-US" dirty="0"/>
          </a:p>
        </p:txBody>
      </p:sp>
      <p:sp>
        <p:nvSpPr>
          <p:cNvPr id="3" name="2 İçerik Yer Tutucusu"/>
          <p:cNvSpPr>
            <a:spLocks noGrp="1"/>
          </p:cNvSpPr>
          <p:nvPr>
            <p:ph sz="quarter" idx="1"/>
          </p:nvPr>
        </p:nvSpPr>
        <p:spPr/>
        <p:txBody>
          <a:bodyPr/>
          <a:lstStyle/>
          <a:p>
            <a:pPr algn="l" rtl="0"/>
            <a:endParaRPr lang="en-US"/>
          </a:p>
        </p:txBody>
      </p:sp>
      <p:pic>
        <p:nvPicPr>
          <p:cNvPr id="10242" name="Picture 2" descr="C:\Users\Galip\Downloads\paralel\7.gif"/>
          <p:cNvPicPr>
            <a:picLocks noChangeAspect="1" noChangeArrowheads="1"/>
          </p:cNvPicPr>
          <p:nvPr/>
        </p:nvPicPr>
        <p:blipFill>
          <a:blip r:embed="rId2" cstate="print"/>
          <a:srcRect/>
          <a:stretch>
            <a:fillRect/>
          </a:stretch>
        </p:blipFill>
        <p:spPr bwMode="auto">
          <a:xfrm>
            <a:off x="409303" y="1371600"/>
            <a:ext cx="8582297" cy="4800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dirty="0"/>
              <a:t> </a:t>
            </a:r>
            <a:r>
              <a:rPr lang="en-US" b="1" dirty="0"/>
              <a:t>Tek Talimat, Çoklu Veri (SIMD)</a:t>
            </a:r>
            <a:endParaRPr lang="en-US" dirty="0"/>
          </a:p>
        </p:txBody>
      </p:sp>
      <p:sp>
        <p:nvSpPr>
          <p:cNvPr id="3" name="2 İçerik Yer Tutucusu"/>
          <p:cNvSpPr>
            <a:spLocks noGrp="1"/>
          </p:cNvSpPr>
          <p:nvPr>
            <p:ph sz="quarter" idx="1"/>
          </p:nvPr>
        </p:nvSpPr>
        <p:spPr/>
        <p:txBody>
          <a:bodyPr/>
          <a:lstStyle/>
          <a:p>
            <a:pPr algn="l" rtl="0"/>
            <a:endParaRPr lang="en-US"/>
          </a:p>
        </p:txBody>
      </p:sp>
      <p:pic>
        <p:nvPicPr>
          <p:cNvPr id="11266" name="Picture 2" descr="C:\Users\Galip\Downloads\paralel\10.gif"/>
          <p:cNvPicPr>
            <a:picLocks noChangeAspect="1" noChangeArrowheads="1"/>
          </p:cNvPicPr>
          <p:nvPr/>
        </p:nvPicPr>
        <p:blipFill>
          <a:blip r:embed="rId2" cstate="print"/>
          <a:srcRect/>
          <a:stretch>
            <a:fillRect/>
          </a:stretch>
        </p:blipFill>
        <p:spPr bwMode="auto">
          <a:xfrm>
            <a:off x="-1" y="1905000"/>
            <a:ext cx="9123265" cy="33528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dirty="0"/>
              <a:t> </a:t>
            </a:r>
            <a:r>
              <a:rPr lang="en-US" b="1" dirty="0"/>
              <a:t>Tek Talimat, Çoklu Veri (SIMD)</a:t>
            </a:r>
            <a:endParaRPr lang="en-US" dirty="0"/>
          </a:p>
        </p:txBody>
      </p:sp>
      <p:sp>
        <p:nvSpPr>
          <p:cNvPr id="3" name="2 İçerik Yer Tutucusu"/>
          <p:cNvSpPr>
            <a:spLocks noGrp="1"/>
          </p:cNvSpPr>
          <p:nvPr>
            <p:ph sz="quarter" idx="1"/>
          </p:nvPr>
        </p:nvSpPr>
        <p:spPr>
          <a:xfrm>
            <a:off x="457200" y="6248400"/>
            <a:ext cx="8229600" cy="365760"/>
          </a:xfrm>
        </p:spPr>
        <p:txBody>
          <a:bodyPr>
            <a:normAutofit fontScale="70000" lnSpcReduction="20000"/>
          </a:bodyPr>
          <a:lstStyle/>
          <a:p>
            <a:pPr algn="l" rtl="0"/>
            <a:r>
              <a:rPr lang="en-US" dirty="0"/>
              <a:t>Thinking Machines CM-2 Hücre İşlemcisi (GPU)</a:t>
            </a:r>
          </a:p>
        </p:txBody>
      </p:sp>
      <p:pic>
        <p:nvPicPr>
          <p:cNvPr id="12290" name="Picture 2" descr="C:\Users\Galip\Downloads\paralel\cm2.200pix.jpg"/>
          <p:cNvPicPr>
            <a:picLocks noChangeAspect="1" noChangeArrowheads="1"/>
          </p:cNvPicPr>
          <p:nvPr/>
        </p:nvPicPr>
        <p:blipFill>
          <a:blip r:embed="rId2" cstate="print"/>
          <a:srcRect/>
          <a:stretch>
            <a:fillRect/>
          </a:stretch>
        </p:blipFill>
        <p:spPr bwMode="auto">
          <a:xfrm>
            <a:off x="457200" y="1295399"/>
            <a:ext cx="4648200" cy="3119597"/>
          </a:xfrm>
          <a:prstGeom prst="rect">
            <a:avLst/>
          </a:prstGeom>
          <a:noFill/>
        </p:spPr>
      </p:pic>
      <p:pic>
        <p:nvPicPr>
          <p:cNvPr id="12291" name="Picture 3" descr="C:\Users\Galip\Downloads\paralel\cellProcessor.200pix.jpg"/>
          <p:cNvPicPr>
            <a:picLocks noChangeAspect="1" noChangeArrowheads="1"/>
          </p:cNvPicPr>
          <p:nvPr/>
        </p:nvPicPr>
        <p:blipFill>
          <a:blip r:embed="rId3" cstate="print"/>
          <a:srcRect/>
          <a:stretch>
            <a:fillRect/>
          </a:stretch>
        </p:blipFill>
        <p:spPr bwMode="auto">
          <a:xfrm>
            <a:off x="4343400" y="1828800"/>
            <a:ext cx="3733800" cy="4171844"/>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dirty="0"/>
              <a:t> </a:t>
            </a:r>
            <a:r>
              <a:rPr lang="en-US" b="1" dirty="0"/>
              <a:t>Çoklu Yönerge, Tek Veri (MISD)</a:t>
            </a:r>
            <a:endParaRPr lang="en-US" dirty="0"/>
          </a:p>
        </p:txBody>
      </p:sp>
      <p:sp>
        <p:nvSpPr>
          <p:cNvPr id="3" name="2 İçerik Yer Tutucusu"/>
          <p:cNvSpPr>
            <a:spLocks noGrp="1"/>
          </p:cNvSpPr>
          <p:nvPr>
            <p:ph sz="quarter" idx="1"/>
          </p:nvPr>
        </p:nvSpPr>
        <p:spPr/>
        <p:txBody>
          <a:bodyPr>
            <a:normAutofit fontScale="85000" lnSpcReduction="20000"/>
          </a:bodyPr>
          <a:lstStyle/>
          <a:p>
            <a:pPr algn="l" rtl="0"/>
            <a:r>
              <a:rPr lang="en-US" dirty="0"/>
              <a:t>Tek bir veri akışı birden fazla işlem birimine beslenir.</a:t>
            </a:r>
          </a:p>
          <a:p>
            <a:pPr algn="l" rtl="0"/>
            <a:r>
              <a:rPr lang="en-US" dirty="0"/>
              <a:t>Her işlem birimi, bağımsız talimat akışları aracılığıyla veriler üzerinde bağımsız olarak çalışır.</a:t>
            </a:r>
          </a:p>
          <a:p>
            <a:pPr algn="l" rtl="0"/>
            <a:r>
              <a:rPr lang="en-US" dirty="0"/>
              <a:t>Bu paralel bilgisayar sınıfının birkaç gerçek örneği şimdiye kadar var olmuştur. Biri deneysel Carnegie-Mellon C.mmp bilgisayarıdır (1971).</a:t>
            </a:r>
          </a:p>
          <a:p>
            <a:pPr algn="l" rtl="0"/>
            <a:r>
              <a:rPr lang="en-US" dirty="0"/>
              <a:t>Bazı akla gelebilecek kullanımlar şunlar olabilir:</a:t>
            </a:r>
          </a:p>
          <a:p>
            <a:pPr lvl="1" algn="l" rtl="0"/>
            <a:r>
              <a:rPr lang="en-US" dirty="0"/>
              <a:t>tek bir sinyal akışında çalışan çoklu frekans filtreleri</a:t>
            </a:r>
          </a:p>
          <a:p>
            <a:pPr lvl="1" algn="l" rtl="0"/>
            <a:r>
              <a:rPr lang="en-US" dirty="0"/>
              <a:t>tek bir kodlanmış mesajı kırmaya çalışan çoklu kriptografi algoritmaları.</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dirty="0"/>
              <a:t> </a:t>
            </a:r>
            <a:r>
              <a:rPr lang="en-US" b="1" dirty="0"/>
              <a:t>Çoklu Yönerge, Tek Veri (MISD)</a:t>
            </a:r>
            <a:endParaRPr lang="en-US" dirty="0"/>
          </a:p>
        </p:txBody>
      </p:sp>
      <p:sp>
        <p:nvSpPr>
          <p:cNvPr id="3" name="2 İçerik Yer Tutucusu"/>
          <p:cNvSpPr>
            <a:spLocks noGrp="1"/>
          </p:cNvSpPr>
          <p:nvPr>
            <p:ph sz="quarter" idx="1"/>
          </p:nvPr>
        </p:nvSpPr>
        <p:spPr/>
        <p:txBody>
          <a:bodyPr/>
          <a:lstStyle/>
          <a:p>
            <a:pPr algn="l" rtl="0"/>
            <a:endParaRPr lang="en-US"/>
          </a:p>
        </p:txBody>
      </p:sp>
      <p:pic>
        <p:nvPicPr>
          <p:cNvPr id="13314" name="Picture 2" descr="C:\Users\Galip\Downloads\paralel\misd.gif"/>
          <p:cNvPicPr>
            <a:picLocks noChangeAspect="1" noChangeArrowheads="1"/>
          </p:cNvPicPr>
          <p:nvPr/>
        </p:nvPicPr>
        <p:blipFill>
          <a:blip r:embed="rId2" cstate="print"/>
          <a:srcRect/>
          <a:stretch>
            <a:fillRect/>
          </a:stretch>
        </p:blipFill>
        <p:spPr bwMode="auto">
          <a:xfrm>
            <a:off x="208722" y="1600200"/>
            <a:ext cx="8706678" cy="41148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fr-FR" dirty="0"/>
              <a:t> </a:t>
            </a:r>
            <a:r>
              <a:rPr lang="fr-FR" b="1" dirty="0"/>
              <a:t>Çoklu Yönerge, Çoklu Veri (MIMD)</a:t>
            </a:r>
            <a:endParaRPr lang="en-US" dirty="0"/>
          </a:p>
        </p:txBody>
      </p:sp>
      <p:sp>
        <p:nvSpPr>
          <p:cNvPr id="3" name="2 İçerik Yer Tutucusu"/>
          <p:cNvSpPr>
            <a:spLocks noGrp="1"/>
          </p:cNvSpPr>
          <p:nvPr>
            <p:ph sz="quarter" idx="1"/>
          </p:nvPr>
        </p:nvSpPr>
        <p:spPr/>
        <p:txBody>
          <a:bodyPr>
            <a:normAutofit/>
          </a:bodyPr>
          <a:lstStyle/>
          <a:p>
            <a:pPr algn="l" rtl="0"/>
            <a:r>
              <a:rPr lang="en-US" dirty="0"/>
              <a:t>Şu anda, en yaygın paralel bilgisayar türü. Modern bilgisayarların çoğu bu kategoriye girer.</a:t>
            </a:r>
          </a:p>
          <a:p>
            <a:pPr algn="l" rtl="0"/>
            <a:r>
              <a:rPr lang="en-US" dirty="0"/>
              <a:t>Çoklu Talimat: Her işlemci farklı bir talimat akışını yürütüyor olabilir.</a:t>
            </a:r>
          </a:p>
          <a:p>
            <a:pPr algn="l" rtl="0"/>
            <a:r>
              <a:rPr lang="en-US" dirty="0"/>
              <a:t>Birden Çok Veri: Her işlemci farklı bir veri akışıyla çalışıyor olabilir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fr-FR" dirty="0"/>
              <a:t> </a:t>
            </a:r>
            <a:r>
              <a:rPr lang="fr-FR" b="1" dirty="0"/>
              <a:t>Çoklu Yönerge, Çoklu Veri (MIMD)</a:t>
            </a:r>
            <a:endParaRPr lang="en-US" dirty="0"/>
          </a:p>
        </p:txBody>
      </p:sp>
      <p:sp>
        <p:nvSpPr>
          <p:cNvPr id="3" name="2 İçerik Yer Tutucusu"/>
          <p:cNvSpPr>
            <a:spLocks noGrp="1"/>
          </p:cNvSpPr>
          <p:nvPr>
            <p:ph sz="quarter" idx="1"/>
          </p:nvPr>
        </p:nvSpPr>
        <p:spPr/>
        <p:txBody>
          <a:bodyPr>
            <a:normAutofit lnSpcReduction="10000"/>
          </a:bodyPr>
          <a:lstStyle/>
          <a:p>
            <a:pPr algn="l" rtl="0"/>
            <a:r>
              <a:rPr lang="en-US" dirty="0"/>
              <a:t>Yürütme, eşzamanlı veya eşzamansız, deterministik veya deterministik olmayan olabilir</a:t>
            </a:r>
          </a:p>
          <a:p>
            <a:pPr algn="l" rtl="0"/>
            <a:r>
              <a:rPr lang="en-US" dirty="0"/>
              <a:t>Örnekler: en güncel süper bilgisayarlar, ağa bağlı paralel bilgisayar kümeleri ve "ızgaralar", çok işlemcili SMP bilgisayarlar, çok çekirdekli kişisel bilgisayarlar.</a:t>
            </a:r>
          </a:p>
          <a:p>
            <a:pPr algn="l" rtl="0"/>
            <a:r>
              <a:rPr lang="en-US" dirty="0"/>
              <a:t>Not: Birçok MIMD mimarisi, SIMD yürütme alt bileşenlerini de içerir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rtl="0"/>
            <a:r>
              <a:rPr lang="en-US" b="1" dirty="0"/>
              <a:t>2-Kavramlar ve Terminoloji</a:t>
            </a:r>
            <a:endParaRPr lang="en-US" dirty="0"/>
          </a:p>
        </p:txBody>
      </p:sp>
      <p:sp>
        <p:nvSpPr>
          <p:cNvPr id="3" name="2 Metin Yer Tutucusu"/>
          <p:cNvSpPr>
            <a:spLocks noGrp="1"/>
          </p:cNvSpPr>
          <p:nvPr>
            <p:ph type="body" idx="1"/>
          </p:nvPr>
        </p:nvSpPr>
        <p:spPr/>
        <p:txBody>
          <a:bodyPr/>
          <a:lstStyle/>
          <a:p>
            <a:pPr algn="l" rtl="0"/>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fr-FR" dirty="0"/>
              <a:t> </a:t>
            </a:r>
            <a:r>
              <a:rPr lang="fr-FR" b="1" dirty="0"/>
              <a:t>Çoklu Yönerge, Çoklu Veri (MIMD)</a:t>
            </a:r>
            <a:endParaRPr lang="en-US" dirty="0"/>
          </a:p>
        </p:txBody>
      </p:sp>
      <p:sp>
        <p:nvSpPr>
          <p:cNvPr id="3" name="2 İçerik Yer Tutucusu"/>
          <p:cNvSpPr>
            <a:spLocks noGrp="1"/>
          </p:cNvSpPr>
          <p:nvPr>
            <p:ph sz="quarter" idx="1"/>
          </p:nvPr>
        </p:nvSpPr>
        <p:spPr/>
        <p:txBody>
          <a:bodyPr/>
          <a:lstStyle/>
          <a:p>
            <a:pPr algn="l" rtl="0"/>
            <a:endParaRPr lang="en-US"/>
          </a:p>
        </p:txBody>
      </p:sp>
      <p:pic>
        <p:nvPicPr>
          <p:cNvPr id="14338" name="Picture 2" descr="C:\Users\Galip\Downloads\paralel\mimd.gif"/>
          <p:cNvPicPr>
            <a:picLocks noChangeAspect="1" noChangeArrowheads="1"/>
          </p:cNvPicPr>
          <p:nvPr/>
        </p:nvPicPr>
        <p:blipFill>
          <a:blip r:embed="rId2" cstate="print"/>
          <a:srcRect/>
          <a:stretch>
            <a:fillRect/>
          </a:stretch>
        </p:blipFill>
        <p:spPr bwMode="auto">
          <a:xfrm>
            <a:off x="304800" y="1371600"/>
            <a:ext cx="8582297" cy="48006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fr-FR" dirty="0"/>
              <a:t> </a:t>
            </a:r>
            <a:r>
              <a:rPr lang="fr-FR" b="1" dirty="0"/>
              <a:t>Çoklu Yönerge, Çoklu Veri (MIMD)</a:t>
            </a:r>
            <a:endParaRPr lang="en-US" dirty="0"/>
          </a:p>
        </p:txBody>
      </p:sp>
      <p:sp>
        <p:nvSpPr>
          <p:cNvPr id="3" name="2 İçerik Yer Tutucusu"/>
          <p:cNvSpPr>
            <a:spLocks noGrp="1"/>
          </p:cNvSpPr>
          <p:nvPr>
            <p:ph sz="quarter" idx="1"/>
          </p:nvPr>
        </p:nvSpPr>
        <p:spPr>
          <a:xfrm>
            <a:off x="457200" y="6019800"/>
            <a:ext cx="8229600" cy="441960"/>
          </a:xfrm>
        </p:spPr>
        <p:txBody>
          <a:bodyPr>
            <a:normAutofit fontScale="85000" lnSpcReduction="20000"/>
          </a:bodyPr>
          <a:lstStyle/>
          <a:p>
            <a:pPr algn="l" rtl="0"/>
            <a:r>
              <a:rPr lang="en-US" dirty="0"/>
              <a:t>IBM POWER5 HP/Compaq</a:t>
            </a:r>
            <a:r>
              <a:rPr lang="en-US" dirty="0" err="1"/>
              <a:t>alfa sunucusu</a:t>
            </a:r>
            <a:endParaRPr lang="en-US" dirty="0"/>
          </a:p>
        </p:txBody>
      </p:sp>
      <p:pic>
        <p:nvPicPr>
          <p:cNvPr id="15362" name="Picture 2" descr="C:\Users\Galip\Downloads\paralel\ibmPower5Cluster.200pix.jpg"/>
          <p:cNvPicPr>
            <a:picLocks noChangeAspect="1" noChangeArrowheads="1"/>
          </p:cNvPicPr>
          <p:nvPr/>
        </p:nvPicPr>
        <p:blipFill>
          <a:blip r:embed="rId2" cstate="print"/>
          <a:srcRect/>
          <a:stretch>
            <a:fillRect/>
          </a:stretch>
        </p:blipFill>
        <p:spPr bwMode="auto">
          <a:xfrm>
            <a:off x="533400" y="1295400"/>
            <a:ext cx="4702574" cy="3124200"/>
          </a:xfrm>
          <a:prstGeom prst="rect">
            <a:avLst/>
          </a:prstGeom>
          <a:noFill/>
        </p:spPr>
      </p:pic>
      <p:pic>
        <p:nvPicPr>
          <p:cNvPr id="15363" name="Picture 3" descr="C:\Users\Galip\Downloads\paralel\alphaserverCluster.200pix (1).jpg"/>
          <p:cNvPicPr>
            <a:picLocks noChangeAspect="1" noChangeArrowheads="1"/>
          </p:cNvPicPr>
          <p:nvPr/>
        </p:nvPicPr>
        <p:blipFill>
          <a:blip r:embed="rId3" cstate="print"/>
          <a:srcRect/>
          <a:stretch>
            <a:fillRect/>
          </a:stretch>
        </p:blipFill>
        <p:spPr bwMode="auto">
          <a:xfrm>
            <a:off x="3962400" y="2819400"/>
            <a:ext cx="4572000" cy="302697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b="1" dirty="0"/>
              <a:t>Bazı Genel Paralel Terminoloji</a:t>
            </a:r>
            <a:endParaRPr lang="en-US" dirty="0"/>
          </a:p>
        </p:txBody>
      </p:sp>
      <p:sp>
        <p:nvSpPr>
          <p:cNvPr id="3" name="2 İçerik Yer Tutucusu"/>
          <p:cNvSpPr>
            <a:spLocks noGrp="1"/>
          </p:cNvSpPr>
          <p:nvPr>
            <p:ph sz="quarter" idx="1"/>
          </p:nvPr>
        </p:nvSpPr>
        <p:spPr/>
        <p:txBody>
          <a:bodyPr>
            <a:normAutofit fontScale="62500" lnSpcReduction="20000"/>
          </a:bodyPr>
          <a:lstStyle/>
          <a:p>
            <a:pPr algn="l" rtl="0"/>
            <a:r>
              <a:rPr lang="en-US" dirty="0"/>
              <a:t>Diğer her şey gibi, paralel hesaplamanın da kendi "jargonu" vardır. Paralel bilgi işlemle ilişkili daha yaygın olarak kullanılan terimlerden bazıları aşağıda listelenmiştir. Bunların çoğu daha sonra daha ayrıntılı olarak tartışılacaktır.</a:t>
            </a:r>
          </a:p>
          <a:p>
            <a:pPr algn="l" rtl="0"/>
            <a:r>
              <a:rPr lang="en-US" b="1" dirty="0"/>
              <a:t>Görev</a:t>
            </a:r>
          </a:p>
          <a:p>
            <a:pPr lvl="1" algn="l" rtl="0"/>
            <a:r>
              <a:rPr lang="en-US" dirty="0"/>
              <a:t>Hesaplamalı çalışmanın mantıksal olarak ayrı bir bölümü. Bir görev, tipik olarak, bir işlemci tarafından yürütülen bir program veya program benzeri talimatlar kümesidir.</a:t>
            </a:r>
          </a:p>
          <a:p>
            <a:pPr algn="l" rtl="0"/>
            <a:r>
              <a:rPr lang="en-US" b="1" dirty="0"/>
              <a:t>Paralel Görev</a:t>
            </a:r>
          </a:p>
          <a:p>
            <a:pPr lvl="1" algn="l" rtl="0"/>
            <a:r>
              <a:rPr lang="en-US" dirty="0"/>
              <a:t>Birden fazla işlemci tarafından güvenle yürütülebilen bir görev (doğru sonuçlar verir)</a:t>
            </a:r>
          </a:p>
          <a:p>
            <a:pPr algn="l" rtl="0"/>
            <a:r>
              <a:rPr lang="en-US" b="1" dirty="0"/>
              <a:t>Seri Yürütme</a:t>
            </a:r>
          </a:p>
          <a:p>
            <a:pPr lvl="1" algn="l" rtl="0"/>
            <a:r>
              <a:rPr lang="en-US" dirty="0"/>
              <a:t>Bir programın sırayla yürütülmesi, her seferinde bir ifade. En basit anlamda, tek işlemcili bir makinede olan budur. Bununla birlikte, hemen hemen tüm paralel görevler, paralel bir programın seri olarak yürütülmesi gereken bölümlerine sahip olacaktır.</a:t>
            </a:r>
          </a:p>
          <a:p>
            <a:pPr algn="l" rtl="0">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b="1" dirty="0"/>
              <a:t>Bazı Genel Paralel Terminoloji</a:t>
            </a:r>
            <a:endParaRPr lang="en-US" dirty="0"/>
          </a:p>
        </p:txBody>
      </p:sp>
      <p:sp>
        <p:nvSpPr>
          <p:cNvPr id="3" name="2 İçerik Yer Tutucusu"/>
          <p:cNvSpPr>
            <a:spLocks noGrp="1"/>
          </p:cNvSpPr>
          <p:nvPr>
            <p:ph sz="quarter" idx="1"/>
          </p:nvPr>
        </p:nvSpPr>
        <p:spPr/>
        <p:txBody>
          <a:bodyPr>
            <a:normAutofit fontScale="70000" lnSpcReduction="20000"/>
          </a:bodyPr>
          <a:lstStyle/>
          <a:p>
            <a:pPr algn="l" rtl="0"/>
            <a:r>
              <a:rPr lang="en-US" b="1" dirty="0"/>
              <a:t>Paralel Yürütme</a:t>
            </a:r>
          </a:p>
          <a:p>
            <a:pPr lvl="1" algn="l" rtl="0"/>
            <a:r>
              <a:rPr lang="en-US" dirty="0"/>
              <a:t>Bir programın birden fazla görev tarafından yürütülmesi, her görev aynı anda aynı veya farklı ifadeyi yürütebilir.</a:t>
            </a:r>
          </a:p>
          <a:p>
            <a:pPr algn="l" rtl="0"/>
            <a:r>
              <a:rPr lang="en-US" b="1" dirty="0"/>
              <a:t>boru hattı</a:t>
            </a:r>
          </a:p>
          <a:p>
            <a:pPr lvl="1" algn="l" rtl="0"/>
            <a:r>
              <a:rPr lang="en-US" dirty="0"/>
              <a:t>Bir görevi, tıpkı bir montaj hattı gibi içinden geçen girdilerle, farklı işlemci birimleri tarafından gerçekleştirilen adımlara bölmek; bir tür paralel hesaplama.</a:t>
            </a:r>
          </a:p>
          <a:p>
            <a:pPr algn="l" rtl="0"/>
            <a:r>
              <a:rPr lang="en-US" b="1" dirty="0"/>
              <a:t>Paylaşılan Bellek</a:t>
            </a:r>
          </a:p>
          <a:p>
            <a:pPr lvl="1" algn="l" rtl="0"/>
            <a:r>
              <a:rPr lang="en-US" dirty="0"/>
              <a:t>Tamamen donanım açısından bakıldığında, tüm işlemcilerin ortak fiziksel belleğe doğrudan (genellikle veri yolu tabanlı) erişime sahip olduğu bir bilgisayar mimarisini tanımlar. Programlama anlamında, paralel görevlerin tümünün aynı bellek "resmine" sahip olduğu ve fiziksel belleğin gerçekte nerede bulunduğundan bağımsız olarak aynı mantıksal bellek konumlarını doğrudan adresleyebildiği ve bunlara erişebildiği bir modeli tanımlar.</a:t>
            </a:r>
            <a:br>
              <a:rPr lang="en-US" dirty="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b="1" dirty="0"/>
              <a:t>Bazı Genel Paralel Terminoloji</a:t>
            </a:r>
            <a:endParaRPr lang="en-US" dirty="0"/>
          </a:p>
        </p:txBody>
      </p:sp>
      <p:sp>
        <p:nvSpPr>
          <p:cNvPr id="3" name="2 İçerik Yer Tutucusu"/>
          <p:cNvSpPr>
            <a:spLocks noGrp="1"/>
          </p:cNvSpPr>
          <p:nvPr>
            <p:ph sz="quarter" idx="1"/>
          </p:nvPr>
        </p:nvSpPr>
        <p:spPr/>
        <p:txBody>
          <a:bodyPr>
            <a:normAutofit fontScale="70000" lnSpcReduction="20000"/>
          </a:bodyPr>
          <a:lstStyle/>
          <a:p>
            <a:pPr algn="l" rtl="0"/>
            <a:r>
              <a:rPr lang="en-US" b="1" dirty="0"/>
              <a:t>Simetrik Çoklu İşlemci (SMP)</a:t>
            </a:r>
          </a:p>
          <a:p>
            <a:pPr lvl="1" algn="l" rtl="0"/>
            <a:r>
              <a:rPr lang="en-US" dirty="0"/>
              <a:t>Birden çok işlemcinin tek bir adres alanını paylaştığı ve tüm kaynaklara eriştiği donanım mimarisi; paylaşılan bellek hesaplama</a:t>
            </a:r>
          </a:p>
          <a:p>
            <a:pPr algn="l" rtl="0"/>
            <a:r>
              <a:rPr lang="en-US" b="1" dirty="0"/>
              <a:t>Dağıtılmış Bellek</a:t>
            </a:r>
          </a:p>
          <a:p>
            <a:pPr lvl="1" algn="l" rtl="0"/>
            <a:r>
              <a:rPr lang="en-US" dirty="0"/>
              <a:t>Donanımda, yaygın olmayan fiziksel bellek için ağ tabanlı bellek erişimini ifade eder. Bir programlama modeli olarak, görevler yerel makine belleğini yalnızca mantıksal olarak "görebilir" ve diğer görevlerin yürütüldüğü diğer makinelerdeki belleğe erişmek için iletişimleri kullanmalıdır.</a:t>
            </a:r>
          </a:p>
          <a:p>
            <a:pPr algn="l" rtl="0"/>
            <a:r>
              <a:rPr lang="en-US" b="1" dirty="0"/>
              <a:t>İletişim</a:t>
            </a:r>
          </a:p>
          <a:p>
            <a:pPr lvl="1" algn="l" rtl="0"/>
            <a:r>
              <a:rPr lang="en-US" dirty="0"/>
              <a:t>Paralel görevlerin genellikle veri alışverişi yapması gerekir. Bunun, paylaşılan bir bellek veri yolu veya bir ağ üzerinden gerçekleştirilmesi gibi birkaç yolu vardır, ancak, kullanılan yöntemden bağımsız olarak, gerçek veri alışverişi olayına genellikle iletişim denir.</a:t>
            </a:r>
          </a:p>
          <a:p>
            <a:pPr algn="l" rtl="0">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b="1" dirty="0"/>
              <a:t>Bazı Genel Paralel Terminoloji</a:t>
            </a:r>
            <a:endParaRPr lang="en-US" dirty="0"/>
          </a:p>
        </p:txBody>
      </p:sp>
      <p:sp>
        <p:nvSpPr>
          <p:cNvPr id="3" name="2 İçerik Yer Tutucusu"/>
          <p:cNvSpPr>
            <a:spLocks noGrp="1"/>
          </p:cNvSpPr>
          <p:nvPr>
            <p:ph sz="quarter" idx="1"/>
          </p:nvPr>
        </p:nvSpPr>
        <p:spPr/>
        <p:txBody>
          <a:bodyPr>
            <a:normAutofit fontScale="77500" lnSpcReduction="20000"/>
          </a:bodyPr>
          <a:lstStyle/>
          <a:p>
            <a:pPr algn="l" rtl="0"/>
            <a:r>
              <a:rPr lang="en-US" b="1" dirty="0"/>
              <a:t>senkronizasyon</a:t>
            </a:r>
          </a:p>
          <a:p>
            <a:pPr lvl="1" algn="l" rtl="0"/>
            <a:r>
              <a:rPr lang="en-US" dirty="0"/>
              <a:t>Paralel görevlerin gerçek zamanlı koordinasyonu, genellikle iletişimle ilişkilendirilir. Genellikle bir uygulama içinde bir görevin başka bir görev(ler) aynı veya mantıksal olarak eşdeğer olana kadar ilerlemeyeceği bir senkronizasyon noktası oluşturarak uygulanır.</a:t>
            </a:r>
            <a:r>
              <a:rPr lang="en-US" dirty="0" err="1"/>
              <a:t>nokta. Senkronizasyon</a:t>
            </a:r>
            <a:r>
              <a:rPr lang="en-US" dirty="0"/>
              <a:t>genellikle en az bir görev için beklemeyi içerir ve bu nedenle paralel bir uygulamanın duvar saati yürütme süresinin artmasına neden olabilir.</a:t>
            </a:r>
          </a:p>
          <a:p>
            <a:pPr algn="l" rtl="0"/>
            <a:r>
              <a:rPr lang="en-US" b="1" dirty="0"/>
              <a:t>ayrıntı düzeyi</a:t>
            </a:r>
          </a:p>
          <a:p>
            <a:pPr lvl="1" algn="l" rtl="0"/>
            <a:r>
              <a:rPr lang="en-US" dirty="0"/>
              <a:t>Paralel bilgi işlemde ayrıntı düzeyi, hesaplamanın iletişime oranının niteliksel bir ölçüsüdür.</a:t>
            </a:r>
          </a:p>
          <a:p>
            <a:pPr lvl="2" algn="l" rtl="0"/>
            <a:r>
              <a:rPr lang="en-US" b="1" i="1" dirty="0"/>
              <a:t>Kaba:</a:t>
            </a:r>
            <a:r>
              <a:rPr lang="en-US" dirty="0"/>
              <a:t>iletişim olayları arasında nispeten büyük miktarda hesaplama işi yapılır</a:t>
            </a:r>
          </a:p>
          <a:p>
            <a:pPr lvl="2" algn="l" rtl="0"/>
            <a:r>
              <a:rPr lang="en-US" b="1" i="1" dirty="0"/>
              <a:t>İyi:</a:t>
            </a:r>
            <a:r>
              <a:rPr lang="en-US" dirty="0"/>
              <a:t>iletişim olayları arasında nispeten küçük miktarlarda hesaplama işi yapılır</a:t>
            </a:r>
          </a:p>
          <a:p>
            <a:pPr algn="l" rtl="0">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b="1" dirty="0"/>
              <a:t>Bazı Genel Paralel Terminoloji</a:t>
            </a:r>
            <a:endParaRPr lang="en-US" dirty="0"/>
          </a:p>
        </p:txBody>
      </p:sp>
      <p:sp>
        <p:nvSpPr>
          <p:cNvPr id="3" name="2 İçerik Yer Tutucusu"/>
          <p:cNvSpPr>
            <a:spLocks noGrp="1"/>
          </p:cNvSpPr>
          <p:nvPr>
            <p:ph sz="quarter" idx="1"/>
          </p:nvPr>
        </p:nvSpPr>
        <p:spPr/>
        <p:txBody>
          <a:bodyPr>
            <a:normAutofit fontScale="77500" lnSpcReduction="20000"/>
          </a:bodyPr>
          <a:lstStyle/>
          <a:p>
            <a:pPr algn="l" rtl="0"/>
            <a:r>
              <a:rPr lang="en-US" sz="2200" b="1" dirty="0"/>
              <a:t>Gözlemlenen Hızlanma</a:t>
            </a:r>
          </a:p>
          <a:p>
            <a:pPr lvl="1" algn="l" rtl="0"/>
            <a:r>
              <a:rPr lang="en-US" sz="2200" dirty="0"/>
              <a:t>Paralelleştirilmiş bir kodun gözlenen hızlanması şu şekilde tanımlanır:</a:t>
            </a:r>
          </a:p>
          <a:p>
            <a:pPr lvl="1" algn="l" rtl="0"/>
            <a:r>
              <a:rPr lang="en-US" sz="2200" b="1" dirty="0"/>
              <a:t>seri yürütmenin duvar saati zamanı</a:t>
            </a:r>
            <a:br>
              <a:rPr lang="en-US" sz="2200" b="1" dirty="0"/>
            </a:br>
            <a:r>
              <a:rPr lang="en-US" sz="2200" b="1" dirty="0"/>
              <a:t>----------------------------------</a:t>
            </a:r>
            <a:br>
              <a:rPr lang="en-US" sz="2200" b="1" dirty="0"/>
            </a:br>
            <a:r>
              <a:rPr lang="en-US" sz="2200" b="1" dirty="0"/>
              <a:t>paralel yürütmenin duvar saati zamanı</a:t>
            </a:r>
            <a:endParaRPr lang="en-US" sz="2200" dirty="0"/>
          </a:p>
          <a:p>
            <a:pPr lvl="1" algn="l" rtl="0"/>
            <a:r>
              <a:rPr lang="en-US" sz="2200" dirty="0"/>
              <a:t>Bir paralel programın performansı için en basit ve en çok kullanılan göstergelerden biri.</a:t>
            </a:r>
          </a:p>
          <a:p>
            <a:pPr algn="l" rtl="0"/>
            <a:r>
              <a:rPr lang="en-US" sz="2200" b="1" dirty="0"/>
              <a:t>Paralel Tepegöz</a:t>
            </a:r>
          </a:p>
          <a:p>
            <a:pPr lvl="1" algn="l" rtl="0"/>
            <a:r>
              <a:rPr lang="en-US" sz="2200" dirty="0"/>
              <a:t>Yararlı işler yapmanın aksine, paralel görevleri koordine etmek için gereken süre. Paralel ek yük, aşağıdaki gibi faktörleri içerebilir:</a:t>
            </a:r>
          </a:p>
          <a:p>
            <a:pPr lvl="2" algn="l" rtl="0"/>
            <a:r>
              <a:rPr lang="en-US" sz="2200" dirty="0"/>
              <a:t>Görev başlatma zamanı</a:t>
            </a:r>
          </a:p>
          <a:p>
            <a:pPr lvl="2" algn="l" rtl="0"/>
            <a:r>
              <a:rPr lang="en-US" sz="2200" dirty="0"/>
              <a:t>senkronizasyonlar</a:t>
            </a:r>
          </a:p>
          <a:p>
            <a:pPr lvl="2" algn="l" rtl="0"/>
            <a:r>
              <a:rPr lang="en-US" sz="2200" dirty="0"/>
              <a:t>Veri iletişimleri</a:t>
            </a:r>
          </a:p>
          <a:p>
            <a:pPr lvl="2" algn="l" rtl="0"/>
            <a:r>
              <a:rPr lang="en-US" sz="2200" dirty="0"/>
              <a:t>Paralel derleyiciler, kitaplıklar, araçlar, işletim sistemi vb. tarafından dayatılan yazılım ek yükü.</a:t>
            </a:r>
          </a:p>
          <a:p>
            <a:pPr lvl="2" algn="l" rtl="0"/>
            <a:r>
              <a:rPr lang="en-US" sz="2200" dirty="0"/>
              <a:t>Görev sonlandırma zamanı</a:t>
            </a:r>
            <a:br>
              <a:rPr lang="en-US" dirty="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b="1" dirty="0"/>
              <a:t>Bazı Genel Paralel Terminoloji</a:t>
            </a:r>
            <a:endParaRPr lang="en-US" dirty="0"/>
          </a:p>
        </p:txBody>
      </p:sp>
      <p:sp>
        <p:nvSpPr>
          <p:cNvPr id="3" name="2 İçerik Yer Tutucusu"/>
          <p:cNvSpPr>
            <a:spLocks noGrp="1"/>
          </p:cNvSpPr>
          <p:nvPr>
            <p:ph sz="quarter" idx="1"/>
          </p:nvPr>
        </p:nvSpPr>
        <p:spPr/>
        <p:txBody>
          <a:bodyPr>
            <a:normAutofit fontScale="77500" lnSpcReduction="20000"/>
          </a:bodyPr>
          <a:lstStyle/>
          <a:p>
            <a:pPr algn="l" rtl="0"/>
            <a:r>
              <a:rPr lang="en-US" sz="2200" b="1" dirty="0"/>
              <a:t>Devasa Paralel</a:t>
            </a:r>
          </a:p>
          <a:p>
            <a:pPr lvl="1" algn="l" rtl="0"/>
            <a:r>
              <a:rPr lang="en-US" sz="2200" dirty="0"/>
              <a:t>Birçok işlemciye sahip, belirli bir paralel sistemden oluşan donanımı ifade eder. "Çok" un anlamı artmaya devam ediyor, ancak şu anda en büyük paralel bilgisayarlar yüz binlerce işlemciden oluşabilir.</a:t>
            </a:r>
          </a:p>
          <a:p>
            <a:pPr algn="l" rtl="0"/>
            <a:r>
              <a:rPr lang="en-US" sz="2200" b="1" dirty="0"/>
              <a:t>Utanç Verici Paralel</a:t>
            </a:r>
          </a:p>
          <a:p>
            <a:pPr lvl="1" algn="l" rtl="0"/>
            <a:r>
              <a:rPr lang="en-US" sz="2200" dirty="0"/>
              <a:t>Birçok benzer, ancak bağımsız görevi aynı anda çözmek; görevler arasında koordinasyona çok az ihtiyaç vardır veya hiç yoktur.</a:t>
            </a:r>
          </a:p>
          <a:p>
            <a:pPr algn="l" rtl="0"/>
            <a:r>
              <a:rPr lang="en-US" sz="2200" b="1" dirty="0"/>
              <a:t>ölçeklenebilirlik</a:t>
            </a:r>
          </a:p>
          <a:p>
            <a:pPr lvl="1" algn="l" rtl="0"/>
            <a:r>
              <a:rPr lang="en-US" sz="2200" dirty="0"/>
              <a:t>Bir paralel sistemin (donanım ve/veya yazılım), daha fazla işlemcinin eklenmesiyle paralel hızlanmada orantılı bir artış gösterme becerisini ifade eder. Ölçeklenebilirliğe katkıda bulunan faktörler şunları içerir:</a:t>
            </a:r>
          </a:p>
          <a:p>
            <a:pPr lvl="2" algn="l" rtl="0"/>
            <a:r>
              <a:rPr lang="en-US" sz="2200" dirty="0"/>
              <a:t>Donanım - özellikle bellek-</a:t>
            </a:r>
            <a:r>
              <a:rPr lang="en-US" sz="2200" dirty="0" err="1"/>
              <a:t>İşlemci</a:t>
            </a:r>
            <a:r>
              <a:rPr lang="en-US" sz="2200" dirty="0"/>
              <a:t>bant genişlikleri ve ağ iletişimi</a:t>
            </a:r>
          </a:p>
          <a:p>
            <a:pPr lvl="2" algn="l" rtl="0"/>
            <a:r>
              <a:rPr lang="en-US" sz="2200" dirty="0"/>
              <a:t>Uygulama algoritması</a:t>
            </a:r>
          </a:p>
          <a:p>
            <a:pPr lvl="2" algn="l" rtl="0"/>
            <a:r>
              <a:rPr lang="en-US" sz="2200" dirty="0"/>
              <a:t>Paralel ek yük ile ilgili</a:t>
            </a:r>
          </a:p>
          <a:p>
            <a:pPr lvl="2" algn="l" rtl="0"/>
            <a:r>
              <a:rPr lang="en-US" sz="2200" dirty="0"/>
              <a:t>Özel uygulamanızın ve kodlamanızın özellikleri</a:t>
            </a:r>
          </a:p>
          <a:p>
            <a:pPr algn="l" rtl="0"/>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b="1" dirty="0"/>
              <a:t>Bazı Genel Paralel Terminoloji</a:t>
            </a:r>
            <a:endParaRPr lang="en-US" dirty="0"/>
          </a:p>
        </p:txBody>
      </p:sp>
      <p:sp>
        <p:nvSpPr>
          <p:cNvPr id="3" name="2 İçerik Yer Tutucusu"/>
          <p:cNvSpPr>
            <a:spLocks noGrp="1"/>
          </p:cNvSpPr>
          <p:nvPr>
            <p:ph sz="quarter" idx="1"/>
          </p:nvPr>
        </p:nvSpPr>
        <p:spPr/>
        <p:txBody>
          <a:bodyPr>
            <a:normAutofit fontScale="92500"/>
          </a:bodyPr>
          <a:lstStyle/>
          <a:p>
            <a:pPr algn="l" rtl="0"/>
            <a:r>
              <a:rPr lang="en-US" b="1" dirty="0"/>
              <a:t>Çok Çekirdekli İşlemciler</a:t>
            </a:r>
          </a:p>
          <a:p>
            <a:pPr lvl="1" algn="l" rtl="0"/>
            <a:r>
              <a:rPr lang="en-US" dirty="0"/>
              <a:t>Tek bir çip üzerinde birden çok işlemci (çekirdek).</a:t>
            </a:r>
          </a:p>
          <a:p>
            <a:pPr algn="l" rtl="0"/>
            <a:r>
              <a:rPr lang="en-US" b="1" dirty="0"/>
              <a:t>Küme Bilişim</a:t>
            </a:r>
          </a:p>
          <a:p>
            <a:pPr lvl="1" algn="l" rtl="0"/>
            <a:r>
              <a:rPr lang="en-US" dirty="0"/>
              <a:t>Paralel bir sistem oluşturmak için emtia birimlerinin (işlemciler, ağlar veya SMP'ler) bir kombinasyonunun kullanılması.</a:t>
            </a:r>
          </a:p>
          <a:p>
            <a:pPr algn="l" rtl="0"/>
            <a:r>
              <a:rPr lang="en-US" b="1" dirty="0"/>
              <a:t>Süper Hesaplama / Yüksek Performanslı Bilgi İşlem</a:t>
            </a:r>
          </a:p>
          <a:p>
            <a:pPr lvl="1" algn="l" rtl="0"/>
            <a:r>
              <a:rPr lang="en-US" dirty="0"/>
              <a:t>Büyük sorunları çözmek için dünyanın en hızlı, en büyük makinelerinin kullanılması.</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rtl="0"/>
            <a:r>
              <a:rPr lang="en-US" b="1" dirty="0"/>
              <a:t>von Neumann Mimarlık</a:t>
            </a:r>
          </a:p>
        </p:txBody>
      </p:sp>
      <p:sp>
        <p:nvSpPr>
          <p:cNvPr id="3" name="2 İçerik Yer Tutucusu"/>
          <p:cNvSpPr>
            <a:spLocks noGrp="1"/>
          </p:cNvSpPr>
          <p:nvPr>
            <p:ph sz="quarter" idx="1"/>
          </p:nvPr>
        </p:nvSpPr>
        <p:spPr/>
        <p:txBody>
          <a:bodyPr>
            <a:normAutofit lnSpcReduction="10000"/>
          </a:bodyPr>
          <a:lstStyle/>
          <a:p>
            <a:pPr algn="l" rtl="0"/>
            <a:r>
              <a:rPr lang="en-US" dirty="0"/>
              <a:t>Adını, 1945 tarihli makalelerinde bir elektronik bilgisayar için genel gereksinimleri ilk kez yazan Macar matematikçi John von Neumann'dan almıştır.</a:t>
            </a:r>
          </a:p>
          <a:p>
            <a:pPr algn="l" rtl="0"/>
            <a:r>
              <a:rPr lang="en-US" dirty="0"/>
              <a:t>O zamandan beri, neredeyse tüm bilgisayarlar, "sabit kablolama" ile programlanan önceki bilgisayarlardan farklı olan bu temel tasarımı izledi.</a:t>
            </a:r>
          </a:p>
          <a:p>
            <a:pPr algn="l" rtl="0"/>
            <a:r>
              <a:rPr lang="en-US" dirty="0"/>
              <a:t>Dört ana bileşenden oluşur:</a:t>
            </a:r>
          </a:p>
          <a:p>
            <a:pPr lvl="1" algn="l" rtl="0"/>
            <a:r>
              <a:rPr lang="en-US" dirty="0"/>
              <a:t>Hafıza</a:t>
            </a:r>
          </a:p>
          <a:p>
            <a:pPr lvl="1" algn="l" rtl="0"/>
            <a:r>
              <a:rPr lang="en-US" dirty="0"/>
              <a:t>Kontrol ünitesi</a:t>
            </a:r>
          </a:p>
          <a:p>
            <a:pPr lvl="1" algn="l" rtl="0"/>
            <a:r>
              <a:rPr lang="en-US" dirty="0"/>
              <a:t>Aritmetik mantık Birimi</a:t>
            </a:r>
          </a:p>
          <a:p>
            <a:pPr lvl="1" algn="l" rtl="0"/>
            <a:r>
              <a:rPr lang="en-US" dirty="0" err="1"/>
              <a:t>Giriş çıkış</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rtl="0"/>
            <a:endParaRPr lang="en-US"/>
          </a:p>
        </p:txBody>
      </p:sp>
      <p:sp>
        <p:nvSpPr>
          <p:cNvPr id="3" name="2 İçerik Yer Tutucusu"/>
          <p:cNvSpPr>
            <a:spLocks noGrp="1"/>
          </p:cNvSpPr>
          <p:nvPr>
            <p:ph sz="quarter" idx="1"/>
          </p:nvPr>
        </p:nvSpPr>
        <p:spPr/>
        <p:txBody>
          <a:bodyPr/>
          <a:lstStyle/>
          <a:p>
            <a:pPr algn="l" rtl="0"/>
            <a:endParaRPr lang="en-US"/>
          </a:p>
        </p:txBody>
      </p:sp>
      <p:pic>
        <p:nvPicPr>
          <p:cNvPr id="7170" name="Picture 2" descr="C:\Users\Galip\Downloads\paralel\vonNeumann1.gif"/>
          <p:cNvPicPr>
            <a:picLocks noChangeAspect="1" noChangeArrowheads="1"/>
          </p:cNvPicPr>
          <p:nvPr/>
        </p:nvPicPr>
        <p:blipFill>
          <a:blip r:embed="rId2" cstate="print"/>
          <a:srcRect/>
          <a:stretch>
            <a:fillRect/>
          </a:stretch>
        </p:blipFill>
        <p:spPr bwMode="auto">
          <a:xfrm>
            <a:off x="1447800" y="304800"/>
            <a:ext cx="6553200" cy="619534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rtl="0"/>
            <a:endParaRPr lang="en-US"/>
          </a:p>
        </p:txBody>
      </p:sp>
      <p:sp>
        <p:nvSpPr>
          <p:cNvPr id="3" name="2 İçerik Yer Tutucusu"/>
          <p:cNvSpPr>
            <a:spLocks noGrp="1"/>
          </p:cNvSpPr>
          <p:nvPr>
            <p:ph sz="quarter" idx="1"/>
          </p:nvPr>
        </p:nvSpPr>
        <p:spPr/>
        <p:txBody>
          <a:bodyPr>
            <a:normAutofit/>
          </a:bodyPr>
          <a:lstStyle/>
          <a:p>
            <a:pPr algn="l" rtl="0"/>
            <a:r>
              <a:rPr lang="en-US" dirty="0"/>
              <a:t>Okuma/yazma, rasgele erişim belleği, hem program talimatlarını hem de verileri depolamak için kullanılır</a:t>
            </a:r>
          </a:p>
          <a:p>
            <a:pPr lvl="1" algn="l" rtl="0"/>
            <a:r>
              <a:rPr lang="en-US" dirty="0"/>
              <a:t>Program yönergeleri, bilgisayara bir şey yapmasını söyleyen kodlanmış verilerdir.</a:t>
            </a:r>
          </a:p>
          <a:p>
            <a:pPr lvl="1" algn="l" rtl="0"/>
            <a:r>
              <a:rPr lang="en-US" dirty="0"/>
              <a:t>Veri, program tarafından kullanılacak basit bilgidir.</a:t>
            </a:r>
          </a:p>
          <a:p>
            <a:pPr algn="l" rtl="0"/>
            <a:r>
              <a:rPr lang="en-US" dirty="0"/>
              <a:t>Kontrol ünitesi, talimatları/verileri bellekten alır, talimatların kodunu çözer ve</a:t>
            </a:r>
            <a:r>
              <a:rPr lang="en-US" dirty="0" err="1"/>
              <a:t>sonra</a:t>
            </a:r>
            <a:r>
              <a:rPr lang="en-US" b="1" i="1" dirty="0" err="1"/>
              <a:t>sırayla</a:t>
            </a:r>
            <a:r>
              <a:rPr lang="en-US" dirty="0"/>
              <a:t>programlanmış görevi gerçekleştirmek için operasyonları koordine eder.</a:t>
            </a:r>
          </a:p>
          <a:p>
            <a:pPr algn="l" rtl="0"/>
            <a:r>
              <a:rPr lang="en-US" dirty="0" err="1"/>
              <a:t>aritmetik</a:t>
            </a:r>
            <a:r>
              <a:rPr lang="en-US" dirty="0"/>
              <a:t>Birim temel aritmetik işlemleri gerçekleştirir</a:t>
            </a:r>
          </a:p>
          <a:p>
            <a:pPr algn="l" rtl="0"/>
            <a:r>
              <a:rPr lang="en-US" dirty="0" err="1"/>
              <a:t>Giriş çıkış</a:t>
            </a:r>
            <a:r>
              <a:rPr lang="en-US" dirty="0"/>
              <a:t>insan operatörünün arayüzüdür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rtl="0"/>
            <a:r>
              <a:rPr lang="en-US" b="1" dirty="0"/>
              <a:t>Flynn'in Klasik Taksonomisi</a:t>
            </a:r>
            <a:endParaRPr lang="en-US" dirty="0"/>
          </a:p>
        </p:txBody>
      </p:sp>
      <p:sp>
        <p:nvSpPr>
          <p:cNvPr id="3" name="2 İçerik Yer Tutucusu"/>
          <p:cNvSpPr>
            <a:spLocks noGrp="1"/>
          </p:cNvSpPr>
          <p:nvPr>
            <p:ph sz="quarter" idx="1"/>
          </p:nvPr>
        </p:nvSpPr>
        <p:spPr/>
        <p:txBody>
          <a:bodyPr>
            <a:normAutofit/>
          </a:bodyPr>
          <a:lstStyle/>
          <a:p>
            <a:pPr algn="l" rtl="0"/>
            <a:r>
              <a:rPr lang="en-US" dirty="0"/>
              <a:t>Paralel bilgisayarları sınıflandırmanın farklı yolları vardır. 1966'dan beri kullanımda olan ve daha yaygın olarak kullanılan sınıflandırmalardan biri Flynn'in Taksonomisidir.</a:t>
            </a:r>
          </a:p>
          <a:p>
            <a:pPr algn="l" rtl="0"/>
            <a:r>
              <a:rPr lang="en-US" dirty="0"/>
              <a:t>Flynn'in taksonomisi, çok işlemcili bilgisayar mimarilerini, iki bağımsız boyut boyunca nasıl sınıflandırılabileceklerine göre ayırır.</a:t>
            </a:r>
            <a:r>
              <a:rPr lang="en-US" b="1" i="1" dirty="0"/>
              <a:t>Talimat</a:t>
            </a:r>
            <a:r>
              <a:rPr lang="en-US" dirty="0"/>
              <a:t>ve</a:t>
            </a:r>
            <a:r>
              <a:rPr lang="en-US" b="1" i="1" dirty="0"/>
              <a:t>Veri</a:t>
            </a:r>
            <a:r>
              <a:rPr lang="en-US" dirty="0"/>
              <a:t>. Bu boyutların her biri iki olası durumdan yalnızca birine sahip olabilir:</a:t>
            </a:r>
            <a:r>
              <a:rPr lang="en-US" b="1" i="1" dirty="0"/>
              <a:t>Bekar</a:t>
            </a:r>
            <a:r>
              <a:rPr lang="en-US" dirty="0"/>
              <a:t>veya</a:t>
            </a:r>
            <a:r>
              <a:rPr lang="en-US" b="1" i="1" dirty="0"/>
              <a:t>çoklu</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rtl="0"/>
            <a:r>
              <a:rPr lang="en-US" b="1" dirty="0"/>
              <a:t>Flynn'in Klasik Taksonomisi</a:t>
            </a:r>
            <a:endParaRPr lang="en-US" dirty="0"/>
          </a:p>
        </p:txBody>
      </p:sp>
      <p:graphicFrame>
        <p:nvGraphicFramePr>
          <p:cNvPr id="4" name="3 İçerik Yer Tutucusu"/>
          <p:cNvGraphicFramePr>
            <a:graphicFrameLocks noGrp="1"/>
          </p:cNvGraphicFramePr>
          <p:nvPr>
            <p:ph sz="quarter" idx="1"/>
          </p:nvPr>
        </p:nvGraphicFramePr>
        <p:xfrm>
          <a:off x="381000" y="2362200"/>
          <a:ext cx="8229600" cy="320040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600200">
                <a:tc>
                  <a:txBody>
                    <a:bodyPr/>
                    <a:lstStyle/>
                    <a:p>
                      <a:pPr algn="ctr" rtl="0"/>
                      <a:r>
                        <a:rPr lang="en-US" sz="2400" b="1" dirty="0">
                          <a:solidFill>
                            <a:schemeClr val="tx1"/>
                          </a:solidFill>
                        </a:rPr>
                        <a:t>ÖBSD</a:t>
                      </a:r>
                    </a:p>
                    <a:p>
                      <a:pPr algn="ctr" rtl="0"/>
                      <a:endParaRPr lang="en-US" sz="2400" b="1" dirty="0">
                        <a:solidFill>
                          <a:srgbClr val="FFFF00"/>
                        </a:solidFill>
                      </a:endParaRPr>
                    </a:p>
                    <a:p>
                      <a:pPr algn="ctr" rtl="0"/>
                      <a:r>
                        <a:rPr lang="en-US" b="1" dirty="0"/>
                        <a:t>BekarTalimat, Tek Veri</a:t>
                      </a:r>
                    </a:p>
                  </a:txBody>
                  <a:tcPr marL="47625" marR="47625" marT="47625" marB="47625" anchor="ctr">
                    <a:solidFill>
                      <a:srgbClr val="92D050"/>
                    </a:solidFill>
                  </a:tcPr>
                </a:tc>
                <a:tc>
                  <a:txBody>
                    <a:bodyPr/>
                    <a:lstStyle/>
                    <a:p>
                      <a:pPr algn="ctr" rtl="0"/>
                      <a:r>
                        <a:rPr lang="en-US" sz="2400" b="1" dirty="0"/>
                        <a:t>simD</a:t>
                      </a:r>
                    </a:p>
                    <a:p>
                      <a:pPr algn="ctr" rtl="0"/>
                      <a:endParaRPr lang="en-US" b="1" dirty="0"/>
                    </a:p>
                    <a:p>
                      <a:pPr algn="ctr" rtl="0"/>
                      <a:r>
                        <a:rPr lang="en-US" b="1" dirty="0"/>
                        <a:t>BekarTalimat, Çoklu Veri</a:t>
                      </a:r>
                    </a:p>
                  </a:txBody>
                  <a:tcPr marL="47625" marR="47625" marT="47625" marB="47625" anchor="ctr">
                    <a:solidFill>
                      <a:srgbClr val="00B0F0"/>
                    </a:solidFill>
                  </a:tcPr>
                </a:tc>
                <a:extLst>
                  <a:ext uri="{0D108BD9-81ED-4DB2-BD59-A6C34878D82A}">
                    <a16:rowId xmlns:a16="http://schemas.microsoft.com/office/drawing/2014/main" val="10000"/>
                  </a:ext>
                </a:extLst>
              </a:tr>
              <a:tr h="1600200">
                <a:tc>
                  <a:txBody>
                    <a:bodyPr/>
                    <a:lstStyle/>
                    <a:p>
                      <a:pPr algn="ctr" rtl="0"/>
                      <a:r>
                        <a:rPr lang="en-US" sz="2400" b="1" dirty="0"/>
                        <a:t>MISD</a:t>
                      </a:r>
                    </a:p>
                    <a:p>
                      <a:pPr algn="ctr" rtl="0"/>
                      <a:endParaRPr lang="en-US" b="1" dirty="0"/>
                    </a:p>
                    <a:p>
                      <a:pPr algn="ctr" rtl="0"/>
                      <a:r>
                        <a:rPr lang="en-US" b="1" dirty="0"/>
                        <a:t>çokluTalimat, Tek Veri</a:t>
                      </a:r>
                    </a:p>
                  </a:txBody>
                  <a:tcPr marL="47625" marR="47625" marT="47625" marB="47625"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400" b="1" i="0" kern="1200" dirty="0">
                          <a:solidFill>
                            <a:schemeClr val="tx1"/>
                          </a:solidFill>
                          <a:latin typeface="+mn-lt"/>
                          <a:ea typeface="+mn-ea"/>
                          <a:cs typeface="+mn-cs"/>
                        </a:rPr>
                        <a:t>MİMD</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b="1" i="0" kern="1200" dirty="0">
                        <a:solidFill>
                          <a:schemeClr val="tx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b="1" i="0" kern="1200" dirty="0">
                          <a:solidFill>
                            <a:schemeClr val="tx1"/>
                          </a:solidFill>
                          <a:latin typeface="+mn-lt"/>
                          <a:ea typeface="+mn-ea"/>
                          <a:cs typeface="+mn-cs"/>
                        </a:rPr>
                        <a:t>Çoklu Komut, Çoklu Veri</a:t>
                      </a:r>
                    </a:p>
                    <a:p>
                      <a:pPr algn="ctr" rtl="0"/>
                      <a:endParaRPr lang="en-US" dirty="0"/>
                    </a:p>
                  </a:txBody>
                  <a:tcPr marL="47625" marR="47625" marT="47625" marB="47625" anchor="ctr">
                    <a:solidFill>
                      <a:srgbClr val="FF0000"/>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dirty="0"/>
              <a:t> </a:t>
            </a:r>
            <a:r>
              <a:rPr lang="en-US" b="1" dirty="0"/>
              <a:t>Tek Yönerge, Tek Veri (SISD)</a:t>
            </a:r>
            <a:endParaRPr lang="en-US" dirty="0"/>
          </a:p>
        </p:txBody>
      </p:sp>
      <p:sp>
        <p:nvSpPr>
          <p:cNvPr id="3" name="2 İçerik Yer Tutucusu"/>
          <p:cNvSpPr>
            <a:spLocks noGrp="1"/>
          </p:cNvSpPr>
          <p:nvPr>
            <p:ph sz="quarter" idx="1"/>
          </p:nvPr>
        </p:nvSpPr>
        <p:spPr/>
        <p:txBody>
          <a:bodyPr>
            <a:normAutofit fontScale="92500"/>
          </a:bodyPr>
          <a:lstStyle/>
          <a:p>
            <a:pPr algn="l" rtl="0"/>
            <a:r>
              <a:rPr lang="en-US" dirty="0"/>
              <a:t>Seri (paralel olmayan) bir bilgisayar</a:t>
            </a:r>
          </a:p>
          <a:p>
            <a:pPr algn="l" rtl="0"/>
            <a:r>
              <a:rPr lang="en-US" dirty="0"/>
              <a:t>Tek talimat: herhangi bir saat döngüsü sırasında CPU tarafından yalnızca bir talimat akışı uygulanır.</a:t>
            </a:r>
          </a:p>
          <a:p>
            <a:pPr algn="l" rtl="0"/>
            <a:r>
              <a:rPr lang="en-US" dirty="0"/>
              <a:t>Tek veri: herhangi bir saat döngüsü sırasında girdi olarak yalnızca bir veri akışı kullanılıyor</a:t>
            </a:r>
          </a:p>
          <a:p>
            <a:pPr algn="l" rtl="0"/>
            <a:r>
              <a:rPr lang="en-US" dirty="0"/>
              <a:t>deterministik yürütme</a:t>
            </a:r>
          </a:p>
          <a:p>
            <a:pPr algn="l" rtl="0"/>
            <a:r>
              <a:rPr lang="en-US" dirty="0"/>
              <a:t>Bu, en eski ve hatta bugün bile en yaygın bilgisayar türüdür.</a:t>
            </a:r>
          </a:p>
          <a:p>
            <a:pPr algn="l" rtl="0"/>
            <a:r>
              <a:rPr lang="en-US" dirty="0"/>
              <a:t>Örnekler: eski nesil ana bilgisayarlar, mini bilgisayarlar ve iş istasyonları; en modern zaman PC'leri.</a:t>
            </a: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algn="l" rtl="0"/>
            <a:r>
              <a:rPr lang="en-US" dirty="0"/>
              <a:t> </a:t>
            </a:r>
            <a:r>
              <a:rPr lang="en-US" b="1" dirty="0"/>
              <a:t>Tek Yönerge, Tek Veri (SISD)</a:t>
            </a:r>
            <a:endParaRPr lang="en-US" dirty="0"/>
          </a:p>
        </p:txBody>
      </p:sp>
      <p:sp>
        <p:nvSpPr>
          <p:cNvPr id="3" name="2 İçerik Yer Tutucusu"/>
          <p:cNvSpPr>
            <a:spLocks noGrp="1"/>
          </p:cNvSpPr>
          <p:nvPr>
            <p:ph sz="quarter" idx="1"/>
          </p:nvPr>
        </p:nvSpPr>
        <p:spPr/>
        <p:txBody>
          <a:bodyPr/>
          <a:lstStyle/>
          <a:p>
            <a:pPr algn="l" rtl="0"/>
            <a:endParaRPr lang="en-US" dirty="0"/>
          </a:p>
        </p:txBody>
      </p:sp>
      <p:pic>
        <p:nvPicPr>
          <p:cNvPr id="8194" name="Picture 2" descr="C:\Users\Galip\Downloads\paralel\sisd.gif"/>
          <p:cNvPicPr>
            <a:picLocks noChangeAspect="1" noChangeArrowheads="1"/>
          </p:cNvPicPr>
          <p:nvPr/>
        </p:nvPicPr>
        <p:blipFill>
          <a:blip r:embed="rId2" cstate="print"/>
          <a:srcRect/>
          <a:stretch>
            <a:fillRect/>
          </a:stretch>
        </p:blipFill>
        <p:spPr bwMode="auto">
          <a:xfrm>
            <a:off x="2438400" y="1272433"/>
            <a:ext cx="4687887" cy="5585567"/>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Kaynak">
  <a:themeElements>
    <a:clrScheme name="Kaynak">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Kaynak">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ynak">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1273</Words>
  <Application>Microsoft Office PowerPoint</Application>
  <PresentationFormat>On-screen Show (4:3)</PresentationFormat>
  <Paragraphs>139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Kaynak</vt:lpstr>
      <vt:lpstr>Paralele GirişBilgi işlem</vt:lpstr>
      <vt:lpstr>2-Kavramlar ve Terminoloji</vt:lpstr>
      <vt:lpstr>von Neumann Mimarlık</vt:lpstr>
      <vt:lpstr>PowerPoint Presentation</vt:lpstr>
      <vt:lpstr>PowerPoint Presentation</vt:lpstr>
      <vt:lpstr>Flynn'in Klasik Taksonomisi</vt:lpstr>
      <vt:lpstr>Flynn'in Klasik Taksonomisi</vt:lpstr>
      <vt:lpstr> Tek Yönerge, Tek Veri (SISD)</vt:lpstr>
      <vt:lpstr> Tek Yönerge, Tek Veri (SISD)</vt:lpstr>
      <vt:lpstr> Tek Yönerge, Tek Veri (SISD)</vt:lpstr>
      <vt:lpstr> Tek Talimat, Çoklu Veri (SIMD)</vt:lpstr>
      <vt:lpstr> Tek Talimat, Çoklu Veri (SIMD)</vt:lpstr>
      <vt:lpstr> Tek Talimat, Çoklu Veri (SIMD)</vt:lpstr>
      <vt:lpstr> Tek Talimat, Çoklu Veri (SIMD)</vt:lpstr>
      <vt:lpstr> Tek Talimat, Çoklu Veri (SIMD)</vt:lpstr>
      <vt:lpstr> Çoklu Yönerge, Tek Veri (MISD)</vt:lpstr>
      <vt:lpstr> Çoklu Yönerge, Tek Veri (MISD)</vt:lpstr>
      <vt:lpstr> Çoklu Yönerge, Çoklu Veri (MIMD)</vt:lpstr>
      <vt:lpstr> Çoklu Yönerge, Çoklu Veri (MIMD)</vt:lpstr>
      <vt:lpstr> Çoklu Yönerge, Çoklu Veri (MIMD)</vt:lpstr>
      <vt:lpstr> Çoklu Yönerge, Çoklu Veri (MIMD)</vt:lpstr>
      <vt:lpstr>Bazı Genel Paralel Terminoloji</vt:lpstr>
      <vt:lpstr>Bazı Genel Paralel Terminoloji</vt:lpstr>
      <vt:lpstr>Bazı Genel Paralel Terminoloji</vt:lpstr>
      <vt:lpstr>Bazı Genel Paralel Terminoloji</vt:lpstr>
      <vt:lpstr>Bazı Genel Paralel Terminoloji</vt:lpstr>
      <vt:lpstr>Bazı Genel Paralel Terminoloji</vt:lpstr>
      <vt:lpstr>Bazı Genel Paralel Terminoloji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Computing</dc:title>
  <dc:creator>Galip</dc:creator>
  <cp:lastModifiedBy>HSSEN ALDARWICH</cp:lastModifiedBy>
  <cp:revision>3</cp:revision>
  <dcterms:created xsi:type="dcterms:W3CDTF">2011-03-01T21:13:58Z</dcterms:created>
  <dcterms:modified xsi:type="dcterms:W3CDTF">2022-11-26T21:18:51Z</dcterms:modified>
</cp:coreProperties>
</file>