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6400800" y="6355080"/>
            <a:ext cx="2286000" cy="365760"/>
          </a:xfrm>
        </p:spPr>
        <p:txBody>
          <a:bodyPr/>
          <a:lstStyle>
            <a:lvl1pPr>
              <a:defRPr sz="1400"/>
            </a:lvl1pPr>
          </a:lstStyle>
          <a:p>
            <a:fld id="{98437A3E-1651-4492-BAA9-6852FA030413}" type="datetimeFigureOut">
              <a:rPr lang="en-US" smtClean="0"/>
              <a:pPr/>
              <a:t>3/1/2011</a:t>
            </a:fld>
            <a:endParaRPr lang="en-US"/>
          </a:p>
        </p:txBody>
      </p:sp>
      <p:sp>
        <p:nvSpPr>
          <p:cNvPr id="17" name="16 Altbilgi Yer Tutucusu"/>
          <p:cNvSpPr>
            <a:spLocks noGrp="1"/>
          </p:cNvSpPr>
          <p:nvPr>
            <p:ph type="ftr" sz="quarter" idx="11"/>
          </p:nvPr>
        </p:nvSpPr>
        <p:spPr>
          <a:xfrm>
            <a:off x="2898648" y="6355080"/>
            <a:ext cx="3474720" cy="365760"/>
          </a:xfrm>
        </p:spPr>
        <p:txBody>
          <a:bodyPr/>
          <a:lstStyle/>
          <a:p>
            <a:endParaRPr lang="en-US"/>
          </a:p>
        </p:txBody>
      </p:sp>
      <p:sp>
        <p:nvSpPr>
          <p:cNvPr id="29" name="28 Slayt Numarası Yer Tutucusu"/>
          <p:cNvSpPr>
            <a:spLocks noGrp="1"/>
          </p:cNvSpPr>
          <p:nvPr>
            <p:ph type="sldNum" sz="quarter" idx="12"/>
          </p:nvPr>
        </p:nvSpPr>
        <p:spPr>
          <a:xfrm>
            <a:off x="1216152" y="6355080"/>
            <a:ext cx="1219200" cy="365760"/>
          </a:xfrm>
        </p:spPr>
        <p:txBody>
          <a:bodyPr/>
          <a:lstStyle/>
          <a:p>
            <a:fld id="{9FAA6DF8-FA98-4E20-934C-6AFB240958BD}" type="slidenum">
              <a:rPr lang="en-US" smtClean="0"/>
              <a:pPr/>
              <a:t>‹#›</a:t>
            </a:fld>
            <a:endParaRPr lang="en-US"/>
          </a:p>
        </p:txBody>
      </p:sp>
      <p:sp>
        <p:nvSpPr>
          <p:cNvPr id="21" name="20 Dikdörtgen"/>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Dikdörtgen"/>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Dikdörtgen"/>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Dikdörtgen"/>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7" name="6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üz Bağlayıcı"/>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8" name="7 İçerik Yer Tutucusu"/>
          <p:cNvSpPr>
            <a:spLocks noGrp="1"/>
          </p:cNvSpPr>
          <p:nvPr>
            <p:ph sz="quarter" idx="1"/>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6400800" y="6355080"/>
            <a:ext cx="2286000" cy="365760"/>
          </a:xfrm>
        </p:spPr>
        <p:txBody>
          <a:bodyPr/>
          <a:lstStyle/>
          <a:p>
            <a:fld id="{98437A3E-1651-4492-BAA9-6852FA030413}" type="datetimeFigureOut">
              <a:rPr lang="en-US" smtClean="0"/>
              <a:pPr/>
              <a:t>3/1/2011</a:t>
            </a:fld>
            <a:endParaRPr lang="en-US"/>
          </a:p>
        </p:txBody>
      </p:sp>
      <p:sp>
        <p:nvSpPr>
          <p:cNvPr id="5" name="4 Altbilgi Yer Tutucusu"/>
          <p:cNvSpPr>
            <a:spLocks noGrp="1"/>
          </p:cNvSpPr>
          <p:nvPr>
            <p:ph type="ftr" sz="quarter" idx="11"/>
          </p:nvPr>
        </p:nvSpPr>
        <p:spPr>
          <a:xfrm>
            <a:off x="2898648" y="6355080"/>
            <a:ext cx="3474720" cy="365760"/>
          </a:xfrm>
        </p:spPr>
        <p:txBody>
          <a:bodyPr/>
          <a:lstStyle/>
          <a:p>
            <a:endParaRPr lang="en-US"/>
          </a:p>
        </p:txBody>
      </p:sp>
      <p:sp>
        <p:nvSpPr>
          <p:cNvPr id="6" name="5 Slayt Numarası Yer Tutucusu"/>
          <p:cNvSpPr>
            <a:spLocks noGrp="1"/>
          </p:cNvSpPr>
          <p:nvPr>
            <p:ph type="sldNum" sz="quarter" idx="12"/>
          </p:nvPr>
        </p:nvSpPr>
        <p:spPr>
          <a:xfrm>
            <a:off x="1069848" y="6355080"/>
            <a:ext cx="1520952" cy="365760"/>
          </a:xfrm>
        </p:spPr>
        <p:txBody>
          <a:bodyPr/>
          <a:lstStyle/>
          <a:p>
            <a:fld id="{9FAA6DF8-FA98-4E20-934C-6AFB240958BD}" type="slidenum">
              <a:rPr lang="en-US" smtClean="0"/>
              <a:pPr/>
              <a:t>‹#›</a:t>
            </a:fld>
            <a:endParaRPr lang="en-US"/>
          </a:p>
        </p:txBody>
      </p:sp>
      <p:sp>
        <p:nvSpPr>
          <p:cNvPr id="7" name="6 Dikdörtgen"/>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9" name="8 İçerik Yer Tutucusu"/>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11" name="10 İçerik Yer Tutucusu"/>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5" name="4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Düz Bağlayıcı"/>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İçerik Yer Tutucusu"/>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437A3E-1651-4492-BAA9-6852FA030413}"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8437A3E-1651-4492-BAA9-6852FA030413}" type="datetimeFigureOut">
              <a:rPr lang="en-US" smtClean="0"/>
              <a:pPr/>
              <a:t>3/1/2011</a:t>
            </a:fld>
            <a:endParaRPr lang="en-US"/>
          </a:p>
        </p:txBody>
      </p:sp>
      <p:sp>
        <p:nvSpPr>
          <p:cNvPr id="3" name="2 Altbilgi Yer Tutucusu"/>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22 Slayt Numarası Yer Tutucusu"/>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FAA6DF8-FA98-4E20-934C-6AFB240958BD}" type="slidenum">
              <a:rPr lang="en-US" smtClean="0"/>
              <a:pPr/>
              <a:t>‹#›</a:t>
            </a:fld>
            <a:endParaRPr lang="en-US"/>
          </a:p>
        </p:txBody>
      </p:sp>
      <p:sp>
        <p:nvSpPr>
          <p:cNvPr id="28" name="2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Düz Bağlayıcı"/>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en-US" b="1" dirty="0"/>
              <a:t>Introduction to Parallel </a:t>
            </a:r>
            <a:r>
              <a:rPr lang="en-US" b="1" dirty="0" smtClean="0"/>
              <a:t>Computing</a:t>
            </a:r>
            <a:endParaRPr lang="en-US" dirty="0"/>
          </a:p>
        </p:txBody>
      </p:sp>
      <p:sp>
        <p:nvSpPr>
          <p:cNvPr id="3" name="2 Alt Başlık"/>
          <p:cNvSpPr>
            <a:spLocks noGrp="1"/>
          </p:cNvSpPr>
          <p:nvPr>
            <p:ph type="subTitle" idx="1"/>
          </p:nvPr>
        </p:nvSpPr>
        <p:spPr/>
        <p:txBody>
          <a:bodyPr>
            <a:normAutofit fontScale="25000" lnSpcReduction="20000"/>
          </a:bodyPr>
          <a:lstStyle/>
          <a:p>
            <a:endParaRPr lang="en-US" sz="2000" dirty="0" smtClean="0"/>
          </a:p>
          <a:p>
            <a:endParaRPr lang="en-US" sz="2000" dirty="0"/>
          </a:p>
          <a:p>
            <a:r>
              <a:rPr lang="en-US" sz="6400" dirty="0" smtClean="0">
                <a:solidFill>
                  <a:schemeClr val="tx1"/>
                </a:solidFill>
              </a:rPr>
              <a:t>Adapted from https://computing.llnl.gov/tutorials/parallel_comp/</a:t>
            </a:r>
            <a:endParaRPr lang="en-US" sz="6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Single Data (SISD)</a:t>
            </a:r>
            <a:endParaRPr lang="en-US" dirty="0"/>
          </a:p>
        </p:txBody>
      </p:sp>
      <p:sp>
        <p:nvSpPr>
          <p:cNvPr id="3" name="2 İçerik Yer Tutucusu"/>
          <p:cNvSpPr>
            <a:spLocks noGrp="1"/>
          </p:cNvSpPr>
          <p:nvPr>
            <p:ph sz="quarter" idx="1"/>
          </p:nvPr>
        </p:nvSpPr>
        <p:spPr>
          <a:xfrm>
            <a:off x="457200" y="5958840"/>
            <a:ext cx="8229600" cy="441960"/>
          </a:xfrm>
        </p:spPr>
        <p:txBody>
          <a:bodyPr>
            <a:normAutofit fontScale="85000" lnSpcReduction="20000"/>
          </a:bodyPr>
          <a:lstStyle/>
          <a:p>
            <a:r>
              <a:rPr lang="en-US" dirty="0" smtClean="0"/>
              <a:t>CRAY1                                                Dell Laptop</a:t>
            </a:r>
            <a:endParaRPr lang="en-US" dirty="0"/>
          </a:p>
        </p:txBody>
      </p:sp>
      <p:pic>
        <p:nvPicPr>
          <p:cNvPr id="9218" name="Picture 2" descr="C:\Users\Galip\Downloads\paralel\6.jpg"/>
          <p:cNvPicPr>
            <a:picLocks noChangeAspect="1" noChangeArrowheads="1"/>
          </p:cNvPicPr>
          <p:nvPr/>
        </p:nvPicPr>
        <p:blipFill>
          <a:blip r:embed="rId2" cstate="print"/>
          <a:srcRect/>
          <a:stretch>
            <a:fillRect/>
          </a:stretch>
        </p:blipFill>
        <p:spPr bwMode="auto">
          <a:xfrm>
            <a:off x="381000" y="1447800"/>
            <a:ext cx="4191000" cy="4191000"/>
          </a:xfrm>
          <a:prstGeom prst="rect">
            <a:avLst/>
          </a:prstGeom>
          <a:noFill/>
        </p:spPr>
      </p:pic>
      <p:pic>
        <p:nvPicPr>
          <p:cNvPr id="9219" name="Picture 3" descr="C:\Users\Galip\Downloads\paralel\dellLaptop.200pix.jpg"/>
          <p:cNvPicPr>
            <a:picLocks noChangeAspect="1" noChangeArrowheads="1"/>
          </p:cNvPicPr>
          <p:nvPr/>
        </p:nvPicPr>
        <p:blipFill>
          <a:blip r:embed="rId3" cstate="print"/>
          <a:srcRect/>
          <a:stretch>
            <a:fillRect/>
          </a:stretch>
        </p:blipFill>
        <p:spPr bwMode="auto">
          <a:xfrm>
            <a:off x="4724400" y="1468272"/>
            <a:ext cx="4114800" cy="409432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Multiple Data (SIMD)</a:t>
            </a:r>
            <a:endParaRPr lang="en-US" dirty="0"/>
          </a:p>
        </p:txBody>
      </p:sp>
      <p:sp>
        <p:nvSpPr>
          <p:cNvPr id="3" name="2 İçerik Yer Tutucusu"/>
          <p:cNvSpPr>
            <a:spLocks noGrp="1"/>
          </p:cNvSpPr>
          <p:nvPr>
            <p:ph sz="quarter" idx="1"/>
          </p:nvPr>
        </p:nvSpPr>
        <p:spPr/>
        <p:txBody>
          <a:bodyPr>
            <a:normAutofit/>
          </a:bodyPr>
          <a:lstStyle/>
          <a:p>
            <a:r>
              <a:rPr lang="en-US" dirty="0" smtClean="0"/>
              <a:t>A type of parallel computer</a:t>
            </a:r>
          </a:p>
          <a:p>
            <a:r>
              <a:rPr lang="en-US" dirty="0" smtClean="0"/>
              <a:t>Single instruction: All processing units execute the same instruction at any given clock cycle</a:t>
            </a:r>
          </a:p>
          <a:p>
            <a:r>
              <a:rPr lang="en-US" dirty="0" smtClean="0"/>
              <a:t>Multiple data: Each processing unit can operate on a different data element</a:t>
            </a:r>
          </a:p>
          <a:p>
            <a:r>
              <a:rPr lang="en-US" dirty="0" smtClean="0"/>
              <a:t>Best suited for specialized problems characterized by a high degree of regularity, such as graphics/image processing.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Multiple Data (SIMD)</a:t>
            </a:r>
            <a:endParaRPr lang="en-US" dirty="0"/>
          </a:p>
        </p:txBody>
      </p:sp>
      <p:sp>
        <p:nvSpPr>
          <p:cNvPr id="3" name="2 İçerik Yer Tutucusu"/>
          <p:cNvSpPr>
            <a:spLocks noGrp="1"/>
          </p:cNvSpPr>
          <p:nvPr>
            <p:ph sz="quarter" idx="1"/>
          </p:nvPr>
        </p:nvSpPr>
        <p:spPr/>
        <p:txBody>
          <a:bodyPr>
            <a:normAutofit fontScale="85000" lnSpcReduction="10000"/>
          </a:bodyPr>
          <a:lstStyle/>
          <a:p>
            <a:r>
              <a:rPr lang="en-US" dirty="0" smtClean="0"/>
              <a:t>Synchronous (lockstep) and deterministic execution</a:t>
            </a:r>
          </a:p>
          <a:p>
            <a:r>
              <a:rPr lang="en-US" dirty="0" smtClean="0"/>
              <a:t>Two varieties: Processor Arrays and Vector Pipelines</a:t>
            </a:r>
          </a:p>
          <a:p>
            <a:r>
              <a:rPr lang="en-US" dirty="0" smtClean="0"/>
              <a:t>Examples:</a:t>
            </a:r>
          </a:p>
          <a:p>
            <a:pPr lvl="1"/>
            <a:r>
              <a:rPr lang="en-US" dirty="0" smtClean="0"/>
              <a:t>Processor Arrays: Connection Machine CM-2, </a:t>
            </a:r>
            <a:r>
              <a:rPr lang="en-US" dirty="0" err="1" smtClean="0"/>
              <a:t>MasPar</a:t>
            </a:r>
            <a:r>
              <a:rPr lang="en-US" dirty="0" smtClean="0"/>
              <a:t> MP-1 &amp; MP-2, ILLIAC IV</a:t>
            </a:r>
          </a:p>
          <a:p>
            <a:pPr lvl="1"/>
            <a:r>
              <a:rPr lang="en-US" dirty="0" smtClean="0"/>
              <a:t>Vector Pipelines: IBM 9000, Cray X-MP, Y-MP &amp; C90, Fujitsu VP, NEC SX-2, Hitachi S820, ETA10</a:t>
            </a:r>
          </a:p>
          <a:p>
            <a:r>
              <a:rPr lang="en-US" dirty="0" smtClean="0"/>
              <a:t>Most modern computers, particularly those with graphics processor units (GPUs) employ SIMD instructions and execution units.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Multiple Data (SIMD)</a:t>
            </a:r>
            <a:endParaRPr lang="en-US" dirty="0"/>
          </a:p>
        </p:txBody>
      </p:sp>
      <p:sp>
        <p:nvSpPr>
          <p:cNvPr id="3" name="2 İçerik Yer Tutucusu"/>
          <p:cNvSpPr>
            <a:spLocks noGrp="1"/>
          </p:cNvSpPr>
          <p:nvPr>
            <p:ph sz="quarter" idx="1"/>
          </p:nvPr>
        </p:nvSpPr>
        <p:spPr/>
        <p:txBody>
          <a:bodyPr/>
          <a:lstStyle/>
          <a:p>
            <a:endParaRPr lang="en-US"/>
          </a:p>
        </p:txBody>
      </p:sp>
      <p:pic>
        <p:nvPicPr>
          <p:cNvPr id="10242" name="Picture 2" descr="C:\Users\Galip\Downloads\paralel\7.gif"/>
          <p:cNvPicPr>
            <a:picLocks noChangeAspect="1" noChangeArrowheads="1"/>
          </p:cNvPicPr>
          <p:nvPr/>
        </p:nvPicPr>
        <p:blipFill>
          <a:blip r:embed="rId2" cstate="print"/>
          <a:srcRect/>
          <a:stretch>
            <a:fillRect/>
          </a:stretch>
        </p:blipFill>
        <p:spPr bwMode="auto">
          <a:xfrm>
            <a:off x="409303" y="1371600"/>
            <a:ext cx="8582297" cy="4800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Multiple Data (SIMD)</a:t>
            </a:r>
            <a:endParaRPr lang="en-US" dirty="0"/>
          </a:p>
        </p:txBody>
      </p:sp>
      <p:sp>
        <p:nvSpPr>
          <p:cNvPr id="3" name="2 İçerik Yer Tutucusu"/>
          <p:cNvSpPr>
            <a:spLocks noGrp="1"/>
          </p:cNvSpPr>
          <p:nvPr>
            <p:ph sz="quarter" idx="1"/>
          </p:nvPr>
        </p:nvSpPr>
        <p:spPr/>
        <p:txBody>
          <a:bodyPr/>
          <a:lstStyle/>
          <a:p>
            <a:endParaRPr lang="en-US"/>
          </a:p>
        </p:txBody>
      </p:sp>
      <p:pic>
        <p:nvPicPr>
          <p:cNvPr id="11266" name="Picture 2" descr="C:\Users\Galip\Downloads\paralel\10.gif"/>
          <p:cNvPicPr>
            <a:picLocks noChangeAspect="1" noChangeArrowheads="1"/>
          </p:cNvPicPr>
          <p:nvPr/>
        </p:nvPicPr>
        <p:blipFill>
          <a:blip r:embed="rId2" cstate="print"/>
          <a:srcRect/>
          <a:stretch>
            <a:fillRect/>
          </a:stretch>
        </p:blipFill>
        <p:spPr bwMode="auto">
          <a:xfrm>
            <a:off x="-1" y="1905000"/>
            <a:ext cx="9123265" cy="3352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Multiple Data (SIMD)</a:t>
            </a:r>
            <a:endParaRPr lang="en-US" dirty="0"/>
          </a:p>
        </p:txBody>
      </p:sp>
      <p:sp>
        <p:nvSpPr>
          <p:cNvPr id="3" name="2 İçerik Yer Tutucusu"/>
          <p:cNvSpPr>
            <a:spLocks noGrp="1"/>
          </p:cNvSpPr>
          <p:nvPr>
            <p:ph sz="quarter" idx="1"/>
          </p:nvPr>
        </p:nvSpPr>
        <p:spPr>
          <a:xfrm>
            <a:off x="457200" y="6248400"/>
            <a:ext cx="8229600" cy="365760"/>
          </a:xfrm>
        </p:spPr>
        <p:txBody>
          <a:bodyPr>
            <a:normAutofit fontScale="70000" lnSpcReduction="20000"/>
          </a:bodyPr>
          <a:lstStyle/>
          <a:p>
            <a:r>
              <a:rPr lang="en-US" dirty="0" smtClean="0"/>
              <a:t>Thinking Machines CM-2               Cell Processor (GPU)</a:t>
            </a:r>
            <a:endParaRPr lang="en-US" dirty="0"/>
          </a:p>
        </p:txBody>
      </p:sp>
      <p:pic>
        <p:nvPicPr>
          <p:cNvPr id="12290" name="Picture 2" descr="C:\Users\Galip\Downloads\paralel\cm2.200pix.jpg"/>
          <p:cNvPicPr>
            <a:picLocks noChangeAspect="1" noChangeArrowheads="1"/>
          </p:cNvPicPr>
          <p:nvPr/>
        </p:nvPicPr>
        <p:blipFill>
          <a:blip r:embed="rId2" cstate="print"/>
          <a:srcRect/>
          <a:stretch>
            <a:fillRect/>
          </a:stretch>
        </p:blipFill>
        <p:spPr bwMode="auto">
          <a:xfrm>
            <a:off x="457200" y="1295399"/>
            <a:ext cx="4648200" cy="3119597"/>
          </a:xfrm>
          <a:prstGeom prst="rect">
            <a:avLst/>
          </a:prstGeom>
          <a:noFill/>
        </p:spPr>
      </p:pic>
      <p:pic>
        <p:nvPicPr>
          <p:cNvPr id="12291" name="Picture 3" descr="C:\Users\Galip\Downloads\paralel\cellProcessor.200pix.jpg"/>
          <p:cNvPicPr>
            <a:picLocks noChangeAspect="1" noChangeArrowheads="1"/>
          </p:cNvPicPr>
          <p:nvPr/>
        </p:nvPicPr>
        <p:blipFill>
          <a:blip r:embed="rId3" cstate="print"/>
          <a:srcRect/>
          <a:stretch>
            <a:fillRect/>
          </a:stretch>
        </p:blipFill>
        <p:spPr bwMode="auto">
          <a:xfrm>
            <a:off x="4343400" y="1828800"/>
            <a:ext cx="3733800" cy="417184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Multiple Instruction, Single Data (MISD)</a:t>
            </a:r>
            <a:endParaRPr lang="en-US" dirty="0"/>
          </a:p>
        </p:txBody>
      </p:sp>
      <p:sp>
        <p:nvSpPr>
          <p:cNvPr id="3" name="2 İçerik Yer Tutucusu"/>
          <p:cNvSpPr>
            <a:spLocks noGrp="1"/>
          </p:cNvSpPr>
          <p:nvPr>
            <p:ph sz="quarter" idx="1"/>
          </p:nvPr>
        </p:nvSpPr>
        <p:spPr/>
        <p:txBody>
          <a:bodyPr>
            <a:normAutofit fontScale="85000" lnSpcReduction="20000"/>
          </a:bodyPr>
          <a:lstStyle/>
          <a:p>
            <a:r>
              <a:rPr lang="en-US" dirty="0" smtClean="0"/>
              <a:t>A single data stream is fed into multiple processing units.</a:t>
            </a:r>
          </a:p>
          <a:p>
            <a:r>
              <a:rPr lang="en-US" dirty="0" smtClean="0"/>
              <a:t>Each processing unit operates on the data independently via independent instruction streams.</a:t>
            </a:r>
          </a:p>
          <a:p>
            <a:r>
              <a:rPr lang="en-US" dirty="0" smtClean="0"/>
              <a:t>Few actual examples of this class of parallel computer have ever existed. One is the experimental Carnegie-Mellon C.mmp computer (1971).</a:t>
            </a:r>
          </a:p>
          <a:p>
            <a:r>
              <a:rPr lang="en-US" dirty="0" smtClean="0"/>
              <a:t>Some conceivable uses might be:</a:t>
            </a:r>
          </a:p>
          <a:p>
            <a:pPr lvl="1"/>
            <a:r>
              <a:rPr lang="en-US" dirty="0" smtClean="0"/>
              <a:t>multiple frequency filters operating on a single signal stream</a:t>
            </a:r>
          </a:p>
          <a:p>
            <a:pPr lvl="1"/>
            <a:r>
              <a:rPr lang="en-US" dirty="0" smtClean="0"/>
              <a:t>multiple cryptography algorithms attempting to crack a single coded message.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Multiple Instruction, Single Data (MISD)</a:t>
            </a:r>
            <a:endParaRPr lang="en-US" dirty="0"/>
          </a:p>
        </p:txBody>
      </p:sp>
      <p:sp>
        <p:nvSpPr>
          <p:cNvPr id="3" name="2 İçerik Yer Tutucusu"/>
          <p:cNvSpPr>
            <a:spLocks noGrp="1"/>
          </p:cNvSpPr>
          <p:nvPr>
            <p:ph sz="quarter" idx="1"/>
          </p:nvPr>
        </p:nvSpPr>
        <p:spPr/>
        <p:txBody>
          <a:bodyPr/>
          <a:lstStyle/>
          <a:p>
            <a:endParaRPr lang="en-US"/>
          </a:p>
        </p:txBody>
      </p:sp>
      <p:pic>
        <p:nvPicPr>
          <p:cNvPr id="13314" name="Picture 2" descr="C:\Users\Galip\Downloads\paralel\misd.gif"/>
          <p:cNvPicPr>
            <a:picLocks noChangeAspect="1" noChangeArrowheads="1"/>
          </p:cNvPicPr>
          <p:nvPr/>
        </p:nvPicPr>
        <p:blipFill>
          <a:blip r:embed="rId2" cstate="print"/>
          <a:srcRect/>
          <a:stretch>
            <a:fillRect/>
          </a:stretch>
        </p:blipFill>
        <p:spPr bwMode="auto">
          <a:xfrm>
            <a:off x="208722" y="1600200"/>
            <a:ext cx="8706678" cy="4114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fr-FR" dirty="0" smtClean="0"/>
              <a:t> </a:t>
            </a:r>
            <a:r>
              <a:rPr lang="fr-FR" b="1" dirty="0" smtClean="0"/>
              <a:t>Multiple Instruction, Multiple Data (MIMD)</a:t>
            </a:r>
            <a:endParaRPr lang="en-US" dirty="0"/>
          </a:p>
        </p:txBody>
      </p:sp>
      <p:sp>
        <p:nvSpPr>
          <p:cNvPr id="3" name="2 İçerik Yer Tutucusu"/>
          <p:cNvSpPr>
            <a:spLocks noGrp="1"/>
          </p:cNvSpPr>
          <p:nvPr>
            <p:ph sz="quarter" idx="1"/>
          </p:nvPr>
        </p:nvSpPr>
        <p:spPr/>
        <p:txBody>
          <a:bodyPr>
            <a:normAutofit/>
          </a:bodyPr>
          <a:lstStyle/>
          <a:p>
            <a:r>
              <a:rPr lang="en-US" dirty="0" smtClean="0"/>
              <a:t>Currently, the most common type of parallel computer. Most modern computers fall into this category.</a:t>
            </a:r>
          </a:p>
          <a:p>
            <a:r>
              <a:rPr lang="en-US" dirty="0" smtClean="0"/>
              <a:t>Multiple Instruction: every processor may be executing a different instruction stream</a:t>
            </a:r>
          </a:p>
          <a:p>
            <a:r>
              <a:rPr lang="en-US" dirty="0" smtClean="0"/>
              <a:t>Multiple Data: every processor may be working with a different data stream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fr-FR" dirty="0" smtClean="0"/>
              <a:t> </a:t>
            </a:r>
            <a:r>
              <a:rPr lang="fr-FR" b="1" dirty="0" smtClean="0"/>
              <a:t>Multiple Instruction, Multiple Data (MIMD)</a:t>
            </a:r>
            <a:endParaRPr lang="en-US" dirty="0"/>
          </a:p>
        </p:txBody>
      </p:sp>
      <p:sp>
        <p:nvSpPr>
          <p:cNvPr id="3" name="2 İçerik Yer Tutucusu"/>
          <p:cNvSpPr>
            <a:spLocks noGrp="1"/>
          </p:cNvSpPr>
          <p:nvPr>
            <p:ph sz="quarter" idx="1"/>
          </p:nvPr>
        </p:nvSpPr>
        <p:spPr/>
        <p:txBody>
          <a:bodyPr>
            <a:normAutofit lnSpcReduction="10000"/>
          </a:bodyPr>
          <a:lstStyle/>
          <a:p>
            <a:r>
              <a:rPr lang="en-US" dirty="0" smtClean="0"/>
              <a:t>Execution can be synchronous or asynchronous, deterministic or non-deterministic</a:t>
            </a:r>
          </a:p>
          <a:p>
            <a:r>
              <a:rPr lang="en-US" dirty="0" smtClean="0"/>
              <a:t>Examples: most current supercomputers, networked parallel computer clusters and "grids", multi-processor SMP computers, multi-core PCs.</a:t>
            </a:r>
          </a:p>
          <a:p>
            <a:r>
              <a:rPr lang="en-US" dirty="0" smtClean="0"/>
              <a:t>Note: many MIMD architectures also include SIMD execution sub-components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2-Concepts and Terminology</a:t>
            </a:r>
            <a:endParaRPr lang="en-US" dirty="0"/>
          </a:p>
        </p:txBody>
      </p:sp>
      <p:sp>
        <p:nvSpPr>
          <p:cNvPr id="3" name="2 Metin Yer Tutucusu"/>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fr-FR" dirty="0" smtClean="0"/>
              <a:t> </a:t>
            </a:r>
            <a:r>
              <a:rPr lang="fr-FR" b="1" dirty="0" smtClean="0"/>
              <a:t>Multiple Instruction, Multiple Data (MIMD)</a:t>
            </a:r>
            <a:endParaRPr lang="en-US" dirty="0"/>
          </a:p>
        </p:txBody>
      </p:sp>
      <p:sp>
        <p:nvSpPr>
          <p:cNvPr id="3" name="2 İçerik Yer Tutucusu"/>
          <p:cNvSpPr>
            <a:spLocks noGrp="1"/>
          </p:cNvSpPr>
          <p:nvPr>
            <p:ph sz="quarter" idx="1"/>
          </p:nvPr>
        </p:nvSpPr>
        <p:spPr/>
        <p:txBody>
          <a:bodyPr/>
          <a:lstStyle/>
          <a:p>
            <a:endParaRPr lang="en-US"/>
          </a:p>
        </p:txBody>
      </p:sp>
      <p:pic>
        <p:nvPicPr>
          <p:cNvPr id="14338" name="Picture 2" descr="C:\Users\Galip\Downloads\paralel\mimd.gif"/>
          <p:cNvPicPr>
            <a:picLocks noChangeAspect="1" noChangeArrowheads="1"/>
          </p:cNvPicPr>
          <p:nvPr/>
        </p:nvPicPr>
        <p:blipFill>
          <a:blip r:embed="rId2" cstate="print"/>
          <a:srcRect/>
          <a:stretch>
            <a:fillRect/>
          </a:stretch>
        </p:blipFill>
        <p:spPr bwMode="auto">
          <a:xfrm>
            <a:off x="304800" y="1371600"/>
            <a:ext cx="8582297" cy="4800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fr-FR" dirty="0" smtClean="0"/>
              <a:t> </a:t>
            </a:r>
            <a:r>
              <a:rPr lang="fr-FR" b="1" dirty="0" smtClean="0"/>
              <a:t>Multiple Instruction, Multiple Data (MIMD)</a:t>
            </a:r>
            <a:endParaRPr lang="en-US" dirty="0"/>
          </a:p>
        </p:txBody>
      </p:sp>
      <p:sp>
        <p:nvSpPr>
          <p:cNvPr id="3" name="2 İçerik Yer Tutucusu"/>
          <p:cNvSpPr>
            <a:spLocks noGrp="1"/>
          </p:cNvSpPr>
          <p:nvPr>
            <p:ph sz="quarter" idx="1"/>
          </p:nvPr>
        </p:nvSpPr>
        <p:spPr>
          <a:xfrm>
            <a:off x="457200" y="6019800"/>
            <a:ext cx="8229600" cy="441960"/>
          </a:xfrm>
        </p:spPr>
        <p:txBody>
          <a:bodyPr>
            <a:normAutofit fontScale="85000" lnSpcReduction="20000"/>
          </a:bodyPr>
          <a:lstStyle/>
          <a:p>
            <a:r>
              <a:rPr lang="en-US" dirty="0" smtClean="0"/>
              <a:t>IBM POWER5                             HP/Compaq </a:t>
            </a:r>
            <a:r>
              <a:rPr lang="en-US" dirty="0" err="1" smtClean="0"/>
              <a:t>Alphaserver</a:t>
            </a:r>
            <a:endParaRPr lang="en-US" dirty="0"/>
          </a:p>
        </p:txBody>
      </p:sp>
      <p:pic>
        <p:nvPicPr>
          <p:cNvPr id="15362" name="Picture 2" descr="C:\Users\Galip\Downloads\paralel\ibmPower5Cluster.200pix.jpg"/>
          <p:cNvPicPr>
            <a:picLocks noChangeAspect="1" noChangeArrowheads="1"/>
          </p:cNvPicPr>
          <p:nvPr/>
        </p:nvPicPr>
        <p:blipFill>
          <a:blip r:embed="rId2" cstate="print"/>
          <a:srcRect/>
          <a:stretch>
            <a:fillRect/>
          </a:stretch>
        </p:blipFill>
        <p:spPr bwMode="auto">
          <a:xfrm>
            <a:off x="533400" y="1295400"/>
            <a:ext cx="4702574" cy="3124200"/>
          </a:xfrm>
          <a:prstGeom prst="rect">
            <a:avLst/>
          </a:prstGeom>
          <a:noFill/>
        </p:spPr>
      </p:pic>
      <p:pic>
        <p:nvPicPr>
          <p:cNvPr id="15363" name="Picture 3" descr="C:\Users\Galip\Downloads\paralel\alphaserverCluster.200pix (1).jpg"/>
          <p:cNvPicPr>
            <a:picLocks noChangeAspect="1" noChangeArrowheads="1"/>
          </p:cNvPicPr>
          <p:nvPr/>
        </p:nvPicPr>
        <p:blipFill>
          <a:blip r:embed="rId3" cstate="print"/>
          <a:srcRect/>
          <a:stretch>
            <a:fillRect/>
          </a:stretch>
        </p:blipFill>
        <p:spPr bwMode="auto">
          <a:xfrm>
            <a:off x="3962400" y="2819400"/>
            <a:ext cx="4572000" cy="302697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Some General Parallel Terminology</a:t>
            </a:r>
            <a:endParaRPr lang="en-US" dirty="0"/>
          </a:p>
        </p:txBody>
      </p:sp>
      <p:sp>
        <p:nvSpPr>
          <p:cNvPr id="3" name="2 İçerik Yer Tutucusu"/>
          <p:cNvSpPr>
            <a:spLocks noGrp="1"/>
          </p:cNvSpPr>
          <p:nvPr>
            <p:ph sz="quarter" idx="1"/>
          </p:nvPr>
        </p:nvSpPr>
        <p:spPr/>
        <p:txBody>
          <a:bodyPr>
            <a:normAutofit fontScale="62500" lnSpcReduction="20000"/>
          </a:bodyPr>
          <a:lstStyle/>
          <a:p>
            <a:r>
              <a:rPr lang="en-US" dirty="0" smtClean="0"/>
              <a:t>Like everything else, parallel computing has its own "jargon". Some of the more commonly used terms associated with parallel computing are listed below. Most of these will be discussed in more detail later.</a:t>
            </a:r>
          </a:p>
          <a:p>
            <a:r>
              <a:rPr lang="en-US" b="1" dirty="0" smtClean="0"/>
              <a:t>Task </a:t>
            </a:r>
          </a:p>
          <a:p>
            <a:pPr lvl="1"/>
            <a:r>
              <a:rPr lang="en-US" dirty="0" smtClean="0"/>
              <a:t>A logically discrete section of computational work. A task is typically a program or program-like set of instructions that is executed by a processor.</a:t>
            </a:r>
          </a:p>
          <a:p>
            <a:r>
              <a:rPr lang="en-US" b="1" dirty="0" smtClean="0"/>
              <a:t>Parallel Task </a:t>
            </a:r>
          </a:p>
          <a:p>
            <a:pPr lvl="1"/>
            <a:r>
              <a:rPr lang="en-US" dirty="0" smtClean="0"/>
              <a:t>A task that can be executed by multiple processors safely (yields correct results)</a:t>
            </a:r>
          </a:p>
          <a:p>
            <a:r>
              <a:rPr lang="en-US" b="1" dirty="0" smtClean="0"/>
              <a:t>Serial Execution</a:t>
            </a:r>
          </a:p>
          <a:p>
            <a:pPr lvl="1"/>
            <a:r>
              <a:rPr lang="en-US" dirty="0" smtClean="0"/>
              <a:t>Execution of a program sequentially, one statement at a time. In the simplest sense, this is what happens on a one processor machine. However, virtually all parallel tasks will have sections of a parallel program that must be executed serially.</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Some General Parallel Terminology</a:t>
            </a:r>
            <a:endParaRPr lang="en-US" dirty="0"/>
          </a:p>
        </p:txBody>
      </p:sp>
      <p:sp>
        <p:nvSpPr>
          <p:cNvPr id="3" name="2 İçerik Yer Tutucusu"/>
          <p:cNvSpPr>
            <a:spLocks noGrp="1"/>
          </p:cNvSpPr>
          <p:nvPr>
            <p:ph sz="quarter" idx="1"/>
          </p:nvPr>
        </p:nvSpPr>
        <p:spPr/>
        <p:txBody>
          <a:bodyPr>
            <a:normAutofit fontScale="70000" lnSpcReduction="20000"/>
          </a:bodyPr>
          <a:lstStyle/>
          <a:p>
            <a:r>
              <a:rPr lang="en-US" b="1" dirty="0" smtClean="0"/>
              <a:t>Parallel Execution</a:t>
            </a:r>
          </a:p>
          <a:p>
            <a:pPr lvl="1"/>
            <a:r>
              <a:rPr lang="en-US" dirty="0" smtClean="0"/>
              <a:t>Execution of a program by more than one task, with each task being able to execute the same or different statement at the same moment in time.</a:t>
            </a:r>
          </a:p>
          <a:p>
            <a:r>
              <a:rPr lang="en-US" b="1" dirty="0" smtClean="0"/>
              <a:t>Pipelining</a:t>
            </a:r>
          </a:p>
          <a:p>
            <a:pPr lvl="1"/>
            <a:r>
              <a:rPr lang="en-US" dirty="0" smtClean="0"/>
              <a:t>Breaking a task into steps performed by different processor units, with inputs streaming through, much like an assembly line; a type of parallel computing.</a:t>
            </a:r>
          </a:p>
          <a:p>
            <a:r>
              <a:rPr lang="en-US" b="1" dirty="0" smtClean="0"/>
              <a:t>Shared Memory</a:t>
            </a:r>
          </a:p>
          <a:p>
            <a:pPr lvl="1"/>
            <a:r>
              <a:rPr lang="en-US" dirty="0" smtClean="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Some General Parallel Terminology</a:t>
            </a:r>
            <a:endParaRPr lang="en-US" dirty="0"/>
          </a:p>
        </p:txBody>
      </p:sp>
      <p:sp>
        <p:nvSpPr>
          <p:cNvPr id="3" name="2 İçerik Yer Tutucusu"/>
          <p:cNvSpPr>
            <a:spLocks noGrp="1"/>
          </p:cNvSpPr>
          <p:nvPr>
            <p:ph sz="quarter" idx="1"/>
          </p:nvPr>
        </p:nvSpPr>
        <p:spPr/>
        <p:txBody>
          <a:bodyPr>
            <a:normAutofit fontScale="70000" lnSpcReduction="20000"/>
          </a:bodyPr>
          <a:lstStyle/>
          <a:p>
            <a:r>
              <a:rPr lang="en-US" b="1" dirty="0" smtClean="0"/>
              <a:t>Symmetric Multi-Processor (SMP)</a:t>
            </a:r>
          </a:p>
          <a:p>
            <a:pPr lvl="1"/>
            <a:r>
              <a:rPr lang="en-US" dirty="0" smtClean="0"/>
              <a:t>Hardware architecture where multiple processors share a single address space and access to all resources; shared memory computing.</a:t>
            </a:r>
          </a:p>
          <a:p>
            <a:r>
              <a:rPr lang="en-US" b="1" dirty="0" smtClean="0"/>
              <a:t>Distributed Memory</a:t>
            </a:r>
          </a:p>
          <a:p>
            <a:pPr lvl="1"/>
            <a:r>
              <a:rPr lang="en-US" dirty="0" smtClean="0"/>
              <a:t>In hardware, refers to network based memory access for physical memory that is not common. As a programming model, tasks can only logically "see" local machine memory and must use communications to access memory on other machines where other tasks are executing.</a:t>
            </a:r>
          </a:p>
          <a:p>
            <a:r>
              <a:rPr lang="en-US" b="1" dirty="0" smtClean="0"/>
              <a:t>Communications</a:t>
            </a:r>
          </a:p>
          <a:p>
            <a:pPr lvl="1"/>
            <a:r>
              <a:rPr lang="en-US" dirty="0" smtClean="0"/>
              <a:t>Parallel tasks typically need to exchange data. There are several ways this can be accomplished, such as through a shared memory bus or over a network, however the actual event of data exchange is commonly referred to as communications regardless of the method employed.</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Some General Parallel Terminology</a:t>
            </a:r>
            <a:endParaRPr lang="en-US" dirty="0"/>
          </a:p>
        </p:txBody>
      </p:sp>
      <p:sp>
        <p:nvSpPr>
          <p:cNvPr id="3" name="2 İçerik Yer Tutucusu"/>
          <p:cNvSpPr>
            <a:spLocks noGrp="1"/>
          </p:cNvSpPr>
          <p:nvPr>
            <p:ph sz="quarter" idx="1"/>
          </p:nvPr>
        </p:nvSpPr>
        <p:spPr/>
        <p:txBody>
          <a:bodyPr>
            <a:normAutofit fontScale="77500" lnSpcReduction="20000"/>
          </a:bodyPr>
          <a:lstStyle/>
          <a:p>
            <a:r>
              <a:rPr lang="en-US" b="1" dirty="0" smtClean="0"/>
              <a:t>Synchronization</a:t>
            </a:r>
          </a:p>
          <a:p>
            <a:pPr lvl="1"/>
            <a:r>
              <a:rPr lang="en-US" dirty="0" smtClean="0"/>
              <a:t>The coordination of parallel tasks in real time, very often associated with communications. Often implemented by establishing a synchronization point within an application where a task may not proceed further until another task(s) reaches the same or logically equivalent </a:t>
            </a:r>
            <a:r>
              <a:rPr lang="en-US" dirty="0" err="1" smtClean="0"/>
              <a:t>point.Synchronization</a:t>
            </a:r>
            <a:r>
              <a:rPr lang="en-US" dirty="0" smtClean="0"/>
              <a:t> usually involves waiting by at least one task, and can therefore cause a parallel application's wall clock execution time to increase.</a:t>
            </a:r>
          </a:p>
          <a:p>
            <a:r>
              <a:rPr lang="en-US" b="1" dirty="0" smtClean="0"/>
              <a:t>Granularity</a:t>
            </a:r>
          </a:p>
          <a:p>
            <a:pPr lvl="1"/>
            <a:r>
              <a:rPr lang="en-US" dirty="0" smtClean="0"/>
              <a:t>In parallel computing, granularity is a qualitative measure of the ratio of computation to communication.</a:t>
            </a:r>
          </a:p>
          <a:p>
            <a:pPr lvl="2"/>
            <a:r>
              <a:rPr lang="en-US" b="1" i="1" dirty="0" smtClean="0"/>
              <a:t>Coarse: </a:t>
            </a:r>
            <a:r>
              <a:rPr lang="en-US" dirty="0" smtClean="0"/>
              <a:t>relatively large amounts of computational work are done between communication events</a:t>
            </a:r>
          </a:p>
          <a:p>
            <a:pPr lvl="2"/>
            <a:r>
              <a:rPr lang="en-US" b="1" i="1" dirty="0" smtClean="0"/>
              <a:t>Fine:</a:t>
            </a:r>
            <a:r>
              <a:rPr lang="en-US" dirty="0" smtClean="0"/>
              <a:t> relatively small amounts of computational work are done between communication events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Some General Parallel Terminology</a:t>
            </a:r>
            <a:endParaRPr lang="en-US" dirty="0"/>
          </a:p>
        </p:txBody>
      </p:sp>
      <p:sp>
        <p:nvSpPr>
          <p:cNvPr id="3" name="2 İçerik Yer Tutucusu"/>
          <p:cNvSpPr>
            <a:spLocks noGrp="1"/>
          </p:cNvSpPr>
          <p:nvPr>
            <p:ph sz="quarter" idx="1"/>
          </p:nvPr>
        </p:nvSpPr>
        <p:spPr/>
        <p:txBody>
          <a:bodyPr>
            <a:normAutofit fontScale="77500" lnSpcReduction="20000"/>
          </a:bodyPr>
          <a:lstStyle/>
          <a:p>
            <a:r>
              <a:rPr lang="en-US" sz="2200" b="1" dirty="0" smtClean="0"/>
              <a:t>Observed Speedup</a:t>
            </a:r>
          </a:p>
          <a:p>
            <a:pPr lvl="1"/>
            <a:r>
              <a:rPr lang="en-US" sz="2200" dirty="0" smtClean="0"/>
              <a:t>Observed speedup of a code which has been parallelized, defined as:</a:t>
            </a:r>
          </a:p>
          <a:p>
            <a:pPr lvl="1"/>
            <a:r>
              <a:rPr lang="en-US" sz="2200" b="1" dirty="0" smtClean="0"/>
              <a:t>wall-clock time of serial execution </a:t>
            </a:r>
            <a:br>
              <a:rPr lang="en-US" sz="2200" b="1" dirty="0" smtClean="0"/>
            </a:br>
            <a:r>
              <a:rPr lang="en-US" sz="2200" b="1" dirty="0" smtClean="0"/>
              <a:t>----------------------------------- </a:t>
            </a:r>
            <a:br>
              <a:rPr lang="en-US" sz="2200" b="1" dirty="0" smtClean="0"/>
            </a:br>
            <a:r>
              <a:rPr lang="en-US" sz="2200" b="1" dirty="0" smtClean="0"/>
              <a:t>wall-clock time of parallel execution </a:t>
            </a:r>
            <a:endParaRPr lang="en-US" sz="2200" dirty="0" smtClean="0"/>
          </a:p>
          <a:p>
            <a:pPr lvl="1"/>
            <a:r>
              <a:rPr lang="en-US" sz="2200" dirty="0" smtClean="0"/>
              <a:t>One of the simplest and most widely used indicators for a parallel program's performance.</a:t>
            </a:r>
          </a:p>
          <a:p>
            <a:r>
              <a:rPr lang="en-US" sz="2200" b="1" dirty="0" smtClean="0"/>
              <a:t>Parallel Overhead</a:t>
            </a:r>
          </a:p>
          <a:p>
            <a:pPr lvl="1"/>
            <a:r>
              <a:rPr lang="en-US" sz="2200" dirty="0" smtClean="0"/>
              <a:t>The amount of time required to coordinate parallel tasks, as opposed to doing useful work. Parallel overhead can include factors such as:</a:t>
            </a:r>
          </a:p>
          <a:p>
            <a:pPr lvl="2"/>
            <a:r>
              <a:rPr lang="en-US" sz="2200" dirty="0" smtClean="0"/>
              <a:t>Task start-up time</a:t>
            </a:r>
          </a:p>
          <a:p>
            <a:pPr lvl="2"/>
            <a:r>
              <a:rPr lang="en-US" sz="2200" dirty="0" smtClean="0"/>
              <a:t>Synchronizations</a:t>
            </a:r>
          </a:p>
          <a:p>
            <a:pPr lvl="2"/>
            <a:r>
              <a:rPr lang="en-US" sz="2200" dirty="0" smtClean="0"/>
              <a:t>Data communications</a:t>
            </a:r>
          </a:p>
          <a:p>
            <a:pPr lvl="2"/>
            <a:r>
              <a:rPr lang="en-US" sz="2200" dirty="0" smtClean="0"/>
              <a:t>Software overhead imposed by parallel compilers, libraries, tools, operating system, etc.</a:t>
            </a:r>
          </a:p>
          <a:p>
            <a:pPr lvl="2"/>
            <a:r>
              <a:rPr lang="en-US" sz="2200" dirty="0" smtClean="0"/>
              <a:t>Task termination time</a:t>
            </a: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Some General Parallel Terminology</a:t>
            </a:r>
            <a:endParaRPr lang="en-US" dirty="0"/>
          </a:p>
        </p:txBody>
      </p:sp>
      <p:sp>
        <p:nvSpPr>
          <p:cNvPr id="3" name="2 İçerik Yer Tutucusu"/>
          <p:cNvSpPr>
            <a:spLocks noGrp="1"/>
          </p:cNvSpPr>
          <p:nvPr>
            <p:ph sz="quarter" idx="1"/>
          </p:nvPr>
        </p:nvSpPr>
        <p:spPr/>
        <p:txBody>
          <a:bodyPr>
            <a:normAutofit fontScale="77500" lnSpcReduction="20000"/>
          </a:bodyPr>
          <a:lstStyle/>
          <a:p>
            <a:r>
              <a:rPr lang="en-US" sz="2200" b="1" dirty="0" smtClean="0"/>
              <a:t>Massively Parallel</a:t>
            </a:r>
          </a:p>
          <a:p>
            <a:pPr lvl="1"/>
            <a:r>
              <a:rPr lang="en-US" sz="2200" dirty="0" smtClean="0"/>
              <a:t>Refers to the hardware that comprises a given parallel system - having many processors. The meaning of "many" keeps increasing, but currently, the largest parallel computers can be comprised of processors numbering in the hundreds of thousands.</a:t>
            </a:r>
          </a:p>
          <a:p>
            <a:r>
              <a:rPr lang="en-US" sz="2200" b="1" dirty="0" smtClean="0"/>
              <a:t>Embarrassingly Parallel</a:t>
            </a:r>
          </a:p>
          <a:p>
            <a:pPr lvl="1"/>
            <a:r>
              <a:rPr lang="en-US" sz="2200" dirty="0" smtClean="0"/>
              <a:t>Solving many similar, but independent tasks simultaneously; little to no need for coordination between the tasks.</a:t>
            </a:r>
          </a:p>
          <a:p>
            <a:r>
              <a:rPr lang="en-US" sz="2200" b="1" dirty="0" smtClean="0"/>
              <a:t>Scalability</a:t>
            </a:r>
          </a:p>
          <a:p>
            <a:pPr lvl="1"/>
            <a:r>
              <a:rPr lang="en-US" sz="2200" dirty="0" smtClean="0"/>
              <a:t>Refers to a parallel system's (hardware and/or software) ability to demonstrate a proportionate increase in parallel speedup with the addition of more processors. Factors that contribute to scalability include:</a:t>
            </a:r>
          </a:p>
          <a:p>
            <a:pPr lvl="2"/>
            <a:r>
              <a:rPr lang="en-US" sz="2200" dirty="0" smtClean="0"/>
              <a:t>Hardware - particularly memory-</a:t>
            </a:r>
            <a:r>
              <a:rPr lang="en-US" sz="2200" dirty="0" err="1" smtClean="0"/>
              <a:t>cpu</a:t>
            </a:r>
            <a:r>
              <a:rPr lang="en-US" sz="2200" dirty="0" smtClean="0"/>
              <a:t> bandwidths and network communications</a:t>
            </a:r>
          </a:p>
          <a:p>
            <a:pPr lvl="2"/>
            <a:r>
              <a:rPr lang="en-US" sz="2200" dirty="0" smtClean="0"/>
              <a:t>Application algorithm</a:t>
            </a:r>
          </a:p>
          <a:p>
            <a:pPr lvl="2"/>
            <a:r>
              <a:rPr lang="en-US" sz="2200" dirty="0" smtClean="0"/>
              <a:t>Parallel overhead related</a:t>
            </a:r>
          </a:p>
          <a:p>
            <a:pPr lvl="2"/>
            <a:r>
              <a:rPr lang="en-US" sz="2200" dirty="0" smtClean="0"/>
              <a:t>Characteristics of your specific application and coding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Some General Parallel Terminology</a:t>
            </a:r>
            <a:endParaRPr lang="en-US" dirty="0"/>
          </a:p>
        </p:txBody>
      </p:sp>
      <p:sp>
        <p:nvSpPr>
          <p:cNvPr id="3" name="2 İçerik Yer Tutucusu"/>
          <p:cNvSpPr>
            <a:spLocks noGrp="1"/>
          </p:cNvSpPr>
          <p:nvPr>
            <p:ph sz="quarter" idx="1"/>
          </p:nvPr>
        </p:nvSpPr>
        <p:spPr/>
        <p:txBody>
          <a:bodyPr>
            <a:normAutofit fontScale="92500"/>
          </a:bodyPr>
          <a:lstStyle/>
          <a:p>
            <a:r>
              <a:rPr lang="en-US" b="1" dirty="0" smtClean="0"/>
              <a:t>Multi-core Processors</a:t>
            </a:r>
          </a:p>
          <a:p>
            <a:pPr lvl="1"/>
            <a:r>
              <a:rPr lang="en-US" dirty="0" smtClean="0"/>
              <a:t>Multiple processors (cores) on a single chip.</a:t>
            </a:r>
          </a:p>
          <a:p>
            <a:r>
              <a:rPr lang="en-US" b="1" dirty="0" smtClean="0"/>
              <a:t>Cluster Computing</a:t>
            </a:r>
          </a:p>
          <a:p>
            <a:pPr lvl="1"/>
            <a:r>
              <a:rPr lang="en-US" dirty="0" smtClean="0"/>
              <a:t>Use of a combination of commodity units (processors, networks or SMPs) to build a parallel system.</a:t>
            </a:r>
          </a:p>
          <a:p>
            <a:r>
              <a:rPr lang="en-US" b="1" dirty="0" smtClean="0"/>
              <a:t>Supercomputing / High Performance Computing</a:t>
            </a:r>
          </a:p>
          <a:p>
            <a:pPr lvl="1"/>
            <a:r>
              <a:rPr lang="en-US" dirty="0" smtClean="0"/>
              <a:t>Use of the world's fastest, largest machines to solve large problems.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von Neumann Architecture</a:t>
            </a:r>
            <a:endParaRPr lang="en-US" b="1" dirty="0"/>
          </a:p>
        </p:txBody>
      </p:sp>
      <p:sp>
        <p:nvSpPr>
          <p:cNvPr id="3" name="2 İçerik Yer Tutucusu"/>
          <p:cNvSpPr>
            <a:spLocks noGrp="1"/>
          </p:cNvSpPr>
          <p:nvPr>
            <p:ph sz="quarter" idx="1"/>
          </p:nvPr>
        </p:nvSpPr>
        <p:spPr/>
        <p:txBody>
          <a:bodyPr>
            <a:normAutofit lnSpcReduction="10000"/>
          </a:bodyPr>
          <a:lstStyle/>
          <a:p>
            <a:r>
              <a:rPr lang="en-US" dirty="0" smtClean="0"/>
              <a:t>Named after the Hungarian mathematician John von Neumann who first authored the general requirements for an electronic computer in his 1945 papers.</a:t>
            </a:r>
          </a:p>
          <a:p>
            <a:r>
              <a:rPr lang="en-US" dirty="0" smtClean="0"/>
              <a:t>Since then, virtually all computers have followed this basic design, which differed from earlier computers programmed through "hard wiring".</a:t>
            </a:r>
          </a:p>
          <a:p>
            <a:r>
              <a:rPr lang="en-US" dirty="0" smtClean="0"/>
              <a:t>Comprised of four main components:</a:t>
            </a:r>
          </a:p>
          <a:p>
            <a:pPr lvl="1"/>
            <a:r>
              <a:rPr lang="en-US" dirty="0" smtClean="0"/>
              <a:t>Memory</a:t>
            </a:r>
          </a:p>
          <a:p>
            <a:pPr lvl="1"/>
            <a:r>
              <a:rPr lang="en-US" dirty="0" smtClean="0"/>
              <a:t>Control Unit</a:t>
            </a:r>
          </a:p>
          <a:p>
            <a:pPr lvl="1"/>
            <a:r>
              <a:rPr lang="en-US" dirty="0" smtClean="0"/>
              <a:t>Arithmetic Logic Unit</a:t>
            </a:r>
          </a:p>
          <a:p>
            <a:pPr lvl="1"/>
            <a:r>
              <a:rPr lang="en-US" dirty="0" err="1" smtClean="0"/>
              <a:t>Input/Output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en-US"/>
          </a:p>
        </p:txBody>
      </p:sp>
      <p:sp>
        <p:nvSpPr>
          <p:cNvPr id="3" name="2 İçerik Yer Tutucusu"/>
          <p:cNvSpPr>
            <a:spLocks noGrp="1"/>
          </p:cNvSpPr>
          <p:nvPr>
            <p:ph sz="quarter" idx="1"/>
          </p:nvPr>
        </p:nvSpPr>
        <p:spPr/>
        <p:txBody>
          <a:bodyPr/>
          <a:lstStyle/>
          <a:p>
            <a:endParaRPr lang="en-US"/>
          </a:p>
        </p:txBody>
      </p:sp>
      <p:pic>
        <p:nvPicPr>
          <p:cNvPr id="7170" name="Picture 2" descr="C:\Users\Galip\Downloads\paralel\vonNeumann1.gif"/>
          <p:cNvPicPr>
            <a:picLocks noChangeAspect="1" noChangeArrowheads="1"/>
          </p:cNvPicPr>
          <p:nvPr/>
        </p:nvPicPr>
        <p:blipFill>
          <a:blip r:embed="rId2" cstate="print"/>
          <a:srcRect/>
          <a:stretch>
            <a:fillRect/>
          </a:stretch>
        </p:blipFill>
        <p:spPr bwMode="auto">
          <a:xfrm>
            <a:off x="1447800" y="304800"/>
            <a:ext cx="6553200" cy="619534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en-US"/>
          </a:p>
        </p:txBody>
      </p:sp>
      <p:sp>
        <p:nvSpPr>
          <p:cNvPr id="3" name="2 İçerik Yer Tutucusu"/>
          <p:cNvSpPr>
            <a:spLocks noGrp="1"/>
          </p:cNvSpPr>
          <p:nvPr>
            <p:ph sz="quarter" idx="1"/>
          </p:nvPr>
        </p:nvSpPr>
        <p:spPr/>
        <p:txBody>
          <a:bodyPr>
            <a:normAutofit/>
          </a:bodyPr>
          <a:lstStyle/>
          <a:p>
            <a:r>
              <a:rPr lang="en-US" dirty="0" smtClean="0"/>
              <a:t>Read/write, random access memory is used to store both program instructions and data</a:t>
            </a:r>
          </a:p>
          <a:p>
            <a:pPr lvl="1"/>
            <a:r>
              <a:rPr lang="en-US" dirty="0" smtClean="0"/>
              <a:t>Program instructions are coded data which tell the computer to do something</a:t>
            </a:r>
          </a:p>
          <a:p>
            <a:pPr lvl="1"/>
            <a:r>
              <a:rPr lang="en-US" dirty="0" smtClean="0"/>
              <a:t>Data is simply information to be used by the program</a:t>
            </a:r>
          </a:p>
          <a:p>
            <a:r>
              <a:rPr lang="en-US" dirty="0" smtClean="0"/>
              <a:t>Control unit fetches instructions/data from memory, decodes the instructions and </a:t>
            </a:r>
            <a:r>
              <a:rPr lang="en-US" dirty="0" err="1" smtClean="0"/>
              <a:t>then</a:t>
            </a:r>
            <a:r>
              <a:rPr lang="en-US" b="1" i="1" dirty="0" err="1" smtClean="0"/>
              <a:t>sequentially</a:t>
            </a:r>
            <a:r>
              <a:rPr lang="en-US" dirty="0" smtClean="0"/>
              <a:t> coordinates operations to accomplish the programmed task.</a:t>
            </a:r>
          </a:p>
          <a:p>
            <a:r>
              <a:rPr lang="en-US" dirty="0" err="1" smtClean="0"/>
              <a:t>Aritmetic</a:t>
            </a:r>
            <a:r>
              <a:rPr lang="en-US" dirty="0" smtClean="0"/>
              <a:t> Unit performs basic arithmetic operations</a:t>
            </a:r>
          </a:p>
          <a:p>
            <a:r>
              <a:rPr lang="en-US" dirty="0" err="1" smtClean="0"/>
              <a:t>Input/Output</a:t>
            </a:r>
            <a:r>
              <a:rPr lang="en-US" dirty="0" smtClean="0"/>
              <a:t> is the interface to the human operator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Flynn's Classical Taxonomy</a:t>
            </a:r>
            <a:endParaRPr lang="en-US" dirty="0"/>
          </a:p>
        </p:txBody>
      </p:sp>
      <p:sp>
        <p:nvSpPr>
          <p:cNvPr id="3" name="2 İçerik Yer Tutucusu"/>
          <p:cNvSpPr>
            <a:spLocks noGrp="1"/>
          </p:cNvSpPr>
          <p:nvPr>
            <p:ph sz="quarter" idx="1"/>
          </p:nvPr>
        </p:nvSpPr>
        <p:spPr/>
        <p:txBody>
          <a:bodyPr>
            <a:normAutofit/>
          </a:bodyPr>
          <a:lstStyle/>
          <a:p>
            <a:r>
              <a:rPr lang="en-US" dirty="0" smtClean="0"/>
              <a:t>There are different ways to classify parallel computers. One of the more widely used classifications, in use since 1966, is called Flynn's Taxonomy.</a:t>
            </a:r>
          </a:p>
          <a:p>
            <a:r>
              <a:rPr lang="en-US" dirty="0" smtClean="0"/>
              <a:t>Flynn's taxonomy distinguishes multi-processor computer architectures according to how they can be classified along the two independent dimensions of </a:t>
            </a:r>
            <a:r>
              <a:rPr lang="en-US" b="1" i="1" dirty="0" smtClean="0"/>
              <a:t>Instruction</a:t>
            </a:r>
            <a:r>
              <a:rPr lang="en-US" dirty="0" smtClean="0"/>
              <a:t> and </a:t>
            </a:r>
            <a:r>
              <a:rPr lang="en-US" b="1" i="1" dirty="0" smtClean="0"/>
              <a:t>Data</a:t>
            </a:r>
            <a:r>
              <a:rPr lang="en-US" dirty="0" smtClean="0"/>
              <a:t>. Each of these dimensions can have only one of two possible states: </a:t>
            </a:r>
            <a:r>
              <a:rPr lang="en-US" b="1" i="1" dirty="0" smtClean="0"/>
              <a:t>Single</a:t>
            </a:r>
            <a:r>
              <a:rPr lang="en-US" dirty="0" smtClean="0"/>
              <a:t> or </a:t>
            </a:r>
            <a:r>
              <a:rPr lang="en-US" b="1" i="1" dirty="0" smtClean="0"/>
              <a:t>Multiple</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Flynn's Classical Taxonomy</a:t>
            </a:r>
            <a:endParaRPr lang="en-US" dirty="0"/>
          </a:p>
        </p:txBody>
      </p:sp>
      <p:graphicFrame>
        <p:nvGraphicFramePr>
          <p:cNvPr id="4" name="3 İçerik Yer Tutucusu"/>
          <p:cNvGraphicFramePr>
            <a:graphicFrameLocks noGrp="1"/>
          </p:cNvGraphicFramePr>
          <p:nvPr>
            <p:ph sz="quarter" idx="1"/>
          </p:nvPr>
        </p:nvGraphicFramePr>
        <p:xfrm>
          <a:off x="381000" y="2362200"/>
          <a:ext cx="8229600" cy="3200400"/>
        </p:xfrm>
        <a:graphic>
          <a:graphicData uri="http://schemas.openxmlformats.org/drawingml/2006/table">
            <a:tbl>
              <a:tblPr firstRow="1" bandRow="1">
                <a:tableStyleId>{5940675A-B579-460E-94D1-54222C63F5DA}</a:tableStyleId>
              </a:tblPr>
              <a:tblGrid>
                <a:gridCol w="4114800"/>
                <a:gridCol w="4114800"/>
              </a:tblGrid>
              <a:tr h="1600200">
                <a:tc>
                  <a:txBody>
                    <a:bodyPr/>
                    <a:lstStyle/>
                    <a:p>
                      <a:pPr algn="ctr"/>
                      <a:r>
                        <a:rPr lang="en-US" sz="2400" b="1" dirty="0">
                          <a:solidFill>
                            <a:schemeClr val="tx1"/>
                          </a:solidFill>
                        </a:rPr>
                        <a:t>S I S </a:t>
                      </a:r>
                      <a:r>
                        <a:rPr lang="en-US" sz="2400" b="1" dirty="0" smtClean="0">
                          <a:solidFill>
                            <a:schemeClr val="tx1"/>
                          </a:solidFill>
                        </a:rPr>
                        <a:t>D</a:t>
                      </a:r>
                    </a:p>
                    <a:p>
                      <a:pPr algn="ctr"/>
                      <a:endParaRPr lang="en-US" sz="2400" b="1" dirty="0" smtClean="0">
                        <a:solidFill>
                          <a:srgbClr val="FFFF00"/>
                        </a:solidFill>
                      </a:endParaRPr>
                    </a:p>
                    <a:p>
                      <a:pPr algn="ctr"/>
                      <a:r>
                        <a:rPr lang="en-US" b="1" dirty="0" smtClean="0"/>
                        <a:t>Single </a:t>
                      </a:r>
                      <a:r>
                        <a:rPr lang="en-US" b="1" dirty="0"/>
                        <a:t>Instruction, Single Data</a:t>
                      </a:r>
                    </a:p>
                  </a:txBody>
                  <a:tcPr marL="47625" marR="47625" marT="47625" marB="47625" anchor="ctr">
                    <a:solidFill>
                      <a:srgbClr val="92D050"/>
                    </a:solidFill>
                  </a:tcPr>
                </a:tc>
                <a:tc>
                  <a:txBody>
                    <a:bodyPr/>
                    <a:lstStyle/>
                    <a:p>
                      <a:pPr algn="ctr"/>
                      <a:r>
                        <a:rPr lang="en-US" sz="2400" b="1" dirty="0"/>
                        <a:t>S I M </a:t>
                      </a:r>
                      <a:r>
                        <a:rPr lang="en-US" sz="2400" b="1" dirty="0" smtClean="0"/>
                        <a:t>D</a:t>
                      </a:r>
                    </a:p>
                    <a:p>
                      <a:pPr algn="ctr"/>
                      <a:endParaRPr lang="en-US" b="1" dirty="0" smtClean="0"/>
                    </a:p>
                    <a:p>
                      <a:pPr algn="ctr"/>
                      <a:r>
                        <a:rPr lang="en-US" b="1" dirty="0" smtClean="0"/>
                        <a:t>Single </a:t>
                      </a:r>
                      <a:r>
                        <a:rPr lang="en-US" b="1" dirty="0"/>
                        <a:t>Instruction, Multiple Data</a:t>
                      </a:r>
                    </a:p>
                  </a:txBody>
                  <a:tcPr marL="47625" marR="47625" marT="47625" marB="47625" anchor="ctr">
                    <a:solidFill>
                      <a:srgbClr val="00B0F0"/>
                    </a:solidFill>
                  </a:tcPr>
                </a:tc>
              </a:tr>
              <a:tr h="1600200">
                <a:tc>
                  <a:txBody>
                    <a:bodyPr/>
                    <a:lstStyle/>
                    <a:p>
                      <a:pPr algn="ctr"/>
                      <a:r>
                        <a:rPr lang="en-US" sz="2400" b="1" dirty="0"/>
                        <a:t>M I S </a:t>
                      </a:r>
                      <a:r>
                        <a:rPr lang="en-US" sz="2400" b="1" dirty="0" smtClean="0"/>
                        <a:t>D</a:t>
                      </a:r>
                    </a:p>
                    <a:p>
                      <a:pPr algn="ctr"/>
                      <a:endParaRPr lang="en-US" b="1" dirty="0" smtClean="0"/>
                    </a:p>
                    <a:p>
                      <a:pPr algn="ctr"/>
                      <a:r>
                        <a:rPr lang="en-US" b="1" dirty="0" smtClean="0"/>
                        <a:t>Multiple </a:t>
                      </a:r>
                      <a:r>
                        <a:rPr lang="en-US" b="1" dirty="0"/>
                        <a:t>Instruction, Single Data</a:t>
                      </a:r>
                    </a:p>
                  </a:txBody>
                  <a:tcPr marL="47625" marR="47625" marT="47625" marB="47625"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1" i="0" kern="1200" dirty="0" smtClean="0">
                          <a:solidFill>
                            <a:schemeClr val="tx1"/>
                          </a:solidFill>
                          <a:latin typeface="+mn-lt"/>
                          <a:ea typeface="+mn-ea"/>
                          <a:cs typeface="+mn-cs"/>
                        </a:rPr>
                        <a:t>M I M D</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b="1" i="0" kern="120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mn-lt"/>
                          <a:ea typeface="+mn-ea"/>
                          <a:cs typeface="+mn-cs"/>
                        </a:rPr>
                        <a:t>Multiple Instruction, Multiple Data</a:t>
                      </a:r>
                    </a:p>
                    <a:p>
                      <a:pPr algn="ctr"/>
                      <a:endParaRPr lang="en-US" dirty="0"/>
                    </a:p>
                  </a:txBody>
                  <a:tcPr marL="47625" marR="47625" marT="47625" marB="47625" anchor="ctr">
                    <a:solidFill>
                      <a:srgbClr val="FF000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Single Data (SISD)</a:t>
            </a:r>
            <a:endParaRPr lang="en-US" dirty="0"/>
          </a:p>
        </p:txBody>
      </p:sp>
      <p:sp>
        <p:nvSpPr>
          <p:cNvPr id="3" name="2 İçerik Yer Tutucusu"/>
          <p:cNvSpPr>
            <a:spLocks noGrp="1"/>
          </p:cNvSpPr>
          <p:nvPr>
            <p:ph sz="quarter" idx="1"/>
          </p:nvPr>
        </p:nvSpPr>
        <p:spPr/>
        <p:txBody>
          <a:bodyPr>
            <a:normAutofit fontScale="92500"/>
          </a:bodyPr>
          <a:lstStyle/>
          <a:p>
            <a:r>
              <a:rPr lang="en-US" dirty="0" smtClean="0"/>
              <a:t>A serial (non-parallel) computer</a:t>
            </a:r>
          </a:p>
          <a:p>
            <a:r>
              <a:rPr lang="en-US" dirty="0" smtClean="0"/>
              <a:t>Single instruction: only one instruction stream is being acted on by the CPU during any one clock cycle</a:t>
            </a:r>
          </a:p>
          <a:p>
            <a:r>
              <a:rPr lang="en-US" dirty="0" smtClean="0"/>
              <a:t>Single data: only one data stream is being used as input during any one clock cycle</a:t>
            </a:r>
          </a:p>
          <a:p>
            <a:r>
              <a:rPr lang="en-US" dirty="0" smtClean="0"/>
              <a:t>Deterministic execution</a:t>
            </a:r>
          </a:p>
          <a:p>
            <a:r>
              <a:rPr lang="en-US" dirty="0" smtClean="0"/>
              <a:t>This is the oldest and even today, the most common type of computer</a:t>
            </a:r>
          </a:p>
          <a:p>
            <a:r>
              <a:rPr lang="en-US" dirty="0" smtClean="0"/>
              <a:t>Examples: older generation mainframes, minicomputers and workstations; most modern day PCs.</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t>
            </a:r>
            <a:r>
              <a:rPr lang="en-US" b="1" dirty="0" smtClean="0"/>
              <a:t>Single Instruction, Single Data (SISD)</a:t>
            </a:r>
            <a:endParaRPr lang="en-US" dirty="0"/>
          </a:p>
        </p:txBody>
      </p:sp>
      <p:sp>
        <p:nvSpPr>
          <p:cNvPr id="3" name="2 İçerik Yer Tutucusu"/>
          <p:cNvSpPr>
            <a:spLocks noGrp="1"/>
          </p:cNvSpPr>
          <p:nvPr>
            <p:ph sz="quarter" idx="1"/>
          </p:nvPr>
        </p:nvSpPr>
        <p:spPr/>
        <p:txBody>
          <a:bodyPr/>
          <a:lstStyle/>
          <a:p>
            <a:endParaRPr lang="en-US" dirty="0"/>
          </a:p>
        </p:txBody>
      </p:sp>
      <p:pic>
        <p:nvPicPr>
          <p:cNvPr id="8194" name="Picture 2" descr="C:\Users\Galip\Downloads\paralel\sisd.gif"/>
          <p:cNvPicPr>
            <a:picLocks noChangeAspect="1" noChangeArrowheads="1"/>
          </p:cNvPicPr>
          <p:nvPr/>
        </p:nvPicPr>
        <p:blipFill>
          <a:blip r:embed="rId2" cstate="print"/>
          <a:srcRect/>
          <a:stretch>
            <a:fillRect/>
          </a:stretch>
        </p:blipFill>
        <p:spPr bwMode="auto">
          <a:xfrm>
            <a:off x="2438400" y="1272433"/>
            <a:ext cx="4687887" cy="558556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1273</Words>
  <Application>Microsoft Office PowerPoint</Application>
  <PresentationFormat>Ekran Gösterisi (4:3)</PresentationFormat>
  <Paragraphs>139</Paragraphs>
  <Slides>28</Slides>
  <Notes>0</Notes>
  <HiddenSlides>0</HiddenSlides>
  <MMClips>0</MMClips>
  <ScaleCrop>false</ScaleCrop>
  <HeadingPairs>
    <vt:vector size="4" baseType="variant">
      <vt:variant>
        <vt:lpstr>Tema</vt:lpstr>
      </vt:variant>
      <vt:variant>
        <vt:i4>1</vt:i4>
      </vt:variant>
      <vt:variant>
        <vt:lpstr>Slayt Başlıkları</vt:lpstr>
      </vt:variant>
      <vt:variant>
        <vt:i4>28</vt:i4>
      </vt:variant>
    </vt:vector>
  </HeadingPairs>
  <TitlesOfParts>
    <vt:vector size="29" baseType="lpstr">
      <vt:lpstr>Kaynak</vt:lpstr>
      <vt:lpstr>Introduction to Parallel Computing</vt:lpstr>
      <vt:lpstr>2-Concepts and Terminology</vt:lpstr>
      <vt:lpstr>von Neumann Architecture</vt:lpstr>
      <vt:lpstr>Slayt 4</vt:lpstr>
      <vt:lpstr>Slayt 5</vt:lpstr>
      <vt:lpstr>Flynn's Classical Taxonomy</vt:lpstr>
      <vt:lpstr>Flynn's Classical Taxonomy</vt:lpstr>
      <vt:lpstr> Single Instruction, Single Data (SISD)</vt:lpstr>
      <vt:lpstr> Single Instruction, Single Data (SISD)</vt:lpstr>
      <vt:lpstr> Single Instruction, Single Data (SISD)</vt:lpstr>
      <vt:lpstr> Single Instruction, Multiple Data (SIMD)</vt:lpstr>
      <vt:lpstr> Single Instruction, Multiple Data (SIMD)</vt:lpstr>
      <vt:lpstr> Single Instruction, Multiple Data (SIMD)</vt:lpstr>
      <vt:lpstr> Single Instruction, Multiple Data (SIMD)</vt:lpstr>
      <vt:lpstr> Single Instruction, Multiple Data (SIMD)</vt:lpstr>
      <vt:lpstr> Multiple Instruction, Single Data (MISD)</vt:lpstr>
      <vt:lpstr> Multiple Instruction, Single Data (MISD)</vt:lpstr>
      <vt:lpstr> Multiple Instruction, Multiple Data (MIMD)</vt:lpstr>
      <vt:lpstr> Multiple Instruction, Multiple Data (MIMD)</vt:lpstr>
      <vt:lpstr> Multiple Instruction, Multiple Data (MIMD)</vt:lpstr>
      <vt:lpstr> Multiple Instruction, Multiple Data (MIMD)</vt:lpstr>
      <vt:lpstr>Some General Parallel Terminology</vt:lpstr>
      <vt:lpstr>Some General Parallel Terminology</vt:lpstr>
      <vt:lpstr>Some General Parallel Terminology</vt:lpstr>
      <vt:lpstr>Some General Parallel Terminology</vt:lpstr>
      <vt:lpstr>Some General Parallel Terminology</vt:lpstr>
      <vt:lpstr>Some General Parallel Terminology</vt:lpstr>
      <vt:lpstr>Some General Parallel Terminology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Galip</dc:creator>
  <cp:lastModifiedBy>Galip</cp:lastModifiedBy>
  <cp:revision>2</cp:revision>
  <dcterms:created xsi:type="dcterms:W3CDTF">2011-03-01T21:13:58Z</dcterms:created>
  <dcterms:modified xsi:type="dcterms:W3CDTF">2011-03-01T21:47:31Z</dcterms:modified>
</cp:coreProperties>
</file>