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400800" y="6355080"/>
            <a:ext cx="2286000" cy="365760"/>
          </a:xfrm>
        </p:spPr>
        <p:txBody>
          <a:bodyPr/>
          <a:lstStyle>
            <a:lvl1pPr>
              <a:defRPr sz="1400"/>
            </a:lvl1pPr>
          </a:lstStyle>
          <a:p>
            <a:fld id="{3B20419E-307B-47C2-BD63-AA2A0878E137}" type="datetimeFigureOut">
              <a:rPr lang="en-US" smtClean="0"/>
              <a:pPr/>
              <a:t>3/1/2011</a:t>
            </a:fld>
            <a:endParaRPr lang="en-US"/>
          </a:p>
        </p:txBody>
      </p:sp>
      <p:sp>
        <p:nvSpPr>
          <p:cNvPr id="17" name="16 Altbilgi Yer Tutucusu"/>
          <p:cNvSpPr>
            <a:spLocks noGrp="1"/>
          </p:cNvSpPr>
          <p:nvPr>
            <p:ph type="ftr" sz="quarter" idx="11"/>
          </p:nvPr>
        </p:nvSpPr>
        <p:spPr>
          <a:xfrm>
            <a:off x="2898648" y="6355080"/>
            <a:ext cx="3474720" cy="365760"/>
          </a:xfrm>
        </p:spPr>
        <p:txBody>
          <a:bodyPr/>
          <a:lstStyle/>
          <a:p>
            <a:endParaRPr lang="en-US"/>
          </a:p>
        </p:txBody>
      </p:sp>
      <p:sp>
        <p:nvSpPr>
          <p:cNvPr id="29" name="28 Slayt Numarası Yer Tutucusu"/>
          <p:cNvSpPr>
            <a:spLocks noGrp="1"/>
          </p:cNvSpPr>
          <p:nvPr>
            <p:ph type="sldNum" sz="quarter" idx="12"/>
          </p:nvPr>
        </p:nvSpPr>
        <p:spPr>
          <a:xfrm>
            <a:off x="1216152" y="6355080"/>
            <a:ext cx="1219200" cy="365760"/>
          </a:xfrm>
        </p:spPr>
        <p:txBody>
          <a:bodyPr/>
          <a:lstStyle/>
          <a:p>
            <a:fld id="{C0A5F6F2-49AE-4CAD-81DE-25D2C10BAAB4}" type="slidenum">
              <a:rPr lang="en-US" smtClean="0"/>
              <a:pPr/>
              <a:t>‹#›</a:t>
            </a:fld>
            <a:endParaRPr lang="en-US"/>
          </a:p>
        </p:txBody>
      </p:sp>
      <p:sp>
        <p:nvSpPr>
          <p:cNvPr id="21" name="20 Dikdörtgen"/>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Dikdörtgen"/>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Dikdörtgen"/>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7" name="6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8" name="7 İçerik Yer Tutucusu"/>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6400800" y="6355080"/>
            <a:ext cx="2286000" cy="365760"/>
          </a:xfrm>
        </p:spPr>
        <p:txBody>
          <a:bodyPr/>
          <a:lstStyle/>
          <a:p>
            <a:fld id="{3B20419E-307B-47C2-BD63-AA2A0878E137}" type="datetimeFigureOut">
              <a:rPr lang="en-US" smtClean="0"/>
              <a:pPr/>
              <a:t>3/1/2011</a:t>
            </a:fld>
            <a:endParaRPr lang="en-US"/>
          </a:p>
        </p:txBody>
      </p:sp>
      <p:sp>
        <p:nvSpPr>
          <p:cNvPr id="5" name="4 Altbilgi Yer Tutucusu"/>
          <p:cNvSpPr>
            <a:spLocks noGrp="1"/>
          </p:cNvSpPr>
          <p:nvPr>
            <p:ph type="ftr" sz="quarter" idx="11"/>
          </p:nvPr>
        </p:nvSpPr>
        <p:spPr>
          <a:xfrm>
            <a:off x="2898648" y="6355080"/>
            <a:ext cx="3474720" cy="365760"/>
          </a:xfrm>
        </p:spPr>
        <p:txBody>
          <a:bodyPr/>
          <a:lstStyle/>
          <a:p>
            <a:endParaRPr lang="en-US"/>
          </a:p>
        </p:txBody>
      </p:sp>
      <p:sp>
        <p:nvSpPr>
          <p:cNvPr id="6" name="5 Slayt Numarası Yer Tutucusu"/>
          <p:cNvSpPr>
            <a:spLocks noGrp="1"/>
          </p:cNvSpPr>
          <p:nvPr>
            <p:ph type="sldNum" sz="quarter" idx="12"/>
          </p:nvPr>
        </p:nvSpPr>
        <p:spPr>
          <a:xfrm>
            <a:off x="1069848" y="6355080"/>
            <a:ext cx="1520952" cy="365760"/>
          </a:xfrm>
        </p:spPr>
        <p:txBody>
          <a:bodyPr/>
          <a:lstStyle/>
          <a:p>
            <a:fld id="{C0A5F6F2-49AE-4CAD-81DE-25D2C10BAAB4}" type="slidenum">
              <a:rPr lang="en-US" smtClean="0"/>
              <a:pPr/>
              <a:t>‹#›</a:t>
            </a:fld>
            <a:endParaRPr lang="en-US"/>
          </a:p>
        </p:txBody>
      </p:sp>
      <p:sp>
        <p:nvSpPr>
          <p:cNvPr id="7" name="6 Dikdörtgen"/>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9" name="8 İçerik Yer Tutucusu"/>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11" name="10 İçerik Yer Tutucusu"/>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5" name="4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Düz Bağlayıcı"/>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İçerik Yer Tutucusu"/>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3B20419E-307B-47C2-BD63-AA2A0878E137}"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C0A5F6F2-49AE-4CAD-81DE-25D2C10BAAB4}"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B20419E-307B-47C2-BD63-AA2A0878E137}" type="datetimeFigureOut">
              <a:rPr lang="en-US" smtClean="0"/>
              <a:pPr/>
              <a:t>3/1/2011</a:t>
            </a:fld>
            <a:endParaRPr lang="en-US"/>
          </a:p>
        </p:txBody>
      </p:sp>
      <p:sp>
        <p:nvSpPr>
          <p:cNvPr id="3" name="2 Altbilgi Yer Tutucusu"/>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Slayt Numarası Yer Tutucusu"/>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0A5F6F2-49AE-4CAD-81DE-25D2C10BAAB4}" type="slidenum">
              <a:rPr lang="en-US" smtClean="0"/>
              <a:pPr/>
              <a:t>‹#›</a:t>
            </a:fld>
            <a:endParaRPr lang="en-US"/>
          </a:p>
        </p:txBody>
      </p:sp>
      <p:sp>
        <p:nvSpPr>
          <p:cNvPr id="28" name="2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Düz Bağlayıcı"/>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en-US" b="1" dirty="0"/>
              <a:t>Introduction to Parallel </a:t>
            </a:r>
            <a:r>
              <a:rPr lang="en-US" b="1" dirty="0" smtClean="0"/>
              <a:t>Computing</a:t>
            </a:r>
            <a:endParaRPr lang="en-US" dirty="0"/>
          </a:p>
        </p:txBody>
      </p:sp>
      <p:sp>
        <p:nvSpPr>
          <p:cNvPr id="3" name="2 Alt Başlık"/>
          <p:cNvSpPr>
            <a:spLocks noGrp="1"/>
          </p:cNvSpPr>
          <p:nvPr>
            <p:ph type="subTitle" idx="1"/>
          </p:nvPr>
        </p:nvSpPr>
        <p:spPr/>
        <p:txBody>
          <a:bodyPr>
            <a:normAutofit fontScale="25000" lnSpcReduction="20000"/>
          </a:bodyPr>
          <a:lstStyle/>
          <a:p>
            <a:endParaRPr lang="en-US" sz="2000" dirty="0" smtClean="0"/>
          </a:p>
          <a:p>
            <a:endParaRPr lang="en-US" sz="2000" dirty="0"/>
          </a:p>
          <a:p>
            <a:r>
              <a:rPr lang="en-US" sz="6400" dirty="0" smtClean="0">
                <a:solidFill>
                  <a:schemeClr val="tx1"/>
                </a:solidFill>
              </a:rPr>
              <a:t>Adapted from https://computing.llnl.gov/tutorials/parallel_comp/</a:t>
            </a:r>
            <a:endParaRPr lang="en-US" sz="6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Distributed Memory</a:t>
            </a:r>
            <a:endParaRPr lang="en-US" dirty="0"/>
          </a:p>
        </p:txBody>
      </p:sp>
      <p:sp>
        <p:nvSpPr>
          <p:cNvPr id="3" name="2 İçerik Yer Tutucusu"/>
          <p:cNvSpPr>
            <a:spLocks noGrp="1"/>
          </p:cNvSpPr>
          <p:nvPr>
            <p:ph sz="quarter" idx="1"/>
          </p:nvPr>
        </p:nvSpPr>
        <p:spPr/>
        <p:txBody>
          <a:bodyPr>
            <a:normAutofit lnSpcReduction="10000"/>
          </a:bodyPr>
          <a:lstStyle/>
          <a:p>
            <a:r>
              <a:rPr lang="en-US" dirty="0" smtClean="0"/>
              <a:t>Because each processor has its own local memory, it operates independently. Changes it makes to its local memory have no effect on the memory of other processors. Hence, the concept of cache coherency does not apply.</a:t>
            </a:r>
          </a:p>
          <a:p>
            <a:r>
              <a:rPr lang="en-US" dirty="0" smtClean="0"/>
              <a:t>When a processor needs access to data in another processor, it is usually the task of the programmer to explicitly define how and when data is communicated. Synchronization between tasks is likewise the programmer's responsibility.</a:t>
            </a:r>
          </a:p>
          <a:p>
            <a:r>
              <a:rPr lang="en-US" dirty="0" smtClean="0"/>
              <a:t>The network "fabric" used for data transfer varies widely, though it can </a:t>
            </a:r>
            <a:r>
              <a:rPr lang="en-US" dirty="0" err="1" smtClean="0"/>
              <a:t>can</a:t>
            </a:r>
            <a:r>
              <a:rPr lang="en-US" dirty="0" smtClean="0"/>
              <a:t> be as simple as Ethernet.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Distributed Memory</a:t>
            </a:r>
            <a:endParaRPr lang="en-US" dirty="0"/>
          </a:p>
        </p:txBody>
      </p:sp>
      <p:sp>
        <p:nvSpPr>
          <p:cNvPr id="3" name="2 İçerik Yer Tutucusu"/>
          <p:cNvSpPr>
            <a:spLocks noGrp="1"/>
          </p:cNvSpPr>
          <p:nvPr>
            <p:ph sz="quarter" idx="1"/>
          </p:nvPr>
        </p:nvSpPr>
        <p:spPr/>
        <p:txBody>
          <a:bodyPr/>
          <a:lstStyle/>
          <a:p>
            <a:endParaRPr lang="en-US"/>
          </a:p>
        </p:txBody>
      </p:sp>
      <p:pic>
        <p:nvPicPr>
          <p:cNvPr id="18434" name="Picture 2" descr="C:\Users\Galip\Downloads\paralel\distributed_mem.gif"/>
          <p:cNvPicPr>
            <a:picLocks noChangeAspect="1" noChangeArrowheads="1"/>
          </p:cNvPicPr>
          <p:nvPr/>
        </p:nvPicPr>
        <p:blipFill>
          <a:blip r:embed="rId2" cstate="print"/>
          <a:srcRect/>
          <a:stretch>
            <a:fillRect/>
          </a:stretch>
        </p:blipFill>
        <p:spPr bwMode="auto">
          <a:xfrm>
            <a:off x="-1" y="1905000"/>
            <a:ext cx="9032033" cy="3657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Distributed Memory</a:t>
            </a:r>
            <a:endParaRPr lang="en-US" dirty="0"/>
          </a:p>
        </p:txBody>
      </p:sp>
      <p:sp>
        <p:nvSpPr>
          <p:cNvPr id="3" name="2 İçerik Yer Tutucusu"/>
          <p:cNvSpPr>
            <a:spLocks noGrp="1"/>
          </p:cNvSpPr>
          <p:nvPr>
            <p:ph sz="quarter" idx="1"/>
          </p:nvPr>
        </p:nvSpPr>
        <p:spPr/>
        <p:txBody>
          <a:bodyPr>
            <a:normAutofit fontScale="92500" lnSpcReduction="20000"/>
          </a:bodyPr>
          <a:lstStyle/>
          <a:p>
            <a:r>
              <a:rPr lang="en-US" b="1" dirty="0" smtClean="0"/>
              <a:t>Advantages:</a:t>
            </a:r>
            <a:endParaRPr lang="en-US" dirty="0" smtClean="0"/>
          </a:p>
          <a:p>
            <a:pPr lvl="1"/>
            <a:r>
              <a:rPr lang="en-US" dirty="0" smtClean="0"/>
              <a:t>Memory is scalable with number of processors. Increase the number of processors and the size of memory increases proportionately.</a:t>
            </a:r>
          </a:p>
          <a:p>
            <a:pPr lvl="1"/>
            <a:r>
              <a:rPr lang="en-US" dirty="0" smtClean="0"/>
              <a:t>Each processor can rapidly access its own memory without interference and without the overhead incurred with trying to maintain cache coherency.</a:t>
            </a:r>
          </a:p>
          <a:p>
            <a:pPr lvl="1"/>
            <a:r>
              <a:rPr lang="en-US" dirty="0" smtClean="0"/>
              <a:t>Cost effectiveness: can use commodity, off-the-shelf processors and networking.</a:t>
            </a:r>
          </a:p>
          <a:p>
            <a:r>
              <a:rPr lang="en-US" dirty="0" smtClean="0"/>
              <a:t> </a:t>
            </a:r>
            <a:r>
              <a:rPr lang="en-US" b="1" dirty="0" smtClean="0"/>
              <a:t>Disadvantages:</a:t>
            </a:r>
            <a:endParaRPr lang="en-US" dirty="0" smtClean="0"/>
          </a:p>
          <a:p>
            <a:pPr lvl="1"/>
            <a:r>
              <a:rPr lang="en-US" dirty="0" smtClean="0"/>
              <a:t>The programmer is responsible for many of the details associated with data communication between processors.</a:t>
            </a:r>
          </a:p>
          <a:p>
            <a:pPr lvl="1"/>
            <a:r>
              <a:rPr lang="en-US" dirty="0" smtClean="0"/>
              <a:t>It may be difficult to map existing data structures, based on global memory, to this memory organization.</a:t>
            </a:r>
          </a:p>
          <a:p>
            <a:pPr lvl="1"/>
            <a:r>
              <a:rPr lang="en-US" dirty="0" smtClean="0"/>
              <a:t>Non-uniform memory access (NUMA) times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Hybrid Distributed-Shared Memory</a:t>
            </a:r>
            <a:endParaRPr lang="en-US" dirty="0"/>
          </a:p>
        </p:txBody>
      </p:sp>
      <p:sp>
        <p:nvSpPr>
          <p:cNvPr id="3" name="2 İçerik Yer Tutucusu"/>
          <p:cNvSpPr>
            <a:spLocks noGrp="1"/>
          </p:cNvSpPr>
          <p:nvPr>
            <p:ph sz="quarter" idx="1"/>
          </p:nvPr>
        </p:nvSpPr>
        <p:spPr/>
        <p:txBody>
          <a:bodyPr>
            <a:normAutofit/>
          </a:bodyPr>
          <a:lstStyle/>
          <a:p>
            <a:r>
              <a:rPr lang="en-US" sz="2000" dirty="0" smtClean="0"/>
              <a:t>The largest and fastest computers in the world today employ both shared and distributed memory architectures.</a:t>
            </a:r>
          </a:p>
          <a:p>
            <a:r>
              <a:rPr lang="en-US" sz="2000" dirty="0" smtClean="0"/>
              <a:t>The shared memory component is usually a cache coherent SMP machine. Processors on a given SMP can address that machine's memory as global.</a:t>
            </a:r>
          </a:p>
          <a:p>
            <a:r>
              <a:rPr lang="en-US" sz="2000" dirty="0" smtClean="0"/>
              <a:t>The distributed memory component is the networking of multiple SMPs. SMPs know only about their own memory - not the memory on another SMP. Therefore, network communications are required to move data from one SMP to another.</a:t>
            </a:r>
          </a:p>
          <a:p>
            <a:r>
              <a:rPr lang="en-US" sz="2000" dirty="0" smtClean="0"/>
              <a:t>Current trends seem to indicate that this type of memory architecture will continue to prevail and increase at the high end of computing for the foreseeable future.</a:t>
            </a:r>
          </a:p>
          <a:p>
            <a:r>
              <a:rPr lang="en-US" sz="2000" dirty="0" smtClean="0"/>
              <a:t>Advantages and Disadvantages: whatever is common to both shared and distributed memory architectures.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Hybrid Distributed-Shared Memory</a:t>
            </a:r>
            <a:endParaRPr lang="en-US" dirty="0"/>
          </a:p>
        </p:txBody>
      </p:sp>
      <p:sp>
        <p:nvSpPr>
          <p:cNvPr id="3" name="2 İçerik Yer Tutucusu"/>
          <p:cNvSpPr>
            <a:spLocks noGrp="1"/>
          </p:cNvSpPr>
          <p:nvPr>
            <p:ph sz="quarter" idx="1"/>
          </p:nvPr>
        </p:nvSpPr>
        <p:spPr/>
        <p:txBody>
          <a:bodyPr/>
          <a:lstStyle/>
          <a:p>
            <a:endParaRPr lang="en-US"/>
          </a:p>
        </p:txBody>
      </p:sp>
      <p:pic>
        <p:nvPicPr>
          <p:cNvPr id="19458" name="Picture 2" descr="C:\Users\Galip\Downloads\paralel\hybrid_mem.gif"/>
          <p:cNvPicPr>
            <a:picLocks noChangeAspect="1" noChangeArrowheads="1"/>
          </p:cNvPicPr>
          <p:nvPr/>
        </p:nvPicPr>
        <p:blipFill>
          <a:blip r:embed="rId2" cstate="print"/>
          <a:srcRect/>
          <a:stretch>
            <a:fillRect/>
          </a:stretch>
        </p:blipFill>
        <p:spPr bwMode="auto">
          <a:xfrm>
            <a:off x="76200" y="1814316"/>
            <a:ext cx="9067800" cy="367208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3-Parallel Computer Memory Architectures</a:t>
            </a:r>
            <a:endParaRPr lang="en-US" dirty="0"/>
          </a:p>
        </p:txBody>
      </p:sp>
      <p:sp>
        <p:nvSpPr>
          <p:cNvPr id="3" name="2 Metin Yer Tutucusu"/>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b="1" dirty="0" smtClean="0"/>
              <a:t>Shared Memory</a:t>
            </a:r>
            <a:endParaRPr lang="en-US" dirty="0"/>
          </a:p>
        </p:txBody>
      </p:sp>
      <p:sp>
        <p:nvSpPr>
          <p:cNvPr id="3" name="2 İçerik Yer Tutucusu"/>
          <p:cNvSpPr>
            <a:spLocks noGrp="1"/>
          </p:cNvSpPr>
          <p:nvPr>
            <p:ph sz="quarter" idx="1"/>
          </p:nvPr>
        </p:nvSpPr>
        <p:spPr/>
        <p:txBody>
          <a:bodyPr>
            <a:normAutofit lnSpcReduction="10000"/>
          </a:bodyPr>
          <a:lstStyle/>
          <a:p>
            <a:pPr>
              <a:buNone/>
            </a:pPr>
            <a:r>
              <a:rPr lang="en-US" b="1" dirty="0" smtClean="0"/>
              <a:t>General Characteristics:</a:t>
            </a:r>
            <a:endParaRPr lang="en-US" dirty="0" smtClean="0"/>
          </a:p>
          <a:p>
            <a:r>
              <a:rPr lang="en-US" dirty="0" smtClean="0"/>
              <a:t>Shared memory parallel computers vary widely, but generally have in common the ability for all processors to access all memory as global address space.</a:t>
            </a:r>
          </a:p>
          <a:p>
            <a:r>
              <a:rPr lang="en-US" dirty="0" smtClean="0"/>
              <a:t>Multiple processors can operate independently but share the same memory resources.</a:t>
            </a:r>
          </a:p>
          <a:p>
            <a:r>
              <a:rPr lang="en-US" dirty="0" smtClean="0"/>
              <a:t>Changes in a memory location effected by one processor are visible to all other processors.</a:t>
            </a:r>
          </a:p>
          <a:p>
            <a:r>
              <a:rPr lang="en-US" dirty="0" smtClean="0"/>
              <a:t>Shared memory machines can be divided into two main classes based upon memory access times: </a:t>
            </a:r>
            <a:r>
              <a:rPr lang="en-US" b="1" i="1" dirty="0" smtClean="0"/>
              <a:t>UMA</a:t>
            </a:r>
            <a:r>
              <a:rPr lang="en-US" dirty="0" smtClean="0"/>
              <a:t> and </a:t>
            </a:r>
            <a:r>
              <a:rPr lang="en-US" b="1" i="1" dirty="0" smtClean="0"/>
              <a:t>NUMA</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smtClean="0"/>
              <a:t> </a:t>
            </a:r>
            <a:r>
              <a:rPr lang="en-US" b="1" dirty="0" smtClean="0"/>
              <a:t>Uniform Memory Access (UMA)</a:t>
            </a:r>
            <a:endParaRPr lang="en-US" dirty="0"/>
          </a:p>
        </p:txBody>
      </p:sp>
      <p:sp>
        <p:nvSpPr>
          <p:cNvPr id="3" name="2 İçerik Yer Tutucusu"/>
          <p:cNvSpPr>
            <a:spLocks noGrp="1"/>
          </p:cNvSpPr>
          <p:nvPr>
            <p:ph sz="quarter" idx="1"/>
          </p:nvPr>
        </p:nvSpPr>
        <p:spPr/>
        <p:txBody>
          <a:bodyPr>
            <a:normAutofit/>
          </a:bodyPr>
          <a:lstStyle/>
          <a:p>
            <a:r>
              <a:rPr lang="en-US" dirty="0" smtClean="0"/>
              <a:t>Most commonly represented today by Symmetric Multiprocessor (SMP) machines</a:t>
            </a:r>
          </a:p>
          <a:p>
            <a:r>
              <a:rPr lang="en-US" dirty="0" smtClean="0"/>
              <a:t>Identical processors</a:t>
            </a:r>
          </a:p>
          <a:p>
            <a:r>
              <a:rPr lang="en-US" dirty="0" smtClean="0"/>
              <a:t>Equal access and access times to memory</a:t>
            </a:r>
          </a:p>
          <a:p>
            <a:r>
              <a:rPr lang="en-US" dirty="0" smtClean="0"/>
              <a:t>Sometimes called CC-UMA - Cache Coherent UMA. Cache coherent means if one processor updates a location in shared memory, all the other processors know about the update. Cache coherency is accomplished at the hardware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 </a:t>
            </a:r>
            <a:r>
              <a:rPr lang="en-US" b="1" dirty="0" smtClean="0"/>
              <a:t>Uniform Memory Access (UMA)</a:t>
            </a:r>
            <a:endParaRPr lang="en-US" dirty="0"/>
          </a:p>
        </p:txBody>
      </p:sp>
      <p:sp>
        <p:nvSpPr>
          <p:cNvPr id="3" name="2 İçerik Yer Tutucusu"/>
          <p:cNvSpPr>
            <a:spLocks noGrp="1"/>
          </p:cNvSpPr>
          <p:nvPr>
            <p:ph sz="quarter" idx="1"/>
          </p:nvPr>
        </p:nvSpPr>
        <p:spPr/>
        <p:txBody>
          <a:bodyPr/>
          <a:lstStyle/>
          <a:p>
            <a:endParaRPr lang="en-US"/>
          </a:p>
        </p:txBody>
      </p:sp>
      <p:pic>
        <p:nvPicPr>
          <p:cNvPr id="16386" name="Picture 2" descr="C:\Users\Galip\Downloads\paralel\shared_mem.gif"/>
          <p:cNvPicPr>
            <a:picLocks noChangeAspect="1" noChangeArrowheads="1"/>
          </p:cNvPicPr>
          <p:nvPr/>
        </p:nvPicPr>
        <p:blipFill>
          <a:blip r:embed="rId2" cstate="print"/>
          <a:srcRect/>
          <a:stretch>
            <a:fillRect/>
          </a:stretch>
        </p:blipFill>
        <p:spPr bwMode="auto">
          <a:xfrm>
            <a:off x="990600" y="1371600"/>
            <a:ext cx="6934200" cy="477354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smtClean="0"/>
              <a:t> </a:t>
            </a:r>
            <a:r>
              <a:rPr lang="en-US" b="1" dirty="0" smtClean="0"/>
              <a:t>Non-Uniform Memory Access (NUMA)</a:t>
            </a:r>
            <a:endParaRPr lang="en-US" dirty="0"/>
          </a:p>
        </p:txBody>
      </p:sp>
      <p:sp>
        <p:nvSpPr>
          <p:cNvPr id="3" name="2 İçerik Yer Tutucusu"/>
          <p:cNvSpPr>
            <a:spLocks noGrp="1"/>
          </p:cNvSpPr>
          <p:nvPr>
            <p:ph sz="quarter" idx="1"/>
          </p:nvPr>
        </p:nvSpPr>
        <p:spPr/>
        <p:txBody>
          <a:bodyPr>
            <a:normAutofit/>
          </a:bodyPr>
          <a:lstStyle/>
          <a:p>
            <a:r>
              <a:rPr lang="en-US" dirty="0" smtClean="0"/>
              <a:t>Often made by physically linking two or more SMPs</a:t>
            </a:r>
          </a:p>
          <a:p>
            <a:r>
              <a:rPr lang="en-US" dirty="0" smtClean="0"/>
              <a:t>One SMP can directly access memory of another SMP</a:t>
            </a:r>
          </a:p>
          <a:p>
            <a:r>
              <a:rPr lang="en-US" dirty="0" smtClean="0"/>
              <a:t>Not all processors have equal access time to all memories</a:t>
            </a:r>
          </a:p>
          <a:p>
            <a:r>
              <a:rPr lang="en-US" dirty="0" smtClean="0"/>
              <a:t>Memory access across link is slower</a:t>
            </a:r>
          </a:p>
          <a:p>
            <a:r>
              <a:rPr lang="en-US" dirty="0" smtClean="0"/>
              <a:t>If cache coherency is maintained, then may also be called CC-NUMA - Cache Coherent NUMA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smtClean="0"/>
              <a:t> </a:t>
            </a:r>
            <a:r>
              <a:rPr lang="en-US" b="1" dirty="0" smtClean="0"/>
              <a:t>Non-Uniform Memory Access (NUMA)</a:t>
            </a:r>
            <a:endParaRPr lang="en-US" dirty="0"/>
          </a:p>
        </p:txBody>
      </p:sp>
      <p:sp>
        <p:nvSpPr>
          <p:cNvPr id="3" name="2 İçerik Yer Tutucusu"/>
          <p:cNvSpPr>
            <a:spLocks noGrp="1"/>
          </p:cNvSpPr>
          <p:nvPr>
            <p:ph sz="quarter" idx="1"/>
          </p:nvPr>
        </p:nvSpPr>
        <p:spPr/>
        <p:txBody>
          <a:bodyPr/>
          <a:lstStyle/>
          <a:p>
            <a:endParaRPr lang="en-US"/>
          </a:p>
        </p:txBody>
      </p:sp>
      <p:pic>
        <p:nvPicPr>
          <p:cNvPr id="17410" name="Picture 2" descr="C:\Users\Galip\Downloads\paralel\numa.gif"/>
          <p:cNvPicPr>
            <a:picLocks noChangeAspect="1" noChangeArrowheads="1"/>
          </p:cNvPicPr>
          <p:nvPr/>
        </p:nvPicPr>
        <p:blipFill>
          <a:blip r:embed="rId2" cstate="print"/>
          <a:srcRect/>
          <a:stretch>
            <a:fillRect/>
          </a:stretch>
        </p:blipFill>
        <p:spPr bwMode="auto">
          <a:xfrm>
            <a:off x="228600" y="1600200"/>
            <a:ext cx="8655700" cy="3505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smtClean="0"/>
              <a:t> </a:t>
            </a:r>
            <a:r>
              <a:rPr lang="en-US" b="1" dirty="0" smtClean="0"/>
              <a:t>Non-Uniform Memory Access (NUMA)</a:t>
            </a:r>
            <a:endParaRPr lang="en-US" dirty="0"/>
          </a:p>
        </p:txBody>
      </p:sp>
      <p:sp>
        <p:nvSpPr>
          <p:cNvPr id="3" name="2 İçerik Yer Tutucusu"/>
          <p:cNvSpPr>
            <a:spLocks noGrp="1"/>
          </p:cNvSpPr>
          <p:nvPr>
            <p:ph sz="quarter" idx="1"/>
          </p:nvPr>
        </p:nvSpPr>
        <p:spPr/>
        <p:txBody>
          <a:bodyPr>
            <a:normAutofit fontScale="92500" lnSpcReduction="20000"/>
          </a:bodyPr>
          <a:lstStyle/>
          <a:p>
            <a:r>
              <a:rPr lang="en-US" dirty="0" smtClean="0"/>
              <a:t> </a:t>
            </a:r>
            <a:r>
              <a:rPr lang="en-US" b="1" dirty="0" smtClean="0"/>
              <a:t>Advantages:</a:t>
            </a:r>
          </a:p>
          <a:p>
            <a:pPr lvl="1"/>
            <a:r>
              <a:rPr lang="en-US" dirty="0" smtClean="0"/>
              <a:t>Global address space provides a user-friendly programming perspective to memory</a:t>
            </a:r>
          </a:p>
          <a:p>
            <a:pPr lvl="1"/>
            <a:r>
              <a:rPr lang="en-US" dirty="0" smtClean="0"/>
              <a:t>Data sharing between tasks is both fast and uniform due to the proximity of memory to CPUs</a:t>
            </a:r>
          </a:p>
          <a:p>
            <a:r>
              <a:rPr lang="en-US" dirty="0" smtClean="0"/>
              <a:t> </a:t>
            </a:r>
            <a:r>
              <a:rPr lang="en-US" b="1" dirty="0" smtClean="0"/>
              <a:t>Disadvantages:</a:t>
            </a:r>
            <a:endParaRPr lang="en-US" dirty="0" smtClean="0"/>
          </a:p>
          <a:p>
            <a:pPr lvl="1"/>
            <a:r>
              <a:rPr lang="en-US" dirty="0" smtClean="0"/>
              <a:t>Primary disadvantage is the lack of scalability between memory and CPUs. Adding more CPUs can geometrically increases traffic on the shared memory-CPU path, and for cache coherent systems, geometrically increase traffic associated with cache/memory management.</a:t>
            </a:r>
          </a:p>
          <a:p>
            <a:pPr lvl="1"/>
            <a:r>
              <a:rPr lang="en-US" dirty="0" smtClean="0"/>
              <a:t>Programmer responsibility for synchronization constructs that ensure "correct" access of global memory.</a:t>
            </a:r>
          </a:p>
          <a:p>
            <a:pPr lvl="1"/>
            <a:r>
              <a:rPr lang="en-US" dirty="0" smtClean="0"/>
              <a:t>Expense: it becomes increasingly difficult and expensive to design and produce shared memory machines with ever increasing numbers of processors.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Distributed Memory</a:t>
            </a:r>
            <a:endParaRPr lang="en-US" b="1" dirty="0"/>
          </a:p>
        </p:txBody>
      </p:sp>
      <p:sp>
        <p:nvSpPr>
          <p:cNvPr id="3" name="2 İçerik Yer Tutucusu"/>
          <p:cNvSpPr>
            <a:spLocks noGrp="1"/>
          </p:cNvSpPr>
          <p:nvPr>
            <p:ph sz="quarter" idx="1"/>
          </p:nvPr>
        </p:nvSpPr>
        <p:spPr/>
        <p:txBody>
          <a:bodyPr>
            <a:normAutofit/>
          </a:bodyPr>
          <a:lstStyle/>
          <a:p>
            <a:r>
              <a:rPr lang="en-US" dirty="0" smtClean="0"/>
              <a:t> </a:t>
            </a:r>
            <a:r>
              <a:rPr lang="en-US" b="1" dirty="0" smtClean="0"/>
              <a:t>General Characteristics:</a:t>
            </a:r>
            <a:endParaRPr lang="en-US" dirty="0" smtClean="0"/>
          </a:p>
          <a:p>
            <a:r>
              <a:rPr lang="en-US" dirty="0" smtClean="0"/>
              <a:t>Like shared memory systems, distributed memory systems vary widely but share a common characteristic. Distributed memory systems require a communication network to connect inter-processor memory.</a:t>
            </a:r>
          </a:p>
          <a:p>
            <a:r>
              <a:rPr lang="en-US" dirty="0" smtClean="0"/>
              <a:t>Processors have their own local memory. Memory addresses in one processor do not map to another processor, so there is no concept of global address space across all processors.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496</Words>
  <Application>Microsoft Office PowerPoint</Application>
  <PresentationFormat>Ekran Gösterisi (4:3)</PresentationFormat>
  <Paragraphs>57</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Kaynak</vt:lpstr>
      <vt:lpstr>Introduction to Parallel Computing</vt:lpstr>
      <vt:lpstr>3-Parallel Computer Memory Architectures</vt:lpstr>
      <vt:lpstr>Shared Memory</vt:lpstr>
      <vt:lpstr> Uniform Memory Access (UMA)</vt:lpstr>
      <vt:lpstr> Uniform Memory Access (UMA)</vt:lpstr>
      <vt:lpstr> Non-Uniform Memory Access (NUMA)</vt:lpstr>
      <vt:lpstr> Non-Uniform Memory Access (NUMA)</vt:lpstr>
      <vt:lpstr> Non-Uniform Memory Access (NUMA)</vt:lpstr>
      <vt:lpstr>Distributed Memory</vt:lpstr>
      <vt:lpstr>Distributed Memory</vt:lpstr>
      <vt:lpstr>Distributed Memory</vt:lpstr>
      <vt:lpstr>Distributed Memory</vt:lpstr>
      <vt:lpstr>Hybrid Distributed-Shared Memory</vt:lpstr>
      <vt:lpstr>Hybrid Distributed-Shared 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3-Parallel Computer Memory Architectures</dc:title>
  <dc:creator>Galip</dc:creator>
  <cp:lastModifiedBy>Galip</cp:lastModifiedBy>
  <cp:revision>4</cp:revision>
  <dcterms:created xsi:type="dcterms:W3CDTF">2011-03-01T21:16:13Z</dcterms:created>
  <dcterms:modified xsi:type="dcterms:W3CDTF">2011-03-01T21:48:05Z</dcterms:modified>
</cp:coreProperties>
</file>