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400800" y="6355080"/>
            <a:ext cx="2286000" cy="365760"/>
          </a:xfrm>
        </p:spPr>
        <p:txBody>
          <a:bodyPr/>
          <a:lstStyle>
            <a:lvl1pPr>
              <a:defRPr sz="1400"/>
            </a:lvl1pPr>
          </a:lstStyle>
          <a:p>
            <a:fld id="{43AF4A3B-F17F-45EF-8D86-869A8C5BFAD8}" type="datetimeFigureOut">
              <a:rPr lang="en-US" smtClean="0"/>
              <a:pPr/>
              <a:t>3/1/2011</a:t>
            </a:fld>
            <a:endParaRPr lang="en-US"/>
          </a:p>
        </p:txBody>
      </p:sp>
      <p:sp>
        <p:nvSpPr>
          <p:cNvPr id="17" name="16 Altbilgi Yer Tutucusu"/>
          <p:cNvSpPr>
            <a:spLocks noGrp="1"/>
          </p:cNvSpPr>
          <p:nvPr>
            <p:ph type="ftr" sz="quarter" idx="11"/>
          </p:nvPr>
        </p:nvSpPr>
        <p:spPr>
          <a:xfrm>
            <a:off x="2898648" y="6355080"/>
            <a:ext cx="3474720" cy="365760"/>
          </a:xfrm>
        </p:spPr>
        <p:txBody>
          <a:bodyPr/>
          <a:lstStyle/>
          <a:p>
            <a:endParaRPr lang="en-US"/>
          </a:p>
        </p:txBody>
      </p:sp>
      <p:sp>
        <p:nvSpPr>
          <p:cNvPr id="29" name="28 Slayt Numarası Yer Tutucusu"/>
          <p:cNvSpPr>
            <a:spLocks noGrp="1"/>
          </p:cNvSpPr>
          <p:nvPr>
            <p:ph type="sldNum" sz="quarter" idx="12"/>
          </p:nvPr>
        </p:nvSpPr>
        <p:spPr>
          <a:xfrm>
            <a:off x="1216152" y="6355080"/>
            <a:ext cx="1219200" cy="365760"/>
          </a:xfrm>
        </p:spPr>
        <p:txBody>
          <a:bodyPr/>
          <a:lstStyle/>
          <a:p>
            <a:fld id="{E8D25868-A39C-45EE-BEB7-CE606138C596}" type="slidenum">
              <a:rPr lang="en-US" smtClean="0"/>
              <a:pPr/>
              <a:t>‹#›</a:t>
            </a:fld>
            <a:endParaRPr lang="en-US"/>
          </a:p>
        </p:txBody>
      </p:sp>
      <p:sp>
        <p:nvSpPr>
          <p:cNvPr id="21" name="20 Dikdörtgen"/>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Dikdörtgen"/>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Dikdörtgen"/>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7" name="6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8" name="7 İçerik Yer Tutucusu"/>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6400800" y="6355080"/>
            <a:ext cx="2286000" cy="365760"/>
          </a:xfrm>
        </p:spPr>
        <p:txBody>
          <a:bodyPr/>
          <a:lstStyle/>
          <a:p>
            <a:fld id="{43AF4A3B-F17F-45EF-8D86-869A8C5BFAD8}" type="datetimeFigureOut">
              <a:rPr lang="en-US" smtClean="0"/>
              <a:pPr/>
              <a:t>3/1/2011</a:t>
            </a:fld>
            <a:endParaRPr lang="en-US"/>
          </a:p>
        </p:txBody>
      </p:sp>
      <p:sp>
        <p:nvSpPr>
          <p:cNvPr id="5" name="4 Altbilgi Yer Tutucusu"/>
          <p:cNvSpPr>
            <a:spLocks noGrp="1"/>
          </p:cNvSpPr>
          <p:nvPr>
            <p:ph type="ftr" sz="quarter" idx="11"/>
          </p:nvPr>
        </p:nvSpPr>
        <p:spPr>
          <a:xfrm>
            <a:off x="2898648" y="6355080"/>
            <a:ext cx="3474720" cy="365760"/>
          </a:xfrm>
        </p:spPr>
        <p:txBody>
          <a:bodyPr/>
          <a:lstStyle/>
          <a:p>
            <a:endParaRPr lang="en-US"/>
          </a:p>
        </p:txBody>
      </p:sp>
      <p:sp>
        <p:nvSpPr>
          <p:cNvPr id="6" name="5 Slayt Numarası Yer Tutucusu"/>
          <p:cNvSpPr>
            <a:spLocks noGrp="1"/>
          </p:cNvSpPr>
          <p:nvPr>
            <p:ph type="sldNum" sz="quarter" idx="12"/>
          </p:nvPr>
        </p:nvSpPr>
        <p:spPr>
          <a:xfrm>
            <a:off x="1069848" y="6355080"/>
            <a:ext cx="1520952" cy="365760"/>
          </a:xfrm>
        </p:spPr>
        <p:txBody>
          <a:bodyPr/>
          <a:lstStyle/>
          <a:p>
            <a:fld id="{E8D25868-A39C-45EE-BEB7-CE606138C596}" type="slidenum">
              <a:rPr lang="en-US" smtClean="0"/>
              <a:pPr/>
              <a:t>‹#›</a:t>
            </a:fld>
            <a:endParaRPr lang="en-US"/>
          </a:p>
        </p:txBody>
      </p:sp>
      <p:sp>
        <p:nvSpPr>
          <p:cNvPr id="7" name="6 Dikdörtgen"/>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9" name="8 İçerik Yer Tutucusu"/>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11" name="10 İçerik Yer Tutucusu"/>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5" name="4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Düz Bağlayıcı"/>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İçerik Yer Tutucusu"/>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3AF4A3B-F17F-45EF-8D86-869A8C5BFAD8}"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E8D25868-A39C-45EE-BEB7-CE606138C596}"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3AF4A3B-F17F-45EF-8D86-869A8C5BFAD8}" type="datetimeFigureOut">
              <a:rPr lang="en-US" smtClean="0"/>
              <a:pPr/>
              <a:t>3/1/2011</a:t>
            </a:fld>
            <a:endParaRPr lang="en-US"/>
          </a:p>
        </p:txBody>
      </p:sp>
      <p:sp>
        <p:nvSpPr>
          <p:cNvPr id="3" name="2 Altbilgi Yer Tutucusu"/>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Slayt Numarası Yer Tutucusu"/>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8D25868-A39C-45EE-BEB7-CE606138C596}" type="slidenum">
              <a:rPr lang="en-US" smtClean="0"/>
              <a:pPr/>
              <a:t>‹#›</a:t>
            </a:fld>
            <a:endParaRPr lang="en-US"/>
          </a:p>
        </p:txBody>
      </p:sp>
      <p:sp>
        <p:nvSpPr>
          <p:cNvPr id="28" name="2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Düz Bağlayıcı"/>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unix.mcs.anl.gov/m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en-US" b="1" dirty="0"/>
              <a:t>Introduction to Parallel </a:t>
            </a:r>
            <a:r>
              <a:rPr lang="en-US" b="1" dirty="0" smtClean="0"/>
              <a:t>Computing</a:t>
            </a:r>
            <a:endParaRPr lang="en-US" dirty="0"/>
          </a:p>
        </p:txBody>
      </p:sp>
      <p:sp>
        <p:nvSpPr>
          <p:cNvPr id="3" name="2 Alt Başlık"/>
          <p:cNvSpPr>
            <a:spLocks noGrp="1"/>
          </p:cNvSpPr>
          <p:nvPr>
            <p:ph type="subTitle" idx="1"/>
          </p:nvPr>
        </p:nvSpPr>
        <p:spPr/>
        <p:txBody>
          <a:bodyPr>
            <a:normAutofit fontScale="25000" lnSpcReduction="20000"/>
          </a:bodyPr>
          <a:lstStyle/>
          <a:p>
            <a:endParaRPr lang="en-US" sz="2000" dirty="0" smtClean="0"/>
          </a:p>
          <a:p>
            <a:endParaRPr lang="en-US" sz="2000" dirty="0"/>
          </a:p>
          <a:p>
            <a:r>
              <a:rPr lang="en-US" sz="6400" dirty="0" smtClean="0">
                <a:solidFill>
                  <a:schemeClr val="tx1"/>
                </a:solidFill>
              </a:rPr>
              <a:t>Adapted from https://computing.llnl.gov/tutorials/parallel_comp/</a:t>
            </a:r>
            <a:endParaRPr lang="en-US" sz="6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Threads Model</a:t>
            </a:r>
            <a:endParaRPr lang="en-US" dirty="0"/>
          </a:p>
        </p:txBody>
      </p:sp>
      <p:sp>
        <p:nvSpPr>
          <p:cNvPr id="3" name="2 İçerik Yer Tutucusu"/>
          <p:cNvSpPr>
            <a:spLocks noGrp="1"/>
          </p:cNvSpPr>
          <p:nvPr>
            <p:ph sz="quarter" idx="1"/>
          </p:nvPr>
        </p:nvSpPr>
        <p:spPr/>
        <p:txBody>
          <a:bodyPr>
            <a:normAutofit fontScale="92500" lnSpcReduction="10000"/>
          </a:bodyPr>
          <a:lstStyle/>
          <a:p>
            <a:pPr lvl="1"/>
            <a:r>
              <a:rPr lang="en-US" dirty="0" smtClean="0"/>
              <a:t>Each thread has local data, but also, shares the entire resources of </a:t>
            </a:r>
            <a:r>
              <a:rPr lang="en-US" dirty="0" err="1" smtClean="0"/>
              <a:t>a.out</a:t>
            </a:r>
            <a:r>
              <a:rPr lang="en-US" dirty="0" smtClean="0"/>
              <a:t>. This saves the overhead associated with replicating a program's resources for each thread. Each thread also benefits from a global memory view because it shares the memory space of </a:t>
            </a:r>
            <a:r>
              <a:rPr lang="en-US" dirty="0" err="1" smtClean="0"/>
              <a:t>a.out</a:t>
            </a:r>
            <a:r>
              <a:rPr lang="en-US" dirty="0" smtClean="0"/>
              <a:t>.</a:t>
            </a:r>
          </a:p>
          <a:p>
            <a:pPr lvl="1"/>
            <a:r>
              <a:rPr lang="en-US" dirty="0" smtClean="0"/>
              <a:t>A thread's work may best be described as a subroutine within the main program. Any thread can execute any subroutine at the same time as other threads.</a:t>
            </a:r>
          </a:p>
          <a:p>
            <a:pPr lvl="1"/>
            <a:r>
              <a:rPr lang="en-US" dirty="0" smtClean="0"/>
              <a:t>Threads communicate with each other through global memory (updating address locations). This requires synchronization constructs to ensure that more than one thread is not updating the same global address at any time.</a:t>
            </a:r>
          </a:p>
          <a:p>
            <a:pPr lvl="1"/>
            <a:r>
              <a:rPr lang="en-US" dirty="0" smtClean="0"/>
              <a:t>Threads can come and go, but </a:t>
            </a:r>
            <a:r>
              <a:rPr lang="en-US" dirty="0" err="1" smtClean="0"/>
              <a:t>a.out</a:t>
            </a:r>
            <a:r>
              <a:rPr lang="en-US" dirty="0" smtClean="0"/>
              <a:t> remains present to provide the necessary shared resources until the application has completed.</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Threads Model - Implementations</a:t>
            </a:r>
            <a:endParaRPr lang="en-US" dirty="0"/>
          </a:p>
        </p:txBody>
      </p:sp>
      <p:sp>
        <p:nvSpPr>
          <p:cNvPr id="3" name="2 İçerik Yer Tutucusu"/>
          <p:cNvSpPr>
            <a:spLocks noGrp="1"/>
          </p:cNvSpPr>
          <p:nvPr>
            <p:ph sz="quarter" idx="1"/>
          </p:nvPr>
        </p:nvSpPr>
        <p:spPr/>
        <p:txBody>
          <a:bodyPr>
            <a:normAutofit fontScale="85000" lnSpcReduction="20000"/>
          </a:bodyPr>
          <a:lstStyle/>
          <a:p>
            <a:r>
              <a:rPr lang="en-US" dirty="0" smtClean="0"/>
              <a:t>From a programming perspective, threads implementations commonly comprise:</a:t>
            </a:r>
          </a:p>
          <a:p>
            <a:pPr lvl="1"/>
            <a:r>
              <a:rPr lang="en-US" dirty="0" smtClean="0"/>
              <a:t>A library of subroutines that are called from within parallel source code</a:t>
            </a:r>
          </a:p>
          <a:p>
            <a:pPr lvl="1"/>
            <a:r>
              <a:rPr lang="en-US" dirty="0" smtClean="0"/>
              <a:t>A set of compiler directives imbedded in either serial or parallel source code</a:t>
            </a:r>
          </a:p>
          <a:p>
            <a:r>
              <a:rPr lang="en-US" dirty="0" smtClean="0"/>
              <a:t>In both cases, the programmer is responsible for determining all parallelism.</a:t>
            </a:r>
          </a:p>
          <a:p>
            <a:r>
              <a:rPr lang="en-US" dirty="0" smtClean="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a:t>
            </a:r>
          </a:p>
          <a:p>
            <a:r>
              <a:rPr lang="en-US" dirty="0" smtClean="0"/>
              <a:t>Unrelated standardization efforts have resulted in two very different implementations of threads: </a:t>
            </a:r>
            <a:r>
              <a:rPr lang="en-US" b="1" i="1" dirty="0" smtClean="0"/>
              <a:t>POSIX Threads</a:t>
            </a:r>
            <a:r>
              <a:rPr lang="en-US" dirty="0" smtClean="0"/>
              <a:t> and </a:t>
            </a:r>
            <a:r>
              <a:rPr lang="en-US" b="1" i="1" dirty="0" err="1" smtClean="0"/>
              <a:t>OpenMP</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Threads Model - Implementations</a:t>
            </a:r>
            <a:endParaRPr lang="en-US" dirty="0"/>
          </a:p>
        </p:txBody>
      </p:sp>
      <p:sp>
        <p:nvSpPr>
          <p:cNvPr id="3" name="2 İçerik Yer Tutucusu"/>
          <p:cNvSpPr>
            <a:spLocks noGrp="1"/>
          </p:cNvSpPr>
          <p:nvPr>
            <p:ph sz="quarter" idx="1"/>
          </p:nvPr>
        </p:nvSpPr>
        <p:spPr/>
        <p:txBody>
          <a:bodyPr/>
          <a:lstStyle/>
          <a:p>
            <a:r>
              <a:rPr lang="en-US" b="1" dirty="0" smtClean="0"/>
              <a:t>POSIX Threads</a:t>
            </a:r>
            <a:endParaRPr lang="en-US" dirty="0" smtClean="0"/>
          </a:p>
          <a:p>
            <a:pPr lvl="1"/>
            <a:r>
              <a:rPr lang="en-US" dirty="0" smtClean="0"/>
              <a:t>Library based; requires parallel coding</a:t>
            </a:r>
          </a:p>
          <a:p>
            <a:pPr lvl="1"/>
            <a:r>
              <a:rPr lang="en-US" dirty="0" smtClean="0"/>
              <a:t>Specified by the IEEE POSIX 1003.1c standard (1995).</a:t>
            </a:r>
          </a:p>
          <a:p>
            <a:pPr lvl="1"/>
            <a:r>
              <a:rPr lang="en-US" dirty="0" smtClean="0"/>
              <a:t>C Language only</a:t>
            </a:r>
          </a:p>
          <a:p>
            <a:pPr lvl="1"/>
            <a:r>
              <a:rPr lang="en-US" dirty="0" smtClean="0"/>
              <a:t>Commonly referred to as </a:t>
            </a:r>
            <a:r>
              <a:rPr lang="en-US" dirty="0" err="1" smtClean="0"/>
              <a:t>Pthreads</a:t>
            </a:r>
            <a:r>
              <a:rPr lang="en-US" dirty="0" smtClean="0"/>
              <a:t>.</a:t>
            </a:r>
          </a:p>
          <a:p>
            <a:pPr lvl="1"/>
            <a:r>
              <a:rPr lang="en-US" dirty="0" smtClean="0"/>
              <a:t>Most hardware vendors now offer </a:t>
            </a:r>
            <a:r>
              <a:rPr lang="en-US" dirty="0" err="1" smtClean="0"/>
              <a:t>Pthreads</a:t>
            </a:r>
            <a:r>
              <a:rPr lang="en-US" dirty="0" smtClean="0"/>
              <a:t> in addition to their proprietary threads implementations.</a:t>
            </a:r>
          </a:p>
          <a:p>
            <a:pPr lvl="1"/>
            <a:r>
              <a:rPr lang="en-US" dirty="0" smtClean="0"/>
              <a:t>Very explicit parallelism; requires significant programmer attention to detail.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Threads Model - Implementations</a:t>
            </a:r>
            <a:endParaRPr lang="en-US" dirty="0"/>
          </a:p>
        </p:txBody>
      </p:sp>
      <p:sp>
        <p:nvSpPr>
          <p:cNvPr id="3" name="2 İçerik Yer Tutucusu"/>
          <p:cNvSpPr>
            <a:spLocks noGrp="1"/>
          </p:cNvSpPr>
          <p:nvPr>
            <p:ph sz="quarter" idx="1"/>
          </p:nvPr>
        </p:nvSpPr>
        <p:spPr/>
        <p:txBody>
          <a:bodyPr>
            <a:normAutofit fontScale="92500"/>
          </a:bodyPr>
          <a:lstStyle/>
          <a:p>
            <a:r>
              <a:rPr lang="en-US" b="1" dirty="0" err="1" smtClean="0"/>
              <a:t>OpenMP</a:t>
            </a:r>
            <a:endParaRPr lang="en-US" dirty="0" smtClean="0"/>
          </a:p>
          <a:p>
            <a:pPr lvl="1"/>
            <a:r>
              <a:rPr lang="en-US" dirty="0" smtClean="0"/>
              <a:t>Compiler directive based; can use serial code</a:t>
            </a:r>
          </a:p>
          <a:p>
            <a:pPr lvl="1"/>
            <a:r>
              <a:rPr lang="en-US" dirty="0" smtClean="0"/>
              <a:t>Jointly defined and endorsed by a group of major computer hardware and software vendors. The </a:t>
            </a:r>
            <a:r>
              <a:rPr lang="en-US" dirty="0" err="1" smtClean="0"/>
              <a:t>OpenMP</a:t>
            </a:r>
            <a:r>
              <a:rPr lang="en-US" dirty="0" smtClean="0"/>
              <a:t> Fortran API was released October 28, 1997. The C/C++ API was released in late 1998.</a:t>
            </a:r>
          </a:p>
          <a:p>
            <a:pPr lvl="1"/>
            <a:r>
              <a:rPr lang="en-US" dirty="0" smtClean="0"/>
              <a:t>Portable / multi-platform, including Unix and Windows NT platforms</a:t>
            </a:r>
          </a:p>
          <a:p>
            <a:pPr lvl="1"/>
            <a:r>
              <a:rPr lang="en-US" dirty="0" smtClean="0"/>
              <a:t>Available in C/C++ and Fortran implementations</a:t>
            </a:r>
          </a:p>
          <a:p>
            <a:pPr lvl="1"/>
            <a:r>
              <a:rPr lang="en-US" dirty="0" smtClean="0"/>
              <a:t>Can be very easy and simple to use - provides for "incremental parallelism“</a:t>
            </a:r>
          </a:p>
          <a:p>
            <a:r>
              <a:rPr lang="en-US" dirty="0" smtClean="0"/>
              <a:t>Microsoft has its own implementation for threads, which is not related to the UNIX POSIX standard or </a:t>
            </a:r>
            <a:r>
              <a:rPr lang="en-US" dirty="0" err="1" smtClean="0"/>
              <a:t>OpenMP</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Message Passing Model</a:t>
            </a:r>
            <a:endParaRPr lang="en-US" dirty="0"/>
          </a:p>
        </p:txBody>
      </p:sp>
      <p:sp>
        <p:nvSpPr>
          <p:cNvPr id="3" name="2 İçerik Yer Tutucusu"/>
          <p:cNvSpPr>
            <a:spLocks noGrp="1"/>
          </p:cNvSpPr>
          <p:nvPr>
            <p:ph sz="quarter" idx="1"/>
          </p:nvPr>
        </p:nvSpPr>
        <p:spPr/>
        <p:txBody>
          <a:bodyPr>
            <a:normAutofit/>
          </a:bodyPr>
          <a:lstStyle/>
          <a:p>
            <a:r>
              <a:rPr lang="en-US" dirty="0" smtClean="0"/>
              <a:t>The message passing model demonstrates the following characteristics:</a:t>
            </a:r>
          </a:p>
          <a:p>
            <a:pPr lvl="1"/>
            <a:r>
              <a:rPr lang="en-US" dirty="0" smtClean="0"/>
              <a:t>A set of tasks that use their own local memory during computation. Multiple tasks can reside on the same physical machine and/or across an arbitrary number of machines.</a:t>
            </a:r>
          </a:p>
          <a:p>
            <a:pPr lvl="1"/>
            <a:r>
              <a:rPr lang="en-US" dirty="0" smtClean="0"/>
              <a:t>Tasks exchange data through communications by sending and receiving messages.</a:t>
            </a:r>
          </a:p>
          <a:p>
            <a:pPr lvl="1"/>
            <a:r>
              <a:rPr lang="en-US" dirty="0" smtClean="0"/>
              <a:t>Data transfer usually requires cooperative operations to be performed by each process. For example, a send operation must have a matching receive operation.</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Message Passing Model</a:t>
            </a:r>
            <a:endParaRPr lang="en-US" dirty="0"/>
          </a:p>
        </p:txBody>
      </p:sp>
      <p:sp>
        <p:nvSpPr>
          <p:cNvPr id="3" name="2 İçerik Yer Tutucusu"/>
          <p:cNvSpPr>
            <a:spLocks noGrp="1"/>
          </p:cNvSpPr>
          <p:nvPr>
            <p:ph sz="quarter" idx="1"/>
          </p:nvPr>
        </p:nvSpPr>
        <p:spPr/>
        <p:txBody>
          <a:bodyPr/>
          <a:lstStyle/>
          <a:p>
            <a:endParaRPr lang="en-US"/>
          </a:p>
        </p:txBody>
      </p:sp>
      <p:pic>
        <p:nvPicPr>
          <p:cNvPr id="20482" name="Picture 2" descr="C:\Users\Galip\Downloads\paralel\msg_pass_model.gif"/>
          <p:cNvPicPr>
            <a:picLocks noChangeAspect="1" noChangeArrowheads="1"/>
          </p:cNvPicPr>
          <p:nvPr/>
        </p:nvPicPr>
        <p:blipFill>
          <a:blip r:embed="rId2" cstate="print"/>
          <a:srcRect/>
          <a:stretch>
            <a:fillRect/>
          </a:stretch>
        </p:blipFill>
        <p:spPr bwMode="auto">
          <a:xfrm>
            <a:off x="533400" y="1219200"/>
            <a:ext cx="7848600" cy="545530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Message Passing Model - Implementations</a:t>
            </a:r>
            <a:endParaRPr lang="en-US" dirty="0"/>
          </a:p>
        </p:txBody>
      </p:sp>
      <p:sp>
        <p:nvSpPr>
          <p:cNvPr id="3" name="2 İçerik Yer Tutucusu"/>
          <p:cNvSpPr>
            <a:spLocks noGrp="1"/>
          </p:cNvSpPr>
          <p:nvPr>
            <p:ph sz="quarter" idx="1"/>
          </p:nvPr>
        </p:nvSpPr>
        <p:spPr/>
        <p:txBody>
          <a:bodyPr>
            <a:normAutofit lnSpcReduction="10000"/>
          </a:bodyPr>
          <a:lstStyle/>
          <a:p>
            <a:r>
              <a:rPr lang="en-US" dirty="0" smtClean="0"/>
              <a:t>From a programming perspective, message passing implementations commonly comprise a library of subroutines that are imbedded in source code. The programmer is responsible for determining all parallelism.</a:t>
            </a:r>
          </a:p>
          <a:p>
            <a:r>
              <a:rPr lang="en-US" dirty="0" smtClean="0"/>
              <a:t>Historically, a variety of message passing libraries have been available since the 1980s. These implementations differed substantially from each other making it difficult for programmers to develop portable applications.</a:t>
            </a:r>
          </a:p>
          <a:p>
            <a:r>
              <a:rPr lang="en-US" dirty="0" smtClean="0"/>
              <a:t>In 1992, the MPI Forum was formed with the primary goal of establishing a standard interface for message passing implementations.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Message Passing Model - Implementations</a:t>
            </a:r>
            <a:endParaRPr lang="en-US" dirty="0"/>
          </a:p>
        </p:txBody>
      </p:sp>
      <p:sp>
        <p:nvSpPr>
          <p:cNvPr id="3" name="2 İçerik Yer Tutucusu"/>
          <p:cNvSpPr>
            <a:spLocks noGrp="1"/>
          </p:cNvSpPr>
          <p:nvPr>
            <p:ph sz="quarter" idx="1"/>
          </p:nvPr>
        </p:nvSpPr>
        <p:spPr/>
        <p:txBody>
          <a:bodyPr>
            <a:normAutofit fontScale="92500" lnSpcReduction="10000"/>
          </a:bodyPr>
          <a:lstStyle/>
          <a:p>
            <a:r>
              <a:rPr lang="en-US" dirty="0" smtClean="0"/>
              <a:t>Part 1 of the </a:t>
            </a:r>
            <a:r>
              <a:rPr lang="en-US" b="1" dirty="0" smtClean="0"/>
              <a:t>Message Passing Interface (MPI)</a:t>
            </a:r>
            <a:r>
              <a:rPr lang="en-US" dirty="0" smtClean="0"/>
              <a:t> was released in 1994. Part 2 (MPI-2) was released in 1996. Both MPI specifications are available on the web at </a:t>
            </a:r>
            <a:r>
              <a:rPr lang="en-US" u="sng" dirty="0" smtClean="0">
                <a:hlinkClick r:id="rId2"/>
              </a:rPr>
              <a:t>http://www-unix.mcs.anl.gov/mpi/</a:t>
            </a:r>
            <a:r>
              <a:rPr lang="en-US" dirty="0" smtClean="0"/>
              <a:t>.</a:t>
            </a:r>
          </a:p>
          <a:p>
            <a:r>
              <a:rPr lang="en-US" dirty="0" smtClean="0"/>
              <a:t>MPI is now the "de facto" industry standard for message passing, replacing virtually all other message passing implementations used for production work. Most, if not all of the popular parallel computing platforms offer at least one implementation of MPI. A few offer a full implementation of MPI-2.</a:t>
            </a:r>
          </a:p>
          <a:p>
            <a:r>
              <a:rPr lang="en-US" dirty="0" smtClean="0"/>
              <a:t>For shared memory architectures, MPI implementations usually don't use a network for task communications. Instead, they use shared memory (memory copies) for performance reasons.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Data Parallel Model</a:t>
            </a:r>
            <a:endParaRPr lang="en-US" dirty="0"/>
          </a:p>
        </p:txBody>
      </p:sp>
      <p:sp>
        <p:nvSpPr>
          <p:cNvPr id="3" name="2 İçerik Yer Tutucusu"/>
          <p:cNvSpPr>
            <a:spLocks noGrp="1"/>
          </p:cNvSpPr>
          <p:nvPr>
            <p:ph sz="quarter" idx="1"/>
          </p:nvPr>
        </p:nvSpPr>
        <p:spPr/>
        <p:txBody>
          <a:bodyPr>
            <a:normAutofit/>
          </a:bodyPr>
          <a:lstStyle/>
          <a:p>
            <a:r>
              <a:rPr lang="en-US" dirty="0" smtClean="0"/>
              <a:t>The data parallel model demonstrates the following characteristics:</a:t>
            </a:r>
          </a:p>
          <a:p>
            <a:pPr lvl="1"/>
            <a:r>
              <a:rPr lang="en-US" dirty="0" smtClean="0"/>
              <a:t>Most of the parallel work focuses on performing operations on a data set. The data set is typically organized into a common structure, such as an array or cube.</a:t>
            </a:r>
          </a:p>
          <a:p>
            <a:pPr lvl="1"/>
            <a:r>
              <a:rPr lang="en-US" dirty="0" smtClean="0"/>
              <a:t>A set of tasks work collectively on the same data structure, however, each task works on a different partition of the same data structure.</a:t>
            </a:r>
          </a:p>
          <a:p>
            <a:pPr lvl="1"/>
            <a:r>
              <a:rPr lang="en-US" dirty="0" smtClean="0"/>
              <a:t>Tasks perform the same operation on their partition of work, for example, "add 4 to every array element".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Data Parallel Model</a:t>
            </a:r>
            <a:endParaRPr lang="en-US" dirty="0"/>
          </a:p>
        </p:txBody>
      </p:sp>
      <p:sp>
        <p:nvSpPr>
          <p:cNvPr id="3" name="2 İçerik Yer Tutucusu"/>
          <p:cNvSpPr>
            <a:spLocks noGrp="1"/>
          </p:cNvSpPr>
          <p:nvPr>
            <p:ph sz="quarter" idx="1"/>
          </p:nvPr>
        </p:nvSpPr>
        <p:spPr/>
        <p:txBody>
          <a:bodyPr/>
          <a:lstStyle/>
          <a:p>
            <a:endParaRPr lang="en-US"/>
          </a:p>
        </p:txBody>
      </p:sp>
      <p:pic>
        <p:nvPicPr>
          <p:cNvPr id="21506" name="Picture 2" descr="C:\Users\Galip\Downloads\paralel\data_parallel_model.gif"/>
          <p:cNvPicPr>
            <a:picLocks noChangeAspect="1" noChangeArrowheads="1"/>
          </p:cNvPicPr>
          <p:nvPr/>
        </p:nvPicPr>
        <p:blipFill>
          <a:blip r:embed="rId2" cstate="print"/>
          <a:srcRect/>
          <a:stretch>
            <a:fillRect/>
          </a:stretch>
        </p:blipFill>
        <p:spPr bwMode="auto">
          <a:xfrm>
            <a:off x="1219200" y="1210444"/>
            <a:ext cx="6096000" cy="53954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smtClean="0"/>
              <a:t>4-Parallel </a:t>
            </a:r>
            <a:r>
              <a:rPr lang="en-US" b="1" dirty="0" smtClean="0"/>
              <a:t>Programming Models</a:t>
            </a:r>
            <a:endParaRPr lang="en-US" dirty="0"/>
          </a:p>
        </p:txBody>
      </p:sp>
      <p:sp>
        <p:nvSpPr>
          <p:cNvPr id="3" name="2 Metin Yer Tutucusu"/>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Data Parallel Model - Implementations</a:t>
            </a:r>
            <a:endParaRPr lang="en-US" dirty="0"/>
          </a:p>
        </p:txBody>
      </p:sp>
      <p:sp>
        <p:nvSpPr>
          <p:cNvPr id="3" name="2 İçerik Yer Tutucusu"/>
          <p:cNvSpPr>
            <a:spLocks noGrp="1"/>
          </p:cNvSpPr>
          <p:nvPr>
            <p:ph sz="quarter" idx="1"/>
          </p:nvPr>
        </p:nvSpPr>
        <p:spPr/>
        <p:txBody>
          <a:bodyPr>
            <a:normAutofit fontScale="85000" lnSpcReduction="10000"/>
          </a:bodyPr>
          <a:lstStyle/>
          <a:p>
            <a:r>
              <a:rPr lang="en-US" dirty="0" smtClean="0"/>
              <a:t>Programming with the data parallel model is usually accomplished by writing a program with data parallel constructs. The constructs can be calls to a data parallel subroutine library or, compiler directives recognized by a data parallel compiler.</a:t>
            </a:r>
          </a:p>
          <a:p>
            <a:r>
              <a:rPr lang="en-US" b="1" dirty="0" smtClean="0"/>
              <a:t>Fortran 90 and 95 (F90, F95):</a:t>
            </a:r>
            <a:r>
              <a:rPr lang="en-US" dirty="0" smtClean="0"/>
              <a:t> ISO/ANSI standard extensions to Fortran 77.Contains everything that is in Fortran 77</a:t>
            </a:r>
          </a:p>
          <a:p>
            <a:pPr lvl="1"/>
            <a:r>
              <a:rPr lang="en-US" dirty="0" smtClean="0"/>
              <a:t>New source code format; additions to character set</a:t>
            </a:r>
          </a:p>
          <a:p>
            <a:pPr lvl="1"/>
            <a:r>
              <a:rPr lang="en-US" dirty="0" smtClean="0"/>
              <a:t>Additions to program structure and commands</a:t>
            </a:r>
          </a:p>
          <a:p>
            <a:pPr lvl="1"/>
            <a:r>
              <a:rPr lang="en-US" dirty="0" smtClean="0"/>
              <a:t>Variable additions - methods and arguments</a:t>
            </a:r>
          </a:p>
          <a:p>
            <a:pPr lvl="1"/>
            <a:r>
              <a:rPr lang="en-US" dirty="0" smtClean="0"/>
              <a:t>Pointers and dynamic memory allocation added</a:t>
            </a:r>
          </a:p>
          <a:p>
            <a:pPr lvl="1"/>
            <a:r>
              <a:rPr lang="en-US" dirty="0" smtClean="0"/>
              <a:t>Array processing (arrays treated as objects) added</a:t>
            </a:r>
          </a:p>
          <a:p>
            <a:pPr lvl="1"/>
            <a:r>
              <a:rPr lang="en-US" dirty="0" smtClean="0"/>
              <a:t>Recursive and new intrinsic functions added</a:t>
            </a:r>
          </a:p>
          <a:p>
            <a:pPr lvl="1"/>
            <a:r>
              <a:rPr lang="en-US" dirty="0" smtClean="0"/>
              <a:t>Many other new features</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Data Parallel Model - Implementations</a:t>
            </a:r>
            <a:endParaRPr lang="en-US" dirty="0"/>
          </a:p>
        </p:txBody>
      </p:sp>
      <p:sp>
        <p:nvSpPr>
          <p:cNvPr id="3" name="2 İçerik Yer Tutucusu"/>
          <p:cNvSpPr>
            <a:spLocks noGrp="1"/>
          </p:cNvSpPr>
          <p:nvPr>
            <p:ph sz="quarter" idx="1"/>
          </p:nvPr>
        </p:nvSpPr>
        <p:spPr/>
        <p:txBody>
          <a:bodyPr/>
          <a:lstStyle/>
          <a:p>
            <a:r>
              <a:rPr lang="en-US" b="1" dirty="0" smtClean="0"/>
              <a:t>High Performance Fortran (HPF):</a:t>
            </a:r>
            <a:r>
              <a:rPr lang="en-US" dirty="0" smtClean="0"/>
              <a:t> Extensions to Fortran 90 to support data parallel programming.</a:t>
            </a:r>
          </a:p>
          <a:p>
            <a:pPr lvl="1"/>
            <a:r>
              <a:rPr lang="en-US" dirty="0" smtClean="0"/>
              <a:t>Contains everything in Fortran 90</a:t>
            </a:r>
          </a:p>
          <a:p>
            <a:pPr lvl="1"/>
            <a:r>
              <a:rPr lang="en-US" dirty="0" smtClean="0"/>
              <a:t>Directives to tell compiler how to distribute data added</a:t>
            </a:r>
          </a:p>
          <a:p>
            <a:pPr lvl="1"/>
            <a:r>
              <a:rPr lang="en-US" dirty="0" smtClean="0"/>
              <a:t>Assertions that can improve optimization of generated code added</a:t>
            </a:r>
          </a:p>
          <a:p>
            <a:pPr lvl="1"/>
            <a:r>
              <a:rPr lang="en-US" dirty="0" smtClean="0"/>
              <a:t>Data parallel constructs added (now part of Fortran 95)</a:t>
            </a:r>
          </a:p>
          <a:p>
            <a:r>
              <a:rPr lang="en-US" dirty="0" smtClean="0"/>
              <a:t>HPF compilers were common in the 1990s, but are no longer commonly implemented.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Data Parallel Model - Implementations</a:t>
            </a:r>
            <a:endParaRPr lang="en-US" dirty="0"/>
          </a:p>
        </p:txBody>
      </p:sp>
      <p:sp>
        <p:nvSpPr>
          <p:cNvPr id="3" name="2 İçerik Yer Tutucusu"/>
          <p:cNvSpPr>
            <a:spLocks noGrp="1"/>
          </p:cNvSpPr>
          <p:nvPr>
            <p:ph sz="quarter" idx="1"/>
          </p:nvPr>
        </p:nvSpPr>
        <p:spPr/>
        <p:txBody>
          <a:bodyPr>
            <a:normAutofit/>
          </a:bodyPr>
          <a:lstStyle/>
          <a:p>
            <a:r>
              <a:rPr lang="en-US" b="1" dirty="0" smtClean="0"/>
              <a:t>Compiler Directives:</a:t>
            </a:r>
            <a:r>
              <a:rPr lang="en-US" dirty="0" smtClean="0"/>
              <a:t> Allow the programmer to specify the distribution and alignment of data. Fortran implementations are available for most common parallel platforms.</a:t>
            </a:r>
          </a:p>
          <a:p>
            <a:r>
              <a:rPr lang="en-US" dirty="0" smtClean="0"/>
              <a:t>Distributed memory implementations of this model usually have the compiler convert the program into standard code with calls to a message passing library (MPI usually) to distribute the data to all the processes. All message passing is done invisibly to the programmer.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Parallel Programming Models - Overview</a:t>
            </a:r>
            <a:endParaRPr lang="en-US" dirty="0"/>
          </a:p>
        </p:txBody>
      </p:sp>
      <p:sp>
        <p:nvSpPr>
          <p:cNvPr id="3" name="2 İçerik Yer Tutucusu"/>
          <p:cNvSpPr>
            <a:spLocks noGrp="1"/>
          </p:cNvSpPr>
          <p:nvPr>
            <p:ph sz="quarter" idx="1"/>
          </p:nvPr>
        </p:nvSpPr>
        <p:spPr/>
        <p:txBody>
          <a:bodyPr>
            <a:normAutofit/>
          </a:bodyPr>
          <a:lstStyle/>
          <a:p>
            <a:r>
              <a:rPr lang="en-US" dirty="0" smtClean="0"/>
              <a:t>There are several parallel programming models in common use:</a:t>
            </a:r>
          </a:p>
          <a:p>
            <a:pPr lvl="1"/>
            <a:r>
              <a:rPr lang="en-US" dirty="0" smtClean="0"/>
              <a:t>Shared Memory</a:t>
            </a:r>
          </a:p>
          <a:p>
            <a:pPr lvl="1"/>
            <a:r>
              <a:rPr lang="en-US" dirty="0" smtClean="0"/>
              <a:t>Threads</a:t>
            </a:r>
          </a:p>
          <a:p>
            <a:pPr lvl="1"/>
            <a:r>
              <a:rPr lang="en-US" dirty="0" smtClean="0"/>
              <a:t>Message Passing</a:t>
            </a:r>
          </a:p>
          <a:p>
            <a:pPr lvl="1"/>
            <a:r>
              <a:rPr lang="en-US" dirty="0" smtClean="0"/>
              <a:t>Data Parallel</a:t>
            </a:r>
          </a:p>
          <a:p>
            <a:pPr lvl="1"/>
            <a:r>
              <a:rPr lang="en-US" dirty="0" smtClean="0"/>
              <a:t>Hybrid</a:t>
            </a:r>
          </a:p>
          <a:p>
            <a:r>
              <a:rPr lang="en-US" dirty="0" smtClean="0"/>
              <a:t>Parallel programming models exist as an abstraction above hardware and memory architectures.</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Parallel Programming Models - Overview</a:t>
            </a:r>
            <a:endParaRPr lang="en-US" dirty="0"/>
          </a:p>
        </p:txBody>
      </p:sp>
      <p:sp>
        <p:nvSpPr>
          <p:cNvPr id="3" name="2 İçerik Yer Tutucusu"/>
          <p:cNvSpPr>
            <a:spLocks noGrp="1"/>
          </p:cNvSpPr>
          <p:nvPr>
            <p:ph sz="quarter" idx="1"/>
          </p:nvPr>
        </p:nvSpPr>
        <p:spPr/>
        <p:txBody>
          <a:bodyPr>
            <a:normAutofit fontScale="85000" lnSpcReduction="20000"/>
          </a:bodyPr>
          <a:lstStyle/>
          <a:p>
            <a:r>
              <a:rPr lang="en-US" dirty="0" smtClean="0"/>
              <a:t>Although it might not seem apparent, these models are NOT specific to a particular type of machine or memory architecture. In fact, any of these models can (theoretically) be implemented on any underlying hardware. Two examples:</a:t>
            </a:r>
          </a:p>
          <a:p>
            <a:pPr lvl="1"/>
            <a:r>
              <a:rPr lang="en-US" dirty="0" smtClean="0"/>
              <a:t>Shared memory model on a distributed memory machine: Kendall Square Research (KSR) ALLCACHE </a:t>
            </a:r>
            <a:r>
              <a:rPr lang="en-US" dirty="0" err="1" smtClean="0"/>
              <a:t>approach.Machine</a:t>
            </a:r>
            <a:r>
              <a:rPr lang="en-US" dirty="0" smtClean="0"/>
              <a:t> memory was physically distributed, but appeared to the user as a single shared memory (global address space). Generically, this approach is referred to as "virtual shared memory". Note: although KSR is no longer in business, there is no reason to suggest that a similar implementation will not be made available by another vendor in the future.</a:t>
            </a:r>
          </a:p>
          <a:p>
            <a:pPr lvl="1"/>
            <a:r>
              <a:rPr lang="en-US" dirty="0" smtClean="0"/>
              <a:t>Message passing model on a shared memory machine: MPI on SGI </a:t>
            </a:r>
            <a:r>
              <a:rPr lang="en-US" dirty="0" err="1" smtClean="0"/>
              <a:t>Origin.The</a:t>
            </a:r>
            <a:r>
              <a:rPr lang="en-US" dirty="0" smtClean="0"/>
              <a:t> SGI Origin employed the CC-NUMA type of shared memory architecture, where every task has direct access to global memory. However, the ability to send and receive messages with MPI, as is commonly done over a network of distributed memory machines, is not only implemented but is very commonly used.</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Parallel Programming Models - Overview</a:t>
            </a:r>
            <a:endParaRPr lang="en-US" dirty="0"/>
          </a:p>
        </p:txBody>
      </p:sp>
      <p:sp>
        <p:nvSpPr>
          <p:cNvPr id="3" name="2 İçerik Yer Tutucusu"/>
          <p:cNvSpPr>
            <a:spLocks noGrp="1"/>
          </p:cNvSpPr>
          <p:nvPr>
            <p:ph sz="quarter" idx="1"/>
          </p:nvPr>
        </p:nvSpPr>
        <p:spPr/>
        <p:txBody>
          <a:bodyPr/>
          <a:lstStyle/>
          <a:p>
            <a:r>
              <a:rPr lang="en-US" dirty="0" smtClean="0"/>
              <a:t>Which model to use is often a combination of what is available and personal choice. There is no "best" model, although there certainly are better implementations of some models over others.</a:t>
            </a:r>
          </a:p>
          <a:p>
            <a:r>
              <a:rPr lang="en-US" dirty="0" smtClean="0"/>
              <a:t>The following sections describe each of the models mentioned above, and also discuss some of their actual implementations.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Shared Memory Model</a:t>
            </a:r>
            <a:endParaRPr lang="en-US" dirty="0"/>
          </a:p>
        </p:txBody>
      </p:sp>
      <p:sp>
        <p:nvSpPr>
          <p:cNvPr id="3" name="2 İçerik Yer Tutucusu"/>
          <p:cNvSpPr>
            <a:spLocks noGrp="1"/>
          </p:cNvSpPr>
          <p:nvPr>
            <p:ph sz="quarter" idx="1"/>
          </p:nvPr>
        </p:nvSpPr>
        <p:spPr/>
        <p:txBody>
          <a:bodyPr>
            <a:normAutofit/>
          </a:bodyPr>
          <a:lstStyle/>
          <a:p>
            <a:r>
              <a:rPr lang="en-US" dirty="0" smtClean="0"/>
              <a:t>In the shared-memory programming model, tasks share a common address space, which they read and write asynchronously.</a:t>
            </a:r>
          </a:p>
          <a:p>
            <a:r>
              <a:rPr lang="en-US" dirty="0" smtClean="0"/>
              <a:t>Various mechanisms such as locks / semaphores may be used to control access to the shared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Shared Memory Model</a:t>
            </a:r>
            <a:endParaRPr lang="en-US" dirty="0"/>
          </a:p>
        </p:txBody>
      </p:sp>
      <p:sp>
        <p:nvSpPr>
          <p:cNvPr id="3" name="2 İçerik Yer Tutucusu"/>
          <p:cNvSpPr>
            <a:spLocks noGrp="1"/>
          </p:cNvSpPr>
          <p:nvPr>
            <p:ph sz="quarter" idx="1"/>
          </p:nvPr>
        </p:nvSpPr>
        <p:spPr/>
        <p:txBody>
          <a:bodyPr>
            <a:normAutofit fontScale="92500"/>
          </a:bodyPr>
          <a:lstStyle/>
          <a:p>
            <a:r>
              <a:rPr lang="en-US" dirty="0" smtClean="0"/>
              <a:t>An advantage of this model from the programmer's point of view is that the notion of data "ownership" is lacking, so there is no need to specify explicitly the communication of data between tasks. Program development can often be simplified.</a:t>
            </a:r>
          </a:p>
          <a:p>
            <a:r>
              <a:rPr lang="en-US" dirty="0" smtClean="0"/>
              <a:t>An important disadvantage in terms of performance is that it becomes more difficult to understand and manage data locality.</a:t>
            </a:r>
          </a:p>
          <a:p>
            <a:pPr lvl="1"/>
            <a:r>
              <a:rPr lang="en-US" dirty="0" smtClean="0"/>
              <a:t>Keeping data local to the processor that works on it conserves memory accesses, cache refreshes and bus traffic that occurs when multiple processors use the same data.</a:t>
            </a:r>
          </a:p>
          <a:p>
            <a:pPr lvl="1"/>
            <a:r>
              <a:rPr lang="en-US" dirty="0" smtClean="0"/>
              <a:t>Unfortunately, controlling data locality is hard to understand and beyond the control of the average user.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Shared Memory Model</a:t>
            </a:r>
            <a:endParaRPr lang="en-US" dirty="0"/>
          </a:p>
        </p:txBody>
      </p:sp>
      <p:sp>
        <p:nvSpPr>
          <p:cNvPr id="3" name="2 İçerik Yer Tutucusu"/>
          <p:cNvSpPr>
            <a:spLocks noGrp="1"/>
          </p:cNvSpPr>
          <p:nvPr>
            <p:ph sz="quarter" idx="1"/>
          </p:nvPr>
        </p:nvSpPr>
        <p:spPr/>
        <p:txBody>
          <a:bodyPr>
            <a:normAutofit/>
          </a:bodyPr>
          <a:lstStyle/>
          <a:p>
            <a:r>
              <a:rPr lang="en-US" b="1" dirty="0" smtClean="0"/>
              <a:t>Implementations:</a:t>
            </a:r>
            <a:endParaRPr lang="en-US" dirty="0" smtClean="0"/>
          </a:p>
          <a:p>
            <a:r>
              <a:rPr lang="en-US" dirty="0" smtClean="0"/>
              <a:t>On shared memory platforms, the native compilers translate user program variables into actual memory addresses, which are global.</a:t>
            </a:r>
          </a:p>
          <a:p>
            <a:r>
              <a:rPr lang="en-US" dirty="0" smtClean="0"/>
              <a:t>No common distributed memory platform implementations currently exist. However, as mentioned previously in the Overview section, the KSR ALLCACHE approach provided a shared memory view of data even though the physical memory of the machine was distributed.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Threads Model</a:t>
            </a:r>
            <a:endParaRPr lang="en-US" dirty="0"/>
          </a:p>
        </p:txBody>
      </p:sp>
      <p:sp>
        <p:nvSpPr>
          <p:cNvPr id="3" name="2 İçerik Yer Tutucusu"/>
          <p:cNvSpPr>
            <a:spLocks noGrp="1"/>
          </p:cNvSpPr>
          <p:nvPr>
            <p:ph sz="quarter" idx="1"/>
          </p:nvPr>
        </p:nvSpPr>
        <p:spPr/>
        <p:txBody>
          <a:bodyPr>
            <a:normAutofit fontScale="92500"/>
          </a:bodyPr>
          <a:lstStyle/>
          <a:p>
            <a:r>
              <a:rPr lang="en-US" dirty="0" smtClean="0"/>
              <a:t>In the threads model of parallel programming, a single process can have multiple, concurrent execution paths.</a:t>
            </a:r>
          </a:p>
          <a:p>
            <a:r>
              <a:rPr lang="en-US" dirty="0" smtClean="0"/>
              <a:t>Threads are commonly associated with shared memory architectures and operating systems.</a:t>
            </a:r>
          </a:p>
          <a:p>
            <a:r>
              <a:rPr lang="en-US" dirty="0" smtClean="0"/>
              <a:t>Perhaps the most simple analogy that can be used to describe threads is the concept of a single program that includes a number of subroutines:</a:t>
            </a:r>
          </a:p>
          <a:p>
            <a:pPr lvl="1"/>
            <a:r>
              <a:rPr lang="en-US" dirty="0" smtClean="0"/>
              <a:t>The main program </a:t>
            </a:r>
            <a:r>
              <a:rPr lang="en-US" b="1" dirty="0" err="1" smtClean="0"/>
              <a:t>a.out</a:t>
            </a:r>
            <a:r>
              <a:rPr lang="en-US" dirty="0" smtClean="0"/>
              <a:t> is scheduled to run by the native operating system. </a:t>
            </a:r>
            <a:r>
              <a:rPr lang="en-US" dirty="0" err="1" smtClean="0"/>
              <a:t>a.out</a:t>
            </a:r>
            <a:r>
              <a:rPr lang="en-US" dirty="0" smtClean="0"/>
              <a:t> loads and acquires all of the necessary system and user resources to run.</a:t>
            </a:r>
          </a:p>
          <a:p>
            <a:pPr lvl="1"/>
            <a:r>
              <a:rPr lang="en-US" dirty="0" err="1" smtClean="0"/>
              <a:t>a.out</a:t>
            </a:r>
            <a:r>
              <a:rPr lang="en-US" dirty="0" smtClean="0"/>
              <a:t> performs some serial work, and then creates a number of tasks (threads) that can be scheduled and run by the operating system concurrently.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1219</Words>
  <Application>Microsoft Office PowerPoint</Application>
  <PresentationFormat>Ekran Gösterisi (4:3)</PresentationFormat>
  <Paragraphs>107</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Kaynak</vt:lpstr>
      <vt:lpstr>Introduction to Parallel Computing</vt:lpstr>
      <vt:lpstr>4-Parallel Programming Models</vt:lpstr>
      <vt:lpstr>Parallel Programming Models - Overview</vt:lpstr>
      <vt:lpstr>Parallel Programming Models - Overview</vt:lpstr>
      <vt:lpstr>Parallel Programming Models - Overview</vt:lpstr>
      <vt:lpstr>Shared Memory Model</vt:lpstr>
      <vt:lpstr>Shared Memory Model</vt:lpstr>
      <vt:lpstr>Shared Memory Model</vt:lpstr>
      <vt:lpstr>Threads Model</vt:lpstr>
      <vt:lpstr>Threads Model</vt:lpstr>
      <vt:lpstr>Threads Model - Implementations</vt:lpstr>
      <vt:lpstr>Threads Model - Implementations</vt:lpstr>
      <vt:lpstr>Threads Model - Implementations</vt:lpstr>
      <vt:lpstr>Message Passing Model</vt:lpstr>
      <vt:lpstr>Message Passing Model</vt:lpstr>
      <vt:lpstr>Message Passing Model - Implementations</vt:lpstr>
      <vt:lpstr>Message Passing Model - Implementations</vt:lpstr>
      <vt:lpstr>Data Parallel Model</vt:lpstr>
      <vt:lpstr>Data Parallel Model</vt:lpstr>
      <vt:lpstr>Data Parallel Model - Implementations</vt:lpstr>
      <vt:lpstr>Data Parallel Model - Implementations</vt:lpstr>
      <vt:lpstr>Data Parallel Model - Implementations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Galip</dc:creator>
  <cp:lastModifiedBy>Galip</cp:lastModifiedBy>
  <cp:revision>2</cp:revision>
  <dcterms:created xsi:type="dcterms:W3CDTF">2011-03-01T21:18:57Z</dcterms:created>
  <dcterms:modified xsi:type="dcterms:W3CDTF">2011-03-01T21:48:37Z</dcterms:modified>
</cp:coreProperties>
</file>