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4" r:id="rId2"/>
    <p:sldId id="340" r:id="rId3"/>
    <p:sldId id="341" r:id="rId4"/>
    <p:sldId id="342" r:id="rId5"/>
    <p:sldId id="343" r:id="rId6"/>
    <p:sldId id="345" r:id="rId7"/>
    <p:sldId id="346" r:id="rId8"/>
    <p:sldId id="347" r:id="rId9"/>
    <p:sldId id="348" r:id="rId10"/>
    <p:sldId id="349" r:id="rId11"/>
    <p:sldId id="350" r:id="rId12"/>
    <p:sldId id="351" r:id="rId13"/>
    <p:sldId id="352" r:id="rId14"/>
    <p:sldId id="353" r:id="rId15"/>
    <p:sldId id="355" r:id="rId16"/>
    <p:sldId id="354" r:id="rId17"/>
    <p:sldId id="35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8" name="7 Başlık"/>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6400800" y="6355080"/>
            <a:ext cx="2286000" cy="365760"/>
          </a:xfrm>
        </p:spPr>
        <p:txBody>
          <a:bodyPr/>
          <a:lstStyle>
            <a:lvl1pPr>
              <a:defRPr sz="1400"/>
            </a:lvl1pPr>
          </a:lstStyle>
          <a:p>
            <a:fld id="{8323B0BA-8E80-4CCC-A723-90B4EEB473AE}" type="datetimeFigureOut">
              <a:rPr lang="en-US" smtClean="0"/>
              <a:pPr/>
              <a:t>3/1/2011</a:t>
            </a:fld>
            <a:endParaRPr lang="en-US"/>
          </a:p>
        </p:txBody>
      </p:sp>
      <p:sp>
        <p:nvSpPr>
          <p:cNvPr id="17" name="16 Altbilgi Yer Tutucusu"/>
          <p:cNvSpPr>
            <a:spLocks noGrp="1"/>
          </p:cNvSpPr>
          <p:nvPr>
            <p:ph type="ftr" sz="quarter" idx="11"/>
          </p:nvPr>
        </p:nvSpPr>
        <p:spPr>
          <a:xfrm>
            <a:off x="2898648" y="6355080"/>
            <a:ext cx="3474720" cy="365760"/>
          </a:xfrm>
        </p:spPr>
        <p:txBody>
          <a:bodyPr/>
          <a:lstStyle/>
          <a:p>
            <a:endParaRPr lang="en-US"/>
          </a:p>
        </p:txBody>
      </p:sp>
      <p:sp>
        <p:nvSpPr>
          <p:cNvPr id="29" name="28 Slayt Numarası Yer Tutucusu"/>
          <p:cNvSpPr>
            <a:spLocks noGrp="1"/>
          </p:cNvSpPr>
          <p:nvPr>
            <p:ph type="sldNum" sz="quarter" idx="12"/>
          </p:nvPr>
        </p:nvSpPr>
        <p:spPr>
          <a:xfrm>
            <a:off x="1216152" y="6355080"/>
            <a:ext cx="1219200" cy="365760"/>
          </a:xfrm>
        </p:spPr>
        <p:txBody>
          <a:bodyPr/>
          <a:lstStyle/>
          <a:p>
            <a:fld id="{05C05B7F-A3DA-4084-9847-442C56148121}" type="slidenum">
              <a:rPr lang="en-US" smtClean="0"/>
              <a:pPr/>
              <a:t>‹#›</a:t>
            </a:fld>
            <a:endParaRPr lang="en-US"/>
          </a:p>
        </p:txBody>
      </p:sp>
      <p:sp>
        <p:nvSpPr>
          <p:cNvPr id="21" name="20 Dikdörtgen"/>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Dikdörtgen"/>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Dikdörtgen"/>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Dikdörtgen"/>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7" name="6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üz Bağlayıcı"/>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5" name="4 Altbilgi Yer Tutucusu"/>
          <p:cNvSpPr>
            <a:spLocks noGrp="1"/>
          </p:cNvSpPr>
          <p:nvPr>
            <p:ph type="ftr" sz="quarter" idx="11"/>
          </p:nvPr>
        </p:nvSpPr>
        <p:spPr/>
        <p:txBody>
          <a:bodyPr/>
          <a:lstStyle/>
          <a:p>
            <a:endParaRPr lang="en-US"/>
          </a:p>
        </p:txBody>
      </p:sp>
      <p:sp>
        <p:nvSpPr>
          <p:cNvPr id="6" name="5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8" name="7 İçerik Yer Tutucusu"/>
          <p:cNvSpPr>
            <a:spLocks noGrp="1"/>
          </p:cNvSpPr>
          <p:nvPr>
            <p:ph sz="quarter" idx="1"/>
          </p:nvPr>
        </p:nvSpPr>
        <p:spPr>
          <a:xfrm>
            <a:off x="457200" y="1219200"/>
            <a:ext cx="8229600"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a:xfrm>
            <a:off x="6400800" y="6355080"/>
            <a:ext cx="2286000" cy="365760"/>
          </a:xfrm>
        </p:spPr>
        <p:txBody>
          <a:bodyPr/>
          <a:lstStyle/>
          <a:p>
            <a:fld id="{8323B0BA-8E80-4CCC-A723-90B4EEB473AE}" type="datetimeFigureOut">
              <a:rPr lang="en-US" smtClean="0"/>
              <a:pPr/>
              <a:t>3/1/2011</a:t>
            </a:fld>
            <a:endParaRPr lang="en-US"/>
          </a:p>
        </p:txBody>
      </p:sp>
      <p:sp>
        <p:nvSpPr>
          <p:cNvPr id="5" name="4 Altbilgi Yer Tutucusu"/>
          <p:cNvSpPr>
            <a:spLocks noGrp="1"/>
          </p:cNvSpPr>
          <p:nvPr>
            <p:ph type="ftr" sz="quarter" idx="11"/>
          </p:nvPr>
        </p:nvSpPr>
        <p:spPr>
          <a:xfrm>
            <a:off x="2898648" y="6355080"/>
            <a:ext cx="3474720" cy="365760"/>
          </a:xfrm>
        </p:spPr>
        <p:txBody>
          <a:bodyPr/>
          <a:lstStyle/>
          <a:p>
            <a:endParaRPr lang="en-US"/>
          </a:p>
        </p:txBody>
      </p:sp>
      <p:sp>
        <p:nvSpPr>
          <p:cNvPr id="6" name="5 Slayt Numarası Yer Tutucusu"/>
          <p:cNvSpPr>
            <a:spLocks noGrp="1"/>
          </p:cNvSpPr>
          <p:nvPr>
            <p:ph type="sldNum" sz="quarter" idx="12"/>
          </p:nvPr>
        </p:nvSpPr>
        <p:spPr>
          <a:xfrm>
            <a:off x="1069848" y="6355080"/>
            <a:ext cx="1520952" cy="365760"/>
          </a:xfrm>
        </p:spPr>
        <p:txBody>
          <a:bodyPr/>
          <a:lstStyle/>
          <a:p>
            <a:fld id="{05C05B7F-A3DA-4084-9847-442C56148121}" type="slidenum">
              <a:rPr lang="en-US" smtClean="0"/>
              <a:pPr/>
              <a:t>‹#›</a:t>
            </a:fld>
            <a:endParaRPr lang="en-US"/>
          </a:p>
        </p:txBody>
      </p:sp>
      <p:sp>
        <p:nvSpPr>
          <p:cNvPr id="7" name="6 Dikdörtgen"/>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9" name="8 İçerik Yer Tutucusu"/>
          <p:cNvSpPr>
            <a:spLocks noGrp="1"/>
          </p:cNvSpPr>
          <p:nvPr>
            <p:ph sz="quarter" idx="1"/>
          </p:nvPr>
        </p:nvSpPr>
        <p:spPr>
          <a:xfrm>
            <a:off x="457200" y="1219200"/>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632198" y="1216152"/>
            <a:ext cx="4041648" cy="493776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nchor="ctr"/>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8" name="7 Altbilgi Yer Tutucusu"/>
          <p:cNvSpPr>
            <a:spLocks noGrp="1"/>
          </p:cNvSpPr>
          <p:nvPr>
            <p:ph type="ftr" sz="quarter" idx="11"/>
          </p:nvPr>
        </p:nvSpPr>
        <p:spPr/>
        <p:txBody>
          <a:bodyPr/>
          <a:lstStyle/>
          <a:p>
            <a:endParaRPr lang="en-US"/>
          </a:p>
        </p:txBody>
      </p:sp>
      <p:sp>
        <p:nvSpPr>
          <p:cNvPr id="9" name="8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11" name="10 İçerik Yer Tutucusu"/>
          <p:cNvSpPr>
            <a:spLocks noGrp="1"/>
          </p:cNvSpPr>
          <p:nvPr>
            <p:ph sz="quarter" idx="2"/>
          </p:nvPr>
        </p:nvSpPr>
        <p:spPr>
          <a:xfrm>
            <a:off x="457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648200" y="2133600"/>
            <a:ext cx="4038600" cy="4038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28600"/>
            <a:ext cx="8229600" cy="914400"/>
          </a:xfrm>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4" name="3 Altbilgi Yer Tutucusu"/>
          <p:cNvSpPr>
            <a:spLocks noGrp="1"/>
          </p:cNvSpPr>
          <p:nvPr>
            <p:ph type="ftr" sz="quarter" idx="11"/>
          </p:nvPr>
        </p:nvSpPr>
        <p:spPr/>
        <p:txBody>
          <a:bodyPr/>
          <a:lstStyle/>
          <a:p>
            <a:endParaRPr lang="en-US"/>
          </a:p>
        </p:txBody>
      </p:sp>
      <p:sp>
        <p:nvSpPr>
          <p:cNvPr id="5" name="4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3" name="2 Altbilgi Yer Tutucusu"/>
          <p:cNvSpPr>
            <a:spLocks noGrp="1"/>
          </p:cNvSpPr>
          <p:nvPr>
            <p:ph type="ftr" sz="quarter" idx="11"/>
          </p:nvPr>
        </p:nvSpPr>
        <p:spPr/>
        <p:txBody>
          <a:bodyPr/>
          <a:lstStyle/>
          <a:p>
            <a:endParaRPr lang="en-US"/>
          </a:p>
        </p:txBody>
      </p:sp>
      <p:sp>
        <p:nvSpPr>
          <p:cNvPr id="4" name="3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5" name="4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Düz Bağlayıcı"/>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İçerik Yer Tutucusu"/>
          <p:cNvSpPr>
            <a:spLocks noGrp="1"/>
          </p:cNvSpPr>
          <p:nvPr>
            <p:ph sz="quarter" idx="1"/>
          </p:nvPr>
        </p:nvSpPr>
        <p:spPr>
          <a:xfrm>
            <a:off x="304800" y="304800"/>
            <a:ext cx="5715000" cy="5715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8323B0BA-8E80-4CCC-A723-90B4EEB473AE}" type="datetimeFigureOut">
              <a:rPr lang="en-US" smtClean="0"/>
              <a:pPr/>
              <a:t>3/1/2011</a:t>
            </a:fld>
            <a:endParaRPr lang="en-US"/>
          </a:p>
        </p:txBody>
      </p:sp>
      <p:sp>
        <p:nvSpPr>
          <p:cNvPr id="6" name="5 Altbilgi Yer Tutucusu"/>
          <p:cNvSpPr>
            <a:spLocks noGrp="1"/>
          </p:cNvSpPr>
          <p:nvPr>
            <p:ph type="ftr" sz="quarter" idx="11"/>
          </p:nvPr>
        </p:nvSpPr>
        <p:spPr/>
        <p:txBody>
          <a:bodyPr/>
          <a:lstStyle/>
          <a:p>
            <a:endParaRPr lang="en-US"/>
          </a:p>
        </p:txBody>
      </p:sp>
      <p:sp>
        <p:nvSpPr>
          <p:cNvPr id="7" name="6 Slayt Numarası Yer Tutucusu"/>
          <p:cNvSpPr>
            <a:spLocks noGrp="1"/>
          </p:cNvSpPr>
          <p:nvPr>
            <p:ph type="sldNum" sz="quarter" idx="12"/>
          </p:nvPr>
        </p:nvSpPr>
        <p:spPr/>
        <p:txBody>
          <a:bodyPr/>
          <a:lstStyle/>
          <a:p>
            <a:fld id="{05C05B7F-A3DA-4084-9847-442C56148121}" type="slidenum">
              <a:rPr lang="en-US" smtClean="0"/>
              <a:pPr/>
              <a:t>‹#›</a:t>
            </a:fld>
            <a:endParaRPr lang="en-US"/>
          </a:p>
        </p:txBody>
      </p:sp>
      <p:sp>
        <p:nvSpPr>
          <p:cNvPr id="8" name="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457200" y="152400"/>
            <a:ext cx="8229600" cy="990600"/>
          </a:xfrm>
          <a:prstGeom prst="rect">
            <a:avLst/>
          </a:prstGeom>
        </p:spPr>
        <p:txBody>
          <a:bodyPr vert="horz" anchor="b" anchorCtr="0">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8323B0BA-8E80-4CCC-A723-90B4EEB473AE}" type="datetimeFigureOut">
              <a:rPr lang="en-US" smtClean="0"/>
              <a:pPr/>
              <a:t>3/1/2011</a:t>
            </a:fld>
            <a:endParaRPr lang="en-US"/>
          </a:p>
        </p:txBody>
      </p:sp>
      <p:sp>
        <p:nvSpPr>
          <p:cNvPr id="3" name="2 Altbilgi Yer Tutucusu"/>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22 Slayt Numarası Yer Tutucusu"/>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5C05B7F-A3DA-4084-9847-442C56148121}" type="slidenum">
              <a:rPr lang="en-US" smtClean="0"/>
              <a:pPr/>
              <a:t>‹#›</a:t>
            </a:fld>
            <a:endParaRPr lang="en-US"/>
          </a:p>
        </p:txBody>
      </p:sp>
      <p:sp>
        <p:nvSpPr>
          <p:cNvPr id="28" name="27 Düz Bağlayıcı"/>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Düz Bağlayıcı"/>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İkizkenar Üçgen"/>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fontScale="90000"/>
          </a:bodyPr>
          <a:lstStyle/>
          <a:p>
            <a:r>
              <a:rPr lang="en-US" b="1" dirty="0"/>
              <a:t>Introduction to Parallel </a:t>
            </a:r>
            <a:r>
              <a:rPr lang="en-US" b="1" dirty="0" smtClean="0"/>
              <a:t>Computing</a:t>
            </a:r>
            <a:endParaRPr lang="en-US" dirty="0"/>
          </a:p>
        </p:txBody>
      </p:sp>
      <p:sp>
        <p:nvSpPr>
          <p:cNvPr id="3" name="2 Alt Başlık"/>
          <p:cNvSpPr>
            <a:spLocks noGrp="1"/>
          </p:cNvSpPr>
          <p:nvPr>
            <p:ph type="subTitle" idx="1"/>
          </p:nvPr>
        </p:nvSpPr>
        <p:spPr/>
        <p:txBody>
          <a:bodyPr>
            <a:normAutofit fontScale="25000" lnSpcReduction="20000"/>
          </a:bodyPr>
          <a:lstStyle/>
          <a:p>
            <a:endParaRPr lang="en-US" sz="2000" dirty="0" smtClean="0"/>
          </a:p>
          <a:p>
            <a:endParaRPr lang="en-US" sz="2000" dirty="0"/>
          </a:p>
          <a:p>
            <a:r>
              <a:rPr lang="en-US" sz="6400" dirty="0" smtClean="0">
                <a:solidFill>
                  <a:schemeClr val="tx1"/>
                </a:solidFill>
              </a:rPr>
              <a:t>Adapted from https://computing.llnl.gov/tutorials/parallel_comp/</a:t>
            </a:r>
            <a:endParaRPr lang="en-US" sz="6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Partitioning</a:t>
            </a:r>
          </a:p>
        </p:txBody>
      </p:sp>
      <p:sp>
        <p:nvSpPr>
          <p:cNvPr id="3" name="2 İçerik Yer Tutucusu"/>
          <p:cNvSpPr>
            <a:spLocks noGrp="1"/>
          </p:cNvSpPr>
          <p:nvPr>
            <p:ph sz="quarter" idx="1"/>
          </p:nvPr>
        </p:nvSpPr>
        <p:spPr/>
        <p:txBody>
          <a:bodyPr/>
          <a:lstStyle/>
          <a:p>
            <a:r>
              <a:rPr lang="en-US" dirty="0" smtClean="0"/>
              <a:t>One of the first steps in designing a parallel program is to break the problem into discrete "chunks" of work that can be distributed to multiple tasks. This is known as decomposition or partitioning.</a:t>
            </a:r>
          </a:p>
          <a:p>
            <a:r>
              <a:rPr lang="en-US" dirty="0" smtClean="0"/>
              <a:t>There are two basic ways to partition computational work among parallel tasks: </a:t>
            </a:r>
            <a:r>
              <a:rPr lang="en-US" b="1" i="1" dirty="0" smtClean="0"/>
              <a:t>domain decomposition</a:t>
            </a:r>
            <a:r>
              <a:rPr lang="en-US" dirty="0" smtClean="0"/>
              <a:t> and </a:t>
            </a:r>
            <a:r>
              <a:rPr lang="en-US" b="1" i="1" dirty="0" smtClean="0"/>
              <a:t>functional decomposition</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Partitioning: Domain Decomposition</a:t>
            </a:r>
            <a:endParaRPr lang="en-US" dirty="0"/>
          </a:p>
        </p:txBody>
      </p:sp>
      <p:sp>
        <p:nvSpPr>
          <p:cNvPr id="3" name="2 İçerik Yer Tutucusu"/>
          <p:cNvSpPr>
            <a:spLocks noGrp="1"/>
          </p:cNvSpPr>
          <p:nvPr>
            <p:ph sz="quarter" idx="1"/>
          </p:nvPr>
        </p:nvSpPr>
        <p:spPr/>
        <p:txBody>
          <a:bodyPr/>
          <a:lstStyle/>
          <a:p>
            <a:r>
              <a:rPr lang="en-US" dirty="0" smtClean="0"/>
              <a:t>In this type of partitioning, the data associated with a problem is decomposed. Each parallel task then works on a portion of </a:t>
            </a:r>
            <a:r>
              <a:rPr lang="en-US" dirty="0" err="1" smtClean="0"/>
              <a:t>of</a:t>
            </a:r>
            <a:r>
              <a:rPr lang="en-US" dirty="0" smtClean="0"/>
              <a:t> the data.</a:t>
            </a:r>
            <a:br>
              <a:rPr lang="en-US" dirty="0" smtClean="0"/>
            </a:br>
            <a:endParaRPr lang="en-US" dirty="0"/>
          </a:p>
        </p:txBody>
      </p:sp>
      <p:pic>
        <p:nvPicPr>
          <p:cNvPr id="1026" name="Picture 2" descr="C:\Users\Galip\Downloads\paralel\domain_decomp.gif"/>
          <p:cNvPicPr>
            <a:picLocks noChangeAspect="1" noChangeArrowheads="1"/>
          </p:cNvPicPr>
          <p:nvPr/>
        </p:nvPicPr>
        <p:blipFill>
          <a:blip r:embed="rId2" cstate="print"/>
          <a:srcRect/>
          <a:stretch>
            <a:fillRect/>
          </a:stretch>
        </p:blipFill>
        <p:spPr bwMode="auto">
          <a:xfrm>
            <a:off x="914400" y="2590800"/>
            <a:ext cx="7391400" cy="41148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Partitioning: Domain Decomposition</a:t>
            </a:r>
            <a:endParaRPr lang="en-US" dirty="0"/>
          </a:p>
        </p:txBody>
      </p:sp>
      <p:sp>
        <p:nvSpPr>
          <p:cNvPr id="3" name="2 İçerik Yer Tutucusu"/>
          <p:cNvSpPr>
            <a:spLocks noGrp="1"/>
          </p:cNvSpPr>
          <p:nvPr>
            <p:ph sz="quarter" idx="1"/>
          </p:nvPr>
        </p:nvSpPr>
        <p:spPr/>
        <p:txBody>
          <a:bodyPr/>
          <a:lstStyle/>
          <a:p>
            <a:r>
              <a:rPr lang="en-US" dirty="0" smtClean="0"/>
              <a:t>There are different ways to partition data:</a:t>
            </a:r>
          </a:p>
          <a:p>
            <a:endParaRPr lang="en-US" dirty="0"/>
          </a:p>
        </p:txBody>
      </p:sp>
      <p:pic>
        <p:nvPicPr>
          <p:cNvPr id="2050" name="Picture 2" descr="C:\Users\Galip\Downloads\paralel\distributions.gif"/>
          <p:cNvPicPr>
            <a:picLocks noChangeAspect="1" noChangeArrowheads="1"/>
          </p:cNvPicPr>
          <p:nvPr/>
        </p:nvPicPr>
        <p:blipFill>
          <a:blip r:embed="rId2" cstate="print"/>
          <a:srcRect/>
          <a:stretch>
            <a:fillRect/>
          </a:stretch>
        </p:blipFill>
        <p:spPr bwMode="auto">
          <a:xfrm>
            <a:off x="1066800" y="1752600"/>
            <a:ext cx="6629400" cy="5097507"/>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Partitioning: Functional Decomposition</a:t>
            </a:r>
            <a:endParaRPr lang="en-US" dirty="0"/>
          </a:p>
        </p:txBody>
      </p:sp>
      <p:sp>
        <p:nvSpPr>
          <p:cNvPr id="3" name="2 İçerik Yer Tutucusu"/>
          <p:cNvSpPr>
            <a:spLocks noGrp="1"/>
          </p:cNvSpPr>
          <p:nvPr>
            <p:ph sz="quarter" idx="1"/>
          </p:nvPr>
        </p:nvSpPr>
        <p:spPr/>
        <p:txBody>
          <a:bodyPr/>
          <a:lstStyle/>
          <a:p>
            <a:r>
              <a:rPr lang="en-US" dirty="0" smtClean="0"/>
              <a:t>In this approach, the focus is on the computation that is to be performed rather than on the data manipulated by the computation. The problem is decomposed according to the work that must be done. Each task then performs a portion of the overall work.</a:t>
            </a:r>
            <a:br>
              <a:rPr lang="en-US" dirty="0" smtClean="0"/>
            </a:br>
            <a:endParaRPr lang="en-US" dirty="0"/>
          </a:p>
        </p:txBody>
      </p:sp>
      <p:pic>
        <p:nvPicPr>
          <p:cNvPr id="3074" name="Picture 2" descr="C:\Users\Galip\Downloads\paralel\functional_decomp.gif"/>
          <p:cNvPicPr>
            <a:picLocks noChangeAspect="1" noChangeArrowheads="1"/>
          </p:cNvPicPr>
          <p:nvPr/>
        </p:nvPicPr>
        <p:blipFill>
          <a:blip r:embed="rId2" cstate="print"/>
          <a:srcRect/>
          <a:stretch>
            <a:fillRect/>
          </a:stretch>
        </p:blipFill>
        <p:spPr bwMode="auto">
          <a:xfrm>
            <a:off x="2971800" y="3276600"/>
            <a:ext cx="5955473" cy="35814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Partitioning: Functional Decomposition</a:t>
            </a:r>
            <a:endParaRPr lang="en-US" dirty="0"/>
          </a:p>
        </p:txBody>
      </p:sp>
      <p:sp>
        <p:nvSpPr>
          <p:cNvPr id="3" name="2 İçerik Yer Tutucusu"/>
          <p:cNvSpPr>
            <a:spLocks noGrp="1"/>
          </p:cNvSpPr>
          <p:nvPr>
            <p:ph sz="quarter" idx="1"/>
          </p:nvPr>
        </p:nvSpPr>
        <p:spPr/>
        <p:txBody>
          <a:bodyPr>
            <a:normAutofit/>
          </a:bodyPr>
          <a:lstStyle/>
          <a:p>
            <a:r>
              <a:rPr lang="en-US" dirty="0" smtClean="0"/>
              <a:t>Functional decomposition lends itself well to problems that can be split into different tasks. For example:</a:t>
            </a:r>
          </a:p>
          <a:p>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Functional Decomposition –</a:t>
            </a:r>
            <a:br>
              <a:rPr lang="en-US" b="1" dirty="0" smtClean="0"/>
            </a:br>
            <a:r>
              <a:rPr lang="en-US" b="1" dirty="0" smtClean="0"/>
              <a:t>Ecosystem Modeling</a:t>
            </a:r>
            <a:endParaRPr lang="en-US" dirty="0"/>
          </a:p>
        </p:txBody>
      </p:sp>
      <p:sp>
        <p:nvSpPr>
          <p:cNvPr id="3" name="2 İçerik Yer Tutucusu"/>
          <p:cNvSpPr>
            <a:spLocks noGrp="1"/>
          </p:cNvSpPr>
          <p:nvPr>
            <p:ph sz="quarter" idx="1"/>
          </p:nvPr>
        </p:nvSpPr>
        <p:spPr/>
        <p:txBody>
          <a:bodyPr/>
          <a:lstStyle/>
          <a:p>
            <a:r>
              <a:rPr lang="en-US" b="1" dirty="0" smtClean="0"/>
              <a:t>Ecosystem Modeling</a:t>
            </a:r>
            <a:r>
              <a:rPr lang="en-US" dirty="0" smtClean="0"/>
              <a:t> </a:t>
            </a:r>
            <a:br>
              <a:rPr lang="en-US" dirty="0" smtClean="0"/>
            </a:br>
            <a:r>
              <a:rPr lang="en-US" sz="2400" dirty="0" smtClean="0"/>
              <a:t>Each program calculates the population of a given group, where each group's growth depends on that of its neighbors. As time progresses, each process calculates its current state, then exchanges information with the neighbor populations. All tasks then progress to calculate the state at the next time step.</a:t>
            </a:r>
            <a:endParaRPr lang="en-US" dirty="0"/>
          </a:p>
        </p:txBody>
      </p:sp>
      <p:pic>
        <p:nvPicPr>
          <p:cNvPr id="4098" name="Picture 2" descr="C:\Users\Galip\Downloads\paralel\functional_ex1.gif"/>
          <p:cNvPicPr>
            <a:picLocks noChangeAspect="1" noChangeArrowheads="1"/>
          </p:cNvPicPr>
          <p:nvPr/>
        </p:nvPicPr>
        <p:blipFill>
          <a:blip r:embed="rId2" cstate="print"/>
          <a:srcRect/>
          <a:stretch>
            <a:fillRect/>
          </a:stretch>
        </p:blipFill>
        <p:spPr bwMode="auto">
          <a:xfrm>
            <a:off x="1371601" y="3858247"/>
            <a:ext cx="7696200" cy="299975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Functional Decomposition –</a:t>
            </a:r>
            <a:br>
              <a:rPr lang="en-US" b="1" dirty="0" smtClean="0"/>
            </a:br>
            <a:r>
              <a:rPr lang="en-US" b="1" dirty="0" smtClean="0"/>
              <a:t>Signal Processing</a:t>
            </a:r>
            <a:endParaRPr lang="en-US" dirty="0"/>
          </a:p>
        </p:txBody>
      </p:sp>
      <p:sp>
        <p:nvSpPr>
          <p:cNvPr id="3" name="2 İçerik Yer Tutucusu"/>
          <p:cNvSpPr>
            <a:spLocks noGrp="1"/>
          </p:cNvSpPr>
          <p:nvPr>
            <p:ph sz="quarter" idx="1"/>
          </p:nvPr>
        </p:nvSpPr>
        <p:spPr/>
        <p:txBody>
          <a:bodyPr/>
          <a:lstStyle/>
          <a:p>
            <a:r>
              <a:rPr lang="en-US" sz="2400" dirty="0" smtClean="0"/>
              <a:t>An audio signal data set is passed through four distinct computational filters. Each filter is a separate process. The first segment of data must pass through the first filter before progressing to the second. When it does, the second segment of data passes through the first filter. By the time the fourth segment of data is in the first filter, all four tasks are busy.</a:t>
            </a:r>
            <a:r>
              <a:rPr lang="en-US" dirty="0" smtClean="0"/>
              <a:t/>
            </a:r>
            <a:br>
              <a:rPr lang="en-US" dirty="0" smtClean="0"/>
            </a:br>
            <a:endParaRPr lang="en-US" dirty="0"/>
          </a:p>
        </p:txBody>
      </p:sp>
      <p:pic>
        <p:nvPicPr>
          <p:cNvPr id="5122" name="Picture 2" descr="C:\Users\Galip\Downloads\paralel\functional_ex2.gif"/>
          <p:cNvPicPr>
            <a:picLocks noChangeAspect="1" noChangeArrowheads="1"/>
          </p:cNvPicPr>
          <p:nvPr/>
        </p:nvPicPr>
        <p:blipFill>
          <a:blip r:embed="rId2" cstate="print"/>
          <a:srcRect/>
          <a:stretch>
            <a:fillRect/>
          </a:stretch>
        </p:blipFill>
        <p:spPr bwMode="auto">
          <a:xfrm>
            <a:off x="1295401" y="3821273"/>
            <a:ext cx="7848600" cy="3036727"/>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Functional Decomposition –</a:t>
            </a:r>
            <a:br>
              <a:rPr lang="en-US" b="1" dirty="0" smtClean="0"/>
            </a:br>
            <a:r>
              <a:rPr lang="en-US" b="1" dirty="0" smtClean="0"/>
              <a:t>Climate Modeling</a:t>
            </a:r>
            <a:endParaRPr lang="en-US" dirty="0"/>
          </a:p>
        </p:txBody>
      </p:sp>
      <p:sp>
        <p:nvSpPr>
          <p:cNvPr id="3" name="2 İçerik Yer Tutucusu"/>
          <p:cNvSpPr>
            <a:spLocks noGrp="1"/>
          </p:cNvSpPr>
          <p:nvPr>
            <p:ph sz="quarter" idx="1"/>
          </p:nvPr>
        </p:nvSpPr>
        <p:spPr/>
        <p:txBody>
          <a:bodyPr>
            <a:normAutofit/>
          </a:bodyPr>
          <a:lstStyle/>
          <a:p>
            <a:r>
              <a:rPr lang="en-US" sz="2400" dirty="0" smtClean="0"/>
              <a:t>Each model component can be thought of as a separate task. Arrows represent exchanges of data between components during computation: the atmosphere model generates wind velocity data that are used by the ocean model, the ocean model generates sea surface temperature data that are used by the atmosphere model, and so on.</a:t>
            </a:r>
            <a:endParaRPr lang="en-US" sz="2400" dirty="0"/>
          </a:p>
        </p:txBody>
      </p:sp>
      <p:pic>
        <p:nvPicPr>
          <p:cNvPr id="6146" name="Picture 2" descr="C:\Users\Galip\Downloads\paralel\functional_ex3.gif"/>
          <p:cNvPicPr>
            <a:picLocks noChangeAspect="1" noChangeArrowheads="1"/>
          </p:cNvPicPr>
          <p:nvPr/>
        </p:nvPicPr>
        <p:blipFill>
          <a:blip r:embed="rId2" cstate="print"/>
          <a:srcRect/>
          <a:stretch>
            <a:fillRect/>
          </a:stretch>
        </p:blipFill>
        <p:spPr bwMode="auto">
          <a:xfrm>
            <a:off x="4267200" y="3505200"/>
            <a:ext cx="4876800" cy="336918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Designing Parallel Programs</a:t>
            </a:r>
            <a:endParaRPr lang="en-US" dirty="0"/>
          </a:p>
        </p:txBody>
      </p:sp>
      <p:sp>
        <p:nvSpPr>
          <p:cNvPr id="3" name="2 Metin Yer Tutucusu"/>
          <p:cNvSpPr>
            <a:spLocks noGrp="1"/>
          </p:cNvSpPr>
          <p:nvPr>
            <p:ph type="body"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Automatic vs. Manual Parallelization</a:t>
            </a:r>
            <a:endParaRPr lang="en-US" b="1" dirty="0"/>
          </a:p>
        </p:txBody>
      </p:sp>
      <p:sp>
        <p:nvSpPr>
          <p:cNvPr id="3" name="2 İçerik Yer Tutucusu"/>
          <p:cNvSpPr>
            <a:spLocks noGrp="1"/>
          </p:cNvSpPr>
          <p:nvPr>
            <p:ph sz="quarter" idx="1"/>
          </p:nvPr>
        </p:nvSpPr>
        <p:spPr/>
        <p:txBody>
          <a:bodyPr>
            <a:normAutofit lnSpcReduction="10000"/>
          </a:bodyPr>
          <a:lstStyle/>
          <a:p>
            <a:r>
              <a:rPr lang="en-US" dirty="0" smtClean="0"/>
              <a:t>Designing and developing parallel programs has characteristically been a very manual process. The programmer is typically responsible for both identifying and actually implementing parallelism.</a:t>
            </a:r>
          </a:p>
          <a:p>
            <a:r>
              <a:rPr lang="en-US" dirty="0" smtClean="0"/>
              <a:t>Very often, manually developing parallel codes is a time consuming, complex, error-prone and </a:t>
            </a:r>
            <a:r>
              <a:rPr lang="en-US" b="1" i="1" dirty="0" smtClean="0"/>
              <a:t>iterative </a:t>
            </a:r>
            <a:r>
              <a:rPr lang="en-US" dirty="0" smtClean="0"/>
              <a:t>process.</a:t>
            </a:r>
          </a:p>
          <a:p>
            <a:r>
              <a:rPr lang="en-US" dirty="0" smtClean="0"/>
              <a:t>For a number of years now, various tools have been available to assist the programmer with converting serial programs into parallel programs. The most common type of tool used to automatically parallelize a serial program is a parallelizing compiler or pre-processor.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Automatic vs. Manual Parallelization</a:t>
            </a:r>
            <a:endParaRPr lang="en-US" dirty="0"/>
          </a:p>
        </p:txBody>
      </p:sp>
      <p:sp>
        <p:nvSpPr>
          <p:cNvPr id="3" name="2 İçerik Yer Tutucusu"/>
          <p:cNvSpPr>
            <a:spLocks noGrp="1"/>
          </p:cNvSpPr>
          <p:nvPr>
            <p:ph sz="quarter" idx="1"/>
          </p:nvPr>
        </p:nvSpPr>
        <p:spPr/>
        <p:txBody>
          <a:bodyPr>
            <a:normAutofit fontScale="92500" lnSpcReduction="10000"/>
          </a:bodyPr>
          <a:lstStyle/>
          <a:p>
            <a:r>
              <a:rPr lang="en-US" dirty="0" smtClean="0"/>
              <a:t>A parallelizing compiler generally works in two different ways:</a:t>
            </a:r>
          </a:p>
          <a:p>
            <a:pPr lvl="1"/>
            <a:r>
              <a:rPr lang="en-US" dirty="0" smtClean="0"/>
              <a:t>Fully Automatic</a:t>
            </a:r>
          </a:p>
          <a:p>
            <a:pPr lvl="2"/>
            <a:r>
              <a:rPr lang="en-US" dirty="0" smtClean="0"/>
              <a:t>The compiler analyzes the source code and identifies opportunities for parallelism.</a:t>
            </a:r>
          </a:p>
          <a:p>
            <a:pPr lvl="2"/>
            <a:r>
              <a:rPr lang="en-US" dirty="0" smtClean="0"/>
              <a:t>The analysis includes identifying inhibitors to parallelism and possibly a cost weighting on whether or not the parallelism would actually improve performance.</a:t>
            </a:r>
          </a:p>
          <a:p>
            <a:pPr lvl="2"/>
            <a:r>
              <a:rPr lang="en-US" dirty="0" smtClean="0"/>
              <a:t>Loops (do, for) loops are the most frequent target for automatic parallelization.</a:t>
            </a:r>
          </a:p>
          <a:p>
            <a:pPr lvl="1"/>
            <a:r>
              <a:rPr lang="en-US" dirty="0" smtClean="0"/>
              <a:t>Programmer Directed</a:t>
            </a:r>
          </a:p>
          <a:p>
            <a:pPr lvl="2"/>
            <a:r>
              <a:rPr lang="en-US" dirty="0" smtClean="0"/>
              <a:t>Using "compiler directives" or possibly compiler flags, the programmer explicitly tells the compiler how to parallelize the code.</a:t>
            </a:r>
          </a:p>
          <a:p>
            <a:pPr lvl="2"/>
            <a:r>
              <a:rPr lang="en-US" dirty="0" smtClean="0"/>
              <a:t>May be able to be used in conjunction with some degree of automatic parallelization also.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Automatic vs. Manual Parallelization</a:t>
            </a:r>
            <a:endParaRPr lang="en-US" dirty="0"/>
          </a:p>
        </p:txBody>
      </p:sp>
      <p:sp>
        <p:nvSpPr>
          <p:cNvPr id="3" name="2 İçerik Yer Tutucusu"/>
          <p:cNvSpPr>
            <a:spLocks noGrp="1"/>
          </p:cNvSpPr>
          <p:nvPr>
            <p:ph sz="quarter" idx="1"/>
          </p:nvPr>
        </p:nvSpPr>
        <p:spPr/>
        <p:txBody>
          <a:bodyPr>
            <a:normAutofit lnSpcReduction="10000"/>
          </a:bodyPr>
          <a:lstStyle/>
          <a:p>
            <a:r>
              <a:rPr lang="en-US" dirty="0" smtClean="0"/>
              <a:t>If you are beginning with an existing serial code and have time or budget constraints, then automatic parallelization may be the answer. However, there are several important caveats that apply to automatic parallelization:</a:t>
            </a:r>
          </a:p>
          <a:p>
            <a:pPr lvl="1"/>
            <a:r>
              <a:rPr lang="en-US" dirty="0" smtClean="0"/>
              <a:t>Wrong results may be produced</a:t>
            </a:r>
          </a:p>
          <a:p>
            <a:pPr lvl="1"/>
            <a:r>
              <a:rPr lang="en-US" dirty="0" smtClean="0"/>
              <a:t>Performance may actually degrade</a:t>
            </a:r>
          </a:p>
          <a:p>
            <a:pPr lvl="1"/>
            <a:r>
              <a:rPr lang="en-US" dirty="0" smtClean="0"/>
              <a:t>Much less flexible than manual parallelization</a:t>
            </a:r>
          </a:p>
          <a:p>
            <a:pPr lvl="1"/>
            <a:r>
              <a:rPr lang="en-US" dirty="0" smtClean="0"/>
              <a:t>Limited to a subset (mostly loops) of code</a:t>
            </a:r>
          </a:p>
          <a:p>
            <a:pPr lvl="1"/>
            <a:r>
              <a:rPr lang="en-US" dirty="0" smtClean="0"/>
              <a:t>May actually not parallelize code if the analysis suggests there are inhibitors or the code is too complex</a:t>
            </a:r>
          </a:p>
          <a:p>
            <a:r>
              <a:rPr lang="en-US" dirty="0" smtClean="0"/>
              <a:t>The remainder of this section applies to the manual method of developing parallel codes.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Understand the Problem and the Program</a:t>
            </a:r>
            <a:endParaRPr lang="en-US" dirty="0"/>
          </a:p>
        </p:txBody>
      </p:sp>
      <p:sp>
        <p:nvSpPr>
          <p:cNvPr id="3" name="2 İçerik Yer Tutucusu"/>
          <p:cNvSpPr>
            <a:spLocks noGrp="1"/>
          </p:cNvSpPr>
          <p:nvPr>
            <p:ph sz="quarter" idx="1"/>
          </p:nvPr>
        </p:nvSpPr>
        <p:spPr/>
        <p:txBody>
          <a:bodyPr>
            <a:normAutofit/>
          </a:bodyPr>
          <a:lstStyle/>
          <a:p>
            <a:r>
              <a:rPr lang="en-US" dirty="0" smtClean="0"/>
              <a:t>Undoubtedly, the first step in developing parallel software is to first understand the problem that you wish to solve in parallel. If you are starting with a serial program, this necessitates understanding the existing code also.</a:t>
            </a:r>
          </a:p>
          <a:p>
            <a:r>
              <a:rPr lang="en-US" dirty="0" smtClean="0"/>
              <a:t>Before spending time in an attempt to develop a parallel solution for a problem, determine whether or not the problem is one that can actually be parallelized.</a:t>
            </a:r>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Understand the Problem and the Program</a:t>
            </a:r>
            <a:endParaRPr lang="en-US" dirty="0"/>
          </a:p>
        </p:txBody>
      </p:sp>
      <p:sp>
        <p:nvSpPr>
          <p:cNvPr id="3" name="2 İçerik Yer Tutucusu"/>
          <p:cNvSpPr>
            <a:spLocks noGrp="1"/>
          </p:cNvSpPr>
          <p:nvPr>
            <p:ph sz="quarter" idx="1"/>
          </p:nvPr>
        </p:nvSpPr>
        <p:spPr/>
        <p:txBody>
          <a:bodyPr/>
          <a:lstStyle/>
          <a:p>
            <a:pPr marL="274320" lvl="1">
              <a:spcBef>
                <a:spcPts val="600"/>
              </a:spcBef>
              <a:buClr>
                <a:schemeClr val="accent1"/>
              </a:buClr>
            </a:pPr>
            <a:r>
              <a:rPr lang="en-US" dirty="0" smtClean="0"/>
              <a:t>Example of Parallelizable Problem:</a:t>
            </a:r>
          </a:p>
          <a:p>
            <a:r>
              <a:rPr lang="en-US" b="1" dirty="0" smtClean="0"/>
              <a:t>Calculate the potential energy for each of several thousand independent conformations of a molecule. When done, find the minimum energy conformation.</a:t>
            </a:r>
            <a:endParaRPr lang="en-US" dirty="0" smtClean="0"/>
          </a:p>
          <a:p>
            <a:r>
              <a:rPr lang="en-US" dirty="0" smtClean="0"/>
              <a:t>This problem is able to be solved in parallel. Each of the molecular conformations is independently determinable. The calculation of the minimum energy conformation is also a parallelizable problem.</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Understand the Problem and the Program</a:t>
            </a:r>
            <a:endParaRPr lang="en-US" dirty="0"/>
          </a:p>
        </p:txBody>
      </p:sp>
      <p:sp>
        <p:nvSpPr>
          <p:cNvPr id="3" name="2 İçerik Yer Tutucusu"/>
          <p:cNvSpPr>
            <a:spLocks noGrp="1"/>
          </p:cNvSpPr>
          <p:nvPr>
            <p:ph sz="quarter" idx="1"/>
          </p:nvPr>
        </p:nvSpPr>
        <p:spPr/>
        <p:txBody>
          <a:bodyPr>
            <a:normAutofit lnSpcReduction="10000"/>
          </a:bodyPr>
          <a:lstStyle/>
          <a:p>
            <a:r>
              <a:rPr lang="en-US" dirty="0" smtClean="0"/>
              <a:t>Example of a Non-parallelizable </a:t>
            </a:r>
            <a:r>
              <a:rPr lang="en-US" dirty="0" err="1" smtClean="0"/>
              <a:t>Problem:</a:t>
            </a:r>
            <a:r>
              <a:rPr lang="en-US" b="1" dirty="0" err="1" smtClean="0"/>
              <a:t>Calculation</a:t>
            </a:r>
            <a:r>
              <a:rPr lang="en-US" b="1" dirty="0" smtClean="0"/>
              <a:t> of the Fibonacci series (1,1,2,3,5,8,13,21,...) by use of the formula: F(n) = F(n-1) + F(n-2) </a:t>
            </a:r>
            <a:endParaRPr lang="en-US" dirty="0" smtClean="0"/>
          </a:p>
          <a:p>
            <a:r>
              <a:rPr lang="en-US" dirty="0" smtClean="0"/>
              <a:t>This is a non-parallelizable problem because the calculation of the Fibonacci sequence as shown would entail dependent calculations rather than independent ones. The calculation of the F(n) value uses those of both F(n-1) and F(n-2). These three terms cannot be calculated independently and therefore, not in parallel.</a:t>
            </a:r>
          </a:p>
          <a:p>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en-US" b="1" dirty="0" smtClean="0"/>
              <a:t>Understand the Problem and the Program</a:t>
            </a:r>
            <a:endParaRPr lang="en-US" dirty="0"/>
          </a:p>
        </p:txBody>
      </p:sp>
      <p:sp>
        <p:nvSpPr>
          <p:cNvPr id="3" name="2 İçerik Yer Tutucusu"/>
          <p:cNvSpPr>
            <a:spLocks noGrp="1"/>
          </p:cNvSpPr>
          <p:nvPr>
            <p:ph sz="quarter" idx="1"/>
          </p:nvPr>
        </p:nvSpPr>
        <p:spPr/>
        <p:txBody>
          <a:bodyPr>
            <a:normAutofit fontScale="77500" lnSpcReduction="20000"/>
          </a:bodyPr>
          <a:lstStyle/>
          <a:p>
            <a:r>
              <a:rPr lang="en-US" dirty="0" smtClean="0"/>
              <a:t>Identify the program's </a:t>
            </a:r>
            <a:r>
              <a:rPr lang="en-US" b="1" i="1" dirty="0" smtClean="0"/>
              <a:t>hotspots</a:t>
            </a:r>
            <a:r>
              <a:rPr lang="en-US" dirty="0" smtClean="0"/>
              <a:t>:</a:t>
            </a:r>
          </a:p>
          <a:p>
            <a:pPr lvl="1"/>
            <a:r>
              <a:rPr lang="en-US" dirty="0" smtClean="0"/>
              <a:t>Know where most of the real work is being done. The majority of scientific and technical programs usually accomplish most of their work in a few places.</a:t>
            </a:r>
          </a:p>
          <a:p>
            <a:pPr lvl="1"/>
            <a:r>
              <a:rPr lang="en-US" dirty="0" smtClean="0"/>
              <a:t>Profilers and performance analysis tools can help here</a:t>
            </a:r>
          </a:p>
          <a:p>
            <a:pPr lvl="1"/>
            <a:r>
              <a:rPr lang="en-US" dirty="0" smtClean="0"/>
              <a:t>Focus on parallelizing the hotspots and ignore those sections of the program that account for little CPU usage.</a:t>
            </a:r>
          </a:p>
          <a:p>
            <a:r>
              <a:rPr lang="en-US" dirty="0" smtClean="0"/>
              <a:t>Identify </a:t>
            </a:r>
            <a:r>
              <a:rPr lang="en-US" b="1" i="1" dirty="0" smtClean="0"/>
              <a:t>bottlenecks</a:t>
            </a:r>
            <a:r>
              <a:rPr lang="en-US" dirty="0" smtClean="0"/>
              <a:t> in the program</a:t>
            </a:r>
          </a:p>
          <a:p>
            <a:pPr lvl="1"/>
            <a:r>
              <a:rPr lang="en-US" dirty="0" smtClean="0"/>
              <a:t>Are there areas that are disproportionately slow, or cause parallelizable work to halt or be deferred? For example, I/O is usually something that slows a program down.</a:t>
            </a:r>
          </a:p>
          <a:p>
            <a:pPr lvl="1"/>
            <a:r>
              <a:rPr lang="en-US" dirty="0" smtClean="0"/>
              <a:t>May be possible to restructure the program or use a different algorithm to reduce or eliminate unnecessary slow areas</a:t>
            </a:r>
          </a:p>
          <a:p>
            <a:r>
              <a:rPr lang="en-US" dirty="0" smtClean="0"/>
              <a:t>Identify inhibitors to parallelism. One common class of inhibitor is </a:t>
            </a:r>
            <a:r>
              <a:rPr lang="en-US" i="1" dirty="0" smtClean="0"/>
              <a:t>data dependence</a:t>
            </a:r>
            <a:r>
              <a:rPr lang="en-US" dirty="0" smtClean="0"/>
              <a:t>, as demonstrated by the Fibonacci sequence above.</a:t>
            </a:r>
          </a:p>
          <a:p>
            <a:r>
              <a:rPr lang="en-US" dirty="0" smtClean="0"/>
              <a:t>Investigate other algorithms if possible. This may be the single most important consideration when designing a parallel application.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Kaynak">
  <a:themeElements>
    <a:clrScheme name="Teknik">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Kaynak">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ynak">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797</TotalTime>
  <Words>815</Words>
  <Application>Microsoft Office PowerPoint</Application>
  <PresentationFormat>Ekran Gösterisi (4:3)</PresentationFormat>
  <Paragraphs>66</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Kaynak</vt:lpstr>
      <vt:lpstr>Introduction to Parallel Computing</vt:lpstr>
      <vt:lpstr>Designing Parallel Programs</vt:lpstr>
      <vt:lpstr>Automatic vs. Manual Parallelization</vt:lpstr>
      <vt:lpstr>Automatic vs. Manual Parallelization</vt:lpstr>
      <vt:lpstr>Automatic vs. Manual Parallelization</vt:lpstr>
      <vt:lpstr>Understand the Problem and the Program</vt:lpstr>
      <vt:lpstr>Understand the Problem and the Program</vt:lpstr>
      <vt:lpstr>Understand the Problem and the Program</vt:lpstr>
      <vt:lpstr>Understand the Problem and the Program</vt:lpstr>
      <vt:lpstr>Partitioning</vt:lpstr>
      <vt:lpstr>Partitioning: Domain Decomposition</vt:lpstr>
      <vt:lpstr>Partitioning: Domain Decomposition</vt:lpstr>
      <vt:lpstr>Partitioning: Functional Decomposition</vt:lpstr>
      <vt:lpstr>Partitioning: Functional Decomposition</vt:lpstr>
      <vt:lpstr>Functional Decomposition – Ecosystem Modeling</vt:lpstr>
      <vt:lpstr>Functional Decomposition – Signal Processing</vt:lpstr>
      <vt:lpstr>Functional Decomposition – Climate Modeling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Galip</dc:creator>
  <cp:lastModifiedBy>Galip</cp:lastModifiedBy>
  <cp:revision>73</cp:revision>
  <dcterms:created xsi:type="dcterms:W3CDTF">2011-02-28T19:50:47Z</dcterms:created>
  <dcterms:modified xsi:type="dcterms:W3CDTF">2011-03-01T21:49:52Z</dcterms:modified>
</cp:coreProperties>
</file>