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4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E9D598F8-5C34-4A91-96AD-BD555DD656D4}" type="datetimeFigureOut">
              <a:rPr lang="tr-TR" smtClean="0"/>
              <a:t>29.03.2011</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CFCD08CA-BD30-4591-B732-D118868D47E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598F8-5C34-4A91-96AD-BD555DD656D4}" type="datetimeFigureOut">
              <a:rPr lang="tr-TR" smtClean="0"/>
              <a:t>29.03.2011</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D08CA-BD30-4591-B732-D118868D47E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p:txBody>
          <a:bodyPr>
            <a:normAutofit/>
          </a:bodyPr>
          <a:lstStyle/>
          <a:p>
            <a:r>
              <a:rPr lang="en-US" b="1" dirty="0"/>
              <a:t>Introduction to Parallel </a:t>
            </a:r>
            <a:r>
              <a:rPr lang="en-US" b="1" dirty="0" smtClean="0"/>
              <a:t>Computing</a:t>
            </a:r>
            <a:endParaRPr lang="en-US" dirty="0"/>
          </a:p>
        </p:txBody>
      </p:sp>
      <p:sp>
        <p:nvSpPr>
          <p:cNvPr id="3" name="2 Alt Başlık"/>
          <p:cNvSpPr>
            <a:spLocks noGrp="1"/>
          </p:cNvSpPr>
          <p:nvPr>
            <p:ph type="subTitle" idx="1"/>
          </p:nvPr>
        </p:nvSpPr>
        <p:spPr/>
        <p:txBody>
          <a:bodyPr>
            <a:normAutofit fontScale="47500" lnSpcReduction="20000"/>
          </a:bodyPr>
          <a:lstStyle/>
          <a:p>
            <a:endParaRPr lang="en-US" sz="2000" dirty="0" smtClean="0"/>
          </a:p>
          <a:p>
            <a:endParaRPr lang="en-US" sz="2000" dirty="0"/>
          </a:p>
          <a:p>
            <a:r>
              <a:rPr lang="en-US" sz="6400" dirty="0" smtClean="0">
                <a:solidFill>
                  <a:schemeClr val="tx1"/>
                </a:solidFill>
              </a:rPr>
              <a:t>Adapted from https://computing.llnl.gov/tutorials/parallel_comp/</a:t>
            </a:r>
            <a:endParaRPr lang="en-US" sz="64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b="1" dirty="0" err="1"/>
              <a:t>Overhead</a:t>
            </a:r>
            <a:r>
              <a:rPr lang="tr-TR" b="1" dirty="0"/>
              <a:t> </a:t>
            </a:r>
            <a:r>
              <a:rPr lang="tr-TR" b="1" dirty="0" err="1"/>
              <a:t>and</a:t>
            </a:r>
            <a:r>
              <a:rPr lang="tr-TR" b="1" dirty="0"/>
              <a:t> </a:t>
            </a:r>
            <a:r>
              <a:rPr lang="tr-TR" b="1" dirty="0" err="1"/>
              <a:t>Complexity</a:t>
            </a:r>
            <a:r>
              <a:rPr lang="tr-TR" dirty="0" smtClean="0"/>
              <a:t/>
            </a:r>
            <a:br>
              <a:rPr lang="tr-TR" dirty="0" smtClean="0"/>
            </a:br>
            <a:endParaRPr lang="tr-TR" dirty="0"/>
          </a:p>
        </p:txBody>
      </p:sp>
      <p:sp>
        <p:nvSpPr>
          <p:cNvPr id="3" name="2 İçerik Yer Tutucusu"/>
          <p:cNvSpPr>
            <a:spLocks noGrp="1"/>
          </p:cNvSpPr>
          <p:nvPr>
            <p:ph idx="1"/>
          </p:nvPr>
        </p:nvSpPr>
        <p:spPr/>
        <p:txBody>
          <a:bodyPr/>
          <a:lstStyle/>
          <a:p>
            <a:endParaRPr lang="tr-TR" dirty="0"/>
          </a:p>
        </p:txBody>
      </p:sp>
      <p:pic>
        <p:nvPicPr>
          <p:cNvPr id="2050" name="Picture 2" descr="C:\Users\Galip\Downloads\helloWorldParallelCallgraph.gif"/>
          <p:cNvPicPr>
            <a:picLocks noChangeAspect="1" noChangeArrowheads="1"/>
          </p:cNvPicPr>
          <p:nvPr/>
        </p:nvPicPr>
        <p:blipFill>
          <a:blip r:embed="rId2" cstate="print"/>
          <a:srcRect/>
          <a:stretch>
            <a:fillRect/>
          </a:stretch>
        </p:blipFill>
        <p:spPr bwMode="auto">
          <a:xfrm>
            <a:off x="-1" y="0"/>
            <a:ext cx="9144001" cy="6858000"/>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Synchronization</a:t>
            </a:r>
            <a:endParaRPr lang="tr-TR" dirty="0"/>
          </a:p>
        </p:txBody>
      </p:sp>
      <p:sp>
        <p:nvSpPr>
          <p:cNvPr id="3" name="2 İçerik Yer Tutucusu"/>
          <p:cNvSpPr>
            <a:spLocks noGrp="1"/>
          </p:cNvSpPr>
          <p:nvPr>
            <p:ph idx="1"/>
          </p:nvPr>
        </p:nvSpPr>
        <p:spPr/>
        <p:txBody>
          <a:bodyPr>
            <a:normAutofit fontScale="47500" lnSpcReduction="20000"/>
          </a:bodyPr>
          <a:lstStyle/>
          <a:p>
            <a:r>
              <a:rPr lang="en-US" dirty="0"/>
              <a:t> </a:t>
            </a:r>
            <a:r>
              <a:rPr lang="en-US" b="1" dirty="0"/>
              <a:t>Types of Synchronization:</a:t>
            </a:r>
            <a:endParaRPr lang="en-US" dirty="0"/>
          </a:p>
          <a:p>
            <a:r>
              <a:rPr lang="en-US" b="1" dirty="0"/>
              <a:t>Barrier</a:t>
            </a:r>
            <a:endParaRPr lang="en-US" dirty="0"/>
          </a:p>
          <a:p>
            <a:pPr lvl="1"/>
            <a:r>
              <a:rPr lang="en-US" dirty="0"/>
              <a:t>Usually implies that all tasks are involved</a:t>
            </a:r>
          </a:p>
          <a:p>
            <a:pPr lvl="1"/>
            <a:r>
              <a:rPr lang="en-US" dirty="0"/>
              <a:t>Each task performs its work until it reaches the barrier. It then stops, or "blocks".</a:t>
            </a:r>
          </a:p>
          <a:p>
            <a:pPr lvl="1"/>
            <a:r>
              <a:rPr lang="en-US" dirty="0"/>
              <a:t>When the last task reaches the barrier, all tasks are synchronized.</a:t>
            </a:r>
          </a:p>
          <a:p>
            <a:pPr lvl="1"/>
            <a:r>
              <a:rPr lang="en-US" dirty="0"/>
              <a:t>What happens from here varies. Often, a serial section of work must be done. In other cases, the tasks are automatically released to continue their work.</a:t>
            </a:r>
          </a:p>
          <a:p>
            <a:r>
              <a:rPr lang="en-US" b="1" dirty="0"/>
              <a:t>Lock / semaphore</a:t>
            </a:r>
            <a:endParaRPr lang="en-US" dirty="0"/>
          </a:p>
          <a:p>
            <a:pPr lvl="1"/>
            <a:r>
              <a:rPr lang="en-US" dirty="0"/>
              <a:t>Can involve any number of tasks</a:t>
            </a:r>
          </a:p>
          <a:p>
            <a:pPr lvl="1"/>
            <a:r>
              <a:rPr lang="en-US" dirty="0"/>
              <a:t>Typically used to serialize (protect) access to global data or a section of code. Only one task at a time may use (own) the lock / semaphore / flag.</a:t>
            </a:r>
          </a:p>
          <a:p>
            <a:pPr lvl="1"/>
            <a:r>
              <a:rPr lang="en-US" dirty="0"/>
              <a:t>The first task to acquire the lock "sets" it. This task can then safely (serially) access the protected data or code.</a:t>
            </a:r>
          </a:p>
          <a:p>
            <a:pPr lvl="1"/>
            <a:r>
              <a:rPr lang="en-US" dirty="0"/>
              <a:t>Other tasks can attempt to acquire the lock but must wait until the task that owns the lock releases it.</a:t>
            </a:r>
          </a:p>
          <a:p>
            <a:pPr lvl="1"/>
            <a:r>
              <a:rPr lang="en-US" dirty="0"/>
              <a:t>Can be blocking or non-blocking</a:t>
            </a:r>
          </a:p>
          <a:p>
            <a:r>
              <a:rPr lang="en-US" b="1" dirty="0"/>
              <a:t>Synchronous communication operations</a:t>
            </a:r>
            <a:endParaRPr lang="en-US" dirty="0"/>
          </a:p>
          <a:p>
            <a:pPr lvl="1"/>
            <a:r>
              <a:rPr lang="en-US" dirty="0"/>
              <a:t>Involves only those tasks executing a communication operation</a:t>
            </a:r>
          </a:p>
          <a:p>
            <a:pPr lvl="1"/>
            <a:r>
              <a:rPr lang="en-US" dirty="0"/>
              <a:t>When a task performs a communication operation, some form of coordination is required with the other task(s) participating in the communication. For example, before a task can perform a send operation, it must first receive an acknowledgment from the receiving task that it is OK to send.</a:t>
            </a:r>
          </a:p>
          <a:p>
            <a:pPr lvl="1"/>
            <a:r>
              <a:rPr lang="en-US" dirty="0"/>
              <a:t>Discussed previously in the Communications section</a:t>
            </a:r>
            <a:r>
              <a:rPr lang="en-US" dirty="0" smtClean="0"/>
              <a:t>.</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a:t>Data </a:t>
            </a:r>
            <a:r>
              <a:rPr lang="tr-TR" b="1" dirty="0" err="1" smtClean="0"/>
              <a:t>Dependencies</a:t>
            </a:r>
            <a:endParaRPr lang="tr-TR" dirty="0"/>
          </a:p>
        </p:txBody>
      </p:sp>
      <p:sp>
        <p:nvSpPr>
          <p:cNvPr id="3" name="2 İçerik Yer Tutucusu"/>
          <p:cNvSpPr>
            <a:spLocks noGrp="1"/>
          </p:cNvSpPr>
          <p:nvPr>
            <p:ph idx="1"/>
          </p:nvPr>
        </p:nvSpPr>
        <p:spPr/>
        <p:txBody>
          <a:bodyPr>
            <a:normAutofit fontScale="92500"/>
          </a:bodyPr>
          <a:lstStyle/>
          <a:p>
            <a:r>
              <a:rPr lang="en-US" dirty="0"/>
              <a:t> </a:t>
            </a:r>
            <a:r>
              <a:rPr lang="en-US" b="1" dirty="0"/>
              <a:t>Definition:</a:t>
            </a:r>
            <a:endParaRPr lang="en-US" dirty="0"/>
          </a:p>
          <a:p>
            <a:r>
              <a:rPr lang="en-US" dirty="0"/>
              <a:t>A </a:t>
            </a:r>
            <a:r>
              <a:rPr lang="en-US" b="1" i="1" dirty="0"/>
              <a:t>dependence</a:t>
            </a:r>
            <a:r>
              <a:rPr lang="en-US" dirty="0"/>
              <a:t> exists between program statements when the order of statement execution affects the results of the program.</a:t>
            </a:r>
          </a:p>
          <a:p>
            <a:r>
              <a:rPr lang="en-US" dirty="0"/>
              <a:t>A </a:t>
            </a:r>
            <a:r>
              <a:rPr lang="en-US" b="1" i="1" dirty="0"/>
              <a:t>data dependence</a:t>
            </a:r>
            <a:r>
              <a:rPr lang="en-US" dirty="0"/>
              <a:t> results from multiple use of the same location(s) in storage by different tasks.</a:t>
            </a:r>
          </a:p>
          <a:p>
            <a:r>
              <a:rPr lang="en-US" dirty="0"/>
              <a:t>Dependencies are important to parallel programming because they are one of the primary inhibitors to parallelism</a:t>
            </a:r>
            <a:r>
              <a:rPr lang="en-US" dirty="0" smtClean="0"/>
              <a: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en-US" dirty="0" smtClean="0"/>
              <a:t> </a:t>
            </a:r>
            <a:r>
              <a:rPr lang="en-US" b="1" dirty="0" smtClean="0"/>
              <a:t>Examples</a:t>
            </a:r>
            <a:r>
              <a:rPr lang="tr-TR" b="1" dirty="0" smtClean="0"/>
              <a:t>:</a:t>
            </a:r>
            <a:endParaRPr lang="tr-TR" dirty="0"/>
          </a:p>
        </p:txBody>
      </p:sp>
      <p:sp>
        <p:nvSpPr>
          <p:cNvPr id="3" name="2 İçerik Yer Tutucusu"/>
          <p:cNvSpPr>
            <a:spLocks noGrp="1"/>
          </p:cNvSpPr>
          <p:nvPr>
            <p:ph idx="1"/>
          </p:nvPr>
        </p:nvSpPr>
        <p:spPr/>
        <p:txBody>
          <a:bodyPr>
            <a:normAutofit fontScale="77500" lnSpcReduction="20000"/>
          </a:bodyPr>
          <a:lstStyle/>
          <a:p>
            <a:r>
              <a:rPr lang="en-US" dirty="0" smtClean="0"/>
              <a:t>Loop </a:t>
            </a:r>
            <a:r>
              <a:rPr lang="en-US" dirty="0"/>
              <a:t>carried data </a:t>
            </a:r>
            <a:r>
              <a:rPr lang="en-US" dirty="0" smtClean="0"/>
              <a:t>dependence</a:t>
            </a:r>
            <a:endParaRPr lang="tr-TR" dirty="0" smtClean="0"/>
          </a:p>
          <a:p>
            <a:pPr lvl="2">
              <a:buNone/>
            </a:pPr>
            <a:r>
              <a:rPr lang="en-US" sz="2900" b="1" dirty="0" smtClean="0"/>
              <a:t>DO </a:t>
            </a:r>
            <a:r>
              <a:rPr lang="en-US" sz="2900" b="1" dirty="0"/>
              <a:t>500 J = MYSTART,MYEND </a:t>
            </a:r>
            <a:endParaRPr lang="tr-TR" sz="2900" b="1" dirty="0" smtClean="0"/>
          </a:p>
          <a:p>
            <a:pPr lvl="2">
              <a:buNone/>
            </a:pPr>
            <a:r>
              <a:rPr lang="en-US" sz="2900" b="1" dirty="0" smtClean="0"/>
              <a:t>A(J</a:t>
            </a:r>
            <a:r>
              <a:rPr lang="en-US" sz="2900" b="1" dirty="0"/>
              <a:t>) = A(J-1) * 2.0 </a:t>
            </a:r>
            <a:endParaRPr lang="tr-TR" sz="2900" b="1" dirty="0" smtClean="0"/>
          </a:p>
          <a:p>
            <a:pPr lvl="2">
              <a:buNone/>
            </a:pPr>
            <a:r>
              <a:rPr lang="en-US" sz="2900" b="1" dirty="0" smtClean="0"/>
              <a:t>500 </a:t>
            </a:r>
            <a:r>
              <a:rPr lang="en-US" sz="2900" b="1" dirty="0"/>
              <a:t>CONTINUE </a:t>
            </a:r>
            <a:endParaRPr lang="en-US" sz="2900" dirty="0"/>
          </a:p>
          <a:p>
            <a:r>
              <a:rPr lang="en-US" dirty="0"/>
              <a:t>The value of A(J-1) must be computed before the value of A(J), therefore A(J) exhibits a data dependency on A(J-1). Parallelism is inhibited.</a:t>
            </a:r>
          </a:p>
          <a:p>
            <a:r>
              <a:rPr lang="en-US" dirty="0"/>
              <a:t>If Task 2 has A(J) and task 1 has A(J-1), computing the correct value of A(J) necessitates:</a:t>
            </a:r>
          </a:p>
          <a:p>
            <a:pPr lvl="1"/>
            <a:r>
              <a:rPr lang="en-US" dirty="0"/>
              <a:t>Distributed memory architecture - task 2 must obtain the value of A(J-1) from task 1 after task 1 finishes its computation</a:t>
            </a:r>
          </a:p>
          <a:p>
            <a:pPr lvl="1"/>
            <a:r>
              <a:rPr lang="en-US" dirty="0"/>
              <a:t>Shared memory architecture - task 2 must read A(J-1) after task 1 updates </a:t>
            </a:r>
            <a:r>
              <a:rPr lang="en-US" dirty="0" smtClean="0"/>
              <a:t>it</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Examples</a:t>
            </a:r>
            <a:r>
              <a:rPr lang="tr-TR" b="1" dirty="0" smtClean="0"/>
              <a:t>:</a:t>
            </a:r>
            <a:endParaRPr lang="tr-TR" dirty="0"/>
          </a:p>
        </p:txBody>
      </p:sp>
      <p:sp>
        <p:nvSpPr>
          <p:cNvPr id="3" name="2 İçerik Yer Tutucusu"/>
          <p:cNvSpPr>
            <a:spLocks noGrp="1"/>
          </p:cNvSpPr>
          <p:nvPr>
            <p:ph idx="1"/>
          </p:nvPr>
        </p:nvSpPr>
        <p:spPr/>
        <p:txBody>
          <a:bodyPr>
            <a:normAutofit fontScale="62500" lnSpcReduction="20000"/>
          </a:bodyPr>
          <a:lstStyle/>
          <a:p>
            <a:r>
              <a:rPr lang="en-US" b="1" dirty="0"/>
              <a:t>Loop independent data </a:t>
            </a:r>
            <a:r>
              <a:rPr lang="en-US" b="1" dirty="0" smtClean="0"/>
              <a:t>dependence</a:t>
            </a:r>
            <a:endParaRPr lang="tr-TR" b="1" dirty="0" smtClean="0"/>
          </a:p>
          <a:p>
            <a:pPr lvl="2">
              <a:buNone/>
            </a:pPr>
            <a:r>
              <a:rPr lang="en-US" sz="2600" b="1" dirty="0" smtClean="0"/>
              <a:t>task </a:t>
            </a:r>
            <a:r>
              <a:rPr lang="en-US" sz="2600" b="1" dirty="0"/>
              <a:t>1 </a:t>
            </a:r>
            <a:r>
              <a:rPr lang="tr-TR" sz="2600" b="1" dirty="0" smtClean="0"/>
              <a:t>           </a:t>
            </a:r>
            <a:r>
              <a:rPr lang="en-US" sz="2600" b="1" dirty="0" smtClean="0"/>
              <a:t>task </a:t>
            </a:r>
            <a:r>
              <a:rPr lang="en-US" sz="2600" b="1" dirty="0"/>
              <a:t>2 </a:t>
            </a:r>
            <a:endParaRPr lang="tr-TR" sz="2600" b="1" dirty="0" smtClean="0"/>
          </a:p>
          <a:p>
            <a:pPr lvl="2">
              <a:buNone/>
            </a:pPr>
            <a:r>
              <a:rPr lang="en-US" sz="2600" b="1" dirty="0" smtClean="0"/>
              <a:t>------ </a:t>
            </a:r>
            <a:r>
              <a:rPr lang="tr-TR" sz="2600" b="1" dirty="0" smtClean="0"/>
              <a:t>              </a:t>
            </a:r>
            <a:r>
              <a:rPr lang="en-US" sz="2600" b="1" dirty="0" smtClean="0"/>
              <a:t>------ </a:t>
            </a:r>
            <a:endParaRPr lang="tr-TR" sz="2600" b="1" dirty="0" smtClean="0"/>
          </a:p>
          <a:p>
            <a:pPr lvl="2">
              <a:buNone/>
            </a:pPr>
            <a:r>
              <a:rPr lang="en-US" sz="2600" b="1" dirty="0" smtClean="0"/>
              <a:t>X </a:t>
            </a:r>
            <a:r>
              <a:rPr lang="en-US" sz="2600" b="1" dirty="0"/>
              <a:t>= 2 </a:t>
            </a:r>
            <a:r>
              <a:rPr lang="tr-TR" sz="2600" b="1" dirty="0" smtClean="0"/>
              <a:t>             </a:t>
            </a:r>
            <a:r>
              <a:rPr lang="en-US" sz="2600" b="1" dirty="0" smtClean="0"/>
              <a:t>X </a:t>
            </a:r>
            <a:r>
              <a:rPr lang="en-US" sz="2600" b="1" dirty="0"/>
              <a:t>= 4 </a:t>
            </a:r>
            <a:endParaRPr lang="tr-TR" sz="2600" b="1" dirty="0" smtClean="0"/>
          </a:p>
          <a:p>
            <a:pPr lvl="2">
              <a:buNone/>
            </a:pPr>
            <a:r>
              <a:rPr lang="en-US" sz="2600" b="1" dirty="0" smtClean="0"/>
              <a:t>. </a:t>
            </a:r>
            <a:r>
              <a:rPr lang="tr-TR" sz="2600" b="1" dirty="0" smtClean="0"/>
              <a:t>		</a:t>
            </a:r>
            <a:r>
              <a:rPr lang="en-US" sz="2600" b="1" dirty="0" smtClean="0"/>
              <a:t>. </a:t>
            </a:r>
            <a:endParaRPr lang="tr-TR" sz="2600" b="1" dirty="0" smtClean="0"/>
          </a:p>
          <a:p>
            <a:pPr lvl="2">
              <a:buNone/>
            </a:pPr>
            <a:r>
              <a:rPr lang="en-US" sz="2600" b="1" dirty="0" smtClean="0"/>
              <a:t>. </a:t>
            </a:r>
            <a:r>
              <a:rPr lang="tr-TR" sz="2600" b="1" dirty="0" smtClean="0"/>
              <a:t>		</a:t>
            </a:r>
            <a:r>
              <a:rPr lang="en-US" sz="2600" b="1" dirty="0" smtClean="0"/>
              <a:t>.</a:t>
            </a:r>
            <a:r>
              <a:rPr lang="tr-TR" sz="2600" b="1" dirty="0" smtClean="0"/>
              <a:t>		</a:t>
            </a:r>
            <a:r>
              <a:rPr lang="en-US" sz="2600" b="1" dirty="0" smtClean="0"/>
              <a:t> </a:t>
            </a:r>
            <a:endParaRPr lang="tr-TR" sz="2600" b="1" dirty="0" smtClean="0"/>
          </a:p>
          <a:p>
            <a:pPr lvl="2">
              <a:buNone/>
            </a:pPr>
            <a:r>
              <a:rPr lang="en-US" sz="2600" b="1" dirty="0" smtClean="0"/>
              <a:t>Y </a:t>
            </a:r>
            <a:r>
              <a:rPr lang="en-US" sz="2600" b="1" dirty="0"/>
              <a:t>= X**2 </a:t>
            </a:r>
            <a:r>
              <a:rPr lang="tr-TR" sz="2600" b="1" dirty="0" smtClean="0"/>
              <a:t>     </a:t>
            </a:r>
            <a:r>
              <a:rPr lang="en-US" sz="2600" b="1" dirty="0" smtClean="0"/>
              <a:t>Y </a:t>
            </a:r>
            <a:r>
              <a:rPr lang="en-US" sz="2600" b="1" dirty="0"/>
              <a:t>= X**3 </a:t>
            </a:r>
            <a:endParaRPr lang="en-US" sz="2600" dirty="0"/>
          </a:p>
          <a:p>
            <a:r>
              <a:rPr lang="en-US" dirty="0"/>
              <a:t>As with the previous example, parallelism is inhibited. The value of Y is dependent on:</a:t>
            </a:r>
          </a:p>
          <a:p>
            <a:pPr lvl="1"/>
            <a:r>
              <a:rPr lang="en-US" dirty="0"/>
              <a:t>Distributed memory architecture - if or when the value of X is communicated between the tasks.</a:t>
            </a:r>
          </a:p>
          <a:p>
            <a:pPr lvl="1"/>
            <a:r>
              <a:rPr lang="en-US" dirty="0"/>
              <a:t>Shared memory architecture - which task last stores the value of X.</a:t>
            </a:r>
          </a:p>
          <a:p>
            <a:r>
              <a:rPr lang="en-US" dirty="0"/>
              <a:t>Although all data dependencies are important to identify when designing parallel programs, loop carried dependencies are particularly important since loops are possibly the most common target of parallelization efforts</a:t>
            </a:r>
            <a:r>
              <a:rPr lang="en-US" dirty="0" smtClean="0"/>
              <a:t>.</a:t>
            </a:r>
            <a:br>
              <a:rPr lang="en-US" dirty="0" smtClean="0"/>
            </a:b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dirty="0"/>
          </a:p>
        </p:txBody>
      </p:sp>
      <p:sp>
        <p:nvSpPr>
          <p:cNvPr id="3" name="2 İçerik Yer Tutucusu"/>
          <p:cNvSpPr>
            <a:spLocks noGrp="1"/>
          </p:cNvSpPr>
          <p:nvPr>
            <p:ph idx="1"/>
          </p:nvPr>
        </p:nvSpPr>
        <p:spPr/>
        <p:txBody>
          <a:bodyPr/>
          <a:lstStyle/>
          <a:p>
            <a:r>
              <a:rPr lang="en-US" dirty="0"/>
              <a:t> </a:t>
            </a:r>
            <a:r>
              <a:rPr lang="en-US" b="1" dirty="0"/>
              <a:t>How to Handle Data Dependencies:</a:t>
            </a:r>
            <a:endParaRPr lang="en-US" dirty="0"/>
          </a:p>
          <a:p>
            <a:r>
              <a:rPr lang="en-US" dirty="0"/>
              <a:t>Distributed memory architectures - communicate required data at synchronization points.</a:t>
            </a:r>
          </a:p>
          <a:p>
            <a:r>
              <a:rPr lang="en-US" dirty="0"/>
              <a:t>Shared memory architectures -synchronize read/write operations between </a:t>
            </a:r>
            <a:r>
              <a:rPr lang="en-US"/>
              <a:t>tasks</a:t>
            </a:r>
            <a:r>
              <a:rPr lang="en-US"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en-US" b="1" dirty="0" smtClean="0"/>
              <a:t>Designing Parallel Programs</a:t>
            </a:r>
            <a:endParaRPr lang="en-US" dirty="0"/>
          </a:p>
        </p:txBody>
      </p:sp>
      <p:sp>
        <p:nvSpPr>
          <p:cNvPr id="3" name="2 Metin Yer Tutucusu"/>
          <p:cNvSpPr>
            <a:spLocks noGrp="1"/>
          </p:cNvSpPr>
          <p:nvPr>
            <p:ph type="body" idx="1"/>
          </p:nvPr>
        </p:nvSpPr>
        <p:spPr/>
        <p:txBody>
          <a:bodyPr/>
          <a:lstStyle/>
          <a:p>
            <a:r>
              <a:rPr lang="tr-TR" b="1" dirty="0" err="1" smtClean="0"/>
              <a:t>Communications</a:t>
            </a:r>
            <a:endParaRPr lang="tr-TR" b="1"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b="1" dirty="0" err="1" smtClean="0"/>
              <a:t>Who</a:t>
            </a:r>
            <a:r>
              <a:rPr lang="tr-TR" b="1" dirty="0" smtClean="0"/>
              <a:t> </a:t>
            </a:r>
            <a:r>
              <a:rPr lang="tr-TR" b="1" dirty="0" err="1" smtClean="0"/>
              <a:t>Needs</a:t>
            </a:r>
            <a:r>
              <a:rPr lang="tr-TR" b="1" dirty="0" smtClean="0"/>
              <a:t> </a:t>
            </a:r>
            <a:r>
              <a:rPr lang="tr-TR" b="1" dirty="0" err="1" smtClean="0"/>
              <a:t>Communications</a:t>
            </a:r>
            <a:r>
              <a:rPr lang="tr-TR" b="1" dirty="0" smtClean="0"/>
              <a:t>?</a:t>
            </a:r>
            <a:endParaRPr lang="tr-TR" dirty="0"/>
          </a:p>
        </p:txBody>
      </p:sp>
      <p:sp>
        <p:nvSpPr>
          <p:cNvPr id="3" name="2 İçerik Yer Tutucusu"/>
          <p:cNvSpPr>
            <a:spLocks noGrp="1"/>
          </p:cNvSpPr>
          <p:nvPr>
            <p:ph idx="1"/>
          </p:nvPr>
        </p:nvSpPr>
        <p:spPr/>
        <p:txBody>
          <a:bodyPr>
            <a:normAutofit fontScale="62500" lnSpcReduction="20000"/>
          </a:bodyPr>
          <a:lstStyle/>
          <a:p>
            <a:r>
              <a:rPr lang="en-US" dirty="0"/>
              <a:t>The need for communications between tasks depends upon your problem:</a:t>
            </a:r>
          </a:p>
          <a:p>
            <a:r>
              <a:rPr lang="en-US" b="1" dirty="0"/>
              <a:t>You DON'T need communications</a:t>
            </a:r>
            <a:endParaRPr lang="en-US" dirty="0"/>
          </a:p>
          <a:p>
            <a:pPr lvl="1"/>
            <a:r>
              <a:rPr lang="en-US" dirty="0"/>
              <a:t>Some types of problems can be decomposed and executed in parallel with virtually no need for tasks to share data. For example, imagine an image processing operation where every pixel in a black and white image needs to have its color reversed. The image data can easily be distributed to multiple tasks that then act independently of each other to do their portion of the work.</a:t>
            </a:r>
          </a:p>
          <a:p>
            <a:pPr lvl="1"/>
            <a:r>
              <a:rPr lang="en-US" dirty="0"/>
              <a:t>These types of problems are often called </a:t>
            </a:r>
            <a:r>
              <a:rPr lang="en-US" b="1" i="1" dirty="0"/>
              <a:t>embarrassingly parallel</a:t>
            </a:r>
            <a:r>
              <a:rPr lang="en-US" dirty="0"/>
              <a:t> because they are so straight-forward. Very little inter-task communication is required.</a:t>
            </a:r>
          </a:p>
          <a:p>
            <a:r>
              <a:rPr lang="en-US" b="1" dirty="0"/>
              <a:t>You DO need communications</a:t>
            </a:r>
            <a:endParaRPr lang="en-US" dirty="0"/>
          </a:p>
          <a:p>
            <a:pPr lvl="1"/>
            <a:r>
              <a:rPr lang="en-US" dirty="0"/>
              <a:t>Most parallel applications are not quite so simple, and do require tasks to share data with each other. For example, a 3-D heat diffusion problem requires a task to know the temperatures calculated by the tasks that have neighboring data. Changes to neighboring data has a direct effect on that task's data</a:t>
            </a:r>
            <a:r>
              <a:rPr lang="en-US" dirty="0" smtClean="0"/>
              <a: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a:t>Factors</a:t>
            </a:r>
            <a:r>
              <a:rPr lang="tr-TR" b="1" dirty="0"/>
              <a:t> </a:t>
            </a:r>
            <a:r>
              <a:rPr lang="tr-TR" b="1" dirty="0" err="1"/>
              <a:t>to</a:t>
            </a:r>
            <a:r>
              <a:rPr lang="tr-TR" b="1" dirty="0"/>
              <a:t> </a:t>
            </a:r>
            <a:r>
              <a:rPr lang="tr-TR" b="1" dirty="0" err="1"/>
              <a:t>Consider</a:t>
            </a:r>
            <a:r>
              <a:rPr lang="tr-TR" b="1" dirty="0"/>
              <a:t>:</a:t>
            </a:r>
            <a:endParaRPr lang="tr-TR" dirty="0"/>
          </a:p>
        </p:txBody>
      </p:sp>
      <p:sp>
        <p:nvSpPr>
          <p:cNvPr id="3" name="2 İçerik Yer Tutucusu"/>
          <p:cNvSpPr>
            <a:spLocks noGrp="1"/>
          </p:cNvSpPr>
          <p:nvPr>
            <p:ph idx="1"/>
          </p:nvPr>
        </p:nvSpPr>
        <p:spPr/>
        <p:txBody>
          <a:bodyPr>
            <a:normAutofit fontScale="55000" lnSpcReduction="20000"/>
          </a:bodyPr>
          <a:lstStyle/>
          <a:p>
            <a:r>
              <a:rPr lang="en-US" dirty="0"/>
              <a:t>There are a number of important factors to consider when designing your program's inter-task communications:</a:t>
            </a:r>
          </a:p>
          <a:p>
            <a:r>
              <a:rPr lang="en-US" b="1" dirty="0"/>
              <a:t>Cost of communications</a:t>
            </a:r>
            <a:endParaRPr lang="en-US" dirty="0"/>
          </a:p>
          <a:p>
            <a:pPr lvl="1"/>
            <a:r>
              <a:rPr lang="en-US" dirty="0"/>
              <a:t>Inter-task communication virtually always implies overhead.</a:t>
            </a:r>
          </a:p>
          <a:p>
            <a:pPr lvl="1"/>
            <a:r>
              <a:rPr lang="en-US" dirty="0"/>
              <a:t>Machine cycles and resources that could be used for computation are instead used to package and transmit data.</a:t>
            </a:r>
          </a:p>
          <a:p>
            <a:pPr lvl="1"/>
            <a:r>
              <a:rPr lang="en-US" dirty="0"/>
              <a:t>Communications frequently require some type of synchronization between tasks, which can result in tasks spending time "waiting" instead of doing work.</a:t>
            </a:r>
          </a:p>
          <a:p>
            <a:pPr lvl="1"/>
            <a:r>
              <a:rPr lang="en-US" dirty="0"/>
              <a:t>Competing communication traffic can saturate the available network bandwidth, further aggravating performance problems.</a:t>
            </a:r>
          </a:p>
          <a:p>
            <a:r>
              <a:rPr lang="en-US" b="1" dirty="0"/>
              <a:t>Latency vs. Bandwidth</a:t>
            </a:r>
            <a:endParaRPr lang="en-US" dirty="0"/>
          </a:p>
          <a:p>
            <a:pPr lvl="1"/>
            <a:r>
              <a:rPr lang="en-US" b="1" i="1" dirty="0"/>
              <a:t>latency</a:t>
            </a:r>
            <a:r>
              <a:rPr lang="en-US" dirty="0"/>
              <a:t> is the time it takes to send a minimal (0 byte) message from point A to point B. Commonly expressed as microseconds.</a:t>
            </a:r>
          </a:p>
          <a:p>
            <a:pPr lvl="1"/>
            <a:r>
              <a:rPr lang="en-US" b="1" i="1" dirty="0"/>
              <a:t>bandwidth</a:t>
            </a:r>
            <a:r>
              <a:rPr lang="en-US" dirty="0"/>
              <a:t> is the amount of data that can be communicated per unit of time. Commonly expressed as megabytes/sec or gigabytes/sec.</a:t>
            </a:r>
          </a:p>
          <a:p>
            <a:pPr lvl="1"/>
            <a:r>
              <a:rPr lang="en-US" dirty="0"/>
              <a:t>Sending many small messages can cause latency to dominate communication overheads. Often it is more efficient to package small messages into a larger message, thus increasing the effective communications bandwidth</a:t>
            </a:r>
            <a:r>
              <a:rPr lang="en-US" dirty="0" smtClean="0"/>
              <a:t>.</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Factors</a:t>
            </a:r>
            <a:r>
              <a:rPr lang="tr-TR" b="1" dirty="0" smtClean="0"/>
              <a:t> </a:t>
            </a:r>
            <a:r>
              <a:rPr lang="tr-TR" b="1" dirty="0" err="1" smtClean="0"/>
              <a:t>to</a:t>
            </a:r>
            <a:r>
              <a:rPr lang="tr-TR" b="1" dirty="0" smtClean="0"/>
              <a:t> </a:t>
            </a:r>
            <a:r>
              <a:rPr lang="tr-TR" b="1" dirty="0" err="1" smtClean="0"/>
              <a:t>Consider</a:t>
            </a:r>
            <a:r>
              <a:rPr lang="tr-TR" b="1" dirty="0" smtClean="0"/>
              <a:t>:</a:t>
            </a:r>
            <a:endParaRPr lang="tr-TR" dirty="0"/>
          </a:p>
        </p:txBody>
      </p:sp>
      <p:sp>
        <p:nvSpPr>
          <p:cNvPr id="3" name="2 İçerik Yer Tutucusu"/>
          <p:cNvSpPr>
            <a:spLocks noGrp="1"/>
          </p:cNvSpPr>
          <p:nvPr>
            <p:ph idx="1"/>
          </p:nvPr>
        </p:nvSpPr>
        <p:spPr/>
        <p:txBody>
          <a:bodyPr>
            <a:normAutofit fontScale="92500" lnSpcReduction="20000"/>
          </a:bodyPr>
          <a:lstStyle/>
          <a:p>
            <a:r>
              <a:rPr lang="en-US" b="1" dirty="0"/>
              <a:t>Visibility of communications</a:t>
            </a:r>
            <a:endParaRPr lang="en-US" dirty="0"/>
          </a:p>
          <a:p>
            <a:pPr lvl="1"/>
            <a:r>
              <a:rPr lang="en-US" dirty="0"/>
              <a:t>With the Message Passing Model, communications are explicit and generally quite visible and under the control of the programmer.</a:t>
            </a:r>
          </a:p>
          <a:p>
            <a:pPr lvl="1"/>
            <a:r>
              <a:rPr lang="en-US" dirty="0"/>
              <a:t>With the Data Parallel Model, communications often occur transparently to the programmer, particularly on distributed memory architectures. The programmer may not even be able to know exactly how inter-task communications are being accomplished.</a:t>
            </a:r>
          </a:p>
          <a:p>
            <a:pPr>
              <a:buNone/>
            </a:pPr>
            <a:r>
              <a:rPr lang="en-US" dirty="0" smtClean="0"/>
              <a:t/>
            </a:r>
            <a:br>
              <a:rPr lang="en-US" dirty="0" smtClean="0"/>
            </a:br>
            <a:endParaRPr lang="tr-T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Factors</a:t>
            </a:r>
            <a:r>
              <a:rPr lang="tr-TR" b="1" dirty="0" smtClean="0"/>
              <a:t> </a:t>
            </a:r>
            <a:r>
              <a:rPr lang="tr-TR" b="1" dirty="0" err="1" smtClean="0"/>
              <a:t>to</a:t>
            </a:r>
            <a:r>
              <a:rPr lang="tr-TR" b="1" dirty="0" smtClean="0"/>
              <a:t> </a:t>
            </a:r>
            <a:r>
              <a:rPr lang="tr-TR" b="1" dirty="0" err="1" smtClean="0"/>
              <a:t>Consider</a:t>
            </a:r>
            <a:r>
              <a:rPr lang="tr-TR" b="1" dirty="0" smtClean="0"/>
              <a:t>:</a:t>
            </a:r>
            <a:endParaRPr lang="tr-TR" dirty="0"/>
          </a:p>
        </p:txBody>
      </p:sp>
      <p:sp>
        <p:nvSpPr>
          <p:cNvPr id="3" name="2 İçerik Yer Tutucusu"/>
          <p:cNvSpPr>
            <a:spLocks noGrp="1"/>
          </p:cNvSpPr>
          <p:nvPr>
            <p:ph idx="1"/>
          </p:nvPr>
        </p:nvSpPr>
        <p:spPr/>
        <p:txBody>
          <a:bodyPr>
            <a:normAutofit fontScale="62500" lnSpcReduction="20000"/>
          </a:bodyPr>
          <a:lstStyle/>
          <a:p>
            <a:r>
              <a:rPr lang="en-US" b="1" dirty="0"/>
              <a:t>Synchronous vs. asynchronous communications</a:t>
            </a:r>
            <a:endParaRPr lang="en-US" dirty="0"/>
          </a:p>
          <a:p>
            <a:pPr lvl="1"/>
            <a:r>
              <a:rPr lang="en-US" dirty="0"/>
              <a:t>Synchronous communications require some type of "handshaking" between tasks that are sharing data. This can be explicitly structured in code by the programmer, or it may happen at a lower level unknown to the programmer.</a:t>
            </a:r>
          </a:p>
          <a:p>
            <a:pPr lvl="1"/>
            <a:r>
              <a:rPr lang="en-US" dirty="0"/>
              <a:t>Synchronous communications are often referred to as </a:t>
            </a:r>
            <a:r>
              <a:rPr lang="en-US" b="1" i="1" dirty="0"/>
              <a:t>blocking</a:t>
            </a:r>
            <a:r>
              <a:rPr lang="en-US" dirty="0"/>
              <a:t> communications since other work must wait until the communications have completed.</a:t>
            </a:r>
          </a:p>
          <a:p>
            <a:pPr lvl="1"/>
            <a:r>
              <a:rPr lang="en-US" dirty="0"/>
              <a:t>Asynchronous communications allow tasks to transfer data independently from one another. For example, task 1 can prepare and send a message to task 2, and then immediately begin doing other work. When task 2 actually receives the data doesn't matter.</a:t>
            </a:r>
          </a:p>
          <a:p>
            <a:pPr lvl="1"/>
            <a:r>
              <a:rPr lang="en-US" dirty="0"/>
              <a:t>Asynchronous communications are often referred to as </a:t>
            </a:r>
            <a:r>
              <a:rPr lang="en-US" b="1" i="1" dirty="0"/>
              <a:t>non-blocking</a:t>
            </a:r>
            <a:r>
              <a:rPr lang="en-US" dirty="0"/>
              <a:t> communications since other work can be done while the communications are taking place.</a:t>
            </a:r>
          </a:p>
          <a:p>
            <a:pPr lvl="1"/>
            <a:r>
              <a:rPr lang="en-US" dirty="0"/>
              <a:t>Interleaving computation with communication is the single greatest benefit for using asynchronous communications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Factors</a:t>
            </a:r>
            <a:r>
              <a:rPr lang="tr-TR" b="1" dirty="0" smtClean="0"/>
              <a:t> </a:t>
            </a:r>
            <a:r>
              <a:rPr lang="tr-TR" b="1" dirty="0" err="1" smtClean="0"/>
              <a:t>to</a:t>
            </a:r>
            <a:r>
              <a:rPr lang="tr-TR" b="1" dirty="0" smtClean="0"/>
              <a:t> </a:t>
            </a:r>
            <a:r>
              <a:rPr lang="tr-TR" b="1" dirty="0" err="1" smtClean="0"/>
              <a:t>Consider</a:t>
            </a:r>
            <a:r>
              <a:rPr lang="tr-TR" b="1" dirty="0" smtClean="0"/>
              <a:t>:</a:t>
            </a:r>
            <a:endParaRPr lang="tr-TR" dirty="0"/>
          </a:p>
        </p:txBody>
      </p:sp>
      <p:sp>
        <p:nvSpPr>
          <p:cNvPr id="3" name="2 İçerik Yer Tutucusu"/>
          <p:cNvSpPr>
            <a:spLocks noGrp="1"/>
          </p:cNvSpPr>
          <p:nvPr>
            <p:ph idx="1"/>
          </p:nvPr>
        </p:nvSpPr>
        <p:spPr/>
        <p:txBody>
          <a:bodyPr>
            <a:normAutofit fontScale="85000" lnSpcReduction="20000"/>
          </a:bodyPr>
          <a:lstStyle/>
          <a:p>
            <a:r>
              <a:rPr lang="en-US" b="1" dirty="0"/>
              <a:t>Scope of </a:t>
            </a:r>
            <a:r>
              <a:rPr lang="en-US" b="1" dirty="0" smtClean="0"/>
              <a:t>communications</a:t>
            </a:r>
            <a:endParaRPr lang="tr-TR" b="1" dirty="0" smtClean="0"/>
          </a:p>
          <a:p>
            <a:pPr lvl="1"/>
            <a:r>
              <a:rPr lang="en-US" dirty="0" smtClean="0"/>
              <a:t>Knowing </a:t>
            </a:r>
            <a:r>
              <a:rPr lang="en-US" dirty="0"/>
              <a:t>which tasks must communicate with each other is critical during the design stage of a parallel code. Both of the two </a:t>
            </a:r>
            <a:r>
              <a:rPr lang="en-US" dirty="0" err="1"/>
              <a:t>scopings</a:t>
            </a:r>
            <a:r>
              <a:rPr lang="en-US" dirty="0"/>
              <a:t> described below can be implemented synchronously or asynchronously.</a:t>
            </a:r>
          </a:p>
          <a:p>
            <a:pPr lvl="1"/>
            <a:r>
              <a:rPr lang="en-US" b="1" i="1" dirty="0"/>
              <a:t>Point-to-point</a:t>
            </a:r>
            <a:r>
              <a:rPr lang="en-US" dirty="0"/>
              <a:t> - involves two tasks with one task acting as the sender/producer of data, and the other acting as the receiver/consumer.</a:t>
            </a:r>
          </a:p>
          <a:p>
            <a:pPr lvl="1"/>
            <a:r>
              <a:rPr lang="en-US" b="1" i="1" dirty="0"/>
              <a:t>Collective</a:t>
            </a:r>
            <a:r>
              <a:rPr lang="en-US" dirty="0"/>
              <a:t> - involves data sharing between more than two tasks, which are often specified as being members in a common group, or collective. Some common variations (there are more):</a:t>
            </a:r>
            <a:br>
              <a:rPr lang="en-US" dirty="0"/>
            </a:b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endParaRPr lang="tr-TR"/>
          </a:p>
        </p:txBody>
      </p:sp>
      <p:sp>
        <p:nvSpPr>
          <p:cNvPr id="3" name="2 İçerik Yer Tutucusu"/>
          <p:cNvSpPr>
            <a:spLocks noGrp="1"/>
          </p:cNvSpPr>
          <p:nvPr>
            <p:ph idx="1"/>
          </p:nvPr>
        </p:nvSpPr>
        <p:spPr/>
        <p:txBody>
          <a:bodyPr/>
          <a:lstStyle/>
          <a:p>
            <a:endParaRPr lang="tr-TR"/>
          </a:p>
        </p:txBody>
      </p:sp>
      <p:pic>
        <p:nvPicPr>
          <p:cNvPr id="1026" name="Picture 2" descr="C:\Users\Galip\Downloads\collective_comm.gif"/>
          <p:cNvPicPr>
            <a:picLocks noChangeAspect="1" noChangeArrowheads="1"/>
          </p:cNvPicPr>
          <p:nvPr/>
        </p:nvPicPr>
        <p:blipFill>
          <a:blip r:embed="rId2" cstate="print"/>
          <a:srcRect/>
          <a:stretch>
            <a:fillRect/>
          </a:stretch>
        </p:blipFill>
        <p:spPr bwMode="auto">
          <a:xfrm>
            <a:off x="1115616" y="692696"/>
            <a:ext cx="6912768" cy="5478369"/>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b="1" dirty="0" err="1" smtClean="0"/>
              <a:t>Factors</a:t>
            </a:r>
            <a:r>
              <a:rPr lang="tr-TR" b="1" dirty="0" smtClean="0"/>
              <a:t> </a:t>
            </a:r>
            <a:r>
              <a:rPr lang="tr-TR" b="1" dirty="0" err="1" smtClean="0"/>
              <a:t>to</a:t>
            </a:r>
            <a:r>
              <a:rPr lang="tr-TR" b="1" dirty="0" smtClean="0"/>
              <a:t> </a:t>
            </a:r>
            <a:r>
              <a:rPr lang="tr-TR" b="1" dirty="0" err="1" smtClean="0"/>
              <a:t>Consider</a:t>
            </a:r>
            <a:r>
              <a:rPr lang="tr-TR" b="1" dirty="0" smtClean="0"/>
              <a:t>:</a:t>
            </a:r>
            <a:endParaRPr lang="tr-TR" dirty="0"/>
          </a:p>
        </p:txBody>
      </p:sp>
      <p:sp>
        <p:nvSpPr>
          <p:cNvPr id="3" name="2 İçerik Yer Tutucusu"/>
          <p:cNvSpPr>
            <a:spLocks noGrp="1"/>
          </p:cNvSpPr>
          <p:nvPr>
            <p:ph idx="1"/>
          </p:nvPr>
        </p:nvSpPr>
        <p:spPr/>
        <p:txBody>
          <a:bodyPr>
            <a:normAutofit fontScale="85000" lnSpcReduction="20000"/>
          </a:bodyPr>
          <a:lstStyle/>
          <a:p>
            <a:r>
              <a:rPr lang="en-US" b="1" dirty="0"/>
              <a:t>Efficiency of communications</a:t>
            </a:r>
            <a:endParaRPr lang="en-US" dirty="0"/>
          </a:p>
          <a:p>
            <a:pPr lvl="1"/>
            <a:r>
              <a:rPr lang="en-US" dirty="0"/>
              <a:t>Very often, the programmer will have a choice with regard to factors that can affect communications performance. Only a few are mentioned here.</a:t>
            </a:r>
          </a:p>
          <a:p>
            <a:pPr lvl="1"/>
            <a:r>
              <a:rPr lang="en-US" dirty="0"/>
              <a:t>Which implementation for a given model should be used? Using the Message Passing Model as an example, one MPI implementation may be faster on a given hardware platform than another.</a:t>
            </a:r>
          </a:p>
          <a:p>
            <a:pPr lvl="1"/>
            <a:r>
              <a:rPr lang="en-US" dirty="0"/>
              <a:t>What type of communication operations should be used? As mentioned previously, asynchronous communication operations can improve overall program performance.</a:t>
            </a:r>
          </a:p>
          <a:p>
            <a:pPr lvl="1"/>
            <a:r>
              <a:rPr lang="en-US" dirty="0"/>
              <a:t>Network media - some platforms may offer more than one network for communications. Which one is best</a:t>
            </a:r>
            <a:r>
              <a:rPr lang="en-US" dirty="0" smtClean="0"/>
              <a:t>?</a:t>
            </a:r>
            <a:endParaRPr lang="en-US"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TotalTime>
  <Words>602</Words>
  <Application>Microsoft Office PowerPoint</Application>
  <PresentationFormat>Ekran Gösterisi (4:3)</PresentationFormat>
  <Paragraphs>94</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Ofis Teması</vt:lpstr>
      <vt:lpstr>Introduction to Parallel Computing</vt:lpstr>
      <vt:lpstr>Designing Parallel Programs</vt:lpstr>
      <vt:lpstr>Who Needs Communications?</vt:lpstr>
      <vt:lpstr>Factors to Consider:</vt:lpstr>
      <vt:lpstr>Factors to Consider:</vt:lpstr>
      <vt:lpstr>Factors to Consider:</vt:lpstr>
      <vt:lpstr>Factors to Consider:</vt:lpstr>
      <vt:lpstr>Slayt 8</vt:lpstr>
      <vt:lpstr>Factors to Consider:</vt:lpstr>
      <vt:lpstr>Overhead and Complexity </vt:lpstr>
      <vt:lpstr>Synchronization</vt:lpstr>
      <vt:lpstr>Data Dependencies</vt:lpstr>
      <vt:lpstr> Examples:</vt:lpstr>
      <vt:lpstr>Examples:</vt:lpstr>
      <vt:lpstr>Slayt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Parallel Computing</dc:title>
  <dc:creator>Galip</dc:creator>
  <cp:lastModifiedBy>Galip</cp:lastModifiedBy>
  <cp:revision>9</cp:revision>
  <dcterms:created xsi:type="dcterms:W3CDTF">2011-03-29T09:31:29Z</dcterms:created>
  <dcterms:modified xsi:type="dcterms:W3CDTF">2011-03-29T09:40:19Z</dcterms:modified>
</cp:coreProperties>
</file>