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Lst>
  <p:sldSz cx="10693400" cy="7556500"/>
  <p:notesSz cx="10693400" cy="75565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965"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DB9F1F30-D2E8-41AE-8977-2069402AB457}" type="datetimeFigureOut">
              <a:rPr lang="tr-TR" smtClean="0"/>
              <a:t>29.03.2023</a:t>
            </a:fld>
            <a:endParaRPr lang="tr-TR"/>
          </a:p>
        </p:txBody>
      </p:sp>
      <p:sp>
        <p:nvSpPr>
          <p:cNvPr id="4" name="Slayt Görüntüsü Yer Tutucusu 3"/>
          <p:cNvSpPr>
            <a:spLocks noGrp="1" noRot="1" noChangeAspect="1"/>
          </p:cNvSpPr>
          <p:nvPr>
            <p:ph type="sldImg" idx="2"/>
          </p:nvPr>
        </p:nvSpPr>
        <p:spPr>
          <a:xfrm>
            <a:off x="3541713" y="944563"/>
            <a:ext cx="3609975" cy="2551112"/>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1069975" y="3636963"/>
            <a:ext cx="8553450" cy="2974975"/>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7177088"/>
            <a:ext cx="4633913" cy="379412"/>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6057900" y="7177088"/>
            <a:ext cx="4632325" cy="379412"/>
          </a:xfrm>
          <a:prstGeom prst="rect">
            <a:avLst/>
          </a:prstGeom>
        </p:spPr>
        <p:txBody>
          <a:bodyPr vert="horz" lIns="91440" tIns="45720" rIns="91440" bIns="45720" rtlCol="0" anchor="b"/>
          <a:lstStyle>
            <a:lvl1pPr algn="r">
              <a:defRPr sz="1200"/>
            </a:lvl1pPr>
          </a:lstStyle>
          <a:p>
            <a:fld id="{1BDAAF59-F8D8-4E2D-9459-BDB492CD8F11}" type="slidenum">
              <a:rPr lang="tr-TR" smtClean="0"/>
              <a:t>‹#›</a:t>
            </a:fld>
            <a:endParaRPr lang="tr-TR"/>
          </a:p>
        </p:txBody>
      </p:sp>
    </p:spTree>
    <p:extLst>
      <p:ext uri="{BB962C8B-B14F-4D97-AF65-F5344CB8AC3E}">
        <p14:creationId xmlns:p14="http://schemas.microsoft.com/office/powerpoint/2010/main" val="2510479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802005" y="2342515"/>
            <a:ext cx="9089390" cy="1586865"/>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604010" y="4231640"/>
            <a:ext cx="7485380" cy="188912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91677C12-9150-4E4D-9F61-24F28257589E}" type="datetime1">
              <a:rPr lang="en-US" smtClean="0"/>
              <a:t>3/29/2023</a:t>
            </a:fld>
            <a:endParaRPr lang="en-US"/>
          </a:p>
        </p:txBody>
      </p:sp>
      <p:sp>
        <p:nvSpPr>
          <p:cNvPr id="6" name="Holder 6"/>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Verdana"/>
                <a:cs typeface="Verdan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05A22CB-9620-4975-B0B5-A717E669C5D4}" type="datetime1">
              <a:rPr lang="en-US" smtClean="0"/>
              <a:t>3/29/2023</a:t>
            </a:fld>
            <a:endParaRPr lang="en-US"/>
          </a:p>
        </p:txBody>
      </p:sp>
      <p:sp>
        <p:nvSpPr>
          <p:cNvPr id="6" name="Holder 6"/>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Verdana"/>
                <a:cs typeface="Verdana"/>
              </a:defRPr>
            </a:lvl1pPr>
          </a:lstStyle>
          <a:p>
            <a:endParaRPr/>
          </a:p>
        </p:txBody>
      </p:sp>
      <p:sp>
        <p:nvSpPr>
          <p:cNvPr id="3" name="Holder 3"/>
          <p:cNvSpPr>
            <a:spLocks noGrp="1"/>
          </p:cNvSpPr>
          <p:nvPr>
            <p:ph sz="half" idx="2"/>
          </p:nvPr>
        </p:nvSpPr>
        <p:spPr>
          <a:xfrm>
            <a:off x="534670" y="1737995"/>
            <a:ext cx="4651629" cy="498729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7995"/>
            <a:ext cx="4651629" cy="498729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62F07693-E2FA-431C-BB0B-512F9E3938BB}" type="datetime1">
              <a:rPr lang="en-US" smtClean="0"/>
              <a:t>3/29/2023</a:t>
            </a:fld>
            <a:endParaRPr lang="en-US"/>
          </a:p>
        </p:txBody>
      </p:sp>
      <p:sp>
        <p:nvSpPr>
          <p:cNvPr id="7" name="Holder 7"/>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800" b="0" i="0">
                <a:solidFill>
                  <a:schemeClr val="tx1"/>
                </a:solidFill>
                <a:latin typeface="Verdana"/>
                <a:cs typeface="Verdana"/>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69938A0A-9945-4A8E-BF87-87FC5EFDD42D}" type="datetime1">
              <a:rPr lang="en-US" smtClean="0"/>
              <a:t>3/29/2023</a:t>
            </a:fld>
            <a:endParaRPr lang="en-US"/>
          </a:p>
        </p:txBody>
      </p:sp>
      <p:sp>
        <p:nvSpPr>
          <p:cNvPr id="5" name="Holder 5"/>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B3AFA7B5-451E-4AE7-937B-3B0EE39DAA64}" type="datetime1">
              <a:rPr lang="en-US" smtClean="0"/>
              <a:t>3/29/2023</a:t>
            </a:fld>
            <a:endParaRPr lang="en-US"/>
          </a:p>
        </p:txBody>
      </p:sp>
      <p:sp>
        <p:nvSpPr>
          <p:cNvPr id="4" name="Holder 4"/>
          <p:cNvSpPr>
            <a:spLocks noGrp="1"/>
          </p:cNvSpPr>
          <p:nvPr>
            <p:ph type="sldNum" sz="quarter" idx="7"/>
          </p:nvPr>
        </p:nvSpPr>
        <p:spPr/>
        <p:txBody>
          <a:bodyPr lIns="0" tIns="0" rIns="0" bIns="0"/>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773083" y="6883134"/>
            <a:ext cx="9144000" cy="324485"/>
          </a:xfrm>
          <a:custGeom>
            <a:avLst/>
            <a:gdLst/>
            <a:ahLst/>
            <a:cxnLst/>
            <a:rect l="l" t="t" r="r" b="b"/>
            <a:pathLst>
              <a:path w="9144000" h="324484">
                <a:moveTo>
                  <a:pt x="0" y="0"/>
                </a:moveTo>
                <a:lnTo>
                  <a:pt x="9143998" y="0"/>
                </a:lnTo>
                <a:lnTo>
                  <a:pt x="9143998" y="323999"/>
                </a:lnTo>
                <a:lnTo>
                  <a:pt x="0" y="323999"/>
                </a:lnTo>
                <a:lnTo>
                  <a:pt x="0" y="0"/>
                </a:lnTo>
                <a:close/>
              </a:path>
            </a:pathLst>
          </a:custGeom>
          <a:solidFill>
            <a:srgbClr val="EEEEEE"/>
          </a:solidFill>
        </p:spPr>
        <p:txBody>
          <a:bodyPr wrap="square" lIns="0" tIns="0" rIns="0" bIns="0" rtlCol="0"/>
          <a:lstStyle/>
          <a:p>
            <a:endParaRPr/>
          </a:p>
        </p:txBody>
      </p:sp>
      <p:sp>
        <p:nvSpPr>
          <p:cNvPr id="17" name="bk object 17"/>
          <p:cNvSpPr/>
          <p:nvPr/>
        </p:nvSpPr>
        <p:spPr>
          <a:xfrm>
            <a:off x="773083" y="1257186"/>
            <a:ext cx="9144000" cy="0"/>
          </a:xfrm>
          <a:custGeom>
            <a:avLst/>
            <a:gdLst/>
            <a:ahLst/>
            <a:cxnLst/>
            <a:rect l="l" t="t" r="r" b="b"/>
            <a:pathLst>
              <a:path w="9144000">
                <a:moveTo>
                  <a:pt x="0" y="0"/>
                </a:moveTo>
                <a:lnTo>
                  <a:pt x="9143997" y="1"/>
                </a:lnTo>
              </a:path>
            </a:pathLst>
          </a:custGeom>
          <a:ln w="12699">
            <a:solidFill>
              <a:srgbClr val="004479"/>
            </a:solidFill>
          </a:ln>
        </p:spPr>
        <p:txBody>
          <a:bodyPr wrap="square" lIns="0" tIns="0" rIns="0" bIns="0" rtlCol="0"/>
          <a:lstStyle/>
          <a:p>
            <a:endParaRPr/>
          </a:p>
        </p:txBody>
      </p:sp>
      <p:sp>
        <p:nvSpPr>
          <p:cNvPr id="2" name="Holder 2"/>
          <p:cNvSpPr>
            <a:spLocks noGrp="1"/>
          </p:cNvSpPr>
          <p:nvPr>
            <p:ph type="title"/>
          </p:nvPr>
        </p:nvSpPr>
        <p:spPr>
          <a:xfrm>
            <a:off x="1031211" y="394220"/>
            <a:ext cx="5121910" cy="452119"/>
          </a:xfrm>
          <a:prstGeom prst="rect">
            <a:avLst/>
          </a:prstGeom>
        </p:spPr>
        <p:txBody>
          <a:bodyPr wrap="square" lIns="0" tIns="0" rIns="0" bIns="0">
            <a:spAutoFit/>
          </a:bodyPr>
          <a:lstStyle>
            <a:lvl1pPr>
              <a:defRPr sz="2800" b="0" i="0">
                <a:solidFill>
                  <a:schemeClr val="tx1"/>
                </a:solidFill>
                <a:latin typeface="Verdana"/>
                <a:cs typeface="Verdana"/>
              </a:defRPr>
            </a:lvl1pPr>
          </a:lstStyle>
          <a:p>
            <a:endParaRPr/>
          </a:p>
        </p:txBody>
      </p:sp>
      <p:sp>
        <p:nvSpPr>
          <p:cNvPr id="3" name="Holder 3"/>
          <p:cNvSpPr>
            <a:spLocks noGrp="1"/>
          </p:cNvSpPr>
          <p:nvPr>
            <p:ph type="body" idx="1"/>
          </p:nvPr>
        </p:nvSpPr>
        <p:spPr>
          <a:xfrm>
            <a:off x="3695659" y="1842958"/>
            <a:ext cx="6020434" cy="36703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851823" y="6968264"/>
            <a:ext cx="3374390" cy="167640"/>
          </a:xfrm>
          <a:prstGeom prst="rect">
            <a:avLst/>
          </a:prstGeom>
        </p:spPr>
        <p:txBody>
          <a:bodyPr wrap="square" lIns="0" tIns="0" rIns="0" bIns="0">
            <a:spAutoFit/>
          </a:bodyPr>
          <a:lstStyle>
            <a:lvl1pPr>
              <a:defRPr sz="1000" b="0" i="0">
                <a:solidFill>
                  <a:schemeClr val="tx1"/>
                </a:solidFill>
                <a:latin typeface="Arial"/>
                <a:cs typeface="Arial"/>
              </a:defRPr>
            </a:lvl1pPr>
          </a:lstStyle>
          <a:p>
            <a:pPr marL="12700">
              <a:lnSpc>
                <a:spcPct val="100000"/>
              </a:lnSpc>
              <a:spcBef>
                <a:spcPts val="5"/>
              </a:spcBef>
            </a:pPr>
            <a:endParaRPr dirty="0"/>
          </a:p>
        </p:txBody>
      </p:sp>
      <p:sp>
        <p:nvSpPr>
          <p:cNvPr id="5" name="Holder 5"/>
          <p:cNvSpPr>
            <a:spLocks noGrp="1"/>
          </p:cNvSpPr>
          <p:nvPr>
            <p:ph type="dt" sz="half" idx="6"/>
          </p:nvPr>
        </p:nvSpPr>
        <p:spPr>
          <a:xfrm>
            <a:off x="534670" y="7027545"/>
            <a:ext cx="2459482" cy="377825"/>
          </a:xfrm>
          <a:prstGeom prst="rect">
            <a:avLst/>
          </a:prstGeom>
        </p:spPr>
        <p:txBody>
          <a:bodyPr wrap="square" lIns="0" tIns="0" rIns="0" bIns="0">
            <a:spAutoFit/>
          </a:bodyPr>
          <a:lstStyle>
            <a:lvl1pPr algn="l">
              <a:defRPr>
                <a:solidFill>
                  <a:schemeClr val="tx1">
                    <a:tint val="75000"/>
                  </a:schemeClr>
                </a:solidFill>
              </a:defRPr>
            </a:lvl1pPr>
          </a:lstStyle>
          <a:p>
            <a:fld id="{58B10310-0B00-4A07-B673-6D131D7C7561}" type="datetime1">
              <a:rPr lang="en-US" smtClean="0"/>
              <a:t>3/29/2023</a:t>
            </a:fld>
            <a:endParaRPr lang="en-US"/>
          </a:p>
        </p:txBody>
      </p:sp>
      <p:sp>
        <p:nvSpPr>
          <p:cNvPr id="6" name="Holder 6"/>
          <p:cNvSpPr>
            <a:spLocks noGrp="1"/>
          </p:cNvSpPr>
          <p:nvPr>
            <p:ph type="sldNum" sz="quarter" idx="7"/>
          </p:nvPr>
        </p:nvSpPr>
        <p:spPr>
          <a:xfrm>
            <a:off x="9422648" y="6929763"/>
            <a:ext cx="433704" cy="258445"/>
          </a:xfrm>
          <a:prstGeom prst="rect">
            <a:avLst/>
          </a:prstGeom>
        </p:spPr>
        <p:txBody>
          <a:bodyPr wrap="square" lIns="0" tIns="0" rIns="0" bIns="0">
            <a:spAutoFit/>
          </a:bodyPr>
          <a:lstStyle>
            <a:lvl1pPr>
              <a:defRPr sz="1600" b="0" i="0">
                <a:solidFill>
                  <a:schemeClr val="tx1"/>
                </a:solidFill>
                <a:latin typeface="Arial"/>
                <a:cs typeface="Arial"/>
              </a:defRPr>
            </a:lvl1pPr>
          </a:lstStyle>
          <a:p>
            <a:pPr marL="12700">
              <a:lnSpc>
                <a:spcPts val="1870"/>
              </a:lnSpc>
            </a:pPr>
            <a:r>
              <a:rPr dirty="0"/>
              <a:t>6.</a:t>
            </a: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sldNum="0" hdr="0" ft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hyperlink" Target="http://support.microsoft.com/kb/828795"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www.random.org/" TargetMode="External"/><Relationship Id="rId1" Type="http://schemas.openxmlformats.org/officeDocument/2006/relationships/slideLayout" Target="../slideLayouts/slideLayout2.xml"/><Relationship Id="rId4" Type="http://schemas.openxmlformats.org/officeDocument/2006/relationships/hyperlink" Target="http://www.random.org/analysis/" TargetMode="External"/></Relationships>
</file>

<file path=ppt/slides/_rels/slide54.xml.rels><?xml version="1.0" encoding="UTF-8" standalone="yes"?>
<Relationships xmlns="http://schemas.openxmlformats.org/package/2006/relationships"><Relationship Id="rId2" Type="http://schemas.openxmlformats.org/officeDocument/2006/relationships/hyperlink" Target="http://www.randomnumbers.info/"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www.comscire.com/"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384300" y="2559050"/>
            <a:ext cx="4069079" cy="360680"/>
          </a:xfrm>
          <a:prstGeom prst="rect">
            <a:avLst/>
          </a:prstGeom>
        </p:spPr>
        <p:txBody>
          <a:bodyPr vert="horz" wrap="square" lIns="0" tIns="12700" rIns="0" bIns="0" rtlCol="0">
            <a:spAutoFit/>
          </a:bodyPr>
          <a:lstStyle/>
          <a:p>
            <a:pPr marL="12700">
              <a:lnSpc>
                <a:spcPct val="100000"/>
              </a:lnSpc>
              <a:spcBef>
                <a:spcPts val="100"/>
              </a:spcBef>
            </a:pPr>
            <a:r>
              <a:rPr lang="tr-TR" sz="2200" b="1" spc="-5" dirty="0" smtClean="0">
                <a:solidFill>
                  <a:srgbClr val="FF0000"/>
                </a:solidFill>
                <a:latin typeface="Verdana"/>
                <a:cs typeface="Verdana"/>
              </a:rPr>
              <a:t>Rastgele Sayı Üretimi</a:t>
            </a:r>
            <a:endParaRPr sz="2200" b="1" dirty="0">
              <a:solidFill>
                <a:srgbClr val="FF0000"/>
              </a:solidFill>
              <a:latin typeface="Verdana"/>
              <a:cs typeface="Verdana"/>
            </a:endParaRPr>
          </a:p>
        </p:txBody>
      </p:sp>
      <p:sp>
        <p:nvSpPr>
          <p:cNvPr id="93" name="object 4"/>
          <p:cNvSpPr txBox="1"/>
          <p:nvPr/>
        </p:nvSpPr>
        <p:spPr>
          <a:xfrm>
            <a:off x="2908300" y="5683250"/>
            <a:ext cx="4069079" cy="351378"/>
          </a:xfrm>
          <a:prstGeom prst="rect">
            <a:avLst/>
          </a:prstGeom>
        </p:spPr>
        <p:txBody>
          <a:bodyPr vert="horz" wrap="square" lIns="0" tIns="12700" rIns="0" bIns="0" rtlCol="0">
            <a:spAutoFit/>
          </a:bodyPr>
          <a:lstStyle/>
          <a:p>
            <a:pPr marL="12700">
              <a:spcBef>
                <a:spcPts val="100"/>
              </a:spcBef>
            </a:pPr>
            <a:r>
              <a:rPr lang="tr-TR" sz="2200" b="1" spc="-5" dirty="0">
                <a:solidFill>
                  <a:srgbClr val="FF0000"/>
                </a:solidFill>
                <a:latin typeface="Verdana"/>
                <a:cs typeface="Verdana"/>
              </a:rPr>
              <a:t>Doç</a:t>
            </a:r>
            <a:r>
              <a:rPr lang="tr-TR" sz="2200" b="1" spc="-5" dirty="0" smtClean="0">
                <a:solidFill>
                  <a:srgbClr val="FF0000"/>
                </a:solidFill>
                <a:latin typeface="Verdana"/>
                <a:cs typeface="Verdana"/>
              </a:rPr>
              <a:t>. Dr</a:t>
            </a:r>
            <a:r>
              <a:rPr lang="tr-TR" sz="2200" b="1" spc="-5" dirty="0">
                <a:solidFill>
                  <a:srgbClr val="FF0000"/>
                </a:solidFill>
                <a:latin typeface="Verdana"/>
                <a:cs typeface="Verdana"/>
              </a:rPr>
              <a:t>. İlhan </a:t>
            </a:r>
            <a:r>
              <a:rPr lang="tr-TR" sz="2200" b="1" spc="-5" dirty="0" smtClean="0">
                <a:solidFill>
                  <a:srgbClr val="FF0000"/>
                </a:solidFill>
                <a:latin typeface="Verdana"/>
                <a:cs typeface="Verdana"/>
              </a:rPr>
              <a:t>A</a:t>
            </a:r>
            <a:r>
              <a:rPr lang="tr-TR" sz="2200" b="1" dirty="0" smtClean="0">
                <a:solidFill>
                  <a:srgbClr val="FF0000"/>
                </a:solidFill>
                <a:latin typeface="Verdana"/>
                <a:cs typeface="Verdana"/>
              </a:rPr>
              <a:t>YDIN</a:t>
            </a:r>
            <a:endParaRPr lang="tr-TR" sz="2200" b="1" dirty="0">
              <a:solidFill>
                <a:srgbClr val="FF0000"/>
              </a:solidFill>
              <a:latin typeface="Verdana"/>
              <a:cs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621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Rastgele Sayılar</a:t>
            </a:r>
            <a:endParaRPr spc="-5" dirty="0"/>
          </a:p>
        </p:txBody>
      </p:sp>
      <p:sp>
        <p:nvSpPr>
          <p:cNvPr id="3" name="object 3"/>
          <p:cNvSpPr txBox="1"/>
          <p:nvPr/>
        </p:nvSpPr>
        <p:spPr>
          <a:xfrm>
            <a:off x="1031211" y="1301761"/>
            <a:ext cx="8550910" cy="5652830"/>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18181"/>
              <a:buChar char="•"/>
              <a:tabLst>
                <a:tab pos="355600" algn="l"/>
              </a:tabLst>
            </a:pPr>
            <a:r>
              <a:rPr lang="tr-TR" sz="2200" spc="-5" dirty="0" smtClean="0">
                <a:latin typeface="Verdana"/>
                <a:cs typeface="Verdana"/>
              </a:rPr>
              <a:t>Sözde rasgele sayılar üretilirken yaşanan sorunlar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Oluşturulan sayılar eşit dağılmamış olabilir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Oluşturulan sayılar yerine ayrık değerli olabilir-Sürekli değerli</a:t>
            </a:r>
            <a:endParaRPr lang="tr-TR" sz="2200" spc="-5" dirty="0">
              <a:latin typeface="Verdana"/>
              <a:cs typeface="Verdana"/>
            </a:endParaRPr>
          </a:p>
          <a:p>
            <a:pPr marL="812800" lvl="1" indent="-342900">
              <a:spcBef>
                <a:spcPts val="580"/>
              </a:spcBef>
              <a:buClr>
                <a:srgbClr val="003366"/>
              </a:buClr>
              <a:buSzPct val="118181"/>
              <a:buChar char="•"/>
              <a:tabLst>
                <a:tab pos="355600" algn="l"/>
              </a:tabLst>
            </a:pPr>
            <a:r>
              <a:rPr lang="tr-TR" sz="2200" spc="-5" dirty="0" smtClean="0">
                <a:latin typeface="Verdana"/>
                <a:cs typeface="Verdana"/>
              </a:rPr>
              <a:t>Oluşturulan sayıların ortalaması çok yüksek veya çok düşük olabilir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Oluşturulan sayıların </a:t>
            </a:r>
            <a:r>
              <a:rPr lang="tr-TR" sz="2200" spc="-5" dirty="0" err="1" smtClean="0">
                <a:latin typeface="Verdana"/>
                <a:cs typeface="Verdana"/>
              </a:rPr>
              <a:t>varyansı</a:t>
            </a:r>
            <a:r>
              <a:rPr lang="tr-TR" sz="2200" spc="-5" dirty="0" smtClean="0">
                <a:latin typeface="Verdana"/>
                <a:cs typeface="Verdana"/>
              </a:rPr>
              <a:t> çok yüksek veya çok düşük</a:t>
            </a:r>
          </a:p>
          <a:p>
            <a:pPr marL="355600" indent="-342900">
              <a:lnSpc>
                <a:spcPct val="100000"/>
              </a:lnSpc>
              <a:spcBef>
                <a:spcPts val="580"/>
              </a:spcBef>
              <a:buClr>
                <a:srgbClr val="003366"/>
              </a:buClr>
              <a:buSzPct val="118181"/>
              <a:buChar char="•"/>
              <a:tabLst>
                <a:tab pos="355600" algn="l"/>
              </a:tabLst>
            </a:pPr>
            <a:endParaRPr sz="2950" dirty="0">
              <a:latin typeface="Times New Roman"/>
              <a:cs typeface="Times New Roman"/>
            </a:endParaRPr>
          </a:p>
          <a:p>
            <a:pPr marL="355600" indent="-342900">
              <a:lnSpc>
                <a:spcPct val="100000"/>
              </a:lnSpc>
              <a:buClr>
                <a:srgbClr val="003366"/>
              </a:buClr>
              <a:buSzPct val="118181"/>
              <a:buChar char="•"/>
              <a:tabLst>
                <a:tab pos="355600" algn="l"/>
              </a:tabLst>
            </a:pPr>
            <a:r>
              <a:rPr lang="tr-TR" sz="2200" dirty="0" smtClean="0">
                <a:latin typeface="Verdana"/>
                <a:cs typeface="Verdana"/>
              </a:rPr>
              <a:t>Bağımlılık olabilir:	  </a:t>
            </a:r>
          </a:p>
          <a:p>
            <a:pPr marL="812800" lvl="1" indent="-342900">
              <a:buClr>
                <a:srgbClr val="003366"/>
              </a:buClr>
              <a:buSzPct val="118181"/>
              <a:buChar char="•"/>
              <a:tabLst>
                <a:tab pos="355600" algn="l"/>
              </a:tabLst>
            </a:pPr>
            <a:r>
              <a:rPr lang="tr-TR" sz="2200" dirty="0" smtClean="0">
                <a:latin typeface="Verdana"/>
                <a:cs typeface="Verdana"/>
              </a:rPr>
              <a:t>Sayılar arasında </a:t>
            </a:r>
            <a:r>
              <a:rPr lang="tr-TR" sz="2200" dirty="0" err="1" smtClean="0">
                <a:latin typeface="Verdana"/>
                <a:cs typeface="Verdana"/>
              </a:rPr>
              <a:t>otokorelasyon</a:t>
            </a:r>
            <a:endParaRPr lang="tr-TR" sz="2200" dirty="0" smtClean="0">
              <a:latin typeface="Verdana"/>
              <a:cs typeface="Verdana"/>
            </a:endParaRPr>
          </a:p>
          <a:p>
            <a:pPr marL="812800" lvl="1" indent="-342900">
              <a:buClr>
                <a:srgbClr val="003366"/>
              </a:buClr>
              <a:buSzPct val="118181"/>
              <a:buChar char="•"/>
              <a:tabLst>
                <a:tab pos="355600" algn="l"/>
              </a:tabLst>
            </a:pPr>
            <a:r>
              <a:rPr lang="tr-TR" sz="2200" dirty="0" smtClean="0">
                <a:latin typeface="Verdana"/>
                <a:cs typeface="Verdana"/>
              </a:rPr>
              <a:t>Sayılar bitişik sayılara göre art arda daha yüksek veya daha düşük</a:t>
            </a:r>
          </a:p>
          <a:p>
            <a:pPr marL="812800" lvl="1" indent="-342900">
              <a:buClr>
                <a:srgbClr val="003366"/>
              </a:buClr>
              <a:buSzPct val="118181"/>
              <a:buChar char="•"/>
              <a:tabLst>
                <a:tab pos="355600" algn="l"/>
              </a:tabLst>
            </a:pPr>
            <a:r>
              <a:rPr lang="tr-TR" sz="2200" dirty="0" smtClean="0">
                <a:latin typeface="Verdana"/>
                <a:cs typeface="Verdana"/>
              </a:rPr>
              <a:t>Ortalamanın üzerinde birkaç sayı ve ardından birkaç sayı ortalamanın altındaki sayılar</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137" y="4331854"/>
            <a:ext cx="5081270" cy="391160"/>
          </a:xfrm>
          <a:prstGeom prst="rect">
            <a:avLst/>
          </a:prstGeom>
        </p:spPr>
        <p:txBody>
          <a:bodyPr vert="horz" wrap="square" lIns="0" tIns="12700" rIns="0" bIns="0" rtlCol="0">
            <a:spAutoFit/>
          </a:bodyPr>
          <a:lstStyle/>
          <a:p>
            <a:pPr marL="12700">
              <a:lnSpc>
                <a:spcPct val="100000"/>
              </a:lnSpc>
              <a:spcBef>
                <a:spcPts val="100"/>
              </a:spcBef>
            </a:pPr>
            <a:r>
              <a:rPr lang="tr-TR" sz="2400" b="1" spc="-5" dirty="0" smtClean="0">
                <a:latin typeface="Verdana"/>
                <a:cs typeface="Verdana"/>
              </a:rPr>
              <a:t>Rastgele Sayı Üretimi</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5325745" cy="452120"/>
          </a:xfrm>
          <a:prstGeom prst="rect">
            <a:avLst/>
          </a:prstGeom>
        </p:spPr>
        <p:txBody>
          <a:bodyPr vert="horz" wrap="square" lIns="0" tIns="12700" rIns="0" bIns="0" rtlCol="0">
            <a:spAutoFit/>
          </a:bodyPr>
          <a:lstStyle/>
          <a:p>
            <a:pPr marL="12700">
              <a:lnSpc>
                <a:spcPct val="100000"/>
              </a:lnSpc>
              <a:spcBef>
                <a:spcPts val="100"/>
              </a:spcBef>
            </a:pPr>
            <a:r>
              <a:rPr spc="-5" dirty="0"/>
              <a:t>Generating Random</a:t>
            </a:r>
            <a:r>
              <a:rPr spc="-20" dirty="0"/>
              <a:t> </a:t>
            </a:r>
            <a:r>
              <a:rPr spc="-5" dirty="0"/>
              <a:t>Numbers</a:t>
            </a:r>
          </a:p>
        </p:txBody>
      </p:sp>
      <p:sp>
        <p:nvSpPr>
          <p:cNvPr id="3" name="object 3"/>
          <p:cNvSpPr txBox="1"/>
          <p:nvPr/>
        </p:nvSpPr>
        <p:spPr>
          <a:xfrm>
            <a:off x="1031211" y="1363229"/>
            <a:ext cx="7388225" cy="2205732"/>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tr-TR" sz="2800" spc="-5" dirty="0" smtClean="0">
                <a:latin typeface="Verdana"/>
                <a:cs typeface="Verdana"/>
              </a:rPr>
              <a:t>Orta kare yöntemi </a:t>
            </a:r>
          </a:p>
          <a:p>
            <a:pPr marL="355600" indent="-342900">
              <a:lnSpc>
                <a:spcPct val="100000"/>
              </a:lnSpc>
              <a:spcBef>
                <a:spcPts val="100"/>
              </a:spcBef>
              <a:buClr>
                <a:srgbClr val="003366"/>
              </a:buClr>
              <a:buSzPct val="118181"/>
              <a:buChar char="•"/>
              <a:tabLst>
                <a:tab pos="355600" algn="l"/>
              </a:tabLst>
            </a:pPr>
            <a:r>
              <a:rPr lang="tr-TR" sz="2800" spc="-5" dirty="0" smtClean="0">
                <a:latin typeface="Verdana"/>
                <a:cs typeface="Verdana"/>
              </a:rPr>
              <a:t>Doğrusal Eşlenik Yöntem (LCG) </a:t>
            </a:r>
          </a:p>
          <a:p>
            <a:pPr marL="355600" indent="-342900">
              <a:lnSpc>
                <a:spcPct val="100000"/>
              </a:lnSpc>
              <a:spcBef>
                <a:spcPts val="100"/>
              </a:spcBef>
              <a:buClr>
                <a:srgbClr val="003366"/>
              </a:buClr>
              <a:buSzPct val="118181"/>
              <a:buChar char="•"/>
              <a:tabLst>
                <a:tab pos="355600" algn="l"/>
              </a:tabLst>
            </a:pPr>
            <a:r>
              <a:rPr lang="tr-TR" sz="2800" spc="-5" dirty="0" smtClean="0">
                <a:latin typeface="Verdana"/>
                <a:cs typeface="Verdana"/>
              </a:rPr>
              <a:t>Kombine Lineer </a:t>
            </a:r>
            <a:r>
              <a:rPr lang="tr-TR" sz="2800" spc="-5" dirty="0" err="1" smtClean="0">
                <a:latin typeface="Verdana"/>
                <a:cs typeface="Verdana"/>
              </a:rPr>
              <a:t>Konjügasyon</a:t>
            </a:r>
            <a:r>
              <a:rPr lang="tr-TR" sz="2800" spc="-5" dirty="0" smtClean="0">
                <a:latin typeface="Verdana"/>
                <a:cs typeface="Verdana"/>
              </a:rPr>
              <a:t> Jeneratörleri (CLCG)</a:t>
            </a:r>
          </a:p>
          <a:p>
            <a:pPr marL="355600" indent="-342900">
              <a:lnSpc>
                <a:spcPct val="100000"/>
              </a:lnSpc>
              <a:spcBef>
                <a:spcPts val="100"/>
              </a:spcBef>
              <a:buClr>
                <a:srgbClr val="003366"/>
              </a:buClr>
              <a:buSzPct val="118181"/>
              <a:buChar char="•"/>
              <a:tabLst>
                <a:tab pos="355600" algn="l"/>
              </a:tabLst>
            </a:pPr>
            <a:r>
              <a:rPr lang="tr-TR" sz="2800" spc="-5" dirty="0" smtClean="0">
                <a:latin typeface="Verdana"/>
                <a:cs typeface="Verdana"/>
              </a:rPr>
              <a:t> Rastgele Sayı Akışı</a:t>
            </a:r>
            <a:endParaRPr sz="2800" dirty="0">
              <a:latin typeface="Verdana"/>
              <a:cs typeface="Verdana"/>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789054"/>
            <a:ext cx="2392045" cy="330200"/>
          </a:xfrm>
          <a:prstGeom prst="rect">
            <a:avLst/>
          </a:prstGeom>
        </p:spPr>
        <p:txBody>
          <a:bodyPr vert="horz" wrap="square" lIns="0" tIns="12700" rIns="0" bIns="0" rtlCol="0">
            <a:spAutoFit/>
          </a:bodyPr>
          <a:lstStyle/>
          <a:p>
            <a:pPr marL="12700">
              <a:lnSpc>
                <a:spcPct val="100000"/>
              </a:lnSpc>
              <a:spcBef>
                <a:spcPts val="100"/>
              </a:spcBef>
            </a:pPr>
            <a:r>
              <a:rPr lang="tr-TR" sz="2000" spc="-5" dirty="0" smtClean="0">
                <a:latin typeface="Verdana"/>
                <a:cs typeface="Verdana"/>
              </a:rPr>
              <a:t>Orta Kare Yöntemi</a:t>
            </a:r>
            <a:endParaRPr sz="2000" dirty="0">
              <a:latin typeface="Verdana"/>
              <a:cs typeface="Verdana"/>
            </a:endParaRPr>
          </a:p>
        </p:txBody>
      </p:sp>
      <p:sp>
        <p:nvSpPr>
          <p:cNvPr id="3" name="object 3"/>
          <p:cNvSpPr txBox="1">
            <a:spLocks noGrp="1"/>
          </p:cNvSpPr>
          <p:nvPr>
            <p:ph type="title"/>
          </p:nvPr>
        </p:nvSpPr>
        <p:spPr>
          <a:xfrm>
            <a:off x="1574137" y="4331854"/>
            <a:ext cx="5081270" cy="391160"/>
          </a:xfrm>
          <a:prstGeom prst="rect">
            <a:avLst/>
          </a:prstGeom>
        </p:spPr>
        <p:txBody>
          <a:bodyPr vert="horz" wrap="square" lIns="0" tIns="12700" rIns="0" bIns="0" rtlCol="0">
            <a:spAutoFit/>
          </a:bodyPr>
          <a:lstStyle/>
          <a:p>
            <a:pPr marL="12700">
              <a:lnSpc>
                <a:spcPct val="100000"/>
              </a:lnSpc>
              <a:spcBef>
                <a:spcPts val="100"/>
              </a:spcBef>
            </a:pPr>
            <a:r>
              <a:rPr lang="tr-TR" sz="2400" b="1" spc="-5" dirty="0" smtClean="0">
                <a:latin typeface="Verdana"/>
                <a:cs typeface="Verdana"/>
              </a:rPr>
              <a:t>Rastgele Sayı Üretimi</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3338829"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Orta Kare Metodu</a:t>
            </a:r>
            <a:endParaRPr spc="-5" dirty="0"/>
          </a:p>
        </p:txBody>
      </p:sp>
      <p:sp>
        <p:nvSpPr>
          <p:cNvPr id="3" name="object 3"/>
          <p:cNvSpPr txBox="1"/>
          <p:nvPr/>
        </p:nvSpPr>
        <p:spPr>
          <a:xfrm>
            <a:off x="1005811" y="1301761"/>
            <a:ext cx="6847205" cy="1546577"/>
          </a:xfrm>
          <a:prstGeom prst="rect">
            <a:avLst/>
          </a:prstGeom>
        </p:spPr>
        <p:txBody>
          <a:bodyPr vert="horz" wrap="square" lIns="0" tIns="73660" rIns="0" bIns="0" rtlCol="0">
            <a:spAutoFit/>
          </a:bodyPr>
          <a:lstStyle/>
          <a:p>
            <a:pPr marL="381000" indent="-342900">
              <a:lnSpc>
                <a:spcPct val="100000"/>
              </a:lnSpc>
              <a:spcBef>
                <a:spcPts val="580"/>
              </a:spcBef>
              <a:buClr>
                <a:srgbClr val="003366"/>
              </a:buClr>
              <a:buSzPct val="118181"/>
              <a:buChar char="•"/>
              <a:tabLst>
                <a:tab pos="381000" algn="l"/>
              </a:tabLst>
            </a:pPr>
            <a:r>
              <a:rPr lang="tr-TR" sz="2200" dirty="0" smtClean="0">
                <a:latin typeface="Verdana"/>
                <a:cs typeface="Verdana"/>
              </a:rPr>
              <a:t>İlk aritmetik üreteç: orta kare yöntemi</a:t>
            </a:r>
            <a:endParaRPr sz="2200" dirty="0">
              <a:latin typeface="Verdana"/>
              <a:cs typeface="Verdana"/>
            </a:endParaRPr>
          </a:p>
          <a:p>
            <a:pPr marL="660400" lvl="1" indent="-266700">
              <a:lnSpc>
                <a:spcPct val="100000"/>
              </a:lnSpc>
              <a:spcBef>
                <a:spcPts val="440"/>
              </a:spcBef>
              <a:buClr>
                <a:srgbClr val="003366"/>
              </a:buClr>
              <a:buChar char="•"/>
              <a:tabLst>
                <a:tab pos="660400" algn="l"/>
              </a:tabLst>
            </a:pPr>
            <a:r>
              <a:rPr lang="tr-TR" sz="2000" spc="-5" dirty="0" smtClean="0">
                <a:latin typeface="Verdana"/>
                <a:cs typeface="Verdana"/>
              </a:rPr>
              <a:t>1940’larda </a:t>
            </a:r>
            <a:r>
              <a:rPr sz="2000" spc="-5" dirty="0" smtClean="0">
                <a:latin typeface="Verdana"/>
                <a:cs typeface="Verdana"/>
              </a:rPr>
              <a:t>von </a:t>
            </a:r>
            <a:r>
              <a:rPr sz="2000" spc="-5" dirty="0">
                <a:latin typeface="Verdana"/>
                <a:cs typeface="Verdana"/>
              </a:rPr>
              <a:t>Neumann </a:t>
            </a:r>
            <a:r>
              <a:rPr lang="tr-TR" sz="2000" dirty="0" smtClean="0">
                <a:latin typeface="Verdana"/>
                <a:cs typeface="Verdana"/>
              </a:rPr>
              <a:t>ve</a:t>
            </a:r>
            <a:r>
              <a:rPr sz="2000" dirty="0" smtClean="0">
                <a:latin typeface="Verdana"/>
                <a:cs typeface="Verdana"/>
              </a:rPr>
              <a:t> </a:t>
            </a:r>
            <a:r>
              <a:rPr sz="2000" spc="-5" dirty="0" smtClean="0">
                <a:latin typeface="Verdana"/>
                <a:cs typeface="Verdana"/>
              </a:rPr>
              <a:t>Metropolis</a:t>
            </a:r>
            <a:endParaRPr sz="2000" dirty="0">
              <a:latin typeface="Verdana"/>
              <a:cs typeface="Verdana"/>
            </a:endParaRPr>
          </a:p>
          <a:p>
            <a:pPr marL="381000" indent="-342900">
              <a:lnSpc>
                <a:spcPct val="100000"/>
              </a:lnSpc>
              <a:spcBef>
                <a:spcPts val="550"/>
              </a:spcBef>
              <a:buClr>
                <a:srgbClr val="003366"/>
              </a:buClr>
              <a:buSzPct val="118181"/>
              <a:buChar char="•"/>
              <a:tabLst>
                <a:tab pos="381000" algn="l"/>
              </a:tabLst>
            </a:pPr>
            <a:r>
              <a:rPr lang="tr-TR" sz="2200" dirty="0" smtClean="0">
                <a:latin typeface="Verdana"/>
                <a:cs typeface="Verdana"/>
              </a:rPr>
              <a:t>Orta kare yöntemi</a:t>
            </a:r>
            <a:r>
              <a:rPr sz="2200" spc="-5" dirty="0" smtClean="0">
                <a:latin typeface="Verdana"/>
                <a:cs typeface="Verdana"/>
              </a:rPr>
              <a:t>:</a:t>
            </a:r>
            <a:endParaRPr sz="2200" dirty="0">
              <a:latin typeface="Verdana"/>
              <a:cs typeface="Verdana"/>
            </a:endParaRPr>
          </a:p>
          <a:p>
            <a:pPr marL="660400" lvl="1" indent="-266700">
              <a:lnSpc>
                <a:spcPct val="100000"/>
              </a:lnSpc>
              <a:spcBef>
                <a:spcPts val="409"/>
              </a:spcBef>
              <a:buClr>
                <a:srgbClr val="003366"/>
              </a:buClr>
              <a:buChar char="•"/>
              <a:tabLst>
                <a:tab pos="660400" algn="l"/>
              </a:tabLst>
            </a:pPr>
            <a:r>
              <a:rPr lang="tr-TR" sz="2000" spc="5" dirty="0" smtClean="0">
                <a:latin typeface="Verdana"/>
                <a:cs typeface="Verdana"/>
              </a:rPr>
              <a:t>Dört basamaklı pozitif tamsayı Z0 ile başlayın</a:t>
            </a:r>
            <a:endParaRPr sz="1950" baseline="-21367" dirty="0">
              <a:latin typeface="Times New Roman"/>
              <a:cs typeface="Times New Roman"/>
            </a:endParaRPr>
          </a:p>
        </p:txBody>
      </p:sp>
      <p:sp>
        <p:nvSpPr>
          <p:cNvPr id="4" name="object 4"/>
          <p:cNvSpPr txBox="1"/>
          <p:nvPr/>
        </p:nvSpPr>
        <p:spPr>
          <a:xfrm>
            <a:off x="1386812" y="2884689"/>
            <a:ext cx="7534909" cy="631968"/>
          </a:xfrm>
          <a:prstGeom prst="rect">
            <a:avLst/>
          </a:prstGeom>
        </p:spPr>
        <p:txBody>
          <a:bodyPr vert="horz" wrap="square" lIns="0" tIns="10160" rIns="0" bIns="0" rtlCol="0">
            <a:spAutoFit/>
          </a:bodyPr>
          <a:lstStyle/>
          <a:p>
            <a:pPr marL="279400" marR="5080" indent="-266700">
              <a:lnSpc>
                <a:spcPct val="100800"/>
              </a:lnSpc>
              <a:spcBef>
                <a:spcPts val="80"/>
              </a:spcBef>
              <a:buClr>
                <a:srgbClr val="003366"/>
              </a:buClr>
              <a:buChar char="•"/>
              <a:tabLst>
                <a:tab pos="279400" algn="l"/>
                <a:tab pos="2882900" algn="l"/>
              </a:tabLst>
            </a:pPr>
            <a:r>
              <a:rPr lang="tr-TR" sz="2000" spc="-5" dirty="0" smtClean="0">
                <a:latin typeface="Verdana"/>
                <a:cs typeface="Verdana"/>
              </a:rPr>
              <a:t>Hesapla</a:t>
            </a:r>
            <a:r>
              <a:rPr sz="2000" spc="-5" dirty="0" smtClean="0">
                <a:latin typeface="Verdana"/>
                <a:cs typeface="Verdana"/>
              </a:rPr>
              <a:t>:</a:t>
            </a:r>
            <a:r>
              <a:rPr lang="tr-TR" sz="2000" spc="-5" dirty="0" smtClean="0">
                <a:latin typeface="Verdana"/>
                <a:cs typeface="Verdana"/>
              </a:rPr>
              <a:t>(</a:t>
            </a:r>
            <a:r>
              <a:rPr sz="2000" spc="-5" dirty="0" smtClean="0">
                <a:latin typeface="Verdana"/>
                <a:cs typeface="Verdana"/>
              </a:rPr>
              <a:t>	</a:t>
            </a:r>
            <a:r>
              <a:rPr lang="tr-TR" sz="2000" spc="-5" dirty="0" smtClean="0">
                <a:latin typeface="Verdana"/>
                <a:cs typeface="Verdana"/>
              </a:rPr>
              <a:t>)8 </a:t>
            </a:r>
            <a:r>
              <a:rPr lang="tr-TR" sz="2000" spc="-5" dirty="0" err="1" smtClean="0">
                <a:latin typeface="Verdana"/>
                <a:cs typeface="Verdana"/>
              </a:rPr>
              <a:t>dijitlik</a:t>
            </a:r>
            <a:r>
              <a:rPr lang="tr-TR" sz="2000" spc="-5" dirty="0" smtClean="0">
                <a:latin typeface="Verdana"/>
                <a:cs typeface="Verdana"/>
              </a:rPr>
              <a:t> bir tamsayı elde etmek için kare al</a:t>
            </a:r>
            <a:endParaRPr sz="2000" dirty="0">
              <a:latin typeface="Verdana"/>
              <a:cs typeface="Verdana"/>
            </a:endParaRPr>
          </a:p>
        </p:txBody>
      </p:sp>
      <p:sp>
        <p:nvSpPr>
          <p:cNvPr id="5" name="object 5"/>
          <p:cNvSpPr txBox="1"/>
          <p:nvPr/>
        </p:nvSpPr>
        <p:spPr>
          <a:xfrm>
            <a:off x="1386812" y="3557789"/>
            <a:ext cx="7670800" cy="628377"/>
          </a:xfrm>
          <a:prstGeom prst="rect">
            <a:avLst/>
          </a:prstGeom>
        </p:spPr>
        <p:txBody>
          <a:bodyPr vert="horz" wrap="square" lIns="0" tIns="12700" rIns="0" bIns="0" rtlCol="0">
            <a:spAutoFit/>
          </a:bodyPr>
          <a:lstStyle/>
          <a:p>
            <a:pPr marL="279400" indent="-266700">
              <a:lnSpc>
                <a:spcPct val="100000"/>
              </a:lnSpc>
              <a:spcBef>
                <a:spcPts val="100"/>
              </a:spcBef>
              <a:buClr>
                <a:srgbClr val="003366"/>
              </a:buClr>
              <a:buChar char="•"/>
              <a:tabLst>
                <a:tab pos="279400" algn="l"/>
              </a:tabLst>
            </a:pPr>
            <a:r>
              <a:rPr lang="tr-TR" sz="2000" dirty="0" smtClean="0">
                <a:latin typeface="Verdana"/>
                <a:cs typeface="Verdana"/>
              </a:rPr>
              <a:t>Ortadaki dört rakamı sonraki değerleri üretmek için kullan.</a:t>
            </a:r>
            <a:endParaRPr sz="2000" dirty="0">
              <a:latin typeface="Verdana"/>
              <a:cs typeface="Verdana"/>
            </a:endParaRPr>
          </a:p>
        </p:txBody>
      </p:sp>
      <p:sp>
        <p:nvSpPr>
          <p:cNvPr id="6" name="object 6"/>
          <p:cNvSpPr txBox="1"/>
          <p:nvPr/>
        </p:nvSpPr>
        <p:spPr>
          <a:xfrm>
            <a:off x="3085713" y="2920599"/>
            <a:ext cx="92710" cy="188595"/>
          </a:xfrm>
          <a:prstGeom prst="rect">
            <a:avLst/>
          </a:prstGeom>
        </p:spPr>
        <p:txBody>
          <a:bodyPr vert="horz" wrap="square" lIns="0" tIns="14604" rIns="0" bIns="0" rtlCol="0">
            <a:spAutoFit/>
          </a:bodyPr>
          <a:lstStyle/>
          <a:p>
            <a:pPr marL="12700">
              <a:lnSpc>
                <a:spcPct val="100000"/>
              </a:lnSpc>
              <a:spcBef>
                <a:spcPts val="114"/>
              </a:spcBef>
            </a:pPr>
            <a:r>
              <a:rPr sz="1050" dirty="0">
                <a:latin typeface="Times New Roman"/>
                <a:cs typeface="Times New Roman"/>
              </a:rPr>
              <a:t>2</a:t>
            </a:r>
            <a:endParaRPr sz="1050">
              <a:latin typeface="Times New Roman"/>
              <a:cs typeface="Times New Roman"/>
            </a:endParaRPr>
          </a:p>
        </p:txBody>
      </p:sp>
      <p:sp>
        <p:nvSpPr>
          <p:cNvPr id="7" name="object 7"/>
          <p:cNvSpPr txBox="1"/>
          <p:nvPr/>
        </p:nvSpPr>
        <p:spPr>
          <a:xfrm>
            <a:off x="3063572" y="3082930"/>
            <a:ext cx="999490" cy="188595"/>
          </a:xfrm>
          <a:prstGeom prst="rect">
            <a:avLst/>
          </a:prstGeom>
        </p:spPr>
        <p:txBody>
          <a:bodyPr vert="horz" wrap="square" lIns="0" tIns="14604" rIns="0" bIns="0" rtlCol="0">
            <a:spAutoFit/>
          </a:bodyPr>
          <a:lstStyle/>
          <a:p>
            <a:pPr marL="12700">
              <a:lnSpc>
                <a:spcPct val="100000"/>
              </a:lnSpc>
              <a:spcBef>
                <a:spcPts val="114"/>
              </a:spcBef>
              <a:tabLst>
                <a:tab pos="501650" algn="l"/>
                <a:tab pos="918844" algn="l"/>
              </a:tabLst>
            </a:pPr>
            <a:r>
              <a:rPr sz="1050" dirty="0">
                <a:latin typeface="Times New Roman"/>
                <a:cs typeface="Times New Roman"/>
              </a:rPr>
              <a:t>0	0	0</a:t>
            </a:r>
          </a:p>
        </p:txBody>
      </p:sp>
      <p:sp>
        <p:nvSpPr>
          <p:cNvPr id="8" name="object 8"/>
          <p:cNvSpPr txBox="1"/>
          <p:nvPr/>
        </p:nvSpPr>
        <p:spPr>
          <a:xfrm>
            <a:off x="2922265" y="2927290"/>
            <a:ext cx="1060450" cy="305435"/>
          </a:xfrm>
          <a:prstGeom prst="rect">
            <a:avLst/>
          </a:prstGeom>
        </p:spPr>
        <p:txBody>
          <a:bodyPr vert="horz" wrap="square" lIns="0" tIns="17145" rIns="0" bIns="0" rtlCol="0">
            <a:spAutoFit/>
          </a:bodyPr>
          <a:lstStyle/>
          <a:p>
            <a:pPr marL="12700">
              <a:lnSpc>
                <a:spcPct val="100000"/>
              </a:lnSpc>
              <a:spcBef>
                <a:spcPts val="135"/>
              </a:spcBef>
              <a:tabLst>
                <a:tab pos="318770" algn="l"/>
                <a:tab pos="757555" algn="l"/>
              </a:tabLst>
            </a:pPr>
            <a:r>
              <a:rPr sz="1800" i="1" spc="5" dirty="0">
                <a:latin typeface="Times New Roman"/>
                <a:cs typeface="Times New Roman"/>
              </a:rPr>
              <a:t>Z	</a:t>
            </a:r>
            <a:r>
              <a:rPr sz="1800" spc="5" dirty="0">
                <a:latin typeface="Symbol"/>
                <a:cs typeface="Symbol"/>
              </a:rPr>
              <a:t></a:t>
            </a:r>
            <a:r>
              <a:rPr sz="1800" spc="-5" dirty="0">
                <a:latin typeface="Times New Roman"/>
                <a:cs typeface="Times New Roman"/>
              </a:rPr>
              <a:t> </a:t>
            </a:r>
            <a:r>
              <a:rPr sz="1800" i="1" spc="5" dirty="0">
                <a:latin typeface="Times New Roman"/>
                <a:cs typeface="Times New Roman"/>
              </a:rPr>
              <a:t>Z	</a:t>
            </a:r>
            <a:r>
              <a:rPr sz="1800" spc="5" dirty="0">
                <a:latin typeface="Symbol"/>
                <a:cs typeface="Symbol"/>
              </a:rPr>
              <a:t></a:t>
            </a:r>
            <a:r>
              <a:rPr sz="1800" spc="-250" dirty="0">
                <a:latin typeface="Times New Roman"/>
                <a:cs typeface="Times New Roman"/>
              </a:rPr>
              <a:t> </a:t>
            </a:r>
            <a:r>
              <a:rPr sz="1800" i="1" spc="5" dirty="0">
                <a:latin typeface="Times New Roman"/>
                <a:cs typeface="Times New Roman"/>
              </a:rPr>
              <a:t>Z</a:t>
            </a:r>
            <a:endParaRPr sz="1800" dirty="0">
              <a:latin typeface="Times New Roman"/>
              <a:cs typeface="Times New Roman"/>
            </a:endParaRPr>
          </a:p>
        </p:txBody>
      </p:sp>
      <p:graphicFrame>
        <p:nvGraphicFramePr>
          <p:cNvPr id="9" name="object 9"/>
          <p:cNvGraphicFramePr>
            <a:graphicFrameLocks noGrp="1"/>
          </p:cNvGraphicFramePr>
          <p:nvPr>
            <p:extLst>
              <p:ext uri="{D42A27DB-BD31-4B8C-83A1-F6EECF244321}">
                <p14:modId xmlns:p14="http://schemas.microsoft.com/office/powerpoint/2010/main" val="1195896265"/>
              </p:ext>
            </p:extLst>
          </p:nvPr>
        </p:nvGraphicFramePr>
        <p:xfrm>
          <a:off x="3481345" y="4344480"/>
          <a:ext cx="3809363" cy="2091594"/>
        </p:xfrm>
        <a:graphic>
          <a:graphicData uri="http://schemas.openxmlformats.org/drawingml/2006/table">
            <a:tbl>
              <a:tblPr firstRow="1" bandRow="1">
                <a:tableStyleId>{2D5ABB26-0587-4C30-8999-92F81FD0307C}</a:tableStyleId>
              </a:tblPr>
              <a:tblGrid>
                <a:gridCol w="451484">
                  <a:extLst>
                    <a:ext uri="{9D8B030D-6E8A-4147-A177-3AD203B41FA5}">
                      <a16:colId xmlns:a16="http://schemas.microsoft.com/office/drawing/2014/main" val="20000"/>
                    </a:ext>
                  </a:extLst>
                </a:gridCol>
                <a:gridCol w="848360">
                  <a:extLst>
                    <a:ext uri="{9D8B030D-6E8A-4147-A177-3AD203B41FA5}">
                      <a16:colId xmlns:a16="http://schemas.microsoft.com/office/drawing/2014/main" val="20001"/>
                    </a:ext>
                  </a:extLst>
                </a:gridCol>
                <a:gridCol w="1076959">
                  <a:extLst>
                    <a:ext uri="{9D8B030D-6E8A-4147-A177-3AD203B41FA5}">
                      <a16:colId xmlns:a16="http://schemas.microsoft.com/office/drawing/2014/main" val="20002"/>
                    </a:ext>
                  </a:extLst>
                </a:gridCol>
                <a:gridCol w="1432560">
                  <a:extLst>
                    <a:ext uri="{9D8B030D-6E8A-4147-A177-3AD203B41FA5}">
                      <a16:colId xmlns:a16="http://schemas.microsoft.com/office/drawing/2014/main" val="20003"/>
                    </a:ext>
                  </a:extLst>
                </a:gridCol>
              </a:tblGrid>
              <a:tr h="359999">
                <a:tc>
                  <a:txBody>
                    <a:bodyPr/>
                    <a:lstStyle/>
                    <a:p>
                      <a:pPr marR="77470" algn="r">
                        <a:lnSpc>
                          <a:spcPct val="100000"/>
                        </a:lnSpc>
                        <a:spcBef>
                          <a:spcPts val="280"/>
                        </a:spcBef>
                      </a:pPr>
                      <a:r>
                        <a:rPr sz="1800" b="1" i="1" dirty="0">
                          <a:solidFill>
                            <a:srgbClr val="FFFFFF"/>
                          </a:solidFill>
                          <a:latin typeface="Times New Roman"/>
                          <a:cs typeface="Times New Roman"/>
                        </a:rPr>
                        <a:t>i</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77470" algn="r">
                        <a:lnSpc>
                          <a:spcPct val="100000"/>
                        </a:lnSpc>
                        <a:spcBef>
                          <a:spcPts val="280"/>
                        </a:spcBef>
                      </a:pP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77470" algn="r">
                        <a:lnSpc>
                          <a:spcPct val="100000"/>
                        </a:lnSpc>
                        <a:spcBef>
                          <a:spcPts val="280"/>
                        </a:spcBef>
                      </a:pPr>
                      <a:r>
                        <a:rPr sz="1800" b="1" i="1" dirty="0">
                          <a:solidFill>
                            <a:srgbClr val="FFFFFF"/>
                          </a:solidFill>
                          <a:latin typeface="Times New Roman"/>
                          <a:cs typeface="Times New Roman"/>
                        </a:rPr>
                        <a:t>U</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77470" algn="r">
                        <a:lnSpc>
                          <a:spcPct val="100000"/>
                        </a:lnSpc>
                        <a:spcBef>
                          <a:spcPts val="280"/>
                        </a:spcBef>
                      </a:pP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extLst>
                  <a:ext uri="{0D108BD9-81ED-4DB2-BD59-A6C34878D82A}">
                    <a16:rowId xmlns:a16="http://schemas.microsoft.com/office/drawing/2014/main" val="10000"/>
                  </a:ext>
                </a:extLst>
              </a:tr>
              <a:tr h="346319">
                <a:tc>
                  <a:txBody>
                    <a:bodyPr/>
                    <a:lstStyle/>
                    <a:p>
                      <a:pPr marR="77470" algn="r">
                        <a:lnSpc>
                          <a:spcPct val="100000"/>
                        </a:lnSpc>
                        <a:spcBef>
                          <a:spcPts val="280"/>
                        </a:spcBef>
                      </a:pPr>
                      <a:r>
                        <a:rPr sz="1800" dirty="0">
                          <a:latin typeface="Times New Roman"/>
                          <a:cs typeface="Times New Roman"/>
                        </a:rPr>
                        <a:t>0</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7182</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1D6"/>
                    </a:solidFill>
                  </a:tcPr>
                </a:tc>
                <a:tc>
                  <a:txBody>
                    <a:bodyPr/>
                    <a:lstStyle/>
                    <a:p>
                      <a:pPr marR="78105" algn="r">
                        <a:lnSpc>
                          <a:spcPct val="100000"/>
                        </a:lnSpc>
                        <a:spcBef>
                          <a:spcPts val="280"/>
                        </a:spcBef>
                      </a:pPr>
                      <a:r>
                        <a:rPr sz="1800" dirty="0">
                          <a:latin typeface="Times New Roman"/>
                          <a:cs typeface="Times New Roman"/>
                        </a:rPr>
                        <a:t>51</a:t>
                      </a:r>
                      <a:r>
                        <a:rPr sz="1800" dirty="0">
                          <a:solidFill>
                            <a:srgbClr val="FF0000"/>
                          </a:solidFill>
                          <a:latin typeface="Times New Roman"/>
                          <a:cs typeface="Times New Roman"/>
                        </a:rPr>
                        <a:t>58</a:t>
                      </a:r>
                      <a:r>
                        <a:rPr sz="1800" spc="-70" dirty="0">
                          <a:solidFill>
                            <a:srgbClr val="FF0000"/>
                          </a:solidFill>
                          <a:latin typeface="Times New Roman"/>
                          <a:cs typeface="Times New Roman"/>
                        </a:rPr>
                        <a:t>1</a:t>
                      </a:r>
                      <a:r>
                        <a:rPr sz="1800" dirty="0">
                          <a:solidFill>
                            <a:srgbClr val="FF0000"/>
                          </a:solidFill>
                          <a:latin typeface="Times New Roman"/>
                          <a:cs typeface="Times New Roman"/>
                        </a:rPr>
                        <a:t>1</a:t>
                      </a:r>
                      <a:r>
                        <a:rPr sz="1800" dirty="0">
                          <a:latin typeface="Times New Roman"/>
                          <a:cs typeface="Times New Roman"/>
                        </a:rPr>
                        <a:t>24</a:t>
                      </a:r>
                    </a:p>
                  </a:txBody>
                  <a:tcPr marL="0" marR="0" marT="3556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8E1D6"/>
                    </a:solidFill>
                  </a:tcPr>
                </a:tc>
                <a:extLst>
                  <a:ext uri="{0D108BD9-81ED-4DB2-BD59-A6C34878D82A}">
                    <a16:rowId xmlns:a16="http://schemas.microsoft.com/office/drawing/2014/main" val="10001"/>
                  </a:ext>
                </a:extLst>
              </a:tr>
              <a:tr h="346319">
                <a:tc>
                  <a:txBody>
                    <a:bodyPr/>
                    <a:lstStyle/>
                    <a:p>
                      <a:pPr marR="77470" algn="r">
                        <a:lnSpc>
                          <a:spcPct val="100000"/>
                        </a:lnSpc>
                        <a:spcBef>
                          <a:spcPts val="280"/>
                        </a:spcBef>
                      </a:pPr>
                      <a:r>
                        <a:rPr sz="1800" dirty="0">
                          <a:latin typeface="Times New Roman"/>
                          <a:cs typeface="Times New Roman"/>
                        </a:rPr>
                        <a:t>1</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8105" algn="r">
                        <a:lnSpc>
                          <a:spcPct val="100000"/>
                        </a:lnSpc>
                        <a:spcBef>
                          <a:spcPts val="280"/>
                        </a:spcBef>
                      </a:pPr>
                      <a:r>
                        <a:rPr sz="1800" dirty="0">
                          <a:latin typeface="Times New Roman"/>
                          <a:cs typeface="Times New Roman"/>
                        </a:rPr>
                        <a:t>58</a:t>
                      </a: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8105" algn="r">
                        <a:lnSpc>
                          <a:spcPct val="100000"/>
                        </a:lnSpc>
                        <a:spcBef>
                          <a:spcPts val="280"/>
                        </a:spcBef>
                      </a:pPr>
                      <a:r>
                        <a:rPr sz="1800" dirty="0">
                          <a:latin typeface="Times New Roman"/>
                          <a:cs typeface="Times New Roman"/>
                        </a:rPr>
                        <a:t>0.58</a:t>
                      </a: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7470" algn="r">
                        <a:lnSpc>
                          <a:spcPct val="100000"/>
                        </a:lnSpc>
                        <a:spcBef>
                          <a:spcPts val="280"/>
                        </a:spcBef>
                      </a:pPr>
                      <a:r>
                        <a:rPr sz="1800" dirty="0">
                          <a:latin typeface="Times New Roman"/>
                          <a:cs typeface="Times New Roman"/>
                        </a:rPr>
                        <a:t>33</a:t>
                      </a:r>
                      <a:r>
                        <a:rPr sz="1800" dirty="0">
                          <a:solidFill>
                            <a:srgbClr val="FF0000"/>
                          </a:solidFill>
                          <a:latin typeface="Times New Roman"/>
                          <a:cs typeface="Times New Roman"/>
                        </a:rPr>
                        <a:t>7677</a:t>
                      </a:r>
                      <a:r>
                        <a:rPr sz="1800" dirty="0">
                          <a:latin typeface="Times New Roman"/>
                          <a:cs typeface="Times New Roman"/>
                        </a:rPr>
                        <a:t>21</a:t>
                      </a: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2"/>
                  </a:ext>
                </a:extLst>
              </a:tr>
              <a:tr h="346319">
                <a:tc>
                  <a:txBody>
                    <a:bodyPr/>
                    <a:lstStyle/>
                    <a:p>
                      <a:pPr marR="77470" algn="r">
                        <a:lnSpc>
                          <a:spcPct val="100000"/>
                        </a:lnSpc>
                        <a:spcBef>
                          <a:spcPts val="280"/>
                        </a:spcBef>
                      </a:pPr>
                      <a:r>
                        <a:rPr sz="1800" dirty="0">
                          <a:latin typeface="Times New Roman"/>
                          <a:cs typeface="Times New Roman"/>
                        </a:rPr>
                        <a:t>2</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7677</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0.7677</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marR="77470" algn="r">
                        <a:lnSpc>
                          <a:spcPct val="100000"/>
                        </a:lnSpc>
                        <a:spcBef>
                          <a:spcPts val="280"/>
                        </a:spcBef>
                      </a:pPr>
                      <a:r>
                        <a:rPr sz="1800" dirty="0">
                          <a:latin typeface="Times New Roman"/>
                          <a:cs typeface="Times New Roman"/>
                        </a:rPr>
                        <a:t>58</a:t>
                      </a:r>
                      <a:r>
                        <a:rPr sz="1800" dirty="0">
                          <a:solidFill>
                            <a:srgbClr val="FF0000"/>
                          </a:solidFill>
                          <a:latin typeface="Times New Roman"/>
                          <a:cs typeface="Times New Roman"/>
                        </a:rPr>
                        <a:t>9363</a:t>
                      </a:r>
                      <a:r>
                        <a:rPr sz="1800" dirty="0">
                          <a:latin typeface="Times New Roman"/>
                          <a:cs typeface="Times New Roman"/>
                        </a:rPr>
                        <a:t>29</a:t>
                      </a: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extLst>
                  <a:ext uri="{0D108BD9-81ED-4DB2-BD59-A6C34878D82A}">
                    <a16:rowId xmlns:a16="http://schemas.microsoft.com/office/drawing/2014/main" val="10003"/>
                  </a:ext>
                </a:extLst>
              </a:tr>
              <a:tr h="346319">
                <a:tc>
                  <a:txBody>
                    <a:bodyPr/>
                    <a:lstStyle/>
                    <a:p>
                      <a:pPr marR="77470" algn="r">
                        <a:lnSpc>
                          <a:spcPct val="100000"/>
                        </a:lnSpc>
                        <a:spcBef>
                          <a:spcPts val="280"/>
                        </a:spcBef>
                      </a:pPr>
                      <a:r>
                        <a:rPr sz="1800" dirty="0">
                          <a:latin typeface="Times New Roman"/>
                          <a:cs typeface="Times New Roman"/>
                        </a:rPr>
                        <a:t>3</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7470" algn="r">
                        <a:lnSpc>
                          <a:spcPct val="100000"/>
                        </a:lnSpc>
                        <a:spcBef>
                          <a:spcPts val="280"/>
                        </a:spcBef>
                      </a:pPr>
                      <a:r>
                        <a:rPr sz="1800" dirty="0">
                          <a:latin typeface="Times New Roman"/>
                          <a:cs typeface="Times New Roman"/>
                        </a:rPr>
                        <a:t>9363</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7470" algn="r">
                        <a:lnSpc>
                          <a:spcPct val="100000"/>
                        </a:lnSpc>
                        <a:spcBef>
                          <a:spcPts val="280"/>
                        </a:spcBef>
                      </a:pPr>
                      <a:r>
                        <a:rPr sz="1800" dirty="0">
                          <a:latin typeface="Times New Roman"/>
                          <a:cs typeface="Times New Roman"/>
                        </a:rPr>
                        <a:t>0.9363</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77470" algn="r">
                        <a:lnSpc>
                          <a:spcPct val="100000"/>
                        </a:lnSpc>
                        <a:spcBef>
                          <a:spcPts val="280"/>
                        </a:spcBef>
                      </a:pPr>
                      <a:r>
                        <a:rPr sz="1800" dirty="0">
                          <a:latin typeface="Times New Roman"/>
                          <a:cs typeface="Times New Roman"/>
                        </a:rPr>
                        <a:t>87665769</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4"/>
                  </a:ext>
                </a:extLst>
              </a:tr>
              <a:tr h="346319">
                <a:tc>
                  <a:txBody>
                    <a:bodyPr/>
                    <a:lstStyle/>
                    <a:p>
                      <a:pPr marL="91440">
                        <a:lnSpc>
                          <a:spcPct val="100000"/>
                        </a:lnSpc>
                        <a:spcBef>
                          <a:spcPts val="280"/>
                        </a:spcBef>
                      </a:pPr>
                      <a:r>
                        <a:rPr sz="1800" dirty="0">
                          <a:latin typeface="Times New Roman"/>
                          <a:cs typeface="Times New Roman"/>
                        </a:rPr>
                        <a:t>…</a:t>
                      </a:r>
                      <a:endParaRPr sz="1800">
                        <a:latin typeface="Times New Roman"/>
                        <a:cs typeface="Times New Roman"/>
                      </a:endParaRPr>
                    </a:p>
                  </a:txBody>
                  <a:tcPr marL="0" marR="0" marT="3556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a:lnSpc>
                          <a:spcPct val="100000"/>
                        </a:lnSpc>
                      </a:pPr>
                      <a:endParaRPr sz="18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tc>
                  <a:txBody>
                    <a:bodyPr/>
                    <a:lstStyle/>
                    <a:p>
                      <a:pPr>
                        <a:lnSpc>
                          <a:spcPct val="100000"/>
                        </a:lnSpc>
                      </a:pPr>
                      <a:endParaRPr sz="18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8E1D6"/>
                    </a:solidFill>
                  </a:tcPr>
                </a:tc>
                <a:extLst>
                  <a:ext uri="{0D108BD9-81ED-4DB2-BD59-A6C34878D82A}">
                    <a16:rowId xmlns:a16="http://schemas.microsoft.com/office/drawing/2014/main" val="10005"/>
                  </a:ext>
                </a:extLst>
              </a:tr>
            </a:tbl>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3338829"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Orta Kare Metodu</a:t>
            </a:r>
            <a:endParaRPr spc="-5" dirty="0"/>
          </a:p>
        </p:txBody>
      </p:sp>
      <p:sp>
        <p:nvSpPr>
          <p:cNvPr id="3" name="object 3"/>
          <p:cNvSpPr txBox="1"/>
          <p:nvPr/>
        </p:nvSpPr>
        <p:spPr>
          <a:xfrm>
            <a:off x="1031211" y="1363229"/>
            <a:ext cx="3203575" cy="1028486"/>
          </a:xfrm>
          <a:prstGeom prst="rect">
            <a:avLst/>
          </a:prstGeom>
        </p:spPr>
        <p:txBody>
          <a:bodyPr vert="horz" wrap="square" lIns="0" tIns="27939" rIns="0" bIns="0" rtlCol="0">
            <a:spAutoFit/>
          </a:bodyPr>
          <a:lstStyle/>
          <a:p>
            <a:pPr marL="355600" marR="5080" indent="-342900">
              <a:lnSpc>
                <a:spcPts val="2600"/>
              </a:lnSpc>
              <a:spcBef>
                <a:spcPts val="219"/>
              </a:spcBef>
              <a:buClr>
                <a:srgbClr val="003366"/>
              </a:buClr>
              <a:buSzPct val="118181"/>
              <a:buChar char="•"/>
              <a:tabLst>
                <a:tab pos="355600" algn="l"/>
              </a:tabLst>
            </a:pPr>
            <a:r>
              <a:rPr sz="2200" spc="-5" dirty="0">
                <a:latin typeface="Verdana"/>
                <a:cs typeface="Verdana"/>
              </a:rPr>
              <a:t>Problem:</a:t>
            </a:r>
            <a:r>
              <a:rPr sz="2200" spc="-50" dirty="0">
                <a:latin typeface="Verdana"/>
                <a:cs typeface="Verdana"/>
              </a:rPr>
              <a:t> </a:t>
            </a:r>
            <a:r>
              <a:rPr lang="tr-TR" sz="2200" spc="-5" dirty="0" smtClean="0">
                <a:latin typeface="Verdana"/>
                <a:cs typeface="Verdana"/>
              </a:rPr>
              <a:t>Üretilen sayılar sıfıra doğru gidebilir. </a:t>
            </a:r>
            <a:endParaRPr sz="2200" dirty="0">
              <a:latin typeface="Verdana"/>
              <a:cs typeface="Verdana"/>
            </a:endParaRPr>
          </a:p>
        </p:txBody>
      </p:sp>
      <p:graphicFrame>
        <p:nvGraphicFramePr>
          <p:cNvPr id="4" name="object 4"/>
          <p:cNvGraphicFramePr>
            <a:graphicFrameLocks noGrp="1"/>
          </p:cNvGraphicFramePr>
          <p:nvPr/>
        </p:nvGraphicFramePr>
        <p:xfrm>
          <a:off x="6267427" y="1518187"/>
          <a:ext cx="3237228" cy="4937505"/>
        </p:xfrm>
        <a:graphic>
          <a:graphicData uri="http://schemas.openxmlformats.org/drawingml/2006/table">
            <a:tbl>
              <a:tblPr firstRow="1" bandRow="1">
                <a:tableStyleId>{2D5ABB26-0587-4C30-8999-92F81FD0307C}</a:tableStyleId>
              </a:tblPr>
              <a:tblGrid>
                <a:gridCol w="539750">
                  <a:extLst>
                    <a:ext uri="{9D8B030D-6E8A-4147-A177-3AD203B41FA5}">
                      <a16:colId xmlns:a16="http://schemas.microsoft.com/office/drawing/2014/main" val="20000"/>
                    </a:ext>
                  </a:extLst>
                </a:gridCol>
                <a:gridCol w="719455">
                  <a:extLst>
                    <a:ext uri="{9D8B030D-6E8A-4147-A177-3AD203B41FA5}">
                      <a16:colId xmlns:a16="http://schemas.microsoft.com/office/drawing/2014/main" val="20001"/>
                    </a:ext>
                  </a:extLst>
                </a:gridCol>
                <a:gridCol w="899159">
                  <a:extLst>
                    <a:ext uri="{9D8B030D-6E8A-4147-A177-3AD203B41FA5}">
                      <a16:colId xmlns:a16="http://schemas.microsoft.com/office/drawing/2014/main" val="20002"/>
                    </a:ext>
                  </a:extLst>
                </a:gridCol>
                <a:gridCol w="1078864">
                  <a:extLst>
                    <a:ext uri="{9D8B030D-6E8A-4147-A177-3AD203B41FA5}">
                      <a16:colId xmlns:a16="http://schemas.microsoft.com/office/drawing/2014/main" val="20003"/>
                    </a:ext>
                  </a:extLst>
                </a:gridCol>
              </a:tblGrid>
              <a:tr h="395999">
                <a:tc>
                  <a:txBody>
                    <a:bodyPr/>
                    <a:lstStyle/>
                    <a:p>
                      <a:pPr marR="58419" algn="r">
                        <a:lnSpc>
                          <a:spcPct val="100000"/>
                        </a:lnSpc>
                        <a:spcBef>
                          <a:spcPts val="515"/>
                        </a:spcBef>
                      </a:pPr>
                      <a:r>
                        <a:rPr sz="1800" b="1" i="1" dirty="0">
                          <a:solidFill>
                            <a:srgbClr val="FFFFFF"/>
                          </a:solidFill>
                          <a:latin typeface="Times New Roman"/>
                          <a:cs typeface="Times New Roman"/>
                        </a:rPr>
                        <a:t>i</a:t>
                      </a:r>
                      <a:endParaRPr sz="1800">
                        <a:latin typeface="Times New Roman"/>
                        <a:cs typeface="Times New Roman"/>
                      </a:endParaRPr>
                    </a:p>
                  </a:txBody>
                  <a:tcPr marL="0" marR="0" marT="654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59055" algn="r">
                        <a:lnSpc>
                          <a:spcPct val="100000"/>
                        </a:lnSpc>
                        <a:spcBef>
                          <a:spcPts val="515"/>
                        </a:spcBef>
                      </a:pP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654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57785" algn="r">
                        <a:lnSpc>
                          <a:spcPct val="100000"/>
                        </a:lnSpc>
                        <a:spcBef>
                          <a:spcPts val="515"/>
                        </a:spcBef>
                      </a:pPr>
                      <a:r>
                        <a:rPr sz="1800" b="1" i="1" dirty="0">
                          <a:solidFill>
                            <a:srgbClr val="FFFFFF"/>
                          </a:solidFill>
                          <a:latin typeface="Times New Roman"/>
                          <a:cs typeface="Times New Roman"/>
                        </a:rPr>
                        <a:t>U</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654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R="58419" algn="r">
                        <a:lnSpc>
                          <a:spcPct val="100000"/>
                        </a:lnSpc>
                        <a:spcBef>
                          <a:spcPts val="515"/>
                        </a:spcBef>
                      </a:pP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r>
                        <a:rPr sz="1800" b="1" dirty="0">
                          <a:solidFill>
                            <a:srgbClr val="FFFFFF"/>
                          </a:solidFill>
                          <a:latin typeface="Times New Roman"/>
                          <a:cs typeface="Times New Roman"/>
                        </a:rPr>
                        <a:t>×</a:t>
                      </a:r>
                      <a:r>
                        <a:rPr sz="1800" b="1" i="1" dirty="0">
                          <a:solidFill>
                            <a:srgbClr val="FFFFFF"/>
                          </a:solidFill>
                          <a:latin typeface="Times New Roman"/>
                          <a:cs typeface="Times New Roman"/>
                        </a:rPr>
                        <a:t>Z</a:t>
                      </a:r>
                      <a:r>
                        <a:rPr sz="1800" b="1" i="1" baseline="-20833" dirty="0">
                          <a:solidFill>
                            <a:srgbClr val="FFFFFF"/>
                          </a:solidFill>
                          <a:latin typeface="Times New Roman"/>
                          <a:cs typeface="Times New Roman"/>
                        </a:rPr>
                        <a:t>i</a:t>
                      </a:r>
                      <a:endParaRPr sz="1800" baseline="-20833">
                        <a:latin typeface="Times New Roman"/>
                        <a:cs typeface="Times New Roman"/>
                      </a:endParaRPr>
                    </a:p>
                  </a:txBody>
                  <a:tcPr marL="0" marR="0" marT="6540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extLst>
                  <a:ext uri="{0D108BD9-81ED-4DB2-BD59-A6C34878D82A}">
                    <a16:rowId xmlns:a16="http://schemas.microsoft.com/office/drawing/2014/main" val="10000"/>
                  </a:ext>
                </a:extLst>
              </a:tr>
              <a:tr h="283845">
                <a:tc>
                  <a:txBody>
                    <a:bodyPr/>
                    <a:lstStyle/>
                    <a:p>
                      <a:pPr marR="58419"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7182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L="71755">
                        <a:lnSpc>
                          <a:spcPts val="2060"/>
                        </a:lnSpc>
                        <a:spcBef>
                          <a:spcPts val="75"/>
                        </a:spcBef>
                      </a:pPr>
                      <a:r>
                        <a:rPr sz="1800" dirty="0">
                          <a:latin typeface="Times New Roman"/>
                          <a:cs typeface="Times New Roman"/>
                        </a:rPr>
                        <a:t>-</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5158</a:t>
                      </a:r>
                      <a:r>
                        <a:rPr sz="1800" spc="-70" dirty="0">
                          <a:latin typeface="Times New Roman"/>
                          <a:cs typeface="Times New Roman"/>
                        </a:rPr>
                        <a:t>1</a:t>
                      </a:r>
                      <a:r>
                        <a:rPr sz="1800" dirty="0">
                          <a:latin typeface="Times New Roman"/>
                          <a:cs typeface="Times New Roman"/>
                        </a:rPr>
                        <a:t>124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1"/>
                  </a:ext>
                </a:extLst>
              </a:tr>
              <a:tr h="283845">
                <a:tc>
                  <a:txBody>
                    <a:bodyPr/>
                    <a:lstStyle/>
                    <a:p>
                      <a:pPr marR="58419" algn="r">
                        <a:lnSpc>
                          <a:spcPts val="2060"/>
                        </a:lnSpc>
                        <a:spcBef>
                          <a:spcPts val="75"/>
                        </a:spcBef>
                      </a:pP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58</a:t>
                      </a: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0,58</a:t>
                      </a: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33767721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2"/>
                  </a:ext>
                </a:extLst>
              </a:tr>
              <a:tr h="283844">
                <a:tc>
                  <a:txBody>
                    <a:bodyPr/>
                    <a:lstStyle/>
                    <a:p>
                      <a:pPr marR="58419" algn="r">
                        <a:lnSpc>
                          <a:spcPts val="2060"/>
                        </a:lnSpc>
                        <a:spcBef>
                          <a:spcPts val="75"/>
                        </a:spcBef>
                      </a:pPr>
                      <a:r>
                        <a:rPr sz="1800" dirty="0">
                          <a:latin typeface="Times New Roman"/>
                          <a:cs typeface="Times New Roman"/>
                        </a:rPr>
                        <a:t>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7677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0,7677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58936329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3"/>
                  </a:ext>
                </a:extLst>
              </a:tr>
              <a:tr h="283844">
                <a:tc>
                  <a:txBody>
                    <a:bodyPr/>
                    <a:lstStyle/>
                    <a:p>
                      <a:pPr marR="58419" algn="r">
                        <a:lnSpc>
                          <a:spcPts val="2060"/>
                        </a:lnSpc>
                        <a:spcBef>
                          <a:spcPts val="75"/>
                        </a:spcBef>
                      </a:pPr>
                      <a:r>
                        <a:rPr sz="1800" dirty="0">
                          <a:latin typeface="Times New Roman"/>
                          <a:cs typeface="Times New Roman"/>
                        </a:rPr>
                        <a:t>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9363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0,9363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87665769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4"/>
                  </a:ext>
                </a:extLst>
              </a:tr>
              <a:tr h="283844">
                <a:tc>
                  <a:txBody>
                    <a:bodyPr/>
                    <a:lstStyle/>
                    <a:p>
                      <a:pPr marR="58419" algn="r">
                        <a:lnSpc>
                          <a:spcPts val="2060"/>
                        </a:lnSpc>
                        <a:spcBef>
                          <a:spcPts val="75"/>
                        </a:spcBef>
                      </a:pPr>
                      <a:r>
                        <a:rPr sz="1800" dirty="0">
                          <a:latin typeface="Times New Roman"/>
                          <a:cs typeface="Times New Roman"/>
                        </a:rPr>
                        <a:t>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6657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0,6657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44315649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5"/>
                  </a:ext>
                </a:extLst>
              </a:tr>
              <a:tr h="283844">
                <a:tc>
                  <a:txBody>
                    <a:bodyPr/>
                    <a:lstStyle/>
                    <a:p>
                      <a:pPr marR="58419" algn="r">
                        <a:lnSpc>
                          <a:spcPts val="2060"/>
                        </a:lnSpc>
                        <a:spcBef>
                          <a:spcPts val="75"/>
                        </a:spcBef>
                      </a:pPr>
                      <a:r>
                        <a:rPr sz="1800" dirty="0">
                          <a:latin typeface="Times New Roman"/>
                          <a:cs typeface="Times New Roman"/>
                        </a:rPr>
                        <a:t>5</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3156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0,3156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09960336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6"/>
                  </a:ext>
                </a:extLst>
              </a:tr>
              <a:tr h="283844">
                <a:tc>
                  <a:txBody>
                    <a:bodyPr/>
                    <a:lstStyle/>
                    <a:p>
                      <a:pPr marR="58419" algn="r">
                        <a:lnSpc>
                          <a:spcPts val="2060"/>
                        </a:lnSpc>
                        <a:spcBef>
                          <a:spcPts val="75"/>
                        </a:spcBef>
                      </a:pPr>
                      <a:r>
                        <a:rPr sz="1800" dirty="0">
                          <a:latin typeface="Times New Roman"/>
                          <a:cs typeface="Times New Roman"/>
                        </a:rPr>
                        <a:t>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9603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0,9603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92217609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7"/>
                  </a:ext>
                </a:extLst>
              </a:tr>
              <a:tr h="283844">
                <a:tc>
                  <a:txBody>
                    <a:bodyPr/>
                    <a:lstStyle/>
                    <a:p>
                      <a:pPr marR="58419" algn="r">
                        <a:lnSpc>
                          <a:spcPts val="2060"/>
                        </a:lnSpc>
                        <a:spcBef>
                          <a:spcPts val="75"/>
                        </a:spcBef>
                      </a:pPr>
                      <a:r>
                        <a:rPr sz="1800" dirty="0">
                          <a:latin typeface="Times New Roman"/>
                          <a:cs typeface="Times New Roman"/>
                        </a:rPr>
                        <a:t>7</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2176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0,2176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04734976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8"/>
                  </a:ext>
                </a:extLst>
              </a:tr>
              <a:tr h="283844">
                <a:tc>
                  <a:txBody>
                    <a:bodyPr/>
                    <a:lstStyle/>
                    <a:p>
                      <a:pPr marR="58419" algn="r">
                        <a:lnSpc>
                          <a:spcPts val="2060"/>
                        </a:lnSpc>
                        <a:spcBef>
                          <a:spcPts val="75"/>
                        </a:spcBef>
                      </a:pPr>
                      <a:r>
                        <a:rPr sz="1800" dirty="0">
                          <a:latin typeface="Times New Roman"/>
                          <a:cs typeface="Times New Roman"/>
                        </a:rPr>
                        <a:t>8</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7349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0,7349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54007801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9"/>
                  </a:ext>
                </a:extLst>
              </a:tr>
              <a:tr h="283844">
                <a:tc>
                  <a:txBody>
                    <a:bodyPr/>
                    <a:lstStyle/>
                    <a:p>
                      <a:pPr marR="58419" algn="r">
                        <a:lnSpc>
                          <a:spcPts val="2060"/>
                        </a:lnSpc>
                        <a:spcBef>
                          <a:spcPts val="75"/>
                        </a:spcBef>
                      </a:pPr>
                      <a:r>
                        <a:rPr sz="1800" dirty="0">
                          <a:latin typeface="Times New Roman"/>
                          <a:cs typeface="Times New Roman"/>
                        </a:rPr>
                        <a:t>9</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78</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0,0078</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00006084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0"/>
                  </a:ext>
                </a:extLst>
              </a:tr>
              <a:tr h="283844">
                <a:tc>
                  <a:txBody>
                    <a:bodyPr/>
                    <a:lstStyle/>
                    <a:p>
                      <a:pPr marR="58419" algn="r">
                        <a:lnSpc>
                          <a:spcPts val="2060"/>
                        </a:lnSpc>
                        <a:spcBef>
                          <a:spcPts val="75"/>
                        </a:spcBef>
                      </a:pPr>
                      <a:r>
                        <a:rPr sz="1800" dirty="0">
                          <a:latin typeface="Times New Roman"/>
                          <a:cs typeface="Times New Roman"/>
                        </a:rPr>
                        <a:t>10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60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00003600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1"/>
                  </a:ext>
                </a:extLst>
              </a:tr>
              <a:tr h="283844">
                <a:tc>
                  <a:txBody>
                    <a:bodyPr/>
                    <a:lstStyle/>
                    <a:p>
                      <a:pPr marR="58419" algn="r">
                        <a:lnSpc>
                          <a:spcPts val="2060"/>
                        </a:lnSpc>
                        <a:spcBef>
                          <a:spcPts val="75"/>
                        </a:spcBef>
                      </a:pPr>
                      <a:r>
                        <a:rPr sz="1800" spc="-70" dirty="0">
                          <a:latin typeface="Times New Roman"/>
                          <a:cs typeface="Times New Roman"/>
                        </a:rPr>
                        <a:t>1</a:t>
                      </a: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36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0,0036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00001296</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2"/>
                  </a:ext>
                </a:extLst>
              </a:tr>
              <a:tr h="283844">
                <a:tc>
                  <a:txBody>
                    <a:bodyPr/>
                    <a:lstStyle/>
                    <a:p>
                      <a:pPr marR="58419" algn="r">
                        <a:lnSpc>
                          <a:spcPts val="2060"/>
                        </a:lnSpc>
                        <a:spcBef>
                          <a:spcPts val="75"/>
                        </a:spcBef>
                      </a:pPr>
                      <a:r>
                        <a:rPr sz="1800" dirty="0">
                          <a:latin typeface="Times New Roman"/>
                          <a:cs typeface="Times New Roman"/>
                        </a:rPr>
                        <a:t>12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12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0,0012</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00000144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3"/>
                  </a:ext>
                </a:extLst>
              </a:tr>
              <a:tr h="283844">
                <a:tc>
                  <a:txBody>
                    <a:bodyPr/>
                    <a:lstStyle/>
                    <a:p>
                      <a:pPr marR="58419" algn="r">
                        <a:lnSpc>
                          <a:spcPts val="2060"/>
                        </a:lnSpc>
                        <a:spcBef>
                          <a:spcPts val="75"/>
                        </a:spcBef>
                      </a:pPr>
                      <a:r>
                        <a:rPr sz="1800" dirty="0">
                          <a:latin typeface="Times New Roman"/>
                          <a:cs typeface="Times New Roman"/>
                        </a:rPr>
                        <a:t>13</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0,0001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00000001</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4"/>
                  </a:ext>
                </a:extLst>
              </a:tr>
              <a:tr h="283844">
                <a:tc>
                  <a:txBody>
                    <a:bodyPr/>
                    <a:lstStyle/>
                    <a:p>
                      <a:pPr marR="58419" algn="r">
                        <a:lnSpc>
                          <a:spcPts val="2060"/>
                        </a:lnSpc>
                        <a:spcBef>
                          <a:spcPts val="75"/>
                        </a:spcBef>
                      </a:pPr>
                      <a:r>
                        <a:rPr sz="1800" dirty="0">
                          <a:latin typeface="Times New Roman"/>
                          <a:cs typeface="Times New Roman"/>
                        </a:rPr>
                        <a:t>14</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00000000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5"/>
                  </a:ext>
                </a:extLst>
              </a:tr>
              <a:tr h="283844">
                <a:tc>
                  <a:txBody>
                    <a:bodyPr/>
                    <a:lstStyle/>
                    <a:p>
                      <a:pPr marR="58419" algn="r">
                        <a:lnSpc>
                          <a:spcPts val="2060"/>
                        </a:lnSpc>
                        <a:spcBef>
                          <a:spcPts val="75"/>
                        </a:spcBef>
                      </a:pPr>
                      <a:r>
                        <a:rPr sz="1800" dirty="0">
                          <a:latin typeface="Times New Roman"/>
                          <a:cs typeface="Times New Roman"/>
                        </a:rPr>
                        <a:t>15</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9055"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2060"/>
                        </a:lnSpc>
                        <a:spcBef>
                          <a:spcPts val="75"/>
                        </a:spcBef>
                      </a:pPr>
                      <a:r>
                        <a:rPr sz="1800" dirty="0">
                          <a:latin typeface="Times New Roman"/>
                          <a:cs typeface="Times New Roman"/>
                        </a:rPr>
                        <a:t>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8419" algn="r">
                        <a:lnSpc>
                          <a:spcPts val="2060"/>
                        </a:lnSpc>
                        <a:spcBef>
                          <a:spcPts val="75"/>
                        </a:spcBef>
                      </a:pPr>
                      <a:r>
                        <a:rPr sz="1800" dirty="0">
                          <a:latin typeface="Times New Roman"/>
                          <a:cs typeface="Times New Roman"/>
                        </a:rPr>
                        <a:t>00000000</a:t>
                      </a:r>
                      <a:endParaRPr sz="1800">
                        <a:latin typeface="Times New Roman"/>
                        <a:cs typeface="Times New Roman"/>
                      </a:endParaRPr>
                    </a:p>
                  </a:txBody>
                  <a:tcPr marL="0" marR="0" marT="952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6"/>
                  </a:ext>
                </a:extLst>
              </a:tr>
            </a:tbl>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542947" y="1596910"/>
            <a:ext cx="7570624" cy="4962523"/>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3070181" y="3097731"/>
            <a:ext cx="4993640" cy="1295804"/>
          </a:xfrm>
          <a:prstGeom prst="rect">
            <a:avLst/>
          </a:prstGeom>
        </p:spPr>
        <p:txBody>
          <a:bodyPr vert="horz" wrap="square" lIns="0" tIns="15875" rIns="0" bIns="0" rtlCol="0">
            <a:spAutoFit/>
          </a:bodyPr>
          <a:lstStyle/>
          <a:p>
            <a:pPr marL="12700" marR="5080" algn="ctr">
              <a:lnSpc>
                <a:spcPct val="99200"/>
              </a:lnSpc>
              <a:spcBef>
                <a:spcPts val="125"/>
              </a:spcBef>
            </a:pPr>
            <a:r>
              <a:rPr lang="tr-TR" sz="2800" i="1" dirty="0" smtClean="0">
                <a:latin typeface="Times New Roman"/>
                <a:cs typeface="Times New Roman"/>
              </a:rPr>
              <a:t>… Rastgele seçilen yöntemle rastgele sayılar üretilmemelidir. Bazı teoriler kullanılmalıdır.</a:t>
            </a:r>
            <a:endParaRPr sz="2800" dirty="0">
              <a:latin typeface="Times New Roman"/>
              <a:cs typeface="Times New Roman"/>
            </a:endParaRPr>
          </a:p>
        </p:txBody>
      </p:sp>
      <p:sp>
        <p:nvSpPr>
          <p:cNvPr id="4" name="object 4"/>
          <p:cNvSpPr txBox="1"/>
          <p:nvPr/>
        </p:nvSpPr>
        <p:spPr>
          <a:xfrm>
            <a:off x="3838754" y="5582804"/>
            <a:ext cx="4357370" cy="238760"/>
          </a:xfrm>
          <a:prstGeom prst="rect">
            <a:avLst/>
          </a:prstGeom>
        </p:spPr>
        <p:txBody>
          <a:bodyPr vert="horz" wrap="square" lIns="0" tIns="12700" rIns="0" bIns="0" rtlCol="0">
            <a:spAutoFit/>
          </a:bodyPr>
          <a:lstStyle/>
          <a:p>
            <a:pPr marL="12700">
              <a:lnSpc>
                <a:spcPct val="100000"/>
              </a:lnSpc>
              <a:spcBef>
                <a:spcPts val="100"/>
              </a:spcBef>
            </a:pPr>
            <a:r>
              <a:rPr sz="1400" i="1" spc="-5" dirty="0">
                <a:latin typeface="Times New Roman"/>
                <a:cs typeface="Times New Roman"/>
              </a:rPr>
              <a:t>Donald E. Knuth, </a:t>
            </a:r>
            <a:r>
              <a:rPr sz="1400" i="1" dirty="0">
                <a:latin typeface="Times New Roman"/>
                <a:cs typeface="Times New Roman"/>
              </a:rPr>
              <a:t>The </a:t>
            </a:r>
            <a:r>
              <a:rPr sz="1400" i="1" spc="-5" dirty="0">
                <a:latin typeface="Times New Roman"/>
                <a:cs typeface="Times New Roman"/>
              </a:rPr>
              <a:t>Art </a:t>
            </a:r>
            <a:r>
              <a:rPr sz="1400" i="1" dirty="0">
                <a:latin typeface="Times New Roman"/>
                <a:cs typeface="Times New Roman"/>
              </a:rPr>
              <a:t>of </a:t>
            </a:r>
            <a:r>
              <a:rPr sz="1400" i="1" spc="-5" dirty="0">
                <a:latin typeface="Times New Roman"/>
                <a:cs typeface="Times New Roman"/>
              </a:rPr>
              <a:t>Computer Programming, Vol.</a:t>
            </a:r>
            <a:r>
              <a:rPr sz="1400" i="1" spc="75" dirty="0">
                <a:latin typeface="Times New Roman"/>
                <a:cs typeface="Times New Roman"/>
              </a:rPr>
              <a:t> </a:t>
            </a:r>
            <a:r>
              <a:rPr sz="1400" i="1" dirty="0">
                <a:latin typeface="Times New Roman"/>
                <a:cs typeface="Times New Roman"/>
              </a:rPr>
              <a:t>2</a:t>
            </a:r>
            <a:endParaRPr sz="1400">
              <a:latin typeface="Times New Roman"/>
              <a:cs typeface="Times New Roman"/>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222126"/>
            <a:ext cx="5081270" cy="897255"/>
          </a:xfrm>
          <a:prstGeom prst="rect">
            <a:avLst/>
          </a:prstGeom>
        </p:spPr>
        <p:txBody>
          <a:bodyPr vert="horz" wrap="square" lIns="0" tIns="121920" rIns="0" bIns="0" rtlCol="0">
            <a:spAutoFit/>
          </a:bodyPr>
          <a:lstStyle/>
          <a:p>
            <a:pPr marL="12700">
              <a:lnSpc>
                <a:spcPct val="100000"/>
              </a:lnSpc>
              <a:spcBef>
                <a:spcPts val="960"/>
              </a:spcBef>
            </a:pPr>
            <a:r>
              <a:rPr lang="tr-TR" sz="2400" b="1" spc="-5" dirty="0" smtClean="0">
                <a:latin typeface="Verdana"/>
                <a:cs typeface="Verdana"/>
              </a:rPr>
              <a:t>Rastgele Sayı Üretimi</a:t>
            </a:r>
            <a:endParaRPr sz="2400" dirty="0">
              <a:latin typeface="Verdana"/>
              <a:cs typeface="Verdana"/>
            </a:endParaRPr>
          </a:p>
          <a:p>
            <a:pPr marL="12700">
              <a:lnSpc>
                <a:spcPct val="100000"/>
              </a:lnSpc>
              <a:spcBef>
                <a:spcPts val="720"/>
              </a:spcBef>
            </a:pPr>
            <a:r>
              <a:rPr lang="tr-TR" sz="2000" spc="-5" dirty="0">
                <a:latin typeface="Verdana"/>
                <a:cs typeface="Verdana"/>
              </a:rPr>
              <a:t>Doğrusal Eşlenik Yöntem (LCG)</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6753889" cy="443711"/>
          </a:xfrm>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 (LCG)</a:t>
            </a:r>
            <a:endParaRPr spc="-5" dirty="0"/>
          </a:p>
        </p:txBody>
      </p:sp>
      <p:sp>
        <p:nvSpPr>
          <p:cNvPr id="3" name="object 3"/>
          <p:cNvSpPr txBox="1"/>
          <p:nvPr/>
        </p:nvSpPr>
        <p:spPr>
          <a:xfrm>
            <a:off x="1005811" y="4910085"/>
            <a:ext cx="8114030" cy="1531188"/>
          </a:xfrm>
          <a:prstGeom prst="rect">
            <a:avLst/>
          </a:prstGeom>
        </p:spPr>
        <p:txBody>
          <a:bodyPr vert="horz" wrap="square" lIns="0" tIns="12700" rIns="0" bIns="0" rtlCol="0">
            <a:spAutoFit/>
          </a:bodyPr>
          <a:lstStyle/>
          <a:p>
            <a:pPr marL="381000" indent="-342900">
              <a:lnSpc>
                <a:spcPct val="100000"/>
              </a:lnSpc>
              <a:spcBef>
                <a:spcPts val="100"/>
              </a:spcBef>
              <a:buClr>
                <a:srgbClr val="003366"/>
              </a:buClr>
              <a:buSzPct val="118181"/>
              <a:buChar char="•"/>
              <a:tabLst>
                <a:tab pos="381000" algn="l"/>
              </a:tabLst>
            </a:pPr>
            <a:r>
              <a:rPr lang="tr-TR" sz="2200" spc="-5" dirty="0" smtClean="0">
                <a:latin typeface="Verdana"/>
                <a:cs typeface="Verdana"/>
              </a:rPr>
              <a:t>Varsayımlar</a:t>
            </a:r>
            <a:r>
              <a:rPr sz="2200" spc="-5" dirty="0" smtClean="0">
                <a:latin typeface="Verdana"/>
                <a:cs typeface="Verdana"/>
              </a:rPr>
              <a:t>: </a:t>
            </a:r>
            <a:r>
              <a:rPr sz="2200" i="1" dirty="0">
                <a:latin typeface="Times New Roman"/>
                <a:cs typeface="Times New Roman"/>
              </a:rPr>
              <a:t>m </a:t>
            </a:r>
            <a:r>
              <a:rPr sz="2200" dirty="0">
                <a:latin typeface="Times New Roman"/>
                <a:cs typeface="Times New Roman"/>
              </a:rPr>
              <a:t>&gt; 0 </a:t>
            </a:r>
            <a:r>
              <a:rPr lang="tr-TR" sz="2200" spc="-5" dirty="0" smtClean="0">
                <a:latin typeface="Times New Roman"/>
                <a:cs typeface="Times New Roman"/>
              </a:rPr>
              <a:t>ve</a:t>
            </a:r>
            <a:r>
              <a:rPr sz="2200" spc="-5" dirty="0" smtClean="0">
                <a:latin typeface="Times New Roman"/>
                <a:cs typeface="Times New Roman"/>
              </a:rPr>
              <a:t> </a:t>
            </a:r>
            <a:r>
              <a:rPr sz="2200" i="1" dirty="0">
                <a:latin typeface="Times New Roman"/>
                <a:cs typeface="Times New Roman"/>
              </a:rPr>
              <a:t>a </a:t>
            </a:r>
            <a:r>
              <a:rPr sz="2200" dirty="0">
                <a:latin typeface="Times New Roman"/>
                <a:cs typeface="Times New Roman"/>
              </a:rPr>
              <a:t>&lt; </a:t>
            </a:r>
            <a:r>
              <a:rPr sz="2200" i="1" dirty="0">
                <a:latin typeface="Times New Roman"/>
                <a:cs typeface="Times New Roman"/>
              </a:rPr>
              <a:t>m, c </a:t>
            </a:r>
            <a:r>
              <a:rPr sz="2200" dirty="0">
                <a:latin typeface="Times New Roman"/>
                <a:cs typeface="Times New Roman"/>
              </a:rPr>
              <a:t>&lt; </a:t>
            </a:r>
            <a:r>
              <a:rPr sz="2200" i="1" dirty="0">
                <a:latin typeface="Times New Roman"/>
                <a:cs typeface="Times New Roman"/>
              </a:rPr>
              <a:t>m, X</a:t>
            </a:r>
            <a:r>
              <a:rPr sz="2175" baseline="-21072" dirty="0">
                <a:latin typeface="Times New Roman"/>
                <a:cs typeface="Times New Roman"/>
              </a:rPr>
              <a:t>0 </a:t>
            </a:r>
            <a:r>
              <a:rPr sz="2200" dirty="0">
                <a:latin typeface="Times New Roman"/>
                <a:cs typeface="Times New Roman"/>
              </a:rPr>
              <a:t>&lt;</a:t>
            </a:r>
            <a:r>
              <a:rPr sz="2200" spc="-20" dirty="0">
                <a:latin typeface="Times New Roman"/>
                <a:cs typeface="Times New Roman"/>
              </a:rPr>
              <a:t> </a:t>
            </a:r>
            <a:r>
              <a:rPr sz="2200" i="1" dirty="0">
                <a:latin typeface="Times New Roman"/>
                <a:cs typeface="Times New Roman"/>
              </a:rPr>
              <a:t>m</a:t>
            </a:r>
            <a:endParaRPr sz="2200" dirty="0">
              <a:latin typeface="Times New Roman"/>
              <a:cs typeface="Times New Roman"/>
            </a:endParaRPr>
          </a:p>
          <a:p>
            <a:pPr marL="381000" marR="30480" indent="-342900">
              <a:lnSpc>
                <a:spcPts val="2570"/>
              </a:lnSpc>
              <a:spcBef>
                <a:spcPts val="700"/>
              </a:spcBef>
              <a:buClr>
                <a:srgbClr val="003366"/>
              </a:buClr>
              <a:buSzPct val="118181"/>
              <a:buChar char="•"/>
              <a:tabLst>
                <a:tab pos="381000" algn="l"/>
              </a:tabLst>
            </a:pPr>
            <a:r>
              <a:rPr lang="en-US" sz="2200" dirty="0">
                <a:latin typeface="Verdana"/>
                <a:cs typeface="Verdana"/>
              </a:rPr>
              <a:t>A, c, m </a:t>
            </a:r>
            <a:r>
              <a:rPr lang="en-US" sz="2200" dirty="0" err="1">
                <a:latin typeface="Verdana"/>
                <a:cs typeface="Verdana"/>
              </a:rPr>
              <a:t>ve</a:t>
            </a:r>
            <a:r>
              <a:rPr lang="en-US" sz="2200" dirty="0">
                <a:latin typeface="Verdana"/>
                <a:cs typeface="Verdana"/>
              </a:rPr>
              <a:t> X0 </a:t>
            </a:r>
            <a:r>
              <a:rPr lang="en-US" sz="2200" dirty="0" err="1">
                <a:latin typeface="Verdana"/>
                <a:cs typeface="Verdana"/>
              </a:rPr>
              <a:t>için</a:t>
            </a:r>
            <a:r>
              <a:rPr lang="en-US" sz="2200" dirty="0">
                <a:latin typeface="Verdana"/>
                <a:cs typeface="Verdana"/>
              </a:rPr>
              <a:t> </a:t>
            </a:r>
            <a:r>
              <a:rPr lang="en-US" sz="2200" dirty="0" err="1">
                <a:latin typeface="Verdana"/>
                <a:cs typeface="Verdana"/>
              </a:rPr>
              <a:t>değerlerin</a:t>
            </a:r>
            <a:r>
              <a:rPr lang="en-US" sz="2200" dirty="0">
                <a:latin typeface="Verdana"/>
                <a:cs typeface="Verdana"/>
              </a:rPr>
              <a:t> </a:t>
            </a:r>
            <a:r>
              <a:rPr lang="en-US" sz="2200" dirty="0" err="1">
                <a:latin typeface="Verdana"/>
                <a:cs typeface="Verdana"/>
              </a:rPr>
              <a:t>seçimi</a:t>
            </a:r>
            <a:r>
              <a:rPr lang="en-US" sz="2200" dirty="0">
                <a:latin typeface="Verdana"/>
                <a:cs typeface="Verdana"/>
              </a:rPr>
              <a:t> </a:t>
            </a:r>
            <a:r>
              <a:rPr lang="en-US" sz="2200" dirty="0" err="1">
                <a:latin typeface="Verdana"/>
                <a:cs typeface="Verdana"/>
              </a:rPr>
              <a:t>istatistiksel</a:t>
            </a:r>
            <a:r>
              <a:rPr lang="en-US" sz="2200" dirty="0">
                <a:latin typeface="Verdana"/>
                <a:cs typeface="Verdana"/>
              </a:rPr>
              <a:t> </a:t>
            </a:r>
            <a:r>
              <a:rPr lang="en-US" sz="2200" dirty="0" err="1">
                <a:latin typeface="Verdana"/>
                <a:cs typeface="Verdana"/>
              </a:rPr>
              <a:t>özellikleri</a:t>
            </a:r>
            <a:r>
              <a:rPr lang="en-US" sz="2200" dirty="0">
                <a:latin typeface="Verdana"/>
                <a:cs typeface="Verdana"/>
              </a:rPr>
              <a:t> </a:t>
            </a:r>
            <a:r>
              <a:rPr lang="en-US" sz="2200" dirty="0" err="1">
                <a:latin typeface="Verdana"/>
                <a:cs typeface="Verdana"/>
              </a:rPr>
              <a:t>ve</a:t>
            </a:r>
            <a:r>
              <a:rPr lang="en-US" sz="2200" dirty="0">
                <a:latin typeface="Verdana"/>
                <a:cs typeface="Verdana"/>
              </a:rPr>
              <a:t> </a:t>
            </a:r>
            <a:r>
              <a:rPr lang="en-US" sz="2200" dirty="0" err="1">
                <a:latin typeface="Verdana"/>
                <a:cs typeface="Verdana"/>
              </a:rPr>
              <a:t>döngü</a:t>
            </a:r>
            <a:r>
              <a:rPr lang="en-US" sz="2200" dirty="0">
                <a:latin typeface="Verdana"/>
                <a:cs typeface="Verdana"/>
              </a:rPr>
              <a:t> </a:t>
            </a:r>
            <a:r>
              <a:rPr lang="en-US" sz="2200" dirty="0" err="1">
                <a:latin typeface="Verdana"/>
                <a:cs typeface="Verdana"/>
              </a:rPr>
              <a:t>uzunluğunu</a:t>
            </a:r>
            <a:r>
              <a:rPr lang="en-US" sz="2200" dirty="0">
                <a:latin typeface="Verdana"/>
                <a:cs typeface="Verdana"/>
              </a:rPr>
              <a:t> </a:t>
            </a:r>
            <a:r>
              <a:rPr lang="en-US" sz="2200" dirty="0" err="1">
                <a:latin typeface="Verdana"/>
                <a:cs typeface="Verdana"/>
              </a:rPr>
              <a:t>büyük</a:t>
            </a:r>
            <a:r>
              <a:rPr lang="en-US" sz="2200" dirty="0">
                <a:latin typeface="Verdana"/>
                <a:cs typeface="Verdana"/>
              </a:rPr>
              <a:t> </a:t>
            </a:r>
            <a:r>
              <a:rPr lang="en-US" sz="2200" dirty="0" err="1">
                <a:latin typeface="Verdana"/>
                <a:cs typeface="Verdana"/>
              </a:rPr>
              <a:t>ölçüde</a:t>
            </a:r>
            <a:r>
              <a:rPr lang="en-US" sz="2200" dirty="0">
                <a:latin typeface="Verdana"/>
                <a:cs typeface="Verdana"/>
              </a:rPr>
              <a:t> </a:t>
            </a:r>
            <a:r>
              <a:rPr lang="en-US" sz="2200" dirty="0" err="1" smtClean="0">
                <a:latin typeface="Verdana"/>
                <a:cs typeface="Verdana"/>
              </a:rPr>
              <a:t>etkiler</a:t>
            </a:r>
            <a:endParaRPr lang="tr-TR" sz="2200" dirty="0" smtClean="0">
              <a:latin typeface="Verdana"/>
              <a:cs typeface="Verdana"/>
            </a:endParaRPr>
          </a:p>
          <a:p>
            <a:pPr marL="381000" marR="30480" indent="-342900">
              <a:lnSpc>
                <a:spcPts val="2570"/>
              </a:lnSpc>
              <a:spcBef>
                <a:spcPts val="700"/>
              </a:spcBef>
              <a:buClr>
                <a:srgbClr val="003366"/>
              </a:buClr>
              <a:buSzPct val="118181"/>
              <a:buChar char="•"/>
              <a:tabLst>
                <a:tab pos="381000" algn="l"/>
              </a:tabLst>
            </a:pPr>
            <a:r>
              <a:rPr lang="tr-TR" sz="2200" dirty="0">
                <a:latin typeface="Verdana"/>
                <a:cs typeface="Verdana"/>
              </a:rPr>
              <a:t>Rastgele </a:t>
            </a:r>
            <a:r>
              <a:rPr lang="tr-TR" sz="2200" dirty="0" err="1">
                <a:latin typeface="Verdana"/>
                <a:cs typeface="Verdana"/>
              </a:rPr>
              <a:t>Xi</a:t>
            </a:r>
            <a:r>
              <a:rPr lang="tr-TR" sz="2200" dirty="0">
                <a:latin typeface="Verdana"/>
                <a:cs typeface="Verdana"/>
              </a:rPr>
              <a:t> tam sayıları [0, m-1] 'de üretilmektedir.</a:t>
            </a:r>
            <a:endParaRPr sz="2200" dirty="0">
              <a:latin typeface="Times New Roman"/>
              <a:cs typeface="Times New Roman"/>
            </a:endParaRPr>
          </a:p>
        </p:txBody>
      </p:sp>
      <p:sp>
        <p:nvSpPr>
          <p:cNvPr id="4" name="object 4"/>
          <p:cNvSpPr txBox="1"/>
          <p:nvPr/>
        </p:nvSpPr>
        <p:spPr>
          <a:xfrm>
            <a:off x="993111" y="1363229"/>
            <a:ext cx="8619490" cy="1633781"/>
          </a:xfrm>
          <a:prstGeom prst="rect">
            <a:avLst/>
          </a:prstGeom>
        </p:spPr>
        <p:txBody>
          <a:bodyPr vert="horz" wrap="square" lIns="0" tIns="12700" rIns="0" bIns="0" rtlCol="0">
            <a:spAutoFit/>
          </a:bodyPr>
          <a:lstStyle/>
          <a:p>
            <a:pPr marL="393700" indent="-342900">
              <a:lnSpc>
                <a:spcPts val="2620"/>
              </a:lnSpc>
              <a:spcBef>
                <a:spcPts val="100"/>
              </a:spcBef>
              <a:buClr>
                <a:srgbClr val="003366"/>
              </a:buClr>
              <a:buSzPct val="118181"/>
              <a:buChar char="•"/>
              <a:tabLst>
                <a:tab pos="393700" algn="l"/>
              </a:tabLst>
            </a:pPr>
            <a:r>
              <a:rPr lang="tr-TR" sz="2200" dirty="0">
                <a:latin typeface="Verdana"/>
                <a:cs typeface="Verdana"/>
              </a:rPr>
              <a:t>Özyinelemeli bir ilişki izleyerek X1, X2,… 0 ve m-1 arasında bir tamsayı dizisi üretmek için:</a:t>
            </a:r>
            <a:endParaRPr sz="2700" dirty="0">
              <a:latin typeface="Times New Roman"/>
              <a:cs typeface="Times New Roman"/>
            </a:endParaRPr>
          </a:p>
          <a:p>
            <a:pPr>
              <a:lnSpc>
                <a:spcPct val="100000"/>
              </a:lnSpc>
              <a:spcBef>
                <a:spcPts val="20"/>
              </a:spcBef>
            </a:pPr>
            <a:endParaRPr sz="2300" dirty="0">
              <a:latin typeface="Times New Roman"/>
              <a:cs typeface="Times New Roman"/>
            </a:endParaRPr>
          </a:p>
          <a:p>
            <a:pPr marL="965200">
              <a:lnSpc>
                <a:spcPct val="100000"/>
              </a:lnSpc>
              <a:tabLst>
                <a:tab pos="1832610" algn="l"/>
                <a:tab pos="3176270" algn="l"/>
                <a:tab pos="5861050" algn="l"/>
              </a:tabLst>
            </a:pPr>
            <a:r>
              <a:rPr sz="3900" i="1" spc="85" dirty="0">
                <a:latin typeface="Times New Roman"/>
                <a:cs typeface="Times New Roman"/>
              </a:rPr>
              <a:t>X</a:t>
            </a:r>
            <a:r>
              <a:rPr sz="3450" i="1" spc="127" baseline="-24154" dirty="0">
                <a:latin typeface="Times New Roman"/>
                <a:cs typeface="Times New Roman"/>
              </a:rPr>
              <a:t>i</a:t>
            </a:r>
            <a:r>
              <a:rPr sz="3450" spc="127" baseline="-24154" dirty="0">
                <a:latin typeface="Symbol"/>
                <a:cs typeface="Symbol"/>
              </a:rPr>
              <a:t></a:t>
            </a:r>
            <a:r>
              <a:rPr sz="3450" spc="127" baseline="-24154" dirty="0">
                <a:latin typeface="Times New Roman"/>
                <a:cs typeface="Times New Roman"/>
              </a:rPr>
              <a:t>1	</a:t>
            </a:r>
            <a:r>
              <a:rPr sz="3900" spc="15" dirty="0">
                <a:latin typeface="Symbol"/>
                <a:cs typeface="Symbol"/>
              </a:rPr>
              <a:t></a:t>
            </a:r>
            <a:r>
              <a:rPr sz="3900" spc="-225" dirty="0">
                <a:latin typeface="Times New Roman"/>
                <a:cs typeface="Times New Roman"/>
              </a:rPr>
              <a:t> </a:t>
            </a:r>
            <a:r>
              <a:rPr sz="3900" spc="-25" dirty="0">
                <a:latin typeface="Times New Roman"/>
                <a:cs typeface="Times New Roman"/>
              </a:rPr>
              <a:t>(</a:t>
            </a:r>
            <a:r>
              <a:rPr sz="3900" i="1" spc="-25" dirty="0">
                <a:latin typeface="Times New Roman"/>
                <a:cs typeface="Times New Roman"/>
              </a:rPr>
              <a:t>aX</a:t>
            </a:r>
            <a:r>
              <a:rPr sz="3900" i="1" spc="-580" dirty="0">
                <a:latin typeface="Times New Roman"/>
                <a:cs typeface="Times New Roman"/>
              </a:rPr>
              <a:t> </a:t>
            </a:r>
            <a:r>
              <a:rPr sz="3450" i="1" spc="-7" baseline="-24154" dirty="0">
                <a:latin typeface="Times New Roman"/>
                <a:cs typeface="Times New Roman"/>
              </a:rPr>
              <a:t>i	</a:t>
            </a:r>
            <a:r>
              <a:rPr sz="3900" spc="15" dirty="0">
                <a:latin typeface="Symbol"/>
                <a:cs typeface="Symbol"/>
              </a:rPr>
              <a:t></a:t>
            </a:r>
            <a:r>
              <a:rPr sz="3900" spc="15" dirty="0">
                <a:latin typeface="Times New Roman"/>
                <a:cs typeface="Times New Roman"/>
              </a:rPr>
              <a:t> </a:t>
            </a:r>
            <a:r>
              <a:rPr sz="3900" i="1" spc="20" dirty="0">
                <a:latin typeface="Times New Roman"/>
                <a:cs typeface="Times New Roman"/>
              </a:rPr>
              <a:t>c</a:t>
            </a:r>
            <a:r>
              <a:rPr sz="3900" spc="20" dirty="0">
                <a:latin typeface="Times New Roman"/>
                <a:cs typeface="Times New Roman"/>
              </a:rPr>
              <a:t>)</a:t>
            </a:r>
            <a:r>
              <a:rPr sz="3900" spc="-685" dirty="0">
                <a:latin typeface="Times New Roman"/>
                <a:cs typeface="Times New Roman"/>
              </a:rPr>
              <a:t> </a:t>
            </a:r>
            <a:r>
              <a:rPr sz="3900" spc="-70" dirty="0">
                <a:latin typeface="Times New Roman"/>
                <a:cs typeface="Times New Roman"/>
              </a:rPr>
              <a:t>mod</a:t>
            </a:r>
            <a:r>
              <a:rPr sz="3900" spc="-185" dirty="0">
                <a:latin typeface="Times New Roman"/>
                <a:cs typeface="Times New Roman"/>
              </a:rPr>
              <a:t> </a:t>
            </a:r>
            <a:r>
              <a:rPr sz="3900" i="1" spc="-50" dirty="0">
                <a:latin typeface="Times New Roman"/>
                <a:cs typeface="Times New Roman"/>
              </a:rPr>
              <a:t>m</a:t>
            </a:r>
            <a:r>
              <a:rPr sz="3900" spc="-50" dirty="0">
                <a:latin typeface="Times New Roman"/>
                <a:cs typeface="Times New Roman"/>
              </a:rPr>
              <a:t>,	</a:t>
            </a:r>
            <a:r>
              <a:rPr sz="3900" i="1" spc="5" dirty="0">
                <a:latin typeface="Times New Roman"/>
                <a:cs typeface="Times New Roman"/>
              </a:rPr>
              <a:t>i </a:t>
            </a:r>
            <a:r>
              <a:rPr sz="3900" spc="15" dirty="0">
                <a:latin typeface="Symbol"/>
                <a:cs typeface="Symbol"/>
              </a:rPr>
              <a:t></a:t>
            </a:r>
            <a:r>
              <a:rPr sz="3900" spc="-310" dirty="0">
                <a:latin typeface="Times New Roman"/>
                <a:cs typeface="Times New Roman"/>
              </a:rPr>
              <a:t> </a:t>
            </a:r>
            <a:r>
              <a:rPr sz="3900" spc="-110" dirty="0">
                <a:latin typeface="Times New Roman"/>
                <a:cs typeface="Times New Roman"/>
              </a:rPr>
              <a:t>0,1,2,...</a:t>
            </a:r>
            <a:endParaRPr sz="3900" dirty="0">
              <a:latin typeface="Times New Roman"/>
              <a:cs typeface="Times New Roman"/>
            </a:endParaRPr>
          </a:p>
        </p:txBody>
      </p:sp>
      <p:sp>
        <p:nvSpPr>
          <p:cNvPr id="5" name="object 5"/>
          <p:cNvSpPr/>
          <p:nvPr/>
        </p:nvSpPr>
        <p:spPr>
          <a:xfrm>
            <a:off x="2266248" y="3336512"/>
            <a:ext cx="1440180" cy="802005"/>
          </a:xfrm>
          <a:custGeom>
            <a:avLst/>
            <a:gdLst/>
            <a:ahLst/>
            <a:cxnLst/>
            <a:rect l="l" t="t" r="r" b="b"/>
            <a:pathLst>
              <a:path w="1440179" h="802004">
                <a:moveTo>
                  <a:pt x="1379989" y="441622"/>
                </a:moveTo>
                <a:lnTo>
                  <a:pt x="60001" y="441622"/>
                </a:lnTo>
                <a:lnTo>
                  <a:pt x="36645" y="446337"/>
                </a:lnTo>
                <a:lnTo>
                  <a:pt x="17573" y="459196"/>
                </a:lnTo>
                <a:lnTo>
                  <a:pt x="4715" y="478268"/>
                </a:lnTo>
                <a:lnTo>
                  <a:pt x="0" y="501622"/>
                </a:lnTo>
                <a:lnTo>
                  <a:pt x="0" y="741621"/>
                </a:lnTo>
                <a:lnTo>
                  <a:pt x="4715" y="764976"/>
                </a:lnTo>
                <a:lnTo>
                  <a:pt x="17573" y="784048"/>
                </a:lnTo>
                <a:lnTo>
                  <a:pt x="36645" y="796907"/>
                </a:lnTo>
                <a:lnTo>
                  <a:pt x="60001" y="801622"/>
                </a:lnTo>
                <a:lnTo>
                  <a:pt x="1379989" y="801622"/>
                </a:lnTo>
                <a:lnTo>
                  <a:pt x="1403344" y="796907"/>
                </a:lnTo>
                <a:lnTo>
                  <a:pt x="1422416" y="784048"/>
                </a:lnTo>
                <a:lnTo>
                  <a:pt x="1435275" y="764976"/>
                </a:lnTo>
                <a:lnTo>
                  <a:pt x="1439990" y="741621"/>
                </a:lnTo>
                <a:lnTo>
                  <a:pt x="1439990" y="501622"/>
                </a:lnTo>
                <a:lnTo>
                  <a:pt x="1435275" y="478268"/>
                </a:lnTo>
                <a:lnTo>
                  <a:pt x="1422416" y="459196"/>
                </a:lnTo>
                <a:lnTo>
                  <a:pt x="1403344" y="446337"/>
                </a:lnTo>
                <a:lnTo>
                  <a:pt x="1379989" y="441622"/>
                </a:lnTo>
                <a:close/>
              </a:path>
              <a:path w="1440179" h="802004">
                <a:moveTo>
                  <a:pt x="1229838" y="0"/>
                </a:moveTo>
                <a:lnTo>
                  <a:pt x="839994" y="441622"/>
                </a:lnTo>
                <a:lnTo>
                  <a:pt x="1199992" y="441622"/>
                </a:lnTo>
                <a:lnTo>
                  <a:pt x="1229838" y="0"/>
                </a:lnTo>
                <a:close/>
              </a:path>
            </a:pathLst>
          </a:custGeom>
          <a:solidFill>
            <a:srgbClr val="FFFDA9"/>
          </a:solidFill>
        </p:spPr>
        <p:txBody>
          <a:bodyPr wrap="square" lIns="0" tIns="0" rIns="0" bIns="0" rtlCol="0"/>
          <a:lstStyle/>
          <a:p>
            <a:endParaRPr/>
          </a:p>
        </p:txBody>
      </p:sp>
      <p:sp>
        <p:nvSpPr>
          <p:cNvPr id="6" name="object 6"/>
          <p:cNvSpPr/>
          <p:nvPr/>
        </p:nvSpPr>
        <p:spPr>
          <a:xfrm>
            <a:off x="2266248" y="3336511"/>
            <a:ext cx="1440180" cy="802005"/>
          </a:xfrm>
          <a:custGeom>
            <a:avLst/>
            <a:gdLst/>
            <a:ahLst/>
            <a:cxnLst/>
            <a:rect l="l" t="t" r="r" b="b"/>
            <a:pathLst>
              <a:path w="1440179" h="802004">
                <a:moveTo>
                  <a:pt x="0" y="501624"/>
                </a:moveTo>
                <a:lnTo>
                  <a:pt x="4715" y="478268"/>
                </a:lnTo>
                <a:lnTo>
                  <a:pt x="17573" y="459196"/>
                </a:lnTo>
                <a:lnTo>
                  <a:pt x="36645" y="446338"/>
                </a:lnTo>
                <a:lnTo>
                  <a:pt x="60000" y="441623"/>
                </a:lnTo>
                <a:lnTo>
                  <a:pt x="839994" y="441623"/>
                </a:lnTo>
                <a:lnTo>
                  <a:pt x="1229838" y="0"/>
                </a:lnTo>
                <a:lnTo>
                  <a:pt x="1199992" y="441623"/>
                </a:lnTo>
                <a:lnTo>
                  <a:pt x="1379989" y="441623"/>
                </a:lnTo>
                <a:lnTo>
                  <a:pt x="1403344" y="446338"/>
                </a:lnTo>
                <a:lnTo>
                  <a:pt x="1422416" y="459196"/>
                </a:lnTo>
                <a:lnTo>
                  <a:pt x="1435275" y="478268"/>
                </a:lnTo>
                <a:lnTo>
                  <a:pt x="1439990" y="501624"/>
                </a:lnTo>
                <a:lnTo>
                  <a:pt x="1439990" y="591623"/>
                </a:lnTo>
                <a:lnTo>
                  <a:pt x="1439990" y="741622"/>
                </a:lnTo>
                <a:lnTo>
                  <a:pt x="1435275" y="764977"/>
                </a:lnTo>
                <a:lnTo>
                  <a:pt x="1422416" y="784049"/>
                </a:lnTo>
                <a:lnTo>
                  <a:pt x="1403344" y="796907"/>
                </a:lnTo>
                <a:lnTo>
                  <a:pt x="1379989" y="801623"/>
                </a:lnTo>
                <a:lnTo>
                  <a:pt x="1199992" y="801623"/>
                </a:lnTo>
                <a:lnTo>
                  <a:pt x="839994" y="801623"/>
                </a:lnTo>
                <a:lnTo>
                  <a:pt x="60000" y="801623"/>
                </a:lnTo>
                <a:lnTo>
                  <a:pt x="36645" y="796907"/>
                </a:lnTo>
                <a:lnTo>
                  <a:pt x="17573" y="784049"/>
                </a:lnTo>
                <a:lnTo>
                  <a:pt x="4715" y="764977"/>
                </a:lnTo>
                <a:lnTo>
                  <a:pt x="0" y="741622"/>
                </a:lnTo>
                <a:lnTo>
                  <a:pt x="0" y="591623"/>
                </a:lnTo>
                <a:lnTo>
                  <a:pt x="0" y="501622"/>
                </a:lnTo>
                <a:close/>
              </a:path>
            </a:pathLst>
          </a:custGeom>
          <a:ln w="9524">
            <a:solidFill>
              <a:srgbClr val="000000"/>
            </a:solidFill>
          </a:ln>
        </p:spPr>
        <p:txBody>
          <a:bodyPr wrap="square" lIns="0" tIns="0" rIns="0" bIns="0" rtlCol="0"/>
          <a:lstStyle/>
          <a:p>
            <a:endParaRPr/>
          </a:p>
        </p:txBody>
      </p:sp>
      <p:sp>
        <p:nvSpPr>
          <p:cNvPr id="7" name="object 7"/>
          <p:cNvSpPr txBox="1"/>
          <p:nvPr/>
        </p:nvSpPr>
        <p:spPr>
          <a:xfrm>
            <a:off x="2442556" y="3838755"/>
            <a:ext cx="1092835" cy="228268"/>
          </a:xfrm>
          <a:prstGeom prst="rect">
            <a:avLst/>
          </a:prstGeom>
        </p:spPr>
        <p:txBody>
          <a:bodyPr vert="horz" wrap="square" lIns="0" tIns="12700" rIns="0" bIns="0" rtlCol="0">
            <a:spAutoFit/>
          </a:bodyPr>
          <a:lstStyle/>
          <a:p>
            <a:pPr marL="12700">
              <a:lnSpc>
                <a:spcPct val="100000"/>
              </a:lnSpc>
              <a:spcBef>
                <a:spcPts val="100"/>
              </a:spcBef>
            </a:pPr>
            <a:r>
              <a:rPr lang="tr-TR" sz="1400" spc="-5" dirty="0" smtClean="0">
                <a:latin typeface="Arial"/>
                <a:cs typeface="Arial"/>
              </a:rPr>
              <a:t>Çarpan</a:t>
            </a:r>
            <a:endParaRPr sz="1400" dirty="0">
              <a:latin typeface="Arial"/>
              <a:cs typeface="Arial"/>
            </a:endParaRPr>
          </a:p>
        </p:txBody>
      </p:sp>
      <p:sp>
        <p:nvSpPr>
          <p:cNvPr id="8" name="object 8"/>
          <p:cNvSpPr/>
          <p:nvPr/>
        </p:nvSpPr>
        <p:spPr>
          <a:xfrm>
            <a:off x="4120944" y="3338794"/>
            <a:ext cx="1440180" cy="799465"/>
          </a:xfrm>
          <a:custGeom>
            <a:avLst/>
            <a:gdLst/>
            <a:ahLst/>
            <a:cxnLst/>
            <a:rect l="l" t="t" r="r" b="b"/>
            <a:pathLst>
              <a:path w="1440179" h="799464">
                <a:moveTo>
                  <a:pt x="1379989" y="439339"/>
                </a:moveTo>
                <a:lnTo>
                  <a:pt x="60001" y="439339"/>
                </a:lnTo>
                <a:lnTo>
                  <a:pt x="36645" y="444055"/>
                </a:lnTo>
                <a:lnTo>
                  <a:pt x="17573" y="456914"/>
                </a:lnTo>
                <a:lnTo>
                  <a:pt x="4715" y="475986"/>
                </a:lnTo>
                <a:lnTo>
                  <a:pt x="0" y="499339"/>
                </a:lnTo>
                <a:lnTo>
                  <a:pt x="0" y="739339"/>
                </a:lnTo>
                <a:lnTo>
                  <a:pt x="4715" y="762694"/>
                </a:lnTo>
                <a:lnTo>
                  <a:pt x="17573" y="781766"/>
                </a:lnTo>
                <a:lnTo>
                  <a:pt x="36645" y="794625"/>
                </a:lnTo>
                <a:lnTo>
                  <a:pt x="60001" y="799340"/>
                </a:lnTo>
                <a:lnTo>
                  <a:pt x="1379989" y="799340"/>
                </a:lnTo>
                <a:lnTo>
                  <a:pt x="1403344" y="794625"/>
                </a:lnTo>
                <a:lnTo>
                  <a:pt x="1422416" y="781766"/>
                </a:lnTo>
                <a:lnTo>
                  <a:pt x="1435275" y="762694"/>
                </a:lnTo>
                <a:lnTo>
                  <a:pt x="1439990" y="739339"/>
                </a:lnTo>
                <a:lnTo>
                  <a:pt x="1439990" y="499339"/>
                </a:lnTo>
                <a:lnTo>
                  <a:pt x="1435275" y="475986"/>
                </a:lnTo>
                <a:lnTo>
                  <a:pt x="1422416" y="456914"/>
                </a:lnTo>
                <a:lnTo>
                  <a:pt x="1403344" y="444055"/>
                </a:lnTo>
                <a:lnTo>
                  <a:pt x="1379989" y="439339"/>
                </a:lnTo>
                <a:close/>
              </a:path>
              <a:path w="1440179" h="799464">
                <a:moveTo>
                  <a:pt x="500741" y="0"/>
                </a:moveTo>
                <a:lnTo>
                  <a:pt x="239998" y="439339"/>
                </a:lnTo>
                <a:lnTo>
                  <a:pt x="599996" y="439339"/>
                </a:lnTo>
                <a:lnTo>
                  <a:pt x="500741" y="0"/>
                </a:lnTo>
                <a:close/>
              </a:path>
            </a:pathLst>
          </a:custGeom>
          <a:solidFill>
            <a:srgbClr val="FFFDA9"/>
          </a:solidFill>
        </p:spPr>
        <p:txBody>
          <a:bodyPr wrap="square" lIns="0" tIns="0" rIns="0" bIns="0" rtlCol="0"/>
          <a:lstStyle/>
          <a:p>
            <a:endParaRPr/>
          </a:p>
        </p:txBody>
      </p:sp>
      <p:sp>
        <p:nvSpPr>
          <p:cNvPr id="9" name="object 9"/>
          <p:cNvSpPr/>
          <p:nvPr/>
        </p:nvSpPr>
        <p:spPr>
          <a:xfrm>
            <a:off x="4120944" y="3338794"/>
            <a:ext cx="1440180" cy="799465"/>
          </a:xfrm>
          <a:custGeom>
            <a:avLst/>
            <a:gdLst/>
            <a:ahLst/>
            <a:cxnLst/>
            <a:rect l="l" t="t" r="r" b="b"/>
            <a:pathLst>
              <a:path w="1440179" h="799464">
                <a:moveTo>
                  <a:pt x="0" y="499340"/>
                </a:moveTo>
                <a:lnTo>
                  <a:pt x="4715" y="475985"/>
                </a:lnTo>
                <a:lnTo>
                  <a:pt x="17573" y="456913"/>
                </a:lnTo>
                <a:lnTo>
                  <a:pt x="36645" y="444054"/>
                </a:lnTo>
                <a:lnTo>
                  <a:pt x="60000" y="439339"/>
                </a:lnTo>
                <a:lnTo>
                  <a:pt x="239998" y="439339"/>
                </a:lnTo>
                <a:lnTo>
                  <a:pt x="500741" y="0"/>
                </a:lnTo>
                <a:lnTo>
                  <a:pt x="599995" y="439339"/>
                </a:lnTo>
                <a:lnTo>
                  <a:pt x="1379989" y="439339"/>
                </a:lnTo>
                <a:lnTo>
                  <a:pt x="1403344" y="444054"/>
                </a:lnTo>
                <a:lnTo>
                  <a:pt x="1422416" y="456913"/>
                </a:lnTo>
                <a:lnTo>
                  <a:pt x="1435275" y="475985"/>
                </a:lnTo>
                <a:lnTo>
                  <a:pt x="1439990" y="499340"/>
                </a:lnTo>
                <a:lnTo>
                  <a:pt x="1439990" y="589339"/>
                </a:lnTo>
                <a:lnTo>
                  <a:pt x="1439990" y="739338"/>
                </a:lnTo>
                <a:lnTo>
                  <a:pt x="1435275" y="762693"/>
                </a:lnTo>
                <a:lnTo>
                  <a:pt x="1422416" y="781765"/>
                </a:lnTo>
                <a:lnTo>
                  <a:pt x="1403344" y="794624"/>
                </a:lnTo>
                <a:lnTo>
                  <a:pt x="1379989" y="799339"/>
                </a:lnTo>
                <a:lnTo>
                  <a:pt x="599995" y="799339"/>
                </a:lnTo>
                <a:lnTo>
                  <a:pt x="239998" y="799339"/>
                </a:lnTo>
                <a:lnTo>
                  <a:pt x="60000" y="799339"/>
                </a:lnTo>
                <a:lnTo>
                  <a:pt x="36645" y="794624"/>
                </a:lnTo>
                <a:lnTo>
                  <a:pt x="17573" y="781765"/>
                </a:lnTo>
                <a:lnTo>
                  <a:pt x="4715" y="762693"/>
                </a:lnTo>
                <a:lnTo>
                  <a:pt x="0" y="739338"/>
                </a:lnTo>
                <a:lnTo>
                  <a:pt x="0" y="589339"/>
                </a:lnTo>
                <a:lnTo>
                  <a:pt x="0" y="499339"/>
                </a:lnTo>
                <a:close/>
              </a:path>
            </a:pathLst>
          </a:custGeom>
          <a:ln w="9524">
            <a:solidFill>
              <a:srgbClr val="000000"/>
            </a:solidFill>
          </a:ln>
        </p:spPr>
        <p:txBody>
          <a:bodyPr wrap="square" lIns="0" tIns="0" rIns="0" bIns="0" rtlCol="0"/>
          <a:lstStyle/>
          <a:p>
            <a:endParaRPr/>
          </a:p>
        </p:txBody>
      </p:sp>
      <p:sp>
        <p:nvSpPr>
          <p:cNvPr id="10" name="object 10"/>
          <p:cNvSpPr txBox="1"/>
          <p:nvPr/>
        </p:nvSpPr>
        <p:spPr>
          <a:xfrm>
            <a:off x="4262613" y="3838755"/>
            <a:ext cx="1162050" cy="228268"/>
          </a:xfrm>
          <a:prstGeom prst="rect">
            <a:avLst/>
          </a:prstGeom>
        </p:spPr>
        <p:txBody>
          <a:bodyPr vert="horz" wrap="square" lIns="0" tIns="12700" rIns="0" bIns="0" rtlCol="0">
            <a:spAutoFit/>
          </a:bodyPr>
          <a:lstStyle/>
          <a:p>
            <a:pPr marL="12700">
              <a:lnSpc>
                <a:spcPct val="100000"/>
              </a:lnSpc>
              <a:spcBef>
                <a:spcPts val="100"/>
              </a:spcBef>
            </a:pPr>
            <a:r>
              <a:rPr lang="tr-TR" sz="1400" spc="-5" dirty="0" smtClean="0">
                <a:latin typeface="Arial"/>
                <a:cs typeface="Arial"/>
              </a:rPr>
              <a:t>Artış</a:t>
            </a:r>
            <a:endParaRPr sz="1400" dirty="0">
              <a:latin typeface="Arial"/>
              <a:cs typeface="Arial"/>
            </a:endParaRPr>
          </a:p>
        </p:txBody>
      </p:sp>
      <p:sp>
        <p:nvSpPr>
          <p:cNvPr id="11" name="object 11"/>
          <p:cNvSpPr/>
          <p:nvPr/>
        </p:nvSpPr>
        <p:spPr>
          <a:xfrm>
            <a:off x="5921144" y="3336357"/>
            <a:ext cx="1440180" cy="802005"/>
          </a:xfrm>
          <a:custGeom>
            <a:avLst/>
            <a:gdLst/>
            <a:ahLst/>
            <a:cxnLst/>
            <a:rect l="l" t="t" r="r" b="b"/>
            <a:pathLst>
              <a:path w="1440179" h="802004">
                <a:moveTo>
                  <a:pt x="1379989" y="441777"/>
                </a:moveTo>
                <a:lnTo>
                  <a:pt x="60001" y="441777"/>
                </a:lnTo>
                <a:lnTo>
                  <a:pt x="36645" y="446492"/>
                </a:lnTo>
                <a:lnTo>
                  <a:pt x="17573" y="459351"/>
                </a:lnTo>
                <a:lnTo>
                  <a:pt x="4715" y="478423"/>
                </a:lnTo>
                <a:lnTo>
                  <a:pt x="0" y="501776"/>
                </a:lnTo>
                <a:lnTo>
                  <a:pt x="0" y="741776"/>
                </a:lnTo>
                <a:lnTo>
                  <a:pt x="4715" y="765131"/>
                </a:lnTo>
                <a:lnTo>
                  <a:pt x="17573" y="784203"/>
                </a:lnTo>
                <a:lnTo>
                  <a:pt x="36645" y="797062"/>
                </a:lnTo>
                <a:lnTo>
                  <a:pt x="60001" y="801777"/>
                </a:lnTo>
                <a:lnTo>
                  <a:pt x="1379989" y="801777"/>
                </a:lnTo>
                <a:lnTo>
                  <a:pt x="1403344" y="797062"/>
                </a:lnTo>
                <a:lnTo>
                  <a:pt x="1422416" y="784203"/>
                </a:lnTo>
                <a:lnTo>
                  <a:pt x="1435275" y="765131"/>
                </a:lnTo>
                <a:lnTo>
                  <a:pt x="1439990" y="741776"/>
                </a:lnTo>
                <a:lnTo>
                  <a:pt x="1439990" y="501776"/>
                </a:lnTo>
                <a:lnTo>
                  <a:pt x="1435275" y="478423"/>
                </a:lnTo>
                <a:lnTo>
                  <a:pt x="1422416" y="459351"/>
                </a:lnTo>
                <a:lnTo>
                  <a:pt x="1403344" y="446492"/>
                </a:lnTo>
                <a:lnTo>
                  <a:pt x="1379989" y="441777"/>
                </a:lnTo>
                <a:close/>
              </a:path>
              <a:path w="1440179" h="802004">
                <a:moveTo>
                  <a:pt x="237454" y="0"/>
                </a:moveTo>
                <a:lnTo>
                  <a:pt x="239999" y="441777"/>
                </a:lnTo>
                <a:lnTo>
                  <a:pt x="599996" y="441777"/>
                </a:lnTo>
                <a:lnTo>
                  <a:pt x="237454" y="0"/>
                </a:lnTo>
                <a:close/>
              </a:path>
            </a:pathLst>
          </a:custGeom>
          <a:solidFill>
            <a:srgbClr val="FFFDA9"/>
          </a:solidFill>
        </p:spPr>
        <p:txBody>
          <a:bodyPr wrap="square" lIns="0" tIns="0" rIns="0" bIns="0" rtlCol="0"/>
          <a:lstStyle/>
          <a:p>
            <a:endParaRPr/>
          </a:p>
        </p:txBody>
      </p:sp>
      <p:sp>
        <p:nvSpPr>
          <p:cNvPr id="12" name="object 12"/>
          <p:cNvSpPr/>
          <p:nvPr/>
        </p:nvSpPr>
        <p:spPr>
          <a:xfrm>
            <a:off x="5921143" y="3336356"/>
            <a:ext cx="1440180" cy="802005"/>
          </a:xfrm>
          <a:custGeom>
            <a:avLst/>
            <a:gdLst/>
            <a:ahLst/>
            <a:cxnLst/>
            <a:rect l="l" t="t" r="r" b="b"/>
            <a:pathLst>
              <a:path w="1440179" h="802004">
                <a:moveTo>
                  <a:pt x="0" y="501779"/>
                </a:moveTo>
                <a:lnTo>
                  <a:pt x="4715" y="478423"/>
                </a:lnTo>
                <a:lnTo>
                  <a:pt x="17573" y="459351"/>
                </a:lnTo>
                <a:lnTo>
                  <a:pt x="36645" y="446493"/>
                </a:lnTo>
                <a:lnTo>
                  <a:pt x="60000" y="441778"/>
                </a:lnTo>
                <a:lnTo>
                  <a:pt x="239998" y="441778"/>
                </a:lnTo>
                <a:lnTo>
                  <a:pt x="237454" y="0"/>
                </a:lnTo>
                <a:lnTo>
                  <a:pt x="599995" y="441778"/>
                </a:lnTo>
                <a:lnTo>
                  <a:pt x="1379989" y="441778"/>
                </a:lnTo>
                <a:lnTo>
                  <a:pt x="1403344" y="446493"/>
                </a:lnTo>
                <a:lnTo>
                  <a:pt x="1422416" y="459351"/>
                </a:lnTo>
                <a:lnTo>
                  <a:pt x="1435274" y="478423"/>
                </a:lnTo>
                <a:lnTo>
                  <a:pt x="1439989" y="501779"/>
                </a:lnTo>
                <a:lnTo>
                  <a:pt x="1439989" y="591778"/>
                </a:lnTo>
                <a:lnTo>
                  <a:pt x="1439989" y="741777"/>
                </a:lnTo>
                <a:lnTo>
                  <a:pt x="1435274" y="765132"/>
                </a:lnTo>
                <a:lnTo>
                  <a:pt x="1422416" y="784204"/>
                </a:lnTo>
                <a:lnTo>
                  <a:pt x="1403344" y="797062"/>
                </a:lnTo>
                <a:lnTo>
                  <a:pt x="1379989" y="801778"/>
                </a:lnTo>
                <a:lnTo>
                  <a:pt x="599995" y="801778"/>
                </a:lnTo>
                <a:lnTo>
                  <a:pt x="239998" y="801778"/>
                </a:lnTo>
                <a:lnTo>
                  <a:pt x="60000" y="801778"/>
                </a:lnTo>
                <a:lnTo>
                  <a:pt x="36645" y="797062"/>
                </a:lnTo>
                <a:lnTo>
                  <a:pt x="17573" y="784204"/>
                </a:lnTo>
                <a:lnTo>
                  <a:pt x="4715" y="765132"/>
                </a:lnTo>
                <a:lnTo>
                  <a:pt x="0" y="741777"/>
                </a:lnTo>
                <a:lnTo>
                  <a:pt x="0" y="591778"/>
                </a:lnTo>
                <a:lnTo>
                  <a:pt x="0" y="501777"/>
                </a:lnTo>
                <a:close/>
              </a:path>
            </a:pathLst>
          </a:custGeom>
          <a:ln w="9524">
            <a:solidFill>
              <a:srgbClr val="000000"/>
            </a:solidFill>
          </a:ln>
        </p:spPr>
        <p:txBody>
          <a:bodyPr wrap="square" lIns="0" tIns="0" rIns="0" bIns="0" rtlCol="0"/>
          <a:lstStyle/>
          <a:p>
            <a:endParaRPr/>
          </a:p>
        </p:txBody>
      </p:sp>
      <p:sp>
        <p:nvSpPr>
          <p:cNvPr id="13" name="object 13"/>
          <p:cNvSpPr txBox="1"/>
          <p:nvPr/>
        </p:nvSpPr>
        <p:spPr>
          <a:xfrm>
            <a:off x="6117116" y="3838755"/>
            <a:ext cx="1053465" cy="228268"/>
          </a:xfrm>
          <a:prstGeom prst="rect">
            <a:avLst/>
          </a:prstGeom>
        </p:spPr>
        <p:txBody>
          <a:bodyPr vert="horz" wrap="square" lIns="0" tIns="12700" rIns="0" bIns="0" rtlCol="0">
            <a:spAutoFit/>
          </a:bodyPr>
          <a:lstStyle/>
          <a:p>
            <a:pPr marL="12700">
              <a:lnSpc>
                <a:spcPct val="100000"/>
              </a:lnSpc>
              <a:spcBef>
                <a:spcPts val="100"/>
              </a:spcBef>
            </a:pPr>
            <a:r>
              <a:rPr lang="tr-TR" sz="1400" spc="-5" dirty="0" err="1" smtClean="0">
                <a:latin typeface="Arial"/>
                <a:cs typeface="Arial"/>
              </a:rPr>
              <a:t>Mod</a:t>
            </a:r>
            <a:endParaRPr sz="1400" dirty="0">
              <a:latin typeface="Arial"/>
              <a:cs typeface="Aria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960620" cy="452120"/>
          </a:xfrm>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a:t>
            </a:r>
            <a:endParaRPr spc="-5" dirty="0"/>
          </a:p>
        </p:txBody>
      </p:sp>
      <p:sp>
        <p:nvSpPr>
          <p:cNvPr id="3" name="object 3"/>
          <p:cNvSpPr txBox="1"/>
          <p:nvPr/>
        </p:nvSpPr>
        <p:spPr>
          <a:xfrm>
            <a:off x="1018511" y="1363229"/>
            <a:ext cx="6602730" cy="360680"/>
          </a:xfrm>
          <a:prstGeom prst="rect">
            <a:avLst/>
          </a:prstGeom>
        </p:spPr>
        <p:txBody>
          <a:bodyPr vert="horz" wrap="square" lIns="0" tIns="12700" rIns="0" bIns="0" rtlCol="0">
            <a:spAutoFit/>
          </a:bodyPr>
          <a:lstStyle/>
          <a:p>
            <a:pPr marL="466090" indent="-441325">
              <a:lnSpc>
                <a:spcPct val="100000"/>
              </a:lnSpc>
              <a:spcBef>
                <a:spcPts val="100"/>
              </a:spcBef>
              <a:buClr>
                <a:srgbClr val="003366"/>
              </a:buClr>
              <a:buSzPct val="118181"/>
              <a:buChar char="•"/>
              <a:tabLst>
                <a:tab pos="466090" algn="l"/>
                <a:tab pos="466725" algn="l"/>
              </a:tabLst>
            </a:pPr>
            <a:r>
              <a:rPr lang="tr-TR" sz="2200" spc="-5" dirty="0">
                <a:latin typeface="Verdana"/>
                <a:cs typeface="Verdana"/>
              </a:rPr>
              <a:t>Tamsayı </a:t>
            </a:r>
            <a:r>
              <a:rPr lang="tr-TR" sz="2200" spc="-5" dirty="0" err="1">
                <a:latin typeface="Verdana"/>
                <a:cs typeface="Verdana"/>
              </a:rPr>
              <a:t>Xi'yi</a:t>
            </a:r>
            <a:r>
              <a:rPr lang="tr-TR" sz="2200" spc="-5" dirty="0">
                <a:latin typeface="Verdana"/>
                <a:cs typeface="Verdana"/>
              </a:rPr>
              <a:t> rasgele sayılara dönüştürün</a:t>
            </a:r>
            <a:endParaRPr sz="2200" dirty="0">
              <a:latin typeface="Verdana"/>
              <a:cs typeface="Verdana"/>
            </a:endParaRPr>
          </a:p>
        </p:txBody>
      </p:sp>
      <p:sp>
        <p:nvSpPr>
          <p:cNvPr id="4" name="object 4"/>
          <p:cNvSpPr txBox="1"/>
          <p:nvPr/>
        </p:nvSpPr>
        <p:spPr>
          <a:xfrm>
            <a:off x="1018511" y="4522329"/>
            <a:ext cx="2686050" cy="1144270"/>
          </a:xfrm>
          <a:prstGeom prst="rect">
            <a:avLst/>
          </a:prstGeom>
        </p:spPr>
        <p:txBody>
          <a:bodyPr vert="horz" wrap="square" lIns="0" tIns="69850" rIns="0" bIns="0" rtlCol="0">
            <a:spAutoFit/>
          </a:bodyPr>
          <a:lstStyle/>
          <a:p>
            <a:pPr marL="368300" indent="-342900">
              <a:lnSpc>
                <a:spcPct val="100000"/>
              </a:lnSpc>
              <a:spcBef>
                <a:spcPts val="550"/>
              </a:spcBef>
              <a:buClr>
                <a:srgbClr val="003366"/>
              </a:buClr>
              <a:buSzPct val="118181"/>
              <a:buChar char="•"/>
              <a:tabLst>
                <a:tab pos="368300" algn="l"/>
              </a:tabLst>
            </a:pPr>
            <a:r>
              <a:rPr sz="2200" spc="-5" dirty="0" smtClean="0">
                <a:latin typeface="Verdana"/>
                <a:cs typeface="Verdana"/>
              </a:rPr>
              <a:t>Not:</a:t>
            </a:r>
            <a:endParaRPr sz="2200" dirty="0">
              <a:latin typeface="Verdana"/>
              <a:cs typeface="Verdana"/>
            </a:endParaRPr>
          </a:p>
          <a:p>
            <a:pPr marL="647700" lvl="1" indent="-266700">
              <a:lnSpc>
                <a:spcPct val="100000"/>
              </a:lnSpc>
              <a:spcBef>
                <a:spcPts val="415"/>
              </a:spcBef>
              <a:buClr>
                <a:srgbClr val="003366"/>
              </a:buClr>
              <a:buFont typeface="Times New Roman"/>
              <a:buChar char="•"/>
              <a:tabLst>
                <a:tab pos="647065" algn="l"/>
                <a:tab pos="647700" algn="l"/>
              </a:tabLst>
            </a:pPr>
            <a:r>
              <a:rPr sz="2000" i="1" dirty="0">
                <a:latin typeface="Times New Roman"/>
                <a:cs typeface="Times New Roman"/>
              </a:rPr>
              <a:t>X</a:t>
            </a:r>
            <a:r>
              <a:rPr sz="1950" i="1" baseline="-21367" dirty="0">
                <a:latin typeface="Times New Roman"/>
                <a:cs typeface="Times New Roman"/>
              </a:rPr>
              <a:t>i </a:t>
            </a:r>
            <a:r>
              <a:rPr sz="2000" dirty="0">
                <a:latin typeface="Symbol"/>
                <a:cs typeface="Symbol"/>
              </a:rPr>
              <a:t></a:t>
            </a:r>
            <a:r>
              <a:rPr sz="2000" dirty="0">
                <a:latin typeface="Times New Roman"/>
                <a:cs typeface="Times New Roman"/>
              </a:rPr>
              <a:t> {0, 1, ...,</a:t>
            </a:r>
            <a:r>
              <a:rPr sz="2000" spc="-235" dirty="0">
                <a:latin typeface="Times New Roman"/>
                <a:cs typeface="Times New Roman"/>
              </a:rPr>
              <a:t> </a:t>
            </a:r>
            <a:r>
              <a:rPr sz="2000" i="1" dirty="0">
                <a:latin typeface="Times New Roman"/>
                <a:cs typeface="Times New Roman"/>
              </a:rPr>
              <a:t>m</a:t>
            </a:r>
            <a:r>
              <a:rPr sz="2000" dirty="0">
                <a:latin typeface="Times New Roman"/>
                <a:cs typeface="Times New Roman"/>
              </a:rPr>
              <a:t>-1}</a:t>
            </a:r>
          </a:p>
          <a:p>
            <a:pPr marL="647700" lvl="1" indent="-266700">
              <a:lnSpc>
                <a:spcPct val="100000"/>
              </a:lnSpc>
              <a:spcBef>
                <a:spcPts val="500"/>
              </a:spcBef>
              <a:buClr>
                <a:srgbClr val="003366"/>
              </a:buClr>
              <a:buFont typeface="Times New Roman"/>
              <a:buChar char="•"/>
              <a:tabLst>
                <a:tab pos="647065" algn="l"/>
                <a:tab pos="647700" algn="l"/>
              </a:tabLst>
            </a:pPr>
            <a:r>
              <a:rPr sz="2000" i="1" dirty="0">
                <a:latin typeface="Times New Roman"/>
                <a:cs typeface="Times New Roman"/>
              </a:rPr>
              <a:t>R</a:t>
            </a:r>
            <a:r>
              <a:rPr sz="1950" i="1" baseline="-21367" dirty="0">
                <a:latin typeface="Times New Roman"/>
                <a:cs typeface="Times New Roman"/>
              </a:rPr>
              <a:t>i </a:t>
            </a:r>
            <a:r>
              <a:rPr sz="2000" dirty="0">
                <a:latin typeface="Symbol"/>
                <a:cs typeface="Symbol"/>
              </a:rPr>
              <a:t></a:t>
            </a:r>
            <a:r>
              <a:rPr sz="2000" dirty="0">
                <a:latin typeface="Times New Roman"/>
                <a:cs typeface="Times New Roman"/>
              </a:rPr>
              <a:t> [0,</a:t>
            </a:r>
            <a:r>
              <a:rPr sz="2000" spc="-190" dirty="0">
                <a:latin typeface="Times New Roman"/>
                <a:cs typeface="Times New Roman"/>
              </a:rPr>
              <a:t> </a:t>
            </a:r>
            <a:r>
              <a:rPr sz="2000" dirty="0">
                <a:latin typeface="Times New Roman"/>
                <a:cs typeface="Times New Roman"/>
              </a:rPr>
              <a:t>(</a:t>
            </a:r>
            <a:r>
              <a:rPr sz="2000" i="1" dirty="0">
                <a:latin typeface="Times New Roman"/>
                <a:cs typeface="Times New Roman"/>
              </a:rPr>
              <a:t>m</a:t>
            </a:r>
            <a:r>
              <a:rPr sz="2000" dirty="0">
                <a:latin typeface="Times New Roman"/>
                <a:cs typeface="Times New Roman"/>
              </a:rPr>
              <a:t>-1)/</a:t>
            </a:r>
            <a:r>
              <a:rPr sz="2000" i="1" dirty="0">
                <a:latin typeface="Times New Roman"/>
                <a:cs typeface="Times New Roman"/>
              </a:rPr>
              <a:t>m</a:t>
            </a:r>
            <a:r>
              <a:rPr sz="2000" dirty="0">
                <a:latin typeface="Times New Roman"/>
                <a:cs typeface="Times New Roman"/>
              </a:rPr>
              <a:t>]</a:t>
            </a:r>
          </a:p>
        </p:txBody>
      </p:sp>
      <p:sp>
        <p:nvSpPr>
          <p:cNvPr id="5" name="object 5"/>
          <p:cNvSpPr/>
          <p:nvPr/>
        </p:nvSpPr>
        <p:spPr>
          <a:xfrm>
            <a:off x="4708155" y="2934313"/>
            <a:ext cx="397510" cy="0"/>
          </a:xfrm>
          <a:custGeom>
            <a:avLst/>
            <a:gdLst/>
            <a:ahLst/>
            <a:cxnLst/>
            <a:rect l="l" t="t" r="r" b="b"/>
            <a:pathLst>
              <a:path w="397510">
                <a:moveTo>
                  <a:pt x="0" y="0"/>
                </a:moveTo>
                <a:lnTo>
                  <a:pt x="397359" y="0"/>
                </a:lnTo>
              </a:path>
            </a:pathLst>
          </a:custGeom>
          <a:ln w="13748">
            <a:solidFill>
              <a:srgbClr val="000000"/>
            </a:solidFill>
          </a:ln>
        </p:spPr>
        <p:txBody>
          <a:bodyPr wrap="square" lIns="0" tIns="0" rIns="0" bIns="0" rtlCol="0"/>
          <a:lstStyle/>
          <a:p>
            <a:endParaRPr/>
          </a:p>
        </p:txBody>
      </p:sp>
      <p:sp>
        <p:nvSpPr>
          <p:cNvPr id="6" name="object 6"/>
          <p:cNvSpPr txBox="1"/>
          <p:nvPr/>
        </p:nvSpPr>
        <p:spPr>
          <a:xfrm>
            <a:off x="5139559" y="2667288"/>
            <a:ext cx="1541145" cy="433070"/>
          </a:xfrm>
          <a:prstGeom prst="rect">
            <a:avLst/>
          </a:prstGeom>
        </p:spPr>
        <p:txBody>
          <a:bodyPr vert="horz" wrap="square" lIns="0" tIns="15240" rIns="0" bIns="0" rtlCol="0">
            <a:spAutoFit/>
          </a:bodyPr>
          <a:lstStyle/>
          <a:p>
            <a:pPr marL="12700">
              <a:lnSpc>
                <a:spcPct val="100000"/>
              </a:lnSpc>
              <a:spcBef>
                <a:spcPts val="120"/>
              </a:spcBef>
              <a:tabLst>
                <a:tab pos="397510" algn="l"/>
              </a:tabLst>
            </a:pPr>
            <a:r>
              <a:rPr sz="2650" spc="5" dirty="0">
                <a:latin typeface="Times New Roman"/>
                <a:cs typeface="Times New Roman"/>
              </a:rPr>
              <a:t>,	</a:t>
            </a:r>
            <a:r>
              <a:rPr sz="2650" i="1" spc="5" dirty="0">
                <a:latin typeface="Times New Roman"/>
                <a:cs typeface="Times New Roman"/>
              </a:rPr>
              <a:t>i </a:t>
            </a:r>
            <a:r>
              <a:rPr sz="2650" spc="10" dirty="0">
                <a:latin typeface="Symbol"/>
                <a:cs typeface="Symbol"/>
              </a:rPr>
              <a:t></a:t>
            </a:r>
            <a:r>
              <a:rPr sz="2650" spc="-470" dirty="0">
                <a:latin typeface="Times New Roman"/>
                <a:cs typeface="Times New Roman"/>
              </a:rPr>
              <a:t> </a:t>
            </a:r>
            <a:r>
              <a:rPr sz="2650" spc="-35" dirty="0">
                <a:latin typeface="Times New Roman"/>
                <a:cs typeface="Times New Roman"/>
              </a:rPr>
              <a:t>1,2,...</a:t>
            </a:r>
            <a:endParaRPr sz="2650">
              <a:latin typeface="Times New Roman"/>
              <a:cs typeface="Times New Roman"/>
            </a:endParaRPr>
          </a:p>
        </p:txBody>
      </p:sp>
      <p:sp>
        <p:nvSpPr>
          <p:cNvPr id="7" name="object 7"/>
          <p:cNvSpPr txBox="1"/>
          <p:nvPr/>
        </p:nvSpPr>
        <p:spPr>
          <a:xfrm>
            <a:off x="4776566" y="2931942"/>
            <a:ext cx="271145" cy="433070"/>
          </a:xfrm>
          <a:prstGeom prst="rect">
            <a:avLst/>
          </a:prstGeom>
        </p:spPr>
        <p:txBody>
          <a:bodyPr vert="horz" wrap="square" lIns="0" tIns="15240" rIns="0" bIns="0" rtlCol="0">
            <a:spAutoFit/>
          </a:bodyPr>
          <a:lstStyle/>
          <a:p>
            <a:pPr marL="12700">
              <a:lnSpc>
                <a:spcPct val="100000"/>
              </a:lnSpc>
              <a:spcBef>
                <a:spcPts val="120"/>
              </a:spcBef>
            </a:pPr>
            <a:r>
              <a:rPr sz="2650" i="1" spc="15" dirty="0">
                <a:latin typeface="Times New Roman"/>
                <a:cs typeface="Times New Roman"/>
              </a:rPr>
              <a:t>m</a:t>
            </a:r>
            <a:endParaRPr sz="2650">
              <a:latin typeface="Times New Roman"/>
              <a:cs typeface="Times New Roman"/>
            </a:endParaRPr>
          </a:p>
        </p:txBody>
      </p:sp>
      <p:sp>
        <p:nvSpPr>
          <p:cNvPr id="8" name="object 8"/>
          <p:cNvSpPr txBox="1"/>
          <p:nvPr/>
        </p:nvSpPr>
        <p:spPr>
          <a:xfrm>
            <a:off x="4744277" y="2452121"/>
            <a:ext cx="233045" cy="433070"/>
          </a:xfrm>
          <a:prstGeom prst="rect">
            <a:avLst/>
          </a:prstGeom>
        </p:spPr>
        <p:txBody>
          <a:bodyPr vert="horz" wrap="square" lIns="0" tIns="15240" rIns="0" bIns="0" rtlCol="0">
            <a:spAutoFit/>
          </a:bodyPr>
          <a:lstStyle/>
          <a:p>
            <a:pPr marL="12700">
              <a:lnSpc>
                <a:spcPct val="100000"/>
              </a:lnSpc>
              <a:spcBef>
                <a:spcPts val="120"/>
              </a:spcBef>
            </a:pPr>
            <a:r>
              <a:rPr sz="2650" i="1" spc="10" dirty="0">
                <a:latin typeface="Times New Roman"/>
                <a:cs typeface="Times New Roman"/>
              </a:rPr>
              <a:t>X</a:t>
            </a:r>
            <a:endParaRPr sz="2650">
              <a:latin typeface="Times New Roman"/>
              <a:cs typeface="Times New Roman"/>
            </a:endParaRPr>
          </a:p>
        </p:txBody>
      </p:sp>
      <p:sp>
        <p:nvSpPr>
          <p:cNvPr id="9" name="object 9"/>
          <p:cNvSpPr txBox="1"/>
          <p:nvPr/>
        </p:nvSpPr>
        <p:spPr>
          <a:xfrm>
            <a:off x="4067129" y="2667288"/>
            <a:ext cx="575310" cy="433070"/>
          </a:xfrm>
          <a:prstGeom prst="rect">
            <a:avLst/>
          </a:prstGeom>
        </p:spPr>
        <p:txBody>
          <a:bodyPr vert="horz" wrap="square" lIns="0" tIns="15240" rIns="0" bIns="0" rtlCol="0">
            <a:spAutoFit/>
          </a:bodyPr>
          <a:lstStyle/>
          <a:p>
            <a:pPr marL="12700">
              <a:lnSpc>
                <a:spcPct val="100000"/>
              </a:lnSpc>
              <a:spcBef>
                <a:spcPts val="120"/>
              </a:spcBef>
              <a:tabLst>
                <a:tab pos="375285" algn="l"/>
              </a:tabLst>
            </a:pPr>
            <a:r>
              <a:rPr sz="2650" i="1" spc="10" dirty="0">
                <a:latin typeface="Times New Roman"/>
                <a:cs typeface="Times New Roman"/>
              </a:rPr>
              <a:t>R	</a:t>
            </a:r>
            <a:r>
              <a:rPr sz="2650" spc="10" dirty="0">
                <a:latin typeface="Symbol"/>
                <a:cs typeface="Symbol"/>
              </a:rPr>
              <a:t></a:t>
            </a:r>
            <a:endParaRPr sz="2650">
              <a:latin typeface="Symbol"/>
              <a:cs typeface="Symbol"/>
            </a:endParaRPr>
          </a:p>
        </p:txBody>
      </p:sp>
      <p:sp>
        <p:nvSpPr>
          <p:cNvPr id="10" name="object 10"/>
          <p:cNvSpPr txBox="1"/>
          <p:nvPr/>
        </p:nvSpPr>
        <p:spPr>
          <a:xfrm>
            <a:off x="4982820" y="2678961"/>
            <a:ext cx="80645" cy="263525"/>
          </a:xfrm>
          <a:prstGeom prst="rect">
            <a:avLst/>
          </a:prstGeom>
        </p:spPr>
        <p:txBody>
          <a:bodyPr vert="horz" wrap="square" lIns="0" tIns="13335" rIns="0" bIns="0" rtlCol="0">
            <a:spAutoFit/>
          </a:bodyPr>
          <a:lstStyle/>
          <a:p>
            <a:pPr marL="12700">
              <a:lnSpc>
                <a:spcPct val="100000"/>
              </a:lnSpc>
              <a:spcBef>
                <a:spcPts val="105"/>
              </a:spcBef>
            </a:pPr>
            <a:r>
              <a:rPr sz="1550" i="1" dirty="0">
                <a:latin typeface="Times New Roman"/>
                <a:cs typeface="Times New Roman"/>
              </a:rPr>
              <a:t>i</a:t>
            </a:r>
            <a:endParaRPr sz="1550">
              <a:latin typeface="Times New Roman"/>
              <a:cs typeface="Times New Roman"/>
            </a:endParaRPr>
          </a:p>
        </p:txBody>
      </p:sp>
      <p:sp>
        <p:nvSpPr>
          <p:cNvPr id="11" name="object 11"/>
          <p:cNvSpPr txBox="1"/>
          <p:nvPr/>
        </p:nvSpPr>
        <p:spPr>
          <a:xfrm>
            <a:off x="4258928" y="2893436"/>
            <a:ext cx="80645" cy="263525"/>
          </a:xfrm>
          <a:prstGeom prst="rect">
            <a:avLst/>
          </a:prstGeom>
        </p:spPr>
        <p:txBody>
          <a:bodyPr vert="horz" wrap="square" lIns="0" tIns="13335" rIns="0" bIns="0" rtlCol="0">
            <a:spAutoFit/>
          </a:bodyPr>
          <a:lstStyle/>
          <a:p>
            <a:pPr marL="12700">
              <a:lnSpc>
                <a:spcPct val="100000"/>
              </a:lnSpc>
              <a:spcBef>
                <a:spcPts val="105"/>
              </a:spcBef>
            </a:pPr>
            <a:r>
              <a:rPr sz="1550" i="1" dirty="0">
                <a:latin typeface="Times New Roman"/>
                <a:cs typeface="Times New Roman"/>
              </a:rPr>
              <a:t>i</a:t>
            </a:r>
            <a:endParaRPr sz="1550">
              <a:latin typeface="Times New Roman"/>
              <a:cs typeface="Times New Roman"/>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Unvan 22"/>
          <p:cNvSpPr>
            <a:spLocks noGrp="1"/>
          </p:cNvSpPr>
          <p:nvPr>
            <p:ph type="title"/>
          </p:nvPr>
        </p:nvSpPr>
        <p:spPr/>
        <p:txBody>
          <a:bodyPr/>
          <a:lstStyle/>
          <a:p>
            <a:endParaRPr lang="tr-TR"/>
          </a:p>
        </p:txBody>
      </p:sp>
      <p:pic>
        <p:nvPicPr>
          <p:cNvPr id="24" name="Resim 23"/>
          <p:cNvPicPr>
            <a:picLocks noChangeAspect="1"/>
          </p:cNvPicPr>
          <p:nvPr/>
        </p:nvPicPr>
        <p:blipFill>
          <a:blip r:embed="rId2"/>
          <a:stretch>
            <a:fillRect/>
          </a:stretch>
        </p:blipFill>
        <p:spPr>
          <a:xfrm>
            <a:off x="748569" y="391201"/>
            <a:ext cx="8862408" cy="59055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6772909" cy="452120"/>
          </a:xfrm>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 Örnek</a:t>
            </a:r>
            <a:endParaRPr spc="-5" dirty="0"/>
          </a:p>
        </p:txBody>
      </p:sp>
      <p:sp>
        <p:nvSpPr>
          <p:cNvPr id="3" name="object 3"/>
          <p:cNvSpPr txBox="1"/>
          <p:nvPr/>
        </p:nvSpPr>
        <p:spPr>
          <a:xfrm>
            <a:off x="1005811" y="1302269"/>
            <a:ext cx="5996305" cy="1246495"/>
          </a:xfrm>
          <a:prstGeom prst="rect">
            <a:avLst/>
          </a:prstGeom>
        </p:spPr>
        <p:txBody>
          <a:bodyPr vert="horz" wrap="square" lIns="0" tIns="73660" rIns="0" bIns="0" rtlCol="0">
            <a:spAutoFit/>
          </a:bodyPr>
          <a:lstStyle/>
          <a:p>
            <a:pPr marL="381000" indent="-342900">
              <a:lnSpc>
                <a:spcPct val="100000"/>
              </a:lnSpc>
              <a:spcBef>
                <a:spcPts val="580"/>
              </a:spcBef>
              <a:buClr>
                <a:srgbClr val="003366"/>
              </a:buClr>
              <a:buSzPct val="118750"/>
              <a:buChar char="•"/>
              <a:tabLst>
                <a:tab pos="381000" algn="l"/>
              </a:tabLst>
            </a:pPr>
            <a:r>
              <a:rPr sz="2400" i="1" dirty="0" smtClean="0">
                <a:latin typeface="Times New Roman"/>
                <a:cs typeface="Times New Roman"/>
              </a:rPr>
              <a:t>X</a:t>
            </a:r>
            <a:r>
              <a:rPr sz="2400" baseline="-20833" dirty="0" smtClean="0">
                <a:latin typeface="Times New Roman"/>
                <a:cs typeface="Times New Roman"/>
              </a:rPr>
              <a:t>0 </a:t>
            </a:r>
            <a:r>
              <a:rPr sz="2400" i="1" dirty="0" smtClean="0">
                <a:latin typeface="Times New Roman"/>
                <a:cs typeface="Times New Roman"/>
              </a:rPr>
              <a:t>= </a:t>
            </a:r>
            <a:r>
              <a:rPr sz="2400" dirty="0" smtClean="0">
                <a:latin typeface="Times New Roman"/>
                <a:cs typeface="Times New Roman"/>
              </a:rPr>
              <a:t>27, </a:t>
            </a:r>
            <a:r>
              <a:rPr sz="2400" i="1" dirty="0" smtClean="0">
                <a:latin typeface="Times New Roman"/>
                <a:cs typeface="Times New Roman"/>
              </a:rPr>
              <a:t>a = </a:t>
            </a:r>
            <a:r>
              <a:rPr sz="2400" dirty="0" smtClean="0">
                <a:latin typeface="Times New Roman"/>
                <a:cs typeface="Times New Roman"/>
              </a:rPr>
              <a:t>17, </a:t>
            </a:r>
            <a:r>
              <a:rPr sz="2400" i="1" dirty="0" smtClean="0">
                <a:latin typeface="Times New Roman"/>
                <a:cs typeface="Times New Roman"/>
              </a:rPr>
              <a:t>c = </a:t>
            </a:r>
            <a:r>
              <a:rPr sz="2400" dirty="0" smtClean="0">
                <a:latin typeface="Times New Roman"/>
                <a:cs typeface="Times New Roman"/>
              </a:rPr>
              <a:t>43</a:t>
            </a:r>
            <a:r>
              <a:rPr sz="2400" dirty="0" smtClean="0">
                <a:latin typeface="Verdana"/>
                <a:cs typeface="Verdana"/>
              </a:rPr>
              <a:t> </a:t>
            </a:r>
            <a:r>
              <a:rPr lang="tr-TR" sz="2400" dirty="0" smtClean="0">
                <a:latin typeface="Verdana"/>
                <a:cs typeface="Verdana"/>
              </a:rPr>
              <a:t>ve </a:t>
            </a:r>
            <a:r>
              <a:rPr sz="2400" i="1" dirty="0" smtClean="0">
                <a:latin typeface="Times New Roman"/>
                <a:cs typeface="Times New Roman"/>
              </a:rPr>
              <a:t>m =</a:t>
            </a:r>
            <a:r>
              <a:rPr sz="2400" i="1" spc="-300" dirty="0" smtClean="0">
                <a:latin typeface="Times New Roman"/>
                <a:cs typeface="Times New Roman"/>
              </a:rPr>
              <a:t> </a:t>
            </a:r>
            <a:r>
              <a:rPr sz="2400" dirty="0" smtClean="0">
                <a:latin typeface="Times New Roman"/>
                <a:cs typeface="Times New Roman"/>
              </a:rPr>
              <a:t>100</a:t>
            </a:r>
            <a:r>
              <a:rPr lang="tr-TR" sz="2400" dirty="0" smtClean="0">
                <a:latin typeface="Times New Roman"/>
                <a:cs typeface="Times New Roman"/>
              </a:rPr>
              <a:t>‘ü kullan</a:t>
            </a:r>
            <a:r>
              <a:rPr sz="2400" dirty="0" smtClean="0">
                <a:latin typeface="Verdana"/>
                <a:cs typeface="Verdana"/>
              </a:rPr>
              <a:t>.</a:t>
            </a:r>
            <a:endParaRPr sz="2400" dirty="0">
              <a:latin typeface="Verdana"/>
              <a:cs typeface="Verdana"/>
            </a:endParaRPr>
          </a:p>
          <a:p>
            <a:pPr marL="381000" indent="-342900">
              <a:lnSpc>
                <a:spcPct val="100000"/>
              </a:lnSpc>
              <a:spcBef>
                <a:spcPts val="495"/>
              </a:spcBef>
              <a:buClr>
                <a:srgbClr val="003366"/>
              </a:buClr>
              <a:buSzPct val="118750"/>
              <a:buChar char="•"/>
              <a:tabLst>
                <a:tab pos="381000" algn="l"/>
              </a:tabLst>
            </a:pPr>
            <a:r>
              <a:rPr sz="2400" i="1" dirty="0" smtClean="0">
                <a:latin typeface="Times New Roman"/>
                <a:cs typeface="Times New Roman"/>
              </a:rPr>
              <a:t>X</a:t>
            </a:r>
            <a:r>
              <a:rPr sz="2400" i="1" baseline="-20833" dirty="0" smtClean="0">
                <a:latin typeface="Times New Roman"/>
                <a:cs typeface="Times New Roman"/>
              </a:rPr>
              <a:t>i </a:t>
            </a:r>
            <a:r>
              <a:rPr lang="tr-TR" sz="2400" dirty="0" smtClean="0">
                <a:latin typeface="Verdana"/>
                <a:cs typeface="Verdana"/>
              </a:rPr>
              <a:t>ve</a:t>
            </a:r>
            <a:r>
              <a:rPr sz="2400" i="1" dirty="0" err="1" smtClean="0">
                <a:latin typeface="Times New Roman"/>
                <a:cs typeface="Times New Roman"/>
              </a:rPr>
              <a:t>R</a:t>
            </a:r>
            <a:r>
              <a:rPr sz="2400" i="1" baseline="-20833" dirty="0" err="1" smtClean="0">
                <a:latin typeface="Times New Roman"/>
                <a:cs typeface="Times New Roman"/>
              </a:rPr>
              <a:t>i</a:t>
            </a:r>
            <a:r>
              <a:rPr sz="2400" i="1" baseline="-20833" dirty="0" smtClean="0">
                <a:latin typeface="Times New Roman"/>
                <a:cs typeface="Times New Roman"/>
              </a:rPr>
              <a:t> </a:t>
            </a:r>
            <a:r>
              <a:rPr lang="tr-TR" sz="2400" dirty="0" smtClean="0">
                <a:latin typeface="Verdana"/>
                <a:cs typeface="Verdana"/>
              </a:rPr>
              <a:t>değerleri</a:t>
            </a:r>
            <a:r>
              <a:rPr sz="2400" dirty="0" smtClean="0">
                <a:latin typeface="Verdana"/>
                <a:cs typeface="Verdana"/>
              </a:rPr>
              <a:t>:</a:t>
            </a:r>
            <a:endParaRPr sz="2400" dirty="0">
              <a:latin typeface="Verdana"/>
              <a:cs typeface="Verdana"/>
            </a:endParaRPr>
          </a:p>
        </p:txBody>
      </p:sp>
      <p:graphicFrame>
        <p:nvGraphicFramePr>
          <p:cNvPr id="4" name="object 4"/>
          <p:cNvGraphicFramePr>
            <a:graphicFrameLocks noGrp="1"/>
          </p:cNvGraphicFramePr>
          <p:nvPr/>
        </p:nvGraphicFramePr>
        <p:xfrm>
          <a:off x="1920212" y="3123713"/>
          <a:ext cx="6407785" cy="1580876"/>
        </p:xfrm>
        <a:graphic>
          <a:graphicData uri="http://schemas.openxmlformats.org/drawingml/2006/table">
            <a:tbl>
              <a:tblPr firstRow="1" bandRow="1">
                <a:tableStyleId>{2D5ABB26-0587-4C30-8999-92F81FD0307C}</a:tableStyleId>
              </a:tblPr>
              <a:tblGrid>
                <a:gridCol w="4430395">
                  <a:extLst>
                    <a:ext uri="{9D8B030D-6E8A-4147-A177-3AD203B41FA5}">
                      <a16:colId xmlns:a16="http://schemas.microsoft.com/office/drawing/2014/main" val="20000"/>
                    </a:ext>
                  </a:extLst>
                </a:gridCol>
                <a:gridCol w="731520">
                  <a:extLst>
                    <a:ext uri="{9D8B030D-6E8A-4147-A177-3AD203B41FA5}">
                      <a16:colId xmlns:a16="http://schemas.microsoft.com/office/drawing/2014/main" val="20001"/>
                    </a:ext>
                  </a:extLst>
                </a:gridCol>
                <a:gridCol w="1245870">
                  <a:extLst>
                    <a:ext uri="{9D8B030D-6E8A-4147-A177-3AD203B41FA5}">
                      <a16:colId xmlns:a16="http://schemas.microsoft.com/office/drawing/2014/main" val="20002"/>
                    </a:ext>
                  </a:extLst>
                </a:gridCol>
              </a:tblGrid>
              <a:tr h="316197">
                <a:tc>
                  <a:txBody>
                    <a:bodyPr/>
                    <a:lstStyle/>
                    <a:p>
                      <a:pPr marL="31750">
                        <a:lnSpc>
                          <a:spcPts val="2030"/>
                        </a:lnSpc>
                      </a:pPr>
                      <a:r>
                        <a:rPr sz="1800" i="1" dirty="0">
                          <a:latin typeface="Times New Roman"/>
                          <a:cs typeface="Times New Roman"/>
                        </a:rPr>
                        <a:t>X</a:t>
                      </a:r>
                      <a:r>
                        <a:rPr sz="1800" baseline="-20833" dirty="0">
                          <a:latin typeface="Times New Roman"/>
                          <a:cs typeface="Times New Roman"/>
                        </a:rPr>
                        <a:t>1 </a:t>
                      </a:r>
                      <a:r>
                        <a:rPr sz="1800" dirty="0">
                          <a:latin typeface="Times New Roman"/>
                          <a:cs typeface="Times New Roman"/>
                        </a:rPr>
                        <a:t>= (17×27+43) </a:t>
                      </a:r>
                      <a:r>
                        <a:rPr sz="1800" spc="-5" dirty="0">
                          <a:latin typeface="Times New Roman"/>
                          <a:cs typeface="Times New Roman"/>
                        </a:rPr>
                        <a:t>mod </a:t>
                      </a:r>
                      <a:r>
                        <a:rPr sz="1800" dirty="0">
                          <a:latin typeface="Times New Roman"/>
                          <a:cs typeface="Times New Roman"/>
                        </a:rPr>
                        <a:t>100 = 502 </a:t>
                      </a:r>
                      <a:r>
                        <a:rPr sz="1800" spc="-5" dirty="0">
                          <a:latin typeface="Times New Roman"/>
                          <a:cs typeface="Times New Roman"/>
                        </a:rPr>
                        <a:t>mod </a:t>
                      </a:r>
                      <a:r>
                        <a:rPr sz="1800" dirty="0">
                          <a:latin typeface="Times New Roman"/>
                          <a:cs typeface="Times New Roman"/>
                        </a:rPr>
                        <a:t>100 =</a:t>
                      </a:r>
                      <a:r>
                        <a:rPr sz="1800" spc="-204" dirty="0">
                          <a:latin typeface="Times New Roman"/>
                          <a:cs typeface="Times New Roman"/>
                        </a:rPr>
                        <a:t> </a:t>
                      </a:r>
                      <a:r>
                        <a:rPr sz="1800" dirty="0">
                          <a:latin typeface="Times New Roman"/>
                          <a:cs typeface="Times New Roman"/>
                        </a:rPr>
                        <a:t>2</a:t>
                      </a:r>
                      <a:endParaRPr sz="1800">
                        <a:latin typeface="Times New Roman"/>
                        <a:cs typeface="Times New Roman"/>
                      </a:endParaRPr>
                    </a:p>
                  </a:txBody>
                  <a:tcPr marL="0" marR="0" marT="0" marB="0"/>
                </a:tc>
                <a:tc>
                  <a:txBody>
                    <a:bodyPr/>
                    <a:lstStyle/>
                    <a:p>
                      <a:pPr marL="172720">
                        <a:lnSpc>
                          <a:spcPts val="2030"/>
                        </a:lnSpc>
                      </a:pPr>
                      <a:r>
                        <a:rPr sz="1800" spc="-805" dirty="0">
                          <a:latin typeface="Wingdings 3"/>
                          <a:cs typeface="Wingdings 3"/>
                        </a:rPr>
                        <a:t></a:t>
                      </a:r>
                      <a:endParaRPr sz="1800">
                        <a:latin typeface="Wingdings 3"/>
                        <a:cs typeface="Wingdings 3"/>
                      </a:endParaRPr>
                    </a:p>
                  </a:txBody>
                  <a:tcPr marL="0" marR="0" marT="0" marB="0"/>
                </a:tc>
                <a:tc>
                  <a:txBody>
                    <a:bodyPr/>
                    <a:lstStyle/>
                    <a:p>
                      <a:pPr marR="24130" algn="r">
                        <a:lnSpc>
                          <a:spcPts val="2030"/>
                        </a:lnSpc>
                      </a:pPr>
                      <a:r>
                        <a:rPr sz="1800" i="1" dirty="0">
                          <a:latin typeface="Times New Roman"/>
                          <a:cs typeface="Times New Roman"/>
                        </a:rPr>
                        <a:t>R</a:t>
                      </a:r>
                      <a:r>
                        <a:rPr sz="1800" baseline="-20833" dirty="0">
                          <a:latin typeface="Times New Roman"/>
                          <a:cs typeface="Times New Roman"/>
                        </a:rPr>
                        <a:t>1 </a:t>
                      </a:r>
                      <a:r>
                        <a:rPr sz="1800" dirty="0">
                          <a:latin typeface="Times New Roman"/>
                          <a:cs typeface="Times New Roman"/>
                        </a:rPr>
                        <a:t>=</a:t>
                      </a:r>
                      <a:r>
                        <a:rPr sz="1800" spc="-250" dirty="0">
                          <a:latin typeface="Times New Roman"/>
                          <a:cs typeface="Times New Roman"/>
                        </a:rPr>
                        <a:t> </a:t>
                      </a:r>
                      <a:r>
                        <a:rPr sz="1800" dirty="0">
                          <a:latin typeface="Times New Roman"/>
                          <a:cs typeface="Times New Roman"/>
                        </a:rPr>
                        <a:t>0.02</a:t>
                      </a:r>
                      <a:endParaRPr sz="1800">
                        <a:latin typeface="Times New Roman"/>
                        <a:cs typeface="Times New Roman"/>
                      </a:endParaRPr>
                    </a:p>
                  </a:txBody>
                  <a:tcPr marL="0" marR="0" marT="0" marB="0"/>
                </a:tc>
                <a:extLst>
                  <a:ext uri="{0D108BD9-81ED-4DB2-BD59-A6C34878D82A}">
                    <a16:rowId xmlns:a16="http://schemas.microsoft.com/office/drawing/2014/main" val="10000"/>
                  </a:ext>
                </a:extLst>
              </a:tr>
              <a:tr h="330200">
                <a:tc>
                  <a:txBody>
                    <a:bodyPr/>
                    <a:lstStyle/>
                    <a:p>
                      <a:pPr marL="31750">
                        <a:lnSpc>
                          <a:spcPts val="2140"/>
                        </a:lnSpc>
                      </a:pPr>
                      <a:r>
                        <a:rPr sz="1800" i="1" dirty="0">
                          <a:latin typeface="Times New Roman"/>
                          <a:cs typeface="Times New Roman"/>
                        </a:rPr>
                        <a:t>X</a:t>
                      </a:r>
                      <a:r>
                        <a:rPr sz="1800" baseline="-20833" dirty="0">
                          <a:latin typeface="Times New Roman"/>
                          <a:cs typeface="Times New Roman"/>
                        </a:rPr>
                        <a:t>2 </a:t>
                      </a:r>
                      <a:r>
                        <a:rPr sz="1800" dirty="0">
                          <a:latin typeface="Times New Roman"/>
                          <a:cs typeface="Times New Roman"/>
                        </a:rPr>
                        <a:t>= (17×2 +43) </a:t>
                      </a:r>
                      <a:r>
                        <a:rPr sz="1800" spc="-5" dirty="0">
                          <a:latin typeface="Times New Roman"/>
                          <a:cs typeface="Times New Roman"/>
                        </a:rPr>
                        <a:t>mod </a:t>
                      </a:r>
                      <a:r>
                        <a:rPr sz="1800" dirty="0">
                          <a:latin typeface="Times New Roman"/>
                          <a:cs typeface="Times New Roman"/>
                        </a:rPr>
                        <a:t>100 =</a:t>
                      </a:r>
                      <a:r>
                        <a:rPr sz="1800" spc="-170" dirty="0">
                          <a:latin typeface="Times New Roman"/>
                          <a:cs typeface="Times New Roman"/>
                        </a:rPr>
                        <a:t> </a:t>
                      </a:r>
                      <a:r>
                        <a:rPr sz="1800" dirty="0">
                          <a:latin typeface="Times New Roman"/>
                          <a:cs typeface="Times New Roman"/>
                        </a:rPr>
                        <a:t>77</a:t>
                      </a:r>
                      <a:endParaRPr sz="1800">
                        <a:latin typeface="Times New Roman"/>
                        <a:cs typeface="Times New Roman"/>
                      </a:endParaRPr>
                    </a:p>
                  </a:txBody>
                  <a:tcPr marL="0" marR="0" marT="0" marB="0"/>
                </a:tc>
                <a:tc>
                  <a:txBody>
                    <a:bodyPr/>
                    <a:lstStyle/>
                    <a:p>
                      <a:pPr marL="172720">
                        <a:lnSpc>
                          <a:spcPts val="2140"/>
                        </a:lnSpc>
                      </a:pPr>
                      <a:r>
                        <a:rPr sz="1800" spc="-805" dirty="0">
                          <a:latin typeface="Wingdings 3"/>
                          <a:cs typeface="Wingdings 3"/>
                        </a:rPr>
                        <a:t></a:t>
                      </a:r>
                      <a:endParaRPr sz="1800">
                        <a:latin typeface="Wingdings 3"/>
                        <a:cs typeface="Wingdings 3"/>
                      </a:endParaRPr>
                    </a:p>
                  </a:txBody>
                  <a:tcPr marL="0" marR="0" marT="0" marB="0"/>
                </a:tc>
                <a:tc>
                  <a:txBody>
                    <a:bodyPr/>
                    <a:lstStyle/>
                    <a:p>
                      <a:pPr marR="24130" algn="r">
                        <a:lnSpc>
                          <a:spcPts val="2140"/>
                        </a:lnSpc>
                      </a:pPr>
                      <a:r>
                        <a:rPr sz="1800" i="1" dirty="0">
                          <a:latin typeface="Times New Roman"/>
                          <a:cs typeface="Times New Roman"/>
                        </a:rPr>
                        <a:t>R</a:t>
                      </a:r>
                      <a:r>
                        <a:rPr sz="1800" baseline="-20833" dirty="0">
                          <a:latin typeface="Times New Roman"/>
                          <a:cs typeface="Times New Roman"/>
                        </a:rPr>
                        <a:t>2 </a:t>
                      </a:r>
                      <a:r>
                        <a:rPr sz="1800" dirty="0">
                          <a:latin typeface="Times New Roman"/>
                          <a:cs typeface="Times New Roman"/>
                        </a:rPr>
                        <a:t>=</a:t>
                      </a:r>
                      <a:r>
                        <a:rPr sz="1800" spc="-250" dirty="0">
                          <a:latin typeface="Times New Roman"/>
                          <a:cs typeface="Times New Roman"/>
                        </a:rPr>
                        <a:t> </a:t>
                      </a:r>
                      <a:r>
                        <a:rPr sz="1800" dirty="0">
                          <a:latin typeface="Times New Roman"/>
                          <a:cs typeface="Times New Roman"/>
                        </a:rPr>
                        <a:t>0.77</a:t>
                      </a:r>
                      <a:endParaRPr sz="1800">
                        <a:latin typeface="Times New Roman"/>
                        <a:cs typeface="Times New Roman"/>
                      </a:endParaRPr>
                    </a:p>
                  </a:txBody>
                  <a:tcPr marL="0" marR="0" marT="0" marB="0"/>
                </a:tc>
                <a:extLst>
                  <a:ext uri="{0D108BD9-81ED-4DB2-BD59-A6C34878D82A}">
                    <a16:rowId xmlns:a16="http://schemas.microsoft.com/office/drawing/2014/main" val="10001"/>
                  </a:ext>
                </a:extLst>
              </a:tr>
              <a:tr h="330200">
                <a:tc>
                  <a:txBody>
                    <a:bodyPr/>
                    <a:lstStyle/>
                    <a:p>
                      <a:pPr marL="31750">
                        <a:lnSpc>
                          <a:spcPts val="2140"/>
                        </a:lnSpc>
                      </a:pPr>
                      <a:r>
                        <a:rPr sz="1800" i="1" dirty="0">
                          <a:latin typeface="Times New Roman"/>
                          <a:cs typeface="Times New Roman"/>
                        </a:rPr>
                        <a:t>X</a:t>
                      </a:r>
                      <a:r>
                        <a:rPr sz="1800" baseline="-20833" dirty="0">
                          <a:latin typeface="Times New Roman"/>
                          <a:cs typeface="Times New Roman"/>
                        </a:rPr>
                        <a:t>3 </a:t>
                      </a:r>
                      <a:r>
                        <a:rPr sz="1800" dirty="0">
                          <a:latin typeface="Times New Roman"/>
                          <a:cs typeface="Times New Roman"/>
                        </a:rPr>
                        <a:t>= (17×77+43) </a:t>
                      </a:r>
                      <a:r>
                        <a:rPr sz="1800" spc="-5" dirty="0">
                          <a:latin typeface="Times New Roman"/>
                          <a:cs typeface="Times New Roman"/>
                        </a:rPr>
                        <a:t>mod </a:t>
                      </a:r>
                      <a:r>
                        <a:rPr sz="1800" dirty="0">
                          <a:latin typeface="Times New Roman"/>
                          <a:cs typeface="Times New Roman"/>
                        </a:rPr>
                        <a:t>100 =</a:t>
                      </a:r>
                      <a:r>
                        <a:rPr sz="1800" spc="-165" dirty="0">
                          <a:latin typeface="Times New Roman"/>
                          <a:cs typeface="Times New Roman"/>
                        </a:rPr>
                        <a:t> </a:t>
                      </a:r>
                      <a:r>
                        <a:rPr sz="1800" dirty="0">
                          <a:latin typeface="Times New Roman"/>
                          <a:cs typeface="Times New Roman"/>
                        </a:rPr>
                        <a:t>52</a:t>
                      </a:r>
                      <a:endParaRPr sz="1800">
                        <a:latin typeface="Times New Roman"/>
                        <a:cs typeface="Times New Roman"/>
                      </a:endParaRPr>
                    </a:p>
                  </a:txBody>
                  <a:tcPr marL="0" marR="0" marT="0" marB="0"/>
                </a:tc>
                <a:tc>
                  <a:txBody>
                    <a:bodyPr/>
                    <a:lstStyle/>
                    <a:p>
                      <a:pPr marL="172720">
                        <a:lnSpc>
                          <a:spcPts val="2140"/>
                        </a:lnSpc>
                      </a:pPr>
                      <a:r>
                        <a:rPr sz="1800" spc="-805" dirty="0">
                          <a:latin typeface="Wingdings 3"/>
                          <a:cs typeface="Wingdings 3"/>
                        </a:rPr>
                        <a:t></a:t>
                      </a:r>
                      <a:endParaRPr sz="1800">
                        <a:latin typeface="Wingdings 3"/>
                        <a:cs typeface="Wingdings 3"/>
                      </a:endParaRPr>
                    </a:p>
                  </a:txBody>
                  <a:tcPr marL="0" marR="0" marT="0" marB="0"/>
                </a:tc>
                <a:tc>
                  <a:txBody>
                    <a:bodyPr/>
                    <a:lstStyle/>
                    <a:p>
                      <a:pPr marR="24130" algn="r">
                        <a:lnSpc>
                          <a:spcPts val="2140"/>
                        </a:lnSpc>
                      </a:pPr>
                      <a:r>
                        <a:rPr sz="1800" i="1" dirty="0">
                          <a:latin typeface="Times New Roman"/>
                          <a:cs typeface="Times New Roman"/>
                        </a:rPr>
                        <a:t>R</a:t>
                      </a:r>
                      <a:r>
                        <a:rPr sz="1800" baseline="-20833" dirty="0">
                          <a:latin typeface="Times New Roman"/>
                          <a:cs typeface="Times New Roman"/>
                        </a:rPr>
                        <a:t>3 </a:t>
                      </a:r>
                      <a:r>
                        <a:rPr sz="1800" dirty="0">
                          <a:latin typeface="Times New Roman"/>
                          <a:cs typeface="Times New Roman"/>
                        </a:rPr>
                        <a:t>=</a:t>
                      </a:r>
                      <a:r>
                        <a:rPr sz="1800" spc="-250" dirty="0">
                          <a:latin typeface="Times New Roman"/>
                          <a:cs typeface="Times New Roman"/>
                        </a:rPr>
                        <a:t> </a:t>
                      </a:r>
                      <a:r>
                        <a:rPr sz="1800" dirty="0">
                          <a:latin typeface="Times New Roman"/>
                          <a:cs typeface="Times New Roman"/>
                        </a:rPr>
                        <a:t>0.52</a:t>
                      </a:r>
                      <a:endParaRPr sz="1800">
                        <a:latin typeface="Times New Roman"/>
                        <a:cs typeface="Times New Roman"/>
                      </a:endParaRPr>
                    </a:p>
                  </a:txBody>
                  <a:tcPr marL="0" marR="0" marT="0" marB="0"/>
                </a:tc>
                <a:extLst>
                  <a:ext uri="{0D108BD9-81ED-4DB2-BD59-A6C34878D82A}">
                    <a16:rowId xmlns:a16="http://schemas.microsoft.com/office/drawing/2014/main" val="10002"/>
                  </a:ext>
                </a:extLst>
              </a:tr>
              <a:tr h="604279">
                <a:tc>
                  <a:txBody>
                    <a:bodyPr/>
                    <a:lstStyle/>
                    <a:p>
                      <a:pPr marL="31750">
                        <a:lnSpc>
                          <a:spcPts val="2140"/>
                        </a:lnSpc>
                      </a:pPr>
                      <a:r>
                        <a:rPr sz="1800" i="1" dirty="0">
                          <a:latin typeface="Times New Roman"/>
                          <a:cs typeface="Times New Roman"/>
                        </a:rPr>
                        <a:t>X</a:t>
                      </a:r>
                      <a:r>
                        <a:rPr sz="1800" baseline="-20833" dirty="0">
                          <a:latin typeface="Times New Roman"/>
                          <a:cs typeface="Times New Roman"/>
                        </a:rPr>
                        <a:t>4 </a:t>
                      </a:r>
                      <a:r>
                        <a:rPr sz="1800" dirty="0">
                          <a:latin typeface="Times New Roman"/>
                          <a:cs typeface="Times New Roman"/>
                        </a:rPr>
                        <a:t>= (17×52+43) </a:t>
                      </a:r>
                      <a:r>
                        <a:rPr sz="1800" spc="-5" dirty="0">
                          <a:latin typeface="Times New Roman"/>
                          <a:cs typeface="Times New Roman"/>
                        </a:rPr>
                        <a:t>mod </a:t>
                      </a:r>
                      <a:r>
                        <a:rPr sz="1800" dirty="0">
                          <a:latin typeface="Times New Roman"/>
                          <a:cs typeface="Times New Roman"/>
                        </a:rPr>
                        <a:t>100 =</a:t>
                      </a:r>
                      <a:r>
                        <a:rPr sz="1800" spc="-170" dirty="0">
                          <a:latin typeface="Times New Roman"/>
                          <a:cs typeface="Times New Roman"/>
                        </a:rPr>
                        <a:t> </a:t>
                      </a:r>
                      <a:r>
                        <a:rPr sz="1800" dirty="0">
                          <a:solidFill>
                            <a:srgbClr val="C00000"/>
                          </a:solidFill>
                          <a:latin typeface="Times New Roman"/>
                          <a:cs typeface="Times New Roman"/>
                        </a:rPr>
                        <a:t>27</a:t>
                      </a:r>
                      <a:endParaRPr sz="1800">
                        <a:latin typeface="Times New Roman"/>
                        <a:cs typeface="Times New Roman"/>
                      </a:endParaRPr>
                    </a:p>
                    <a:p>
                      <a:pPr marL="31750">
                        <a:lnSpc>
                          <a:spcPts val="2080"/>
                        </a:lnSpc>
                        <a:spcBef>
                          <a:spcPts val="440"/>
                        </a:spcBef>
                      </a:pPr>
                      <a:r>
                        <a:rPr sz="1800" dirty="0">
                          <a:latin typeface="Verdana"/>
                          <a:cs typeface="Verdana"/>
                        </a:rPr>
                        <a:t>…</a:t>
                      </a:r>
                      <a:endParaRPr sz="1800">
                        <a:latin typeface="Verdana"/>
                        <a:cs typeface="Verdana"/>
                      </a:endParaRPr>
                    </a:p>
                  </a:txBody>
                  <a:tcPr marL="0" marR="0" marT="0" marB="0"/>
                </a:tc>
                <a:tc>
                  <a:txBody>
                    <a:bodyPr/>
                    <a:lstStyle/>
                    <a:p>
                      <a:pPr marL="172720">
                        <a:lnSpc>
                          <a:spcPts val="2140"/>
                        </a:lnSpc>
                      </a:pPr>
                      <a:r>
                        <a:rPr sz="1800" spc="-805" dirty="0">
                          <a:latin typeface="Wingdings 3"/>
                          <a:cs typeface="Wingdings 3"/>
                        </a:rPr>
                        <a:t></a:t>
                      </a:r>
                      <a:endParaRPr sz="1800">
                        <a:latin typeface="Wingdings 3"/>
                        <a:cs typeface="Wingdings 3"/>
                      </a:endParaRPr>
                    </a:p>
                  </a:txBody>
                  <a:tcPr marL="0" marR="0" marT="0" marB="0"/>
                </a:tc>
                <a:tc>
                  <a:txBody>
                    <a:bodyPr/>
                    <a:lstStyle/>
                    <a:p>
                      <a:pPr marR="24130" algn="r">
                        <a:lnSpc>
                          <a:spcPts val="2140"/>
                        </a:lnSpc>
                      </a:pPr>
                      <a:r>
                        <a:rPr sz="1800" i="1" dirty="0">
                          <a:latin typeface="Times New Roman"/>
                          <a:cs typeface="Times New Roman"/>
                        </a:rPr>
                        <a:t>R</a:t>
                      </a:r>
                      <a:r>
                        <a:rPr sz="1800" baseline="-20833" dirty="0">
                          <a:latin typeface="Times New Roman"/>
                          <a:cs typeface="Times New Roman"/>
                        </a:rPr>
                        <a:t>3 </a:t>
                      </a:r>
                      <a:r>
                        <a:rPr sz="1800" dirty="0">
                          <a:latin typeface="Times New Roman"/>
                          <a:cs typeface="Times New Roman"/>
                        </a:rPr>
                        <a:t>=</a:t>
                      </a:r>
                      <a:r>
                        <a:rPr sz="1800" spc="-250" dirty="0">
                          <a:latin typeface="Times New Roman"/>
                          <a:cs typeface="Times New Roman"/>
                        </a:rPr>
                        <a:t> </a:t>
                      </a:r>
                      <a:r>
                        <a:rPr sz="1800" dirty="0">
                          <a:latin typeface="Times New Roman"/>
                          <a:cs typeface="Times New Roman"/>
                        </a:rPr>
                        <a:t>0.27</a:t>
                      </a:r>
                      <a:endParaRPr sz="180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6772909" cy="452120"/>
          </a:xfrm>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 Örnek</a:t>
            </a:r>
            <a:endParaRPr spc="-5" dirty="0"/>
          </a:p>
        </p:txBody>
      </p:sp>
      <p:sp>
        <p:nvSpPr>
          <p:cNvPr id="3" name="object 3"/>
          <p:cNvSpPr txBox="1"/>
          <p:nvPr/>
        </p:nvSpPr>
        <p:spPr>
          <a:xfrm>
            <a:off x="1005811" y="1307349"/>
            <a:ext cx="4139565" cy="2242409"/>
          </a:xfrm>
          <a:prstGeom prst="rect">
            <a:avLst/>
          </a:prstGeom>
        </p:spPr>
        <p:txBody>
          <a:bodyPr vert="horz" wrap="square" lIns="0" tIns="68580" rIns="0" bIns="0" rtlCol="0">
            <a:spAutoFit/>
          </a:bodyPr>
          <a:lstStyle/>
          <a:p>
            <a:pPr marL="381000" indent="-342900">
              <a:lnSpc>
                <a:spcPct val="100000"/>
              </a:lnSpc>
              <a:spcBef>
                <a:spcPts val="540"/>
              </a:spcBef>
              <a:buClr>
                <a:srgbClr val="003366"/>
              </a:buClr>
              <a:buSzPct val="118181"/>
              <a:buChar char="•"/>
              <a:tabLst>
                <a:tab pos="381000" algn="l"/>
              </a:tabLst>
            </a:pPr>
            <a:r>
              <a:rPr sz="2200" i="1" dirty="0" smtClean="0">
                <a:latin typeface="Times New Roman"/>
                <a:cs typeface="Times New Roman"/>
              </a:rPr>
              <a:t>a </a:t>
            </a:r>
            <a:r>
              <a:rPr sz="2200" i="1" dirty="0">
                <a:latin typeface="Times New Roman"/>
                <a:cs typeface="Times New Roman"/>
              </a:rPr>
              <a:t>= </a:t>
            </a:r>
            <a:r>
              <a:rPr sz="2200" dirty="0">
                <a:latin typeface="Times New Roman"/>
                <a:cs typeface="Times New Roman"/>
              </a:rPr>
              <a:t>13, </a:t>
            </a:r>
            <a:r>
              <a:rPr sz="2200" i="1" dirty="0">
                <a:latin typeface="Times New Roman"/>
                <a:cs typeface="Times New Roman"/>
              </a:rPr>
              <a:t>c = </a:t>
            </a:r>
            <a:r>
              <a:rPr sz="2200" dirty="0">
                <a:latin typeface="Times New Roman"/>
                <a:cs typeface="Times New Roman"/>
              </a:rPr>
              <a:t>0</a:t>
            </a:r>
            <a:r>
              <a:rPr sz="2200" dirty="0">
                <a:latin typeface="Verdana"/>
                <a:cs typeface="Verdana"/>
              </a:rPr>
              <a:t>, </a:t>
            </a:r>
            <a:r>
              <a:rPr lang="tr-TR" sz="2200" dirty="0" smtClean="0">
                <a:latin typeface="Verdana"/>
                <a:cs typeface="Verdana"/>
              </a:rPr>
              <a:t>ve </a:t>
            </a:r>
            <a:r>
              <a:rPr sz="2200" i="1" dirty="0" smtClean="0">
                <a:latin typeface="Times New Roman"/>
                <a:cs typeface="Times New Roman"/>
              </a:rPr>
              <a:t>m </a:t>
            </a:r>
            <a:r>
              <a:rPr sz="2200" i="1" dirty="0">
                <a:latin typeface="Times New Roman"/>
                <a:cs typeface="Times New Roman"/>
              </a:rPr>
              <a:t>=</a:t>
            </a:r>
            <a:r>
              <a:rPr sz="2200" i="1" spc="-100" dirty="0">
                <a:latin typeface="Times New Roman"/>
                <a:cs typeface="Times New Roman"/>
              </a:rPr>
              <a:t> </a:t>
            </a:r>
            <a:r>
              <a:rPr sz="2200" dirty="0" smtClean="0">
                <a:latin typeface="Times New Roman"/>
                <a:cs typeface="Times New Roman"/>
              </a:rPr>
              <a:t>64</a:t>
            </a:r>
            <a:r>
              <a:rPr lang="tr-TR" sz="2200" dirty="0" smtClean="0">
                <a:latin typeface="Times New Roman"/>
                <a:cs typeface="Times New Roman"/>
              </a:rPr>
              <a:t>‘ü kullan</a:t>
            </a:r>
            <a:endParaRPr sz="2200" dirty="0">
              <a:latin typeface="Times New Roman"/>
              <a:cs typeface="Times New Roman"/>
            </a:endParaRPr>
          </a:p>
          <a:p>
            <a:pPr marL="381000" marR="772160" indent="-342900">
              <a:lnSpc>
                <a:spcPct val="101200"/>
              </a:lnSpc>
              <a:spcBef>
                <a:spcPts val="455"/>
              </a:spcBef>
              <a:buClr>
                <a:srgbClr val="003366"/>
              </a:buClr>
              <a:buSzPct val="118181"/>
              <a:buChar char="•"/>
              <a:tabLst>
                <a:tab pos="381000" algn="l"/>
              </a:tabLst>
            </a:pPr>
            <a:r>
              <a:rPr lang="tr-TR" sz="2200" dirty="0">
                <a:latin typeface="Verdana"/>
                <a:cs typeface="Verdana"/>
              </a:rPr>
              <a:t>Jeneratörün süresi çok </a:t>
            </a:r>
            <a:r>
              <a:rPr lang="tr-TR" sz="2200" dirty="0" smtClean="0">
                <a:latin typeface="Verdana"/>
                <a:cs typeface="Verdana"/>
              </a:rPr>
              <a:t>düşük</a:t>
            </a:r>
          </a:p>
          <a:p>
            <a:pPr marL="381000" marR="772160" indent="-342900">
              <a:lnSpc>
                <a:spcPct val="101200"/>
              </a:lnSpc>
              <a:spcBef>
                <a:spcPts val="455"/>
              </a:spcBef>
              <a:buClr>
                <a:srgbClr val="003366"/>
              </a:buClr>
              <a:buSzPct val="118181"/>
              <a:buChar char="•"/>
              <a:tabLst>
                <a:tab pos="381000" algn="l"/>
              </a:tabLst>
            </a:pPr>
            <a:r>
              <a:rPr lang="tr-TR" sz="2200" dirty="0" smtClean="0">
                <a:latin typeface="Verdana"/>
                <a:cs typeface="Verdana"/>
              </a:rPr>
              <a:t>Çekirdek </a:t>
            </a:r>
            <a:r>
              <a:rPr sz="2200" i="1" dirty="0" smtClean="0">
                <a:latin typeface="Times New Roman"/>
                <a:cs typeface="Times New Roman"/>
              </a:rPr>
              <a:t>X</a:t>
            </a:r>
            <a:r>
              <a:rPr sz="2175" baseline="-21072" dirty="0" smtClean="0">
                <a:latin typeface="Times New Roman"/>
                <a:cs typeface="Times New Roman"/>
              </a:rPr>
              <a:t>0 </a:t>
            </a:r>
            <a:r>
              <a:rPr lang="tr-TR" sz="2200" spc="-5" dirty="0" smtClean="0">
                <a:latin typeface="Verdana"/>
                <a:cs typeface="Verdana"/>
              </a:rPr>
              <a:t>diziyi etkiler</a:t>
            </a:r>
            <a:endParaRPr sz="2200" dirty="0">
              <a:latin typeface="Verdana"/>
              <a:cs typeface="Verdana"/>
            </a:endParaRPr>
          </a:p>
        </p:txBody>
      </p:sp>
      <p:graphicFrame>
        <p:nvGraphicFramePr>
          <p:cNvPr id="4" name="object 4"/>
          <p:cNvGraphicFramePr>
            <a:graphicFrameLocks noGrp="1"/>
          </p:cNvGraphicFramePr>
          <p:nvPr/>
        </p:nvGraphicFramePr>
        <p:xfrm>
          <a:off x="5591212" y="1458796"/>
          <a:ext cx="4069080" cy="4904863"/>
        </p:xfrm>
        <a:graphic>
          <a:graphicData uri="http://schemas.openxmlformats.org/drawingml/2006/table">
            <a:tbl>
              <a:tblPr firstRow="1" bandRow="1">
                <a:tableStyleId>{2D5ABB26-0587-4C30-8999-92F81FD0307C}</a:tableStyleId>
              </a:tblPr>
              <a:tblGrid>
                <a:gridCol w="612140">
                  <a:extLst>
                    <a:ext uri="{9D8B030D-6E8A-4147-A177-3AD203B41FA5}">
                      <a16:colId xmlns:a16="http://schemas.microsoft.com/office/drawing/2014/main" val="20000"/>
                    </a:ext>
                  </a:extLst>
                </a:gridCol>
                <a:gridCol w="864235">
                  <a:extLst>
                    <a:ext uri="{9D8B030D-6E8A-4147-A177-3AD203B41FA5}">
                      <a16:colId xmlns:a16="http://schemas.microsoft.com/office/drawing/2014/main" val="20001"/>
                    </a:ext>
                  </a:extLst>
                </a:gridCol>
                <a:gridCol w="864235">
                  <a:extLst>
                    <a:ext uri="{9D8B030D-6E8A-4147-A177-3AD203B41FA5}">
                      <a16:colId xmlns:a16="http://schemas.microsoft.com/office/drawing/2014/main" val="20002"/>
                    </a:ext>
                  </a:extLst>
                </a:gridCol>
                <a:gridCol w="864235">
                  <a:extLst>
                    <a:ext uri="{9D8B030D-6E8A-4147-A177-3AD203B41FA5}">
                      <a16:colId xmlns:a16="http://schemas.microsoft.com/office/drawing/2014/main" val="20003"/>
                    </a:ext>
                  </a:extLst>
                </a:gridCol>
                <a:gridCol w="864235">
                  <a:extLst>
                    <a:ext uri="{9D8B030D-6E8A-4147-A177-3AD203B41FA5}">
                      <a16:colId xmlns:a16="http://schemas.microsoft.com/office/drawing/2014/main" val="20004"/>
                    </a:ext>
                  </a:extLst>
                </a:gridCol>
              </a:tblGrid>
              <a:tr h="576000">
                <a:tc>
                  <a:txBody>
                    <a:bodyPr/>
                    <a:lstStyle/>
                    <a:p>
                      <a:pPr>
                        <a:lnSpc>
                          <a:spcPct val="100000"/>
                        </a:lnSpc>
                        <a:spcBef>
                          <a:spcPts val="35"/>
                        </a:spcBef>
                      </a:pPr>
                      <a:endParaRPr sz="1750">
                        <a:latin typeface="Times New Roman"/>
                        <a:cs typeface="Times New Roman"/>
                      </a:endParaRPr>
                    </a:p>
                    <a:p>
                      <a:pPr marL="5080" algn="ctr">
                        <a:lnSpc>
                          <a:spcPct val="100000"/>
                        </a:lnSpc>
                      </a:pPr>
                      <a:r>
                        <a:rPr sz="1600" b="1" i="1" dirty="0">
                          <a:solidFill>
                            <a:srgbClr val="FFFFFF"/>
                          </a:solidFill>
                          <a:latin typeface="Times New Roman"/>
                          <a:cs typeface="Times New Roman"/>
                        </a:rPr>
                        <a:t>i</a:t>
                      </a:r>
                      <a:endParaRPr sz="1600">
                        <a:latin typeface="Times New Roman"/>
                        <a:cs typeface="Times New Roman"/>
                      </a:endParaRPr>
                    </a:p>
                  </a:txBody>
                  <a:tcPr marL="0" marR="0" marT="4445"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L="224154" marR="210820" indent="123189">
                        <a:lnSpc>
                          <a:spcPts val="1900"/>
                        </a:lnSpc>
                        <a:spcBef>
                          <a:spcPts val="204"/>
                        </a:spcBef>
                      </a:pPr>
                      <a:r>
                        <a:rPr sz="1600" b="1" i="1" dirty="0">
                          <a:solidFill>
                            <a:srgbClr val="FFFFFF"/>
                          </a:solidFill>
                          <a:latin typeface="Times New Roman"/>
                          <a:cs typeface="Times New Roman"/>
                        </a:rPr>
                        <a:t>X</a:t>
                      </a:r>
                      <a:r>
                        <a:rPr sz="1575" b="1" i="1" baseline="-21164" dirty="0">
                          <a:solidFill>
                            <a:srgbClr val="FFFFFF"/>
                          </a:solidFill>
                          <a:latin typeface="Times New Roman"/>
                          <a:cs typeface="Times New Roman"/>
                        </a:rPr>
                        <a:t>i  </a:t>
                      </a:r>
                      <a:r>
                        <a:rPr sz="1600" b="1" i="1" dirty="0">
                          <a:solidFill>
                            <a:srgbClr val="FFFFFF"/>
                          </a:solidFill>
                          <a:latin typeface="Times New Roman"/>
                          <a:cs typeface="Times New Roman"/>
                        </a:rPr>
                        <a:t>X</a:t>
                      </a:r>
                      <a:r>
                        <a:rPr sz="1575" b="1" baseline="-21164" dirty="0">
                          <a:solidFill>
                            <a:srgbClr val="FFFFFF"/>
                          </a:solidFill>
                          <a:latin typeface="Times New Roman"/>
                          <a:cs typeface="Times New Roman"/>
                        </a:rPr>
                        <a:t>0</a:t>
                      </a:r>
                      <a:r>
                        <a:rPr sz="1600" b="1" dirty="0">
                          <a:solidFill>
                            <a:srgbClr val="FFFFFF"/>
                          </a:solidFill>
                          <a:latin typeface="Times New Roman"/>
                          <a:cs typeface="Times New Roman"/>
                        </a:rPr>
                        <a:t>=1</a:t>
                      </a:r>
                      <a:endParaRPr sz="1600">
                        <a:latin typeface="Times New Roman"/>
                        <a:cs typeface="Times New Roman"/>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L="224154" marR="210820" indent="123189">
                        <a:lnSpc>
                          <a:spcPts val="1900"/>
                        </a:lnSpc>
                        <a:spcBef>
                          <a:spcPts val="204"/>
                        </a:spcBef>
                      </a:pPr>
                      <a:r>
                        <a:rPr sz="1600" b="1" i="1" dirty="0">
                          <a:solidFill>
                            <a:srgbClr val="FFFFFF"/>
                          </a:solidFill>
                          <a:latin typeface="Times New Roman"/>
                          <a:cs typeface="Times New Roman"/>
                        </a:rPr>
                        <a:t>X</a:t>
                      </a:r>
                      <a:r>
                        <a:rPr sz="1575" b="1" i="1" baseline="-21164" dirty="0">
                          <a:solidFill>
                            <a:srgbClr val="FFFFFF"/>
                          </a:solidFill>
                          <a:latin typeface="Times New Roman"/>
                          <a:cs typeface="Times New Roman"/>
                        </a:rPr>
                        <a:t>i  </a:t>
                      </a:r>
                      <a:r>
                        <a:rPr sz="1600" b="1" i="1" dirty="0">
                          <a:solidFill>
                            <a:srgbClr val="FFFFFF"/>
                          </a:solidFill>
                          <a:latin typeface="Times New Roman"/>
                          <a:cs typeface="Times New Roman"/>
                        </a:rPr>
                        <a:t>X</a:t>
                      </a:r>
                      <a:r>
                        <a:rPr sz="1575" b="1" baseline="-21164" dirty="0">
                          <a:solidFill>
                            <a:srgbClr val="FFFFFF"/>
                          </a:solidFill>
                          <a:latin typeface="Times New Roman"/>
                          <a:cs typeface="Times New Roman"/>
                        </a:rPr>
                        <a:t>0</a:t>
                      </a:r>
                      <a:r>
                        <a:rPr sz="1600" b="1" dirty="0">
                          <a:solidFill>
                            <a:srgbClr val="FFFFFF"/>
                          </a:solidFill>
                          <a:latin typeface="Times New Roman"/>
                          <a:cs typeface="Times New Roman"/>
                        </a:rPr>
                        <a:t>=2</a:t>
                      </a:r>
                      <a:endParaRPr sz="1600">
                        <a:latin typeface="Times New Roman"/>
                        <a:cs typeface="Times New Roman"/>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L="224154" marR="210820" indent="123189">
                        <a:lnSpc>
                          <a:spcPts val="1900"/>
                        </a:lnSpc>
                        <a:spcBef>
                          <a:spcPts val="204"/>
                        </a:spcBef>
                      </a:pPr>
                      <a:r>
                        <a:rPr sz="1600" b="1" i="1" dirty="0">
                          <a:solidFill>
                            <a:srgbClr val="FFFFFF"/>
                          </a:solidFill>
                          <a:latin typeface="Times New Roman"/>
                          <a:cs typeface="Times New Roman"/>
                        </a:rPr>
                        <a:t>X</a:t>
                      </a:r>
                      <a:r>
                        <a:rPr sz="1575" b="1" i="1" baseline="-21164" dirty="0">
                          <a:solidFill>
                            <a:srgbClr val="FFFFFF"/>
                          </a:solidFill>
                          <a:latin typeface="Times New Roman"/>
                          <a:cs typeface="Times New Roman"/>
                        </a:rPr>
                        <a:t>i  </a:t>
                      </a:r>
                      <a:r>
                        <a:rPr sz="1600" b="1" i="1" dirty="0">
                          <a:solidFill>
                            <a:srgbClr val="FFFFFF"/>
                          </a:solidFill>
                          <a:latin typeface="Times New Roman"/>
                          <a:cs typeface="Times New Roman"/>
                        </a:rPr>
                        <a:t>X</a:t>
                      </a:r>
                      <a:r>
                        <a:rPr sz="1575" b="1" baseline="-21164" dirty="0">
                          <a:solidFill>
                            <a:srgbClr val="FFFFFF"/>
                          </a:solidFill>
                          <a:latin typeface="Times New Roman"/>
                          <a:cs typeface="Times New Roman"/>
                        </a:rPr>
                        <a:t>0</a:t>
                      </a:r>
                      <a:r>
                        <a:rPr sz="1600" b="1" dirty="0">
                          <a:solidFill>
                            <a:srgbClr val="FFFFFF"/>
                          </a:solidFill>
                          <a:latin typeface="Times New Roman"/>
                          <a:cs typeface="Times New Roman"/>
                        </a:rPr>
                        <a:t>=3</a:t>
                      </a:r>
                      <a:endParaRPr sz="1600">
                        <a:latin typeface="Times New Roman"/>
                        <a:cs typeface="Times New Roman"/>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tc>
                  <a:txBody>
                    <a:bodyPr/>
                    <a:lstStyle/>
                    <a:p>
                      <a:pPr marL="224154" marR="210820" indent="123189">
                        <a:lnSpc>
                          <a:spcPts val="1900"/>
                        </a:lnSpc>
                        <a:spcBef>
                          <a:spcPts val="204"/>
                        </a:spcBef>
                      </a:pPr>
                      <a:r>
                        <a:rPr sz="1600" b="1" i="1" dirty="0">
                          <a:solidFill>
                            <a:srgbClr val="FFFFFF"/>
                          </a:solidFill>
                          <a:latin typeface="Times New Roman"/>
                          <a:cs typeface="Times New Roman"/>
                        </a:rPr>
                        <a:t>X</a:t>
                      </a:r>
                      <a:r>
                        <a:rPr sz="1575" b="1" i="1" baseline="-21164" dirty="0">
                          <a:solidFill>
                            <a:srgbClr val="FFFFFF"/>
                          </a:solidFill>
                          <a:latin typeface="Times New Roman"/>
                          <a:cs typeface="Times New Roman"/>
                        </a:rPr>
                        <a:t>i  </a:t>
                      </a:r>
                      <a:r>
                        <a:rPr sz="1600" b="1" i="1" dirty="0">
                          <a:solidFill>
                            <a:srgbClr val="FFFFFF"/>
                          </a:solidFill>
                          <a:latin typeface="Times New Roman"/>
                          <a:cs typeface="Times New Roman"/>
                        </a:rPr>
                        <a:t>X</a:t>
                      </a:r>
                      <a:r>
                        <a:rPr sz="1575" b="1" baseline="-21164" dirty="0">
                          <a:solidFill>
                            <a:srgbClr val="FFFFFF"/>
                          </a:solidFill>
                          <a:latin typeface="Times New Roman"/>
                          <a:cs typeface="Times New Roman"/>
                        </a:rPr>
                        <a:t>0</a:t>
                      </a:r>
                      <a:r>
                        <a:rPr sz="1600" b="1" dirty="0">
                          <a:solidFill>
                            <a:srgbClr val="FFFFFF"/>
                          </a:solidFill>
                          <a:latin typeface="Times New Roman"/>
                          <a:cs typeface="Times New Roman"/>
                        </a:rPr>
                        <a:t>=4</a:t>
                      </a:r>
                      <a:endParaRPr sz="1600">
                        <a:latin typeface="Times New Roman"/>
                        <a:cs typeface="Times New Roman"/>
                      </a:endParaRPr>
                    </a:p>
                  </a:txBody>
                  <a:tcPr marL="0" marR="0" marT="26034"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ED9C3A"/>
                    </a:solidFill>
                  </a:tcPr>
                </a:tc>
                <a:extLst>
                  <a:ext uri="{0D108BD9-81ED-4DB2-BD59-A6C34878D82A}">
                    <a16:rowId xmlns:a16="http://schemas.microsoft.com/office/drawing/2014/main" val="10000"/>
                  </a:ext>
                </a:extLst>
              </a:tr>
              <a:tr h="254639">
                <a:tc>
                  <a:txBody>
                    <a:bodyPr/>
                    <a:lstStyle/>
                    <a:p>
                      <a:pPr marR="58419" algn="r">
                        <a:lnSpc>
                          <a:spcPts val="1820"/>
                        </a:lnSpc>
                        <a:spcBef>
                          <a:spcPts val="85"/>
                        </a:spcBef>
                      </a:pPr>
                      <a:r>
                        <a:rPr sz="1600" dirty="0">
                          <a:latin typeface="Times New Roman"/>
                          <a:cs typeface="Times New Roman"/>
                        </a:rPr>
                        <a:t>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1"/>
                  </a:ext>
                </a:extLst>
              </a:tr>
              <a:tr h="254639">
                <a:tc>
                  <a:txBody>
                    <a:bodyPr/>
                    <a:lstStyle/>
                    <a:p>
                      <a:pPr marR="58419" algn="r">
                        <a:lnSpc>
                          <a:spcPts val="1820"/>
                        </a:lnSpc>
                        <a:spcBef>
                          <a:spcPts val="85"/>
                        </a:spcBef>
                      </a:pPr>
                      <a:r>
                        <a:rPr sz="1600" dirty="0">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26</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2"/>
                  </a:ext>
                </a:extLst>
              </a:tr>
              <a:tr h="254639">
                <a:tc>
                  <a:txBody>
                    <a:bodyPr/>
                    <a:lstStyle/>
                    <a:p>
                      <a:pPr marR="58419" algn="r">
                        <a:lnSpc>
                          <a:spcPts val="1820"/>
                        </a:lnSpc>
                        <a:spcBef>
                          <a:spcPts val="85"/>
                        </a:spcBef>
                      </a:pPr>
                      <a:r>
                        <a:rPr sz="1600" dirty="0">
                          <a:latin typeface="Times New Roman"/>
                          <a:cs typeface="Times New Roman"/>
                        </a:rPr>
                        <a:t>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18</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36</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3"/>
                  </a:ext>
                </a:extLst>
              </a:tr>
              <a:tr h="254639">
                <a:tc>
                  <a:txBody>
                    <a:bodyPr/>
                    <a:lstStyle/>
                    <a:p>
                      <a:pPr marR="58419" algn="r">
                        <a:lnSpc>
                          <a:spcPts val="1820"/>
                        </a:lnSpc>
                        <a:spcBef>
                          <a:spcPts val="85"/>
                        </a:spcBef>
                      </a:pPr>
                      <a:r>
                        <a:rPr sz="1600" dirty="0">
                          <a:latin typeface="Times New Roman"/>
                          <a:cs typeface="Times New Roman"/>
                        </a:rPr>
                        <a:t>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63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4"/>
                  </a:ext>
                </a:extLst>
              </a:tr>
              <a:tr h="254639">
                <a:tc>
                  <a:txBody>
                    <a:bodyPr/>
                    <a:lstStyle/>
                    <a:p>
                      <a:pPr marR="58419" algn="r">
                        <a:lnSpc>
                          <a:spcPts val="1820"/>
                        </a:lnSpc>
                        <a:spcBef>
                          <a:spcPts val="85"/>
                        </a:spcBef>
                      </a:pPr>
                      <a:r>
                        <a:rPr sz="1600" dirty="0">
                          <a:latin typeface="Times New Roman"/>
                          <a:cs typeface="Times New Roman"/>
                        </a:rPr>
                        <a:t>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solidFill>
                            <a:srgbClr val="C00000"/>
                          </a:solidFill>
                          <a:latin typeface="Times New Roman"/>
                          <a:cs typeface="Times New Roman"/>
                        </a:rPr>
                        <a:t>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5"/>
                  </a:ext>
                </a:extLst>
              </a:tr>
              <a:tr h="254639">
                <a:tc>
                  <a:txBody>
                    <a:bodyPr/>
                    <a:lstStyle/>
                    <a:p>
                      <a:pPr marR="58419" algn="r">
                        <a:lnSpc>
                          <a:spcPts val="1820"/>
                        </a:lnSpc>
                        <a:spcBef>
                          <a:spcPts val="85"/>
                        </a:spcBef>
                      </a:pPr>
                      <a:r>
                        <a:rPr sz="1600" dirty="0">
                          <a:latin typeface="Times New Roman"/>
                          <a:cs typeface="Times New Roman"/>
                        </a:rPr>
                        <a:t>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58</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6"/>
                  </a:ext>
                </a:extLst>
              </a:tr>
              <a:tr h="254639">
                <a:tc>
                  <a:txBody>
                    <a:bodyPr/>
                    <a:lstStyle/>
                    <a:p>
                      <a:pPr marR="58419" algn="r">
                        <a:lnSpc>
                          <a:spcPts val="1820"/>
                        </a:lnSpc>
                        <a:spcBef>
                          <a:spcPts val="85"/>
                        </a:spcBef>
                      </a:pPr>
                      <a:r>
                        <a:rPr sz="1600" dirty="0">
                          <a:latin typeface="Times New Roman"/>
                          <a:cs typeface="Times New Roman"/>
                        </a:rPr>
                        <a:t>6</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7"/>
                  </a:ext>
                </a:extLst>
              </a:tr>
              <a:tr h="254639">
                <a:tc>
                  <a:txBody>
                    <a:bodyPr/>
                    <a:lstStyle/>
                    <a:p>
                      <a:pPr marR="58419" algn="r">
                        <a:lnSpc>
                          <a:spcPts val="1820"/>
                        </a:lnSpc>
                        <a:spcBef>
                          <a:spcPts val="85"/>
                        </a:spcBef>
                      </a:pPr>
                      <a:r>
                        <a:rPr sz="1600" dirty="0">
                          <a:latin typeface="Times New Roman"/>
                          <a:cs typeface="Times New Roman"/>
                        </a:rPr>
                        <a:t>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8"/>
                  </a:ext>
                </a:extLst>
              </a:tr>
              <a:tr h="254639">
                <a:tc>
                  <a:txBody>
                    <a:bodyPr/>
                    <a:lstStyle/>
                    <a:p>
                      <a:pPr marR="58419" algn="r">
                        <a:lnSpc>
                          <a:spcPts val="1820"/>
                        </a:lnSpc>
                        <a:spcBef>
                          <a:spcPts val="85"/>
                        </a:spcBef>
                      </a:pPr>
                      <a:r>
                        <a:rPr sz="1600" dirty="0">
                          <a:latin typeface="Times New Roman"/>
                          <a:cs typeface="Times New Roman"/>
                        </a:rPr>
                        <a:t>8</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solidFill>
                            <a:srgbClr val="C00000"/>
                          </a:solidFill>
                          <a:latin typeface="Times New Roman"/>
                          <a:cs typeface="Times New Roman"/>
                        </a:rPr>
                        <a:t>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09"/>
                  </a:ext>
                </a:extLst>
              </a:tr>
              <a:tr h="254639">
                <a:tc>
                  <a:txBody>
                    <a:bodyPr/>
                    <a:lstStyle/>
                    <a:p>
                      <a:pPr marR="58419" algn="r">
                        <a:lnSpc>
                          <a:spcPts val="1820"/>
                        </a:lnSpc>
                        <a:spcBef>
                          <a:spcPts val="85"/>
                        </a:spcBef>
                      </a:pPr>
                      <a:r>
                        <a:rPr sz="1600" dirty="0">
                          <a:latin typeface="Times New Roman"/>
                          <a:cs typeface="Times New Roman"/>
                        </a:rPr>
                        <a:t>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0"/>
                  </a:ext>
                </a:extLst>
              </a:tr>
              <a:tr h="254639">
                <a:tc>
                  <a:txBody>
                    <a:bodyPr/>
                    <a:lstStyle/>
                    <a:p>
                      <a:pPr marR="58419" algn="r">
                        <a:lnSpc>
                          <a:spcPts val="1820"/>
                        </a:lnSpc>
                        <a:spcBef>
                          <a:spcPts val="85"/>
                        </a:spcBef>
                      </a:pPr>
                      <a:r>
                        <a:rPr sz="1600" dirty="0">
                          <a:latin typeface="Times New Roman"/>
                          <a:cs typeface="Times New Roman"/>
                        </a:rPr>
                        <a:t>10</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27</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1"/>
                  </a:ext>
                </a:extLst>
              </a:tr>
              <a:tr h="254639">
                <a:tc>
                  <a:txBody>
                    <a:bodyPr/>
                    <a:lstStyle/>
                    <a:p>
                      <a:pPr marR="58419" algn="r">
                        <a:lnSpc>
                          <a:spcPts val="1820"/>
                        </a:lnSpc>
                        <a:spcBef>
                          <a:spcPts val="85"/>
                        </a:spcBef>
                      </a:pPr>
                      <a:r>
                        <a:rPr sz="1600" spc="-60" dirty="0">
                          <a:latin typeface="Times New Roman"/>
                          <a:cs typeface="Times New Roman"/>
                        </a:rPr>
                        <a:t>1</a:t>
                      </a:r>
                      <a:r>
                        <a:rPr sz="1600" dirty="0">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31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2"/>
                  </a:ext>
                </a:extLst>
              </a:tr>
              <a:tr h="254639">
                <a:tc>
                  <a:txBody>
                    <a:bodyPr/>
                    <a:lstStyle/>
                    <a:p>
                      <a:pPr marR="58419" algn="r">
                        <a:lnSpc>
                          <a:spcPts val="1820"/>
                        </a:lnSpc>
                        <a:spcBef>
                          <a:spcPts val="85"/>
                        </a:spcBef>
                      </a:pPr>
                      <a:r>
                        <a:rPr sz="1600" dirty="0">
                          <a:latin typeface="Times New Roman"/>
                          <a:cs typeface="Times New Roman"/>
                        </a:rPr>
                        <a:t>12</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49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19</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3"/>
                  </a:ext>
                </a:extLst>
              </a:tr>
              <a:tr h="254639">
                <a:tc>
                  <a:txBody>
                    <a:bodyPr/>
                    <a:lstStyle/>
                    <a:p>
                      <a:pPr marR="58419" algn="r">
                        <a:lnSpc>
                          <a:spcPts val="1820"/>
                        </a:lnSpc>
                        <a:spcBef>
                          <a:spcPts val="85"/>
                        </a:spcBef>
                      </a:pPr>
                      <a:r>
                        <a:rPr sz="1600" dirty="0">
                          <a:latin typeface="Times New Roman"/>
                          <a:cs typeface="Times New Roman"/>
                        </a:rPr>
                        <a:t>13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61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4"/>
                  </a:ext>
                </a:extLst>
              </a:tr>
              <a:tr h="254639">
                <a:tc>
                  <a:txBody>
                    <a:bodyPr/>
                    <a:lstStyle/>
                    <a:p>
                      <a:pPr marR="58419" algn="r">
                        <a:lnSpc>
                          <a:spcPts val="1820"/>
                        </a:lnSpc>
                        <a:spcBef>
                          <a:spcPts val="85"/>
                        </a:spcBef>
                      </a:pPr>
                      <a:r>
                        <a:rPr sz="1600" dirty="0">
                          <a:latin typeface="Times New Roman"/>
                          <a:cs typeface="Times New Roman"/>
                        </a:rPr>
                        <a:t>14</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25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spc="-60" dirty="0">
                          <a:latin typeface="Times New Roman"/>
                          <a:cs typeface="Times New Roman"/>
                        </a:rPr>
                        <a:t>1</a:t>
                      </a:r>
                      <a:r>
                        <a:rPr sz="1600" dirty="0">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5"/>
                  </a:ext>
                </a:extLst>
              </a:tr>
              <a:tr h="254639">
                <a:tc>
                  <a:txBody>
                    <a:bodyPr/>
                    <a:lstStyle/>
                    <a:p>
                      <a:pPr marR="58419" algn="r">
                        <a:lnSpc>
                          <a:spcPts val="1820"/>
                        </a:lnSpc>
                        <a:spcBef>
                          <a:spcPts val="85"/>
                        </a:spcBef>
                      </a:pPr>
                      <a:r>
                        <a:rPr sz="1600" dirty="0">
                          <a:latin typeface="Times New Roman"/>
                          <a:cs typeface="Times New Roman"/>
                        </a:rPr>
                        <a:t>15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latin typeface="Times New Roman"/>
                          <a:cs typeface="Times New Roman"/>
                        </a:rPr>
                        <a:t>15</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6"/>
                  </a:ext>
                </a:extLst>
              </a:tr>
              <a:tr h="254639">
                <a:tc>
                  <a:txBody>
                    <a:bodyPr/>
                    <a:lstStyle/>
                    <a:p>
                      <a:pPr marR="58419" algn="r">
                        <a:lnSpc>
                          <a:spcPts val="1820"/>
                        </a:lnSpc>
                        <a:spcBef>
                          <a:spcPts val="85"/>
                        </a:spcBef>
                      </a:pPr>
                      <a:r>
                        <a:rPr sz="1600" dirty="0">
                          <a:latin typeface="Times New Roman"/>
                          <a:cs typeface="Times New Roman"/>
                        </a:rPr>
                        <a:t>16</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solidFill>
                            <a:srgbClr val="C00000"/>
                          </a:solidFill>
                          <a:latin typeface="Times New Roman"/>
                          <a:cs typeface="Times New Roman"/>
                        </a:rPr>
                        <a:t>1</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marR="57785" algn="r">
                        <a:lnSpc>
                          <a:spcPts val="1820"/>
                        </a:lnSpc>
                        <a:spcBef>
                          <a:spcPts val="85"/>
                        </a:spcBef>
                      </a:pPr>
                      <a:r>
                        <a:rPr sz="1600" dirty="0">
                          <a:solidFill>
                            <a:srgbClr val="C00000"/>
                          </a:solidFill>
                          <a:latin typeface="Times New Roman"/>
                          <a:cs typeface="Times New Roman"/>
                        </a:rPr>
                        <a:t>3</a:t>
                      </a:r>
                      <a:endParaRPr sz="1600">
                        <a:latin typeface="Times New Roman"/>
                        <a:cs typeface="Times New Roman"/>
                      </a:endParaRPr>
                    </a:p>
                  </a:txBody>
                  <a:tcPr marL="0" marR="0" marT="107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tc>
                  <a:txBody>
                    <a:bodyPr/>
                    <a:lstStyle/>
                    <a:p>
                      <a:pPr>
                        <a:lnSpc>
                          <a:spcPct val="100000"/>
                        </a:lnSpc>
                      </a:pPr>
                      <a:endParaRPr sz="15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FBF1ED"/>
                    </a:solidFill>
                  </a:tcPr>
                </a:tc>
                <a:extLst>
                  <a:ext uri="{0D108BD9-81ED-4DB2-BD59-A6C34878D82A}">
                    <a16:rowId xmlns:a16="http://schemas.microsoft.com/office/drawing/2014/main" val="10017"/>
                  </a:ext>
                </a:extLst>
              </a:tr>
            </a:tbl>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a:t>
            </a:r>
            <a:r>
              <a:rPr lang="tr-TR" spc="-5" dirty="0" smtClean="0"/>
              <a:t>Yöntemi:</a:t>
            </a:r>
            <a:endParaRPr spc="-5" dirty="0"/>
          </a:p>
        </p:txBody>
      </p:sp>
      <p:sp>
        <p:nvSpPr>
          <p:cNvPr id="3" name="object 3"/>
          <p:cNvSpPr txBox="1"/>
          <p:nvPr/>
        </p:nvSpPr>
        <p:spPr>
          <a:xfrm>
            <a:off x="967711" y="672562"/>
            <a:ext cx="8708390" cy="5012270"/>
          </a:xfrm>
          <a:prstGeom prst="rect">
            <a:avLst/>
          </a:prstGeom>
        </p:spPr>
        <p:txBody>
          <a:bodyPr vert="horz" wrap="square" lIns="0" tIns="153035" rIns="0" bIns="0" rtlCol="0">
            <a:spAutoFit/>
          </a:bodyPr>
          <a:lstStyle/>
          <a:p>
            <a:pPr marL="76200">
              <a:lnSpc>
                <a:spcPct val="100000"/>
              </a:lnSpc>
              <a:spcBef>
                <a:spcPts val="1205"/>
              </a:spcBef>
            </a:pPr>
            <a:r>
              <a:rPr lang="tr-TR" sz="2000" spc="-5" dirty="0">
                <a:latin typeface="Verdana"/>
                <a:cs typeface="Verdana"/>
              </a:rPr>
              <a:t>İyi bir </a:t>
            </a:r>
            <a:r>
              <a:rPr lang="tr-TR" sz="2000" spc="-5" dirty="0" smtClean="0">
                <a:latin typeface="Verdana"/>
                <a:cs typeface="Verdana"/>
              </a:rPr>
              <a:t>üretecin özellikleri</a:t>
            </a:r>
          </a:p>
          <a:p>
            <a:pPr marL="419100" indent="-342900">
              <a:lnSpc>
                <a:spcPct val="100000"/>
              </a:lnSpc>
              <a:spcBef>
                <a:spcPts val="1730"/>
              </a:spcBef>
              <a:buClr>
                <a:srgbClr val="003366"/>
              </a:buClr>
              <a:buSzPct val="120000"/>
              <a:buChar char="•"/>
              <a:tabLst>
                <a:tab pos="418465" algn="l"/>
                <a:tab pos="419100" algn="l"/>
              </a:tabLst>
            </a:pPr>
            <a:r>
              <a:rPr sz="2000" dirty="0" smtClean="0">
                <a:latin typeface="Verdana"/>
                <a:cs typeface="Verdana"/>
              </a:rPr>
              <a:t>Ma</a:t>
            </a:r>
            <a:r>
              <a:rPr lang="tr-TR" sz="2000" dirty="0" err="1" smtClean="0">
                <a:latin typeface="Verdana"/>
                <a:cs typeface="Verdana"/>
              </a:rPr>
              <a:t>ks</a:t>
            </a:r>
            <a:r>
              <a:rPr sz="2000" dirty="0" err="1" smtClean="0">
                <a:latin typeface="Verdana"/>
                <a:cs typeface="Verdana"/>
              </a:rPr>
              <a:t>imum</a:t>
            </a:r>
            <a:r>
              <a:rPr sz="2000" spc="-5" dirty="0" smtClean="0">
                <a:latin typeface="Verdana"/>
                <a:cs typeface="Verdana"/>
              </a:rPr>
              <a:t> </a:t>
            </a:r>
            <a:r>
              <a:rPr lang="tr-TR" sz="2000" spc="-5" dirty="0" smtClean="0">
                <a:latin typeface="Verdana"/>
                <a:cs typeface="Verdana"/>
              </a:rPr>
              <a:t>Yoğunluk</a:t>
            </a:r>
            <a:endParaRPr sz="2000" dirty="0" smtClean="0">
              <a:latin typeface="Verdana"/>
              <a:cs typeface="Verdana"/>
            </a:endParaRPr>
          </a:p>
          <a:p>
            <a:pPr marL="698500" lvl="1" indent="-266700">
              <a:lnSpc>
                <a:spcPct val="100000"/>
              </a:lnSpc>
              <a:spcBef>
                <a:spcPts val="155"/>
              </a:spcBef>
              <a:buClr>
                <a:srgbClr val="003366"/>
              </a:buClr>
              <a:buChar char="•"/>
              <a:tabLst>
                <a:tab pos="697865" algn="l"/>
                <a:tab pos="698500" algn="l"/>
              </a:tabLst>
            </a:pPr>
            <a:r>
              <a:rPr lang="tr-TR" i="1" dirty="0" err="1" smtClean="0">
                <a:latin typeface="Times New Roman"/>
                <a:cs typeface="Times New Roman"/>
              </a:rPr>
              <a:t>R</a:t>
            </a:r>
            <a:r>
              <a:rPr lang="tr-TR" i="1" baseline="-20833" dirty="0" err="1" smtClean="0">
                <a:latin typeface="Times New Roman"/>
                <a:cs typeface="Times New Roman"/>
              </a:rPr>
              <a:t>i</a:t>
            </a:r>
            <a:r>
              <a:rPr lang="tr-TR" dirty="0" smtClean="0">
                <a:latin typeface="Verdana"/>
                <a:cs typeface="Verdana"/>
              </a:rPr>
              <a:t> </a:t>
            </a:r>
            <a:r>
              <a:rPr lang="tr-TR" dirty="0">
                <a:latin typeface="Verdana"/>
                <a:cs typeface="Verdana"/>
              </a:rPr>
              <a:t>tarafından kabul edilen değerler, i = 1,2,…</a:t>
            </a:r>
          </a:p>
          <a:p>
            <a:pPr marL="431800" lvl="1">
              <a:lnSpc>
                <a:spcPct val="100000"/>
              </a:lnSpc>
              <a:spcBef>
                <a:spcPts val="155"/>
              </a:spcBef>
              <a:buClr>
                <a:srgbClr val="003366"/>
              </a:buClr>
              <a:tabLst>
                <a:tab pos="697865" algn="l"/>
                <a:tab pos="698500" algn="l"/>
              </a:tabLst>
            </a:pPr>
            <a:r>
              <a:rPr lang="tr-TR" dirty="0" smtClean="0">
                <a:latin typeface="Verdana"/>
                <a:cs typeface="Verdana"/>
              </a:rPr>
              <a:t>[</a:t>
            </a:r>
            <a:r>
              <a:rPr lang="tr-TR" dirty="0">
                <a:latin typeface="Verdana"/>
                <a:cs typeface="Verdana"/>
              </a:rPr>
              <a:t>0,1] üzerinde büyük boşluk </a:t>
            </a:r>
            <a:r>
              <a:rPr lang="tr-TR" dirty="0" smtClean="0">
                <a:latin typeface="Verdana"/>
                <a:cs typeface="Verdana"/>
              </a:rPr>
              <a:t>bırakmayın</a:t>
            </a:r>
          </a:p>
          <a:p>
            <a:pPr marL="698500" lvl="1" indent="-266700">
              <a:lnSpc>
                <a:spcPct val="100000"/>
              </a:lnSpc>
              <a:spcBef>
                <a:spcPts val="240"/>
              </a:spcBef>
              <a:buClr>
                <a:srgbClr val="003366"/>
              </a:buClr>
              <a:buChar char="•"/>
              <a:tabLst>
                <a:tab pos="697865" algn="l"/>
                <a:tab pos="698500" algn="l"/>
              </a:tabLst>
            </a:pPr>
            <a:r>
              <a:rPr lang="tr-TR" spc="-5" dirty="0">
                <a:latin typeface="Verdana"/>
                <a:cs typeface="Verdana"/>
              </a:rPr>
              <a:t>Sorun: Sürekli değil, her </a:t>
            </a:r>
            <a:r>
              <a:rPr lang="tr-TR" spc="-5" dirty="0" err="1">
                <a:latin typeface="Verdana"/>
                <a:cs typeface="Verdana"/>
              </a:rPr>
              <a:t>Ri</a:t>
            </a:r>
            <a:r>
              <a:rPr lang="tr-TR" spc="-5" dirty="0">
                <a:latin typeface="Verdana"/>
                <a:cs typeface="Verdana"/>
              </a:rPr>
              <a:t> ayrıktır</a:t>
            </a:r>
          </a:p>
          <a:p>
            <a:pPr marL="698500" lvl="1" indent="-266700">
              <a:lnSpc>
                <a:spcPct val="100000"/>
              </a:lnSpc>
              <a:spcBef>
                <a:spcPts val="240"/>
              </a:spcBef>
              <a:buClr>
                <a:srgbClr val="003366"/>
              </a:buClr>
              <a:buChar char="•"/>
              <a:tabLst>
                <a:tab pos="697865" algn="l"/>
                <a:tab pos="698500" algn="l"/>
              </a:tabLst>
            </a:pPr>
            <a:r>
              <a:rPr lang="tr-TR" spc="-5" dirty="0">
                <a:latin typeface="Verdana"/>
                <a:cs typeface="Verdana"/>
              </a:rPr>
              <a:t>Çözüm: m modülü için çok büyük bir tam sayı</a:t>
            </a:r>
          </a:p>
          <a:p>
            <a:pPr marL="965200" lvl="2" indent="-266700">
              <a:lnSpc>
                <a:spcPct val="100000"/>
              </a:lnSpc>
              <a:spcBef>
                <a:spcPts val="110"/>
              </a:spcBef>
              <a:buClr>
                <a:srgbClr val="003366"/>
              </a:buClr>
              <a:buChar char="•"/>
              <a:tabLst>
                <a:tab pos="964565" algn="l"/>
                <a:tab pos="965200" algn="l"/>
              </a:tabLst>
            </a:pPr>
            <a:r>
              <a:rPr lang="tr-TR" sz="1600" spc="-5" dirty="0" err="1">
                <a:latin typeface="Verdana"/>
                <a:cs typeface="Verdana"/>
              </a:rPr>
              <a:t>Yaklaşıklığın</a:t>
            </a:r>
            <a:r>
              <a:rPr lang="tr-TR" sz="1600" spc="-5" dirty="0">
                <a:latin typeface="Verdana"/>
                <a:cs typeface="Verdana"/>
              </a:rPr>
              <a:t> çok az sonucu olduğu görülmektedir</a:t>
            </a:r>
            <a:r>
              <a:rPr lang="tr-TR" sz="1600" spc="-5" dirty="0" smtClean="0">
                <a:latin typeface="Verdana"/>
                <a:cs typeface="Verdana"/>
              </a:rPr>
              <a:t>.</a:t>
            </a:r>
          </a:p>
          <a:p>
            <a:pPr marL="965200" lvl="2" indent="-266700">
              <a:lnSpc>
                <a:spcPct val="100000"/>
              </a:lnSpc>
              <a:spcBef>
                <a:spcPts val="110"/>
              </a:spcBef>
              <a:buClr>
                <a:srgbClr val="003366"/>
              </a:buClr>
              <a:buChar char="•"/>
              <a:tabLst>
                <a:tab pos="964565" algn="l"/>
                <a:tab pos="965200" algn="l"/>
              </a:tabLst>
            </a:pPr>
            <a:endParaRPr sz="2550" dirty="0">
              <a:latin typeface="Times New Roman"/>
              <a:cs typeface="Times New Roman"/>
            </a:endParaRPr>
          </a:p>
          <a:p>
            <a:pPr marL="419100" indent="-342900">
              <a:lnSpc>
                <a:spcPct val="100000"/>
              </a:lnSpc>
              <a:buClr>
                <a:srgbClr val="003366"/>
              </a:buClr>
              <a:buSzPct val="120000"/>
              <a:buChar char="•"/>
              <a:tabLst>
                <a:tab pos="418465" algn="l"/>
                <a:tab pos="419100" algn="l"/>
              </a:tabLst>
            </a:pPr>
            <a:r>
              <a:rPr sz="2000" dirty="0" smtClean="0">
                <a:latin typeface="Verdana"/>
                <a:cs typeface="Verdana"/>
              </a:rPr>
              <a:t>Ma</a:t>
            </a:r>
            <a:r>
              <a:rPr lang="tr-TR" sz="2000" dirty="0" err="1" smtClean="0">
                <a:latin typeface="Verdana"/>
                <a:cs typeface="Verdana"/>
              </a:rPr>
              <a:t>ks</a:t>
            </a:r>
            <a:r>
              <a:rPr sz="2000" dirty="0" err="1" smtClean="0">
                <a:latin typeface="Verdana"/>
                <a:cs typeface="Verdana"/>
              </a:rPr>
              <a:t>imum</a:t>
            </a:r>
            <a:r>
              <a:rPr sz="2000" spc="-5" dirty="0" smtClean="0">
                <a:latin typeface="Verdana"/>
                <a:cs typeface="Verdana"/>
              </a:rPr>
              <a:t> Period</a:t>
            </a:r>
            <a:endParaRPr sz="2000" dirty="0" smtClean="0">
              <a:latin typeface="Verdana"/>
              <a:cs typeface="Verdana"/>
            </a:endParaRPr>
          </a:p>
          <a:p>
            <a:pPr marL="698500" lvl="1" indent="-266700">
              <a:lnSpc>
                <a:spcPct val="100000"/>
              </a:lnSpc>
              <a:spcBef>
                <a:spcPts val="170"/>
              </a:spcBef>
              <a:buClr>
                <a:srgbClr val="003366"/>
              </a:buClr>
              <a:buChar char="•"/>
              <a:tabLst>
                <a:tab pos="697865" algn="l"/>
                <a:tab pos="698500" algn="l"/>
              </a:tabLst>
            </a:pPr>
            <a:r>
              <a:rPr lang="tr-TR" dirty="0">
                <a:latin typeface="Verdana"/>
                <a:cs typeface="Verdana"/>
              </a:rPr>
              <a:t>Maksimum yoğunluk elde etmek ve </a:t>
            </a:r>
            <a:r>
              <a:rPr lang="tr-TR" dirty="0" smtClean="0">
                <a:latin typeface="Verdana"/>
                <a:cs typeface="Verdana"/>
              </a:rPr>
              <a:t>periyodik işletmeden kaçınmak için uygun </a:t>
            </a:r>
            <a:r>
              <a:rPr lang="en-US" spc="-5" dirty="0" smtClean="0">
                <a:latin typeface="Verdana"/>
                <a:cs typeface="Verdana"/>
              </a:rPr>
              <a:t> </a:t>
            </a:r>
            <a:r>
              <a:rPr lang="en-US" i="1" dirty="0">
                <a:latin typeface="Times New Roman"/>
                <a:cs typeface="Times New Roman"/>
              </a:rPr>
              <a:t>a</a:t>
            </a:r>
            <a:r>
              <a:rPr lang="en-US" dirty="0">
                <a:latin typeface="Times New Roman"/>
                <a:cs typeface="Times New Roman"/>
              </a:rPr>
              <a:t>, </a:t>
            </a:r>
            <a:r>
              <a:rPr lang="en-US" i="1" dirty="0">
                <a:latin typeface="Times New Roman"/>
                <a:cs typeface="Times New Roman"/>
              </a:rPr>
              <a:t>c</a:t>
            </a:r>
            <a:r>
              <a:rPr lang="en-US" dirty="0">
                <a:latin typeface="Times New Roman"/>
                <a:cs typeface="Times New Roman"/>
              </a:rPr>
              <a:t>, </a:t>
            </a:r>
            <a:r>
              <a:rPr lang="en-US" i="1" dirty="0">
                <a:latin typeface="Times New Roman"/>
                <a:cs typeface="Times New Roman"/>
              </a:rPr>
              <a:t>m</a:t>
            </a:r>
            <a:r>
              <a:rPr lang="en-US" dirty="0">
                <a:latin typeface="Verdana"/>
                <a:cs typeface="Verdana"/>
              </a:rPr>
              <a:t>, </a:t>
            </a:r>
            <a:r>
              <a:rPr lang="tr-TR" dirty="0" smtClean="0">
                <a:latin typeface="Verdana"/>
                <a:cs typeface="Verdana"/>
              </a:rPr>
              <a:t>ve </a:t>
            </a:r>
            <a:r>
              <a:rPr lang="en-US" i="1" dirty="0" smtClean="0">
                <a:latin typeface="Times New Roman"/>
                <a:cs typeface="Times New Roman"/>
              </a:rPr>
              <a:t>X</a:t>
            </a:r>
            <a:r>
              <a:rPr lang="en-US" baseline="-20833" dirty="0" smtClean="0">
                <a:latin typeface="Times New Roman"/>
                <a:cs typeface="Times New Roman"/>
              </a:rPr>
              <a:t>0</a:t>
            </a:r>
            <a:r>
              <a:rPr lang="tr-TR" dirty="0" smtClean="0">
                <a:latin typeface="Times New Roman"/>
                <a:cs typeface="Times New Roman"/>
              </a:rPr>
              <a:t> </a:t>
            </a:r>
            <a:r>
              <a:rPr lang="tr-TR" dirty="0" smtClean="0">
                <a:latin typeface="Verdana"/>
                <a:cs typeface="Verdana"/>
              </a:rPr>
              <a:t>seçimi ile elde edilir.</a:t>
            </a:r>
          </a:p>
          <a:p>
            <a:pPr lvl="1">
              <a:lnSpc>
                <a:spcPct val="100000"/>
              </a:lnSpc>
              <a:spcBef>
                <a:spcPts val="50"/>
              </a:spcBef>
              <a:buClr>
                <a:srgbClr val="003366"/>
              </a:buClr>
              <a:buFont typeface="Verdana"/>
              <a:buChar char="•"/>
            </a:pPr>
            <a:endParaRPr sz="2450" dirty="0" smtClean="0">
              <a:latin typeface="Times New Roman"/>
              <a:cs typeface="Times New Roman"/>
            </a:endParaRPr>
          </a:p>
          <a:p>
            <a:pPr marL="419100" indent="-342900">
              <a:lnSpc>
                <a:spcPct val="100000"/>
              </a:lnSpc>
              <a:buClr>
                <a:srgbClr val="003366"/>
              </a:buClr>
              <a:buSzPct val="120000"/>
              <a:buChar char="•"/>
              <a:tabLst>
                <a:tab pos="418465" algn="l"/>
                <a:tab pos="419100" algn="l"/>
              </a:tabLst>
            </a:pPr>
            <a:r>
              <a:rPr lang="tr-TR" sz="2000" spc="-5" dirty="0">
                <a:latin typeface="Verdana"/>
                <a:cs typeface="Verdana"/>
              </a:rPr>
              <a:t>Çoğu dijital bilgisayar sayıların ikili gösterimini kullanır</a:t>
            </a:r>
          </a:p>
          <a:p>
            <a:pPr marL="698500" marR="55880" lvl="1" indent="-266700">
              <a:lnSpc>
                <a:spcPts val="1870"/>
              </a:lnSpc>
              <a:spcBef>
                <a:spcPts val="580"/>
              </a:spcBef>
              <a:buClr>
                <a:srgbClr val="003366"/>
              </a:buClr>
              <a:buChar char="•"/>
              <a:tabLst>
                <a:tab pos="697865" algn="l"/>
                <a:tab pos="698500" algn="l"/>
              </a:tabLst>
            </a:pPr>
            <a:r>
              <a:rPr lang="tr-TR" spc="-5" dirty="0">
                <a:latin typeface="Verdana"/>
                <a:cs typeface="Verdana"/>
              </a:rPr>
              <a:t>Hız ve verimlilik, </a:t>
            </a:r>
            <a:r>
              <a:rPr lang="tr-TR" spc="-5" dirty="0" smtClean="0">
                <a:latin typeface="Verdana"/>
                <a:cs typeface="Verdana"/>
              </a:rPr>
              <a:t>2‘ </a:t>
            </a:r>
            <a:r>
              <a:rPr lang="tr-TR" spc="-5" dirty="0" err="1" smtClean="0">
                <a:latin typeface="Verdana"/>
                <a:cs typeface="Verdana"/>
              </a:rPr>
              <a:t>nin</a:t>
            </a:r>
            <a:r>
              <a:rPr lang="tr-TR" spc="-5" dirty="0" smtClean="0">
                <a:latin typeface="Verdana"/>
                <a:cs typeface="Verdana"/>
              </a:rPr>
              <a:t> üssü m değeri (veya </a:t>
            </a:r>
            <a:r>
              <a:rPr lang="tr-TR" spc="-5" dirty="0">
                <a:latin typeface="Verdana"/>
                <a:cs typeface="Verdana"/>
              </a:rPr>
              <a:t>ona yakın) </a:t>
            </a:r>
            <a:r>
              <a:rPr lang="tr-TR" spc="-5" dirty="0" smtClean="0">
                <a:latin typeface="Verdana"/>
                <a:cs typeface="Verdana"/>
              </a:rPr>
              <a:t>seçilerek elde edilir. </a:t>
            </a:r>
            <a:endParaRPr sz="1800" dirty="0">
              <a:latin typeface="Verdana"/>
              <a:cs typeface="Verdana"/>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lang="tr-TR" spc="-5" dirty="0"/>
              <a:t>Doğrusal Eşlenik Yöntem:</a:t>
            </a:r>
            <a:endParaRPr spc="-5" dirty="0"/>
          </a:p>
        </p:txBody>
      </p:sp>
      <p:sp>
        <p:nvSpPr>
          <p:cNvPr id="3" name="object 3"/>
          <p:cNvSpPr txBox="1"/>
          <p:nvPr/>
        </p:nvSpPr>
        <p:spPr>
          <a:xfrm>
            <a:off x="1031211" y="669965"/>
            <a:ext cx="8425815" cy="2786019"/>
          </a:xfrm>
          <a:prstGeom prst="rect">
            <a:avLst/>
          </a:prstGeom>
        </p:spPr>
        <p:txBody>
          <a:bodyPr vert="horz" wrap="square" lIns="0" tIns="155575" rIns="0" bIns="0" rtlCol="0">
            <a:spAutoFit/>
          </a:bodyPr>
          <a:lstStyle/>
          <a:p>
            <a:pPr marL="12700">
              <a:lnSpc>
                <a:spcPct val="100000"/>
              </a:lnSpc>
              <a:spcBef>
                <a:spcPts val="1225"/>
              </a:spcBef>
            </a:pPr>
            <a:r>
              <a:rPr lang="tr-TR" sz="2000" spc="-5" dirty="0">
                <a:latin typeface="Verdana"/>
                <a:cs typeface="Verdana"/>
              </a:rPr>
              <a:t>İyi bir Jeneratörün özellikleri</a:t>
            </a:r>
          </a:p>
          <a:p>
            <a:pPr marL="355600" marR="204470" indent="-342900">
              <a:lnSpc>
                <a:spcPts val="2600"/>
              </a:lnSpc>
              <a:spcBef>
                <a:spcPts val="2050"/>
              </a:spcBef>
              <a:buClr>
                <a:srgbClr val="003366"/>
              </a:buClr>
              <a:buSzPct val="118181"/>
              <a:buChar char="•"/>
              <a:tabLst>
                <a:tab pos="355600" algn="l"/>
              </a:tabLst>
            </a:pPr>
            <a:r>
              <a:rPr lang="tr-TR" sz="2200" dirty="0">
                <a:latin typeface="Verdana"/>
                <a:cs typeface="Verdana"/>
              </a:rPr>
              <a:t>LCG, ancak aşağıdaki üç koşul geçerliyse tam </a:t>
            </a:r>
            <a:r>
              <a:rPr lang="tr-TR" sz="2200" dirty="0" smtClean="0">
                <a:latin typeface="Verdana"/>
                <a:cs typeface="Verdana"/>
              </a:rPr>
              <a:t>periyoda sahiptir </a:t>
            </a:r>
            <a:r>
              <a:rPr lang="tr-TR" sz="2200" dirty="0">
                <a:latin typeface="Verdana"/>
                <a:cs typeface="Verdana"/>
              </a:rPr>
              <a:t>(</a:t>
            </a:r>
            <a:r>
              <a:rPr lang="tr-TR" sz="2200" dirty="0" err="1">
                <a:latin typeface="Verdana"/>
                <a:cs typeface="Verdana"/>
              </a:rPr>
              <a:t>Hull</a:t>
            </a:r>
            <a:r>
              <a:rPr lang="tr-TR" sz="2200" dirty="0">
                <a:latin typeface="Verdana"/>
                <a:cs typeface="Verdana"/>
              </a:rPr>
              <a:t> ve </a:t>
            </a:r>
            <a:r>
              <a:rPr lang="tr-TR" sz="2200" dirty="0" err="1">
                <a:latin typeface="Verdana"/>
                <a:cs typeface="Verdana"/>
              </a:rPr>
              <a:t>Dobell</a:t>
            </a:r>
            <a:r>
              <a:rPr lang="tr-TR" sz="2200" dirty="0">
                <a:latin typeface="Verdana"/>
                <a:cs typeface="Verdana"/>
              </a:rPr>
              <a:t>, 1962):</a:t>
            </a:r>
          </a:p>
          <a:p>
            <a:pPr marL="749300" lvl="1" indent="-457200">
              <a:lnSpc>
                <a:spcPct val="100000"/>
              </a:lnSpc>
              <a:spcBef>
                <a:spcPts val="360"/>
              </a:spcBef>
              <a:buClr>
                <a:srgbClr val="003366"/>
              </a:buClr>
              <a:buAutoNum type="arabicPeriod"/>
              <a:tabLst>
                <a:tab pos="748665" algn="l"/>
                <a:tab pos="749300" algn="l"/>
              </a:tabLst>
            </a:pPr>
            <a:r>
              <a:rPr lang="tr-TR" sz="2000" dirty="0">
                <a:latin typeface="Verdana"/>
                <a:cs typeface="Verdana"/>
              </a:rPr>
              <a:t>Hem m'yi hem de c'yi bölen tek pozitif tamsayı </a:t>
            </a:r>
            <a:r>
              <a:rPr lang="tr-TR" sz="2000" dirty="0" smtClean="0">
                <a:latin typeface="Verdana"/>
                <a:cs typeface="Verdana"/>
              </a:rPr>
              <a:t>1'dir.Yani m ve c aralarında asaldır. </a:t>
            </a:r>
          </a:p>
          <a:p>
            <a:pPr marL="749300" lvl="1" indent="-457200">
              <a:lnSpc>
                <a:spcPct val="100000"/>
              </a:lnSpc>
              <a:spcBef>
                <a:spcPts val="360"/>
              </a:spcBef>
              <a:buClr>
                <a:srgbClr val="003366"/>
              </a:buClr>
              <a:buAutoNum type="arabicPeriod"/>
              <a:tabLst>
                <a:tab pos="748665" algn="l"/>
                <a:tab pos="749300" algn="l"/>
              </a:tabLst>
            </a:pPr>
            <a:r>
              <a:rPr lang="tr-TR" sz="2000" dirty="0" smtClean="0">
                <a:latin typeface="Verdana"/>
                <a:cs typeface="Verdana"/>
              </a:rPr>
              <a:t>q, </a:t>
            </a:r>
            <a:r>
              <a:rPr lang="tr-TR" sz="2000" dirty="0">
                <a:latin typeface="Verdana"/>
                <a:cs typeface="Verdana"/>
              </a:rPr>
              <a:t>m'yi bölen asal bir sayıysa, </a:t>
            </a:r>
            <a:r>
              <a:rPr lang="tr-TR" sz="2000" dirty="0" smtClean="0">
                <a:latin typeface="Verdana"/>
                <a:cs typeface="Verdana"/>
              </a:rPr>
              <a:t> o halde q </a:t>
            </a:r>
            <a:r>
              <a:rPr lang="tr-TR" sz="2000" dirty="0">
                <a:latin typeface="Verdana"/>
                <a:cs typeface="Verdana"/>
              </a:rPr>
              <a:t>a-1'i </a:t>
            </a:r>
            <a:r>
              <a:rPr lang="tr-TR" sz="2000" dirty="0" smtClean="0">
                <a:latin typeface="Verdana"/>
                <a:cs typeface="Verdana"/>
              </a:rPr>
              <a:t>böler</a:t>
            </a:r>
          </a:p>
          <a:p>
            <a:pPr marL="749300" lvl="1" indent="-457200">
              <a:lnSpc>
                <a:spcPct val="100000"/>
              </a:lnSpc>
              <a:spcBef>
                <a:spcPts val="360"/>
              </a:spcBef>
              <a:buClr>
                <a:srgbClr val="003366"/>
              </a:buClr>
              <a:buAutoNum type="arabicPeriod"/>
              <a:tabLst>
                <a:tab pos="748665" algn="l"/>
                <a:tab pos="749300" algn="l"/>
              </a:tabLst>
            </a:pPr>
            <a:r>
              <a:rPr lang="tr-TR" sz="2000" dirty="0" smtClean="0">
                <a:latin typeface="Verdana"/>
                <a:cs typeface="Verdana"/>
              </a:rPr>
              <a:t>Eğer m 4’e tam </a:t>
            </a:r>
            <a:r>
              <a:rPr lang="tr-TR" sz="2000" dirty="0" err="1" smtClean="0">
                <a:latin typeface="Verdana"/>
                <a:cs typeface="Verdana"/>
              </a:rPr>
              <a:t>böülünebiliyorsa</a:t>
            </a:r>
            <a:r>
              <a:rPr lang="it-IT" sz="2000" dirty="0" smtClean="0">
                <a:latin typeface="Verdana"/>
                <a:cs typeface="Verdana"/>
              </a:rPr>
              <a:t>, 4</a:t>
            </a:r>
            <a:r>
              <a:rPr lang="tr-TR" sz="2000" dirty="0" smtClean="0">
                <a:latin typeface="Verdana"/>
                <a:cs typeface="Verdana"/>
              </a:rPr>
              <a:t>,</a:t>
            </a:r>
            <a:r>
              <a:rPr lang="it-IT" sz="2000" dirty="0" smtClean="0">
                <a:latin typeface="Verdana"/>
                <a:cs typeface="Verdana"/>
              </a:rPr>
              <a:t> </a:t>
            </a:r>
            <a:r>
              <a:rPr lang="it-IT" sz="2000" dirty="0">
                <a:latin typeface="Verdana"/>
                <a:cs typeface="Verdana"/>
              </a:rPr>
              <a:t>a-1'i böler</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394220"/>
            <a:ext cx="5121910" cy="859210"/>
          </a:xfrm>
          <a:prstGeom prst="rect">
            <a:avLst/>
          </a:prstGeom>
        </p:spPr>
        <p:txBody>
          <a:bodyPr vert="horz" wrap="square" lIns="0" tIns="12700" rIns="0" bIns="0" rtlCol="0">
            <a:spAutoFit/>
          </a:bodyPr>
          <a:lstStyle/>
          <a:p>
            <a:pPr marL="12700">
              <a:lnSpc>
                <a:spcPts val="3329"/>
              </a:lnSpc>
              <a:spcBef>
                <a:spcPts val="100"/>
              </a:spcBef>
            </a:pPr>
            <a:r>
              <a:rPr lang="tr-TR" spc="-5" dirty="0"/>
              <a:t>Doğrusal Eşlenik Yöntem</a:t>
            </a:r>
            <a:r>
              <a:rPr lang="tr-TR" spc="-5" dirty="0" smtClean="0"/>
              <a:t>:</a:t>
            </a:r>
            <a:br>
              <a:rPr lang="tr-TR" spc="-5" dirty="0" smtClean="0"/>
            </a:br>
            <a:r>
              <a:rPr lang="tr-TR" sz="2000" spc="-5" dirty="0"/>
              <a:t>Uygun parametre seçimi</a:t>
            </a:r>
            <a:endParaRPr sz="2000" dirty="0"/>
          </a:p>
        </p:txBody>
      </p:sp>
      <p:sp>
        <p:nvSpPr>
          <p:cNvPr id="3" name="object 3"/>
          <p:cNvSpPr txBox="1"/>
          <p:nvPr/>
        </p:nvSpPr>
        <p:spPr>
          <a:xfrm>
            <a:off x="980411" y="1688959"/>
            <a:ext cx="8234680" cy="4767972"/>
          </a:xfrm>
          <a:prstGeom prst="rect">
            <a:avLst/>
          </a:prstGeom>
        </p:spPr>
        <p:txBody>
          <a:bodyPr vert="horz" wrap="square" lIns="0" tIns="83820" rIns="0" bIns="0" rtlCol="0">
            <a:spAutoFit/>
          </a:bodyPr>
          <a:lstStyle/>
          <a:p>
            <a:pPr marL="406400" indent="-342900">
              <a:lnSpc>
                <a:spcPct val="100000"/>
              </a:lnSpc>
              <a:spcBef>
                <a:spcPts val="660"/>
              </a:spcBef>
              <a:buClr>
                <a:srgbClr val="003366"/>
              </a:buClr>
              <a:buSzPct val="118181"/>
              <a:buChar char="•"/>
              <a:tabLst>
                <a:tab pos="406400" algn="l"/>
              </a:tabLst>
            </a:pPr>
            <a:r>
              <a:rPr lang="tr-TR" sz="2200" dirty="0" smtClean="0">
                <a:latin typeface="Verdana"/>
                <a:cs typeface="Verdana"/>
              </a:rPr>
              <a:t>Eğer m 2’nin kuvveti ise</a:t>
            </a:r>
            <a:r>
              <a:rPr lang="es-ES" sz="2200" dirty="0" smtClean="0">
                <a:latin typeface="Verdana"/>
                <a:cs typeface="Verdana"/>
              </a:rPr>
              <a:t>, </a:t>
            </a:r>
            <a:r>
              <a:rPr lang="tr-TR" sz="2200" i="1" dirty="0">
                <a:latin typeface="Times New Roman"/>
                <a:cs typeface="Times New Roman"/>
              </a:rPr>
              <a:t>m=</a:t>
            </a:r>
            <a:r>
              <a:rPr lang="tr-TR" sz="2200" dirty="0">
                <a:latin typeface="Times New Roman"/>
                <a:cs typeface="Times New Roman"/>
              </a:rPr>
              <a:t>2</a:t>
            </a:r>
            <a:r>
              <a:rPr lang="tr-TR" sz="2175" i="1" baseline="24904" dirty="0">
                <a:latin typeface="Times New Roman"/>
                <a:cs typeface="Times New Roman"/>
              </a:rPr>
              <a:t>b</a:t>
            </a:r>
            <a:r>
              <a:rPr lang="tr-TR" sz="2200" dirty="0">
                <a:latin typeface="Verdana"/>
                <a:cs typeface="Verdana"/>
              </a:rPr>
              <a:t>, </a:t>
            </a:r>
            <a:r>
              <a:rPr lang="tr-TR" sz="2200" dirty="0" smtClean="0">
                <a:latin typeface="Verdana"/>
                <a:cs typeface="Verdana"/>
              </a:rPr>
              <a:t>ve </a:t>
            </a:r>
            <a:r>
              <a:rPr lang="tr-TR" sz="2200" i="1" spc="-5" dirty="0" smtClean="0">
                <a:latin typeface="Times New Roman"/>
                <a:cs typeface="Times New Roman"/>
              </a:rPr>
              <a:t>c</a:t>
            </a:r>
            <a:r>
              <a:rPr lang="tr-TR" sz="2200" i="1" spc="-5" dirty="0">
                <a:latin typeface="Times New Roman"/>
                <a:cs typeface="Times New Roman"/>
              </a:rPr>
              <a:t>≠</a:t>
            </a:r>
            <a:r>
              <a:rPr lang="tr-TR" sz="2200" spc="-5" dirty="0">
                <a:latin typeface="Times New Roman"/>
                <a:cs typeface="Times New Roman"/>
              </a:rPr>
              <a:t>0</a:t>
            </a:r>
            <a:endParaRPr lang="tr-TR" sz="2200" dirty="0">
              <a:latin typeface="Times New Roman"/>
              <a:cs typeface="Times New Roman"/>
            </a:endParaRPr>
          </a:p>
          <a:p>
            <a:pPr marL="685800" lvl="1" indent="-266700">
              <a:lnSpc>
                <a:spcPts val="2360"/>
              </a:lnSpc>
              <a:spcBef>
                <a:spcPts val="515"/>
              </a:spcBef>
              <a:buClr>
                <a:srgbClr val="003366"/>
              </a:buClr>
              <a:buChar char="•"/>
              <a:tabLst>
                <a:tab pos="685800" algn="l"/>
              </a:tabLst>
            </a:pPr>
            <a:r>
              <a:rPr lang="tr-TR" sz="2000" spc="-5" dirty="0">
                <a:latin typeface="Verdana"/>
                <a:cs typeface="Verdana"/>
              </a:rPr>
              <a:t>C </a:t>
            </a:r>
            <a:r>
              <a:rPr lang="tr-TR" sz="2000" spc="-5" dirty="0" smtClean="0">
                <a:latin typeface="Verdana"/>
                <a:cs typeface="Verdana"/>
              </a:rPr>
              <a:t> ile  m aralarında asal ise ve </a:t>
            </a:r>
            <a:r>
              <a:rPr lang="tr-TR" sz="2000" spc="-5" dirty="0">
                <a:latin typeface="Verdana"/>
                <a:cs typeface="Verdana"/>
              </a:rPr>
              <a:t>k = bir tamsayı olduğunda </a:t>
            </a:r>
            <a:r>
              <a:rPr lang="tr-TR" sz="2000" i="1" dirty="0" smtClean="0">
                <a:latin typeface="Times New Roman"/>
                <a:cs typeface="Times New Roman"/>
              </a:rPr>
              <a:t>a=</a:t>
            </a:r>
            <a:r>
              <a:rPr lang="tr-TR" sz="2000" dirty="0" smtClean="0">
                <a:latin typeface="Times New Roman"/>
                <a:cs typeface="Times New Roman"/>
              </a:rPr>
              <a:t>1</a:t>
            </a:r>
            <a:r>
              <a:rPr lang="tr-TR" sz="2000" i="1" dirty="0" smtClean="0">
                <a:latin typeface="Times New Roman"/>
                <a:cs typeface="Times New Roman"/>
              </a:rPr>
              <a:t>+</a:t>
            </a:r>
            <a:r>
              <a:rPr lang="tr-TR" sz="2000" dirty="0" smtClean="0">
                <a:latin typeface="Times New Roman"/>
                <a:cs typeface="Times New Roman"/>
              </a:rPr>
              <a:t>4</a:t>
            </a:r>
            <a:r>
              <a:rPr lang="tr-TR" sz="2000" i="1" dirty="0" smtClean="0">
                <a:latin typeface="Times New Roman"/>
                <a:cs typeface="Times New Roman"/>
              </a:rPr>
              <a:t>k</a:t>
            </a:r>
            <a:r>
              <a:rPr lang="tr-TR" sz="2000" dirty="0">
                <a:latin typeface="Verdana"/>
                <a:cs typeface="Verdana"/>
              </a:rPr>
              <a:t> </a:t>
            </a:r>
            <a:r>
              <a:rPr lang="tr-TR" sz="2000" spc="-5" dirty="0" smtClean="0">
                <a:latin typeface="Verdana"/>
                <a:cs typeface="Verdana"/>
              </a:rPr>
              <a:t>ise</a:t>
            </a:r>
            <a:r>
              <a:rPr lang="tr-TR" sz="2000" spc="-5" dirty="0">
                <a:latin typeface="Verdana"/>
                <a:cs typeface="Verdana"/>
              </a:rPr>
              <a:t>, mümkün olan en uzun </a:t>
            </a:r>
            <a:r>
              <a:rPr lang="tr-TR" sz="2000" spc="-5" dirty="0" smtClean="0">
                <a:latin typeface="Verdana"/>
                <a:cs typeface="Verdana"/>
              </a:rPr>
              <a:t>periyod </a:t>
            </a:r>
            <a:r>
              <a:rPr lang="tr-TR" sz="2000" i="1" dirty="0" smtClean="0">
                <a:latin typeface="Times New Roman"/>
                <a:cs typeface="Times New Roman"/>
              </a:rPr>
              <a:t>P=m=</a:t>
            </a:r>
            <a:r>
              <a:rPr lang="tr-TR" sz="2000" dirty="0" smtClean="0">
                <a:latin typeface="Times New Roman"/>
                <a:cs typeface="Times New Roman"/>
              </a:rPr>
              <a:t>2</a:t>
            </a:r>
            <a:r>
              <a:rPr lang="tr-TR" sz="1950" i="1" baseline="25641" dirty="0" smtClean="0">
                <a:latin typeface="Times New Roman"/>
                <a:cs typeface="Times New Roman"/>
              </a:rPr>
              <a:t>b</a:t>
            </a:r>
            <a:r>
              <a:rPr lang="tr-TR" sz="2000" spc="-5" dirty="0" smtClean="0">
                <a:latin typeface="Verdana"/>
                <a:cs typeface="Verdana"/>
              </a:rPr>
              <a:t>'ye </a:t>
            </a:r>
            <a:r>
              <a:rPr lang="tr-TR" sz="2000" spc="-5" dirty="0">
                <a:latin typeface="Verdana"/>
                <a:cs typeface="Verdana"/>
              </a:rPr>
              <a:t>ulaşılır</a:t>
            </a:r>
            <a:r>
              <a:rPr lang="tr-TR" sz="2000" spc="-5" dirty="0" smtClean="0">
                <a:latin typeface="Verdana"/>
                <a:cs typeface="Verdana"/>
              </a:rPr>
              <a:t>.</a:t>
            </a:r>
          </a:p>
          <a:p>
            <a:pPr marL="406400" indent="-342900">
              <a:lnSpc>
                <a:spcPct val="100000"/>
              </a:lnSpc>
              <a:buClr>
                <a:srgbClr val="003366"/>
              </a:buClr>
              <a:buSzPct val="118181"/>
              <a:buChar char="•"/>
              <a:tabLst>
                <a:tab pos="406400" algn="l"/>
              </a:tabLst>
            </a:pPr>
            <a:endParaRPr lang="tr-TR" sz="2200" dirty="0" smtClean="0">
              <a:latin typeface="Verdana"/>
              <a:cs typeface="Verdana"/>
            </a:endParaRPr>
          </a:p>
          <a:p>
            <a:pPr marL="406400" indent="-342900">
              <a:lnSpc>
                <a:spcPct val="100000"/>
              </a:lnSpc>
              <a:buClr>
                <a:srgbClr val="003366"/>
              </a:buClr>
              <a:buSzPct val="118181"/>
              <a:buChar char="•"/>
              <a:tabLst>
                <a:tab pos="406400" algn="l"/>
              </a:tabLst>
            </a:pPr>
            <a:r>
              <a:rPr lang="tr-TR" sz="2200" dirty="0" smtClean="0">
                <a:latin typeface="Verdana"/>
                <a:cs typeface="Verdana"/>
              </a:rPr>
              <a:t>Eğer m 2’nin kuvveti ise</a:t>
            </a:r>
            <a:r>
              <a:rPr lang="es-ES" sz="2200" dirty="0" smtClean="0">
                <a:latin typeface="Verdana"/>
                <a:cs typeface="Verdana"/>
              </a:rPr>
              <a:t>, </a:t>
            </a:r>
            <a:r>
              <a:rPr sz="2200" i="1" dirty="0" smtClean="0">
                <a:latin typeface="Times New Roman"/>
                <a:cs typeface="Times New Roman"/>
              </a:rPr>
              <a:t>m=</a:t>
            </a:r>
            <a:r>
              <a:rPr sz="2200" dirty="0" smtClean="0">
                <a:latin typeface="Times New Roman"/>
                <a:cs typeface="Times New Roman"/>
              </a:rPr>
              <a:t>2</a:t>
            </a:r>
            <a:r>
              <a:rPr sz="2175" i="1" baseline="24904" dirty="0" smtClean="0">
                <a:latin typeface="Times New Roman"/>
                <a:cs typeface="Times New Roman"/>
              </a:rPr>
              <a:t>b</a:t>
            </a:r>
            <a:r>
              <a:rPr sz="2200" dirty="0">
                <a:latin typeface="Verdana"/>
                <a:cs typeface="Verdana"/>
              </a:rPr>
              <a:t>, </a:t>
            </a:r>
            <a:r>
              <a:rPr lang="tr-TR" sz="2200" dirty="0" smtClean="0">
                <a:latin typeface="Verdana"/>
                <a:cs typeface="Verdana"/>
              </a:rPr>
              <a:t>ve </a:t>
            </a:r>
            <a:r>
              <a:rPr sz="2200" i="1" spc="-5" dirty="0" smtClean="0">
                <a:latin typeface="Times New Roman"/>
                <a:cs typeface="Times New Roman"/>
              </a:rPr>
              <a:t>c=</a:t>
            </a:r>
            <a:r>
              <a:rPr sz="2200" spc="-5" dirty="0" smtClean="0">
                <a:latin typeface="Times New Roman"/>
                <a:cs typeface="Times New Roman"/>
              </a:rPr>
              <a:t>0</a:t>
            </a:r>
            <a:endParaRPr sz="2200" dirty="0">
              <a:latin typeface="Times New Roman"/>
              <a:cs typeface="Times New Roman"/>
            </a:endParaRPr>
          </a:p>
          <a:p>
            <a:pPr marL="685800" lvl="1" indent="-266700">
              <a:lnSpc>
                <a:spcPct val="100000"/>
              </a:lnSpc>
              <a:spcBef>
                <a:spcPts val="515"/>
              </a:spcBef>
              <a:buClr>
                <a:srgbClr val="003366"/>
              </a:buClr>
              <a:buChar char="•"/>
              <a:tabLst>
                <a:tab pos="685800" algn="l"/>
              </a:tabLst>
            </a:pPr>
            <a:r>
              <a:rPr lang="tr-TR" sz="2400" i="1" spc="5" dirty="0">
                <a:latin typeface="Times New Roman"/>
                <a:cs typeface="Times New Roman"/>
              </a:rPr>
              <a:t>X</a:t>
            </a:r>
            <a:r>
              <a:rPr lang="tr-TR" sz="2000" spc="7" baseline="-21367" dirty="0">
                <a:latin typeface="Times New Roman"/>
                <a:cs typeface="Times New Roman"/>
              </a:rPr>
              <a:t>0 </a:t>
            </a:r>
            <a:r>
              <a:rPr lang="tr-TR" sz="2000" spc="7" baseline="-21367" dirty="0" smtClean="0">
                <a:latin typeface="Times New Roman"/>
                <a:cs typeface="Times New Roman"/>
              </a:rPr>
              <a:t> </a:t>
            </a:r>
            <a:r>
              <a:rPr lang="tr-TR" sz="2000" spc="-5" dirty="0" smtClean="0">
                <a:latin typeface="Verdana"/>
                <a:cs typeface="Verdana"/>
              </a:rPr>
              <a:t>başlangıcı  tek ve </a:t>
            </a:r>
            <a:r>
              <a:rPr lang="tr-TR" sz="2000" i="1" spc="-5" dirty="0">
                <a:latin typeface="Times New Roman"/>
                <a:cs typeface="Times New Roman"/>
              </a:rPr>
              <a:t>a</a:t>
            </a:r>
            <a:r>
              <a:rPr lang="tr-TR" sz="2000" spc="-5" dirty="0">
                <a:latin typeface="Times New Roman"/>
                <a:cs typeface="Times New Roman"/>
              </a:rPr>
              <a:t>=3+8</a:t>
            </a:r>
            <a:r>
              <a:rPr lang="tr-TR" sz="2000" i="1" spc="-5" dirty="0">
                <a:latin typeface="Times New Roman"/>
                <a:cs typeface="Times New Roman"/>
              </a:rPr>
              <a:t>k </a:t>
            </a:r>
            <a:r>
              <a:rPr lang="tr-TR" sz="2000" spc="-5" dirty="0" smtClean="0">
                <a:latin typeface="Verdana"/>
                <a:cs typeface="Verdana"/>
              </a:rPr>
              <a:t>veya </a:t>
            </a:r>
            <a:r>
              <a:rPr lang="tr-TR" sz="2000" i="1" spc="-5" dirty="0">
                <a:latin typeface="Times New Roman"/>
                <a:cs typeface="Times New Roman"/>
              </a:rPr>
              <a:t>a</a:t>
            </a:r>
            <a:r>
              <a:rPr lang="tr-TR" sz="2000" spc="-5" dirty="0">
                <a:latin typeface="Times New Roman"/>
                <a:cs typeface="Times New Roman"/>
              </a:rPr>
              <a:t>=5+8</a:t>
            </a:r>
            <a:r>
              <a:rPr lang="tr-TR" sz="2000" i="1" spc="-5" dirty="0">
                <a:latin typeface="Times New Roman"/>
                <a:cs typeface="Times New Roman"/>
              </a:rPr>
              <a:t>k</a:t>
            </a:r>
            <a:r>
              <a:rPr lang="tr-TR" sz="2000" spc="-5" dirty="0" smtClean="0">
                <a:latin typeface="Verdana"/>
                <a:cs typeface="Verdana"/>
              </a:rPr>
              <a:t>, </a:t>
            </a:r>
            <a:r>
              <a:rPr lang="tr-TR" sz="2000" spc="-5" dirty="0">
                <a:latin typeface="Verdana"/>
                <a:cs typeface="Verdana"/>
              </a:rPr>
              <a:t>k = 0,1, için </a:t>
            </a:r>
            <a:r>
              <a:rPr lang="tr-TR" sz="2000" spc="-5" dirty="0" smtClean="0">
                <a:latin typeface="Verdana"/>
                <a:cs typeface="Verdana"/>
              </a:rPr>
              <a:t>ise mümkün </a:t>
            </a:r>
            <a:r>
              <a:rPr lang="tr-TR" sz="2000" spc="-5" dirty="0">
                <a:latin typeface="Verdana"/>
                <a:cs typeface="Verdana"/>
              </a:rPr>
              <a:t>olan en uzun süre </a:t>
            </a:r>
            <a:r>
              <a:rPr lang="tr-TR" sz="2000" i="1" dirty="0">
                <a:latin typeface="Times New Roman"/>
                <a:cs typeface="Times New Roman"/>
              </a:rPr>
              <a:t>P=m/</a:t>
            </a:r>
            <a:r>
              <a:rPr lang="tr-TR" sz="2000" dirty="0">
                <a:latin typeface="Times New Roman"/>
                <a:cs typeface="Times New Roman"/>
              </a:rPr>
              <a:t>4</a:t>
            </a:r>
            <a:r>
              <a:rPr lang="tr-TR" sz="2000" i="1" dirty="0">
                <a:latin typeface="Times New Roman"/>
                <a:cs typeface="Times New Roman"/>
              </a:rPr>
              <a:t>=</a:t>
            </a:r>
            <a:r>
              <a:rPr lang="tr-TR" sz="2000" dirty="0">
                <a:latin typeface="Times New Roman"/>
                <a:cs typeface="Times New Roman"/>
              </a:rPr>
              <a:t>2</a:t>
            </a:r>
            <a:r>
              <a:rPr lang="tr-TR" sz="1950" i="1" baseline="25641" dirty="0">
                <a:latin typeface="Times New Roman"/>
                <a:cs typeface="Times New Roman"/>
              </a:rPr>
              <a:t>b-2 </a:t>
            </a:r>
            <a:r>
              <a:rPr lang="tr-TR" sz="1950" i="1" baseline="25641" dirty="0" smtClean="0">
                <a:latin typeface="Times New Roman"/>
                <a:cs typeface="Times New Roman"/>
              </a:rPr>
              <a:t> </a:t>
            </a:r>
            <a:r>
              <a:rPr lang="tr-TR" sz="2000" spc="-5" dirty="0" smtClean="0">
                <a:latin typeface="Verdana"/>
                <a:cs typeface="Verdana"/>
              </a:rPr>
              <a:t>elde </a:t>
            </a:r>
            <a:r>
              <a:rPr lang="tr-TR" sz="2000" spc="-5" dirty="0">
                <a:latin typeface="Verdana"/>
                <a:cs typeface="Verdana"/>
              </a:rPr>
              <a:t>edilir </a:t>
            </a:r>
            <a:r>
              <a:rPr lang="tr-TR" sz="2000" spc="-5" dirty="0" smtClean="0">
                <a:latin typeface="Verdana"/>
                <a:cs typeface="Verdana"/>
              </a:rPr>
              <a:t>...</a:t>
            </a:r>
          </a:p>
          <a:p>
            <a:pPr marL="685800" lvl="1" indent="-266700">
              <a:lnSpc>
                <a:spcPct val="100000"/>
              </a:lnSpc>
              <a:spcBef>
                <a:spcPts val="515"/>
              </a:spcBef>
              <a:buClr>
                <a:srgbClr val="003366"/>
              </a:buClr>
              <a:buChar char="•"/>
              <a:tabLst>
                <a:tab pos="685800" algn="l"/>
              </a:tabLst>
            </a:pPr>
            <a:endParaRPr sz="3150" dirty="0" smtClean="0">
              <a:latin typeface="Times New Roman"/>
              <a:cs typeface="Times New Roman"/>
            </a:endParaRPr>
          </a:p>
          <a:p>
            <a:pPr marL="406400" indent="-342900">
              <a:lnSpc>
                <a:spcPct val="100000"/>
              </a:lnSpc>
              <a:buClr>
                <a:srgbClr val="003366"/>
              </a:buClr>
              <a:buSzPct val="118181"/>
              <a:buChar char="•"/>
              <a:tabLst>
                <a:tab pos="406400" algn="l"/>
              </a:tabLst>
            </a:pPr>
            <a:r>
              <a:rPr lang="tr-TR" sz="2200" dirty="0" smtClean="0">
                <a:latin typeface="Verdana"/>
                <a:cs typeface="Verdana"/>
              </a:rPr>
              <a:t>Eğer m</a:t>
            </a:r>
            <a:r>
              <a:rPr lang="es-ES" sz="2200" dirty="0" smtClean="0">
                <a:latin typeface="Verdana"/>
                <a:cs typeface="Verdana"/>
              </a:rPr>
              <a:t> asal </a:t>
            </a:r>
            <a:r>
              <a:rPr lang="es-ES" sz="2200" dirty="0">
                <a:latin typeface="Verdana"/>
                <a:cs typeface="Verdana"/>
              </a:rPr>
              <a:t>ve c = </a:t>
            </a:r>
            <a:r>
              <a:rPr lang="es-ES" sz="2200" dirty="0" smtClean="0">
                <a:latin typeface="Verdana"/>
                <a:cs typeface="Verdana"/>
              </a:rPr>
              <a:t>0</a:t>
            </a:r>
            <a:r>
              <a:rPr lang="tr-TR" sz="2200" dirty="0" smtClean="0">
                <a:latin typeface="Verdana"/>
                <a:cs typeface="Verdana"/>
              </a:rPr>
              <a:t> ise</a:t>
            </a:r>
          </a:p>
          <a:p>
            <a:pPr marL="685800" lvl="1" indent="-266700">
              <a:lnSpc>
                <a:spcPct val="100000"/>
              </a:lnSpc>
              <a:spcBef>
                <a:spcPts val="509"/>
              </a:spcBef>
              <a:buClr>
                <a:srgbClr val="003366"/>
              </a:buClr>
              <a:buChar char="•"/>
              <a:tabLst>
                <a:tab pos="685800" algn="l"/>
              </a:tabLst>
            </a:pPr>
            <a:r>
              <a:rPr lang="tr-TR" sz="2000" spc="-5" dirty="0" smtClean="0">
                <a:latin typeface="Verdana"/>
                <a:cs typeface="Verdana"/>
              </a:rPr>
              <a:t>Mümkün olan en uzun periyod P=m-1 olması için en küçük k değeri için a^k-1 m ile bölünebilmesi gerekir. </a:t>
            </a:r>
          </a:p>
          <a:p>
            <a:pPr marL="419100" lvl="1">
              <a:lnSpc>
                <a:spcPct val="100000"/>
              </a:lnSpc>
              <a:spcBef>
                <a:spcPts val="509"/>
              </a:spcBef>
              <a:buClr>
                <a:srgbClr val="003366"/>
              </a:buClr>
              <a:tabLst>
                <a:tab pos="685800" algn="l"/>
              </a:tabLst>
            </a:pPr>
            <a:endParaRPr sz="2000" spc="-5" dirty="0" smtClean="0">
              <a:latin typeface="Verdana"/>
              <a:cs typeface="Verdana"/>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6438900" cy="452120"/>
          </a:xfrm>
          <a:prstGeom prst="rect">
            <a:avLst/>
          </a:prstGeom>
        </p:spPr>
        <p:txBody>
          <a:bodyPr vert="horz" wrap="square" lIns="0" tIns="12700" rIns="0" bIns="0" rtlCol="0">
            <a:spAutoFit/>
          </a:bodyPr>
          <a:lstStyle/>
          <a:p>
            <a:pPr marL="12700">
              <a:lnSpc>
                <a:spcPct val="100000"/>
              </a:lnSpc>
              <a:spcBef>
                <a:spcPts val="100"/>
              </a:spcBef>
            </a:pPr>
            <a:r>
              <a:rPr lang="tr-TR" spc="-5" dirty="0"/>
              <a:t>İyi Bir </a:t>
            </a:r>
            <a:r>
              <a:rPr lang="tr-TR" spc="-5" dirty="0" smtClean="0"/>
              <a:t>Üretecin </a:t>
            </a:r>
            <a:r>
              <a:rPr lang="tr-TR" spc="-5" dirty="0"/>
              <a:t>Özellikleri</a:t>
            </a:r>
            <a:endParaRPr spc="-5" dirty="0"/>
          </a:p>
        </p:txBody>
      </p:sp>
      <p:sp>
        <p:nvSpPr>
          <p:cNvPr id="3" name="object 3"/>
          <p:cNvSpPr/>
          <p:nvPr/>
        </p:nvSpPr>
        <p:spPr>
          <a:xfrm>
            <a:off x="1519508" y="2100025"/>
            <a:ext cx="3323960" cy="3306220"/>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5532406" y="2842920"/>
            <a:ext cx="4111555" cy="2149226"/>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6438900" cy="452120"/>
          </a:xfrm>
          <a:prstGeom prst="rect">
            <a:avLst/>
          </a:prstGeom>
        </p:spPr>
        <p:txBody>
          <a:bodyPr vert="horz" wrap="square" lIns="0" tIns="12700" rIns="0" bIns="0" rtlCol="0">
            <a:spAutoFit/>
          </a:bodyPr>
          <a:lstStyle/>
          <a:p>
            <a:pPr marL="12700">
              <a:lnSpc>
                <a:spcPct val="100000"/>
              </a:lnSpc>
              <a:spcBef>
                <a:spcPts val="100"/>
              </a:spcBef>
            </a:pPr>
            <a:r>
              <a:rPr lang="tr-TR" spc="-5" dirty="0"/>
              <a:t>İyi Bir </a:t>
            </a:r>
            <a:r>
              <a:rPr lang="tr-TR" spc="-5" dirty="0" smtClean="0"/>
              <a:t>Üretecin </a:t>
            </a:r>
            <a:r>
              <a:rPr lang="tr-TR" spc="-5" dirty="0"/>
              <a:t>Özellikleri</a:t>
            </a:r>
            <a:endParaRPr spc="-5" dirty="0"/>
          </a:p>
        </p:txBody>
      </p:sp>
      <p:sp>
        <p:nvSpPr>
          <p:cNvPr id="3" name="object 3"/>
          <p:cNvSpPr/>
          <p:nvPr/>
        </p:nvSpPr>
        <p:spPr>
          <a:xfrm>
            <a:off x="5566126" y="2479355"/>
            <a:ext cx="4111555" cy="2441354"/>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1419969" y="2100025"/>
            <a:ext cx="3329711" cy="330622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35500" cy="452120"/>
          </a:xfrm>
          <a:prstGeom prst="rect">
            <a:avLst/>
          </a:prstGeom>
        </p:spPr>
        <p:txBody>
          <a:bodyPr vert="horz" wrap="square" lIns="0" tIns="12700" rIns="0" bIns="0" rtlCol="0">
            <a:spAutoFit/>
          </a:bodyPr>
          <a:lstStyle/>
          <a:p>
            <a:pPr marL="12700">
              <a:lnSpc>
                <a:spcPct val="100000"/>
              </a:lnSpc>
              <a:spcBef>
                <a:spcPts val="100"/>
              </a:spcBef>
            </a:pPr>
            <a:r>
              <a:rPr lang="tr-TR" spc="-5" dirty="0"/>
              <a:t>Java'da Rastgele Sayılar</a:t>
            </a:r>
            <a:endParaRPr dirty="0"/>
          </a:p>
        </p:txBody>
      </p:sp>
      <p:sp>
        <p:nvSpPr>
          <p:cNvPr id="3" name="object 3"/>
          <p:cNvSpPr txBox="1"/>
          <p:nvPr/>
        </p:nvSpPr>
        <p:spPr>
          <a:xfrm>
            <a:off x="1031210" y="1363229"/>
            <a:ext cx="5991889" cy="351378"/>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tr-TR" sz="2200" spc="-5" dirty="0" err="1">
                <a:latin typeface="Verdana"/>
                <a:cs typeface="Verdana"/>
              </a:rPr>
              <a:t>java.util.Random</a:t>
            </a:r>
            <a:r>
              <a:rPr lang="tr-TR" sz="2200" dirty="0">
                <a:latin typeface="Verdana"/>
                <a:cs typeface="Verdana"/>
              </a:rPr>
              <a:t> içinde tanımlanmıştır</a:t>
            </a:r>
          </a:p>
        </p:txBody>
      </p:sp>
      <p:graphicFrame>
        <p:nvGraphicFramePr>
          <p:cNvPr id="4" name="object 4"/>
          <p:cNvGraphicFramePr>
            <a:graphicFrameLocks noGrp="1"/>
          </p:cNvGraphicFramePr>
          <p:nvPr/>
        </p:nvGraphicFramePr>
        <p:xfrm>
          <a:off x="1084293" y="1909417"/>
          <a:ext cx="8421368" cy="1052313"/>
        </p:xfrm>
        <a:graphic>
          <a:graphicData uri="http://schemas.openxmlformats.org/drawingml/2006/table">
            <a:tbl>
              <a:tblPr firstRow="1" bandRow="1">
                <a:tableStyleId>{2D5ABB26-0587-4C30-8999-92F81FD0307C}</a:tableStyleId>
              </a:tblPr>
              <a:tblGrid>
                <a:gridCol w="1471930">
                  <a:extLst>
                    <a:ext uri="{9D8B030D-6E8A-4147-A177-3AD203B41FA5}">
                      <a16:colId xmlns:a16="http://schemas.microsoft.com/office/drawing/2014/main" val="20000"/>
                    </a:ext>
                  </a:extLst>
                </a:gridCol>
                <a:gridCol w="4161154">
                  <a:extLst>
                    <a:ext uri="{9D8B030D-6E8A-4147-A177-3AD203B41FA5}">
                      <a16:colId xmlns:a16="http://schemas.microsoft.com/office/drawing/2014/main" val="20001"/>
                    </a:ext>
                  </a:extLst>
                </a:gridCol>
                <a:gridCol w="2788284">
                  <a:extLst>
                    <a:ext uri="{9D8B030D-6E8A-4147-A177-3AD203B41FA5}">
                      <a16:colId xmlns:a16="http://schemas.microsoft.com/office/drawing/2014/main" val="20002"/>
                    </a:ext>
                  </a:extLst>
                </a:gridCol>
              </a:tblGrid>
              <a:tr h="202307">
                <a:tc>
                  <a:txBody>
                    <a:bodyPr/>
                    <a:lstStyle/>
                    <a:p>
                      <a:pPr marR="13970" algn="ctr">
                        <a:lnSpc>
                          <a:spcPts val="1445"/>
                        </a:lnSpc>
                      </a:pPr>
                      <a:r>
                        <a:rPr sz="1400" dirty="0">
                          <a:solidFill>
                            <a:srgbClr val="0000FF"/>
                          </a:solidFill>
                          <a:latin typeface="Courier New"/>
                          <a:cs typeface="Courier New"/>
                        </a:rPr>
                        <a:t>private</a:t>
                      </a:r>
                      <a:r>
                        <a:rPr sz="1400" spc="-80" dirty="0">
                          <a:solidFill>
                            <a:srgbClr val="0000FF"/>
                          </a:solidFill>
                          <a:latin typeface="Courier New"/>
                          <a:cs typeface="Courier New"/>
                        </a:rPr>
                        <a:t> </a:t>
                      </a:r>
                      <a:r>
                        <a:rPr sz="1400" spc="-5" dirty="0">
                          <a:latin typeface="Courier New"/>
                          <a:cs typeface="Courier New"/>
                        </a:rPr>
                        <a:t>final</a:t>
                      </a:r>
                      <a:endParaRPr sz="1400" dirty="0">
                        <a:latin typeface="Courier New"/>
                        <a:cs typeface="Courier New"/>
                      </a:endParaRPr>
                    </a:p>
                  </a:txBody>
                  <a:tcPr marL="0" marR="0" marT="0" marB="0"/>
                </a:tc>
                <a:tc>
                  <a:txBody>
                    <a:bodyPr/>
                    <a:lstStyle/>
                    <a:p>
                      <a:pPr marL="53340">
                        <a:lnSpc>
                          <a:spcPts val="1445"/>
                        </a:lnSpc>
                      </a:pPr>
                      <a:r>
                        <a:rPr sz="1400" dirty="0">
                          <a:solidFill>
                            <a:srgbClr val="0000FF"/>
                          </a:solidFill>
                          <a:latin typeface="Courier New"/>
                          <a:cs typeface="Courier New"/>
                        </a:rPr>
                        <a:t>static </a:t>
                      </a:r>
                      <a:r>
                        <a:rPr sz="1400" dirty="0">
                          <a:solidFill>
                            <a:srgbClr val="FF0000"/>
                          </a:solidFill>
                          <a:latin typeface="Courier New"/>
                          <a:cs typeface="Courier New"/>
                        </a:rPr>
                        <a:t>long </a:t>
                      </a:r>
                      <a:r>
                        <a:rPr sz="1400" dirty="0">
                          <a:latin typeface="Courier New"/>
                          <a:cs typeface="Courier New"/>
                        </a:rPr>
                        <a:t>multiplier </a:t>
                      </a:r>
                      <a:r>
                        <a:rPr sz="1400" dirty="0">
                          <a:solidFill>
                            <a:srgbClr val="007300"/>
                          </a:solidFill>
                          <a:latin typeface="Courier New"/>
                          <a:cs typeface="Courier New"/>
                        </a:rPr>
                        <a:t>=</a:t>
                      </a:r>
                      <a:r>
                        <a:rPr sz="1400" spc="-90" dirty="0">
                          <a:solidFill>
                            <a:srgbClr val="007300"/>
                          </a:solidFill>
                          <a:latin typeface="Courier New"/>
                          <a:cs typeface="Courier New"/>
                        </a:rPr>
                        <a:t> </a:t>
                      </a:r>
                      <a:r>
                        <a:rPr sz="1400" dirty="0">
                          <a:latin typeface="Courier New"/>
                          <a:cs typeface="Courier New"/>
                        </a:rPr>
                        <a:t>0x5DEECE66DL</a:t>
                      </a:r>
                      <a:r>
                        <a:rPr sz="1400" dirty="0">
                          <a:solidFill>
                            <a:srgbClr val="007300"/>
                          </a:solidFill>
                          <a:latin typeface="Courier New"/>
                          <a:cs typeface="Courier New"/>
                        </a:rPr>
                        <a:t>;</a:t>
                      </a:r>
                      <a:endParaRPr sz="1400">
                        <a:latin typeface="Courier New"/>
                        <a:cs typeface="Courier New"/>
                      </a:endParaRPr>
                    </a:p>
                  </a:txBody>
                  <a:tcPr marL="0" marR="0" marT="0" marB="0"/>
                </a:tc>
                <a:tc>
                  <a:txBody>
                    <a:bodyPr/>
                    <a:lstStyle/>
                    <a:p>
                      <a:pPr marL="53340">
                        <a:lnSpc>
                          <a:spcPts val="1445"/>
                        </a:lnSpc>
                      </a:pPr>
                      <a:r>
                        <a:rPr sz="1400" i="1" spc="-5" dirty="0">
                          <a:solidFill>
                            <a:srgbClr val="00726E"/>
                          </a:solidFill>
                          <a:latin typeface="Courier New"/>
                          <a:cs typeface="Courier New"/>
                        </a:rPr>
                        <a:t>//</a:t>
                      </a:r>
                      <a:r>
                        <a:rPr sz="1400" i="1" spc="-15" dirty="0">
                          <a:solidFill>
                            <a:srgbClr val="00726E"/>
                          </a:solidFill>
                          <a:latin typeface="Courier New"/>
                          <a:cs typeface="Courier New"/>
                        </a:rPr>
                        <a:t> </a:t>
                      </a:r>
                      <a:r>
                        <a:rPr sz="1400" i="1" dirty="0">
                          <a:solidFill>
                            <a:srgbClr val="00726E"/>
                          </a:solidFill>
                          <a:latin typeface="Courier New"/>
                          <a:cs typeface="Courier New"/>
                        </a:rPr>
                        <a:t>25214903917</a:t>
                      </a:r>
                      <a:endParaRPr sz="1400">
                        <a:latin typeface="Courier New"/>
                        <a:cs typeface="Courier New"/>
                      </a:endParaRPr>
                    </a:p>
                  </a:txBody>
                  <a:tcPr marL="0" marR="0" marT="0" marB="0"/>
                </a:tc>
                <a:extLst>
                  <a:ext uri="{0D108BD9-81ED-4DB2-BD59-A6C34878D82A}">
                    <a16:rowId xmlns:a16="http://schemas.microsoft.com/office/drawing/2014/main" val="10000"/>
                  </a:ext>
                </a:extLst>
              </a:tr>
              <a:tr h="207550">
                <a:tc>
                  <a:txBody>
                    <a:bodyPr/>
                    <a:lstStyle/>
                    <a:p>
                      <a:pPr marR="13970" algn="ctr">
                        <a:lnSpc>
                          <a:spcPts val="1455"/>
                        </a:lnSpc>
                      </a:pPr>
                      <a:r>
                        <a:rPr sz="1400" dirty="0">
                          <a:solidFill>
                            <a:srgbClr val="0000FF"/>
                          </a:solidFill>
                          <a:latin typeface="Courier New"/>
                          <a:cs typeface="Courier New"/>
                        </a:rPr>
                        <a:t>private</a:t>
                      </a:r>
                      <a:r>
                        <a:rPr sz="1400" spc="-80" dirty="0">
                          <a:solidFill>
                            <a:srgbClr val="0000FF"/>
                          </a:solidFill>
                          <a:latin typeface="Courier New"/>
                          <a:cs typeface="Courier New"/>
                        </a:rPr>
                        <a:t> </a:t>
                      </a:r>
                      <a:r>
                        <a:rPr sz="1400" spc="-5" dirty="0">
                          <a:latin typeface="Courier New"/>
                          <a:cs typeface="Courier New"/>
                        </a:rPr>
                        <a:t>final</a:t>
                      </a:r>
                      <a:endParaRPr sz="1400" dirty="0">
                        <a:latin typeface="Courier New"/>
                        <a:cs typeface="Courier New"/>
                      </a:endParaRPr>
                    </a:p>
                  </a:txBody>
                  <a:tcPr marL="0" marR="0" marT="0" marB="0"/>
                </a:tc>
                <a:tc>
                  <a:txBody>
                    <a:bodyPr/>
                    <a:lstStyle/>
                    <a:p>
                      <a:pPr marL="53340">
                        <a:lnSpc>
                          <a:spcPts val="1455"/>
                        </a:lnSpc>
                      </a:pPr>
                      <a:r>
                        <a:rPr sz="1400" dirty="0" smtClean="0">
                          <a:solidFill>
                            <a:srgbClr val="0000FF"/>
                          </a:solidFill>
                          <a:latin typeface="Courier New"/>
                          <a:cs typeface="Courier New"/>
                        </a:rPr>
                        <a:t>static </a:t>
                      </a:r>
                      <a:r>
                        <a:rPr sz="1400" dirty="0" smtClean="0">
                          <a:solidFill>
                            <a:srgbClr val="FF0000"/>
                          </a:solidFill>
                          <a:latin typeface="Courier New"/>
                          <a:cs typeface="Courier New"/>
                        </a:rPr>
                        <a:t>long </a:t>
                      </a:r>
                      <a:r>
                        <a:rPr sz="1400" dirty="0" smtClean="0">
                          <a:latin typeface="Courier New"/>
                          <a:cs typeface="Courier New"/>
                        </a:rPr>
                        <a:t>addend </a:t>
                      </a:r>
                      <a:r>
                        <a:rPr sz="1400" dirty="0" smtClean="0">
                          <a:solidFill>
                            <a:srgbClr val="007300"/>
                          </a:solidFill>
                          <a:latin typeface="Courier New"/>
                          <a:cs typeface="Courier New"/>
                        </a:rPr>
                        <a:t>=</a:t>
                      </a:r>
                      <a:r>
                        <a:rPr sz="1400" spc="-25" dirty="0" smtClean="0">
                          <a:solidFill>
                            <a:srgbClr val="007300"/>
                          </a:solidFill>
                          <a:latin typeface="Courier New"/>
                          <a:cs typeface="Courier New"/>
                        </a:rPr>
                        <a:t> </a:t>
                      </a:r>
                      <a:r>
                        <a:rPr sz="1400" dirty="0" smtClean="0">
                          <a:latin typeface="Courier New"/>
                          <a:cs typeface="Courier New"/>
                        </a:rPr>
                        <a:t>0xBL</a:t>
                      </a:r>
                      <a:r>
                        <a:rPr sz="1400" dirty="0" smtClean="0">
                          <a:solidFill>
                            <a:srgbClr val="007300"/>
                          </a:solidFill>
                          <a:latin typeface="Courier New"/>
                          <a:cs typeface="Courier New"/>
                        </a:rPr>
                        <a:t>;</a:t>
                      </a:r>
                      <a:endParaRPr sz="1400" dirty="0">
                        <a:latin typeface="Courier New"/>
                        <a:cs typeface="Courier New"/>
                      </a:endParaRPr>
                    </a:p>
                  </a:txBody>
                  <a:tcPr marL="0" marR="0" marT="0" marB="0"/>
                </a:tc>
                <a:tc>
                  <a:txBody>
                    <a:bodyPr/>
                    <a:lstStyle/>
                    <a:p>
                      <a:pPr marL="53340">
                        <a:lnSpc>
                          <a:spcPts val="1455"/>
                        </a:lnSpc>
                      </a:pPr>
                      <a:r>
                        <a:rPr sz="1400" i="1" spc="-5" dirty="0">
                          <a:solidFill>
                            <a:srgbClr val="00726E"/>
                          </a:solidFill>
                          <a:latin typeface="Courier New"/>
                          <a:cs typeface="Courier New"/>
                        </a:rPr>
                        <a:t>//</a:t>
                      </a:r>
                      <a:r>
                        <a:rPr sz="1400" i="1" spc="-10" dirty="0">
                          <a:solidFill>
                            <a:srgbClr val="00726E"/>
                          </a:solidFill>
                          <a:latin typeface="Courier New"/>
                          <a:cs typeface="Courier New"/>
                        </a:rPr>
                        <a:t> </a:t>
                      </a:r>
                      <a:r>
                        <a:rPr sz="1400" i="1" dirty="0">
                          <a:solidFill>
                            <a:srgbClr val="00726E"/>
                          </a:solidFill>
                          <a:latin typeface="Courier New"/>
                          <a:cs typeface="Courier New"/>
                        </a:rPr>
                        <a:t>11</a:t>
                      </a:r>
                      <a:endParaRPr sz="1400">
                        <a:latin typeface="Courier New"/>
                        <a:cs typeface="Courier New"/>
                      </a:endParaRPr>
                    </a:p>
                  </a:txBody>
                  <a:tcPr marL="0" marR="0" marT="0" marB="0"/>
                </a:tc>
                <a:extLst>
                  <a:ext uri="{0D108BD9-81ED-4DB2-BD59-A6C34878D82A}">
                    <a16:rowId xmlns:a16="http://schemas.microsoft.com/office/drawing/2014/main" val="10001"/>
                  </a:ext>
                </a:extLst>
              </a:tr>
              <a:tr h="325849">
                <a:tc>
                  <a:txBody>
                    <a:bodyPr/>
                    <a:lstStyle/>
                    <a:p>
                      <a:pPr marR="13970" algn="ctr">
                        <a:lnSpc>
                          <a:spcPts val="1520"/>
                        </a:lnSpc>
                      </a:pPr>
                      <a:r>
                        <a:rPr sz="1400" dirty="0">
                          <a:solidFill>
                            <a:srgbClr val="0000FF"/>
                          </a:solidFill>
                          <a:latin typeface="Courier New"/>
                          <a:cs typeface="Courier New"/>
                        </a:rPr>
                        <a:t>private</a:t>
                      </a:r>
                      <a:r>
                        <a:rPr sz="1400" spc="-80" dirty="0">
                          <a:solidFill>
                            <a:srgbClr val="0000FF"/>
                          </a:solidFill>
                          <a:latin typeface="Courier New"/>
                          <a:cs typeface="Courier New"/>
                        </a:rPr>
                        <a:t> </a:t>
                      </a:r>
                      <a:r>
                        <a:rPr sz="1400" spc="-5" dirty="0">
                          <a:latin typeface="Courier New"/>
                          <a:cs typeface="Courier New"/>
                        </a:rPr>
                        <a:t>final</a:t>
                      </a:r>
                      <a:endParaRPr sz="1400" dirty="0">
                        <a:latin typeface="Courier New"/>
                        <a:cs typeface="Courier New"/>
                      </a:endParaRPr>
                    </a:p>
                  </a:txBody>
                  <a:tcPr marL="0" marR="0" marT="0" marB="0"/>
                </a:tc>
                <a:tc>
                  <a:txBody>
                    <a:bodyPr/>
                    <a:lstStyle/>
                    <a:p>
                      <a:pPr marL="53340">
                        <a:lnSpc>
                          <a:spcPts val="1520"/>
                        </a:lnSpc>
                      </a:pPr>
                      <a:r>
                        <a:rPr sz="1400" dirty="0">
                          <a:solidFill>
                            <a:srgbClr val="0000FF"/>
                          </a:solidFill>
                          <a:latin typeface="Courier New"/>
                          <a:cs typeface="Courier New"/>
                        </a:rPr>
                        <a:t>static </a:t>
                      </a:r>
                      <a:r>
                        <a:rPr sz="1400" dirty="0">
                          <a:solidFill>
                            <a:srgbClr val="FF0000"/>
                          </a:solidFill>
                          <a:latin typeface="Courier New"/>
                          <a:cs typeface="Courier New"/>
                        </a:rPr>
                        <a:t>long </a:t>
                      </a:r>
                      <a:r>
                        <a:rPr sz="1400" spc="-5" dirty="0">
                          <a:latin typeface="Courier New"/>
                          <a:cs typeface="Courier New"/>
                        </a:rPr>
                        <a:t>mask </a:t>
                      </a:r>
                      <a:r>
                        <a:rPr sz="1400" dirty="0">
                          <a:solidFill>
                            <a:srgbClr val="007300"/>
                          </a:solidFill>
                          <a:latin typeface="Courier New"/>
                          <a:cs typeface="Courier New"/>
                        </a:rPr>
                        <a:t>= </a:t>
                      </a:r>
                      <a:r>
                        <a:rPr sz="1400" spc="-5" dirty="0">
                          <a:latin typeface="Courier New"/>
                          <a:cs typeface="Courier New"/>
                        </a:rPr>
                        <a:t>(1L </a:t>
                      </a:r>
                      <a:r>
                        <a:rPr sz="1400" dirty="0">
                          <a:solidFill>
                            <a:srgbClr val="007300"/>
                          </a:solidFill>
                          <a:latin typeface="Courier New"/>
                          <a:cs typeface="Courier New"/>
                        </a:rPr>
                        <a:t>&lt;&lt; </a:t>
                      </a:r>
                      <a:r>
                        <a:rPr sz="1400" dirty="0">
                          <a:solidFill>
                            <a:srgbClr val="FF0000"/>
                          </a:solidFill>
                          <a:latin typeface="Courier New"/>
                          <a:cs typeface="Courier New"/>
                        </a:rPr>
                        <a:t>48</a:t>
                      </a:r>
                      <a:r>
                        <a:rPr sz="1400" dirty="0">
                          <a:latin typeface="Courier New"/>
                          <a:cs typeface="Courier New"/>
                        </a:rPr>
                        <a:t>) </a:t>
                      </a:r>
                      <a:r>
                        <a:rPr sz="1400" dirty="0">
                          <a:solidFill>
                            <a:srgbClr val="007300"/>
                          </a:solidFill>
                          <a:latin typeface="Courier New"/>
                          <a:cs typeface="Courier New"/>
                        </a:rPr>
                        <a:t>-</a:t>
                      </a:r>
                      <a:r>
                        <a:rPr sz="1400" spc="-50" dirty="0">
                          <a:solidFill>
                            <a:srgbClr val="007300"/>
                          </a:solidFill>
                          <a:latin typeface="Courier New"/>
                          <a:cs typeface="Courier New"/>
                        </a:rPr>
                        <a:t> </a:t>
                      </a:r>
                      <a:r>
                        <a:rPr sz="1400" dirty="0">
                          <a:solidFill>
                            <a:srgbClr val="FF0000"/>
                          </a:solidFill>
                          <a:latin typeface="Courier New"/>
                          <a:cs typeface="Courier New"/>
                        </a:rPr>
                        <a:t>1</a:t>
                      </a:r>
                      <a:r>
                        <a:rPr sz="1400" dirty="0">
                          <a:solidFill>
                            <a:srgbClr val="007300"/>
                          </a:solidFill>
                          <a:latin typeface="Courier New"/>
                          <a:cs typeface="Courier New"/>
                        </a:rPr>
                        <a:t>;</a:t>
                      </a:r>
                      <a:endParaRPr sz="1400" dirty="0">
                        <a:latin typeface="Courier New"/>
                        <a:cs typeface="Courier New"/>
                      </a:endParaRPr>
                    </a:p>
                  </a:txBody>
                  <a:tcPr marL="0" marR="0" marT="0" marB="0"/>
                </a:tc>
                <a:tc>
                  <a:txBody>
                    <a:bodyPr/>
                    <a:lstStyle/>
                    <a:p>
                      <a:pPr marL="53340">
                        <a:lnSpc>
                          <a:spcPts val="1520"/>
                        </a:lnSpc>
                      </a:pPr>
                      <a:r>
                        <a:rPr sz="1400" i="1" spc="-5" dirty="0">
                          <a:solidFill>
                            <a:srgbClr val="00726E"/>
                          </a:solidFill>
                          <a:latin typeface="Courier New"/>
                          <a:cs typeface="Courier New"/>
                        </a:rPr>
                        <a:t>// </a:t>
                      </a:r>
                      <a:r>
                        <a:rPr sz="1400" i="1" spc="5" dirty="0">
                          <a:solidFill>
                            <a:srgbClr val="00726E"/>
                          </a:solidFill>
                          <a:latin typeface="Courier New"/>
                          <a:cs typeface="Courier New"/>
                        </a:rPr>
                        <a:t>2</a:t>
                      </a:r>
                      <a:r>
                        <a:rPr sz="1350" i="1" spc="7" baseline="24691" dirty="0">
                          <a:solidFill>
                            <a:srgbClr val="008481"/>
                          </a:solidFill>
                          <a:latin typeface="Courier New"/>
                          <a:cs typeface="Courier New"/>
                        </a:rPr>
                        <a:t>48</a:t>
                      </a:r>
                      <a:r>
                        <a:rPr sz="1400" i="1" spc="5" dirty="0">
                          <a:solidFill>
                            <a:srgbClr val="00726E"/>
                          </a:solidFill>
                          <a:latin typeface="Courier New"/>
                          <a:cs typeface="Courier New"/>
                        </a:rPr>
                        <a:t>-1 </a:t>
                      </a:r>
                      <a:r>
                        <a:rPr sz="1400" i="1" dirty="0">
                          <a:solidFill>
                            <a:srgbClr val="00726E"/>
                          </a:solidFill>
                          <a:latin typeface="Courier New"/>
                          <a:cs typeface="Courier New"/>
                        </a:rPr>
                        <a:t>=</a:t>
                      </a:r>
                      <a:r>
                        <a:rPr sz="1400" i="1" spc="-95" dirty="0">
                          <a:solidFill>
                            <a:srgbClr val="00726E"/>
                          </a:solidFill>
                          <a:latin typeface="Courier New"/>
                          <a:cs typeface="Courier New"/>
                        </a:rPr>
                        <a:t> </a:t>
                      </a:r>
                      <a:r>
                        <a:rPr sz="1400" i="1" dirty="0">
                          <a:solidFill>
                            <a:srgbClr val="00726E"/>
                          </a:solidFill>
                          <a:latin typeface="Courier New"/>
                          <a:cs typeface="Courier New"/>
                        </a:rPr>
                        <a:t>281474976710655</a:t>
                      </a:r>
                      <a:endParaRPr sz="1400">
                        <a:latin typeface="Courier New"/>
                        <a:cs typeface="Courier New"/>
                      </a:endParaRPr>
                    </a:p>
                  </a:txBody>
                  <a:tcPr marL="0" marR="0" marT="0" marB="0"/>
                </a:tc>
                <a:extLst>
                  <a:ext uri="{0D108BD9-81ED-4DB2-BD59-A6C34878D82A}">
                    <a16:rowId xmlns:a16="http://schemas.microsoft.com/office/drawing/2014/main" val="10002"/>
                  </a:ext>
                </a:extLst>
              </a:tr>
              <a:tr h="316607">
                <a:tc>
                  <a:txBody>
                    <a:bodyPr/>
                    <a:lstStyle/>
                    <a:p>
                      <a:pPr marR="13970" algn="ctr">
                        <a:lnSpc>
                          <a:spcPct val="100000"/>
                        </a:lnSpc>
                        <a:spcBef>
                          <a:spcPts val="670"/>
                        </a:spcBef>
                      </a:pPr>
                      <a:r>
                        <a:rPr sz="1400" dirty="0">
                          <a:solidFill>
                            <a:srgbClr val="0000FF"/>
                          </a:solidFill>
                          <a:latin typeface="Courier New"/>
                          <a:cs typeface="Courier New"/>
                        </a:rPr>
                        <a:t>protected</a:t>
                      </a:r>
                      <a:r>
                        <a:rPr sz="1400" spc="-80" dirty="0">
                          <a:solidFill>
                            <a:srgbClr val="0000FF"/>
                          </a:solidFill>
                          <a:latin typeface="Courier New"/>
                          <a:cs typeface="Courier New"/>
                        </a:rPr>
                        <a:t> </a:t>
                      </a:r>
                      <a:r>
                        <a:rPr sz="1400" dirty="0">
                          <a:solidFill>
                            <a:srgbClr val="FF0000"/>
                          </a:solidFill>
                          <a:latin typeface="Courier New"/>
                          <a:cs typeface="Courier New"/>
                        </a:rPr>
                        <a:t>int</a:t>
                      </a:r>
                      <a:endParaRPr sz="1400">
                        <a:latin typeface="Courier New"/>
                        <a:cs typeface="Courier New"/>
                      </a:endParaRPr>
                    </a:p>
                  </a:txBody>
                  <a:tcPr marL="0" marR="0" marT="85090" marB="0"/>
                </a:tc>
                <a:tc>
                  <a:txBody>
                    <a:bodyPr/>
                    <a:lstStyle/>
                    <a:p>
                      <a:pPr marL="53340">
                        <a:lnSpc>
                          <a:spcPct val="100000"/>
                        </a:lnSpc>
                        <a:spcBef>
                          <a:spcPts val="670"/>
                        </a:spcBef>
                      </a:pPr>
                      <a:r>
                        <a:rPr sz="1400" dirty="0">
                          <a:latin typeface="Courier New"/>
                          <a:cs typeface="Courier New"/>
                        </a:rPr>
                        <a:t>next(</a:t>
                      </a:r>
                      <a:r>
                        <a:rPr sz="1400" dirty="0">
                          <a:solidFill>
                            <a:srgbClr val="FF0000"/>
                          </a:solidFill>
                          <a:latin typeface="Courier New"/>
                          <a:cs typeface="Courier New"/>
                        </a:rPr>
                        <a:t>int </a:t>
                      </a:r>
                      <a:r>
                        <a:rPr sz="1400" spc="-5" dirty="0">
                          <a:latin typeface="Courier New"/>
                          <a:cs typeface="Courier New"/>
                        </a:rPr>
                        <a:t>bits)</a:t>
                      </a:r>
                      <a:r>
                        <a:rPr sz="1400" spc="-15" dirty="0">
                          <a:latin typeface="Courier New"/>
                          <a:cs typeface="Courier New"/>
                        </a:rPr>
                        <a:t> </a:t>
                      </a:r>
                      <a:r>
                        <a:rPr sz="1400" dirty="0">
                          <a:latin typeface="Courier New"/>
                          <a:cs typeface="Courier New"/>
                        </a:rPr>
                        <a:t>{</a:t>
                      </a:r>
                    </a:p>
                  </a:txBody>
                  <a:tcPr marL="0" marR="0" marT="85090" marB="0"/>
                </a:tc>
                <a:tc>
                  <a:txBody>
                    <a:bodyPr/>
                    <a:lstStyle/>
                    <a:p>
                      <a:pPr>
                        <a:lnSpc>
                          <a:spcPct val="100000"/>
                        </a:lnSpc>
                      </a:pPr>
                      <a:endParaRPr sz="1400" dirty="0">
                        <a:latin typeface="Times New Roman"/>
                        <a:cs typeface="Times New Roman"/>
                      </a:endParaRPr>
                    </a:p>
                  </a:txBody>
                  <a:tcPr marL="0" marR="0" marT="0" marB="0"/>
                </a:tc>
                <a:extLst>
                  <a:ext uri="{0D108BD9-81ED-4DB2-BD59-A6C34878D82A}">
                    <a16:rowId xmlns:a16="http://schemas.microsoft.com/office/drawing/2014/main" val="10003"/>
                  </a:ext>
                </a:extLst>
              </a:tr>
            </a:tbl>
          </a:graphicData>
        </a:graphic>
      </p:graphicFrame>
      <p:sp>
        <p:nvSpPr>
          <p:cNvPr id="5" name="object 5"/>
          <p:cNvSpPr txBox="1"/>
          <p:nvPr/>
        </p:nvSpPr>
        <p:spPr>
          <a:xfrm>
            <a:off x="1103343" y="2933739"/>
            <a:ext cx="7920990" cy="1508760"/>
          </a:xfrm>
          <a:prstGeom prst="rect">
            <a:avLst/>
          </a:prstGeom>
        </p:spPr>
        <p:txBody>
          <a:bodyPr vert="horz" wrap="square" lIns="0" tIns="12700" rIns="0" bIns="0" rtlCol="0">
            <a:spAutoFit/>
          </a:bodyPr>
          <a:lstStyle/>
          <a:p>
            <a:pPr marL="439420">
              <a:lnSpc>
                <a:spcPts val="1639"/>
              </a:lnSpc>
              <a:spcBef>
                <a:spcPts val="100"/>
              </a:spcBef>
            </a:pPr>
            <a:r>
              <a:rPr sz="1400" dirty="0">
                <a:solidFill>
                  <a:srgbClr val="FF0000"/>
                </a:solidFill>
                <a:latin typeface="Courier New"/>
                <a:cs typeface="Courier New"/>
              </a:rPr>
              <a:t>long </a:t>
            </a:r>
            <a:r>
              <a:rPr sz="1400" dirty="0">
                <a:latin typeface="Courier New"/>
                <a:cs typeface="Courier New"/>
              </a:rPr>
              <a:t>oldseed,</a:t>
            </a:r>
            <a:r>
              <a:rPr sz="1400" spc="-5" dirty="0">
                <a:latin typeface="Courier New"/>
                <a:cs typeface="Courier New"/>
              </a:rPr>
              <a:t> </a:t>
            </a:r>
            <a:r>
              <a:rPr sz="1400" dirty="0">
                <a:latin typeface="Courier New"/>
                <a:cs typeface="Courier New"/>
              </a:rPr>
              <a:t>nextseed</a:t>
            </a:r>
            <a:r>
              <a:rPr sz="1400" dirty="0">
                <a:solidFill>
                  <a:srgbClr val="007300"/>
                </a:solidFill>
                <a:latin typeface="Courier New"/>
                <a:cs typeface="Courier New"/>
              </a:rPr>
              <a:t>;</a:t>
            </a:r>
            <a:endParaRPr sz="1400">
              <a:latin typeface="Courier New"/>
              <a:cs typeface="Courier New"/>
            </a:endParaRPr>
          </a:p>
          <a:p>
            <a:pPr marL="439420">
              <a:lnSpc>
                <a:spcPts val="1639"/>
              </a:lnSpc>
            </a:pPr>
            <a:r>
              <a:rPr sz="1400" spc="-5" dirty="0">
                <a:latin typeface="Courier New"/>
                <a:cs typeface="Courier New"/>
              </a:rPr>
              <a:t>...</a:t>
            </a:r>
            <a:endParaRPr sz="1400">
              <a:latin typeface="Courier New"/>
              <a:cs typeface="Courier New"/>
            </a:endParaRPr>
          </a:p>
          <a:p>
            <a:pPr marL="439420">
              <a:lnSpc>
                <a:spcPct val="100000"/>
              </a:lnSpc>
              <a:spcBef>
                <a:spcPts val="20"/>
              </a:spcBef>
            </a:pPr>
            <a:r>
              <a:rPr sz="1400" dirty="0">
                <a:solidFill>
                  <a:srgbClr val="0000FF"/>
                </a:solidFill>
                <a:latin typeface="Courier New"/>
                <a:cs typeface="Courier New"/>
              </a:rPr>
              <a:t>oldseed </a:t>
            </a:r>
            <a:r>
              <a:rPr sz="1400" dirty="0">
                <a:solidFill>
                  <a:srgbClr val="007300"/>
                </a:solidFill>
                <a:latin typeface="Courier New"/>
                <a:cs typeface="Courier New"/>
              </a:rPr>
              <a:t>=</a:t>
            </a:r>
            <a:r>
              <a:rPr sz="1400" spc="-5" dirty="0">
                <a:solidFill>
                  <a:srgbClr val="007300"/>
                </a:solidFill>
                <a:latin typeface="Courier New"/>
                <a:cs typeface="Courier New"/>
              </a:rPr>
              <a:t> </a:t>
            </a:r>
            <a:r>
              <a:rPr sz="1400" dirty="0">
                <a:latin typeface="Courier New"/>
                <a:cs typeface="Courier New"/>
              </a:rPr>
              <a:t>seed.</a:t>
            </a:r>
            <a:r>
              <a:rPr sz="1400" dirty="0">
                <a:solidFill>
                  <a:srgbClr val="0000FF"/>
                </a:solidFill>
                <a:latin typeface="Courier New"/>
                <a:cs typeface="Courier New"/>
              </a:rPr>
              <a:t>get</a:t>
            </a:r>
            <a:r>
              <a:rPr sz="1400" dirty="0">
                <a:latin typeface="Courier New"/>
                <a:cs typeface="Courier New"/>
              </a:rPr>
              <a:t>()</a:t>
            </a:r>
            <a:r>
              <a:rPr sz="1400" dirty="0">
                <a:solidFill>
                  <a:srgbClr val="007300"/>
                </a:solidFill>
                <a:latin typeface="Courier New"/>
                <a:cs typeface="Courier New"/>
              </a:rPr>
              <a:t>;</a:t>
            </a:r>
            <a:endParaRPr sz="1400">
              <a:latin typeface="Courier New"/>
              <a:cs typeface="Courier New"/>
            </a:endParaRPr>
          </a:p>
          <a:p>
            <a:pPr marL="439420">
              <a:lnSpc>
                <a:spcPct val="100000"/>
              </a:lnSpc>
              <a:spcBef>
                <a:spcPts val="20"/>
              </a:spcBef>
            </a:pPr>
            <a:r>
              <a:rPr sz="1400" dirty="0">
                <a:latin typeface="Courier New"/>
                <a:cs typeface="Courier New"/>
              </a:rPr>
              <a:t>nextseed </a:t>
            </a:r>
            <a:r>
              <a:rPr sz="1400" dirty="0">
                <a:solidFill>
                  <a:srgbClr val="007300"/>
                </a:solidFill>
                <a:latin typeface="Courier New"/>
                <a:cs typeface="Courier New"/>
              </a:rPr>
              <a:t>= </a:t>
            </a:r>
            <a:r>
              <a:rPr sz="1400" dirty="0">
                <a:latin typeface="Courier New"/>
                <a:cs typeface="Courier New"/>
              </a:rPr>
              <a:t>(oldseed </a:t>
            </a:r>
            <a:r>
              <a:rPr sz="1400" dirty="0">
                <a:solidFill>
                  <a:srgbClr val="007300"/>
                </a:solidFill>
                <a:latin typeface="Courier New"/>
                <a:cs typeface="Courier New"/>
              </a:rPr>
              <a:t>* </a:t>
            </a:r>
            <a:r>
              <a:rPr sz="1400" spc="-5" dirty="0">
                <a:latin typeface="Courier New"/>
                <a:cs typeface="Courier New"/>
              </a:rPr>
              <a:t>multiplier </a:t>
            </a:r>
            <a:r>
              <a:rPr sz="1400" dirty="0">
                <a:solidFill>
                  <a:srgbClr val="007300"/>
                </a:solidFill>
                <a:latin typeface="Courier New"/>
                <a:cs typeface="Courier New"/>
              </a:rPr>
              <a:t>+ </a:t>
            </a:r>
            <a:r>
              <a:rPr sz="1400" spc="-5" dirty="0">
                <a:latin typeface="Courier New"/>
                <a:cs typeface="Courier New"/>
              </a:rPr>
              <a:t>addend) </a:t>
            </a:r>
            <a:r>
              <a:rPr sz="1400" dirty="0">
                <a:solidFill>
                  <a:srgbClr val="007300"/>
                </a:solidFill>
                <a:latin typeface="Courier New"/>
                <a:cs typeface="Courier New"/>
              </a:rPr>
              <a:t>&amp;</a:t>
            </a:r>
            <a:r>
              <a:rPr sz="1400" spc="-20" dirty="0">
                <a:solidFill>
                  <a:srgbClr val="007300"/>
                </a:solidFill>
                <a:latin typeface="Courier New"/>
                <a:cs typeface="Courier New"/>
              </a:rPr>
              <a:t> </a:t>
            </a:r>
            <a:r>
              <a:rPr sz="1400" dirty="0">
                <a:latin typeface="Courier New"/>
                <a:cs typeface="Courier New"/>
              </a:rPr>
              <a:t>mask</a:t>
            </a:r>
            <a:r>
              <a:rPr sz="1400" dirty="0">
                <a:solidFill>
                  <a:srgbClr val="007300"/>
                </a:solidFill>
                <a:latin typeface="Courier New"/>
                <a:cs typeface="Courier New"/>
              </a:rPr>
              <a:t>;</a:t>
            </a:r>
            <a:endParaRPr sz="1400">
              <a:latin typeface="Courier New"/>
              <a:cs typeface="Courier New"/>
            </a:endParaRPr>
          </a:p>
          <a:p>
            <a:pPr marL="439420">
              <a:lnSpc>
                <a:spcPct val="100000"/>
              </a:lnSpc>
              <a:spcBef>
                <a:spcPts val="20"/>
              </a:spcBef>
            </a:pPr>
            <a:r>
              <a:rPr sz="1400" spc="-5" dirty="0">
                <a:latin typeface="Courier New"/>
                <a:cs typeface="Courier New"/>
              </a:rPr>
              <a:t>...</a:t>
            </a:r>
            <a:endParaRPr sz="1400">
              <a:latin typeface="Courier New"/>
              <a:cs typeface="Courier New"/>
            </a:endParaRPr>
          </a:p>
          <a:p>
            <a:pPr marL="439420">
              <a:lnSpc>
                <a:spcPts val="1639"/>
              </a:lnSpc>
              <a:spcBef>
                <a:spcPts val="20"/>
              </a:spcBef>
              <a:tabLst>
                <a:tab pos="5027295" algn="l"/>
              </a:tabLst>
            </a:pPr>
            <a:r>
              <a:rPr sz="1400" dirty="0">
                <a:solidFill>
                  <a:srgbClr val="0000FF"/>
                </a:solidFill>
                <a:latin typeface="Courier New"/>
                <a:cs typeface="Courier New"/>
              </a:rPr>
              <a:t>return </a:t>
            </a:r>
            <a:r>
              <a:rPr sz="1400" dirty="0">
                <a:latin typeface="Courier New"/>
                <a:cs typeface="Courier New"/>
              </a:rPr>
              <a:t>(</a:t>
            </a:r>
            <a:r>
              <a:rPr sz="1400" dirty="0">
                <a:solidFill>
                  <a:srgbClr val="FF0000"/>
                </a:solidFill>
                <a:latin typeface="Courier New"/>
                <a:cs typeface="Courier New"/>
              </a:rPr>
              <a:t>int</a:t>
            </a:r>
            <a:r>
              <a:rPr sz="1400" dirty="0">
                <a:latin typeface="Courier New"/>
                <a:cs typeface="Courier New"/>
              </a:rPr>
              <a:t>)(nextseed </a:t>
            </a:r>
            <a:r>
              <a:rPr sz="1400" dirty="0">
                <a:solidFill>
                  <a:srgbClr val="007300"/>
                </a:solidFill>
                <a:latin typeface="Courier New"/>
                <a:cs typeface="Courier New"/>
              </a:rPr>
              <a:t>&gt;&gt;&gt; </a:t>
            </a:r>
            <a:r>
              <a:rPr sz="1400" dirty="0">
                <a:latin typeface="Courier New"/>
                <a:cs typeface="Courier New"/>
              </a:rPr>
              <a:t>(</a:t>
            </a:r>
            <a:r>
              <a:rPr sz="1400" dirty="0">
                <a:solidFill>
                  <a:srgbClr val="FF0000"/>
                </a:solidFill>
                <a:latin typeface="Courier New"/>
                <a:cs typeface="Courier New"/>
              </a:rPr>
              <a:t>48 </a:t>
            </a:r>
            <a:r>
              <a:rPr sz="1400" dirty="0">
                <a:solidFill>
                  <a:srgbClr val="007300"/>
                </a:solidFill>
                <a:latin typeface="Courier New"/>
                <a:cs typeface="Courier New"/>
              </a:rPr>
              <a:t>- </a:t>
            </a:r>
            <a:r>
              <a:rPr sz="1400" dirty="0">
                <a:latin typeface="Courier New"/>
                <a:cs typeface="Courier New"/>
              </a:rPr>
              <a:t>bits))</a:t>
            </a:r>
            <a:r>
              <a:rPr sz="1400" dirty="0">
                <a:solidFill>
                  <a:srgbClr val="007300"/>
                </a:solidFill>
                <a:latin typeface="Courier New"/>
                <a:cs typeface="Courier New"/>
              </a:rPr>
              <a:t>;	</a:t>
            </a:r>
            <a:r>
              <a:rPr sz="1400" i="1" spc="-5" dirty="0">
                <a:solidFill>
                  <a:srgbClr val="00726E"/>
                </a:solidFill>
                <a:latin typeface="Courier New"/>
                <a:cs typeface="Courier New"/>
              </a:rPr>
              <a:t>// &gt;&gt;&gt; Unsigned right</a:t>
            </a:r>
            <a:r>
              <a:rPr sz="1400" i="1" spc="-85" dirty="0">
                <a:solidFill>
                  <a:srgbClr val="00726E"/>
                </a:solidFill>
                <a:latin typeface="Courier New"/>
                <a:cs typeface="Courier New"/>
              </a:rPr>
              <a:t> </a:t>
            </a:r>
            <a:r>
              <a:rPr sz="1400" i="1" dirty="0">
                <a:solidFill>
                  <a:srgbClr val="00726E"/>
                </a:solidFill>
                <a:latin typeface="Courier New"/>
                <a:cs typeface="Courier New"/>
              </a:rPr>
              <a:t>shift</a:t>
            </a:r>
            <a:endParaRPr sz="1400">
              <a:latin typeface="Courier New"/>
              <a:cs typeface="Courier New"/>
            </a:endParaRPr>
          </a:p>
          <a:p>
            <a:pPr marL="12700">
              <a:lnSpc>
                <a:spcPts val="1639"/>
              </a:lnSpc>
            </a:pPr>
            <a:r>
              <a:rPr sz="1400" dirty="0">
                <a:latin typeface="Courier New"/>
                <a:cs typeface="Courier New"/>
              </a:rPr>
              <a:t>}</a:t>
            </a:r>
            <a:endParaRPr sz="1400">
              <a:latin typeface="Courier New"/>
              <a:cs typeface="Courier New"/>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51823" y="222444"/>
            <a:ext cx="5918835" cy="452120"/>
          </a:xfrm>
          <a:prstGeom prst="rect">
            <a:avLst/>
          </a:prstGeom>
        </p:spPr>
        <p:txBody>
          <a:bodyPr vert="horz" wrap="square" lIns="0" tIns="12700" rIns="0" bIns="0" rtlCol="0">
            <a:spAutoFit/>
          </a:bodyPr>
          <a:lstStyle/>
          <a:p>
            <a:pPr marL="12700">
              <a:lnSpc>
                <a:spcPct val="100000"/>
              </a:lnSpc>
              <a:spcBef>
                <a:spcPts val="100"/>
              </a:spcBef>
            </a:pPr>
            <a:r>
              <a:rPr lang="tr-TR" spc="-5" dirty="0"/>
              <a:t>Genel Eşlenik Jeneratörler</a:t>
            </a:r>
            <a:endParaRPr spc="-5" dirty="0"/>
          </a:p>
        </p:txBody>
      </p:sp>
      <p:sp>
        <p:nvSpPr>
          <p:cNvPr id="3" name="object 3"/>
          <p:cNvSpPr txBox="1"/>
          <p:nvPr/>
        </p:nvSpPr>
        <p:spPr>
          <a:xfrm>
            <a:off x="1386811" y="5996189"/>
            <a:ext cx="2045563" cy="320601"/>
          </a:xfrm>
          <a:prstGeom prst="rect">
            <a:avLst/>
          </a:prstGeom>
        </p:spPr>
        <p:txBody>
          <a:bodyPr vert="horz" wrap="square" lIns="0" tIns="12700" rIns="0" bIns="0" rtlCol="0">
            <a:spAutoFit/>
          </a:bodyPr>
          <a:lstStyle/>
          <a:p>
            <a:pPr marL="279400" indent="-266700">
              <a:lnSpc>
                <a:spcPct val="100000"/>
              </a:lnSpc>
              <a:spcBef>
                <a:spcPts val="100"/>
              </a:spcBef>
              <a:buClr>
                <a:srgbClr val="003366"/>
              </a:buClr>
              <a:buChar char="•"/>
              <a:tabLst>
                <a:tab pos="279400" algn="l"/>
              </a:tabLst>
            </a:pPr>
            <a:r>
              <a:rPr lang="tr-TR" sz="2000" dirty="0">
                <a:latin typeface="Verdana"/>
                <a:cs typeface="Verdana"/>
              </a:rPr>
              <a:t>Tanımlayan:</a:t>
            </a:r>
            <a:endParaRPr sz="2000" dirty="0">
              <a:latin typeface="Verdana"/>
              <a:cs typeface="Verdana"/>
            </a:endParaRPr>
          </a:p>
        </p:txBody>
      </p:sp>
      <p:sp>
        <p:nvSpPr>
          <p:cNvPr id="4" name="object 4"/>
          <p:cNvSpPr txBox="1"/>
          <p:nvPr/>
        </p:nvSpPr>
        <p:spPr>
          <a:xfrm>
            <a:off x="1031211" y="1244239"/>
            <a:ext cx="8265189" cy="4896211"/>
          </a:xfrm>
          <a:prstGeom prst="rect">
            <a:avLst/>
          </a:prstGeom>
        </p:spPr>
        <p:txBody>
          <a:bodyPr vert="horz" wrap="square" lIns="0" tIns="27939" rIns="0" bIns="0" rtlCol="0">
            <a:spAutoFit/>
          </a:bodyPr>
          <a:lstStyle/>
          <a:p>
            <a:pPr marL="419100" marR="68580" indent="-342900">
              <a:lnSpc>
                <a:spcPts val="2600"/>
              </a:lnSpc>
              <a:spcBef>
                <a:spcPts val="219"/>
              </a:spcBef>
              <a:buClr>
                <a:srgbClr val="003366"/>
              </a:buClr>
              <a:buSzPct val="118181"/>
              <a:buChar char="•"/>
              <a:tabLst>
                <a:tab pos="419100" algn="l"/>
              </a:tabLst>
            </a:pPr>
            <a:r>
              <a:rPr lang="tr-TR" sz="2200" spc="-5" dirty="0">
                <a:latin typeface="Verdana"/>
                <a:cs typeface="Verdana"/>
              </a:rPr>
              <a:t>Doğrusal Eşlenik </a:t>
            </a:r>
            <a:r>
              <a:rPr lang="tr-TR" sz="2200" spc="-5" dirty="0" smtClean="0">
                <a:latin typeface="Verdana"/>
                <a:cs typeface="Verdana"/>
              </a:rPr>
              <a:t>üreteçler, </a:t>
            </a:r>
            <a:r>
              <a:rPr lang="tr-TR" sz="2200" spc="-5" dirty="0">
                <a:latin typeface="Verdana"/>
                <a:cs typeface="Verdana"/>
              </a:rPr>
              <a:t>aşağıdakiler tarafından tanımlanan özel bir </a:t>
            </a:r>
            <a:r>
              <a:rPr lang="tr-TR" sz="2200" spc="-5" dirty="0" smtClean="0">
                <a:latin typeface="Verdana"/>
                <a:cs typeface="Verdana"/>
              </a:rPr>
              <a:t>üreteç </a:t>
            </a:r>
            <a:r>
              <a:rPr lang="tr-TR" sz="2200" spc="-5" dirty="0">
                <a:latin typeface="Verdana"/>
                <a:cs typeface="Verdana"/>
              </a:rPr>
              <a:t>örneğidir:</a:t>
            </a:r>
          </a:p>
          <a:p>
            <a:pPr marL="2493645">
              <a:lnSpc>
                <a:spcPct val="100000"/>
              </a:lnSpc>
              <a:spcBef>
                <a:spcPts val="1210"/>
              </a:spcBef>
            </a:pPr>
            <a:r>
              <a:rPr sz="2800" i="1" spc="114" dirty="0" smtClean="0">
                <a:latin typeface="Times New Roman"/>
                <a:cs typeface="Times New Roman"/>
              </a:rPr>
              <a:t>X</a:t>
            </a:r>
            <a:r>
              <a:rPr sz="2400" i="1" spc="172" baseline="-24305" dirty="0" smtClean="0">
                <a:latin typeface="Times New Roman"/>
                <a:cs typeface="Times New Roman"/>
              </a:rPr>
              <a:t>i</a:t>
            </a:r>
            <a:r>
              <a:rPr sz="2400" i="1" spc="-442" baseline="-24305" dirty="0" smtClean="0">
                <a:latin typeface="Times New Roman"/>
                <a:cs typeface="Times New Roman"/>
              </a:rPr>
              <a:t> </a:t>
            </a:r>
            <a:r>
              <a:rPr sz="2400" spc="-44" baseline="-24305" dirty="0" smtClean="0">
                <a:latin typeface="Symbol"/>
                <a:cs typeface="Symbol"/>
              </a:rPr>
              <a:t></a:t>
            </a:r>
            <a:r>
              <a:rPr sz="2400" spc="-44" baseline="-24305" dirty="0" smtClean="0">
                <a:latin typeface="Times New Roman"/>
                <a:cs typeface="Times New Roman"/>
              </a:rPr>
              <a:t>1</a:t>
            </a:r>
            <a:r>
              <a:rPr sz="2400" spc="-37" baseline="-24305" dirty="0" smtClean="0">
                <a:latin typeface="Times New Roman"/>
                <a:cs typeface="Times New Roman"/>
              </a:rPr>
              <a:t> </a:t>
            </a:r>
            <a:r>
              <a:rPr sz="2800" spc="-5" dirty="0" smtClean="0">
                <a:latin typeface="Symbol"/>
                <a:cs typeface="Symbol"/>
              </a:rPr>
              <a:t></a:t>
            </a:r>
            <a:r>
              <a:rPr sz="2800" spc="5" dirty="0" smtClean="0">
                <a:latin typeface="Times New Roman"/>
                <a:cs typeface="Times New Roman"/>
              </a:rPr>
              <a:t> </a:t>
            </a:r>
            <a:r>
              <a:rPr sz="2800" i="1" spc="75" dirty="0" smtClean="0">
                <a:latin typeface="Times New Roman"/>
                <a:cs typeface="Times New Roman"/>
              </a:rPr>
              <a:t>g</a:t>
            </a:r>
            <a:r>
              <a:rPr sz="2800" spc="75" dirty="0" smtClean="0">
                <a:latin typeface="Times New Roman"/>
                <a:cs typeface="Times New Roman"/>
              </a:rPr>
              <a:t>(</a:t>
            </a:r>
            <a:r>
              <a:rPr sz="2800" spc="-450" dirty="0" smtClean="0">
                <a:latin typeface="Times New Roman"/>
                <a:cs typeface="Times New Roman"/>
              </a:rPr>
              <a:t> </a:t>
            </a:r>
            <a:r>
              <a:rPr sz="2800" i="1" spc="114" dirty="0" smtClean="0">
                <a:latin typeface="Times New Roman"/>
                <a:cs typeface="Times New Roman"/>
              </a:rPr>
              <a:t>X</a:t>
            </a:r>
            <a:r>
              <a:rPr sz="2400" i="1" spc="172" baseline="-24305" dirty="0" smtClean="0">
                <a:latin typeface="Times New Roman"/>
                <a:cs typeface="Times New Roman"/>
              </a:rPr>
              <a:t>i</a:t>
            </a:r>
            <a:r>
              <a:rPr sz="2400" i="1" spc="-157" baseline="-24305" dirty="0" smtClean="0">
                <a:latin typeface="Times New Roman"/>
                <a:cs typeface="Times New Roman"/>
              </a:rPr>
              <a:t> </a:t>
            </a:r>
            <a:r>
              <a:rPr sz="2800" spc="-5" dirty="0" smtClean="0">
                <a:latin typeface="Times New Roman"/>
                <a:cs typeface="Times New Roman"/>
              </a:rPr>
              <a:t>,</a:t>
            </a:r>
            <a:r>
              <a:rPr sz="2800" spc="-180" dirty="0" smtClean="0">
                <a:latin typeface="Times New Roman"/>
                <a:cs typeface="Times New Roman"/>
              </a:rPr>
              <a:t> </a:t>
            </a:r>
            <a:r>
              <a:rPr sz="2800" i="1" spc="145" dirty="0" smtClean="0">
                <a:latin typeface="Times New Roman"/>
                <a:cs typeface="Times New Roman"/>
              </a:rPr>
              <a:t>X</a:t>
            </a:r>
            <a:r>
              <a:rPr sz="2400" i="1" spc="217" baseline="-24305" dirty="0" smtClean="0">
                <a:latin typeface="Times New Roman"/>
                <a:cs typeface="Times New Roman"/>
              </a:rPr>
              <a:t>i</a:t>
            </a:r>
            <a:r>
              <a:rPr sz="2400" spc="217" baseline="-24305" dirty="0" smtClean="0">
                <a:latin typeface="Symbol"/>
                <a:cs typeface="Symbol"/>
              </a:rPr>
              <a:t></a:t>
            </a:r>
            <a:r>
              <a:rPr sz="2400" spc="217" baseline="-24305" dirty="0" smtClean="0">
                <a:latin typeface="Times New Roman"/>
                <a:cs typeface="Times New Roman"/>
              </a:rPr>
              <a:t>1</a:t>
            </a:r>
            <a:r>
              <a:rPr sz="2800" spc="145" dirty="0" smtClean="0">
                <a:latin typeface="Times New Roman"/>
                <a:cs typeface="Times New Roman"/>
              </a:rPr>
              <a:t>,</a:t>
            </a:r>
            <a:r>
              <a:rPr sz="2800" spc="145" dirty="0" smtClean="0">
                <a:latin typeface="Calibri"/>
                <a:cs typeface="Calibri"/>
              </a:rPr>
              <a:t>…</a:t>
            </a:r>
            <a:r>
              <a:rPr sz="2800" spc="145" dirty="0" smtClean="0">
                <a:latin typeface="Times New Roman"/>
                <a:cs typeface="Times New Roman"/>
              </a:rPr>
              <a:t>)</a:t>
            </a:r>
            <a:r>
              <a:rPr sz="2800" spc="-195" dirty="0" smtClean="0">
                <a:latin typeface="Times New Roman"/>
                <a:cs typeface="Times New Roman"/>
              </a:rPr>
              <a:t> </a:t>
            </a:r>
            <a:r>
              <a:rPr sz="2800" spc="-60" dirty="0" smtClean="0">
                <a:latin typeface="Times New Roman"/>
                <a:cs typeface="Times New Roman"/>
              </a:rPr>
              <a:t>mod</a:t>
            </a:r>
            <a:r>
              <a:rPr sz="2800" spc="-130" dirty="0" smtClean="0">
                <a:latin typeface="Times New Roman"/>
                <a:cs typeface="Times New Roman"/>
              </a:rPr>
              <a:t> </a:t>
            </a:r>
            <a:r>
              <a:rPr sz="2800" i="1" spc="-10" dirty="0" smtClean="0">
                <a:latin typeface="Times New Roman"/>
                <a:cs typeface="Times New Roman"/>
              </a:rPr>
              <a:t>m</a:t>
            </a:r>
            <a:endParaRPr sz="2800" dirty="0" smtClean="0">
              <a:latin typeface="Times New Roman"/>
              <a:cs typeface="Times New Roman"/>
            </a:endParaRPr>
          </a:p>
          <a:p>
            <a:pPr marL="419100" indent="-342900">
              <a:lnSpc>
                <a:spcPct val="100000"/>
              </a:lnSpc>
              <a:spcBef>
                <a:spcPts val="2235"/>
              </a:spcBef>
              <a:buClr>
                <a:srgbClr val="003366"/>
              </a:buClr>
              <a:buSzPct val="118181"/>
              <a:buChar char="•"/>
              <a:tabLst>
                <a:tab pos="419100" algn="l"/>
              </a:tabLst>
            </a:pPr>
            <a:r>
              <a:rPr lang="tr-TR" sz="2200" spc="-5" dirty="0">
                <a:latin typeface="Verdana"/>
                <a:cs typeface="Verdana"/>
              </a:rPr>
              <a:t>burada g () önceki </a:t>
            </a:r>
            <a:r>
              <a:rPr lang="tr-TR" sz="2200" i="1" dirty="0" err="1">
                <a:latin typeface="Times New Roman"/>
                <a:cs typeface="Times New Roman"/>
              </a:rPr>
              <a:t>X</a:t>
            </a:r>
            <a:r>
              <a:rPr lang="tr-TR" sz="2175" i="1" baseline="-21072" dirty="0" err="1">
                <a:latin typeface="Times New Roman"/>
                <a:cs typeface="Times New Roman"/>
              </a:rPr>
              <a:t>i</a:t>
            </a:r>
            <a:r>
              <a:rPr lang="tr-TR" sz="2200" spc="-5" dirty="0" err="1" smtClean="0">
                <a:latin typeface="Verdana"/>
                <a:cs typeface="Verdana"/>
              </a:rPr>
              <a:t>'lerin</a:t>
            </a:r>
            <a:r>
              <a:rPr lang="tr-TR" sz="2200" spc="-5" dirty="0" smtClean="0">
                <a:latin typeface="Verdana"/>
                <a:cs typeface="Verdana"/>
              </a:rPr>
              <a:t> </a:t>
            </a:r>
            <a:r>
              <a:rPr lang="tr-TR" sz="2200" spc="-5" dirty="0">
                <a:latin typeface="Verdana"/>
                <a:cs typeface="Verdana"/>
              </a:rPr>
              <a:t>bir </a:t>
            </a:r>
            <a:r>
              <a:rPr lang="tr-TR" sz="2200" spc="-5" dirty="0" smtClean="0">
                <a:latin typeface="Verdana"/>
                <a:cs typeface="Verdana"/>
              </a:rPr>
              <a:t>fonksiyonudur.  </a:t>
            </a:r>
          </a:p>
          <a:p>
            <a:pPr marL="876300" lvl="1" indent="-342900">
              <a:spcBef>
                <a:spcPts val="2235"/>
              </a:spcBef>
              <a:buClr>
                <a:srgbClr val="003366"/>
              </a:buClr>
              <a:buSzPct val="118181"/>
              <a:buChar char="•"/>
              <a:tabLst>
                <a:tab pos="419100" algn="l"/>
              </a:tabLst>
            </a:pPr>
            <a:r>
              <a:rPr sz="2000" i="1" dirty="0" smtClean="0">
                <a:latin typeface="Times New Roman"/>
                <a:cs typeface="Times New Roman"/>
              </a:rPr>
              <a:t>X</a:t>
            </a:r>
            <a:r>
              <a:rPr sz="1950" i="1" baseline="-21367" dirty="0" smtClean="0">
                <a:latin typeface="Times New Roman"/>
                <a:cs typeface="Times New Roman"/>
              </a:rPr>
              <a:t>i </a:t>
            </a:r>
            <a:r>
              <a:rPr sz="2050" i="1" spc="-40" dirty="0" smtClean="0">
                <a:latin typeface="Symbol"/>
                <a:cs typeface="Symbol"/>
              </a:rPr>
              <a:t></a:t>
            </a:r>
            <a:r>
              <a:rPr sz="2050" i="1" spc="-40" dirty="0" smtClean="0">
                <a:latin typeface="Times New Roman"/>
                <a:cs typeface="Times New Roman"/>
              </a:rPr>
              <a:t> </a:t>
            </a:r>
            <a:r>
              <a:rPr sz="2000" dirty="0" smtClean="0">
                <a:latin typeface="Times New Roman"/>
                <a:cs typeface="Times New Roman"/>
              </a:rPr>
              <a:t>[0</a:t>
            </a:r>
            <a:r>
              <a:rPr sz="2000" i="1" dirty="0" smtClean="0">
                <a:latin typeface="Times New Roman"/>
                <a:cs typeface="Times New Roman"/>
              </a:rPr>
              <a:t>, m</a:t>
            </a:r>
            <a:r>
              <a:rPr sz="2000" dirty="0" smtClean="0">
                <a:latin typeface="Times New Roman"/>
                <a:cs typeface="Times New Roman"/>
              </a:rPr>
              <a:t>-1], </a:t>
            </a:r>
            <a:r>
              <a:rPr sz="2000" i="1" dirty="0" err="1" smtClean="0">
                <a:latin typeface="Times New Roman"/>
                <a:cs typeface="Times New Roman"/>
              </a:rPr>
              <a:t>R</a:t>
            </a:r>
            <a:r>
              <a:rPr sz="1950" i="1" baseline="-21367" dirty="0" err="1" smtClean="0">
                <a:latin typeface="Times New Roman"/>
                <a:cs typeface="Times New Roman"/>
              </a:rPr>
              <a:t>i</a:t>
            </a:r>
            <a:r>
              <a:rPr sz="1950" i="1" baseline="-21367" dirty="0" smtClean="0">
                <a:latin typeface="Times New Roman"/>
                <a:cs typeface="Times New Roman"/>
              </a:rPr>
              <a:t> </a:t>
            </a:r>
            <a:r>
              <a:rPr sz="2000" dirty="0" smtClean="0">
                <a:latin typeface="Times New Roman"/>
                <a:cs typeface="Times New Roman"/>
              </a:rPr>
              <a:t>= </a:t>
            </a:r>
            <a:r>
              <a:rPr sz="2000" i="1" dirty="0" smtClean="0">
                <a:latin typeface="Times New Roman"/>
                <a:cs typeface="Times New Roman"/>
              </a:rPr>
              <a:t>X</a:t>
            </a:r>
            <a:r>
              <a:rPr sz="1950" i="1" baseline="-21367" dirty="0" smtClean="0">
                <a:latin typeface="Times New Roman"/>
                <a:cs typeface="Times New Roman"/>
              </a:rPr>
              <a:t>i</a:t>
            </a:r>
            <a:r>
              <a:rPr sz="1950" i="1" spc="-187" baseline="-21367" dirty="0" smtClean="0">
                <a:latin typeface="Times New Roman"/>
                <a:cs typeface="Times New Roman"/>
              </a:rPr>
              <a:t> </a:t>
            </a:r>
            <a:r>
              <a:rPr sz="2000" dirty="0" smtClean="0">
                <a:latin typeface="Times New Roman"/>
                <a:cs typeface="Times New Roman"/>
              </a:rPr>
              <a:t>/</a:t>
            </a:r>
            <a:r>
              <a:rPr sz="2000" i="1" dirty="0" smtClean="0">
                <a:latin typeface="Times New Roman"/>
                <a:cs typeface="Times New Roman"/>
              </a:rPr>
              <a:t>m</a:t>
            </a:r>
            <a:endParaRPr sz="2000" dirty="0" smtClean="0">
              <a:latin typeface="Times New Roman"/>
              <a:cs typeface="Times New Roman"/>
            </a:endParaRPr>
          </a:p>
          <a:p>
            <a:pPr lvl="1">
              <a:lnSpc>
                <a:spcPct val="100000"/>
              </a:lnSpc>
              <a:buClr>
                <a:srgbClr val="003366"/>
              </a:buClr>
              <a:buFont typeface="Verdana"/>
              <a:buChar char="•"/>
            </a:pPr>
            <a:endParaRPr sz="3250" dirty="0">
              <a:latin typeface="Times New Roman"/>
              <a:cs typeface="Times New Roman"/>
            </a:endParaRPr>
          </a:p>
          <a:p>
            <a:pPr marL="419100" indent="-342900">
              <a:lnSpc>
                <a:spcPct val="100000"/>
              </a:lnSpc>
              <a:buClr>
                <a:srgbClr val="003366"/>
              </a:buClr>
              <a:buSzPct val="118181"/>
              <a:buChar char="•"/>
              <a:tabLst>
                <a:tab pos="419100" algn="l"/>
              </a:tabLst>
            </a:pPr>
            <a:r>
              <a:rPr lang="tr-TR" sz="2200" spc="-5" dirty="0">
                <a:latin typeface="Verdana"/>
                <a:cs typeface="Verdana"/>
              </a:rPr>
              <a:t>İkinci dereceden uyumlu </a:t>
            </a:r>
            <a:r>
              <a:rPr lang="tr-TR" sz="2200" spc="-5" dirty="0" smtClean="0">
                <a:latin typeface="Verdana"/>
                <a:cs typeface="Verdana"/>
              </a:rPr>
              <a:t>üreteç</a:t>
            </a:r>
            <a:endParaRPr lang="tr-TR" sz="2200" spc="-5" dirty="0">
              <a:latin typeface="Verdana"/>
              <a:cs typeface="Verdana"/>
            </a:endParaRPr>
          </a:p>
          <a:p>
            <a:pPr marL="698500" lvl="1" indent="-266700">
              <a:lnSpc>
                <a:spcPts val="2190"/>
              </a:lnSpc>
              <a:spcBef>
                <a:spcPts val="60"/>
              </a:spcBef>
              <a:buClr>
                <a:srgbClr val="003366"/>
              </a:buClr>
              <a:buChar char="•"/>
              <a:tabLst>
                <a:tab pos="698500" algn="l"/>
                <a:tab pos="2502535" algn="l"/>
                <a:tab pos="3706495" algn="l"/>
                <a:tab pos="4174490" algn="l"/>
                <a:tab pos="5613400" algn="l"/>
              </a:tabLst>
            </a:pPr>
            <a:r>
              <a:rPr lang="tr-TR" sz="2000" dirty="0" smtClean="0">
                <a:latin typeface="Verdana"/>
                <a:cs typeface="Verdana"/>
              </a:rPr>
              <a:t>Tanımı: </a:t>
            </a:r>
            <a:r>
              <a:rPr sz="2000" spc="-5" dirty="0" smtClean="0">
                <a:latin typeface="Verdana"/>
                <a:cs typeface="Verdana"/>
              </a:rPr>
              <a:t>	</a:t>
            </a:r>
            <a:r>
              <a:rPr sz="3525" i="1" spc="135" baseline="1182" dirty="0" smtClean="0">
                <a:latin typeface="Times New Roman"/>
                <a:cs typeface="Times New Roman"/>
              </a:rPr>
              <a:t>g</a:t>
            </a:r>
            <a:r>
              <a:rPr sz="3525" spc="135" baseline="1182" dirty="0" smtClean="0">
                <a:latin typeface="Times New Roman"/>
                <a:cs typeface="Times New Roman"/>
              </a:rPr>
              <a:t>( </a:t>
            </a:r>
            <a:r>
              <a:rPr sz="3525" i="1" spc="7" baseline="1182" dirty="0" smtClean="0">
                <a:latin typeface="Times New Roman"/>
                <a:cs typeface="Times New Roman"/>
              </a:rPr>
              <a:t>X</a:t>
            </a:r>
            <a:r>
              <a:rPr sz="3525" i="1" spc="-195" baseline="1182" dirty="0" smtClean="0">
                <a:latin typeface="Times New Roman"/>
                <a:cs typeface="Times New Roman"/>
              </a:rPr>
              <a:t> </a:t>
            </a:r>
            <a:r>
              <a:rPr sz="3525" baseline="1182" dirty="0" smtClean="0">
                <a:latin typeface="Times New Roman"/>
                <a:cs typeface="Times New Roman"/>
              </a:rPr>
              <a:t>,</a:t>
            </a:r>
            <a:r>
              <a:rPr sz="3525" spc="-172" baseline="1182" dirty="0" smtClean="0">
                <a:latin typeface="Times New Roman"/>
                <a:cs typeface="Times New Roman"/>
              </a:rPr>
              <a:t> </a:t>
            </a:r>
            <a:r>
              <a:rPr sz="3525" i="1" spc="7" baseline="1182" dirty="0" smtClean="0">
                <a:latin typeface="Times New Roman"/>
                <a:cs typeface="Times New Roman"/>
              </a:rPr>
              <a:t>X	</a:t>
            </a:r>
            <a:r>
              <a:rPr sz="3525" baseline="1182" dirty="0" smtClean="0">
                <a:latin typeface="Times New Roman"/>
                <a:cs typeface="Times New Roman"/>
              </a:rPr>
              <a:t>)</a:t>
            </a:r>
            <a:r>
              <a:rPr sz="3525" spc="-195" baseline="1182" dirty="0" smtClean="0">
                <a:latin typeface="Times New Roman"/>
                <a:cs typeface="Times New Roman"/>
              </a:rPr>
              <a:t> </a:t>
            </a:r>
            <a:r>
              <a:rPr sz="3525" spc="7" baseline="1182" dirty="0" smtClean="0">
                <a:latin typeface="Symbol"/>
                <a:cs typeface="Symbol"/>
              </a:rPr>
              <a:t></a:t>
            </a:r>
            <a:r>
              <a:rPr sz="3525" spc="7" baseline="1182" dirty="0" smtClean="0">
                <a:latin typeface="Times New Roman"/>
                <a:cs typeface="Times New Roman"/>
              </a:rPr>
              <a:t>	</a:t>
            </a:r>
            <a:r>
              <a:rPr sz="3525" i="1" spc="-37" baseline="1182" dirty="0" err="1" smtClean="0">
                <a:latin typeface="Times New Roman"/>
                <a:cs typeface="Times New Roman"/>
              </a:rPr>
              <a:t>aX</a:t>
            </a:r>
            <a:r>
              <a:rPr sz="3525" i="1" spc="-37" baseline="1182" dirty="0" smtClean="0">
                <a:latin typeface="Times New Roman"/>
                <a:cs typeface="Times New Roman"/>
              </a:rPr>
              <a:t> </a:t>
            </a:r>
            <a:r>
              <a:rPr sz="2025" spc="15" baseline="45267" dirty="0" smtClean="0">
                <a:latin typeface="Times New Roman"/>
                <a:cs typeface="Times New Roman"/>
              </a:rPr>
              <a:t>2</a:t>
            </a:r>
            <a:r>
              <a:rPr sz="2025" spc="434" baseline="45267" dirty="0" smtClean="0">
                <a:latin typeface="Times New Roman"/>
                <a:cs typeface="Times New Roman"/>
              </a:rPr>
              <a:t> </a:t>
            </a:r>
            <a:r>
              <a:rPr sz="3525" spc="7" baseline="1182" dirty="0" smtClean="0">
                <a:latin typeface="Symbol"/>
                <a:cs typeface="Symbol"/>
              </a:rPr>
              <a:t></a:t>
            </a:r>
            <a:r>
              <a:rPr sz="3525" spc="-352" baseline="1182" dirty="0" smtClean="0">
                <a:latin typeface="Times New Roman"/>
                <a:cs typeface="Times New Roman"/>
              </a:rPr>
              <a:t> </a:t>
            </a:r>
            <a:r>
              <a:rPr sz="3525" i="1" spc="-37" baseline="1182" dirty="0" err="1" smtClean="0">
                <a:latin typeface="Times New Roman"/>
                <a:cs typeface="Times New Roman"/>
              </a:rPr>
              <a:t>bX</a:t>
            </a:r>
            <a:r>
              <a:rPr sz="3525" i="1" spc="-37" baseline="1182" dirty="0" smtClean="0">
                <a:latin typeface="Times New Roman"/>
                <a:cs typeface="Times New Roman"/>
              </a:rPr>
              <a:t>	</a:t>
            </a:r>
            <a:r>
              <a:rPr sz="3525" spc="7" baseline="1182" dirty="0" smtClean="0">
                <a:latin typeface="Symbol"/>
                <a:cs typeface="Symbol"/>
              </a:rPr>
              <a:t></a:t>
            </a:r>
            <a:r>
              <a:rPr sz="3525" spc="-292" baseline="1182" dirty="0" smtClean="0">
                <a:latin typeface="Times New Roman"/>
                <a:cs typeface="Times New Roman"/>
              </a:rPr>
              <a:t> </a:t>
            </a:r>
            <a:r>
              <a:rPr sz="3525" i="1" baseline="1182" dirty="0" smtClean="0">
                <a:latin typeface="Times New Roman"/>
                <a:cs typeface="Times New Roman"/>
              </a:rPr>
              <a:t>c</a:t>
            </a:r>
            <a:endParaRPr sz="3525" baseline="1182" dirty="0" smtClean="0">
              <a:latin typeface="Times New Roman"/>
              <a:cs typeface="Times New Roman"/>
            </a:endParaRPr>
          </a:p>
          <a:p>
            <a:pPr marL="3019425">
              <a:lnSpc>
                <a:spcPts val="990"/>
              </a:lnSpc>
              <a:tabLst>
                <a:tab pos="3451225" algn="l"/>
                <a:tab pos="4540885" algn="l"/>
                <a:tab pos="5311140" algn="l"/>
              </a:tabLst>
            </a:pPr>
            <a:r>
              <a:rPr sz="1350" i="1" spc="5" dirty="0" err="1" smtClean="0">
                <a:latin typeface="Times New Roman"/>
                <a:cs typeface="Times New Roman"/>
              </a:rPr>
              <a:t>i</a:t>
            </a:r>
            <a:r>
              <a:rPr sz="1350" i="1" spc="5" dirty="0">
                <a:latin typeface="Times New Roman"/>
                <a:cs typeface="Times New Roman"/>
              </a:rPr>
              <a:t>	</a:t>
            </a:r>
            <a:r>
              <a:rPr sz="1350" i="1" spc="20" dirty="0">
                <a:latin typeface="Times New Roman"/>
                <a:cs typeface="Times New Roman"/>
              </a:rPr>
              <a:t>i</a:t>
            </a:r>
            <a:r>
              <a:rPr sz="1350" spc="20" dirty="0">
                <a:latin typeface="Symbol"/>
                <a:cs typeface="Symbol"/>
              </a:rPr>
              <a:t></a:t>
            </a:r>
            <a:r>
              <a:rPr sz="1350" spc="20" dirty="0">
                <a:latin typeface="Times New Roman"/>
                <a:cs typeface="Times New Roman"/>
              </a:rPr>
              <a:t>1	</a:t>
            </a:r>
            <a:r>
              <a:rPr sz="1350" i="1" spc="5" dirty="0">
                <a:latin typeface="Times New Roman"/>
                <a:cs typeface="Times New Roman"/>
              </a:rPr>
              <a:t>i	</a:t>
            </a:r>
            <a:r>
              <a:rPr sz="1350" i="1" spc="20" dirty="0">
                <a:latin typeface="Times New Roman"/>
                <a:cs typeface="Times New Roman"/>
              </a:rPr>
              <a:t>i</a:t>
            </a:r>
            <a:r>
              <a:rPr sz="1350" spc="20" dirty="0">
                <a:latin typeface="Symbol"/>
                <a:cs typeface="Symbol"/>
              </a:rPr>
              <a:t></a:t>
            </a:r>
            <a:r>
              <a:rPr sz="1350" spc="20" dirty="0">
                <a:latin typeface="Times New Roman"/>
                <a:cs typeface="Times New Roman"/>
              </a:rPr>
              <a:t>1</a:t>
            </a:r>
            <a:endParaRPr sz="1350" dirty="0">
              <a:latin typeface="Times New Roman"/>
              <a:cs typeface="Times New Roman"/>
            </a:endParaRPr>
          </a:p>
          <a:p>
            <a:pPr marL="419100" indent="-342900">
              <a:lnSpc>
                <a:spcPct val="100000"/>
              </a:lnSpc>
              <a:spcBef>
                <a:spcPts val="114"/>
              </a:spcBef>
              <a:buClr>
                <a:srgbClr val="003366"/>
              </a:buClr>
              <a:buSzPct val="118181"/>
              <a:buChar char="•"/>
              <a:tabLst>
                <a:tab pos="419100" algn="l"/>
              </a:tabLst>
            </a:pPr>
            <a:r>
              <a:rPr lang="tr-TR" sz="2200" spc="-5" dirty="0">
                <a:latin typeface="Verdana"/>
                <a:cs typeface="Verdana"/>
              </a:rPr>
              <a:t>Çoklu yinelemeli </a:t>
            </a:r>
            <a:r>
              <a:rPr lang="tr-TR" sz="2200" spc="-5" dirty="0" err="1" smtClean="0">
                <a:latin typeface="Verdana"/>
                <a:cs typeface="Verdana"/>
              </a:rPr>
              <a:t>üretçeler</a:t>
            </a:r>
            <a:endParaRPr lang="tr-TR" sz="2200" spc="-5" dirty="0">
              <a:latin typeface="Verdana"/>
              <a:cs typeface="Verdana"/>
            </a:endParaRPr>
          </a:p>
          <a:p>
            <a:pPr marL="698500" lvl="1" indent="-266700">
              <a:lnSpc>
                <a:spcPct val="100000"/>
              </a:lnSpc>
              <a:spcBef>
                <a:spcPts val="114"/>
              </a:spcBef>
              <a:buClr>
                <a:srgbClr val="003366"/>
              </a:buClr>
              <a:buChar char="•"/>
              <a:tabLst>
                <a:tab pos="698500" algn="l"/>
                <a:tab pos="2502535" algn="l"/>
                <a:tab pos="4529455" algn="l"/>
              </a:tabLst>
            </a:pPr>
            <a:r>
              <a:rPr lang="tr-TR" sz="2000" dirty="0" smtClean="0">
                <a:latin typeface="Verdana"/>
                <a:cs typeface="Verdana"/>
              </a:rPr>
              <a:t>Tanımlama: </a:t>
            </a:r>
            <a:r>
              <a:rPr sz="2000" spc="-5" dirty="0" smtClean="0">
                <a:latin typeface="Verdana"/>
                <a:cs typeface="Verdana"/>
              </a:rPr>
              <a:t>	</a:t>
            </a:r>
            <a:r>
              <a:rPr sz="2400" i="1" spc="80" dirty="0" smtClean="0">
                <a:latin typeface="Times New Roman"/>
                <a:cs typeface="Times New Roman"/>
              </a:rPr>
              <a:t>g</a:t>
            </a:r>
            <a:r>
              <a:rPr sz="2400" spc="80" dirty="0" smtClean="0">
                <a:latin typeface="Times New Roman"/>
                <a:cs typeface="Times New Roman"/>
              </a:rPr>
              <a:t>(</a:t>
            </a:r>
            <a:r>
              <a:rPr sz="2400" spc="-385" dirty="0" smtClean="0">
                <a:latin typeface="Times New Roman"/>
                <a:cs typeface="Times New Roman"/>
              </a:rPr>
              <a:t> </a:t>
            </a:r>
            <a:r>
              <a:rPr sz="2400" i="1" spc="110" dirty="0" smtClean="0">
                <a:latin typeface="Times New Roman"/>
                <a:cs typeface="Times New Roman"/>
              </a:rPr>
              <a:t>X</a:t>
            </a:r>
            <a:r>
              <a:rPr sz="2100" i="1" spc="165" baseline="-23809" dirty="0" smtClean="0">
                <a:latin typeface="Times New Roman"/>
                <a:cs typeface="Times New Roman"/>
              </a:rPr>
              <a:t>i</a:t>
            </a:r>
            <a:r>
              <a:rPr sz="2100" i="1" spc="-142" baseline="-23809" dirty="0" smtClean="0">
                <a:latin typeface="Times New Roman"/>
                <a:cs typeface="Times New Roman"/>
              </a:rPr>
              <a:t> </a:t>
            </a:r>
            <a:r>
              <a:rPr sz="2400" spc="5" dirty="0" smtClean="0">
                <a:latin typeface="Times New Roman"/>
                <a:cs typeface="Times New Roman"/>
              </a:rPr>
              <a:t>,</a:t>
            </a:r>
            <a:r>
              <a:rPr sz="2400" spc="-145" dirty="0" smtClean="0">
                <a:latin typeface="Times New Roman"/>
                <a:cs typeface="Times New Roman"/>
              </a:rPr>
              <a:t> </a:t>
            </a:r>
            <a:r>
              <a:rPr sz="2400" i="1" spc="130" dirty="0" smtClean="0">
                <a:latin typeface="Times New Roman"/>
                <a:cs typeface="Times New Roman"/>
              </a:rPr>
              <a:t>X</a:t>
            </a:r>
            <a:r>
              <a:rPr sz="2100" i="1" spc="195" baseline="-23809" dirty="0" smtClean="0">
                <a:latin typeface="Times New Roman"/>
                <a:cs typeface="Times New Roman"/>
              </a:rPr>
              <a:t>i</a:t>
            </a:r>
            <a:r>
              <a:rPr sz="2100" spc="195" baseline="-23809" dirty="0" smtClean="0">
                <a:latin typeface="Symbol"/>
                <a:cs typeface="Symbol"/>
              </a:rPr>
              <a:t></a:t>
            </a:r>
            <a:r>
              <a:rPr sz="2100" spc="195" baseline="-23809" dirty="0" smtClean="0">
                <a:latin typeface="Times New Roman"/>
                <a:cs typeface="Times New Roman"/>
              </a:rPr>
              <a:t>1</a:t>
            </a:r>
            <a:r>
              <a:rPr sz="2400" spc="130" dirty="0" smtClean="0">
                <a:latin typeface="Times New Roman"/>
                <a:cs typeface="Times New Roman"/>
              </a:rPr>
              <a:t>,</a:t>
            </a:r>
            <a:r>
              <a:rPr sz="2400" spc="130" dirty="0" smtClean="0">
                <a:latin typeface="Calibri"/>
                <a:cs typeface="Calibri"/>
              </a:rPr>
              <a:t>…</a:t>
            </a:r>
            <a:r>
              <a:rPr sz="2400" spc="130" dirty="0" smtClean="0">
                <a:latin typeface="Times New Roman"/>
                <a:cs typeface="Times New Roman"/>
              </a:rPr>
              <a:t>)</a:t>
            </a:r>
            <a:r>
              <a:rPr sz="2400" spc="-160" dirty="0" smtClean="0">
                <a:latin typeface="Times New Roman"/>
                <a:cs typeface="Times New Roman"/>
              </a:rPr>
              <a:t> </a:t>
            </a:r>
            <a:r>
              <a:rPr sz="2400" spc="15" dirty="0" smtClean="0">
                <a:latin typeface="Symbol"/>
                <a:cs typeface="Symbol"/>
              </a:rPr>
              <a:t></a:t>
            </a:r>
            <a:r>
              <a:rPr sz="2400" spc="15" dirty="0" smtClean="0">
                <a:latin typeface="Times New Roman"/>
                <a:cs typeface="Times New Roman"/>
              </a:rPr>
              <a:t>	</a:t>
            </a:r>
            <a:r>
              <a:rPr sz="2400" i="1" spc="-60" dirty="0" smtClean="0">
                <a:latin typeface="Times New Roman"/>
                <a:cs typeface="Times New Roman"/>
              </a:rPr>
              <a:t>a</a:t>
            </a:r>
            <a:r>
              <a:rPr sz="2100" spc="-89" baseline="-23809" dirty="0" smtClean="0">
                <a:latin typeface="Times New Roman"/>
                <a:cs typeface="Times New Roman"/>
              </a:rPr>
              <a:t>1 </a:t>
            </a:r>
            <a:r>
              <a:rPr sz="2400" i="1" spc="110" dirty="0" smtClean="0">
                <a:latin typeface="Times New Roman"/>
                <a:cs typeface="Times New Roman"/>
              </a:rPr>
              <a:t>X</a:t>
            </a:r>
            <a:r>
              <a:rPr sz="2100" i="1" spc="165" baseline="-23809" dirty="0" smtClean="0">
                <a:latin typeface="Times New Roman"/>
                <a:cs typeface="Times New Roman"/>
              </a:rPr>
              <a:t>i </a:t>
            </a:r>
            <a:r>
              <a:rPr sz="2400" spc="15" dirty="0" smtClean="0">
                <a:latin typeface="Symbol"/>
                <a:cs typeface="Symbol"/>
              </a:rPr>
              <a:t></a:t>
            </a:r>
            <a:r>
              <a:rPr sz="2400" spc="15" dirty="0" smtClean="0">
                <a:latin typeface="Times New Roman"/>
                <a:cs typeface="Times New Roman"/>
              </a:rPr>
              <a:t> </a:t>
            </a:r>
            <a:r>
              <a:rPr sz="2400" i="1" spc="5" dirty="0" smtClean="0">
                <a:latin typeface="Times New Roman"/>
                <a:cs typeface="Times New Roman"/>
              </a:rPr>
              <a:t>a</a:t>
            </a:r>
            <a:r>
              <a:rPr sz="2100" spc="7" baseline="-23809" dirty="0" smtClean="0">
                <a:latin typeface="Times New Roman"/>
                <a:cs typeface="Times New Roman"/>
              </a:rPr>
              <a:t>2 </a:t>
            </a:r>
            <a:r>
              <a:rPr sz="2400" i="1" spc="55" dirty="0" smtClean="0">
                <a:latin typeface="Times New Roman"/>
                <a:cs typeface="Times New Roman"/>
              </a:rPr>
              <a:t>X</a:t>
            </a:r>
            <a:r>
              <a:rPr sz="2100" i="1" spc="82" baseline="-23809" dirty="0" smtClean="0">
                <a:latin typeface="Times New Roman"/>
                <a:cs typeface="Times New Roman"/>
              </a:rPr>
              <a:t>i</a:t>
            </a:r>
            <a:r>
              <a:rPr sz="2100" spc="82" baseline="-23809" dirty="0" smtClean="0">
                <a:latin typeface="Symbol"/>
                <a:cs typeface="Symbol"/>
              </a:rPr>
              <a:t></a:t>
            </a:r>
            <a:r>
              <a:rPr sz="2100" spc="82" baseline="-23809" dirty="0" smtClean="0">
                <a:latin typeface="Times New Roman"/>
                <a:cs typeface="Times New Roman"/>
              </a:rPr>
              <a:t>1 </a:t>
            </a:r>
            <a:r>
              <a:rPr sz="2400" spc="910" dirty="0" smtClean="0">
                <a:latin typeface="Symbol"/>
                <a:cs typeface="Symbol"/>
              </a:rPr>
              <a:t></a:t>
            </a:r>
            <a:r>
              <a:rPr lang="tr-TR" sz="2400" spc="910" dirty="0" smtClean="0">
                <a:latin typeface="Calibri"/>
                <a:cs typeface="Calibri"/>
              </a:rPr>
              <a:t>….</a:t>
            </a:r>
            <a:r>
              <a:rPr sz="2400" spc="910" dirty="0" smtClean="0">
                <a:latin typeface="Symbol"/>
                <a:cs typeface="Symbol"/>
              </a:rPr>
              <a:t></a:t>
            </a:r>
            <a:r>
              <a:rPr sz="2400" spc="-380" dirty="0" smtClean="0">
                <a:latin typeface="Times New Roman"/>
                <a:cs typeface="Times New Roman"/>
              </a:rPr>
              <a:t> </a:t>
            </a:r>
            <a:r>
              <a:rPr sz="2400" i="1" dirty="0" err="1" smtClean="0">
                <a:latin typeface="Times New Roman"/>
                <a:cs typeface="Times New Roman"/>
              </a:rPr>
              <a:t>a</a:t>
            </a:r>
            <a:r>
              <a:rPr sz="2100" i="1" baseline="-23809" dirty="0" err="1" smtClean="0">
                <a:latin typeface="Times New Roman"/>
                <a:cs typeface="Times New Roman"/>
              </a:rPr>
              <a:t>k</a:t>
            </a:r>
            <a:r>
              <a:rPr sz="2100" i="1" baseline="-23809" dirty="0" smtClean="0">
                <a:latin typeface="Times New Roman"/>
                <a:cs typeface="Times New Roman"/>
              </a:rPr>
              <a:t> </a:t>
            </a:r>
            <a:r>
              <a:rPr sz="2400" i="1" spc="-30" dirty="0" err="1" smtClean="0">
                <a:latin typeface="Times New Roman"/>
                <a:cs typeface="Times New Roman"/>
              </a:rPr>
              <a:t>X</a:t>
            </a:r>
            <a:r>
              <a:rPr sz="2100" i="1" spc="-44" baseline="-23809" dirty="0" err="1" smtClean="0">
                <a:latin typeface="Times New Roman"/>
                <a:cs typeface="Times New Roman"/>
              </a:rPr>
              <a:t>i</a:t>
            </a:r>
            <a:r>
              <a:rPr sz="2100" spc="-44" baseline="-23809" dirty="0" err="1" smtClean="0">
                <a:latin typeface="Symbol"/>
                <a:cs typeface="Symbol"/>
              </a:rPr>
              <a:t></a:t>
            </a:r>
            <a:r>
              <a:rPr sz="2100" i="1" spc="-44" baseline="-23809" dirty="0" err="1" smtClean="0">
                <a:latin typeface="Times New Roman"/>
                <a:cs typeface="Times New Roman"/>
              </a:rPr>
              <a:t>k</a:t>
            </a:r>
            <a:endParaRPr sz="2100" baseline="-23809" dirty="0" smtClean="0">
              <a:latin typeface="Times New Roman"/>
              <a:cs typeface="Times New Roman"/>
            </a:endParaRPr>
          </a:p>
          <a:p>
            <a:pPr marL="419100" indent="-342900">
              <a:lnSpc>
                <a:spcPct val="100000"/>
              </a:lnSpc>
              <a:spcBef>
                <a:spcPts val="465"/>
              </a:spcBef>
              <a:buClr>
                <a:srgbClr val="003366"/>
              </a:buClr>
              <a:buSzPct val="118181"/>
              <a:buChar char="•"/>
              <a:tabLst>
                <a:tab pos="419100" algn="l"/>
              </a:tabLst>
            </a:pPr>
            <a:r>
              <a:rPr lang="tr-TR" sz="2200" spc="-5" dirty="0" err="1">
                <a:latin typeface="Verdana"/>
                <a:cs typeface="Verdana"/>
              </a:rPr>
              <a:t>Fibonacci</a:t>
            </a:r>
            <a:r>
              <a:rPr lang="tr-TR" sz="2200" spc="-5" dirty="0">
                <a:latin typeface="Verdana"/>
                <a:cs typeface="Verdana"/>
              </a:rPr>
              <a:t> </a:t>
            </a:r>
            <a:r>
              <a:rPr lang="tr-TR" sz="2200" spc="-5" dirty="0" smtClean="0">
                <a:latin typeface="Verdana"/>
                <a:cs typeface="Verdana"/>
              </a:rPr>
              <a:t>üreteci</a:t>
            </a:r>
            <a:endParaRPr sz="2200" spc="-5" dirty="0" smtClean="0">
              <a:latin typeface="Verdana"/>
              <a:cs typeface="Verdana"/>
            </a:endParaRPr>
          </a:p>
        </p:txBody>
      </p:sp>
      <p:sp>
        <p:nvSpPr>
          <p:cNvPr id="5" name="object 5"/>
          <p:cNvSpPr txBox="1"/>
          <p:nvPr/>
        </p:nvSpPr>
        <p:spPr>
          <a:xfrm>
            <a:off x="5198276" y="6238109"/>
            <a:ext cx="771525" cy="477146"/>
          </a:xfrm>
          <a:prstGeom prst="rect">
            <a:avLst/>
          </a:prstGeom>
        </p:spPr>
        <p:txBody>
          <a:bodyPr vert="horz" wrap="square" lIns="0" tIns="15240" rIns="0" bIns="0" rtlCol="0">
            <a:spAutoFit/>
          </a:bodyPr>
          <a:lstStyle/>
          <a:p>
            <a:pPr marL="280035" indent="-242570">
              <a:lnSpc>
                <a:spcPct val="100000"/>
              </a:lnSpc>
              <a:spcBef>
                <a:spcPts val="120"/>
              </a:spcBef>
              <a:buFont typeface="Symbol"/>
              <a:buChar char=""/>
              <a:tabLst>
                <a:tab pos="280670" algn="l"/>
              </a:tabLst>
            </a:pPr>
            <a:r>
              <a:rPr sz="3600" i="1" spc="82" baseline="13888" dirty="0">
                <a:latin typeface="Times New Roman"/>
                <a:cs typeface="Times New Roman"/>
              </a:rPr>
              <a:t>X</a:t>
            </a:r>
            <a:r>
              <a:rPr sz="1400" i="1" spc="55" dirty="0">
                <a:latin typeface="Times New Roman"/>
                <a:cs typeface="Times New Roman"/>
              </a:rPr>
              <a:t>i</a:t>
            </a:r>
            <a:r>
              <a:rPr sz="1400" spc="55" dirty="0">
                <a:latin typeface="Symbol"/>
                <a:cs typeface="Symbol"/>
              </a:rPr>
              <a:t></a:t>
            </a:r>
            <a:r>
              <a:rPr sz="1400" spc="55" dirty="0">
                <a:latin typeface="Times New Roman"/>
                <a:cs typeface="Times New Roman"/>
              </a:rPr>
              <a:t>1</a:t>
            </a:r>
            <a:endParaRPr sz="1400" dirty="0">
              <a:latin typeface="Times New Roman"/>
              <a:cs typeface="Times New Roman"/>
            </a:endParaRPr>
          </a:p>
        </p:txBody>
      </p:sp>
      <p:sp>
        <p:nvSpPr>
          <p:cNvPr id="6" name="object 6"/>
          <p:cNvSpPr txBox="1"/>
          <p:nvPr/>
        </p:nvSpPr>
        <p:spPr>
          <a:xfrm>
            <a:off x="3216881" y="6193039"/>
            <a:ext cx="2018664" cy="394335"/>
          </a:xfrm>
          <a:prstGeom prst="rect">
            <a:avLst/>
          </a:prstGeom>
        </p:spPr>
        <p:txBody>
          <a:bodyPr vert="horz" wrap="square" lIns="0" tIns="15240" rIns="0" bIns="0" rtlCol="0">
            <a:spAutoFit/>
          </a:bodyPr>
          <a:lstStyle/>
          <a:p>
            <a:pPr marL="38100">
              <a:lnSpc>
                <a:spcPct val="100000"/>
              </a:lnSpc>
              <a:spcBef>
                <a:spcPts val="120"/>
              </a:spcBef>
              <a:tabLst>
                <a:tab pos="1713230" algn="l"/>
              </a:tabLst>
            </a:pPr>
            <a:r>
              <a:rPr sz="2400" i="1" spc="85" dirty="0">
                <a:latin typeface="Times New Roman"/>
                <a:cs typeface="Times New Roman"/>
              </a:rPr>
              <a:t>g</a:t>
            </a:r>
            <a:r>
              <a:rPr sz="2400" spc="85" dirty="0">
                <a:latin typeface="Times New Roman"/>
                <a:cs typeface="Times New Roman"/>
              </a:rPr>
              <a:t>(</a:t>
            </a:r>
            <a:r>
              <a:rPr sz="2400" spc="-385" dirty="0">
                <a:latin typeface="Times New Roman"/>
                <a:cs typeface="Times New Roman"/>
              </a:rPr>
              <a:t> </a:t>
            </a:r>
            <a:r>
              <a:rPr sz="2400" i="1" spc="105" dirty="0">
                <a:latin typeface="Times New Roman"/>
                <a:cs typeface="Times New Roman"/>
              </a:rPr>
              <a:t>X</a:t>
            </a:r>
            <a:r>
              <a:rPr sz="2100" i="1" spc="157" baseline="-23809" dirty="0">
                <a:latin typeface="Times New Roman"/>
                <a:cs typeface="Times New Roman"/>
              </a:rPr>
              <a:t>i</a:t>
            </a:r>
            <a:r>
              <a:rPr sz="2100" i="1" spc="-135" baseline="-23809" dirty="0">
                <a:latin typeface="Times New Roman"/>
                <a:cs typeface="Times New Roman"/>
              </a:rPr>
              <a:t> </a:t>
            </a:r>
            <a:r>
              <a:rPr sz="2400" spc="5" dirty="0">
                <a:latin typeface="Times New Roman"/>
                <a:cs typeface="Times New Roman"/>
              </a:rPr>
              <a:t>,</a:t>
            </a:r>
            <a:r>
              <a:rPr sz="2400" spc="-135" dirty="0">
                <a:latin typeface="Times New Roman"/>
                <a:cs typeface="Times New Roman"/>
              </a:rPr>
              <a:t> </a:t>
            </a:r>
            <a:r>
              <a:rPr sz="2400" i="1" spc="55" dirty="0">
                <a:latin typeface="Times New Roman"/>
                <a:cs typeface="Times New Roman"/>
              </a:rPr>
              <a:t>X</a:t>
            </a:r>
            <a:r>
              <a:rPr sz="2100" i="1" spc="82" baseline="-23809" dirty="0">
                <a:latin typeface="Times New Roman"/>
                <a:cs typeface="Times New Roman"/>
              </a:rPr>
              <a:t>i</a:t>
            </a:r>
            <a:r>
              <a:rPr sz="2100" spc="82" baseline="-23809" dirty="0">
                <a:latin typeface="Symbol"/>
                <a:cs typeface="Symbol"/>
              </a:rPr>
              <a:t></a:t>
            </a:r>
            <a:r>
              <a:rPr sz="2100" spc="82" baseline="-23809" dirty="0">
                <a:latin typeface="Times New Roman"/>
                <a:cs typeface="Times New Roman"/>
              </a:rPr>
              <a:t>1</a:t>
            </a:r>
            <a:r>
              <a:rPr sz="2100" spc="-322" baseline="-23809" dirty="0">
                <a:latin typeface="Times New Roman"/>
                <a:cs typeface="Times New Roman"/>
              </a:rPr>
              <a:t> </a:t>
            </a:r>
            <a:r>
              <a:rPr sz="2400" spc="10" dirty="0">
                <a:latin typeface="Times New Roman"/>
                <a:cs typeface="Times New Roman"/>
              </a:rPr>
              <a:t>)</a:t>
            </a:r>
            <a:r>
              <a:rPr sz="2400" spc="-155" dirty="0">
                <a:latin typeface="Times New Roman"/>
                <a:cs typeface="Times New Roman"/>
              </a:rPr>
              <a:t> </a:t>
            </a:r>
            <a:r>
              <a:rPr sz="2400" spc="15" dirty="0">
                <a:latin typeface="Symbol"/>
                <a:cs typeface="Symbol"/>
              </a:rPr>
              <a:t></a:t>
            </a:r>
            <a:r>
              <a:rPr sz="2400" spc="15" dirty="0">
                <a:latin typeface="Times New Roman"/>
                <a:cs typeface="Times New Roman"/>
              </a:rPr>
              <a:t>	</a:t>
            </a:r>
            <a:r>
              <a:rPr sz="2400" i="1" spc="120" dirty="0">
                <a:latin typeface="Times New Roman"/>
                <a:cs typeface="Times New Roman"/>
              </a:rPr>
              <a:t>X</a:t>
            </a:r>
            <a:r>
              <a:rPr sz="2100" i="1" spc="179" baseline="-23809" dirty="0">
                <a:latin typeface="Times New Roman"/>
                <a:cs typeface="Times New Roman"/>
              </a:rPr>
              <a:t>i</a:t>
            </a:r>
            <a:endParaRPr sz="2100" baseline="-23809" dirty="0">
              <a:latin typeface="Times New Roman"/>
              <a:cs typeface="Times New Roman"/>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7541895" cy="452120"/>
          </a:xfrm>
          <a:prstGeom prst="rect">
            <a:avLst/>
          </a:prstGeom>
        </p:spPr>
        <p:txBody>
          <a:bodyPr vert="horz" wrap="square" lIns="0" tIns="12700" rIns="0" bIns="0" rtlCol="0">
            <a:spAutoFit/>
          </a:bodyPr>
          <a:lstStyle/>
          <a:p>
            <a:pPr marL="12700">
              <a:lnSpc>
                <a:spcPct val="100000"/>
              </a:lnSpc>
              <a:spcBef>
                <a:spcPts val="100"/>
              </a:spcBef>
            </a:pPr>
            <a:r>
              <a:rPr lang="tr-TR" spc="-5" dirty="0"/>
              <a:t>Kombine Doğrusal Eşlenik Jeneratörler</a:t>
            </a:r>
            <a:endParaRPr spc="-5" dirty="0"/>
          </a:p>
        </p:txBody>
      </p:sp>
      <p:sp>
        <p:nvSpPr>
          <p:cNvPr id="3" name="object 3"/>
          <p:cNvSpPr txBox="1"/>
          <p:nvPr/>
        </p:nvSpPr>
        <p:spPr>
          <a:xfrm>
            <a:off x="993111" y="1363229"/>
            <a:ext cx="8053070" cy="3009542"/>
          </a:xfrm>
          <a:prstGeom prst="rect">
            <a:avLst/>
          </a:prstGeom>
        </p:spPr>
        <p:txBody>
          <a:bodyPr vert="horz" wrap="square" lIns="0" tIns="12700" rIns="0" bIns="0" rtlCol="0">
            <a:spAutoFit/>
          </a:bodyPr>
          <a:lstStyle/>
          <a:p>
            <a:pPr marL="393700" marR="147320" indent="-342900">
              <a:lnSpc>
                <a:spcPct val="100000"/>
              </a:lnSpc>
              <a:spcBef>
                <a:spcPts val="100"/>
              </a:spcBef>
              <a:buClr>
                <a:srgbClr val="003366"/>
              </a:buClr>
              <a:buSzPct val="120000"/>
              <a:buChar char="•"/>
              <a:tabLst>
                <a:tab pos="393065" algn="l"/>
                <a:tab pos="393700" algn="l"/>
              </a:tabLst>
            </a:pPr>
            <a:r>
              <a:rPr lang="tr-TR" sz="2000" spc="-5" dirty="0">
                <a:latin typeface="Verdana"/>
                <a:cs typeface="Verdana"/>
              </a:rPr>
              <a:t>Sebep: </a:t>
            </a:r>
            <a:r>
              <a:rPr lang="tr-TR" sz="2000" spc="-5" dirty="0" err="1">
                <a:latin typeface="Verdana"/>
                <a:cs typeface="Verdana"/>
              </a:rPr>
              <a:t>Simüle</a:t>
            </a:r>
            <a:r>
              <a:rPr lang="tr-TR" sz="2000" spc="-5" dirty="0">
                <a:latin typeface="Verdana"/>
                <a:cs typeface="Verdana"/>
              </a:rPr>
              <a:t> edilen sistemlerin karmaşıklığının artması nedeniyle daha uzun </a:t>
            </a:r>
            <a:r>
              <a:rPr lang="tr-TR" sz="2000" spc="-5" dirty="0" smtClean="0">
                <a:latin typeface="Verdana"/>
                <a:cs typeface="Verdana"/>
              </a:rPr>
              <a:t>periyod </a:t>
            </a:r>
            <a:r>
              <a:rPr lang="tr-TR" sz="2000" spc="-5" dirty="0">
                <a:latin typeface="Verdana"/>
                <a:cs typeface="Verdana"/>
              </a:rPr>
              <a:t>üretecine ihtiyaç duyulmaktadır.</a:t>
            </a:r>
          </a:p>
          <a:p>
            <a:pPr marL="393700" marR="147320" indent="-342900">
              <a:lnSpc>
                <a:spcPct val="100000"/>
              </a:lnSpc>
              <a:spcBef>
                <a:spcPts val="100"/>
              </a:spcBef>
              <a:buClr>
                <a:srgbClr val="003366"/>
              </a:buClr>
              <a:buSzPct val="120000"/>
              <a:buChar char="•"/>
              <a:tabLst>
                <a:tab pos="393065" algn="l"/>
                <a:tab pos="393700" algn="l"/>
              </a:tabLst>
            </a:pPr>
            <a:r>
              <a:rPr lang="tr-TR" sz="2000" spc="-5" dirty="0">
                <a:latin typeface="Verdana"/>
                <a:cs typeface="Verdana"/>
              </a:rPr>
              <a:t>Yaklaşım: İki veya daha fazla </a:t>
            </a:r>
            <a:r>
              <a:rPr lang="tr-TR" sz="2000" spc="-5" dirty="0" smtClean="0">
                <a:latin typeface="Verdana"/>
                <a:cs typeface="Verdana"/>
              </a:rPr>
              <a:t>çarpan </a:t>
            </a:r>
            <a:r>
              <a:rPr lang="tr-TR" sz="2000" spc="-5" dirty="0">
                <a:latin typeface="Verdana"/>
                <a:cs typeface="Verdana"/>
              </a:rPr>
              <a:t>uyumlu üreteci birleştirin</a:t>
            </a:r>
            <a:r>
              <a:rPr lang="tr-TR" sz="2000" spc="-5" dirty="0" smtClean="0">
                <a:latin typeface="Verdana"/>
                <a:cs typeface="Verdana"/>
              </a:rPr>
              <a:t>.</a:t>
            </a:r>
          </a:p>
          <a:p>
            <a:pPr marL="393700" marR="147320" indent="-342900">
              <a:lnSpc>
                <a:spcPct val="100000"/>
              </a:lnSpc>
              <a:spcBef>
                <a:spcPts val="100"/>
              </a:spcBef>
              <a:buClr>
                <a:srgbClr val="003366"/>
              </a:buClr>
              <a:buSzPct val="120000"/>
              <a:buChar char="•"/>
              <a:tabLst>
                <a:tab pos="393065" algn="l"/>
                <a:tab pos="393700" algn="l"/>
              </a:tabLst>
            </a:pPr>
            <a:endParaRPr sz="2850" dirty="0">
              <a:latin typeface="Times New Roman"/>
              <a:cs typeface="Times New Roman"/>
            </a:endParaRPr>
          </a:p>
          <a:p>
            <a:pPr marL="393700" marR="1166495" indent="-342900">
              <a:lnSpc>
                <a:spcPct val="100800"/>
              </a:lnSpc>
              <a:buClr>
                <a:srgbClr val="003366"/>
              </a:buClr>
              <a:buSzPct val="120000"/>
              <a:buChar char="•"/>
              <a:tabLst>
                <a:tab pos="393065" algn="l"/>
                <a:tab pos="393700" algn="l"/>
              </a:tabLst>
            </a:pPr>
            <a:r>
              <a:rPr lang="tr-TR" sz="2000" i="1" spc="5" dirty="0">
                <a:latin typeface="Times New Roman"/>
                <a:cs typeface="Times New Roman"/>
              </a:rPr>
              <a:t>X</a:t>
            </a:r>
            <a:r>
              <a:rPr lang="tr-TR" sz="1950" i="1" spc="7" baseline="-12820" dirty="0">
                <a:latin typeface="Times New Roman"/>
                <a:cs typeface="Times New Roman"/>
              </a:rPr>
              <a:t>i,</a:t>
            </a:r>
            <a:r>
              <a:rPr lang="tr-TR" sz="1950" spc="7" baseline="-12820" dirty="0">
                <a:latin typeface="Times New Roman"/>
                <a:cs typeface="Times New Roman"/>
              </a:rPr>
              <a:t>1</a:t>
            </a:r>
            <a:r>
              <a:rPr lang="tr-TR" sz="2000" i="1" spc="5" dirty="0">
                <a:latin typeface="Times New Roman"/>
                <a:cs typeface="Times New Roman"/>
              </a:rPr>
              <a:t>, X</a:t>
            </a:r>
            <a:r>
              <a:rPr lang="tr-TR" sz="1950" i="1" spc="7" baseline="-12820" dirty="0">
                <a:latin typeface="Times New Roman"/>
                <a:cs typeface="Times New Roman"/>
              </a:rPr>
              <a:t>i,</a:t>
            </a:r>
            <a:r>
              <a:rPr lang="tr-TR" sz="1950" spc="7" baseline="-12820" dirty="0">
                <a:latin typeface="Times New Roman"/>
                <a:cs typeface="Times New Roman"/>
              </a:rPr>
              <a:t>2</a:t>
            </a:r>
            <a:r>
              <a:rPr lang="tr-TR" sz="2000" i="1" spc="5" dirty="0">
                <a:latin typeface="Times New Roman"/>
                <a:cs typeface="Times New Roman"/>
              </a:rPr>
              <a:t>, </a:t>
            </a:r>
            <a:r>
              <a:rPr lang="tr-TR" sz="2000" i="1" dirty="0">
                <a:latin typeface="Times New Roman"/>
                <a:cs typeface="Times New Roman"/>
              </a:rPr>
              <a:t>…, </a:t>
            </a:r>
            <a:r>
              <a:rPr lang="tr-TR" sz="2000" i="1" spc="5" dirty="0" err="1" smtClean="0">
                <a:latin typeface="Times New Roman"/>
                <a:cs typeface="Times New Roman"/>
              </a:rPr>
              <a:t>X</a:t>
            </a:r>
            <a:r>
              <a:rPr lang="tr-TR" sz="1950" i="1" spc="7" baseline="-12820" dirty="0" err="1" smtClean="0">
                <a:latin typeface="Times New Roman"/>
                <a:cs typeface="Times New Roman"/>
              </a:rPr>
              <a:t>i,k</a:t>
            </a:r>
            <a:r>
              <a:rPr lang="tr-TR" sz="2000" spc="-5" dirty="0" smtClean="0">
                <a:latin typeface="Verdana"/>
                <a:cs typeface="Verdana"/>
              </a:rPr>
              <a:t>  k farklı </a:t>
            </a:r>
            <a:r>
              <a:rPr lang="tr-TR" sz="2000" spc="-5" dirty="0" err="1">
                <a:latin typeface="Verdana"/>
                <a:cs typeface="Verdana"/>
              </a:rPr>
              <a:t>çarpımsal</a:t>
            </a:r>
            <a:r>
              <a:rPr lang="tr-TR" sz="2000" spc="-5" dirty="0">
                <a:latin typeface="Verdana"/>
                <a:cs typeface="Verdana"/>
              </a:rPr>
              <a:t> </a:t>
            </a:r>
            <a:r>
              <a:rPr lang="tr-TR" sz="2000" spc="-5" dirty="0" smtClean="0">
                <a:latin typeface="Verdana"/>
                <a:cs typeface="Verdana"/>
              </a:rPr>
              <a:t>eşlenik üretecin </a:t>
            </a:r>
            <a:r>
              <a:rPr lang="tr-TR" sz="2000" spc="-5" dirty="0" err="1" smtClean="0">
                <a:latin typeface="Verdana"/>
                <a:cs typeface="Verdana"/>
              </a:rPr>
              <a:t>i’ninci</a:t>
            </a:r>
            <a:r>
              <a:rPr lang="tr-TR" sz="2000" spc="-5" dirty="0" smtClean="0">
                <a:latin typeface="Verdana"/>
                <a:cs typeface="Verdana"/>
              </a:rPr>
              <a:t> </a:t>
            </a:r>
            <a:r>
              <a:rPr lang="tr-TR" sz="2000" spc="-5" dirty="0">
                <a:latin typeface="Verdana"/>
                <a:cs typeface="Verdana"/>
              </a:rPr>
              <a:t>çıkışı olsun</a:t>
            </a:r>
            <a:r>
              <a:rPr lang="tr-TR" sz="2000" spc="-5" dirty="0" smtClean="0">
                <a:latin typeface="Verdana"/>
                <a:cs typeface="Verdana"/>
              </a:rPr>
              <a:t>.</a:t>
            </a:r>
            <a:endParaRPr sz="2000" dirty="0">
              <a:latin typeface="Verdana"/>
              <a:cs typeface="Verdana"/>
            </a:endParaRPr>
          </a:p>
          <a:p>
            <a:pPr marL="673100" lvl="1" indent="-266700">
              <a:lnSpc>
                <a:spcPct val="100000"/>
              </a:lnSpc>
              <a:spcBef>
                <a:spcPts val="480"/>
              </a:spcBef>
              <a:buClr>
                <a:srgbClr val="003366"/>
              </a:buClr>
              <a:buChar char="•"/>
              <a:tabLst>
                <a:tab pos="673100" algn="l"/>
              </a:tabLst>
            </a:pPr>
            <a:r>
              <a:rPr lang="tr-TR" sz="2000" dirty="0" err="1" smtClean="0">
                <a:latin typeface="Verdana"/>
                <a:cs typeface="Verdana"/>
              </a:rPr>
              <a:t>J’ninci</a:t>
            </a:r>
            <a:r>
              <a:rPr lang="tr-TR" sz="2000" dirty="0" smtClean="0">
                <a:latin typeface="Verdana"/>
                <a:cs typeface="Verdana"/>
              </a:rPr>
              <a:t> </a:t>
            </a:r>
            <a:r>
              <a:rPr lang="tr-TR" sz="2000" dirty="0">
                <a:latin typeface="Verdana"/>
                <a:cs typeface="Verdana"/>
              </a:rPr>
              <a:t>jeneratörü </a:t>
            </a:r>
            <a:r>
              <a:rPr sz="2000" i="1" spc="5" dirty="0" err="1" smtClean="0">
                <a:latin typeface="Times New Roman"/>
                <a:cs typeface="Times New Roman"/>
              </a:rPr>
              <a:t>X</a:t>
            </a:r>
            <a:r>
              <a:rPr sz="1950" spc="7" baseline="-21367" dirty="0" err="1">
                <a:latin typeface="Times New Roman"/>
                <a:cs typeface="Times New Roman"/>
              </a:rPr>
              <a:t>•,</a:t>
            </a:r>
            <a:r>
              <a:rPr sz="1950" i="1" spc="7" baseline="-21367" dirty="0" err="1">
                <a:latin typeface="Times New Roman"/>
                <a:cs typeface="Times New Roman"/>
              </a:rPr>
              <a:t>j</a:t>
            </a:r>
            <a:r>
              <a:rPr sz="2000" spc="5" dirty="0">
                <a:latin typeface="Verdana"/>
                <a:cs typeface="Verdana"/>
              </a:rPr>
              <a:t>:</a:t>
            </a:r>
            <a:endParaRPr sz="2000" dirty="0">
              <a:latin typeface="Verdana"/>
              <a:cs typeface="Verdana"/>
            </a:endParaRPr>
          </a:p>
        </p:txBody>
      </p:sp>
      <p:sp>
        <p:nvSpPr>
          <p:cNvPr id="4" name="object 4"/>
          <p:cNvSpPr txBox="1"/>
          <p:nvPr/>
        </p:nvSpPr>
        <p:spPr>
          <a:xfrm>
            <a:off x="1615412" y="5096013"/>
            <a:ext cx="6774180" cy="1279838"/>
          </a:xfrm>
          <a:prstGeom prst="rect">
            <a:avLst/>
          </a:prstGeom>
        </p:spPr>
        <p:txBody>
          <a:bodyPr vert="horz" wrap="square" lIns="0" tIns="68580" rIns="0" bIns="0" rtlCol="0">
            <a:spAutoFit/>
          </a:bodyPr>
          <a:lstStyle/>
          <a:p>
            <a:pPr marL="317500" indent="-266700">
              <a:lnSpc>
                <a:spcPct val="100000"/>
              </a:lnSpc>
              <a:spcBef>
                <a:spcPts val="540"/>
              </a:spcBef>
              <a:buClr>
                <a:srgbClr val="003366"/>
              </a:buClr>
              <a:buChar char="•"/>
              <a:tabLst>
                <a:tab pos="316865" algn="l"/>
                <a:tab pos="317500" algn="l"/>
              </a:tabLst>
            </a:pPr>
            <a:r>
              <a:rPr lang="tr-TR" dirty="0">
                <a:latin typeface="Verdana"/>
                <a:cs typeface="Verdana"/>
              </a:rPr>
              <a:t>asal modülü </a:t>
            </a:r>
            <a:r>
              <a:rPr lang="tr-TR" i="1" dirty="0" err="1">
                <a:latin typeface="Times New Roman"/>
                <a:cs typeface="Times New Roman"/>
              </a:rPr>
              <a:t>m</a:t>
            </a:r>
            <a:r>
              <a:rPr lang="tr-TR" i="1" baseline="-11574" dirty="0" err="1">
                <a:latin typeface="Times New Roman"/>
                <a:cs typeface="Times New Roman"/>
              </a:rPr>
              <a:t>j</a:t>
            </a:r>
            <a:r>
              <a:rPr lang="tr-TR" dirty="0" smtClean="0">
                <a:latin typeface="Verdana"/>
                <a:cs typeface="Verdana"/>
              </a:rPr>
              <a:t>, </a:t>
            </a:r>
            <a:r>
              <a:rPr lang="tr-TR" dirty="0">
                <a:latin typeface="Verdana"/>
                <a:cs typeface="Verdana"/>
              </a:rPr>
              <a:t>çarpan </a:t>
            </a:r>
            <a:r>
              <a:rPr lang="tr-TR" i="1" dirty="0" err="1">
                <a:latin typeface="Times New Roman"/>
                <a:cs typeface="Times New Roman"/>
              </a:rPr>
              <a:t>a</a:t>
            </a:r>
            <a:r>
              <a:rPr lang="tr-TR" i="1" baseline="-11574" dirty="0" err="1">
                <a:latin typeface="Times New Roman"/>
                <a:cs typeface="Times New Roman"/>
              </a:rPr>
              <a:t>j</a:t>
            </a:r>
            <a:r>
              <a:rPr lang="tr-TR" dirty="0" smtClean="0">
                <a:latin typeface="Verdana"/>
                <a:cs typeface="Verdana"/>
              </a:rPr>
              <a:t> </a:t>
            </a:r>
            <a:r>
              <a:rPr lang="tr-TR" dirty="0">
                <a:latin typeface="Verdana"/>
                <a:cs typeface="Verdana"/>
              </a:rPr>
              <a:t>ve periyodu </a:t>
            </a:r>
            <a:r>
              <a:rPr lang="tr-TR" i="1" dirty="0" err="1">
                <a:latin typeface="Times New Roman"/>
                <a:cs typeface="Times New Roman"/>
              </a:rPr>
              <a:t>m</a:t>
            </a:r>
            <a:r>
              <a:rPr lang="tr-TR" i="1" baseline="-11574" dirty="0" err="1">
                <a:latin typeface="Times New Roman"/>
                <a:cs typeface="Times New Roman"/>
              </a:rPr>
              <a:t>j</a:t>
            </a:r>
            <a:r>
              <a:rPr lang="tr-TR" i="1" baseline="-11574" dirty="0">
                <a:latin typeface="Times New Roman"/>
                <a:cs typeface="Times New Roman"/>
              </a:rPr>
              <a:t> </a:t>
            </a:r>
            <a:r>
              <a:rPr lang="tr-TR" i="1" dirty="0">
                <a:latin typeface="Times New Roman"/>
                <a:cs typeface="Times New Roman"/>
              </a:rPr>
              <a:t>-</a:t>
            </a:r>
            <a:r>
              <a:rPr lang="tr-TR" dirty="0">
                <a:latin typeface="Times New Roman"/>
                <a:cs typeface="Times New Roman"/>
              </a:rPr>
              <a:t>1</a:t>
            </a:r>
            <a:endParaRPr lang="tr-TR" dirty="0" smtClean="0">
              <a:latin typeface="Verdana"/>
              <a:cs typeface="Verdana"/>
            </a:endParaRPr>
          </a:p>
          <a:p>
            <a:pPr marL="317500" indent="-266700">
              <a:spcBef>
                <a:spcPts val="440"/>
              </a:spcBef>
              <a:buClr>
                <a:srgbClr val="003366"/>
              </a:buClr>
              <a:buFontTx/>
              <a:buChar char="•"/>
              <a:tabLst>
                <a:tab pos="316865" algn="l"/>
                <a:tab pos="317500" algn="l"/>
              </a:tabLst>
            </a:pPr>
            <a:r>
              <a:rPr lang="tr-TR" spc="-5" dirty="0">
                <a:latin typeface="Verdana"/>
                <a:cs typeface="Verdana"/>
              </a:rPr>
              <a:t>tamsayı üretir </a:t>
            </a:r>
            <a:r>
              <a:rPr lang="tr-TR" i="1" dirty="0" err="1">
                <a:latin typeface="Times New Roman"/>
                <a:cs typeface="Times New Roman"/>
              </a:rPr>
              <a:t>X</a:t>
            </a:r>
            <a:r>
              <a:rPr lang="tr-TR" i="1" baseline="-11574" dirty="0" err="1">
                <a:latin typeface="Times New Roman"/>
                <a:cs typeface="Times New Roman"/>
              </a:rPr>
              <a:t>i,j</a:t>
            </a:r>
            <a:r>
              <a:rPr lang="tr-TR" i="1" baseline="-11574" dirty="0">
                <a:latin typeface="Times New Roman"/>
                <a:cs typeface="Times New Roman"/>
              </a:rPr>
              <a:t> </a:t>
            </a:r>
            <a:r>
              <a:rPr lang="tr-TR" i="1" baseline="-11574" dirty="0" smtClean="0">
                <a:latin typeface="Times New Roman"/>
                <a:cs typeface="Times New Roman"/>
              </a:rPr>
              <a:t> </a:t>
            </a:r>
            <a:r>
              <a:rPr lang="tr-TR" spc="-5" dirty="0" smtClean="0">
                <a:latin typeface="Verdana"/>
                <a:cs typeface="Verdana"/>
              </a:rPr>
              <a:t>yaklaşık </a:t>
            </a:r>
            <a:r>
              <a:rPr lang="tr-TR" spc="-5" dirty="0">
                <a:latin typeface="Verdana"/>
                <a:cs typeface="Verdana"/>
              </a:rPr>
              <a:t>~ Düzgün </a:t>
            </a:r>
            <a:r>
              <a:rPr lang="tr-TR" spc="-5" dirty="0" smtClean="0">
                <a:latin typeface="Verdana"/>
                <a:cs typeface="Verdana"/>
              </a:rPr>
              <a:t>dağılımda </a:t>
            </a:r>
            <a:r>
              <a:rPr lang="tr-TR" dirty="0">
                <a:latin typeface="Verdana"/>
                <a:cs typeface="Verdana"/>
              </a:rPr>
              <a:t>[</a:t>
            </a:r>
            <a:r>
              <a:rPr lang="tr-TR" dirty="0">
                <a:latin typeface="Times New Roman"/>
                <a:cs typeface="Times New Roman"/>
              </a:rPr>
              <a:t>0</a:t>
            </a:r>
            <a:r>
              <a:rPr lang="tr-TR" i="1" dirty="0">
                <a:latin typeface="Times New Roman"/>
                <a:cs typeface="Times New Roman"/>
              </a:rPr>
              <a:t>, </a:t>
            </a:r>
            <a:r>
              <a:rPr lang="tr-TR" i="1" dirty="0" err="1">
                <a:latin typeface="Times New Roman"/>
                <a:cs typeface="Times New Roman"/>
              </a:rPr>
              <a:t>m</a:t>
            </a:r>
            <a:r>
              <a:rPr lang="tr-TR" i="1" baseline="-20833" dirty="0" err="1">
                <a:latin typeface="Times New Roman"/>
                <a:cs typeface="Times New Roman"/>
              </a:rPr>
              <a:t>j</a:t>
            </a:r>
            <a:r>
              <a:rPr lang="tr-TR" i="1" baseline="-20833" dirty="0">
                <a:latin typeface="Times New Roman"/>
                <a:cs typeface="Times New Roman"/>
              </a:rPr>
              <a:t> </a:t>
            </a:r>
            <a:r>
              <a:rPr lang="tr-TR" i="1" dirty="0">
                <a:latin typeface="Times New Roman"/>
                <a:cs typeface="Times New Roman"/>
              </a:rPr>
              <a:t>–</a:t>
            </a:r>
            <a:r>
              <a:rPr lang="tr-TR" i="1" spc="-114" dirty="0">
                <a:latin typeface="Times New Roman"/>
                <a:cs typeface="Times New Roman"/>
              </a:rPr>
              <a:t> </a:t>
            </a:r>
            <a:r>
              <a:rPr lang="tr-TR" dirty="0" smtClean="0">
                <a:latin typeface="Times New Roman"/>
                <a:cs typeface="Times New Roman"/>
              </a:rPr>
              <a:t>1</a:t>
            </a:r>
            <a:r>
              <a:rPr lang="tr-TR" dirty="0" smtClean="0">
                <a:latin typeface="Verdana"/>
                <a:cs typeface="Verdana"/>
              </a:rPr>
              <a:t>]</a:t>
            </a:r>
          </a:p>
          <a:p>
            <a:pPr marL="397510" indent="-347345">
              <a:lnSpc>
                <a:spcPct val="100000"/>
              </a:lnSpc>
              <a:spcBef>
                <a:spcPts val="440"/>
              </a:spcBef>
              <a:buClr>
                <a:srgbClr val="003366"/>
              </a:buClr>
              <a:buFont typeface="Verdana"/>
              <a:buChar char="•"/>
              <a:tabLst>
                <a:tab pos="397510" algn="l"/>
                <a:tab pos="398145" algn="l"/>
              </a:tabLst>
            </a:pPr>
            <a:r>
              <a:rPr lang="tr-TR" i="1" dirty="0" err="1">
                <a:latin typeface="Times New Roman"/>
                <a:cs typeface="Times New Roman"/>
              </a:rPr>
              <a:t>W</a:t>
            </a:r>
            <a:r>
              <a:rPr lang="tr-TR" i="1" baseline="-11574" dirty="0" err="1">
                <a:latin typeface="Times New Roman"/>
                <a:cs typeface="Times New Roman"/>
              </a:rPr>
              <a:t>i,j</a:t>
            </a:r>
            <a:r>
              <a:rPr lang="tr-TR" i="1" baseline="-11574" dirty="0">
                <a:latin typeface="Times New Roman"/>
                <a:cs typeface="Times New Roman"/>
              </a:rPr>
              <a:t> </a:t>
            </a:r>
            <a:r>
              <a:rPr lang="tr-TR" i="1" dirty="0">
                <a:latin typeface="Times New Roman"/>
                <a:cs typeface="Times New Roman"/>
              </a:rPr>
              <a:t>= </a:t>
            </a:r>
            <a:r>
              <a:rPr lang="tr-TR" i="1" dirty="0" err="1">
                <a:latin typeface="Times New Roman"/>
                <a:cs typeface="Times New Roman"/>
              </a:rPr>
              <a:t>X</a:t>
            </a:r>
            <a:r>
              <a:rPr lang="tr-TR" i="1" baseline="-11574" dirty="0" err="1">
                <a:latin typeface="Times New Roman"/>
                <a:cs typeface="Times New Roman"/>
              </a:rPr>
              <a:t>i,j</a:t>
            </a:r>
            <a:r>
              <a:rPr lang="tr-TR" i="1" baseline="-11574" dirty="0">
                <a:latin typeface="Times New Roman"/>
                <a:cs typeface="Times New Roman"/>
              </a:rPr>
              <a:t> </a:t>
            </a:r>
            <a:r>
              <a:rPr lang="tr-TR" i="1" dirty="0">
                <a:latin typeface="Times New Roman"/>
                <a:cs typeface="Times New Roman"/>
              </a:rPr>
              <a:t>- </a:t>
            </a:r>
            <a:r>
              <a:rPr lang="tr-TR" dirty="0">
                <a:latin typeface="Times New Roman"/>
                <a:cs typeface="Times New Roman"/>
              </a:rPr>
              <a:t>1 </a:t>
            </a:r>
            <a:r>
              <a:rPr lang="tr-TR" i="1" dirty="0" smtClean="0">
                <a:latin typeface="Times New Roman"/>
                <a:cs typeface="Times New Roman"/>
              </a:rPr>
              <a:t>yaklaşık </a:t>
            </a:r>
            <a:r>
              <a:rPr lang="tr-TR" i="1" dirty="0">
                <a:latin typeface="Times New Roman"/>
                <a:cs typeface="Times New Roman"/>
              </a:rPr>
              <a:t>~ [0, </a:t>
            </a:r>
            <a:r>
              <a:rPr lang="tr-TR" i="1" dirty="0" err="1">
                <a:latin typeface="Times New Roman"/>
                <a:cs typeface="Times New Roman"/>
              </a:rPr>
              <a:t>mj</a:t>
            </a:r>
            <a:r>
              <a:rPr lang="tr-TR" i="1" dirty="0">
                <a:latin typeface="Times New Roman"/>
                <a:cs typeface="Times New Roman"/>
              </a:rPr>
              <a:t> - 2] üzerindeki tamsayılarda </a:t>
            </a:r>
            <a:r>
              <a:rPr lang="tr-TR" i="1" dirty="0" smtClean="0">
                <a:latin typeface="Times New Roman"/>
                <a:cs typeface="Times New Roman"/>
              </a:rPr>
              <a:t>düzgün </a:t>
            </a:r>
            <a:r>
              <a:rPr lang="tr-TR" sz="1800" i="1" dirty="0" smtClean="0">
                <a:latin typeface="Times New Roman"/>
                <a:cs typeface="Times New Roman"/>
              </a:rPr>
              <a:t>(</a:t>
            </a:r>
            <a:r>
              <a:rPr lang="en-US" i="1" dirty="0" err="1">
                <a:latin typeface="Times New Roman"/>
                <a:cs typeface="Times New Roman"/>
              </a:rPr>
              <a:t>Wi,j</a:t>
            </a:r>
            <a:r>
              <a:rPr lang="en-US" i="1" dirty="0">
                <a:latin typeface="Times New Roman"/>
                <a:cs typeface="Times New Roman"/>
              </a:rPr>
              <a:t> = </a:t>
            </a:r>
            <a:r>
              <a:rPr lang="en-US" i="1" dirty="0" err="1">
                <a:latin typeface="Times New Roman"/>
                <a:cs typeface="Times New Roman"/>
              </a:rPr>
              <a:t>Xi,j</a:t>
            </a:r>
            <a:r>
              <a:rPr lang="en-US" i="1" dirty="0">
                <a:latin typeface="Times New Roman"/>
                <a:cs typeface="Times New Roman"/>
              </a:rPr>
              <a:t> - 1 is </a:t>
            </a:r>
            <a:r>
              <a:rPr lang="en-US" i="1" dirty="0" err="1">
                <a:latin typeface="Times New Roman"/>
                <a:cs typeface="Times New Roman"/>
              </a:rPr>
              <a:t>approx</a:t>
            </a:r>
            <a:r>
              <a:rPr lang="en-US" i="1" dirty="0">
                <a:latin typeface="Times New Roman"/>
                <a:cs typeface="Times New Roman"/>
              </a:rPr>
              <a:t> </a:t>
            </a:r>
            <a:r>
              <a:rPr lang="en-US" i="1" dirty="0" smtClean="0">
                <a:latin typeface="Times New Roman"/>
                <a:cs typeface="Times New Roman"/>
              </a:rPr>
              <a:t>~Uniform </a:t>
            </a:r>
            <a:r>
              <a:rPr lang="en-US" i="1" dirty="0">
                <a:latin typeface="Times New Roman"/>
                <a:cs typeface="Times New Roman"/>
              </a:rPr>
              <a:t>on </a:t>
            </a:r>
            <a:r>
              <a:rPr lang="en-US" i="1" dirty="0" smtClean="0">
                <a:latin typeface="Times New Roman"/>
                <a:cs typeface="Times New Roman"/>
              </a:rPr>
              <a:t>integers </a:t>
            </a:r>
            <a:r>
              <a:rPr lang="en-US" i="1" dirty="0">
                <a:latin typeface="Times New Roman"/>
                <a:cs typeface="Times New Roman"/>
              </a:rPr>
              <a:t>on [0, </a:t>
            </a:r>
            <a:r>
              <a:rPr lang="en-US" i="1" dirty="0" err="1">
                <a:latin typeface="Times New Roman"/>
                <a:cs typeface="Times New Roman"/>
              </a:rPr>
              <a:t>mj</a:t>
            </a:r>
            <a:r>
              <a:rPr lang="en-US" i="1" dirty="0">
                <a:latin typeface="Times New Roman"/>
                <a:cs typeface="Times New Roman"/>
              </a:rPr>
              <a:t> - 2</a:t>
            </a:r>
            <a:r>
              <a:rPr lang="en-US" i="1" dirty="0" smtClean="0">
                <a:latin typeface="Times New Roman"/>
                <a:cs typeface="Times New Roman"/>
              </a:rPr>
              <a:t>]</a:t>
            </a:r>
            <a:r>
              <a:rPr lang="tr-TR" i="1" dirty="0" smtClean="0">
                <a:latin typeface="Times New Roman"/>
                <a:cs typeface="Times New Roman"/>
              </a:rPr>
              <a:t>)</a:t>
            </a:r>
            <a:endParaRPr sz="1800" dirty="0">
              <a:latin typeface="Verdana"/>
              <a:cs typeface="Verdana"/>
            </a:endParaRPr>
          </a:p>
        </p:txBody>
      </p:sp>
      <p:sp>
        <p:nvSpPr>
          <p:cNvPr id="5" name="object 5"/>
          <p:cNvSpPr txBox="1"/>
          <p:nvPr/>
        </p:nvSpPr>
        <p:spPr>
          <a:xfrm>
            <a:off x="5394062" y="4336958"/>
            <a:ext cx="1821814" cy="445134"/>
          </a:xfrm>
          <a:prstGeom prst="rect">
            <a:avLst/>
          </a:prstGeom>
        </p:spPr>
        <p:txBody>
          <a:bodyPr vert="horz" wrap="square" lIns="0" tIns="12700" rIns="0" bIns="0" rtlCol="0">
            <a:spAutoFit/>
          </a:bodyPr>
          <a:lstStyle/>
          <a:p>
            <a:pPr marL="285115" indent="-247650">
              <a:lnSpc>
                <a:spcPct val="100000"/>
              </a:lnSpc>
              <a:spcBef>
                <a:spcPts val="100"/>
              </a:spcBef>
              <a:buFont typeface="Symbol"/>
              <a:buChar char=""/>
              <a:tabLst>
                <a:tab pos="285750" algn="l"/>
              </a:tabLst>
            </a:pPr>
            <a:r>
              <a:rPr sz="2750" i="1" spc="-20" dirty="0">
                <a:latin typeface="Times New Roman"/>
                <a:cs typeface="Times New Roman"/>
              </a:rPr>
              <a:t>c</a:t>
            </a:r>
            <a:r>
              <a:rPr sz="2750" i="1" spc="-405" dirty="0">
                <a:latin typeface="Times New Roman"/>
                <a:cs typeface="Times New Roman"/>
              </a:rPr>
              <a:t> </a:t>
            </a:r>
            <a:r>
              <a:rPr sz="2400" i="1" spc="-15" baseline="-24305" dirty="0">
                <a:latin typeface="Times New Roman"/>
                <a:cs typeface="Times New Roman"/>
              </a:rPr>
              <a:t>j</a:t>
            </a:r>
            <a:r>
              <a:rPr sz="2400" i="1" spc="-44" baseline="-24305" dirty="0">
                <a:latin typeface="Times New Roman"/>
                <a:cs typeface="Times New Roman"/>
              </a:rPr>
              <a:t> </a:t>
            </a:r>
            <a:r>
              <a:rPr sz="2750" spc="-15" dirty="0">
                <a:latin typeface="Times New Roman"/>
                <a:cs typeface="Times New Roman"/>
              </a:rPr>
              <a:t>)</a:t>
            </a:r>
            <a:r>
              <a:rPr sz="2750" spc="-180" dirty="0">
                <a:latin typeface="Times New Roman"/>
                <a:cs typeface="Times New Roman"/>
              </a:rPr>
              <a:t> </a:t>
            </a:r>
            <a:r>
              <a:rPr sz="2750" spc="-45" dirty="0">
                <a:latin typeface="Times New Roman"/>
                <a:cs typeface="Times New Roman"/>
              </a:rPr>
              <a:t>mod</a:t>
            </a:r>
            <a:r>
              <a:rPr sz="2750" spc="-110" dirty="0">
                <a:latin typeface="Times New Roman"/>
                <a:cs typeface="Times New Roman"/>
              </a:rPr>
              <a:t> </a:t>
            </a:r>
            <a:r>
              <a:rPr sz="2750" i="1" spc="114" dirty="0">
                <a:latin typeface="Times New Roman"/>
                <a:cs typeface="Times New Roman"/>
              </a:rPr>
              <a:t>m</a:t>
            </a:r>
            <a:r>
              <a:rPr sz="2400" i="1" spc="172" baseline="-24305" dirty="0">
                <a:latin typeface="Times New Roman"/>
                <a:cs typeface="Times New Roman"/>
              </a:rPr>
              <a:t>j</a:t>
            </a:r>
            <a:endParaRPr sz="2400" baseline="-24305" dirty="0">
              <a:latin typeface="Times New Roman"/>
              <a:cs typeface="Times New Roman"/>
            </a:endParaRPr>
          </a:p>
        </p:txBody>
      </p:sp>
      <p:sp>
        <p:nvSpPr>
          <p:cNvPr id="6" name="object 6"/>
          <p:cNvSpPr txBox="1"/>
          <p:nvPr/>
        </p:nvSpPr>
        <p:spPr>
          <a:xfrm>
            <a:off x="3495897" y="4423616"/>
            <a:ext cx="1875789" cy="445134"/>
          </a:xfrm>
          <a:prstGeom prst="rect">
            <a:avLst/>
          </a:prstGeom>
        </p:spPr>
        <p:txBody>
          <a:bodyPr vert="horz" wrap="square" lIns="0" tIns="12700" rIns="0" bIns="0" rtlCol="0">
            <a:spAutoFit/>
          </a:bodyPr>
          <a:lstStyle/>
          <a:p>
            <a:pPr marL="38100">
              <a:lnSpc>
                <a:spcPct val="100000"/>
              </a:lnSpc>
              <a:spcBef>
                <a:spcPts val="100"/>
              </a:spcBef>
            </a:pPr>
            <a:r>
              <a:rPr sz="4125" i="1" spc="-44" baseline="14141" dirty="0">
                <a:latin typeface="Times New Roman"/>
                <a:cs typeface="Times New Roman"/>
              </a:rPr>
              <a:t>X</a:t>
            </a:r>
            <a:r>
              <a:rPr sz="4125" i="1" spc="-622" baseline="14141" dirty="0">
                <a:latin typeface="Times New Roman"/>
                <a:cs typeface="Times New Roman"/>
              </a:rPr>
              <a:t> </a:t>
            </a:r>
            <a:r>
              <a:rPr sz="1600" i="1" spc="-10" dirty="0">
                <a:latin typeface="Times New Roman"/>
                <a:cs typeface="Times New Roman"/>
              </a:rPr>
              <a:t>i</a:t>
            </a:r>
            <a:r>
              <a:rPr sz="1600" spc="-10" dirty="0">
                <a:latin typeface="Symbol"/>
                <a:cs typeface="Symbol"/>
              </a:rPr>
              <a:t></a:t>
            </a:r>
            <a:r>
              <a:rPr sz="1600" spc="-10" dirty="0">
                <a:latin typeface="Times New Roman"/>
                <a:cs typeface="Times New Roman"/>
              </a:rPr>
              <a:t>1,</a:t>
            </a:r>
            <a:r>
              <a:rPr sz="1600" spc="-45" dirty="0">
                <a:latin typeface="Times New Roman"/>
                <a:cs typeface="Times New Roman"/>
              </a:rPr>
              <a:t> </a:t>
            </a:r>
            <a:r>
              <a:rPr sz="1600" i="1" spc="-10" dirty="0">
                <a:latin typeface="Times New Roman"/>
                <a:cs typeface="Times New Roman"/>
              </a:rPr>
              <a:t>j</a:t>
            </a:r>
            <a:r>
              <a:rPr sz="1600" i="1" spc="165" dirty="0">
                <a:latin typeface="Times New Roman"/>
                <a:cs typeface="Times New Roman"/>
              </a:rPr>
              <a:t> </a:t>
            </a:r>
            <a:r>
              <a:rPr sz="4125" spc="-37" baseline="14141" dirty="0">
                <a:latin typeface="Symbol"/>
                <a:cs typeface="Symbol"/>
              </a:rPr>
              <a:t></a:t>
            </a:r>
            <a:r>
              <a:rPr sz="4125" spc="-172" baseline="14141" dirty="0">
                <a:latin typeface="Times New Roman"/>
                <a:cs typeface="Times New Roman"/>
              </a:rPr>
              <a:t> </a:t>
            </a:r>
            <a:r>
              <a:rPr sz="4125" spc="22" baseline="14141" dirty="0">
                <a:latin typeface="Times New Roman"/>
                <a:cs typeface="Times New Roman"/>
              </a:rPr>
              <a:t>(</a:t>
            </a:r>
            <a:r>
              <a:rPr sz="4125" i="1" spc="22" baseline="14141" dirty="0">
                <a:latin typeface="Times New Roman"/>
                <a:cs typeface="Times New Roman"/>
              </a:rPr>
              <a:t>a</a:t>
            </a:r>
            <a:r>
              <a:rPr sz="4125" i="1" spc="-569" baseline="14141" dirty="0">
                <a:latin typeface="Times New Roman"/>
                <a:cs typeface="Times New Roman"/>
              </a:rPr>
              <a:t> </a:t>
            </a:r>
            <a:r>
              <a:rPr sz="1600" i="1" spc="-10" dirty="0">
                <a:latin typeface="Times New Roman"/>
                <a:cs typeface="Times New Roman"/>
              </a:rPr>
              <a:t>j</a:t>
            </a:r>
            <a:r>
              <a:rPr sz="1600" i="1" spc="20" dirty="0">
                <a:latin typeface="Times New Roman"/>
                <a:cs typeface="Times New Roman"/>
              </a:rPr>
              <a:t> </a:t>
            </a:r>
            <a:r>
              <a:rPr sz="4125" i="1" spc="179" baseline="14141" dirty="0">
                <a:latin typeface="Times New Roman"/>
                <a:cs typeface="Times New Roman"/>
              </a:rPr>
              <a:t>X</a:t>
            </a:r>
            <a:r>
              <a:rPr sz="1600" i="1" spc="120" dirty="0">
                <a:latin typeface="Times New Roman"/>
                <a:cs typeface="Times New Roman"/>
              </a:rPr>
              <a:t>i</a:t>
            </a:r>
            <a:endParaRPr sz="1600">
              <a:latin typeface="Times New Roman"/>
              <a:cs typeface="Times New Rom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3858289" cy="443711"/>
          </a:xfrm>
          <a:prstGeom prst="rect">
            <a:avLst/>
          </a:prstGeom>
        </p:spPr>
        <p:txBody>
          <a:bodyPr vert="horz" wrap="square" lIns="0" tIns="12700" rIns="0" bIns="0" rtlCol="0">
            <a:spAutoFit/>
          </a:bodyPr>
          <a:lstStyle/>
          <a:p>
            <a:pPr marL="12700">
              <a:lnSpc>
                <a:spcPct val="100000"/>
              </a:lnSpc>
              <a:spcBef>
                <a:spcPts val="100"/>
              </a:spcBef>
            </a:pPr>
            <a:r>
              <a:rPr lang="tr-TR" spc="-5" dirty="0" smtClean="0"/>
              <a:t>Genel Bakış</a:t>
            </a:r>
            <a:endParaRPr spc="-5" dirty="0"/>
          </a:p>
        </p:txBody>
      </p:sp>
      <p:sp>
        <p:nvSpPr>
          <p:cNvPr id="3" name="object 3"/>
          <p:cNvSpPr txBox="1"/>
          <p:nvPr/>
        </p:nvSpPr>
        <p:spPr>
          <a:xfrm>
            <a:off x="1031211" y="1363229"/>
            <a:ext cx="4153535" cy="2195472"/>
          </a:xfrm>
          <a:prstGeom prst="rect">
            <a:avLst/>
          </a:prstGeom>
        </p:spPr>
        <p:txBody>
          <a:bodyPr vert="horz" wrap="square" lIns="0" tIns="27939" rIns="0" bIns="0" rtlCol="0">
            <a:spAutoFit/>
          </a:bodyPr>
          <a:lstStyle/>
          <a:p>
            <a:pPr marL="355600" marR="5080" indent="-342900">
              <a:lnSpc>
                <a:spcPts val="2600"/>
              </a:lnSpc>
              <a:spcBef>
                <a:spcPts val="219"/>
              </a:spcBef>
              <a:buClr>
                <a:srgbClr val="003366"/>
              </a:buClr>
              <a:buSzPct val="118181"/>
              <a:buChar char="•"/>
              <a:tabLst>
                <a:tab pos="355600" algn="l"/>
              </a:tabLst>
            </a:pPr>
            <a:r>
              <a:rPr lang="tr-TR" sz="2200" spc="-5" dirty="0" smtClean="0">
                <a:latin typeface="Verdana"/>
                <a:cs typeface="Verdana"/>
              </a:rPr>
              <a:t>Özellikleri tartışmak ve rastgele sayı üretimi</a:t>
            </a:r>
            <a:endParaRPr sz="2200" dirty="0">
              <a:latin typeface="Verdana"/>
              <a:cs typeface="Verdana"/>
            </a:endParaRPr>
          </a:p>
          <a:p>
            <a:pPr marL="355600" marR="374650" indent="-342900">
              <a:lnSpc>
                <a:spcPts val="2570"/>
              </a:lnSpc>
              <a:spcBef>
                <a:spcPts val="650"/>
              </a:spcBef>
              <a:buClr>
                <a:srgbClr val="003366"/>
              </a:buClr>
              <a:buSzPct val="118181"/>
              <a:buChar char="•"/>
              <a:tabLst>
                <a:tab pos="355600" algn="l"/>
              </a:tabLst>
            </a:pPr>
            <a:r>
              <a:rPr lang="tr-TR" sz="2200" spc="-5" dirty="0" smtClean="0">
                <a:latin typeface="Verdana"/>
                <a:cs typeface="Verdana"/>
              </a:rPr>
              <a:t>Daha sonra</a:t>
            </a:r>
            <a:r>
              <a:rPr sz="2200" spc="-5" dirty="0" smtClean="0">
                <a:latin typeface="Verdana"/>
                <a:cs typeface="Verdana"/>
              </a:rPr>
              <a:t>, </a:t>
            </a:r>
            <a:r>
              <a:rPr lang="tr-TR" sz="2200" spc="-5" dirty="0" err="1" smtClean="0">
                <a:latin typeface="Verdana"/>
                <a:cs typeface="Verdana"/>
              </a:rPr>
              <a:t>rastgelelik</a:t>
            </a:r>
            <a:r>
              <a:rPr lang="tr-TR" sz="2200" spc="-5" dirty="0" smtClean="0">
                <a:latin typeface="Verdana"/>
                <a:cs typeface="Verdana"/>
              </a:rPr>
              <a:t> için testlerin tanıtımı </a:t>
            </a:r>
            <a:r>
              <a:rPr sz="2200" spc="-5" dirty="0" smtClean="0">
                <a:latin typeface="Verdana"/>
                <a:cs typeface="Verdana"/>
              </a:rPr>
              <a:t>:</a:t>
            </a:r>
            <a:endParaRPr sz="2200" dirty="0">
              <a:latin typeface="Verdana"/>
              <a:cs typeface="Verdana"/>
            </a:endParaRPr>
          </a:p>
          <a:p>
            <a:pPr marL="635000" lvl="1" indent="-266700">
              <a:lnSpc>
                <a:spcPct val="100000"/>
              </a:lnSpc>
              <a:spcBef>
                <a:spcPts val="470"/>
              </a:spcBef>
              <a:buClr>
                <a:srgbClr val="003366"/>
              </a:buClr>
              <a:buChar char="•"/>
              <a:tabLst>
                <a:tab pos="635000" algn="l"/>
              </a:tabLst>
            </a:pPr>
            <a:r>
              <a:rPr lang="tr-TR" sz="2000" spc="-5" dirty="0" smtClean="0">
                <a:latin typeface="Verdana"/>
                <a:cs typeface="Verdana"/>
              </a:rPr>
              <a:t>Frekans testi</a:t>
            </a:r>
            <a:endParaRPr sz="2000" dirty="0">
              <a:latin typeface="Verdana"/>
              <a:cs typeface="Verdana"/>
            </a:endParaRPr>
          </a:p>
          <a:p>
            <a:pPr marL="635000" lvl="1" indent="-266700">
              <a:lnSpc>
                <a:spcPct val="100000"/>
              </a:lnSpc>
              <a:spcBef>
                <a:spcPts val="500"/>
              </a:spcBef>
              <a:buClr>
                <a:srgbClr val="003366"/>
              </a:buClr>
              <a:buChar char="•"/>
              <a:tabLst>
                <a:tab pos="635000" algn="l"/>
              </a:tabLst>
            </a:pPr>
            <a:r>
              <a:rPr lang="tr-TR" sz="2000" spc="-5" dirty="0" err="1" smtClean="0">
                <a:latin typeface="Verdana"/>
                <a:cs typeface="Verdana"/>
              </a:rPr>
              <a:t>Otokorelasyon</a:t>
            </a:r>
            <a:r>
              <a:rPr lang="tr-TR" sz="2000" spc="-5" dirty="0" smtClean="0">
                <a:latin typeface="Verdana"/>
                <a:cs typeface="Verdana"/>
              </a:rPr>
              <a:t> testi</a:t>
            </a:r>
            <a:endParaRPr sz="2000" dirty="0">
              <a:latin typeface="Verdana"/>
              <a:cs typeface="Verdana"/>
            </a:endParaRPr>
          </a:p>
        </p:txBody>
      </p:sp>
      <p:sp>
        <p:nvSpPr>
          <p:cNvPr id="4" name="object 4"/>
          <p:cNvSpPr/>
          <p:nvPr/>
        </p:nvSpPr>
        <p:spPr>
          <a:xfrm>
            <a:off x="1384300" y="4120483"/>
            <a:ext cx="6400798" cy="2285999"/>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6338479" y="1496552"/>
            <a:ext cx="2893237" cy="1928825"/>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7541895" cy="452120"/>
          </a:xfrm>
          <a:prstGeom prst="rect">
            <a:avLst/>
          </a:prstGeom>
        </p:spPr>
        <p:txBody>
          <a:bodyPr vert="horz" wrap="square" lIns="0" tIns="12700" rIns="0" bIns="0" rtlCol="0">
            <a:spAutoFit/>
          </a:bodyPr>
          <a:lstStyle/>
          <a:p>
            <a:pPr marL="12700">
              <a:lnSpc>
                <a:spcPct val="100000"/>
              </a:lnSpc>
              <a:spcBef>
                <a:spcPts val="100"/>
              </a:spcBef>
            </a:pPr>
            <a:r>
              <a:rPr lang="tr-TR" spc="-5" dirty="0"/>
              <a:t>Kombine Doğrusal Eşlenik Jeneratörler</a:t>
            </a:r>
            <a:endParaRPr spc="-5" dirty="0"/>
          </a:p>
        </p:txBody>
      </p:sp>
      <p:sp>
        <p:nvSpPr>
          <p:cNvPr id="3" name="object 3"/>
          <p:cNvSpPr txBox="1"/>
          <p:nvPr/>
        </p:nvSpPr>
        <p:spPr>
          <a:xfrm>
            <a:off x="1031211" y="1363229"/>
            <a:ext cx="2731135" cy="360680"/>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tr-TR" sz="2200" spc="-5" dirty="0">
                <a:latin typeface="Verdana"/>
                <a:cs typeface="Verdana"/>
              </a:rPr>
              <a:t>Önerilen form:</a:t>
            </a:r>
            <a:endParaRPr sz="2200" dirty="0">
              <a:latin typeface="Verdana"/>
              <a:cs typeface="Verdana"/>
            </a:endParaRPr>
          </a:p>
        </p:txBody>
      </p:sp>
      <p:sp>
        <p:nvSpPr>
          <p:cNvPr id="7" name="object 7"/>
          <p:cNvSpPr txBox="1"/>
          <p:nvPr/>
        </p:nvSpPr>
        <p:spPr>
          <a:xfrm>
            <a:off x="939523" y="4378163"/>
            <a:ext cx="6776084" cy="351378"/>
          </a:xfrm>
          <a:prstGeom prst="rect">
            <a:avLst/>
          </a:prstGeom>
        </p:spPr>
        <p:txBody>
          <a:bodyPr vert="horz" wrap="square" lIns="0" tIns="12700" rIns="0" bIns="0" rtlCol="0">
            <a:spAutoFit/>
          </a:bodyPr>
          <a:lstStyle/>
          <a:p>
            <a:pPr marL="381000" indent="-342900">
              <a:lnSpc>
                <a:spcPct val="100000"/>
              </a:lnSpc>
              <a:spcBef>
                <a:spcPts val="100"/>
              </a:spcBef>
              <a:buClr>
                <a:srgbClr val="003366"/>
              </a:buClr>
              <a:buSzPct val="118181"/>
              <a:buChar char="•"/>
              <a:tabLst>
                <a:tab pos="381000" algn="l"/>
              </a:tabLst>
            </a:pPr>
            <a:r>
              <a:rPr lang="tr-TR" sz="3300" baseline="1262" dirty="0">
                <a:latin typeface="Verdana"/>
                <a:cs typeface="Verdana"/>
              </a:rPr>
              <a:t> bundan </a:t>
            </a:r>
            <a:r>
              <a:rPr lang="tr-TR" sz="3300" baseline="1262" dirty="0" smtClean="0">
                <a:latin typeface="Verdana"/>
                <a:cs typeface="Verdana"/>
              </a:rPr>
              <a:t>dolayı maksimum periyod:</a:t>
            </a:r>
            <a:endParaRPr sz="1800" baseline="37037" dirty="0">
              <a:latin typeface="Times New Roman"/>
              <a:cs typeface="Times New Roman"/>
            </a:endParaRPr>
          </a:p>
        </p:txBody>
      </p:sp>
      <p:pic>
        <p:nvPicPr>
          <p:cNvPr id="33" name="Resim 32"/>
          <p:cNvPicPr>
            <a:picLocks noChangeAspect="1"/>
          </p:cNvPicPr>
          <p:nvPr/>
        </p:nvPicPr>
        <p:blipFill>
          <a:blip r:embed="rId2"/>
          <a:stretch>
            <a:fillRect/>
          </a:stretch>
        </p:blipFill>
        <p:spPr>
          <a:xfrm>
            <a:off x="1493713" y="2116134"/>
            <a:ext cx="6391275" cy="1657350"/>
          </a:xfrm>
          <a:prstGeom prst="rect">
            <a:avLst/>
          </a:prstGeom>
        </p:spPr>
      </p:pic>
      <p:pic>
        <p:nvPicPr>
          <p:cNvPr id="34" name="Resim 33"/>
          <p:cNvPicPr>
            <a:picLocks noChangeAspect="1"/>
          </p:cNvPicPr>
          <p:nvPr/>
        </p:nvPicPr>
        <p:blipFill>
          <a:blip r:embed="rId3"/>
          <a:stretch>
            <a:fillRect/>
          </a:stretch>
        </p:blipFill>
        <p:spPr>
          <a:xfrm>
            <a:off x="5978421" y="5226050"/>
            <a:ext cx="2628900" cy="923925"/>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7541895" cy="452120"/>
          </a:xfrm>
          <a:prstGeom prst="rect">
            <a:avLst/>
          </a:prstGeom>
        </p:spPr>
        <p:txBody>
          <a:bodyPr vert="horz" wrap="square" lIns="0" tIns="12700" rIns="0" bIns="0" rtlCol="0">
            <a:spAutoFit/>
          </a:bodyPr>
          <a:lstStyle/>
          <a:p>
            <a:pPr marL="12700">
              <a:lnSpc>
                <a:spcPct val="100000"/>
              </a:lnSpc>
              <a:spcBef>
                <a:spcPts val="100"/>
              </a:spcBef>
            </a:pPr>
            <a:r>
              <a:rPr lang="tr-TR" spc="-5" dirty="0"/>
              <a:t>Kombine Doğrusal Eşlenik Jeneratörler</a:t>
            </a:r>
            <a:endParaRPr spc="-5" dirty="0"/>
          </a:p>
        </p:txBody>
      </p:sp>
      <p:sp>
        <p:nvSpPr>
          <p:cNvPr id="3" name="object 3"/>
          <p:cNvSpPr txBox="1"/>
          <p:nvPr/>
        </p:nvSpPr>
        <p:spPr>
          <a:xfrm>
            <a:off x="1018511" y="1363229"/>
            <a:ext cx="7780020" cy="2962221"/>
          </a:xfrm>
          <a:prstGeom prst="rect">
            <a:avLst/>
          </a:prstGeom>
        </p:spPr>
        <p:txBody>
          <a:bodyPr vert="horz" wrap="square" lIns="0" tIns="12700" rIns="0" bIns="0" rtlCol="0">
            <a:spAutoFit/>
          </a:bodyPr>
          <a:lstStyle/>
          <a:p>
            <a:pPr marL="368300" indent="-342900">
              <a:lnSpc>
                <a:spcPts val="2130"/>
              </a:lnSpc>
              <a:spcBef>
                <a:spcPts val="100"/>
              </a:spcBef>
              <a:buClr>
                <a:srgbClr val="003366"/>
              </a:buClr>
              <a:buSzPct val="119444"/>
              <a:buChar char="•"/>
              <a:tabLst>
                <a:tab pos="367665" algn="l"/>
                <a:tab pos="368300" algn="l"/>
              </a:tabLst>
            </a:pPr>
            <a:r>
              <a:rPr lang="tr-TR" spc="-5" dirty="0">
                <a:latin typeface="Verdana"/>
                <a:cs typeface="Verdana"/>
              </a:rPr>
              <a:t>Örnek: 32 bit bilgisayarlar için, k = 2 </a:t>
            </a:r>
            <a:r>
              <a:rPr lang="tr-TR" spc="-5" dirty="0" smtClean="0">
                <a:latin typeface="Verdana"/>
                <a:cs typeface="Verdana"/>
              </a:rPr>
              <a:t>üreteci </a:t>
            </a:r>
            <a:r>
              <a:rPr lang="en-US" i="1" dirty="0">
                <a:latin typeface="Times New Roman"/>
                <a:cs typeface="Times New Roman"/>
              </a:rPr>
              <a:t>m</a:t>
            </a:r>
            <a:r>
              <a:rPr lang="en-US" baseline="-20833" dirty="0">
                <a:latin typeface="Times New Roman"/>
                <a:cs typeface="Times New Roman"/>
              </a:rPr>
              <a:t>1 </a:t>
            </a:r>
            <a:r>
              <a:rPr lang="en-US" i="1" dirty="0">
                <a:latin typeface="Times New Roman"/>
                <a:cs typeface="Times New Roman"/>
              </a:rPr>
              <a:t>= </a:t>
            </a:r>
            <a:r>
              <a:rPr lang="en-US" dirty="0">
                <a:latin typeface="Times New Roman"/>
                <a:cs typeface="Times New Roman"/>
              </a:rPr>
              <a:t>2147483563, </a:t>
            </a:r>
            <a:r>
              <a:rPr lang="en-US" i="1" dirty="0">
                <a:latin typeface="Times New Roman"/>
                <a:cs typeface="Times New Roman"/>
              </a:rPr>
              <a:t>a</a:t>
            </a:r>
            <a:r>
              <a:rPr lang="en-US" baseline="-20833" dirty="0">
                <a:latin typeface="Times New Roman"/>
                <a:cs typeface="Times New Roman"/>
              </a:rPr>
              <a:t>1 </a:t>
            </a:r>
            <a:r>
              <a:rPr lang="en-US" i="1" dirty="0">
                <a:latin typeface="Times New Roman"/>
                <a:cs typeface="Times New Roman"/>
              </a:rPr>
              <a:t>= </a:t>
            </a:r>
            <a:r>
              <a:rPr lang="en-US" dirty="0">
                <a:latin typeface="Times New Roman"/>
                <a:cs typeface="Times New Roman"/>
              </a:rPr>
              <a:t>40014, </a:t>
            </a:r>
            <a:r>
              <a:rPr lang="en-US" i="1" dirty="0">
                <a:latin typeface="Times New Roman"/>
                <a:cs typeface="Times New Roman"/>
              </a:rPr>
              <a:t>m</a:t>
            </a:r>
            <a:r>
              <a:rPr lang="en-US" baseline="-20833" dirty="0">
                <a:latin typeface="Times New Roman"/>
                <a:cs typeface="Times New Roman"/>
              </a:rPr>
              <a:t>2 </a:t>
            </a:r>
            <a:r>
              <a:rPr lang="en-US" i="1" dirty="0">
                <a:latin typeface="Times New Roman"/>
                <a:cs typeface="Times New Roman"/>
              </a:rPr>
              <a:t>= </a:t>
            </a:r>
            <a:r>
              <a:rPr lang="en-US" dirty="0">
                <a:latin typeface="Times New Roman"/>
                <a:cs typeface="Times New Roman"/>
              </a:rPr>
              <a:t>2147483399 </a:t>
            </a:r>
            <a:r>
              <a:rPr lang="en-US" dirty="0">
                <a:latin typeface="Verdana"/>
                <a:cs typeface="Verdana"/>
              </a:rPr>
              <a:t>and </a:t>
            </a:r>
            <a:r>
              <a:rPr lang="en-US" i="1" dirty="0">
                <a:latin typeface="Times New Roman"/>
                <a:cs typeface="Times New Roman"/>
              </a:rPr>
              <a:t>a</a:t>
            </a:r>
            <a:r>
              <a:rPr lang="en-US" baseline="-20833" dirty="0">
                <a:latin typeface="Times New Roman"/>
                <a:cs typeface="Times New Roman"/>
              </a:rPr>
              <a:t>2 </a:t>
            </a:r>
            <a:r>
              <a:rPr lang="en-US" i="1" dirty="0">
                <a:latin typeface="Times New Roman"/>
                <a:cs typeface="Times New Roman"/>
              </a:rPr>
              <a:t>=</a:t>
            </a:r>
            <a:r>
              <a:rPr lang="en-US" i="1" spc="285" dirty="0">
                <a:latin typeface="Times New Roman"/>
                <a:cs typeface="Times New Roman"/>
              </a:rPr>
              <a:t> </a:t>
            </a:r>
            <a:r>
              <a:rPr lang="en-US" dirty="0">
                <a:latin typeface="Times New Roman"/>
                <a:cs typeface="Times New Roman"/>
              </a:rPr>
              <a:t>40692 </a:t>
            </a:r>
            <a:r>
              <a:rPr lang="tr-TR" spc="-5" dirty="0" smtClean="0">
                <a:latin typeface="Verdana"/>
                <a:cs typeface="Verdana"/>
              </a:rPr>
              <a:t>ile </a:t>
            </a:r>
            <a:r>
              <a:rPr lang="tr-TR" spc="-5" dirty="0">
                <a:latin typeface="Verdana"/>
                <a:cs typeface="Verdana"/>
              </a:rPr>
              <a:t>birleştirir</a:t>
            </a:r>
            <a:r>
              <a:rPr lang="tr-TR" spc="-5" dirty="0" smtClean="0">
                <a:latin typeface="Verdana"/>
                <a:cs typeface="Verdana"/>
              </a:rPr>
              <a:t>.</a:t>
            </a:r>
            <a:endParaRPr sz="1800" dirty="0">
              <a:latin typeface="Verdana"/>
              <a:cs typeface="Verdana"/>
            </a:endParaRPr>
          </a:p>
          <a:p>
            <a:pPr marL="368300">
              <a:lnSpc>
                <a:spcPct val="100000"/>
              </a:lnSpc>
              <a:spcBef>
                <a:spcPts val="40"/>
              </a:spcBef>
            </a:pPr>
            <a:r>
              <a:rPr lang="tr-TR" dirty="0">
                <a:latin typeface="Verdana"/>
                <a:cs typeface="Verdana"/>
              </a:rPr>
              <a:t>Algoritma şöyle </a:t>
            </a:r>
            <a:r>
              <a:rPr lang="tr-TR" dirty="0" smtClean="0">
                <a:latin typeface="Verdana"/>
                <a:cs typeface="Verdana"/>
              </a:rPr>
              <a:t>olur:</a:t>
            </a:r>
          </a:p>
          <a:p>
            <a:pPr marL="647700">
              <a:lnSpc>
                <a:spcPct val="100000"/>
              </a:lnSpc>
              <a:spcBef>
                <a:spcPts val="275"/>
              </a:spcBef>
            </a:pPr>
            <a:r>
              <a:rPr lang="tr-TR" sz="1400" spc="-5" dirty="0" smtClean="0">
                <a:latin typeface="Verdana"/>
                <a:cs typeface="Verdana"/>
              </a:rPr>
              <a:t>Adım 1: Başlangıç değerlerini seçin</a:t>
            </a:r>
          </a:p>
          <a:p>
            <a:pPr marL="914400">
              <a:lnSpc>
                <a:spcPct val="100000"/>
              </a:lnSpc>
              <a:spcBef>
                <a:spcPts val="320"/>
              </a:spcBef>
            </a:pPr>
            <a:r>
              <a:rPr lang="tr-TR" sz="1400" i="1" spc="10" dirty="0" smtClean="0">
                <a:latin typeface="Times New Roman"/>
                <a:cs typeface="Times New Roman"/>
              </a:rPr>
              <a:t>1</a:t>
            </a:r>
            <a:r>
              <a:rPr lang="tr-TR" sz="1400" i="1" spc="10" dirty="0">
                <a:latin typeface="Times New Roman"/>
                <a:cs typeface="Times New Roman"/>
              </a:rPr>
              <a:t>. </a:t>
            </a:r>
            <a:r>
              <a:rPr lang="tr-TR" sz="1400" i="1" spc="10" dirty="0" err="1" smtClean="0">
                <a:latin typeface="Times New Roman"/>
                <a:cs typeface="Times New Roman"/>
              </a:rPr>
              <a:t>üretec</a:t>
            </a:r>
            <a:r>
              <a:rPr lang="tr-TR" sz="1400" i="1" spc="10" dirty="0" smtClean="0">
                <a:latin typeface="Times New Roman"/>
                <a:cs typeface="Times New Roman"/>
              </a:rPr>
              <a:t> </a:t>
            </a:r>
            <a:r>
              <a:rPr lang="tr-TR" sz="1400" i="1" spc="10" dirty="0">
                <a:latin typeface="Times New Roman"/>
                <a:cs typeface="Times New Roman"/>
              </a:rPr>
              <a:t>için </a:t>
            </a:r>
            <a:r>
              <a:rPr lang="tr-TR" sz="1400" dirty="0">
                <a:latin typeface="Verdana"/>
                <a:cs typeface="Verdana"/>
              </a:rPr>
              <a:t>[</a:t>
            </a:r>
            <a:r>
              <a:rPr lang="tr-TR" sz="1400" dirty="0">
                <a:latin typeface="Times New Roman"/>
                <a:cs typeface="Times New Roman"/>
              </a:rPr>
              <a:t>1, 2147483562</a:t>
            </a:r>
            <a:r>
              <a:rPr lang="tr-TR" sz="1400" dirty="0">
                <a:latin typeface="Verdana"/>
                <a:cs typeface="Verdana"/>
              </a:rPr>
              <a:t>] aralığında </a:t>
            </a:r>
            <a:r>
              <a:rPr lang="tr-TR" sz="1400" i="1" spc="10" dirty="0">
                <a:latin typeface="Times New Roman"/>
                <a:cs typeface="Times New Roman"/>
              </a:rPr>
              <a:t>X</a:t>
            </a:r>
            <a:r>
              <a:rPr lang="tr-TR" sz="1350" spc="15" baseline="-21604" dirty="0">
                <a:latin typeface="Times New Roman"/>
                <a:cs typeface="Times New Roman"/>
              </a:rPr>
              <a:t>0,1</a:t>
            </a:r>
            <a:endParaRPr lang="tr-TR" sz="1400" dirty="0">
              <a:latin typeface="Verdana"/>
              <a:cs typeface="Verdana"/>
            </a:endParaRPr>
          </a:p>
          <a:p>
            <a:pPr marL="647700" marR="2179955" indent="266700">
              <a:lnSpc>
                <a:spcPct val="119000"/>
              </a:lnSpc>
              <a:spcBef>
                <a:spcPts val="100"/>
              </a:spcBef>
            </a:pPr>
            <a:r>
              <a:rPr lang="tr-TR" sz="1400" i="1" spc="10" dirty="0">
                <a:latin typeface="Times New Roman"/>
                <a:cs typeface="Times New Roman"/>
              </a:rPr>
              <a:t>2. </a:t>
            </a:r>
            <a:r>
              <a:rPr lang="tr-TR" sz="1400" i="1" spc="10" dirty="0" err="1" smtClean="0">
                <a:latin typeface="Times New Roman"/>
                <a:cs typeface="Times New Roman"/>
              </a:rPr>
              <a:t>üretec</a:t>
            </a:r>
            <a:r>
              <a:rPr lang="tr-TR" sz="1400" i="1" spc="10" dirty="0" smtClean="0">
                <a:latin typeface="Times New Roman"/>
                <a:cs typeface="Times New Roman"/>
              </a:rPr>
              <a:t> </a:t>
            </a:r>
            <a:r>
              <a:rPr lang="tr-TR" sz="1400" i="1" spc="10" dirty="0">
                <a:latin typeface="Times New Roman"/>
                <a:cs typeface="Times New Roman"/>
              </a:rPr>
              <a:t>için </a:t>
            </a:r>
            <a:r>
              <a:rPr lang="tr-TR" sz="1400" dirty="0">
                <a:latin typeface="Verdana"/>
                <a:cs typeface="Verdana"/>
              </a:rPr>
              <a:t>[</a:t>
            </a:r>
            <a:r>
              <a:rPr lang="tr-TR" sz="1400" dirty="0">
                <a:latin typeface="Times New Roman"/>
                <a:cs typeface="Times New Roman"/>
              </a:rPr>
              <a:t>1, 2147483398</a:t>
            </a:r>
            <a:r>
              <a:rPr lang="tr-TR" sz="1400" dirty="0">
                <a:latin typeface="Verdana"/>
                <a:cs typeface="Verdana"/>
              </a:rPr>
              <a:t>] aralığında </a:t>
            </a:r>
            <a:r>
              <a:rPr lang="tr-TR" sz="1400" i="1" spc="10" dirty="0" smtClean="0">
                <a:latin typeface="Times New Roman"/>
                <a:cs typeface="Times New Roman"/>
              </a:rPr>
              <a:t>X</a:t>
            </a:r>
            <a:r>
              <a:rPr lang="tr-TR" sz="1350" spc="15" baseline="-21604" dirty="0" smtClean="0">
                <a:latin typeface="Times New Roman"/>
                <a:cs typeface="Times New Roman"/>
              </a:rPr>
              <a:t>0,2</a:t>
            </a:r>
            <a:endParaRPr lang="tr-TR" sz="1400" spc="-5" dirty="0" smtClean="0">
              <a:latin typeface="Verdana"/>
              <a:cs typeface="Verdana"/>
            </a:endParaRPr>
          </a:p>
          <a:p>
            <a:pPr marL="647700">
              <a:lnSpc>
                <a:spcPct val="100000"/>
              </a:lnSpc>
              <a:spcBef>
                <a:spcPts val="275"/>
              </a:spcBef>
            </a:pPr>
            <a:r>
              <a:rPr lang="nb-NO" sz="1400" spc="-5" dirty="0" smtClean="0">
                <a:latin typeface="Verdana"/>
                <a:cs typeface="Verdana"/>
              </a:rPr>
              <a:t>Adım 2: Her bir </a:t>
            </a:r>
            <a:r>
              <a:rPr lang="tr-TR" sz="1400" spc="-5" dirty="0" smtClean="0">
                <a:latin typeface="Verdana"/>
                <a:cs typeface="Verdana"/>
              </a:rPr>
              <a:t>üreteç</a:t>
            </a:r>
            <a:r>
              <a:rPr lang="nb-NO" sz="1400" spc="-5" dirty="0" smtClean="0">
                <a:latin typeface="Verdana"/>
                <a:cs typeface="Verdana"/>
              </a:rPr>
              <a:t> için,</a:t>
            </a:r>
            <a:endParaRPr sz="1400" dirty="0" smtClean="0">
              <a:latin typeface="Verdana"/>
              <a:cs typeface="Verdana"/>
            </a:endParaRPr>
          </a:p>
          <a:p>
            <a:pPr marL="933450">
              <a:lnSpc>
                <a:spcPct val="100000"/>
              </a:lnSpc>
              <a:spcBef>
                <a:spcPts val="320"/>
              </a:spcBef>
            </a:pPr>
            <a:r>
              <a:rPr sz="1400" i="1" spc="10" dirty="0" smtClean="0">
                <a:latin typeface="Times New Roman"/>
                <a:cs typeface="Times New Roman"/>
              </a:rPr>
              <a:t>X</a:t>
            </a:r>
            <a:r>
              <a:rPr sz="1350" i="1" spc="15" baseline="-21604" dirty="0" smtClean="0">
                <a:latin typeface="Times New Roman"/>
                <a:cs typeface="Times New Roman"/>
              </a:rPr>
              <a:t>i+</a:t>
            </a:r>
            <a:r>
              <a:rPr sz="1350" spc="15" baseline="-21604" dirty="0" smtClean="0">
                <a:latin typeface="Times New Roman"/>
                <a:cs typeface="Times New Roman"/>
              </a:rPr>
              <a:t>1,1 </a:t>
            </a:r>
            <a:r>
              <a:rPr sz="1400" dirty="0">
                <a:latin typeface="Times New Roman"/>
                <a:cs typeface="Times New Roman"/>
              </a:rPr>
              <a:t>= 40014 × </a:t>
            </a:r>
            <a:r>
              <a:rPr sz="1400" i="1" spc="5" dirty="0">
                <a:latin typeface="Times New Roman"/>
                <a:cs typeface="Times New Roman"/>
              </a:rPr>
              <a:t>X</a:t>
            </a:r>
            <a:r>
              <a:rPr sz="1350" i="1" spc="7" baseline="-21604" dirty="0">
                <a:latin typeface="Times New Roman"/>
                <a:cs typeface="Times New Roman"/>
              </a:rPr>
              <a:t>i,</a:t>
            </a:r>
            <a:r>
              <a:rPr sz="1350" spc="7" baseline="-21604" dirty="0">
                <a:latin typeface="Times New Roman"/>
                <a:cs typeface="Times New Roman"/>
              </a:rPr>
              <a:t>1  </a:t>
            </a:r>
            <a:r>
              <a:rPr sz="1400" dirty="0">
                <a:latin typeface="Times New Roman"/>
                <a:cs typeface="Times New Roman"/>
              </a:rPr>
              <a:t>mod</a:t>
            </a:r>
            <a:r>
              <a:rPr sz="1400" spc="-75" dirty="0">
                <a:latin typeface="Times New Roman"/>
                <a:cs typeface="Times New Roman"/>
              </a:rPr>
              <a:t> </a:t>
            </a:r>
            <a:r>
              <a:rPr sz="1400" dirty="0">
                <a:latin typeface="Times New Roman"/>
                <a:cs typeface="Times New Roman"/>
              </a:rPr>
              <a:t>2147483563</a:t>
            </a:r>
          </a:p>
          <a:p>
            <a:pPr marL="933450">
              <a:lnSpc>
                <a:spcPct val="100000"/>
              </a:lnSpc>
              <a:spcBef>
                <a:spcPts val="320"/>
              </a:spcBef>
            </a:pPr>
            <a:r>
              <a:rPr sz="1400" i="1" spc="10" dirty="0">
                <a:latin typeface="Times New Roman"/>
                <a:cs typeface="Times New Roman"/>
              </a:rPr>
              <a:t>X</a:t>
            </a:r>
            <a:r>
              <a:rPr sz="1350" i="1" spc="15" baseline="-21604" dirty="0">
                <a:latin typeface="Times New Roman"/>
                <a:cs typeface="Times New Roman"/>
              </a:rPr>
              <a:t>i+</a:t>
            </a:r>
            <a:r>
              <a:rPr sz="1350" spc="15" baseline="-21604" dirty="0">
                <a:latin typeface="Times New Roman"/>
                <a:cs typeface="Times New Roman"/>
              </a:rPr>
              <a:t>1,2 </a:t>
            </a:r>
            <a:r>
              <a:rPr sz="1400" dirty="0">
                <a:latin typeface="Times New Roman"/>
                <a:cs typeface="Times New Roman"/>
              </a:rPr>
              <a:t>= 40692 × </a:t>
            </a:r>
            <a:r>
              <a:rPr sz="1400" i="1" spc="5" dirty="0">
                <a:latin typeface="Times New Roman"/>
                <a:cs typeface="Times New Roman"/>
              </a:rPr>
              <a:t>X</a:t>
            </a:r>
            <a:r>
              <a:rPr sz="1350" i="1" spc="7" baseline="-21604" dirty="0">
                <a:latin typeface="Times New Roman"/>
                <a:cs typeface="Times New Roman"/>
              </a:rPr>
              <a:t>i,</a:t>
            </a:r>
            <a:r>
              <a:rPr sz="1350" spc="7" baseline="-21604" dirty="0">
                <a:latin typeface="Times New Roman"/>
                <a:cs typeface="Times New Roman"/>
              </a:rPr>
              <a:t>2  </a:t>
            </a:r>
            <a:r>
              <a:rPr sz="1400" dirty="0">
                <a:latin typeface="Times New Roman"/>
                <a:cs typeface="Times New Roman"/>
              </a:rPr>
              <a:t>mod</a:t>
            </a:r>
            <a:r>
              <a:rPr sz="1400" spc="-75" dirty="0">
                <a:latin typeface="Times New Roman"/>
                <a:cs typeface="Times New Roman"/>
              </a:rPr>
              <a:t> </a:t>
            </a:r>
            <a:r>
              <a:rPr sz="1400" dirty="0">
                <a:latin typeface="Times New Roman"/>
                <a:cs typeface="Times New Roman"/>
              </a:rPr>
              <a:t>2147483399</a:t>
            </a:r>
          </a:p>
          <a:p>
            <a:pPr marL="647700">
              <a:lnSpc>
                <a:spcPct val="100000"/>
              </a:lnSpc>
              <a:spcBef>
                <a:spcPts val="370"/>
              </a:spcBef>
            </a:pPr>
            <a:r>
              <a:rPr lang="nb-NO" sz="1600" spc="-5" dirty="0">
                <a:latin typeface="Verdana"/>
                <a:cs typeface="Verdana"/>
              </a:rPr>
              <a:t>Adım </a:t>
            </a:r>
            <a:r>
              <a:rPr sz="1600" spc="-5" dirty="0" smtClean="0">
                <a:latin typeface="Verdana"/>
                <a:cs typeface="Verdana"/>
              </a:rPr>
              <a:t>3</a:t>
            </a:r>
            <a:r>
              <a:rPr sz="1600" spc="-5" dirty="0">
                <a:latin typeface="Verdana"/>
                <a:cs typeface="Verdana"/>
              </a:rPr>
              <a:t>: </a:t>
            </a:r>
            <a:r>
              <a:rPr sz="1400" i="1" spc="10" dirty="0">
                <a:latin typeface="Times New Roman"/>
                <a:cs typeface="Times New Roman"/>
              </a:rPr>
              <a:t>X</a:t>
            </a:r>
            <a:r>
              <a:rPr sz="1350" i="1" spc="15" baseline="-21604" dirty="0">
                <a:latin typeface="Times New Roman"/>
                <a:cs typeface="Times New Roman"/>
              </a:rPr>
              <a:t>i+</a:t>
            </a:r>
            <a:r>
              <a:rPr sz="1350" spc="15" baseline="-21604" dirty="0">
                <a:latin typeface="Times New Roman"/>
                <a:cs typeface="Times New Roman"/>
              </a:rPr>
              <a:t>1 </a:t>
            </a:r>
            <a:r>
              <a:rPr sz="1400" dirty="0">
                <a:latin typeface="Times New Roman"/>
                <a:cs typeface="Times New Roman"/>
              </a:rPr>
              <a:t>= </a:t>
            </a:r>
            <a:r>
              <a:rPr sz="1400" spc="5" dirty="0">
                <a:latin typeface="Times New Roman"/>
                <a:cs typeface="Times New Roman"/>
              </a:rPr>
              <a:t>(</a:t>
            </a:r>
            <a:r>
              <a:rPr sz="1400" i="1" spc="5" dirty="0">
                <a:latin typeface="Times New Roman"/>
                <a:cs typeface="Times New Roman"/>
              </a:rPr>
              <a:t>X</a:t>
            </a:r>
            <a:r>
              <a:rPr sz="1350" i="1" spc="7" baseline="-21604" dirty="0">
                <a:latin typeface="Times New Roman"/>
                <a:cs typeface="Times New Roman"/>
              </a:rPr>
              <a:t>i+</a:t>
            </a:r>
            <a:r>
              <a:rPr sz="1350" spc="7" baseline="-21604" dirty="0">
                <a:latin typeface="Times New Roman"/>
                <a:cs typeface="Times New Roman"/>
              </a:rPr>
              <a:t>1,1 </a:t>
            </a:r>
            <a:r>
              <a:rPr sz="1400" dirty="0">
                <a:latin typeface="Times New Roman"/>
                <a:cs typeface="Times New Roman"/>
              </a:rPr>
              <a:t>- </a:t>
            </a:r>
            <a:r>
              <a:rPr sz="1400" i="1" spc="10" dirty="0">
                <a:latin typeface="Times New Roman"/>
                <a:cs typeface="Times New Roman"/>
              </a:rPr>
              <a:t>X</a:t>
            </a:r>
            <a:r>
              <a:rPr sz="1350" i="1" spc="15" baseline="-21604" dirty="0">
                <a:latin typeface="Times New Roman"/>
                <a:cs typeface="Times New Roman"/>
              </a:rPr>
              <a:t>i+</a:t>
            </a:r>
            <a:r>
              <a:rPr sz="1350" spc="15" baseline="-21604" dirty="0">
                <a:latin typeface="Times New Roman"/>
                <a:cs typeface="Times New Roman"/>
              </a:rPr>
              <a:t>1,2 </a:t>
            </a:r>
            <a:r>
              <a:rPr sz="1400" dirty="0">
                <a:latin typeface="Times New Roman"/>
                <a:cs typeface="Times New Roman"/>
              </a:rPr>
              <a:t>) mod</a:t>
            </a:r>
            <a:r>
              <a:rPr sz="1400" spc="120" dirty="0">
                <a:latin typeface="Times New Roman"/>
                <a:cs typeface="Times New Roman"/>
              </a:rPr>
              <a:t> </a:t>
            </a:r>
            <a:r>
              <a:rPr sz="1400" dirty="0">
                <a:latin typeface="Times New Roman"/>
                <a:cs typeface="Times New Roman"/>
              </a:rPr>
              <a:t>2147483562</a:t>
            </a:r>
          </a:p>
          <a:p>
            <a:pPr marL="647700">
              <a:lnSpc>
                <a:spcPct val="100000"/>
              </a:lnSpc>
              <a:spcBef>
                <a:spcPts val="380"/>
              </a:spcBef>
            </a:pPr>
            <a:r>
              <a:rPr lang="nb-NO" sz="1600" spc="-5" dirty="0">
                <a:latin typeface="Verdana"/>
                <a:cs typeface="Verdana"/>
              </a:rPr>
              <a:t>Adım </a:t>
            </a:r>
            <a:r>
              <a:rPr sz="1600" spc="-5" dirty="0" smtClean="0">
                <a:latin typeface="Verdana"/>
                <a:cs typeface="Verdana"/>
              </a:rPr>
              <a:t>4</a:t>
            </a:r>
            <a:r>
              <a:rPr sz="1600" spc="-5" dirty="0">
                <a:latin typeface="Verdana"/>
                <a:cs typeface="Verdana"/>
              </a:rPr>
              <a:t>: </a:t>
            </a:r>
            <a:r>
              <a:rPr lang="tr-TR" sz="1600" spc="-5" dirty="0" err="1" smtClean="0">
                <a:latin typeface="Verdana"/>
                <a:cs typeface="Verdana"/>
              </a:rPr>
              <a:t>return</a:t>
            </a:r>
            <a:endParaRPr sz="1600" dirty="0">
              <a:latin typeface="Verdana"/>
              <a:cs typeface="Verdana"/>
            </a:endParaRPr>
          </a:p>
        </p:txBody>
      </p:sp>
      <p:sp>
        <p:nvSpPr>
          <p:cNvPr id="4" name="object 4"/>
          <p:cNvSpPr txBox="1"/>
          <p:nvPr/>
        </p:nvSpPr>
        <p:spPr>
          <a:xfrm>
            <a:off x="1361412" y="5770637"/>
            <a:ext cx="6070600" cy="605294"/>
          </a:xfrm>
          <a:prstGeom prst="rect">
            <a:avLst/>
          </a:prstGeom>
        </p:spPr>
        <p:txBody>
          <a:bodyPr vert="horz" wrap="square" lIns="0" tIns="60960" rIns="0" bIns="0" rtlCol="0">
            <a:spAutoFit/>
          </a:bodyPr>
          <a:lstStyle/>
          <a:p>
            <a:pPr marL="304800">
              <a:lnSpc>
                <a:spcPct val="100000"/>
              </a:lnSpc>
              <a:spcBef>
                <a:spcPts val="480"/>
              </a:spcBef>
            </a:pPr>
            <a:r>
              <a:rPr lang="tr-TR" sz="1600" spc="-5" dirty="0" smtClean="0">
                <a:latin typeface="Verdana"/>
                <a:cs typeface="Verdana"/>
              </a:rPr>
              <a:t>Adım</a:t>
            </a:r>
            <a:r>
              <a:rPr sz="1600" spc="-5" dirty="0" smtClean="0">
                <a:latin typeface="Verdana"/>
                <a:cs typeface="Verdana"/>
              </a:rPr>
              <a:t>5</a:t>
            </a:r>
            <a:r>
              <a:rPr lang="tr-TR" sz="1600" spc="-5" dirty="0">
                <a:latin typeface="Verdana"/>
                <a:cs typeface="Verdana"/>
              </a:rPr>
              <a:t>: </a:t>
            </a:r>
            <a:r>
              <a:rPr lang="tr-TR" sz="1600" spc="-5" dirty="0" smtClean="0">
                <a:latin typeface="Verdana"/>
                <a:cs typeface="Verdana"/>
              </a:rPr>
              <a:t>i </a:t>
            </a:r>
            <a:r>
              <a:rPr lang="tr-TR" sz="1600" spc="-5" dirty="0">
                <a:latin typeface="Verdana"/>
                <a:cs typeface="Verdana"/>
              </a:rPr>
              <a:t>= i + 1 olarak ayarlayın, 2. adıma geri dönün.</a:t>
            </a:r>
          </a:p>
          <a:p>
            <a:pPr marL="304800" indent="-266700">
              <a:lnSpc>
                <a:spcPct val="100000"/>
              </a:lnSpc>
              <a:spcBef>
                <a:spcPts val="380"/>
              </a:spcBef>
              <a:buClr>
                <a:srgbClr val="003366"/>
              </a:buClr>
              <a:buChar char="•"/>
              <a:tabLst>
                <a:tab pos="304165" algn="l"/>
                <a:tab pos="304800" algn="l"/>
              </a:tabLst>
            </a:pPr>
            <a:r>
              <a:rPr lang="tr-TR" sz="1600" spc="-5" dirty="0">
                <a:latin typeface="Verdana"/>
                <a:cs typeface="Verdana"/>
              </a:rPr>
              <a:t>Kombine </a:t>
            </a:r>
            <a:r>
              <a:rPr lang="tr-TR" sz="1600" spc="-5" dirty="0" smtClean="0">
                <a:latin typeface="Verdana"/>
                <a:cs typeface="Verdana"/>
              </a:rPr>
              <a:t>üretecin periyodu:</a:t>
            </a:r>
            <a:r>
              <a:rPr sz="1600" dirty="0" smtClean="0">
                <a:latin typeface="Times New Roman"/>
                <a:cs typeface="Times New Roman"/>
              </a:rPr>
              <a:t>(</a:t>
            </a:r>
            <a:r>
              <a:rPr sz="1600" i="1" dirty="0" smtClean="0">
                <a:latin typeface="Times New Roman"/>
                <a:cs typeface="Times New Roman"/>
              </a:rPr>
              <a:t>m</a:t>
            </a:r>
            <a:r>
              <a:rPr sz="1575" baseline="-21164" dirty="0" smtClean="0">
                <a:latin typeface="Times New Roman"/>
                <a:cs typeface="Times New Roman"/>
              </a:rPr>
              <a:t>1 </a:t>
            </a:r>
            <a:r>
              <a:rPr sz="1600" dirty="0" smtClean="0">
                <a:latin typeface="Times New Roman"/>
                <a:cs typeface="Times New Roman"/>
              </a:rPr>
              <a:t>– 1)(</a:t>
            </a:r>
            <a:r>
              <a:rPr sz="1600" i="1" dirty="0" smtClean="0">
                <a:latin typeface="Times New Roman"/>
                <a:cs typeface="Times New Roman"/>
              </a:rPr>
              <a:t>m</a:t>
            </a:r>
            <a:r>
              <a:rPr sz="1575" baseline="-21164" dirty="0" smtClean="0">
                <a:latin typeface="Times New Roman"/>
                <a:cs typeface="Times New Roman"/>
              </a:rPr>
              <a:t>2 </a:t>
            </a:r>
            <a:r>
              <a:rPr sz="1600" dirty="0" smtClean="0">
                <a:latin typeface="Times New Roman"/>
                <a:cs typeface="Times New Roman"/>
              </a:rPr>
              <a:t>– </a:t>
            </a:r>
            <a:r>
              <a:rPr sz="1600" spc="-5" dirty="0" smtClean="0">
                <a:latin typeface="Times New Roman"/>
                <a:cs typeface="Times New Roman"/>
              </a:rPr>
              <a:t>1)/2 </a:t>
            </a:r>
            <a:r>
              <a:rPr sz="1600" dirty="0" smtClean="0">
                <a:latin typeface="Times New Roman"/>
                <a:cs typeface="Times New Roman"/>
              </a:rPr>
              <a:t>~ 2 x</a:t>
            </a:r>
            <a:r>
              <a:rPr sz="1600" spc="-229" dirty="0" smtClean="0">
                <a:latin typeface="Times New Roman"/>
                <a:cs typeface="Times New Roman"/>
              </a:rPr>
              <a:t> </a:t>
            </a:r>
            <a:r>
              <a:rPr sz="1600" dirty="0" smtClean="0">
                <a:latin typeface="Times New Roman"/>
                <a:cs typeface="Times New Roman"/>
              </a:rPr>
              <a:t>10</a:t>
            </a:r>
            <a:r>
              <a:rPr sz="1575" baseline="26455" dirty="0" smtClean="0">
                <a:latin typeface="Times New Roman"/>
                <a:cs typeface="Times New Roman"/>
              </a:rPr>
              <a:t>18</a:t>
            </a:r>
            <a:endParaRPr sz="1575" baseline="26455" dirty="0">
              <a:latin typeface="Times New Roman"/>
              <a:cs typeface="Times New Roman"/>
            </a:endParaRPr>
          </a:p>
        </p:txBody>
      </p:sp>
      <p:pic>
        <p:nvPicPr>
          <p:cNvPr id="22" name="Resim 21"/>
          <p:cNvPicPr>
            <a:picLocks noChangeAspect="1"/>
          </p:cNvPicPr>
          <p:nvPr/>
        </p:nvPicPr>
        <p:blipFill>
          <a:blip r:embed="rId2"/>
          <a:stretch>
            <a:fillRect/>
          </a:stretch>
        </p:blipFill>
        <p:spPr>
          <a:xfrm>
            <a:off x="3110837" y="4671562"/>
            <a:ext cx="2571750" cy="1114425"/>
          </a:xfrm>
          <a:prstGeom prst="rect">
            <a:avLst/>
          </a:prstGeo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5795010" cy="452120"/>
          </a:xfrm>
          <a:prstGeom prst="rect">
            <a:avLst/>
          </a:prstGeom>
        </p:spPr>
        <p:txBody>
          <a:bodyPr vert="horz" wrap="square" lIns="0" tIns="12700" rIns="0" bIns="0" rtlCol="0">
            <a:spAutoFit/>
          </a:bodyPr>
          <a:lstStyle/>
          <a:p>
            <a:pPr marL="12700">
              <a:lnSpc>
                <a:spcPct val="100000"/>
              </a:lnSpc>
              <a:spcBef>
                <a:spcPts val="100"/>
              </a:spcBef>
            </a:pPr>
            <a:r>
              <a:rPr lang="tr-TR" spc="-5" dirty="0"/>
              <a:t>Excel 2003'te Rasgele Sayılar</a:t>
            </a:r>
            <a:endParaRPr spc="-5" dirty="0"/>
          </a:p>
        </p:txBody>
      </p:sp>
      <p:sp>
        <p:nvSpPr>
          <p:cNvPr id="3" name="object 3"/>
          <p:cNvSpPr txBox="1"/>
          <p:nvPr/>
        </p:nvSpPr>
        <p:spPr>
          <a:xfrm>
            <a:off x="1005811" y="4973585"/>
            <a:ext cx="8314690" cy="1464568"/>
          </a:xfrm>
          <a:prstGeom prst="rect">
            <a:avLst/>
          </a:prstGeom>
        </p:spPr>
        <p:txBody>
          <a:bodyPr vert="horz" wrap="square" lIns="0" tIns="8255" rIns="0" bIns="0" rtlCol="0">
            <a:spAutoFit/>
          </a:bodyPr>
          <a:lstStyle/>
          <a:p>
            <a:pPr marL="381000" marR="353060" indent="-342900">
              <a:lnSpc>
                <a:spcPct val="101200"/>
              </a:lnSpc>
              <a:spcBef>
                <a:spcPts val="65"/>
              </a:spcBef>
              <a:buClr>
                <a:srgbClr val="003366"/>
              </a:buClr>
              <a:buSzPct val="118181"/>
              <a:buChar char="•"/>
              <a:tabLst>
                <a:tab pos="381000" algn="l"/>
              </a:tabLst>
            </a:pPr>
            <a:r>
              <a:rPr lang="tr-TR" sz="2200" dirty="0">
                <a:latin typeface="Verdana"/>
                <a:cs typeface="Verdana"/>
              </a:rPr>
              <a:t>Bu yöntemin </a:t>
            </a:r>
            <a:r>
              <a:rPr lang="tr-TR" sz="2400" dirty="0">
                <a:latin typeface="Verdana"/>
                <a:cs typeface="Verdana"/>
              </a:rPr>
              <a:t>10</a:t>
            </a:r>
            <a:r>
              <a:rPr lang="tr-TR" sz="2400" baseline="24904" dirty="0">
                <a:latin typeface="Verdana"/>
                <a:cs typeface="Verdana"/>
              </a:rPr>
              <a:t>13 </a:t>
            </a:r>
            <a:r>
              <a:rPr lang="tr-TR" sz="2200" dirty="0" smtClean="0">
                <a:latin typeface="Verdana"/>
                <a:cs typeface="Verdana"/>
              </a:rPr>
              <a:t>'den </a:t>
            </a:r>
            <a:r>
              <a:rPr lang="tr-TR" sz="2200" dirty="0">
                <a:latin typeface="Verdana"/>
                <a:cs typeface="Verdana"/>
              </a:rPr>
              <a:t>fazla sayı ürettiği </a:t>
            </a:r>
            <a:r>
              <a:rPr lang="tr-TR" sz="2200" dirty="0" smtClean="0">
                <a:latin typeface="Verdana"/>
                <a:cs typeface="Verdana"/>
              </a:rPr>
              <a:t>belirtilmektedir</a:t>
            </a:r>
          </a:p>
          <a:p>
            <a:pPr marL="381000" indent="-342900">
              <a:lnSpc>
                <a:spcPct val="100000"/>
              </a:lnSpc>
              <a:spcBef>
                <a:spcPts val="490"/>
              </a:spcBef>
              <a:buClr>
                <a:srgbClr val="003366"/>
              </a:buClr>
              <a:buSzPct val="118181"/>
              <a:buChar char="•"/>
              <a:tabLst>
                <a:tab pos="381000" algn="l"/>
              </a:tabLst>
            </a:pPr>
            <a:r>
              <a:rPr lang="tr-TR" sz="2200" dirty="0" smtClean="0">
                <a:latin typeface="Verdana"/>
                <a:cs typeface="Verdana"/>
              </a:rPr>
              <a:t>Daha fazla bilgi için</a:t>
            </a:r>
            <a:r>
              <a:rPr sz="2200" spc="-5" dirty="0" smtClean="0">
                <a:latin typeface="Verdana"/>
                <a:cs typeface="Verdana"/>
              </a:rPr>
              <a:t>:</a:t>
            </a:r>
            <a:r>
              <a:rPr sz="2200" spc="-5" dirty="0" smtClean="0">
                <a:solidFill>
                  <a:srgbClr val="003366"/>
                </a:solidFill>
                <a:latin typeface="Verdana"/>
                <a:cs typeface="Verdana"/>
              </a:rPr>
              <a:t> </a:t>
            </a:r>
            <a:r>
              <a:rPr sz="2200" u="sng" spc="-5" dirty="0">
                <a:solidFill>
                  <a:srgbClr val="003366"/>
                </a:solidFill>
                <a:uFill>
                  <a:solidFill>
                    <a:srgbClr val="004479"/>
                  </a:solidFill>
                </a:uFill>
                <a:latin typeface="Verdana"/>
                <a:cs typeface="Verdana"/>
                <a:hlinkClick r:id="rId2"/>
              </a:rPr>
              <a:t>http://support.microsoft.com/kb/828795</a:t>
            </a:r>
            <a:endParaRPr sz="2200" dirty="0">
              <a:latin typeface="Verdana"/>
              <a:cs typeface="Verdana"/>
            </a:endParaRPr>
          </a:p>
        </p:txBody>
      </p:sp>
      <p:sp>
        <p:nvSpPr>
          <p:cNvPr id="14" name="object 14"/>
          <p:cNvSpPr txBox="1"/>
          <p:nvPr/>
        </p:nvSpPr>
        <p:spPr>
          <a:xfrm>
            <a:off x="1031211" y="1363229"/>
            <a:ext cx="8374380" cy="2452851"/>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es-ES" sz="2200" dirty="0">
                <a:latin typeface="Verdana"/>
                <a:cs typeface="Verdana"/>
              </a:rPr>
              <a:t>Excel 2003 ve 2007'de yeni Rasgele Sayı </a:t>
            </a:r>
            <a:r>
              <a:rPr lang="es-ES" sz="2200" dirty="0" smtClean="0">
                <a:latin typeface="Verdana"/>
                <a:cs typeface="Verdana"/>
              </a:rPr>
              <a:t>Üreticisi</a:t>
            </a:r>
            <a:endParaRPr lang="tr-TR" sz="2200" dirty="0">
              <a:latin typeface="Verdana"/>
              <a:cs typeface="Verdana"/>
            </a:endParaRPr>
          </a:p>
          <a:p>
            <a:pPr marL="355600" indent="-342900">
              <a:lnSpc>
                <a:spcPct val="100000"/>
              </a:lnSpc>
              <a:spcBef>
                <a:spcPts val="100"/>
              </a:spcBef>
              <a:buClr>
                <a:srgbClr val="003366"/>
              </a:buClr>
              <a:buSzPct val="118181"/>
              <a:buChar char="•"/>
              <a:tabLst>
                <a:tab pos="355600" algn="l"/>
              </a:tabLst>
            </a:pPr>
            <a:endParaRPr sz="2750" dirty="0">
              <a:latin typeface="Times New Roman"/>
              <a:cs typeface="Times New Roman"/>
            </a:endParaRPr>
          </a:p>
          <a:p>
            <a:pPr marL="986790" algn="just">
              <a:lnSpc>
                <a:spcPct val="100000"/>
              </a:lnSpc>
            </a:pPr>
            <a:r>
              <a:rPr sz="2250" spc="10" dirty="0">
                <a:latin typeface="Times New Roman"/>
                <a:cs typeface="Times New Roman"/>
              </a:rPr>
              <a:t>X, Y,</a:t>
            </a:r>
            <a:r>
              <a:rPr sz="2250" spc="-305" dirty="0">
                <a:latin typeface="Times New Roman"/>
                <a:cs typeface="Times New Roman"/>
              </a:rPr>
              <a:t> </a:t>
            </a:r>
            <a:r>
              <a:rPr sz="2250" spc="30" dirty="0">
                <a:latin typeface="Times New Roman"/>
                <a:cs typeface="Times New Roman"/>
              </a:rPr>
              <a:t>Z</a:t>
            </a:r>
            <a:r>
              <a:rPr sz="2250" spc="30" dirty="0">
                <a:latin typeface="Symbol"/>
                <a:cs typeface="Symbol"/>
              </a:rPr>
              <a:t></a:t>
            </a:r>
            <a:r>
              <a:rPr sz="2250" spc="30" dirty="0">
                <a:latin typeface="Times New Roman"/>
                <a:cs typeface="Times New Roman"/>
              </a:rPr>
              <a:t>{1,...,30000}</a:t>
            </a:r>
            <a:endParaRPr sz="2250" dirty="0">
              <a:latin typeface="Times New Roman"/>
              <a:cs typeface="Times New Roman"/>
            </a:endParaRPr>
          </a:p>
          <a:p>
            <a:pPr marL="986790" marR="4782185" algn="just">
              <a:lnSpc>
                <a:spcPct val="126600"/>
              </a:lnSpc>
            </a:pPr>
            <a:r>
              <a:rPr sz="2250" spc="15" dirty="0">
                <a:latin typeface="Times New Roman"/>
                <a:cs typeface="Times New Roman"/>
              </a:rPr>
              <a:t>X</a:t>
            </a:r>
            <a:r>
              <a:rPr sz="2250" spc="-90" dirty="0">
                <a:latin typeface="Times New Roman"/>
                <a:cs typeface="Times New Roman"/>
              </a:rPr>
              <a:t> </a:t>
            </a:r>
            <a:r>
              <a:rPr sz="2250" spc="15" dirty="0">
                <a:latin typeface="Symbol"/>
                <a:cs typeface="Symbol"/>
              </a:rPr>
              <a:t></a:t>
            </a:r>
            <a:r>
              <a:rPr sz="2250" spc="-120" dirty="0">
                <a:latin typeface="Times New Roman"/>
                <a:cs typeface="Times New Roman"/>
              </a:rPr>
              <a:t> </a:t>
            </a:r>
            <a:r>
              <a:rPr sz="2250" spc="15" dirty="0">
                <a:latin typeface="Times New Roman"/>
                <a:cs typeface="Times New Roman"/>
              </a:rPr>
              <a:t>X</a:t>
            </a:r>
            <a:r>
              <a:rPr sz="2250" spc="-195" dirty="0">
                <a:latin typeface="Times New Roman"/>
                <a:cs typeface="Times New Roman"/>
              </a:rPr>
              <a:t> </a:t>
            </a:r>
            <a:r>
              <a:rPr sz="2250" spc="25" dirty="0">
                <a:latin typeface="Symbol"/>
                <a:cs typeface="Symbol"/>
              </a:rPr>
              <a:t></a:t>
            </a:r>
            <a:r>
              <a:rPr sz="2250" spc="25" dirty="0">
                <a:latin typeface="Times New Roman"/>
                <a:cs typeface="Times New Roman"/>
              </a:rPr>
              <a:t>171</a:t>
            </a:r>
            <a:r>
              <a:rPr sz="2250" spc="-365" dirty="0">
                <a:latin typeface="Times New Roman"/>
                <a:cs typeface="Times New Roman"/>
              </a:rPr>
              <a:t> </a:t>
            </a:r>
            <a:r>
              <a:rPr sz="2250" spc="-5" dirty="0">
                <a:latin typeface="Times New Roman"/>
                <a:cs typeface="Times New Roman"/>
              </a:rPr>
              <a:t>mod</a:t>
            </a:r>
            <a:r>
              <a:rPr sz="2250" spc="-130" dirty="0">
                <a:latin typeface="Times New Roman"/>
                <a:cs typeface="Times New Roman"/>
              </a:rPr>
              <a:t> </a:t>
            </a:r>
            <a:r>
              <a:rPr sz="2250" spc="-5" dirty="0">
                <a:latin typeface="Times New Roman"/>
                <a:cs typeface="Times New Roman"/>
              </a:rPr>
              <a:t>30269  </a:t>
            </a:r>
            <a:r>
              <a:rPr sz="2250" spc="15" dirty="0">
                <a:latin typeface="Times New Roman"/>
                <a:cs typeface="Times New Roman"/>
              </a:rPr>
              <a:t>Y</a:t>
            </a:r>
            <a:r>
              <a:rPr sz="2250" spc="-95" dirty="0">
                <a:latin typeface="Times New Roman"/>
                <a:cs typeface="Times New Roman"/>
              </a:rPr>
              <a:t> </a:t>
            </a:r>
            <a:r>
              <a:rPr sz="2250" spc="15" dirty="0">
                <a:latin typeface="Symbol"/>
                <a:cs typeface="Symbol"/>
              </a:rPr>
              <a:t></a:t>
            </a:r>
            <a:r>
              <a:rPr sz="2250" spc="-120" dirty="0">
                <a:latin typeface="Times New Roman"/>
                <a:cs typeface="Times New Roman"/>
              </a:rPr>
              <a:t> </a:t>
            </a:r>
            <a:r>
              <a:rPr sz="2250" spc="15" dirty="0">
                <a:latin typeface="Times New Roman"/>
                <a:cs typeface="Times New Roman"/>
              </a:rPr>
              <a:t>Y</a:t>
            </a:r>
            <a:r>
              <a:rPr sz="2250" spc="-195" dirty="0">
                <a:latin typeface="Times New Roman"/>
                <a:cs typeface="Times New Roman"/>
              </a:rPr>
              <a:t> </a:t>
            </a:r>
            <a:r>
              <a:rPr sz="2250" spc="45" dirty="0">
                <a:latin typeface="Symbol"/>
                <a:cs typeface="Symbol"/>
              </a:rPr>
              <a:t></a:t>
            </a:r>
            <a:r>
              <a:rPr sz="2250" spc="45" dirty="0">
                <a:latin typeface="Times New Roman"/>
                <a:cs typeface="Times New Roman"/>
              </a:rPr>
              <a:t>172</a:t>
            </a:r>
            <a:r>
              <a:rPr sz="2250" spc="-195" dirty="0">
                <a:latin typeface="Times New Roman"/>
                <a:cs typeface="Times New Roman"/>
              </a:rPr>
              <a:t> </a:t>
            </a:r>
            <a:r>
              <a:rPr sz="2250" spc="-5" dirty="0">
                <a:latin typeface="Times New Roman"/>
                <a:cs typeface="Times New Roman"/>
              </a:rPr>
              <a:t>mod</a:t>
            </a:r>
            <a:r>
              <a:rPr sz="2250" spc="-135" dirty="0">
                <a:latin typeface="Times New Roman"/>
                <a:cs typeface="Times New Roman"/>
              </a:rPr>
              <a:t> </a:t>
            </a:r>
            <a:r>
              <a:rPr sz="2250" spc="-5" dirty="0">
                <a:latin typeface="Times New Roman"/>
                <a:cs typeface="Times New Roman"/>
              </a:rPr>
              <a:t>30307  </a:t>
            </a:r>
            <a:r>
              <a:rPr sz="2250" spc="15" dirty="0">
                <a:latin typeface="Times New Roman"/>
                <a:cs typeface="Times New Roman"/>
              </a:rPr>
              <a:t>Z</a:t>
            </a:r>
            <a:r>
              <a:rPr sz="2250" spc="-155" dirty="0">
                <a:latin typeface="Times New Roman"/>
                <a:cs typeface="Times New Roman"/>
              </a:rPr>
              <a:t> </a:t>
            </a:r>
            <a:r>
              <a:rPr sz="2250" spc="15" dirty="0">
                <a:latin typeface="Symbol"/>
                <a:cs typeface="Symbol"/>
              </a:rPr>
              <a:t></a:t>
            </a:r>
            <a:r>
              <a:rPr sz="2250" spc="-110" dirty="0">
                <a:latin typeface="Times New Roman"/>
                <a:cs typeface="Times New Roman"/>
              </a:rPr>
              <a:t> </a:t>
            </a:r>
            <a:r>
              <a:rPr sz="2250" spc="15" dirty="0">
                <a:latin typeface="Times New Roman"/>
                <a:cs typeface="Times New Roman"/>
              </a:rPr>
              <a:t>Z</a:t>
            </a:r>
            <a:r>
              <a:rPr sz="2250" spc="-240" dirty="0">
                <a:latin typeface="Times New Roman"/>
                <a:cs typeface="Times New Roman"/>
              </a:rPr>
              <a:t> </a:t>
            </a:r>
            <a:r>
              <a:rPr sz="2250" spc="45" dirty="0">
                <a:latin typeface="Symbol"/>
                <a:cs typeface="Symbol"/>
              </a:rPr>
              <a:t></a:t>
            </a:r>
            <a:r>
              <a:rPr sz="2250" spc="45" dirty="0">
                <a:latin typeface="Times New Roman"/>
                <a:cs typeface="Times New Roman"/>
              </a:rPr>
              <a:t>170</a:t>
            </a:r>
            <a:r>
              <a:rPr sz="2250" spc="-195" dirty="0">
                <a:latin typeface="Times New Roman"/>
                <a:cs typeface="Times New Roman"/>
              </a:rPr>
              <a:t> </a:t>
            </a:r>
            <a:r>
              <a:rPr sz="2250" spc="-5" dirty="0">
                <a:latin typeface="Times New Roman"/>
                <a:cs typeface="Times New Roman"/>
              </a:rPr>
              <a:t>mod</a:t>
            </a:r>
            <a:r>
              <a:rPr sz="2250" spc="-135" dirty="0">
                <a:latin typeface="Times New Roman"/>
                <a:cs typeface="Times New Roman"/>
              </a:rPr>
              <a:t> </a:t>
            </a:r>
            <a:r>
              <a:rPr sz="2250" spc="-5" dirty="0">
                <a:latin typeface="Times New Roman"/>
                <a:cs typeface="Times New Roman"/>
              </a:rPr>
              <a:t>30323</a:t>
            </a:r>
            <a:endParaRPr sz="2250" dirty="0">
              <a:latin typeface="Times New Roman"/>
              <a:cs typeface="Times New Roman"/>
            </a:endParaRPr>
          </a:p>
        </p:txBody>
      </p:sp>
      <p:pic>
        <p:nvPicPr>
          <p:cNvPr id="18" name="Resim 17"/>
          <p:cNvPicPr>
            <a:picLocks noChangeAspect="1"/>
          </p:cNvPicPr>
          <p:nvPr/>
        </p:nvPicPr>
        <p:blipFill>
          <a:blip r:embed="rId3"/>
          <a:stretch>
            <a:fillRect/>
          </a:stretch>
        </p:blipFill>
        <p:spPr>
          <a:xfrm>
            <a:off x="2104678" y="4190721"/>
            <a:ext cx="3648075" cy="762000"/>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879975" cy="452120"/>
          </a:xfrm>
          <a:prstGeom prst="rect">
            <a:avLst/>
          </a:prstGeom>
        </p:spPr>
        <p:txBody>
          <a:bodyPr vert="horz" wrap="square" lIns="0" tIns="12700" rIns="0" bIns="0" rtlCol="0">
            <a:spAutoFit/>
          </a:bodyPr>
          <a:lstStyle/>
          <a:p>
            <a:pPr marL="12700">
              <a:lnSpc>
                <a:spcPct val="100000"/>
              </a:lnSpc>
              <a:spcBef>
                <a:spcPts val="100"/>
              </a:spcBef>
            </a:pPr>
            <a:r>
              <a:rPr lang="tr-TR" spc="-5" dirty="0"/>
              <a:t>Rasgele Sayı Akışı</a:t>
            </a:r>
            <a:endParaRPr spc="-5" dirty="0"/>
          </a:p>
        </p:txBody>
      </p:sp>
      <p:sp>
        <p:nvSpPr>
          <p:cNvPr id="3" name="object 3"/>
          <p:cNvSpPr txBox="1"/>
          <p:nvPr/>
        </p:nvSpPr>
        <p:spPr>
          <a:xfrm>
            <a:off x="993111" y="1319796"/>
            <a:ext cx="9382789" cy="2254463"/>
          </a:xfrm>
          <a:prstGeom prst="rect">
            <a:avLst/>
          </a:prstGeom>
        </p:spPr>
        <p:txBody>
          <a:bodyPr vert="horz" wrap="square" lIns="0" tIns="33020" rIns="0" bIns="0" rtlCol="0">
            <a:spAutoFit/>
          </a:bodyPr>
          <a:lstStyle/>
          <a:p>
            <a:pPr marL="393700" indent="-342900">
              <a:lnSpc>
                <a:spcPct val="100000"/>
              </a:lnSpc>
              <a:spcBef>
                <a:spcPts val="260"/>
              </a:spcBef>
              <a:buClr>
                <a:srgbClr val="003366"/>
              </a:buClr>
              <a:buSzPct val="119444"/>
              <a:buChar char="•"/>
              <a:tabLst>
                <a:tab pos="393065" algn="l"/>
                <a:tab pos="393700" algn="l"/>
              </a:tabLst>
            </a:pPr>
            <a:r>
              <a:rPr lang="tr-TR" dirty="0">
                <a:latin typeface="Verdana"/>
                <a:cs typeface="Verdana"/>
              </a:rPr>
              <a:t>Doğrusal bir eşlenik rasgele sayı üreteci için </a:t>
            </a:r>
            <a:r>
              <a:rPr lang="tr-TR" dirty="0" smtClean="0">
                <a:latin typeface="Verdana"/>
                <a:cs typeface="Verdana"/>
              </a:rPr>
              <a:t>başlangıç </a:t>
            </a:r>
            <a:r>
              <a:rPr sz="1800" spc="-5" dirty="0" smtClean="0">
                <a:latin typeface="Verdana"/>
                <a:cs typeface="Verdana"/>
              </a:rPr>
              <a:t>:</a:t>
            </a:r>
            <a:endParaRPr sz="1800" dirty="0">
              <a:latin typeface="Verdana"/>
              <a:cs typeface="Verdana"/>
            </a:endParaRPr>
          </a:p>
          <a:p>
            <a:pPr marL="673100" lvl="1" indent="-266700">
              <a:lnSpc>
                <a:spcPct val="100000"/>
              </a:lnSpc>
              <a:spcBef>
                <a:spcPts val="145"/>
              </a:spcBef>
              <a:buClr>
                <a:srgbClr val="003366"/>
              </a:buClr>
              <a:buChar char="•"/>
              <a:tabLst>
                <a:tab pos="672465" algn="l"/>
                <a:tab pos="673100" algn="l"/>
              </a:tabLst>
            </a:pPr>
            <a:r>
              <a:rPr lang="tr-TR" sz="1600" dirty="0" smtClean="0">
                <a:latin typeface="Verdana"/>
                <a:cs typeface="Verdana"/>
              </a:rPr>
              <a:t>X0 tam sayı değeri rastgele bir sayı serisi ile başlatılıyor mu?</a:t>
            </a:r>
          </a:p>
          <a:p>
            <a:pPr marL="673100" lvl="1" indent="-266700">
              <a:lnSpc>
                <a:spcPct val="100000"/>
              </a:lnSpc>
              <a:spcBef>
                <a:spcPts val="180"/>
              </a:spcBef>
              <a:buClr>
                <a:srgbClr val="003366"/>
              </a:buClr>
              <a:buChar char="•"/>
              <a:tabLst>
                <a:tab pos="672465" algn="l"/>
                <a:tab pos="673100" algn="l"/>
              </a:tabLst>
            </a:pPr>
            <a:r>
              <a:rPr lang="tr-TR" sz="1600" dirty="0">
                <a:latin typeface="Verdana"/>
                <a:cs typeface="Verdana"/>
              </a:rPr>
              <a:t>Dizideki herhangi bir değer </a:t>
            </a:r>
            <a:r>
              <a:rPr lang="tr-TR" sz="1600" dirty="0">
                <a:latin typeface="Times New Roman"/>
                <a:cs typeface="Times New Roman"/>
              </a:rPr>
              <a:t>(</a:t>
            </a:r>
            <a:r>
              <a:rPr lang="tr-TR" sz="1600" i="1" dirty="0">
                <a:latin typeface="Times New Roman"/>
                <a:cs typeface="Times New Roman"/>
              </a:rPr>
              <a:t>X</a:t>
            </a:r>
            <a:r>
              <a:rPr lang="tr-TR" sz="1575" baseline="-21164" dirty="0">
                <a:latin typeface="Times New Roman"/>
                <a:cs typeface="Times New Roman"/>
              </a:rPr>
              <a:t>0</a:t>
            </a:r>
            <a:r>
              <a:rPr lang="tr-TR" sz="1600" i="1" dirty="0">
                <a:latin typeface="Times New Roman"/>
                <a:cs typeface="Times New Roman"/>
              </a:rPr>
              <a:t>, X</a:t>
            </a:r>
            <a:r>
              <a:rPr lang="tr-TR" sz="1575" baseline="-21164" dirty="0">
                <a:latin typeface="Times New Roman"/>
                <a:cs typeface="Times New Roman"/>
              </a:rPr>
              <a:t>1</a:t>
            </a:r>
            <a:r>
              <a:rPr lang="tr-TR" sz="1600" i="1" dirty="0">
                <a:latin typeface="Times New Roman"/>
                <a:cs typeface="Times New Roman"/>
              </a:rPr>
              <a:t>, …, X</a:t>
            </a:r>
            <a:r>
              <a:rPr lang="tr-TR" sz="1575" i="1" baseline="-21164" dirty="0">
                <a:latin typeface="Times New Roman"/>
                <a:cs typeface="Times New Roman"/>
              </a:rPr>
              <a:t>P</a:t>
            </a:r>
            <a:r>
              <a:rPr lang="tr-TR" sz="1600" dirty="0">
                <a:latin typeface="Times New Roman"/>
                <a:cs typeface="Times New Roman"/>
              </a:rPr>
              <a:t>) </a:t>
            </a:r>
            <a:r>
              <a:rPr lang="tr-TR" sz="1600" dirty="0" smtClean="0">
                <a:latin typeface="Verdana"/>
                <a:cs typeface="Verdana"/>
              </a:rPr>
              <a:t>) üreteci “başlangıç” </a:t>
            </a:r>
            <a:r>
              <a:rPr lang="tr-TR" sz="1600" dirty="0">
                <a:latin typeface="Verdana"/>
                <a:cs typeface="Verdana"/>
              </a:rPr>
              <a:t>için </a:t>
            </a:r>
            <a:r>
              <a:rPr lang="tr-TR" sz="1600" dirty="0" smtClean="0">
                <a:latin typeface="Verdana"/>
                <a:cs typeface="Verdana"/>
              </a:rPr>
              <a:t>kullanılabilir</a:t>
            </a:r>
          </a:p>
          <a:p>
            <a:pPr lvl="1">
              <a:lnSpc>
                <a:spcPct val="100000"/>
              </a:lnSpc>
              <a:spcBef>
                <a:spcPts val="20"/>
              </a:spcBef>
              <a:buClr>
                <a:srgbClr val="003366"/>
              </a:buClr>
              <a:buFont typeface="Verdana"/>
              <a:buChar char="•"/>
            </a:pPr>
            <a:endParaRPr sz="2250" dirty="0">
              <a:latin typeface="Times New Roman"/>
              <a:cs typeface="Times New Roman"/>
            </a:endParaRPr>
          </a:p>
          <a:p>
            <a:pPr marL="393700" indent="-342900">
              <a:lnSpc>
                <a:spcPct val="100000"/>
              </a:lnSpc>
              <a:buClr>
                <a:srgbClr val="003366"/>
              </a:buClr>
              <a:buSzPct val="119444"/>
              <a:buChar char="•"/>
              <a:tabLst>
                <a:tab pos="393065" algn="l"/>
                <a:tab pos="393700" algn="l"/>
              </a:tabLst>
            </a:pPr>
            <a:r>
              <a:rPr lang="tr-TR" dirty="0">
                <a:latin typeface="Verdana"/>
                <a:cs typeface="Verdana"/>
              </a:rPr>
              <a:t>Rasgele sayı akışı:</a:t>
            </a:r>
          </a:p>
          <a:p>
            <a:pPr marL="673100" lvl="1" indent="-266700">
              <a:spcBef>
                <a:spcPts val="210"/>
              </a:spcBef>
              <a:buClr>
                <a:srgbClr val="003366"/>
              </a:buClr>
              <a:buFontTx/>
              <a:buChar char="•"/>
              <a:tabLst>
                <a:tab pos="672465" algn="l"/>
                <a:tab pos="673100" algn="l"/>
              </a:tabLst>
            </a:pPr>
            <a:r>
              <a:rPr lang="tr-TR" sz="1600" dirty="0" smtClean="0">
                <a:latin typeface="Verdana"/>
                <a:cs typeface="Verdana"/>
              </a:rPr>
              <a:t>Seriden  </a:t>
            </a:r>
            <a:r>
              <a:rPr lang="tr-TR" sz="1600" dirty="0">
                <a:latin typeface="Times New Roman"/>
                <a:cs typeface="Times New Roman"/>
              </a:rPr>
              <a:t>(</a:t>
            </a:r>
            <a:r>
              <a:rPr lang="tr-TR" sz="1600" i="1" dirty="0">
                <a:latin typeface="Times New Roman"/>
                <a:cs typeface="Times New Roman"/>
              </a:rPr>
              <a:t>X</a:t>
            </a:r>
            <a:r>
              <a:rPr lang="tr-TR" sz="1575" baseline="-21164" dirty="0">
                <a:latin typeface="Times New Roman"/>
                <a:cs typeface="Times New Roman"/>
              </a:rPr>
              <a:t>0</a:t>
            </a:r>
            <a:r>
              <a:rPr lang="tr-TR" sz="1600" i="1" dirty="0">
                <a:latin typeface="Times New Roman"/>
                <a:cs typeface="Times New Roman"/>
              </a:rPr>
              <a:t>, X</a:t>
            </a:r>
            <a:r>
              <a:rPr lang="tr-TR" sz="1575" baseline="-21164" dirty="0">
                <a:latin typeface="Times New Roman"/>
                <a:cs typeface="Times New Roman"/>
              </a:rPr>
              <a:t>1</a:t>
            </a:r>
            <a:r>
              <a:rPr lang="tr-TR" sz="1600" i="1" dirty="0">
                <a:latin typeface="Times New Roman"/>
                <a:cs typeface="Times New Roman"/>
              </a:rPr>
              <a:t>, …,</a:t>
            </a:r>
            <a:r>
              <a:rPr lang="tr-TR" sz="1600" i="1" spc="30" dirty="0">
                <a:latin typeface="Times New Roman"/>
                <a:cs typeface="Times New Roman"/>
              </a:rPr>
              <a:t> </a:t>
            </a:r>
            <a:r>
              <a:rPr lang="tr-TR" sz="1600" i="1" dirty="0" smtClean="0">
                <a:latin typeface="Times New Roman"/>
                <a:cs typeface="Times New Roman"/>
              </a:rPr>
              <a:t>X</a:t>
            </a:r>
            <a:r>
              <a:rPr lang="tr-TR" sz="1575" i="1" baseline="-21164" dirty="0" smtClean="0">
                <a:latin typeface="Times New Roman"/>
                <a:cs typeface="Times New Roman"/>
              </a:rPr>
              <a:t>P</a:t>
            </a:r>
            <a:r>
              <a:rPr lang="tr-TR" sz="1600" dirty="0" smtClean="0">
                <a:latin typeface="Times New Roman"/>
                <a:cs typeface="Times New Roman"/>
              </a:rPr>
              <a:t>)</a:t>
            </a:r>
            <a:r>
              <a:rPr lang="tr-TR" sz="1575" i="1" baseline="-21164" dirty="0">
                <a:latin typeface="Verdana"/>
                <a:cs typeface="Verdana"/>
              </a:rPr>
              <a:t> </a:t>
            </a:r>
            <a:r>
              <a:rPr lang="tr-TR" sz="1600" dirty="0" smtClean="0">
                <a:latin typeface="Verdana"/>
                <a:cs typeface="Verdana"/>
              </a:rPr>
              <a:t>alınan </a:t>
            </a:r>
            <a:r>
              <a:rPr lang="tr-TR" sz="1600" dirty="0">
                <a:latin typeface="Verdana"/>
                <a:cs typeface="Verdana"/>
              </a:rPr>
              <a:t>bir başlangıç </a:t>
            </a:r>
            <a:r>
              <a:rPr lang="tr-TR" sz="1600" dirty="0" smtClean="0">
                <a:latin typeface="Verdana"/>
                <a:cs typeface="Verdana"/>
              </a:rPr>
              <a:t>değeri seçimi.</a:t>
            </a:r>
          </a:p>
          <a:p>
            <a:pPr marL="673100" lvl="1" indent="-266700">
              <a:lnSpc>
                <a:spcPct val="100000"/>
              </a:lnSpc>
              <a:spcBef>
                <a:spcPts val="180"/>
              </a:spcBef>
              <a:buClr>
                <a:srgbClr val="003366"/>
              </a:buClr>
              <a:buChar char="•"/>
              <a:tabLst>
                <a:tab pos="672465" algn="l"/>
                <a:tab pos="673100" algn="l"/>
              </a:tabLst>
            </a:pPr>
            <a:r>
              <a:rPr lang="tr-TR" sz="1600" dirty="0" smtClean="0">
                <a:latin typeface="Verdana"/>
                <a:cs typeface="Verdana"/>
              </a:rPr>
              <a:t>Akışların </a:t>
            </a:r>
            <a:r>
              <a:rPr lang="tr-TR" sz="1600" dirty="0">
                <a:latin typeface="Verdana"/>
                <a:cs typeface="Verdana"/>
              </a:rPr>
              <a:t>birbirinden ayrı b değerleri olması </a:t>
            </a:r>
            <a:r>
              <a:rPr lang="tr-TR" sz="1600" dirty="0" smtClean="0">
                <a:latin typeface="Verdana"/>
                <a:cs typeface="Verdana"/>
              </a:rPr>
              <a:t>durumunda</a:t>
            </a:r>
            <a:r>
              <a:rPr lang="tr-TR" sz="1600" dirty="0">
                <a:latin typeface="Verdana"/>
                <a:cs typeface="Verdana"/>
              </a:rPr>
              <a:t>, i akışı </a:t>
            </a:r>
            <a:r>
              <a:rPr lang="tr-TR" sz="1600" dirty="0" smtClean="0">
                <a:latin typeface="Verdana"/>
                <a:cs typeface="Verdana"/>
              </a:rPr>
              <a:t>başlangıç tanımlayarak </a:t>
            </a:r>
            <a:r>
              <a:rPr lang="tr-TR" sz="1600" dirty="0" err="1" smtClean="0">
                <a:latin typeface="Verdana"/>
                <a:cs typeface="Verdana"/>
              </a:rPr>
              <a:t>oluştururlur</a:t>
            </a:r>
            <a:r>
              <a:rPr lang="tr-TR" sz="1600" dirty="0" smtClean="0">
                <a:latin typeface="Verdana"/>
                <a:cs typeface="Verdana"/>
              </a:rPr>
              <a:t>:</a:t>
            </a:r>
            <a:endParaRPr sz="1600" dirty="0">
              <a:latin typeface="Verdana"/>
              <a:cs typeface="Verdana"/>
            </a:endParaRPr>
          </a:p>
        </p:txBody>
      </p:sp>
      <p:sp>
        <p:nvSpPr>
          <p:cNvPr id="4" name="object 4"/>
          <p:cNvSpPr txBox="1"/>
          <p:nvPr/>
        </p:nvSpPr>
        <p:spPr>
          <a:xfrm>
            <a:off x="1005811" y="3819917"/>
            <a:ext cx="8474710" cy="2475037"/>
          </a:xfrm>
          <a:prstGeom prst="rect">
            <a:avLst/>
          </a:prstGeom>
        </p:spPr>
        <p:txBody>
          <a:bodyPr vert="horz" wrap="square" lIns="0" tIns="35560" rIns="0" bIns="0" rtlCol="0">
            <a:spAutoFit/>
          </a:bodyPr>
          <a:lstStyle/>
          <a:p>
            <a:pPr marL="660400" indent="-266700">
              <a:spcBef>
                <a:spcPts val="180"/>
              </a:spcBef>
              <a:buClr>
                <a:srgbClr val="003366"/>
              </a:buClr>
              <a:buFontTx/>
              <a:buChar char="•"/>
              <a:tabLst>
                <a:tab pos="659765" algn="l"/>
                <a:tab pos="660400" algn="l"/>
              </a:tabLst>
            </a:pPr>
            <a:endParaRPr lang="tr-TR" sz="1600" spc="-5" dirty="0" err="1">
              <a:latin typeface="Verdana"/>
              <a:cs typeface="Verdana"/>
            </a:endParaRPr>
          </a:p>
          <a:p>
            <a:pPr marL="660400" indent="-266700">
              <a:spcBef>
                <a:spcPts val="180"/>
              </a:spcBef>
              <a:buClr>
                <a:srgbClr val="003366"/>
              </a:buClr>
              <a:buFontTx/>
              <a:buChar char="•"/>
              <a:tabLst>
                <a:tab pos="659765" algn="l"/>
                <a:tab pos="660400" algn="l"/>
              </a:tabLst>
            </a:pPr>
            <a:r>
              <a:rPr lang="tr-TR" sz="1600" spc="-5" dirty="0" smtClean="0">
                <a:latin typeface="Verdana"/>
                <a:cs typeface="Verdana"/>
              </a:rPr>
              <a:t>Önceki üreteçler: </a:t>
            </a:r>
            <a:r>
              <a:rPr lang="tr-TR" sz="1600" i="1" dirty="0">
                <a:latin typeface="Times New Roman"/>
                <a:cs typeface="Times New Roman"/>
              </a:rPr>
              <a:t>b =</a:t>
            </a:r>
            <a:r>
              <a:rPr lang="tr-TR" sz="1600" i="1" spc="5" dirty="0">
                <a:latin typeface="Times New Roman"/>
                <a:cs typeface="Times New Roman"/>
              </a:rPr>
              <a:t> </a:t>
            </a:r>
            <a:r>
              <a:rPr lang="tr-TR" sz="1600" dirty="0">
                <a:latin typeface="Times New Roman"/>
                <a:cs typeface="Times New Roman"/>
              </a:rPr>
              <a:t>10</a:t>
            </a:r>
            <a:r>
              <a:rPr lang="tr-TR" sz="1575" baseline="26455" dirty="0">
                <a:latin typeface="Times New Roman"/>
                <a:cs typeface="Times New Roman"/>
              </a:rPr>
              <a:t>5</a:t>
            </a:r>
          </a:p>
          <a:p>
            <a:pPr marL="660400" indent="-266700">
              <a:lnSpc>
                <a:spcPct val="100000"/>
              </a:lnSpc>
              <a:spcBef>
                <a:spcPts val="180"/>
              </a:spcBef>
              <a:buClr>
                <a:srgbClr val="003366"/>
              </a:buClr>
              <a:buChar char="•"/>
              <a:tabLst>
                <a:tab pos="659765" algn="l"/>
                <a:tab pos="660400" algn="l"/>
              </a:tabLst>
            </a:pPr>
            <a:r>
              <a:rPr lang="tr-TR" sz="1600" spc="-5" dirty="0" smtClean="0">
                <a:latin typeface="Verdana"/>
                <a:cs typeface="Verdana"/>
              </a:rPr>
              <a:t>Daha </a:t>
            </a:r>
            <a:r>
              <a:rPr lang="tr-TR" sz="1600" spc="-5" dirty="0">
                <a:latin typeface="Verdana"/>
                <a:cs typeface="Verdana"/>
              </a:rPr>
              <a:t>yeni </a:t>
            </a:r>
            <a:r>
              <a:rPr lang="tr-TR" sz="1600" spc="-5" dirty="0" smtClean="0">
                <a:latin typeface="Verdana"/>
                <a:cs typeface="Verdana"/>
              </a:rPr>
              <a:t>üreteçler: </a:t>
            </a:r>
            <a:r>
              <a:rPr sz="1600" i="1" dirty="0" smtClean="0">
                <a:latin typeface="Times New Roman"/>
                <a:cs typeface="Times New Roman"/>
              </a:rPr>
              <a:t>b </a:t>
            </a:r>
            <a:r>
              <a:rPr sz="1600" i="1" dirty="0">
                <a:latin typeface="Times New Roman"/>
                <a:cs typeface="Times New Roman"/>
              </a:rPr>
              <a:t>=</a:t>
            </a:r>
            <a:r>
              <a:rPr sz="1600" i="1" spc="5" dirty="0">
                <a:latin typeface="Times New Roman"/>
                <a:cs typeface="Times New Roman"/>
              </a:rPr>
              <a:t> </a:t>
            </a:r>
            <a:r>
              <a:rPr sz="1600" dirty="0">
                <a:latin typeface="Times New Roman"/>
                <a:cs typeface="Times New Roman"/>
              </a:rPr>
              <a:t>10</a:t>
            </a:r>
            <a:r>
              <a:rPr sz="1575" baseline="26455" dirty="0">
                <a:latin typeface="Times New Roman"/>
                <a:cs typeface="Times New Roman"/>
              </a:rPr>
              <a:t>37</a:t>
            </a:r>
          </a:p>
          <a:p>
            <a:pPr>
              <a:lnSpc>
                <a:spcPct val="100000"/>
              </a:lnSpc>
              <a:spcBef>
                <a:spcPts val="20"/>
              </a:spcBef>
            </a:pPr>
            <a:endParaRPr sz="2250" dirty="0">
              <a:latin typeface="Times New Roman"/>
              <a:cs typeface="Times New Roman"/>
            </a:endParaRPr>
          </a:p>
          <a:p>
            <a:pPr marL="381000" indent="-342900">
              <a:lnSpc>
                <a:spcPts val="2065"/>
              </a:lnSpc>
              <a:buClr>
                <a:srgbClr val="003366"/>
              </a:buClr>
              <a:buSzPct val="119444"/>
              <a:buChar char="•"/>
              <a:tabLst>
                <a:tab pos="380365" algn="l"/>
                <a:tab pos="381000" algn="l"/>
              </a:tabLst>
            </a:pPr>
            <a:r>
              <a:rPr lang="tr-TR" dirty="0">
                <a:latin typeface="Verdana"/>
                <a:cs typeface="Verdana"/>
              </a:rPr>
              <a:t>K akışlı tek bir rasgele sayı üreteci k farklı sanal rasgele sayı üreteci gibi davranabilir</a:t>
            </a:r>
            <a:endParaRPr sz="2200" dirty="0">
              <a:latin typeface="Times New Roman"/>
              <a:cs typeface="Times New Roman"/>
            </a:endParaRPr>
          </a:p>
          <a:p>
            <a:pPr marL="381000" indent="-342900">
              <a:lnSpc>
                <a:spcPct val="100000"/>
              </a:lnSpc>
              <a:buClr>
                <a:srgbClr val="003366"/>
              </a:buClr>
              <a:buSzPct val="119444"/>
              <a:buChar char="•"/>
              <a:tabLst>
                <a:tab pos="380365" algn="l"/>
                <a:tab pos="381000" algn="l"/>
              </a:tabLst>
            </a:pPr>
            <a:r>
              <a:rPr lang="tr-TR" dirty="0">
                <a:latin typeface="Verdana"/>
                <a:cs typeface="Verdana"/>
              </a:rPr>
              <a:t>İki veya daha fazla alternatif sistemi karşılaştırmak.</a:t>
            </a:r>
          </a:p>
          <a:p>
            <a:pPr marL="660400" marR="17780" lvl="1" indent="-266700">
              <a:lnSpc>
                <a:spcPts val="1720"/>
              </a:lnSpc>
              <a:spcBef>
                <a:spcPts val="434"/>
              </a:spcBef>
              <a:buClr>
                <a:srgbClr val="003366"/>
              </a:buClr>
              <a:buChar char="•"/>
              <a:tabLst>
                <a:tab pos="659765" algn="l"/>
                <a:tab pos="660400" algn="l"/>
              </a:tabLst>
            </a:pPr>
            <a:r>
              <a:rPr lang="tr-TR" sz="1600" spc="-5" dirty="0" smtClean="0">
                <a:latin typeface="Verdana"/>
                <a:cs typeface="Verdana"/>
              </a:rPr>
              <a:t>Sözde </a:t>
            </a:r>
            <a:r>
              <a:rPr lang="tr-TR" sz="1600" spc="-5" dirty="0">
                <a:latin typeface="Verdana"/>
                <a:cs typeface="Verdana"/>
              </a:rPr>
              <a:t>rasgele sayı dizisinin bölümlerini </a:t>
            </a:r>
            <a:r>
              <a:rPr lang="tr-TR" sz="1600" spc="-5" dirty="0" err="1">
                <a:latin typeface="Verdana"/>
                <a:cs typeface="Verdana"/>
              </a:rPr>
              <a:t>simüle</a:t>
            </a:r>
            <a:r>
              <a:rPr lang="tr-TR" sz="1600" spc="-5" dirty="0">
                <a:latin typeface="Verdana"/>
                <a:cs typeface="Verdana"/>
              </a:rPr>
              <a:t> edilen sistemlerin her birinde aynı amaca ayırmak avantajlıdır.</a:t>
            </a:r>
            <a:endParaRPr sz="1600" dirty="0">
              <a:latin typeface="Verdana"/>
              <a:cs typeface="Verdana"/>
            </a:endParaRPr>
          </a:p>
        </p:txBody>
      </p:sp>
      <p:pic>
        <p:nvPicPr>
          <p:cNvPr id="13" name="Resim 12"/>
          <p:cNvPicPr>
            <a:picLocks noChangeAspect="1"/>
          </p:cNvPicPr>
          <p:nvPr/>
        </p:nvPicPr>
        <p:blipFill>
          <a:blip r:embed="rId2"/>
          <a:stretch>
            <a:fillRect/>
          </a:stretch>
        </p:blipFill>
        <p:spPr>
          <a:xfrm>
            <a:off x="3708400" y="3568700"/>
            <a:ext cx="3276600" cy="419100"/>
          </a:xfrm>
          <a:prstGeom prst="rect">
            <a:avLst/>
          </a:prstGeom>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137" y="4331854"/>
            <a:ext cx="4688205" cy="391160"/>
          </a:xfrm>
          <a:prstGeom prst="rect">
            <a:avLst/>
          </a:prstGeom>
        </p:spPr>
        <p:txBody>
          <a:bodyPr vert="horz" wrap="square" lIns="0" tIns="12700" rIns="0" bIns="0" rtlCol="0">
            <a:spAutoFit/>
          </a:bodyPr>
          <a:lstStyle/>
          <a:p>
            <a:pPr marL="12700">
              <a:lnSpc>
                <a:spcPct val="100000"/>
              </a:lnSpc>
              <a:spcBef>
                <a:spcPts val="100"/>
              </a:spcBef>
            </a:pPr>
            <a:r>
              <a:rPr lang="tr-TR" sz="2400" b="1" spc="-5" dirty="0"/>
              <a:t>Rastgele Sayı Testleri</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911090" cy="452120"/>
          </a:xfrm>
          <a:prstGeom prst="rect">
            <a:avLst/>
          </a:prstGeom>
        </p:spPr>
        <p:txBody>
          <a:bodyPr vert="horz" wrap="square" lIns="0" tIns="12700" rIns="0" bIns="0" rtlCol="0">
            <a:spAutoFit/>
          </a:bodyPr>
          <a:lstStyle/>
          <a:p>
            <a:pPr marL="12700">
              <a:lnSpc>
                <a:spcPct val="100000"/>
              </a:lnSpc>
              <a:spcBef>
                <a:spcPts val="100"/>
              </a:spcBef>
            </a:pPr>
            <a:r>
              <a:rPr lang="tr-TR" dirty="0"/>
              <a:t>Rastgele Sayı Testleri</a:t>
            </a:r>
            <a:endParaRPr spc="-5" dirty="0"/>
          </a:p>
        </p:txBody>
      </p:sp>
      <p:sp>
        <p:nvSpPr>
          <p:cNvPr id="3" name="object 3"/>
          <p:cNvSpPr txBox="1"/>
          <p:nvPr/>
        </p:nvSpPr>
        <p:spPr>
          <a:xfrm>
            <a:off x="967711" y="1302269"/>
            <a:ext cx="8481695" cy="4325415"/>
          </a:xfrm>
          <a:prstGeom prst="rect">
            <a:avLst/>
          </a:prstGeom>
        </p:spPr>
        <p:txBody>
          <a:bodyPr vert="horz" wrap="square" lIns="0" tIns="73660" rIns="0" bIns="0" rtlCol="0">
            <a:spAutoFit/>
          </a:bodyPr>
          <a:lstStyle/>
          <a:p>
            <a:pPr marL="419100" indent="-342900">
              <a:lnSpc>
                <a:spcPct val="100000"/>
              </a:lnSpc>
              <a:spcBef>
                <a:spcPts val="580"/>
              </a:spcBef>
              <a:buClr>
                <a:srgbClr val="003366"/>
              </a:buClr>
              <a:buSzPct val="120000"/>
              <a:buChar char="•"/>
              <a:tabLst>
                <a:tab pos="418465" algn="l"/>
                <a:tab pos="419100" algn="l"/>
              </a:tabLst>
            </a:pPr>
            <a:r>
              <a:rPr lang="tr-TR" sz="2000" dirty="0">
                <a:latin typeface="Verdana"/>
                <a:cs typeface="Verdana"/>
              </a:rPr>
              <a:t>İki kategori:</a:t>
            </a:r>
          </a:p>
          <a:p>
            <a:pPr marL="698500" lvl="1" indent="-266700">
              <a:lnSpc>
                <a:spcPct val="100000"/>
              </a:lnSpc>
              <a:spcBef>
                <a:spcPts val="430"/>
              </a:spcBef>
              <a:buClr>
                <a:srgbClr val="003366"/>
              </a:buClr>
              <a:buChar char="•"/>
              <a:tabLst>
                <a:tab pos="697865" algn="l"/>
                <a:tab pos="698500" algn="l"/>
              </a:tabLst>
            </a:pPr>
            <a:r>
              <a:rPr lang="tr-TR" b="1" dirty="0">
                <a:latin typeface="Verdana"/>
                <a:cs typeface="Verdana"/>
              </a:rPr>
              <a:t>Tekdüzelik</a:t>
            </a:r>
            <a:r>
              <a:rPr lang="tr-TR" dirty="0">
                <a:latin typeface="Verdana"/>
                <a:cs typeface="Verdana"/>
              </a:rPr>
              <a:t> testi:</a:t>
            </a:r>
          </a:p>
          <a:p>
            <a:pPr marL="1898650">
              <a:lnSpc>
                <a:spcPct val="100000"/>
              </a:lnSpc>
              <a:spcBef>
                <a:spcPts val="340"/>
              </a:spcBef>
              <a:tabLst>
                <a:tab pos="2386965" algn="l"/>
              </a:tabLst>
            </a:pPr>
            <a:r>
              <a:rPr sz="1800" i="1" dirty="0" smtClean="0">
                <a:latin typeface="Times New Roman"/>
                <a:cs typeface="Times New Roman"/>
              </a:rPr>
              <a:t>H</a:t>
            </a:r>
            <a:r>
              <a:rPr sz="1800" baseline="-20833" dirty="0" smtClean="0">
                <a:latin typeface="Times New Roman"/>
                <a:cs typeface="Times New Roman"/>
              </a:rPr>
              <a:t>0</a:t>
            </a:r>
            <a:r>
              <a:rPr sz="1800" i="1" dirty="0" smtClean="0">
                <a:latin typeface="Times New Roman"/>
                <a:cs typeface="Times New Roman"/>
              </a:rPr>
              <a:t>:	</a:t>
            </a:r>
            <a:r>
              <a:rPr sz="1800" i="1" dirty="0" err="1" smtClean="0">
                <a:latin typeface="Times New Roman"/>
                <a:cs typeface="Times New Roman"/>
              </a:rPr>
              <a:t>R</a:t>
            </a:r>
            <a:r>
              <a:rPr sz="1800" i="1" baseline="-20833" dirty="0" err="1" smtClean="0">
                <a:latin typeface="Times New Roman"/>
                <a:cs typeface="Times New Roman"/>
              </a:rPr>
              <a:t>i</a:t>
            </a:r>
            <a:r>
              <a:rPr sz="1800" i="1" baseline="-20833" dirty="0" smtClean="0">
                <a:latin typeface="Times New Roman"/>
                <a:cs typeface="Times New Roman"/>
              </a:rPr>
              <a:t>  </a:t>
            </a:r>
            <a:r>
              <a:rPr sz="1800" i="1" dirty="0" smtClean="0">
                <a:latin typeface="Times New Roman"/>
                <a:cs typeface="Times New Roman"/>
              </a:rPr>
              <a:t>~</a:t>
            </a:r>
            <a:r>
              <a:rPr sz="1800" i="1" spc="-254" dirty="0" smtClean="0">
                <a:latin typeface="Times New Roman"/>
                <a:cs typeface="Times New Roman"/>
              </a:rPr>
              <a:t> </a:t>
            </a:r>
            <a:r>
              <a:rPr sz="1800" i="1" dirty="0" smtClean="0">
                <a:latin typeface="Times New Roman"/>
                <a:cs typeface="Times New Roman"/>
              </a:rPr>
              <a:t>U</a:t>
            </a:r>
            <a:r>
              <a:rPr sz="1800" dirty="0" smtClean="0">
                <a:latin typeface="Times New Roman"/>
                <a:cs typeface="Times New Roman"/>
              </a:rPr>
              <a:t>[0,1]</a:t>
            </a:r>
          </a:p>
          <a:p>
            <a:pPr marL="1898650">
              <a:lnSpc>
                <a:spcPct val="100000"/>
              </a:lnSpc>
              <a:spcBef>
                <a:spcPts val="440"/>
              </a:spcBef>
              <a:tabLst>
                <a:tab pos="2386965" algn="l"/>
              </a:tabLst>
            </a:pPr>
            <a:r>
              <a:rPr sz="1800" i="1" dirty="0" smtClean="0">
                <a:latin typeface="Times New Roman"/>
                <a:cs typeface="Times New Roman"/>
              </a:rPr>
              <a:t>H</a:t>
            </a:r>
            <a:r>
              <a:rPr sz="1800" baseline="-20833" dirty="0" smtClean="0">
                <a:latin typeface="Times New Roman"/>
                <a:cs typeface="Times New Roman"/>
              </a:rPr>
              <a:t>1</a:t>
            </a:r>
            <a:r>
              <a:rPr sz="1800" i="1" dirty="0">
                <a:latin typeface="Times New Roman"/>
                <a:cs typeface="Times New Roman"/>
              </a:rPr>
              <a:t>:	R</a:t>
            </a:r>
            <a:r>
              <a:rPr sz="1800" i="1" baseline="-20833" dirty="0">
                <a:latin typeface="Times New Roman"/>
                <a:cs typeface="Times New Roman"/>
              </a:rPr>
              <a:t>i  </a:t>
            </a:r>
            <a:r>
              <a:rPr sz="1800" spc="-400" dirty="0">
                <a:latin typeface="Lucida Sans Unicode"/>
                <a:cs typeface="Lucida Sans Unicode"/>
              </a:rPr>
              <a:t>≁</a:t>
            </a:r>
            <a:r>
              <a:rPr sz="1800" spc="-370" dirty="0">
                <a:latin typeface="Lucida Sans Unicode"/>
                <a:cs typeface="Lucida Sans Unicode"/>
              </a:rPr>
              <a:t> </a:t>
            </a:r>
            <a:r>
              <a:rPr sz="1800" i="1" dirty="0">
                <a:latin typeface="Times New Roman"/>
                <a:cs typeface="Times New Roman"/>
              </a:rPr>
              <a:t>U</a:t>
            </a:r>
            <a:r>
              <a:rPr sz="1800" dirty="0">
                <a:latin typeface="Times New Roman"/>
                <a:cs typeface="Times New Roman"/>
              </a:rPr>
              <a:t>[0,1]</a:t>
            </a:r>
          </a:p>
          <a:p>
            <a:pPr marL="965200" marR="437515" lvl="2" indent="-266700">
              <a:lnSpc>
                <a:spcPct val="100000"/>
              </a:lnSpc>
              <a:spcBef>
                <a:spcPts val="390"/>
              </a:spcBef>
              <a:buClr>
                <a:srgbClr val="003366"/>
              </a:buClr>
              <a:buChar char="•"/>
              <a:tabLst>
                <a:tab pos="964565" algn="l"/>
                <a:tab pos="965200" algn="l"/>
              </a:tabLst>
            </a:pPr>
            <a:r>
              <a:rPr lang="tr-TR" sz="1600" dirty="0">
                <a:latin typeface="Verdana"/>
                <a:cs typeface="Verdana"/>
              </a:rPr>
              <a:t>Sıfır hipotezinin </a:t>
            </a:r>
            <a:r>
              <a:rPr lang="tr-TR" sz="1600" i="1" dirty="0">
                <a:latin typeface="Times New Roman"/>
                <a:cs typeface="Times New Roman"/>
              </a:rPr>
              <a:t>H</a:t>
            </a:r>
            <a:r>
              <a:rPr lang="tr-TR" sz="1600" baseline="-21164" dirty="0">
                <a:latin typeface="Times New Roman"/>
                <a:cs typeface="Times New Roman"/>
              </a:rPr>
              <a:t>0 </a:t>
            </a:r>
            <a:r>
              <a:rPr lang="tr-TR" sz="1600" dirty="0" smtClean="0">
                <a:latin typeface="Verdana"/>
                <a:cs typeface="Verdana"/>
              </a:rPr>
              <a:t>reddedilmemesi</a:t>
            </a:r>
            <a:r>
              <a:rPr lang="tr-TR" sz="1600" dirty="0">
                <a:latin typeface="Verdana"/>
                <a:cs typeface="Verdana"/>
              </a:rPr>
              <a:t>, </a:t>
            </a:r>
            <a:r>
              <a:rPr lang="tr-TR" sz="1600" dirty="0" err="1" smtClean="0">
                <a:latin typeface="Verdana"/>
                <a:cs typeface="Verdana"/>
              </a:rPr>
              <a:t>non-uniform</a:t>
            </a:r>
            <a:r>
              <a:rPr lang="tr-TR" sz="1600" dirty="0" smtClean="0">
                <a:latin typeface="Verdana"/>
                <a:cs typeface="Verdana"/>
              </a:rPr>
              <a:t> </a:t>
            </a:r>
            <a:r>
              <a:rPr lang="tr-TR" sz="1600" dirty="0">
                <a:latin typeface="Verdana"/>
                <a:cs typeface="Verdana"/>
              </a:rPr>
              <a:t>kanıtının tespit edilmediği anlamına gelir. </a:t>
            </a:r>
            <a:endParaRPr lang="tr-TR" sz="1600" dirty="0" smtClean="0">
              <a:latin typeface="Verdana"/>
              <a:cs typeface="Verdana"/>
            </a:endParaRPr>
          </a:p>
          <a:p>
            <a:pPr marL="698500" lvl="1" indent="-266700">
              <a:lnSpc>
                <a:spcPct val="100000"/>
              </a:lnSpc>
              <a:spcBef>
                <a:spcPts val="409"/>
              </a:spcBef>
              <a:buClr>
                <a:srgbClr val="003366"/>
              </a:buClr>
              <a:buChar char="•"/>
              <a:tabLst>
                <a:tab pos="697865" algn="l"/>
                <a:tab pos="698500" algn="l"/>
              </a:tabLst>
            </a:pPr>
            <a:r>
              <a:rPr lang="tr-TR" b="1" dirty="0">
                <a:latin typeface="Verdana"/>
                <a:cs typeface="Verdana"/>
              </a:rPr>
              <a:t>Bağımsızlık</a:t>
            </a:r>
            <a:r>
              <a:rPr lang="tr-TR" dirty="0">
                <a:latin typeface="Verdana"/>
                <a:cs typeface="Verdana"/>
              </a:rPr>
              <a:t> testi:</a:t>
            </a:r>
          </a:p>
          <a:p>
            <a:pPr marL="1898650">
              <a:lnSpc>
                <a:spcPct val="100000"/>
              </a:lnSpc>
              <a:spcBef>
                <a:spcPts val="440"/>
              </a:spcBef>
              <a:tabLst>
                <a:tab pos="2386965" algn="l"/>
              </a:tabLst>
            </a:pPr>
            <a:r>
              <a:rPr sz="1800" i="1" dirty="0" smtClean="0">
                <a:latin typeface="Times New Roman"/>
                <a:cs typeface="Times New Roman"/>
              </a:rPr>
              <a:t>H</a:t>
            </a:r>
            <a:r>
              <a:rPr sz="1800" baseline="-20833" dirty="0" smtClean="0">
                <a:latin typeface="Times New Roman"/>
                <a:cs typeface="Times New Roman"/>
              </a:rPr>
              <a:t>0</a:t>
            </a:r>
            <a:r>
              <a:rPr sz="1800" i="1" dirty="0">
                <a:latin typeface="Times New Roman"/>
                <a:cs typeface="Times New Roman"/>
              </a:rPr>
              <a:t>:	R</a:t>
            </a:r>
            <a:r>
              <a:rPr sz="1800" i="1" baseline="-20833" dirty="0">
                <a:latin typeface="Times New Roman"/>
                <a:cs typeface="Times New Roman"/>
              </a:rPr>
              <a:t>i </a:t>
            </a:r>
            <a:r>
              <a:rPr sz="1800" i="1" dirty="0">
                <a:latin typeface="Times New Roman"/>
                <a:cs typeface="Times New Roman"/>
              </a:rPr>
              <a:t>~</a:t>
            </a:r>
            <a:r>
              <a:rPr sz="1800" i="1" spc="25" dirty="0">
                <a:latin typeface="Times New Roman"/>
                <a:cs typeface="Times New Roman"/>
              </a:rPr>
              <a:t> </a:t>
            </a:r>
            <a:r>
              <a:rPr lang="tr-TR" spc="-5" dirty="0">
                <a:latin typeface="Verdana"/>
                <a:cs typeface="Verdana"/>
              </a:rPr>
              <a:t>bağımsız</a:t>
            </a:r>
            <a:endParaRPr sz="1800" dirty="0">
              <a:latin typeface="Verdana"/>
              <a:cs typeface="Verdana"/>
            </a:endParaRPr>
          </a:p>
          <a:p>
            <a:pPr marL="1898650">
              <a:lnSpc>
                <a:spcPct val="100000"/>
              </a:lnSpc>
              <a:spcBef>
                <a:spcPts val="440"/>
              </a:spcBef>
              <a:tabLst>
                <a:tab pos="2386965" algn="l"/>
              </a:tabLst>
            </a:pPr>
            <a:r>
              <a:rPr sz="1800" i="1" dirty="0">
                <a:latin typeface="Times New Roman"/>
                <a:cs typeface="Times New Roman"/>
              </a:rPr>
              <a:t>H</a:t>
            </a:r>
            <a:r>
              <a:rPr sz="1800" baseline="-20833" dirty="0">
                <a:latin typeface="Times New Roman"/>
                <a:cs typeface="Times New Roman"/>
              </a:rPr>
              <a:t>1</a:t>
            </a:r>
            <a:r>
              <a:rPr sz="1800" i="1" dirty="0">
                <a:latin typeface="Times New Roman"/>
                <a:cs typeface="Times New Roman"/>
              </a:rPr>
              <a:t>:	R</a:t>
            </a:r>
            <a:r>
              <a:rPr sz="1800" i="1" baseline="-20833" dirty="0">
                <a:latin typeface="Times New Roman"/>
                <a:cs typeface="Times New Roman"/>
              </a:rPr>
              <a:t>i </a:t>
            </a:r>
            <a:r>
              <a:rPr sz="1800" spc="-400" dirty="0">
                <a:latin typeface="Lucida Sans Unicode"/>
                <a:cs typeface="Lucida Sans Unicode"/>
              </a:rPr>
              <a:t>≁</a:t>
            </a:r>
            <a:r>
              <a:rPr sz="1800" spc="-254" dirty="0">
                <a:latin typeface="Lucida Sans Unicode"/>
                <a:cs typeface="Lucida Sans Unicode"/>
              </a:rPr>
              <a:t> </a:t>
            </a:r>
            <a:r>
              <a:rPr lang="tr-TR" spc="-5" dirty="0">
                <a:latin typeface="Verdana"/>
                <a:cs typeface="Verdana"/>
              </a:rPr>
              <a:t>bağımsız</a:t>
            </a:r>
            <a:endParaRPr sz="1800" dirty="0">
              <a:latin typeface="Verdana"/>
              <a:cs typeface="Verdana"/>
            </a:endParaRPr>
          </a:p>
          <a:p>
            <a:pPr marL="965200" marR="981710" lvl="2" indent="-266700">
              <a:lnSpc>
                <a:spcPct val="100000"/>
              </a:lnSpc>
              <a:spcBef>
                <a:spcPts val="390"/>
              </a:spcBef>
              <a:buClr>
                <a:srgbClr val="003366"/>
              </a:buClr>
              <a:buChar char="•"/>
              <a:tabLst>
                <a:tab pos="964565" algn="l"/>
                <a:tab pos="965200" algn="l"/>
              </a:tabLst>
            </a:pPr>
            <a:r>
              <a:rPr lang="tr-TR" sz="1600" dirty="0">
                <a:latin typeface="Verdana"/>
                <a:cs typeface="Verdana"/>
              </a:rPr>
              <a:t>Sıfır hipotezinin </a:t>
            </a:r>
            <a:r>
              <a:rPr lang="tr-TR" sz="1600" spc="-5" dirty="0">
                <a:latin typeface="Verdana"/>
                <a:cs typeface="Verdana"/>
              </a:rPr>
              <a:t>, </a:t>
            </a:r>
            <a:r>
              <a:rPr lang="tr-TR" sz="1600" i="1" dirty="0">
                <a:latin typeface="Times New Roman"/>
                <a:cs typeface="Times New Roman"/>
              </a:rPr>
              <a:t>H</a:t>
            </a:r>
            <a:r>
              <a:rPr lang="tr-TR" sz="1575" baseline="-21164" dirty="0">
                <a:latin typeface="Times New Roman"/>
                <a:cs typeface="Times New Roman"/>
              </a:rPr>
              <a:t>0</a:t>
            </a:r>
            <a:r>
              <a:rPr lang="tr-TR" sz="1600" dirty="0">
                <a:latin typeface="Verdana"/>
                <a:cs typeface="Verdana"/>
              </a:rPr>
              <a:t>, </a:t>
            </a:r>
            <a:r>
              <a:rPr lang="tr-TR" sz="1600" dirty="0" smtClean="0">
                <a:latin typeface="Verdana"/>
                <a:cs typeface="Verdana"/>
              </a:rPr>
              <a:t>reddedilmemesi</a:t>
            </a:r>
            <a:r>
              <a:rPr lang="tr-TR" sz="1600" dirty="0">
                <a:latin typeface="Verdana"/>
                <a:cs typeface="Verdana"/>
              </a:rPr>
              <a:t>, bağımlılık kanıtı tespit edilmediği anlamına gelir</a:t>
            </a:r>
            <a:r>
              <a:rPr lang="tr-TR" sz="1600" dirty="0" smtClean="0">
                <a:latin typeface="Verdana"/>
                <a:cs typeface="Verdana"/>
              </a:rPr>
              <a:t>.</a:t>
            </a:r>
          </a:p>
          <a:p>
            <a:pPr marL="419100" marR="43180" indent="-342900">
              <a:lnSpc>
                <a:spcPct val="100800"/>
              </a:lnSpc>
              <a:spcBef>
                <a:spcPts val="1155"/>
              </a:spcBef>
              <a:buClr>
                <a:srgbClr val="003366"/>
              </a:buClr>
              <a:buSzPct val="120000"/>
              <a:buChar char="•"/>
              <a:tabLst>
                <a:tab pos="418465" algn="l"/>
                <a:tab pos="419100" algn="l"/>
              </a:tabLst>
            </a:pPr>
            <a:r>
              <a:rPr lang="tr-TR" sz="2000" spc="-5" dirty="0">
                <a:latin typeface="Verdana"/>
                <a:cs typeface="Verdana"/>
              </a:rPr>
              <a:t>Anlamlılık seviyesi </a:t>
            </a:r>
            <a:r>
              <a:rPr lang="tr-TR" sz="2000" dirty="0">
                <a:latin typeface="Symbol"/>
                <a:cs typeface="Symbol"/>
              </a:rPr>
              <a:t></a:t>
            </a:r>
            <a:r>
              <a:rPr lang="tr-TR" sz="2000" i="1" dirty="0">
                <a:latin typeface="Symbol"/>
                <a:cs typeface="Symbol"/>
              </a:rPr>
              <a:t> </a:t>
            </a:r>
            <a:r>
              <a:rPr lang="tr-TR" sz="2000" spc="-5" dirty="0" smtClean="0">
                <a:latin typeface="Verdana"/>
                <a:cs typeface="Verdana"/>
              </a:rPr>
              <a:t>Doğru </a:t>
            </a:r>
            <a:r>
              <a:rPr lang="tr-TR" sz="2000" spc="-5" dirty="0">
                <a:latin typeface="Verdana"/>
                <a:cs typeface="Verdana"/>
              </a:rPr>
              <a:t>olduğunda </a:t>
            </a:r>
            <a:r>
              <a:rPr lang="tr-TR" sz="2400" i="1" spc="5" dirty="0">
                <a:latin typeface="Times New Roman"/>
                <a:cs typeface="Times New Roman"/>
              </a:rPr>
              <a:t>H</a:t>
            </a:r>
            <a:r>
              <a:rPr lang="tr-TR" sz="2000" spc="7" baseline="-21367" dirty="0">
                <a:latin typeface="Times New Roman"/>
                <a:cs typeface="Times New Roman"/>
              </a:rPr>
              <a:t>0 </a:t>
            </a:r>
            <a:r>
              <a:rPr lang="tr-TR" sz="2000" spc="-5" dirty="0" smtClean="0">
                <a:latin typeface="Verdana"/>
                <a:cs typeface="Verdana"/>
              </a:rPr>
              <a:t>'ı </a:t>
            </a:r>
            <a:r>
              <a:rPr lang="tr-TR" sz="2000" spc="-5" dirty="0">
                <a:latin typeface="Verdana"/>
                <a:cs typeface="Verdana"/>
              </a:rPr>
              <a:t>reddetme olasılığı</a:t>
            </a:r>
            <a:r>
              <a:rPr lang="tr-TR" sz="2000" spc="-5" dirty="0" smtClean="0">
                <a:latin typeface="Verdana"/>
                <a:cs typeface="Verdana"/>
              </a:rPr>
              <a:t>:</a:t>
            </a:r>
          </a:p>
          <a:p>
            <a:pPr marL="277495" algn="ctr">
              <a:lnSpc>
                <a:spcPct val="100000"/>
              </a:lnSpc>
              <a:spcBef>
                <a:spcPts val="480"/>
              </a:spcBef>
            </a:pPr>
            <a:r>
              <a:rPr sz="2000" dirty="0" smtClean="0">
                <a:latin typeface="Symbol"/>
                <a:cs typeface="Symbol"/>
              </a:rPr>
              <a:t></a:t>
            </a:r>
            <a:r>
              <a:rPr sz="2000" dirty="0" smtClean="0">
                <a:latin typeface="Times New Roman"/>
                <a:cs typeface="Times New Roman"/>
              </a:rPr>
              <a:t> </a:t>
            </a:r>
            <a:r>
              <a:rPr sz="2000" dirty="0">
                <a:latin typeface="Times New Roman"/>
                <a:cs typeface="Times New Roman"/>
              </a:rPr>
              <a:t>= </a:t>
            </a:r>
            <a:r>
              <a:rPr sz="2000" i="1" spc="-5" dirty="0">
                <a:latin typeface="Times New Roman"/>
                <a:cs typeface="Times New Roman"/>
              </a:rPr>
              <a:t>P</a:t>
            </a:r>
            <a:r>
              <a:rPr sz="2000" spc="-5" dirty="0">
                <a:latin typeface="Times New Roman"/>
                <a:cs typeface="Times New Roman"/>
              </a:rPr>
              <a:t>(reject </a:t>
            </a:r>
            <a:r>
              <a:rPr sz="2000" i="1" spc="5" dirty="0">
                <a:latin typeface="Times New Roman"/>
                <a:cs typeface="Times New Roman"/>
              </a:rPr>
              <a:t>H</a:t>
            </a:r>
            <a:r>
              <a:rPr sz="1950" spc="7" baseline="-21367" dirty="0">
                <a:latin typeface="Times New Roman"/>
                <a:cs typeface="Times New Roman"/>
              </a:rPr>
              <a:t>0 </a:t>
            </a:r>
            <a:r>
              <a:rPr sz="2000" dirty="0">
                <a:latin typeface="Times New Roman"/>
                <a:cs typeface="Times New Roman"/>
              </a:rPr>
              <a:t>| </a:t>
            </a:r>
            <a:r>
              <a:rPr sz="2000" i="1" spc="5" dirty="0">
                <a:latin typeface="Times New Roman"/>
                <a:cs typeface="Times New Roman"/>
              </a:rPr>
              <a:t>H</a:t>
            </a:r>
            <a:r>
              <a:rPr sz="1950" spc="7" baseline="-21367" dirty="0">
                <a:latin typeface="Times New Roman"/>
                <a:cs typeface="Times New Roman"/>
              </a:rPr>
              <a:t>0  </a:t>
            </a:r>
            <a:r>
              <a:rPr sz="2000" spc="-5" dirty="0">
                <a:latin typeface="Times New Roman"/>
                <a:cs typeface="Times New Roman"/>
              </a:rPr>
              <a:t>is</a:t>
            </a:r>
            <a:r>
              <a:rPr sz="2000" spc="-165" dirty="0">
                <a:latin typeface="Times New Roman"/>
                <a:cs typeface="Times New Roman"/>
              </a:rPr>
              <a:t> </a:t>
            </a:r>
            <a:r>
              <a:rPr sz="2000" spc="-5" dirty="0">
                <a:latin typeface="Times New Roman"/>
                <a:cs typeface="Times New Roman"/>
              </a:rPr>
              <a:t>true)</a:t>
            </a:r>
            <a:endParaRPr sz="2000" dirty="0">
              <a:latin typeface="Times New Roman"/>
              <a:cs typeface="Times New Roman"/>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911090" cy="443711"/>
          </a:xfrm>
          <a:prstGeom prst="rect">
            <a:avLst/>
          </a:prstGeom>
        </p:spPr>
        <p:txBody>
          <a:bodyPr vert="horz" wrap="square" lIns="0" tIns="12700" rIns="0" bIns="0" rtlCol="0">
            <a:spAutoFit/>
          </a:bodyPr>
          <a:lstStyle/>
          <a:p>
            <a:pPr marL="12700">
              <a:lnSpc>
                <a:spcPct val="100000"/>
              </a:lnSpc>
              <a:spcBef>
                <a:spcPts val="100"/>
              </a:spcBef>
            </a:pPr>
            <a:r>
              <a:rPr lang="tr-TR" dirty="0"/>
              <a:t>Rastgele Sayı Testleri</a:t>
            </a:r>
            <a:endParaRPr spc="-5" dirty="0"/>
          </a:p>
        </p:txBody>
      </p:sp>
      <p:sp>
        <p:nvSpPr>
          <p:cNvPr id="3" name="object 3"/>
          <p:cNvSpPr txBox="1"/>
          <p:nvPr/>
        </p:nvSpPr>
        <p:spPr>
          <a:xfrm>
            <a:off x="1031211" y="1302269"/>
            <a:ext cx="8584565" cy="3780522"/>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20000"/>
              <a:buChar char="•"/>
              <a:tabLst>
                <a:tab pos="354965" algn="l"/>
                <a:tab pos="355600" algn="l"/>
              </a:tabLst>
            </a:pPr>
            <a:r>
              <a:rPr lang="tr-TR" sz="2000" dirty="0">
                <a:latin typeface="Verdana"/>
                <a:cs typeface="Verdana"/>
              </a:rPr>
              <a:t>Bu testler ne zaman kullanılır:</a:t>
            </a:r>
          </a:p>
          <a:p>
            <a:pPr marL="635000" marR="35560" lvl="1" indent="-266700">
              <a:lnSpc>
                <a:spcPts val="2070"/>
              </a:lnSpc>
              <a:spcBef>
                <a:spcPts val="575"/>
              </a:spcBef>
              <a:buClr>
                <a:srgbClr val="003366"/>
              </a:buClr>
              <a:buChar char="•"/>
              <a:tabLst>
                <a:tab pos="634365" algn="l"/>
                <a:tab pos="635000" algn="l"/>
              </a:tabLst>
            </a:pPr>
            <a:r>
              <a:rPr lang="tr-TR" dirty="0">
                <a:latin typeface="Verdana"/>
                <a:cs typeface="Verdana"/>
              </a:rPr>
              <a:t>İyi bilinen bir simülasyon dili veya rasgele sayı üreteci kullanılıyorsa, muhtemelen test etmek </a:t>
            </a:r>
            <a:r>
              <a:rPr lang="tr-TR" dirty="0" smtClean="0">
                <a:latin typeface="Verdana"/>
                <a:cs typeface="Verdana"/>
              </a:rPr>
              <a:t>gereksizdir</a:t>
            </a:r>
          </a:p>
          <a:p>
            <a:pPr marL="635000" marR="35560" lvl="1" indent="-266700">
              <a:lnSpc>
                <a:spcPts val="2070"/>
              </a:lnSpc>
              <a:spcBef>
                <a:spcPts val="575"/>
              </a:spcBef>
              <a:buClr>
                <a:srgbClr val="003366"/>
              </a:buClr>
              <a:buChar char="•"/>
              <a:tabLst>
                <a:tab pos="634365" algn="l"/>
                <a:tab pos="635000" algn="l"/>
              </a:tabLst>
            </a:pPr>
            <a:r>
              <a:rPr lang="tr-TR" dirty="0" smtClean="0">
                <a:latin typeface="Verdana"/>
                <a:cs typeface="Verdana"/>
              </a:rPr>
              <a:t>Üreteç </a:t>
            </a:r>
            <a:r>
              <a:rPr lang="tr-TR" dirty="0">
                <a:latin typeface="Verdana"/>
                <a:cs typeface="Verdana"/>
              </a:rPr>
              <a:t>açık bir şekilde bilinmiyorsa veya belgelenmiyorsa, örneğin elektronik tablo programları, sembolik / sayısal hesap makineleri, testler birçok örnek numarasına uygulanmalıdır</a:t>
            </a:r>
            <a:r>
              <a:rPr lang="tr-TR" dirty="0" smtClean="0">
                <a:latin typeface="Verdana"/>
                <a:cs typeface="Verdana"/>
              </a:rPr>
              <a:t>.</a:t>
            </a:r>
          </a:p>
          <a:p>
            <a:pPr marL="635000" marR="35560" lvl="1" indent="-266700">
              <a:lnSpc>
                <a:spcPts val="2070"/>
              </a:lnSpc>
              <a:spcBef>
                <a:spcPts val="575"/>
              </a:spcBef>
              <a:buClr>
                <a:srgbClr val="003366"/>
              </a:buClr>
              <a:buChar char="•"/>
              <a:tabLst>
                <a:tab pos="634365" algn="l"/>
                <a:tab pos="635000" algn="l"/>
              </a:tabLst>
            </a:pPr>
            <a:endParaRPr sz="2850" dirty="0">
              <a:latin typeface="Times New Roman"/>
              <a:cs typeface="Times New Roman"/>
            </a:endParaRPr>
          </a:p>
          <a:p>
            <a:pPr marL="355600" indent="-342900">
              <a:lnSpc>
                <a:spcPct val="100000"/>
              </a:lnSpc>
              <a:buClr>
                <a:srgbClr val="003366"/>
              </a:buClr>
              <a:buSzPct val="120000"/>
              <a:buChar char="•"/>
              <a:tabLst>
                <a:tab pos="354965" algn="l"/>
                <a:tab pos="355600" algn="l"/>
              </a:tabLst>
            </a:pPr>
            <a:r>
              <a:rPr lang="tr-TR" sz="2000" spc="-5" dirty="0">
                <a:latin typeface="Verdana"/>
                <a:cs typeface="Verdana"/>
              </a:rPr>
              <a:t>Test türleri:</a:t>
            </a:r>
          </a:p>
          <a:p>
            <a:pPr marL="635000" marR="5080" lvl="1" indent="-266700">
              <a:lnSpc>
                <a:spcPct val="100000"/>
              </a:lnSpc>
              <a:spcBef>
                <a:spcPts val="450"/>
              </a:spcBef>
              <a:buClr>
                <a:srgbClr val="003366"/>
              </a:buClr>
              <a:buChar char="•"/>
              <a:tabLst>
                <a:tab pos="634365" algn="l"/>
                <a:tab pos="635000" algn="l"/>
              </a:tabLst>
            </a:pPr>
            <a:r>
              <a:rPr lang="tr-TR" spc="-5" dirty="0">
                <a:latin typeface="Verdana"/>
                <a:cs typeface="Verdana"/>
              </a:rPr>
              <a:t>Teorik testler: Gerçekten sayı üretmeden </a:t>
            </a:r>
            <a:r>
              <a:rPr lang="tr-TR" i="1" dirty="0">
                <a:latin typeface="Times New Roman"/>
                <a:cs typeface="Times New Roman"/>
              </a:rPr>
              <a:t>m</a:t>
            </a:r>
            <a:r>
              <a:rPr lang="tr-TR" dirty="0">
                <a:latin typeface="Verdana"/>
                <a:cs typeface="Verdana"/>
              </a:rPr>
              <a:t>, </a:t>
            </a:r>
            <a:r>
              <a:rPr lang="tr-TR" i="1" dirty="0">
                <a:latin typeface="Times New Roman"/>
                <a:cs typeface="Times New Roman"/>
              </a:rPr>
              <a:t>a</a:t>
            </a:r>
            <a:r>
              <a:rPr lang="tr-TR" dirty="0">
                <a:latin typeface="Verdana"/>
                <a:cs typeface="Verdana"/>
              </a:rPr>
              <a:t>, </a:t>
            </a:r>
            <a:r>
              <a:rPr lang="tr-TR" spc="-5" dirty="0" smtClean="0">
                <a:latin typeface="Verdana"/>
                <a:cs typeface="Verdana"/>
              </a:rPr>
              <a:t>ve </a:t>
            </a:r>
            <a:r>
              <a:rPr lang="tr-TR" i="1" dirty="0">
                <a:latin typeface="Times New Roman"/>
                <a:cs typeface="Times New Roman"/>
              </a:rPr>
              <a:t>c</a:t>
            </a:r>
            <a:r>
              <a:rPr lang="tr-TR" spc="-5" dirty="0" smtClean="0">
                <a:latin typeface="Verdana"/>
                <a:cs typeface="Verdana"/>
              </a:rPr>
              <a:t> </a:t>
            </a:r>
            <a:r>
              <a:rPr lang="tr-TR" spc="-5" dirty="0">
                <a:latin typeface="Verdana"/>
                <a:cs typeface="Verdana"/>
              </a:rPr>
              <a:t>seçeneklerini </a:t>
            </a:r>
            <a:r>
              <a:rPr lang="tr-TR" spc="-5" dirty="0" smtClean="0">
                <a:latin typeface="Verdana"/>
                <a:cs typeface="Verdana"/>
              </a:rPr>
              <a:t>değerlendirin</a:t>
            </a:r>
          </a:p>
          <a:p>
            <a:pPr marL="635000" lvl="1" indent="-266700">
              <a:lnSpc>
                <a:spcPct val="100000"/>
              </a:lnSpc>
              <a:spcBef>
                <a:spcPts val="380"/>
              </a:spcBef>
              <a:buClr>
                <a:srgbClr val="003366"/>
              </a:buClr>
              <a:buChar char="•"/>
              <a:tabLst>
                <a:tab pos="634365" algn="l"/>
                <a:tab pos="635000" algn="l"/>
              </a:tabLst>
            </a:pPr>
            <a:r>
              <a:rPr lang="tr-TR" spc="-5" dirty="0">
                <a:latin typeface="Verdana"/>
                <a:cs typeface="Verdana"/>
              </a:rPr>
              <a:t>Ampirik testler: </a:t>
            </a:r>
            <a:r>
              <a:rPr lang="tr-TR" spc="-5" dirty="0" smtClean="0">
                <a:latin typeface="Verdana"/>
                <a:cs typeface="Verdana"/>
              </a:rPr>
              <a:t>Üretilen </a:t>
            </a:r>
            <a:r>
              <a:rPr lang="tr-TR" spc="-5" dirty="0">
                <a:latin typeface="Verdana"/>
                <a:cs typeface="Verdana"/>
              </a:rPr>
              <a:t>gerçek sayı dizilerine uygulanır.</a:t>
            </a:r>
          </a:p>
          <a:p>
            <a:pPr marL="901700" lvl="2" indent="-266700">
              <a:lnSpc>
                <a:spcPct val="100000"/>
              </a:lnSpc>
              <a:spcBef>
                <a:spcPts val="395"/>
              </a:spcBef>
              <a:buClr>
                <a:srgbClr val="003366"/>
              </a:buClr>
              <a:buChar char="•"/>
              <a:tabLst>
                <a:tab pos="901065" algn="l"/>
                <a:tab pos="901700" algn="l"/>
              </a:tabLst>
            </a:pPr>
            <a:r>
              <a:rPr lang="tr-TR" sz="1600" dirty="0" smtClean="0">
                <a:latin typeface="Verdana"/>
                <a:cs typeface="Verdana"/>
              </a:rPr>
              <a:t>Bizim amacımız.</a:t>
            </a:r>
            <a:endParaRPr sz="1600" dirty="0">
              <a:latin typeface="Verdana"/>
              <a:cs typeface="Verdana"/>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222126"/>
            <a:ext cx="5590540" cy="928459"/>
          </a:xfrm>
          <a:prstGeom prst="rect">
            <a:avLst/>
          </a:prstGeom>
        </p:spPr>
        <p:txBody>
          <a:bodyPr vert="horz" wrap="square" lIns="0" tIns="121920" rIns="0" bIns="0" rtlCol="0">
            <a:spAutoFit/>
          </a:bodyPr>
          <a:lstStyle/>
          <a:p>
            <a:pPr marL="12700">
              <a:lnSpc>
                <a:spcPct val="100000"/>
              </a:lnSpc>
              <a:spcBef>
                <a:spcPts val="960"/>
              </a:spcBef>
            </a:pPr>
            <a:r>
              <a:rPr lang="tr-TR" sz="2400" b="1" spc="-5" dirty="0">
                <a:latin typeface="Verdana"/>
                <a:cs typeface="Verdana"/>
              </a:rPr>
              <a:t>Rastgele Sayı </a:t>
            </a:r>
            <a:r>
              <a:rPr lang="tr-TR" sz="2400" b="1" spc="-5" dirty="0" smtClean="0">
                <a:latin typeface="Verdana"/>
                <a:cs typeface="Verdana"/>
              </a:rPr>
              <a:t>Testleri</a:t>
            </a:r>
          </a:p>
          <a:p>
            <a:pPr marL="12700">
              <a:lnSpc>
                <a:spcPct val="100000"/>
              </a:lnSpc>
              <a:spcBef>
                <a:spcPts val="960"/>
              </a:spcBef>
            </a:pPr>
            <a:r>
              <a:rPr lang="tr-TR" sz="2000" spc="-5" dirty="0">
                <a:latin typeface="Verdana"/>
                <a:cs typeface="Verdana"/>
              </a:rPr>
              <a:t>Frekans testleri: </a:t>
            </a:r>
            <a:r>
              <a:rPr lang="tr-TR" sz="2000" spc="-5" dirty="0" err="1">
                <a:latin typeface="Verdana"/>
                <a:cs typeface="Verdana"/>
              </a:rPr>
              <a:t>Kolmogorov-Smirnov</a:t>
            </a:r>
            <a:r>
              <a:rPr lang="tr-TR" sz="2000" spc="-5" dirty="0">
                <a:latin typeface="Verdana"/>
                <a:cs typeface="Verdana"/>
              </a:rPr>
              <a:t> Testi</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95190" cy="452120"/>
          </a:xfrm>
          <a:prstGeom prst="rect">
            <a:avLst/>
          </a:prstGeom>
        </p:spPr>
        <p:txBody>
          <a:bodyPr vert="horz" wrap="square" lIns="0" tIns="12700" rIns="0" bIns="0" rtlCol="0">
            <a:spAutoFit/>
          </a:bodyPr>
          <a:lstStyle/>
          <a:p>
            <a:pPr marL="12700">
              <a:lnSpc>
                <a:spcPct val="100000"/>
              </a:lnSpc>
              <a:spcBef>
                <a:spcPts val="100"/>
              </a:spcBef>
            </a:pPr>
            <a:r>
              <a:rPr spc="-5" dirty="0"/>
              <a:t>Kolmogorov-Smirnov</a:t>
            </a:r>
            <a:r>
              <a:rPr spc="-40" dirty="0"/>
              <a:t> </a:t>
            </a:r>
            <a:r>
              <a:rPr dirty="0"/>
              <a:t>Test</a:t>
            </a:r>
          </a:p>
        </p:txBody>
      </p:sp>
      <p:sp>
        <p:nvSpPr>
          <p:cNvPr id="3" name="object 3"/>
          <p:cNvSpPr txBox="1"/>
          <p:nvPr/>
        </p:nvSpPr>
        <p:spPr>
          <a:xfrm>
            <a:off x="1005811" y="1363229"/>
            <a:ext cx="8441690" cy="628377"/>
          </a:xfrm>
          <a:prstGeom prst="rect">
            <a:avLst/>
          </a:prstGeom>
        </p:spPr>
        <p:txBody>
          <a:bodyPr vert="horz" wrap="square" lIns="0" tIns="12700" rIns="0" bIns="0" rtlCol="0">
            <a:spAutoFit/>
          </a:bodyPr>
          <a:lstStyle/>
          <a:p>
            <a:pPr marL="381000" marR="30480" indent="-342900">
              <a:lnSpc>
                <a:spcPct val="100000"/>
              </a:lnSpc>
              <a:spcBef>
                <a:spcPts val="100"/>
              </a:spcBef>
              <a:buClr>
                <a:srgbClr val="003366"/>
              </a:buClr>
              <a:buSzPct val="120000"/>
              <a:buChar char="•"/>
              <a:tabLst>
                <a:tab pos="380365" algn="l"/>
                <a:tab pos="381000" algn="l"/>
              </a:tabLst>
            </a:pPr>
            <a:r>
              <a:rPr lang="tr-TR" sz="2000" spc="-5" dirty="0">
                <a:latin typeface="Verdana"/>
                <a:cs typeface="Verdana"/>
              </a:rPr>
              <a:t>Düzgün dağılımın sürekli CDF, </a:t>
            </a:r>
            <a:r>
              <a:rPr lang="tr-TR" sz="2000" i="1" dirty="0">
                <a:latin typeface="Times New Roman"/>
                <a:cs typeface="Times New Roman"/>
              </a:rPr>
              <a:t>F</a:t>
            </a:r>
            <a:r>
              <a:rPr lang="tr-TR" sz="2000" dirty="0">
                <a:latin typeface="Times New Roman"/>
                <a:cs typeface="Times New Roman"/>
              </a:rPr>
              <a:t>(</a:t>
            </a:r>
            <a:r>
              <a:rPr lang="tr-TR" sz="2000" i="1" dirty="0">
                <a:latin typeface="Times New Roman"/>
                <a:cs typeface="Times New Roman"/>
              </a:rPr>
              <a:t>x</a:t>
            </a:r>
            <a:r>
              <a:rPr lang="tr-TR" sz="2000" dirty="0">
                <a:latin typeface="Times New Roman"/>
                <a:cs typeface="Times New Roman"/>
              </a:rPr>
              <a:t>)</a:t>
            </a:r>
            <a:r>
              <a:rPr lang="tr-TR" sz="2000" spc="-5" dirty="0" smtClean="0">
                <a:latin typeface="Verdana"/>
                <a:cs typeface="Verdana"/>
              </a:rPr>
              <a:t>, </a:t>
            </a:r>
            <a:r>
              <a:rPr lang="tr-TR" sz="2000" spc="-5" dirty="0">
                <a:latin typeface="Verdana"/>
                <a:cs typeface="Verdana"/>
              </a:rPr>
              <a:t>N örnek gözlemlerinin ampirik CDF, </a:t>
            </a:r>
            <a:r>
              <a:rPr lang="tr-TR" sz="2000" i="1" dirty="0">
                <a:latin typeface="Times New Roman"/>
                <a:cs typeface="Times New Roman"/>
              </a:rPr>
              <a:t>S</a:t>
            </a:r>
            <a:r>
              <a:rPr lang="tr-TR" sz="1950" i="1" baseline="-21367" dirty="0">
                <a:latin typeface="Times New Roman"/>
                <a:cs typeface="Times New Roman"/>
              </a:rPr>
              <a:t>N</a:t>
            </a:r>
            <a:r>
              <a:rPr lang="tr-TR" sz="2000" dirty="0">
                <a:latin typeface="Times New Roman"/>
                <a:cs typeface="Times New Roman"/>
              </a:rPr>
              <a:t>(</a:t>
            </a:r>
            <a:r>
              <a:rPr lang="tr-TR" sz="2000" i="1" dirty="0">
                <a:latin typeface="Times New Roman"/>
                <a:cs typeface="Times New Roman"/>
              </a:rPr>
              <a:t>x</a:t>
            </a:r>
            <a:r>
              <a:rPr lang="tr-TR" sz="2000" dirty="0" smtClean="0">
                <a:latin typeface="Times New Roman"/>
                <a:cs typeface="Times New Roman"/>
              </a:rPr>
              <a:t>)</a:t>
            </a:r>
            <a:r>
              <a:rPr lang="tr-TR" sz="2000" spc="-5" dirty="0" smtClean="0">
                <a:latin typeface="Verdana"/>
                <a:cs typeface="Verdana"/>
              </a:rPr>
              <a:t> </a:t>
            </a:r>
            <a:r>
              <a:rPr lang="tr-TR" sz="2000" spc="-5" dirty="0">
                <a:latin typeface="Verdana"/>
                <a:cs typeface="Verdana"/>
              </a:rPr>
              <a:t>ile karşılaştırılır</a:t>
            </a:r>
            <a:r>
              <a:rPr lang="tr-TR" sz="2000" spc="-5" dirty="0" smtClean="0">
                <a:latin typeface="Verdana"/>
                <a:cs typeface="Verdana"/>
              </a:rPr>
              <a:t>.</a:t>
            </a:r>
          </a:p>
        </p:txBody>
      </p:sp>
      <p:sp>
        <p:nvSpPr>
          <p:cNvPr id="4" name="object 4"/>
          <p:cNvSpPr txBox="1"/>
          <p:nvPr/>
        </p:nvSpPr>
        <p:spPr>
          <a:xfrm>
            <a:off x="1386812" y="2345193"/>
            <a:ext cx="1445260" cy="566822"/>
          </a:xfrm>
          <a:prstGeom prst="rect">
            <a:avLst/>
          </a:prstGeom>
        </p:spPr>
        <p:txBody>
          <a:bodyPr vert="horz" wrap="square" lIns="0" tIns="12700" rIns="0" bIns="0" rtlCol="0">
            <a:spAutoFit/>
          </a:bodyPr>
          <a:lstStyle/>
          <a:p>
            <a:pPr marL="279400" indent="-266700">
              <a:lnSpc>
                <a:spcPct val="100000"/>
              </a:lnSpc>
              <a:spcBef>
                <a:spcPts val="100"/>
              </a:spcBef>
              <a:buClr>
                <a:srgbClr val="003366"/>
              </a:buClr>
              <a:buChar char="•"/>
              <a:tabLst>
                <a:tab pos="278765" algn="l"/>
                <a:tab pos="279400" algn="l"/>
              </a:tabLst>
            </a:pPr>
            <a:r>
              <a:rPr lang="tr-TR" sz="1800" dirty="0" smtClean="0">
                <a:latin typeface="Verdana"/>
                <a:cs typeface="Verdana"/>
              </a:rPr>
              <a:t>Bilinen durum:</a:t>
            </a:r>
            <a:endParaRPr sz="1800" dirty="0">
              <a:latin typeface="Verdana"/>
              <a:cs typeface="Verdana"/>
            </a:endParaRPr>
          </a:p>
        </p:txBody>
      </p:sp>
      <p:sp>
        <p:nvSpPr>
          <p:cNvPr id="5" name="object 5"/>
          <p:cNvSpPr txBox="1"/>
          <p:nvPr/>
        </p:nvSpPr>
        <p:spPr>
          <a:xfrm>
            <a:off x="1361412" y="3335793"/>
            <a:ext cx="4077970" cy="566822"/>
          </a:xfrm>
          <a:prstGeom prst="rect">
            <a:avLst/>
          </a:prstGeom>
        </p:spPr>
        <p:txBody>
          <a:bodyPr vert="horz" wrap="square" lIns="0" tIns="12700" rIns="0" bIns="0" rtlCol="0">
            <a:spAutoFit/>
          </a:bodyPr>
          <a:lstStyle/>
          <a:p>
            <a:pPr marL="304800" indent="-266700">
              <a:lnSpc>
                <a:spcPct val="100000"/>
              </a:lnSpc>
              <a:spcBef>
                <a:spcPts val="100"/>
              </a:spcBef>
              <a:buClr>
                <a:srgbClr val="003366"/>
              </a:buClr>
              <a:buChar char="•"/>
              <a:tabLst>
                <a:tab pos="304165" algn="l"/>
                <a:tab pos="304800" algn="l"/>
              </a:tabLst>
            </a:pPr>
            <a:r>
              <a:rPr lang="tr-TR" dirty="0" err="1">
                <a:latin typeface="Verdana"/>
                <a:cs typeface="Verdana"/>
              </a:rPr>
              <a:t>RNG'den</a:t>
            </a:r>
            <a:r>
              <a:rPr lang="tr-TR" dirty="0">
                <a:latin typeface="Verdana"/>
                <a:cs typeface="Verdana"/>
              </a:rPr>
              <a:t> alınan örnek </a:t>
            </a:r>
            <a:r>
              <a:rPr lang="tr-TR" i="1" dirty="0">
                <a:latin typeface="Times New Roman"/>
                <a:cs typeface="Times New Roman"/>
              </a:rPr>
              <a:t>R</a:t>
            </a:r>
            <a:r>
              <a:rPr lang="tr-TR" baseline="-20833" dirty="0">
                <a:latin typeface="Times New Roman"/>
                <a:cs typeface="Times New Roman"/>
              </a:rPr>
              <a:t>1</a:t>
            </a:r>
            <a:r>
              <a:rPr lang="tr-TR" i="1" dirty="0">
                <a:latin typeface="Times New Roman"/>
                <a:cs typeface="Times New Roman"/>
              </a:rPr>
              <a:t>, R</a:t>
            </a:r>
            <a:r>
              <a:rPr lang="tr-TR" baseline="-20833" dirty="0">
                <a:latin typeface="Times New Roman"/>
                <a:cs typeface="Times New Roman"/>
              </a:rPr>
              <a:t>2</a:t>
            </a:r>
            <a:r>
              <a:rPr lang="tr-TR" i="1" dirty="0">
                <a:latin typeface="Times New Roman"/>
                <a:cs typeface="Times New Roman"/>
              </a:rPr>
              <a:t>, …, </a:t>
            </a:r>
            <a:r>
              <a:rPr lang="tr-TR" i="1" spc="-5" dirty="0" smtClean="0">
                <a:latin typeface="Times New Roman"/>
                <a:cs typeface="Times New Roman"/>
              </a:rPr>
              <a:t>R</a:t>
            </a:r>
            <a:r>
              <a:rPr lang="tr-TR" i="1" spc="-7" baseline="-20833" dirty="0" smtClean="0">
                <a:latin typeface="Times New Roman"/>
                <a:cs typeface="Times New Roman"/>
              </a:rPr>
              <a:t>N</a:t>
            </a:r>
            <a:r>
              <a:rPr lang="tr-TR" spc="-5" dirty="0">
                <a:latin typeface="Verdana"/>
                <a:cs typeface="Verdana"/>
              </a:rPr>
              <a:t> </a:t>
            </a:r>
            <a:r>
              <a:rPr lang="tr-TR" dirty="0" smtClean="0">
                <a:latin typeface="Verdana"/>
                <a:cs typeface="Verdana"/>
              </a:rPr>
              <a:t>ise</a:t>
            </a:r>
            <a:r>
              <a:rPr lang="tr-TR" dirty="0">
                <a:latin typeface="Verdana"/>
                <a:cs typeface="Verdana"/>
              </a:rPr>
              <a:t>, ampirik CDF, </a:t>
            </a:r>
            <a:r>
              <a:rPr lang="tr-TR" i="1" dirty="0">
                <a:latin typeface="Times New Roman"/>
                <a:cs typeface="Times New Roman"/>
              </a:rPr>
              <a:t>S</a:t>
            </a:r>
            <a:r>
              <a:rPr lang="tr-TR" i="1" baseline="-20833" dirty="0">
                <a:latin typeface="Times New Roman"/>
                <a:cs typeface="Times New Roman"/>
              </a:rPr>
              <a:t>N</a:t>
            </a:r>
            <a:r>
              <a:rPr lang="tr-TR" dirty="0">
                <a:latin typeface="Times New Roman"/>
                <a:cs typeface="Times New Roman"/>
              </a:rPr>
              <a:t>(</a:t>
            </a:r>
            <a:r>
              <a:rPr lang="tr-TR" i="1" dirty="0">
                <a:latin typeface="Times New Roman"/>
                <a:cs typeface="Times New Roman"/>
              </a:rPr>
              <a:t>x</a:t>
            </a:r>
            <a:r>
              <a:rPr lang="tr-TR" dirty="0">
                <a:latin typeface="Times New Roman"/>
                <a:cs typeface="Times New Roman"/>
              </a:rPr>
              <a:t>)</a:t>
            </a:r>
            <a:r>
              <a:rPr lang="tr-TR" spc="-5" dirty="0">
                <a:latin typeface="Times New Roman"/>
                <a:cs typeface="Times New Roman"/>
              </a:rPr>
              <a:t> </a:t>
            </a:r>
            <a:r>
              <a:rPr lang="tr-TR" dirty="0" smtClean="0">
                <a:latin typeface="Verdana"/>
                <a:cs typeface="Verdana"/>
              </a:rPr>
              <a:t>:</a:t>
            </a:r>
          </a:p>
        </p:txBody>
      </p:sp>
      <p:sp>
        <p:nvSpPr>
          <p:cNvPr id="6" name="object 6"/>
          <p:cNvSpPr txBox="1"/>
          <p:nvPr/>
        </p:nvSpPr>
        <p:spPr>
          <a:xfrm>
            <a:off x="1005811" y="5551406"/>
            <a:ext cx="5484495" cy="725805"/>
          </a:xfrm>
          <a:prstGeom prst="rect">
            <a:avLst/>
          </a:prstGeom>
        </p:spPr>
        <p:txBody>
          <a:bodyPr vert="horz" wrap="square" lIns="0" tIns="76200" rIns="0" bIns="0" rtlCol="0">
            <a:spAutoFit/>
          </a:bodyPr>
          <a:lstStyle/>
          <a:p>
            <a:pPr marL="381000" indent="-342900">
              <a:lnSpc>
                <a:spcPct val="100000"/>
              </a:lnSpc>
              <a:spcBef>
                <a:spcPts val="600"/>
              </a:spcBef>
              <a:buClr>
                <a:srgbClr val="003366"/>
              </a:buClr>
              <a:buSzPct val="120000"/>
              <a:buChar char="•"/>
              <a:tabLst>
                <a:tab pos="380365" algn="l"/>
                <a:tab pos="381000" algn="l"/>
              </a:tabLst>
            </a:pPr>
            <a:r>
              <a:rPr lang="tr-TR" sz="2000" spc="-5" dirty="0">
                <a:latin typeface="Verdana"/>
                <a:cs typeface="Verdana"/>
              </a:rPr>
              <a:t>İstatistiğe dayanarak: </a:t>
            </a:r>
            <a:r>
              <a:rPr sz="1800" i="1" dirty="0" smtClean="0">
                <a:latin typeface="Times New Roman"/>
                <a:cs typeface="Times New Roman"/>
              </a:rPr>
              <a:t>D </a:t>
            </a:r>
            <a:r>
              <a:rPr sz="1800" i="1" dirty="0">
                <a:latin typeface="Times New Roman"/>
                <a:cs typeface="Times New Roman"/>
              </a:rPr>
              <a:t>= max | F</a:t>
            </a:r>
            <a:r>
              <a:rPr sz="1800" dirty="0">
                <a:latin typeface="Times New Roman"/>
                <a:cs typeface="Times New Roman"/>
              </a:rPr>
              <a:t>(</a:t>
            </a:r>
            <a:r>
              <a:rPr sz="1800" i="1" dirty="0">
                <a:latin typeface="Times New Roman"/>
                <a:cs typeface="Times New Roman"/>
              </a:rPr>
              <a:t>x</a:t>
            </a:r>
            <a:r>
              <a:rPr sz="1800" dirty="0">
                <a:latin typeface="Times New Roman"/>
                <a:cs typeface="Times New Roman"/>
              </a:rPr>
              <a:t>) </a:t>
            </a:r>
            <a:r>
              <a:rPr sz="1800" i="1" dirty="0">
                <a:latin typeface="Times New Roman"/>
                <a:cs typeface="Times New Roman"/>
              </a:rPr>
              <a:t>-</a:t>
            </a:r>
            <a:r>
              <a:rPr sz="1800" i="1" spc="-25" dirty="0">
                <a:latin typeface="Times New Roman"/>
                <a:cs typeface="Times New Roman"/>
              </a:rPr>
              <a:t> </a:t>
            </a:r>
            <a:r>
              <a:rPr sz="1800" i="1" dirty="0">
                <a:latin typeface="Times New Roman"/>
                <a:cs typeface="Times New Roman"/>
              </a:rPr>
              <a:t>S</a:t>
            </a:r>
            <a:r>
              <a:rPr sz="1800" i="1" baseline="-20833" dirty="0">
                <a:latin typeface="Times New Roman"/>
                <a:cs typeface="Times New Roman"/>
              </a:rPr>
              <a:t>N</a:t>
            </a:r>
            <a:r>
              <a:rPr sz="1800" dirty="0">
                <a:latin typeface="Times New Roman"/>
                <a:cs typeface="Times New Roman"/>
              </a:rPr>
              <a:t>(</a:t>
            </a:r>
            <a:r>
              <a:rPr sz="1800" i="1" dirty="0">
                <a:latin typeface="Times New Roman"/>
                <a:cs typeface="Times New Roman"/>
              </a:rPr>
              <a:t>x</a:t>
            </a:r>
            <a:r>
              <a:rPr sz="1800" dirty="0">
                <a:latin typeface="Times New Roman"/>
                <a:cs typeface="Times New Roman"/>
              </a:rPr>
              <a:t>)</a:t>
            </a:r>
            <a:r>
              <a:rPr sz="1800" i="1" dirty="0">
                <a:latin typeface="Times New Roman"/>
                <a:cs typeface="Times New Roman"/>
              </a:rPr>
              <a:t>|</a:t>
            </a:r>
            <a:endParaRPr sz="1800" dirty="0">
              <a:latin typeface="Times New Roman"/>
              <a:cs typeface="Times New Roman"/>
            </a:endParaRPr>
          </a:p>
          <a:p>
            <a:pPr marL="660400" lvl="1" indent="-266700">
              <a:lnSpc>
                <a:spcPct val="100000"/>
              </a:lnSpc>
              <a:spcBef>
                <a:spcPts val="455"/>
              </a:spcBef>
              <a:buClr>
                <a:srgbClr val="003366"/>
              </a:buClr>
              <a:buChar char="•"/>
              <a:tabLst>
                <a:tab pos="659765" algn="l"/>
                <a:tab pos="660400" algn="l"/>
              </a:tabLst>
            </a:pPr>
            <a:r>
              <a:rPr lang="tr-TR" spc="-5" dirty="0">
                <a:latin typeface="Verdana"/>
                <a:cs typeface="Verdana"/>
              </a:rPr>
              <a:t>D'nin örnekleme dağılımı bilinmektedir</a:t>
            </a:r>
            <a:endParaRPr sz="1800" dirty="0">
              <a:latin typeface="Verdana"/>
              <a:cs typeface="Verdana"/>
            </a:endParaRPr>
          </a:p>
        </p:txBody>
      </p:sp>
      <p:sp>
        <p:nvSpPr>
          <p:cNvPr id="7" name="object 7"/>
          <p:cNvSpPr txBox="1"/>
          <p:nvPr/>
        </p:nvSpPr>
        <p:spPr>
          <a:xfrm>
            <a:off x="3093186" y="2324228"/>
            <a:ext cx="2023745" cy="344805"/>
          </a:xfrm>
          <a:prstGeom prst="rect">
            <a:avLst/>
          </a:prstGeom>
        </p:spPr>
        <p:txBody>
          <a:bodyPr vert="horz" wrap="square" lIns="0" tIns="11430" rIns="0" bIns="0" rtlCol="0">
            <a:spAutoFit/>
          </a:bodyPr>
          <a:lstStyle/>
          <a:p>
            <a:pPr marL="12700">
              <a:lnSpc>
                <a:spcPct val="100000"/>
              </a:lnSpc>
              <a:spcBef>
                <a:spcPts val="90"/>
              </a:spcBef>
              <a:tabLst>
                <a:tab pos="1137285" algn="l"/>
              </a:tabLst>
            </a:pPr>
            <a:r>
              <a:rPr sz="2100" i="1" spc="-15" dirty="0">
                <a:latin typeface="Times New Roman"/>
                <a:cs typeface="Times New Roman"/>
              </a:rPr>
              <a:t>F</a:t>
            </a:r>
            <a:r>
              <a:rPr sz="2100" i="1" spc="-445" dirty="0">
                <a:latin typeface="Times New Roman"/>
                <a:cs typeface="Times New Roman"/>
              </a:rPr>
              <a:t> </a:t>
            </a:r>
            <a:r>
              <a:rPr sz="2100" spc="40" dirty="0">
                <a:latin typeface="Times New Roman"/>
                <a:cs typeface="Times New Roman"/>
              </a:rPr>
              <a:t>(</a:t>
            </a:r>
            <a:r>
              <a:rPr sz="2100" i="1" spc="40" dirty="0">
                <a:latin typeface="Times New Roman"/>
                <a:cs typeface="Times New Roman"/>
              </a:rPr>
              <a:t>x</a:t>
            </a:r>
            <a:r>
              <a:rPr sz="2100" spc="40" dirty="0">
                <a:latin typeface="Times New Roman"/>
                <a:cs typeface="Times New Roman"/>
              </a:rPr>
              <a:t>) </a:t>
            </a:r>
            <a:r>
              <a:rPr sz="2100" spc="-15" dirty="0">
                <a:latin typeface="Symbol"/>
                <a:cs typeface="Symbol"/>
              </a:rPr>
              <a:t></a:t>
            </a:r>
            <a:r>
              <a:rPr sz="2100" spc="15" dirty="0">
                <a:latin typeface="Times New Roman"/>
                <a:cs typeface="Times New Roman"/>
              </a:rPr>
              <a:t> </a:t>
            </a:r>
            <a:r>
              <a:rPr sz="2100" i="1" spc="-15" dirty="0">
                <a:latin typeface="Times New Roman"/>
                <a:cs typeface="Times New Roman"/>
              </a:rPr>
              <a:t>x</a:t>
            </a:r>
            <a:r>
              <a:rPr sz="2100" spc="-15" dirty="0">
                <a:latin typeface="Times New Roman"/>
                <a:cs typeface="Times New Roman"/>
              </a:rPr>
              <a:t>,	0</a:t>
            </a:r>
            <a:r>
              <a:rPr sz="2100" spc="-160" dirty="0">
                <a:latin typeface="Times New Roman"/>
                <a:cs typeface="Times New Roman"/>
              </a:rPr>
              <a:t> </a:t>
            </a:r>
            <a:r>
              <a:rPr sz="2100" spc="-15" dirty="0">
                <a:latin typeface="Symbol"/>
                <a:cs typeface="Symbol"/>
              </a:rPr>
              <a:t></a:t>
            </a:r>
            <a:r>
              <a:rPr sz="2100" spc="-20" dirty="0">
                <a:latin typeface="Times New Roman"/>
                <a:cs typeface="Times New Roman"/>
              </a:rPr>
              <a:t> </a:t>
            </a:r>
            <a:r>
              <a:rPr sz="2100" i="1" spc="-10" dirty="0">
                <a:latin typeface="Times New Roman"/>
                <a:cs typeface="Times New Roman"/>
              </a:rPr>
              <a:t>x</a:t>
            </a:r>
            <a:r>
              <a:rPr sz="2100" i="1" spc="-105" dirty="0">
                <a:latin typeface="Times New Roman"/>
                <a:cs typeface="Times New Roman"/>
              </a:rPr>
              <a:t> </a:t>
            </a:r>
            <a:r>
              <a:rPr sz="2100" spc="-15" dirty="0">
                <a:latin typeface="Symbol"/>
                <a:cs typeface="Symbol"/>
              </a:rPr>
              <a:t></a:t>
            </a:r>
            <a:r>
              <a:rPr sz="2100" spc="-310" dirty="0">
                <a:latin typeface="Times New Roman"/>
                <a:cs typeface="Times New Roman"/>
              </a:rPr>
              <a:t> </a:t>
            </a:r>
            <a:r>
              <a:rPr sz="2100" spc="-15" dirty="0">
                <a:latin typeface="Times New Roman"/>
                <a:cs typeface="Times New Roman"/>
              </a:rPr>
              <a:t>1</a:t>
            </a:r>
            <a:endParaRPr sz="2100">
              <a:latin typeface="Times New Roman"/>
              <a:cs typeface="Times New Roman"/>
            </a:endParaRPr>
          </a:p>
        </p:txBody>
      </p:sp>
      <p:sp>
        <p:nvSpPr>
          <p:cNvPr id="8" name="object 8"/>
          <p:cNvSpPr/>
          <p:nvPr/>
        </p:nvSpPr>
        <p:spPr>
          <a:xfrm>
            <a:off x="2875512" y="4925151"/>
            <a:ext cx="3247390" cy="0"/>
          </a:xfrm>
          <a:custGeom>
            <a:avLst/>
            <a:gdLst/>
            <a:ahLst/>
            <a:cxnLst/>
            <a:rect l="l" t="t" r="r" b="b"/>
            <a:pathLst>
              <a:path w="3247390">
                <a:moveTo>
                  <a:pt x="0" y="0"/>
                </a:moveTo>
                <a:lnTo>
                  <a:pt x="3246881" y="0"/>
                </a:lnTo>
              </a:path>
            </a:pathLst>
          </a:custGeom>
          <a:ln w="11992">
            <a:solidFill>
              <a:srgbClr val="000000"/>
            </a:solidFill>
          </a:ln>
        </p:spPr>
        <p:txBody>
          <a:bodyPr wrap="square" lIns="0" tIns="0" rIns="0" bIns="0" rtlCol="0"/>
          <a:lstStyle/>
          <a:p>
            <a:endParaRPr/>
          </a:p>
        </p:txBody>
      </p:sp>
      <p:sp>
        <p:nvSpPr>
          <p:cNvPr id="9" name="object 9"/>
          <p:cNvSpPr txBox="1"/>
          <p:nvPr/>
        </p:nvSpPr>
        <p:spPr>
          <a:xfrm>
            <a:off x="2047190" y="4887874"/>
            <a:ext cx="140335" cy="233045"/>
          </a:xfrm>
          <a:prstGeom prst="rect">
            <a:avLst/>
          </a:prstGeom>
        </p:spPr>
        <p:txBody>
          <a:bodyPr vert="horz" wrap="square" lIns="0" tIns="13970" rIns="0" bIns="0" rtlCol="0">
            <a:spAutoFit/>
          </a:bodyPr>
          <a:lstStyle/>
          <a:p>
            <a:pPr marL="12700">
              <a:lnSpc>
                <a:spcPct val="100000"/>
              </a:lnSpc>
              <a:spcBef>
                <a:spcPts val="110"/>
              </a:spcBef>
            </a:pPr>
            <a:r>
              <a:rPr sz="1350" i="1" dirty="0">
                <a:latin typeface="Times New Roman"/>
                <a:cs typeface="Times New Roman"/>
              </a:rPr>
              <a:t>N</a:t>
            </a:r>
            <a:endParaRPr sz="1350">
              <a:latin typeface="Times New Roman"/>
              <a:cs typeface="Times New Roman"/>
            </a:endParaRPr>
          </a:p>
        </p:txBody>
      </p:sp>
      <p:sp>
        <p:nvSpPr>
          <p:cNvPr id="10" name="object 10"/>
          <p:cNvSpPr txBox="1"/>
          <p:nvPr/>
        </p:nvSpPr>
        <p:spPr>
          <a:xfrm>
            <a:off x="2840724" y="4439867"/>
            <a:ext cx="3231515" cy="862965"/>
          </a:xfrm>
          <a:prstGeom prst="rect">
            <a:avLst/>
          </a:prstGeom>
        </p:spPr>
        <p:txBody>
          <a:bodyPr vert="horz" wrap="square" lIns="0" tIns="11430" rIns="0" bIns="0" rtlCol="0">
            <a:spAutoFit/>
          </a:bodyPr>
          <a:lstStyle/>
          <a:p>
            <a:pPr marL="1555750" marR="30480" indent="-1492885">
              <a:lnSpc>
                <a:spcPct val="119400"/>
              </a:lnSpc>
              <a:spcBef>
                <a:spcPts val="90"/>
              </a:spcBef>
            </a:pPr>
            <a:r>
              <a:rPr lang="fi-FI" sz="2300" i="1" spc="-45" dirty="0">
                <a:latin typeface="Times New Roman"/>
                <a:cs typeface="Times New Roman"/>
              </a:rPr>
              <a:t>R</a:t>
            </a:r>
            <a:r>
              <a:rPr lang="fi-FI" sz="2025" i="1" spc="-67" baseline="-24691" dirty="0">
                <a:latin typeface="Times New Roman"/>
                <a:cs typeface="Times New Roman"/>
              </a:rPr>
              <a:t>i </a:t>
            </a:r>
            <a:r>
              <a:rPr lang="fi-FI" sz="2300" spc="10" dirty="0">
                <a:latin typeface="Symbol"/>
                <a:cs typeface="Symbol"/>
              </a:rPr>
              <a:t></a:t>
            </a:r>
            <a:r>
              <a:rPr lang="fi-FI" sz="2300" spc="10" dirty="0">
                <a:latin typeface="Times New Roman"/>
                <a:cs typeface="Times New Roman"/>
              </a:rPr>
              <a:t> </a:t>
            </a:r>
            <a:r>
              <a:rPr lang="fi-FI" sz="2300" i="1" spc="10" dirty="0">
                <a:latin typeface="Times New Roman"/>
                <a:cs typeface="Times New Roman"/>
              </a:rPr>
              <a:t>x  </a:t>
            </a:r>
            <a:r>
              <a:rPr lang="tr-TR" sz="2300" i="1" spc="15" dirty="0" smtClean="0">
                <a:latin typeface="Times New Roman"/>
                <a:cs typeface="Times New Roman"/>
              </a:rPr>
              <a:t> iken </a:t>
            </a:r>
            <a:r>
              <a:rPr lang="tr-TR" sz="2300" i="1" spc="15" dirty="0" err="1" smtClean="0">
                <a:latin typeface="Times New Roman"/>
                <a:cs typeface="Times New Roman"/>
              </a:rPr>
              <a:t>Ri</a:t>
            </a:r>
            <a:r>
              <a:rPr lang="tr-TR" sz="2300" i="1" spc="15" dirty="0" smtClean="0">
                <a:latin typeface="Times New Roman"/>
                <a:cs typeface="Times New Roman"/>
              </a:rPr>
              <a:t> sayısı</a:t>
            </a:r>
            <a:endParaRPr lang="fi-FI" sz="2300" dirty="0">
              <a:latin typeface="Times New Roman"/>
              <a:cs typeface="Times New Roman"/>
            </a:endParaRPr>
          </a:p>
          <a:p>
            <a:pPr marL="1555750" marR="30480" indent="-1492885">
              <a:lnSpc>
                <a:spcPct val="119400"/>
              </a:lnSpc>
              <a:spcBef>
                <a:spcPts val="90"/>
              </a:spcBef>
            </a:pPr>
            <a:r>
              <a:rPr lang="tr-TR" sz="2300" i="1" spc="15" dirty="0" smtClean="0">
                <a:latin typeface="Times New Roman"/>
                <a:cs typeface="Times New Roman"/>
              </a:rPr>
              <a:t>	</a:t>
            </a:r>
            <a:r>
              <a:rPr sz="2300" i="1" spc="15" dirty="0" smtClean="0">
                <a:latin typeface="Times New Roman"/>
                <a:cs typeface="Times New Roman"/>
              </a:rPr>
              <a:t>N</a:t>
            </a:r>
            <a:endParaRPr sz="2300" dirty="0">
              <a:latin typeface="Times New Roman"/>
              <a:cs typeface="Times New Roman"/>
            </a:endParaRPr>
          </a:p>
        </p:txBody>
      </p:sp>
      <p:sp>
        <p:nvSpPr>
          <p:cNvPr id="11" name="object 11"/>
          <p:cNvSpPr txBox="1"/>
          <p:nvPr/>
        </p:nvSpPr>
        <p:spPr>
          <a:xfrm>
            <a:off x="1880357" y="4690620"/>
            <a:ext cx="938530" cy="381000"/>
          </a:xfrm>
          <a:prstGeom prst="rect">
            <a:avLst/>
          </a:prstGeom>
        </p:spPr>
        <p:txBody>
          <a:bodyPr vert="horz" wrap="square" lIns="0" tIns="16510" rIns="0" bIns="0" rtlCol="0">
            <a:spAutoFit/>
          </a:bodyPr>
          <a:lstStyle/>
          <a:p>
            <a:pPr marL="12700">
              <a:lnSpc>
                <a:spcPct val="100000"/>
              </a:lnSpc>
              <a:spcBef>
                <a:spcPts val="130"/>
              </a:spcBef>
              <a:tabLst>
                <a:tab pos="344170" algn="l"/>
              </a:tabLst>
            </a:pPr>
            <a:r>
              <a:rPr sz="2300" i="1" spc="10" dirty="0">
                <a:latin typeface="Times New Roman"/>
                <a:cs typeface="Times New Roman"/>
              </a:rPr>
              <a:t>S	</a:t>
            </a:r>
            <a:r>
              <a:rPr sz="2300" spc="70" dirty="0">
                <a:latin typeface="Times New Roman"/>
                <a:cs typeface="Times New Roman"/>
              </a:rPr>
              <a:t>(</a:t>
            </a:r>
            <a:r>
              <a:rPr sz="2300" i="1" spc="70" dirty="0">
                <a:latin typeface="Times New Roman"/>
                <a:cs typeface="Times New Roman"/>
              </a:rPr>
              <a:t>x</a:t>
            </a:r>
            <a:r>
              <a:rPr sz="2300" spc="70" dirty="0">
                <a:latin typeface="Times New Roman"/>
                <a:cs typeface="Times New Roman"/>
              </a:rPr>
              <a:t>)</a:t>
            </a:r>
            <a:r>
              <a:rPr sz="2300" spc="-130" dirty="0">
                <a:latin typeface="Times New Roman"/>
                <a:cs typeface="Times New Roman"/>
              </a:rPr>
              <a:t> </a:t>
            </a:r>
            <a:r>
              <a:rPr sz="2300" spc="10" dirty="0">
                <a:latin typeface="Symbol"/>
                <a:cs typeface="Symbol"/>
              </a:rPr>
              <a:t></a:t>
            </a:r>
            <a:endParaRPr sz="2300">
              <a:latin typeface="Symbol"/>
              <a:cs typeface="Symbol"/>
            </a:endParaRPr>
          </a:p>
        </p:txBody>
      </p:sp>
      <p:sp>
        <p:nvSpPr>
          <p:cNvPr id="12" name="object 12"/>
          <p:cNvSpPr txBox="1"/>
          <p:nvPr/>
        </p:nvSpPr>
        <p:spPr>
          <a:xfrm>
            <a:off x="7510657" y="3901227"/>
            <a:ext cx="12700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0</a:t>
            </a:r>
            <a:endParaRPr sz="1600">
              <a:latin typeface="Times New Roman"/>
              <a:cs typeface="Times New Roman"/>
            </a:endParaRPr>
          </a:p>
        </p:txBody>
      </p:sp>
      <p:sp>
        <p:nvSpPr>
          <p:cNvPr id="13" name="object 13"/>
          <p:cNvSpPr txBox="1"/>
          <p:nvPr/>
        </p:nvSpPr>
        <p:spPr>
          <a:xfrm>
            <a:off x="8591754" y="3901227"/>
            <a:ext cx="127000" cy="269240"/>
          </a:xfrm>
          <a:prstGeom prst="rect">
            <a:avLst/>
          </a:prstGeom>
        </p:spPr>
        <p:txBody>
          <a:bodyPr vert="horz" wrap="square" lIns="0" tIns="12700" rIns="0" bIns="0" rtlCol="0">
            <a:spAutoFit/>
          </a:bodyPr>
          <a:lstStyle/>
          <a:p>
            <a:pPr marL="12700">
              <a:lnSpc>
                <a:spcPct val="100000"/>
              </a:lnSpc>
              <a:spcBef>
                <a:spcPts val="100"/>
              </a:spcBef>
            </a:pPr>
            <a:r>
              <a:rPr sz="1600" dirty="0">
                <a:latin typeface="Times New Roman"/>
                <a:cs typeface="Times New Roman"/>
              </a:rPr>
              <a:t>1</a:t>
            </a:r>
            <a:endParaRPr sz="1600">
              <a:latin typeface="Times New Roman"/>
              <a:cs typeface="Times New Roman"/>
            </a:endParaRPr>
          </a:p>
        </p:txBody>
      </p:sp>
      <p:sp>
        <p:nvSpPr>
          <p:cNvPr id="14" name="object 14"/>
          <p:cNvSpPr/>
          <p:nvPr/>
        </p:nvSpPr>
        <p:spPr>
          <a:xfrm>
            <a:off x="6655625" y="3873980"/>
            <a:ext cx="2747010" cy="1905"/>
          </a:xfrm>
          <a:custGeom>
            <a:avLst/>
            <a:gdLst/>
            <a:ahLst/>
            <a:cxnLst/>
            <a:rect l="l" t="t" r="r" b="b"/>
            <a:pathLst>
              <a:path w="2747009" h="1904">
                <a:moveTo>
                  <a:pt x="0" y="0"/>
                </a:moveTo>
                <a:lnTo>
                  <a:pt x="2746570" y="1573"/>
                </a:lnTo>
              </a:path>
            </a:pathLst>
          </a:custGeom>
          <a:ln w="25399">
            <a:solidFill>
              <a:srgbClr val="004479"/>
            </a:solidFill>
          </a:ln>
        </p:spPr>
        <p:txBody>
          <a:bodyPr wrap="square" lIns="0" tIns="0" rIns="0" bIns="0" rtlCol="0"/>
          <a:lstStyle/>
          <a:p>
            <a:endParaRPr/>
          </a:p>
        </p:txBody>
      </p:sp>
      <p:sp>
        <p:nvSpPr>
          <p:cNvPr id="15" name="object 15"/>
          <p:cNvSpPr/>
          <p:nvPr/>
        </p:nvSpPr>
        <p:spPr>
          <a:xfrm>
            <a:off x="9311465" y="3816555"/>
            <a:ext cx="115934" cy="117908"/>
          </a:xfrm>
          <a:prstGeom prst="rect">
            <a:avLst/>
          </a:prstGeom>
          <a:blipFill>
            <a:blip r:embed="rId2" cstate="print"/>
            <a:stretch>
              <a:fillRect/>
            </a:stretch>
          </a:blipFill>
        </p:spPr>
        <p:txBody>
          <a:bodyPr wrap="square" lIns="0" tIns="0" rIns="0" bIns="0" rtlCol="0"/>
          <a:lstStyle/>
          <a:p>
            <a:endParaRPr/>
          </a:p>
        </p:txBody>
      </p:sp>
      <p:sp>
        <p:nvSpPr>
          <p:cNvPr id="16" name="object 16"/>
          <p:cNvSpPr/>
          <p:nvPr/>
        </p:nvSpPr>
        <p:spPr>
          <a:xfrm>
            <a:off x="7516957" y="2517456"/>
            <a:ext cx="15240" cy="1358265"/>
          </a:xfrm>
          <a:custGeom>
            <a:avLst/>
            <a:gdLst/>
            <a:ahLst/>
            <a:cxnLst/>
            <a:rect l="l" t="t" r="r" b="b"/>
            <a:pathLst>
              <a:path w="15240" h="1358264">
                <a:moveTo>
                  <a:pt x="14671" y="1358112"/>
                </a:moveTo>
                <a:lnTo>
                  <a:pt x="0" y="0"/>
                </a:lnTo>
              </a:path>
            </a:pathLst>
          </a:custGeom>
          <a:ln w="25399">
            <a:solidFill>
              <a:srgbClr val="004479"/>
            </a:solidFill>
          </a:ln>
        </p:spPr>
        <p:txBody>
          <a:bodyPr wrap="square" lIns="0" tIns="0" rIns="0" bIns="0" rtlCol="0"/>
          <a:lstStyle/>
          <a:p>
            <a:endParaRPr/>
          </a:p>
        </p:txBody>
      </p:sp>
      <p:sp>
        <p:nvSpPr>
          <p:cNvPr id="17" name="object 17"/>
          <p:cNvSpPr/>
          <p:nvPr/>
        </p:nvSpPr>
        <p:spPr>
          <a:xfrm>
            <a:off x="7458826" y="2492251"/>
            <a:ext cx="117901" cy="116386"/>
          </a:xfrm>
          <a:prstGeom prst="rect">
            <a:avLst/>
          </a:prstGeom>
          <a:blipFill>
            <a:blip r:embed="rId3" cstate="print"/>
            <a:stretch>
              <a:fillRect/>
            </a:stretch>
          </a:blipFill>
        </p:spPr>
        <p:txBody>
          <a:bodyPr wrap="square" lIns="0" tIns="0" rIns="0" bIns="0" rtlCol="0"/>
          <a:lstStyle/>
          <a:p>
            <a:endParaRPr/>
          </a:p>
        </p:txBody>
      </p:sp>
      <p:sp>
        <p:nvSpPr>
          <p:cNvPr id="18" name="object 18"/>
          <p:cNvSpPr txBox="1"/>
          <p:nvPr/>
        </p:nvSpPr>
        <p:spPr>
          <a:xfrm>
            <a:off x="7323308" y="2168080"/>
            <a:ext cx="375285" cy="269240"/>
          </a:xfrm>
          <a:prstGeom prst="rect">
            <a:avLst/>
          </a:prstGeom>
        </p:spPr>
        <p:txBody>
          <a:bodyPr vert="horz" wrap="square" lIns="0" tIns="12700" rIns="0" bIns="0" rtlCol="0">
            <a:spAutoFit/>
          </a:bodyPr>
          <a:lstStyle/>
          <a:p>
            <a:pPr marL="12700">
              <a:lnSpc>
                <a:spcPct val="100000"/>
              </a:lnSpc>
              <a:spcBef>
                <a:spcPts val="100"/>
              </a:spcBef>
            </a:pPr>
            <a:r>
              <a:rPr sz="1600" i="1" dirty="0">
                <a:latin typeface="Times New Roman"/>
                <a:cs typeface="Times New Roman"/>
              </a:rPr>
              <a:t>F</a:t>
            </a:r>
            <a:r>
              <a:rPr sz="1600" dirty="0">
                <a:latin typeface="Times New Roman"/>
                <a:cs typeface="Times New Roman"/>
              </a:rPr>
              <a:t>(</a:t>
            </a:r>
            <a:r>
              <a:rPr sz="1600" i="1" dirty="0">
                <a:latin typeface="Times New Roman"/>
                <a:cs typeface="Times New Roman"/>
              </a:rPr>
              <a:t>x</a:t>
            </a:r>
            <a:r>
              <a:rPr sz="1600" dirty="0">
                <a:latin typeface="Times New Roman"/>
                <a:cs typeface="Times New Roman"/>
              </a:rPr>
              <a:t>)</a:t>
            </a:r>
            <a:endParaRPr sz="1600">
              <a:latin typeface="Times New Roman"/>
              <a:cs typeface="Times New Roman"/>
            </a:endParaRPr>
          </a:p>
        </p:txBody>
      </p:sp>
      <p:sp>
        <p:nvSpPr>
          <p:cNvPr id="19" name="object 19"/>
          <p:cNvSpPr txBox="1"/>
          <p:nvPr/>
        </p:nvSpPr>
        <p:spPr>
          <a:xfrm>
            <a:off x="9434065" y="3739717"/>
            <a:ext cx="116205" cy="269240"/>
          </a:xfrm>
          <a:prstGeom prst="rect">
            <a:avLst/>
          </a:prstGeom>
        </p:spPr>
        <p:txBody>
          <a:bodyPr vert="horz" wrap="square" lIns="0" tIns="12700" rIns="0" bIns="0" rtlCol="0">
            <a:spAutoFit/>
          </a:bodyPr>
          <a:lstStyle/>
          <a:p>
            <a:pPr marL="12700">
              <a:lnSpc>
                <a:spcPct val="100000"/>
              </a:lnSpc>
              <a:spcBef>
                <a:spcPts val="100"/>
              </a:spcBef>
            </a:pPr>
            <a:r>
              <a:rPr sz="1600" i="1" dirty="0">
                <a:latin typeface="Times New Roman"/>
                <a:cs typeface="Times New Roman"/>
              </a:rPr>
              <a:t>x</a:t>
            </a:r>
            <a:endParaRPr sz="1600">
              <a:latin typeface="Times New Roman"/>
              <a:cs typeface="Times New Roman"/>
            </a:endParaRPr>
          </a:p>
        </p:txBody>
      </p:sp>
      <p:sp>
        <p:nvSpPr>
          <p:cNvPr id="20" name="object 20"/>
          <p:cNvSpPr/>
          <p:nvPr/>
        </p:nvSpPr>
        <p:spPr>
          <a:xfrm>
            <a:off x="7515230" y="3127256"/>
            <a:ext cx="1116330" cy="731520"/>
          </a:xfrm>
          <a:custGeom>
            <a:avLst/>
            <a:gdLst/>
            <a:ahLst/>
            <a:cxnLst/>
            <a:rect l="l" t="t" r="r" b="b"/>
            <a:pathLst>
              <a:path w="1116329" h="731520">
                <a:moveTo>
                  <a:pt x="0" y="731427"/>
                </a:moveTo>
                <a:lnTo>
                  <a:pt x="1115999" y="0"/>
                </a:lnTo>
              </a:path>
            </a:pathLst>
          </a:custGeom>
          <a:ln w="25399">
            <a:solidFill>
              <a:srgbClr val="CE1C00"/>
            </a:solidFill>
          </a:ln>
        </p:spPr>
        <p:txBody>
          <a:bodyPr wrap="square" lIns="0" tIns="0" rIns="0" bIns="0" rtlCol="0"/>
          <a:lstStyle/>
          <a:p>
            <a:endParaRPr/>
          </a:p>
        </p:txBody>
      </p:sp>
      <p:sp>
        <p:nvSpPr>
          <p:cNvPr id="21" name="object 21"/>
          <p:cNvSpPr/>
          <p:nvPr/>
        </p:nvSpPr>
        <p:spPr>
          <a:xfrm>
            <a:off x="8631229" y="3135191"/>
            <a:ext cx="1270" cy="733425"/>
          </a:xfrm>
          <a:custGeom>
            <a:avLst/>
            <a:gdLst/>
            <a:ahLst/>
            <a:cxnLst/>
            <a:rect l="l" t="t" r="r" b="b"/>
            <a:pathLst>
              <a:path w="1270" h="733425">
                <a:moveTo>
                  <a:pt x="0" y="0"/>
                </a:moveTo>
                <a:lnTo>
                  <a:pt x="752" y="733015"/>
                </a:lnTo>
              </a:path>
            </a:pathLst>
          </a:custGeom>
          <a:ln w="19049">
            <a:solidFill>
              <a:srgbClr val="000000"/>
            </a:solidFill>
          </a:ln>
        </p:spPr>
        <p:txBody>
          <a:bodyPr wrap="square" lIns="0" tIns="0" rIns="0" bIns="0" rtlCol="0"/>
          <a:lstStyle/>
          <a:p>
            <a:endParaRPr/>
          </a:p>
        </p:txBody>
      </p:sp>
      <p:sp>
        <p:nvSpPr>
          <p:cNvPr id="22" name="object 22"/>
          <p:cNvSpPr/>
          <p:nvPr/>
        </p:nvSpPr>
        <p:spPr>
          <a:xfrm>
            <a:off x="6988157" y="3849573"/>
            <a:ext cx="540385" cy="1905"/>
          </a:xfrm>
          <a:custGeom>
            <a:avLst/>
            <a:gdLst/>
            <a:ahLst/>
            <a:cxnLst/>
            <a:rect l="l" t="t" r="r" b="b"/>
            <a:pathLst>
              <a:path w="540384" h="1904">
                <a:moveTo>
                  <a:pt x="0" y="0"/>
                </a:moveTo>
                <a:lnTo>
                  <a:pt x="539999" y="1587"/>
                </a:lnTo>
              </a:path>
            </a:pathLst>
          </a:custGeom>
          <a:ln w="25399">
            <a:solidFill>
              <a:srgbClr val="CE1C00"/>
            </a:solidFill>
          </a:ln>
        </p:spPr>
        <p:txBody>
          <a:bodyPr wrap="square" lIns="0" tIns="0" rIns="0" bIns="0" rtlCol="0"/>
          <a:lstStyle/>
          <a:p>
            <a:endParaRPr/>
          </a:p>
        </p:txBody>
      </p:sp>
      <p:sp>
        <p:nvSpPr>
          <p:cNvPr id="23" name="object 23"/>
          <p:cNvSpPr/>
          <p:nvPr/>
        </p:nvSpPr>
        <p:spPr>
          <a:xfrm>
            <a:off x="8631231" y="3135193"/>
            <a:ext cx="540385" cy="1905"/>
          </a:xfrm>
          <a:custGeom>
            <a:avLst/>
            <a:gdLst/>
            <a:ahLst/>
            <a:cxnLst/>
            <a:rect l="l" t="t" r="r" b="b"/>
            <a:pathLst>
              <a:path w="540384" h="1905">
                <a:moveTo>
                  <a:pt x="0" y="0"/>
                </a:moveTo>
                <a:lnTo>
                  <a:pt x="539999" y="1587"/>
                </a:lnTo>
              </a:path>
            </a:pathLst>
          </a:custGeom>
          <a:ln w="25399">
            <a:solidFill>
              <a:srgbClr val="CE1C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71637"/>
            <a:ext cx="4695190" cy="452120"/>
          </a:xfrm>
          <a:prstGeom prst="rect">
            <a:avLst/>
          </a:prstGeom>
        </p:spPr>
        <p:txBody>
          <a:bodyPr vert="horz" wrap="square" lIns="0" tIns="12700" rIns="0" bIns="0" rtlCol="0">
            <a:spAutoFit/>
          </a:bodyPr>
          <a:lstStyle/>
          <a:p>
            <a:pPr marL="12700">
              <a:lnSpc>
                <a:spcPct val="100000"/>
              </a:lnSpc>
              <a:spcBef>
                <a:spcPts val="100"/>
              </a:spcBef>
            </a:pPr>
            <a:r>
              <a:rPr spc="-5" dirty="0"/>
              <a:t>Kolmogorov-Smirnov</a:t>
            </a:r>
            <a:r>
              <a:rPr spc="-40" dirty="0"/>
              <a:t> </a:t>
            </a:r>
            <a:r>
              <a:rPr dirty="0"/>
              <a:t>Test</a:t>
            </a:r>
          </a:p>
        </p:txBody>
      </p:sp>
      <p:sp>
        <p:nvSpPr>
          <p:cNvPr id="3" name="object 3"/>
          <p:cNvSpPr txBox="1"/>
          <p:nvPr/>
        </p:nvSpPr>
        <p:spPr>
          <a:xfrm>
            <a:off x="1005810" y="1363229"/>
            <a:ext cx="4569489" cy="1513235"/>
          </a:xfrm>
          <a:prstGeom prst="rect">
            <a:avLst/>
          </a:prstGeom>
        </p:spPr>
        <p:txBody>
          <a:bodyPr vert="horz" wrap="square" lIns="0" tIns="12700" rIns="0" bIns="0" rtlCol="0">
            <a:spAutoFit/>
          </a:bodyPr>
          <a:lstStyle/>
          <a:p>
            <a:pPr marL="381000" marR="555625" indent="-342900">
              <a:lnSpc>
                <a:spcPct val="100000"/>
              </a:lnSpc>
              <a:spcBef>
                <a:spcPts val="100"/>
              </a:spcBef>
              <a:buClr>
                <a:srgbClr val="003366"/>
              </a:buClr>
              <a:buSzPct val="120000"/>
              <a:buChar char="•"/>
              <a:tabLst>
                <a:tab pos="380365" algn="l"/>
                <a:tab pos="381000" algn="l"/>
              </a:tabLst>
            </a:pPr>
            <a:r>
              <a:rPr lang="tr-TR" sz="2000" dirty="0">
                <a:latin typeface="Verdana"/>
                <a:cs typeface="Verdana"/>
              </a:rPr>
              <a:t>Test aşağıdaki adımlardan oluşur</a:t>
            </a:r>
          </a:p>
          <a:p>
            <a:pPr marL="660400" marR="30480" lvl="1" indent="-266700">
              <a:lnSpc>
                <a:spcPts val="2070"/>
              </a:lnSpc>
              <a:spcBef>
                <a:spcPts val="575"/>
              </a:spcBef>
              <a:buClr>
                <a:srgbClr val="003366"/>
              </a:buClr>
              <a:buFont typeface="Verdana"/>
              <a:buChar char="•"/>
              <a:tabLst>
                <a:tab pos="659765" algn="l"/>
                <a:tab pos="660400" algn="l"/>
              </a:tabLst>
            </a:pPr>
            <a:r>
              <a:rPr lang="tr-TR" b="1" spc="-5" dirty="0">
                <a:latin typeface="Verdana"/>
                <a:cs typeface="Verdana"/>
              </a:rPr>
              <a:t>1. Adım: Verileri </a:t>
            </a:r>
            <a:r>
              <a:rPr lang="tr-TR" b="1" spc="-5" dirty="0" smtClean="0">
                <a:latin typeface="Verdana"/>
                <a:cs typeface="Verdana"/>
              </a:rPr>
              <a:t>küçükten büyüğe </a:t>
            </a:r>
            <a:r>
              <a:rPr lang="tr-TR" b="1" spc="-5" dirty="0">
                <a:latin typeface="Verdana"/>
                <a:cs typeface="Verdana"/>
              </a:rPr>
              <a:t>sıralayın</a:t>
            </a:r>
            <a:endParaRPr sz="1800" dirty="0" smtClean="0">
              <a:latin typeface="Verdana"/>
              <a:cs typeface="Verdana"/>
            </a:endParaRPr>
          </a:p>
          <a:p>
            <a:pPr marL="660400">
              <a:lnSpc>
                <a:spcPts val="2145"/>
              </a:lnSpc>
            </a:pPr>
            <a:r>
              <a:rPr sz="1800" i="1" dirty="0" smtClean="0">
                <a:latin typeface="Times New Roman"/>
                <a:cs typeface="Times New Roman"/>
              </a:rPr>
              <a:t>R</a:t>
            </a:r>
            <a:r>
              <a:rPr sz="1800" baseline="-20833" dirty="0" smtClean="0">
                <a:latin typeface="Times New Roman"/>
                <a:cs typeface="Times New Roman"/>
              </a:rPr>
              <a:t>(1</a:t>
            </a:r>
            <a:r>
              <a:rPr sz="1800" baseline="-20833" dirty="0">
                <a:latin typeface="Times New Roman"/>
                <a:cs typeface="Times New Roman"/>
              </a:rPr>
              <a:t>) </a:t>
            </a:r>
            <a:r>
              <a:rPr sz="1800" dirty="0">
                <a:latin typeface="Times New Roman"/>
                <a:cs typeface="Times New Roman"/>
              </a:rPr>
              <a:t>≤ </a:t>
            </a:r>
            <a:r>
              <a:rPr sz="1800" i="1" dirty="0">
                <a:latin typeface="Times New Roman"/>
                <a:cs typeface="Times New Roman"/>
              </a:rPr>
              <a:t>R</a:t>
            </a:r>
            <a:r>
              <a:rPr sz="1800" baseline="-20833" dirty="0">
                <a:latin typeface="Times New Roman"/>
                <a:cs typeface="Times New Roman"/>
              </a:rPr>
              <a:t>(2) </a:t>
            </a:r>
            <a:r>
              <a:rPr sz="1800" dirty="0">
                <a:latin typeface="Times New Roman"/>
                <a:cs typeface="Times New Roman"/>
              </a:rPr>
              <a:t>≤ ... ≤</a:t>
            </a:r>
            <a:r>
              <a:rPr sz="1800" spc="-25" dirty="0">
                <a:latin typeface="Times New Roman"/>
                <a:cs typeface="Times New Roman"/>
              </a:rPr>
              <a:t> </a:t>
            </a:r>
            <a:r>
              <a:rPr sz="1800" i="1" dirty="0">
                <a:latin typeface="Times New Roman"/>
                <a:cs typeface="Times New Roman"/>
              </a:rPr>
              <a:t>R</a:t>
            </a:r>
            <a:r>
              <a:rPr sz="1800" baseline="-20833" dirty="0">
                <a:latin typeface="Times New Roman"/>
                <a:cs typeface="Times New Roman"/>
              </a:rPr>
              <a:t>(</a:t>
            </a:r>
            <a:r>
              <a:rPr sz="1800" i="1" baseline="-20833" dirty="0">
                <a:latin typeface="Times New Roman"/>
                <a:cs typeface="Times New Roman"/>
              </a:rPr>
              <a:t>N</a:t>
            </a:r>
            <a:r>
              <a:rPr sz="1800" baseline="-20833" dirty="0">
                <a:latin typeface="Times New Roman"/>
                <a:cs typeface="Times New Roman"/>
              </a:rPr>
              <a:t>)</a:t>
            </a:r>
          </a:p>
        </p:txBody>
      </p:sp>
      <p:sp>
        <p:nvSpPr>
          <p:cNvPr id="4" name="object 4"/>
          <p:cNvSpPr txBox="1"/>
          <p:nvPr/>
        </p:nvSpPr>
        <p:spPr>
          <a:xfrm>
            <a:off x="1386812" y="3234193"/>
            <a:ext cx="3121688" cy="289823"/>
          </a:xfrm>
          <a:prstGeom prst="rect">
            <a:avLst/>
          </a:prstGeom>
        </p:spPr>
        <p:txBody>
          <a:bodyPr vert="horz" wrap="square" lIns="0" tIns="12700" rIns="0" bIns="0" rtlCol="0">
            <a:spAutoFit/>
          </a:bodyPr>
          <a:lstStyle/>
          <a:p>
            <a:pPr marL="279400" indent="-266700">
              <a:lnSpc>
                <a:spcPct val="100000"/>
              </a:lnSpc>
              <a:spcBef>
                <a:spcPts val="100"/>
              </a:spcBef>
              <a:buClr>
                <a:srgbClr val="003366"/>
              </a:buClr>
              <a:buFont typeface="Verdana"/>
              <a:buChar char="•"/>
              <a:tabLst>
                <a:tab pos="278765" algn="l"/>
                <a:tab pos="279400" algn="l"/>
              </a:tabLst>
            </a:pPr>
            <a:r>
              <a:rPr lang="tr-TR" b="1" spc="-5" dirty="0">
                <a:latin typeface="Verdana"/>
                <a:cs typeface="Verdana"/>
              </a:rPr>
              <a:t>2. Adım: Hesaplama</a:t>
            </a:r>
            <a:endParaRPr sz="1800" dirty="0">
              <a:latin typeface="Verdana"/>
              <a:cs typeface="Verdana"/>
            </a:endParaRPr>
          </a:p>
        </p:txBody>
      </p:sp>
      <p:sp>
        <p:nvSpPr>
          <p:cNvPr id="5" name="object 5"/>
          <p:cNvSpPr txBox="1"/>
          <p:nvPr/>
        </p:nvSpPr>
        <p:spPr>
          <a:xfrm>
            <a:off x="1361412" y="4816613"/>
            <a:ext cx="4975888" cy="1944122"/>
          </a:xfrm>
          <a:prstGeom prst="rect">
            <a:avLst/>
          </a:prstGeom>
        </p:spPr>
        <p:txBody>
          <a:bodyPr vert="horz" wrap="square" lIns="0" tIns="68580" rIns="0" bIns="0" rtlCol="0">
            <a:spAutoFit/>
          </a:bodyPr>
          <a:lstStyle/>
          <a:p>
            <a:pPr marL="304800" indent="-266700">
              <a:lnSpc>
                <a:spcPct val="100000"/>
              </a:lnSpc>
              <a:spcBef>
                <a:spcPts val="540"/>
              </a:spcBef>
              <a:buClr>
                <a:srgbClr val="003366"/>
              </a:buClr>
              <a:buFont typeface="Verdana"/>
              <a:buChar char="•"/>
              <a:tabLst>
                <a:tab pos="304165" algn="l"/>
                <a:tab pos="304800" algn="l"/>
              </a:tabLst>
            </a:pPr>
            <a:r>
              <a:rPr lang="tr-TR" b="1" spc="-5" dirty="0">
                <a:latin typeface="Verdana"/>
                <a:cs typeface="Verdana"/>
              </a:rPr>
              <a:t>3. Adım: </a:t>
            </a:r>
            <a:r>
              <a:rPr lang="tr-TR" b="1" spc="-5" dirty="0" smtClean="0">
                <a:latin typeface="Verdana"/>
                <a:cs typeface="Verdana"/>
              </a:rPr>
              <a:t>Hesaplama </a:t>
            </a:r>
          </a:p>
          <a:p>
            <a:pPr marL="38100">
              <a:lnSpc>
                <a:spcPct val="100000"/>
              </a:lnSpc>
              <a:spcBef>
                <a:spcPts val="540"/>
              </a:spcBef>
              <a:buClr>
                <a:srgbClr val="003366"/>
              </a:buClr>
              <a:tabLst>
                <a:tab pos="304165" algn="l"/>
                <a:tab pos="304800" algn="l"/>
              </a:tabLst>
            </a:pPr>
            <a:r>
              <a:rPr lang="tr-TR" sz="1800" b="1" i="1" spc="-5" dirty="0">
                <a:latin typeface="Verdana"/>
                <a:cs typeface="Verdana"/>
              </a:rPr>
              <a:t>	</a:t>
            </a:r>
            <a:r>
              <a:rPr sz="1800" i="1" dirty="0" smtClean="0">
                <a:latin typeface="Times New Roman"/>
                <a:cs typeface="Times New Roman"/>
              </a:rPr>
              <a:t>D </a:t>
            </a:r>
            <a:r>
              <a:rPr sz="1800" dirty="0">
                <a:latin typeface="Times New Roman"/>
                <a:cs typeface="Times New Roman"/>
              </a:rPr>
              <a:t>= </a:t>
            </a:r>
            <a:r>
              <a:rPr sz="1800" spc="-5" dirty="0">
                <a:latin typeface="Times New Roman"/>
                <a:cs typeface="Times New Roman"/>
              </a:rPr>
              <a:t>max(</a:t>
            </a:r>
            <a:r>
              <a:rPr sz="1800" i="1" spc="-5" dirty="0">
                <a:latin typeface="Times New Roman"/>
                <a:cs typeface="Times New Roman"/>
              </a:rPr>
              <a:t>D</a:t>
            </a:r>
            <a:r>
              <a:rPr sz="1800" spc="-7" baseline="25462" dirty="0">
                <a:latin typeface="Times New Roman"/>
                <a:cs typeface="Times New Roman"/>
              </a:rPr>
              <a:t>+</a:t>
            </a:r>
            <a:r>
              <a:rPr sz="1800" spc="-5" dirty="0">
                <a:latin typeface="Times New Roman"/>
                <a:cs typeface="Times New Roman"/>
              </a:rPr>
              <a:t>,</a:t>
            </a:r>
            <a:r>
              <a:rPr sz="1800" spc="-20" dirty="0">
                <a:latin typeface="Times New Roman"/>
                <a:cs typeface="Times New Roman"/>
              </a:rPr>
              <a:t> </a:t>
            </a:r>
            <a:r>
              <a:rPr sz="1800" i="1" dirty="0">
                <a:latin typeface="Times New Roman"/>
                <a:cs typeface="Times New Roman"/>
              </a:rPr>
              <a:t>D</a:t>
            </a:r>
            <a:r>
              <a:rPr sz="1800" baseline="25462" dirty="0">
                <a:latin typeface="Times New Roman"/>
                <a:cs typeface="Times New Roman"/>
              </a:rPr>
              <a:t>-</a:t>
            </a:r>
            <a:r>
              <a:rPr sz="1800" dirty="0">
                <a:latin typeface="Times New Roman"/>
                <a:cs typeface="Times New Roman"/>
              </a:rPr>
              <a:t>)</a:t>
            </a:r>
          </a:p>
          <a:p>
            <a:pPr marL="304800" marR="1086485" indent="-266700">
              <a:lnSpc>
                <a:spcPts val="2170"/>
              </a:lnSpc>
              <a:spcBef>
                <a:spcPts val="500"/>
              </a:spcBef>
              <a:buClr>
                <a:srgbClr val="003366"/>
              </a:buClr>
              <a:buFont typeface="Verdana"/>
              <a:buChar char="•"/>
              <a:tabLst>
                <a:tab pos="304165" algn="l"/>
                <a:tab pos="304800" algn="l"/>
              </a:tabLst>
            </a:pPr>
            <a:r>
              <a:rPr lang="tr-TR" b="1" spc="-5" dirty="0">
                <a:latin typeface="Verdana"/>
                <a:cs typeface="Verdana"/>
              </a:rPr>
              <a:t>4. Adım: </a:t>
            </a:r>
            <a:r>
              <a:rPr lang="tr-TR" i="1" spc="-35" dirty="0" smtClean="0">
                <a:latin typeface="Symbol"/>
                <a:cs typeface="Symbol"/>
              </a:rPr>
              <a:t></a:t>
            </a:r>
            <a:r>
              <a:rPr lang="tr-TR" b="1" spc="-5" dirty="0" smtClean="0">
                <a:latin typeface="Verdana"/>
                <a:cs typeface="Verdana"/>
              </a:rPr>
              <a:t> </a:t>
            </a:r>
            <a:r>
              <a:rPr lang="tr-TR" b="1" spc="-5" dirty="0">
                <a:latin typeface="Verdana"/>
                <a:cs typeface="Verdana"/>
              </a:rPr>
              <a:t>önem düzeyi için </a:t>
            </a:r>
            <a:r>
              <a:rPr lang="tr-TR" i="1" dirty="0">
                <a:latin typeface="Times New Roman"/>
                <a:cs typeface="Times New Roman"/>
              </a:rPr>
              <a:t>D</a:t>
            </a:r>
            <a:r>
              <a:rPr lang="tr-TR" i="1" baseline="-20833" dirty="0">
                <a:latin typeface="Symbol"/>
                <a:cs typeface="Symbol"/>
              </a:rPr>
              <a:t></a:t>
            </a:r>
            <a:r>
              <a:rPr lang="tr-TR" i="1" baseline="-20833" dirty="0">
                <a:latin typeface="Times New Roman"/>
                <a:cs typeface="Times New Roman"/>
              </a:rPr>
              <a:t> </a:t>
            </a:r>
            <a:r>
              <a:rPr lang="tr-TR" b="1" spc="-5" dirty="0" smtClean="0">
                <a:latin typeface="Verdana"/>
                <a:cs typeface="Verdana"/>
              </a:rPr>
              <a:t>'</a:t>
            </a:r>
            <a:r>
              <a:rPr lang="tr-TR" b="1" spc="-5" dirty="0" err="1" smtClean="0">
                <a:latin typeface="Verdana"/>
                <a:cs typeface="Verdana"/>
              </a:rPr>
              <a:t>yi</a:t>
            </a:r>
            <a:r>
              <a:rPr lang="tr-TR" b="1" spc="-5" dirty="0" smtClean="0">
                <a:latin typeface="Verdana"/>
                <a:cs typeface="Verdana"/>
              </a:rPr>
              <a:t> </a:t>
            </a:r>
            <a:r>
              <a:rPr lang="tr-TR" b="1" spc="-5" dirty="0">
                <a:latin typeface="Verdana"/>
                <a:cs typeface="Verdana"/>
              </a:rPr>
              <a:t>alın </a:t>
            </a:r>
            <a:endParaRPr lang="tr-TR" b="1" spc="-5" dirty="0" smtClean="0">
              <a:latin typeface="Verdana"/>
              <a:cs typeface="Verdana"/>
            </a:endParaRPr>
          </a:p>
          <a:p>
            <a:pPr marL="304800" marR="1086485" indent="-266700">
              <a:lnSpc>
                <a:spcPts val="2170"/>
              </a:lnSpc>
              <a:spcBef>
                <a:spcPts val="500"/>
              </a:spcBef>
              <a:buClr>
                <a:srgbClr val="003366"/>
              </a:buClr>
              <a:buFont typeface="Verdana"/>
              <a:buChar char="•"/>
              <a:tabLst>
                <a:tab pos="304165" algn="l"/>
                <a:tab pos="304800" algn="l"/>
              </a:tabLst>
            </a:pPr>
            <a:r>
              <a:rPr lang="tr-TR" b="1" spc="-5" dirty="0">
                <a:latin typeface="Verdana"/>
                <a:cs typeface="Verdana"/>
              </a:rPr>
              <a:t>Adım 5: </a:t>
            </a:r>
            <a:r>
              <a:rPr lang="tr-TR" i="1" dirty="0">
                <a:latin typeface="Times New Roman"/>
                <a:cs typeface="Times New Roman"/>
              </a:rPr>
              <a:t>D </a:t>
            </a:r>
            <a:r>
              <a:rPr lang="tr-TR" dirty="0">
                <a:latin typeface="Times New Roman"/>
                <a:cs typeface="Times New Roman"/>
              </a:rPr>
              <a:t>≤ </a:t>
            </a:r>
            <a:r>
              <a:rPr lang="tr-TR" i="1" dirty="0">
                <a:latin typeface="Times New Roman"/>
                <a:cs typeface="Times New Roman"/>
              </a:rPr>
              <a:t>D</a:t>
            </a:r>
            <a:r>
              <a:rPr lang="tr-TR" i="1" baseline="-20833" dirty="0">
                <a:latin typeface="Symbol"/>
                <a:cs typeface="Symbol"/>
              </a:rPr>
              <a:t></a:t>
            </a:r>
            <a:r>
              <a:rPr lang="tr-TR" i="1" baseline="-20833" dirty="0">
                <a:latin typeface="Times New Roman"/>
                <a:cs typeface="Times New Roman"/>
              </a:rPr>
              <a:t> </a:t>
            </a:r>
            <a:r>
              <a:rPr lang="tr-TR" b="1" spc="-5" dirty="0" smtClean="0">
                <a:latin typeface="Verdana"/>
                <a:cs typeface="Verdana"/>
              </a:rPr>
              <a:t>kabul </a:t>
            </a:r>
            <a:r>
              <a:rPr lang="tr-TR" b="1" spc="-5" dirty="0">
                <a:latin typeface="Verdana"/>
                <a:cs typeface="Verdana"/>
              </a:rPr>
              <a:t>ederse, aksi takdirde </a:t>
            </a:r>
            <a:r>
              <a:rPr lang="tr-TR" i="1" dirty="0" smtClean="0">
                <a:latin typeface="Times New Roman"/>
                <a:cs typeface="Times New Roman"/>
              </a:rPr>
              <a:t>H</a:t>
            </a:r>
            <a:r>
              <a:rPr lang="tr-TR" baseline="-20833" dirty="0" smtClean="0">
                <a:latin typeface="Times New Roman"/>
                <a:cs typeface="Times New Roman"/>
              </a:rPr>
              <a:t>0</a:t>
            </a:r>
            <a:r>
              <a:rPr lang="tr-TR" b="1" spc="-5" dirty="0" smtClean="0">
                <a:latin typeface="Verdana"/>
                <a:cs typeface="Verdana"/>
              </a:rPr>
              <a:t>'ı reddedin</a:t>
            </a:r>
          </a:p>
        </p:txBody>
      </p:sp>
      <p:sp>
        <p:nvSpPr>
          <p:cNvPr id="21" name="object 21"/>
          <p:cNvSpPr/>
          <p:nvPr/>
        </p:nvSpPr>
        <p:spPr>
          <a:xfrm>
            <a:off x="6703983" y="1739785"/>
            <a:ext cx="2925762" cy="4752973"/>
          </a:xfrm>
          <a:prstGeom prst="rect">
            <a:avLst/>
          </a:prstGeom>
          <a:blipFill>
            <a:blip r:embed="rId2" cstate="print"/>
            <a:stretch>
              <a:fillRect/>
            </a:stretch>
          </a:blipFill>
        </p:spPr>
        <p:txBody>
          <a:bodyPr wrap="square" lIns="0" tIns="0" rIns="0" bIns="0" rtlCol="0"/>
          <a:lstStyle/>
          <a:p>
            <a:endParaRPr/>
          </a:p>
        </p:txBody>
      </p:sp>
      <p:sp>
        <p:nvSpPr>
          <p:cNvPr id="22" name="object 22"/>
          <p:cNvSpPr/>
          <p:nvPr/>
        </p:nvSpPr>
        <p:spPr>
          <a:xfrm>
            <a:off x="6699220" y="1735023"/>
            <a:ext cx="2935605" cy="4762500"/>
          </a:xfrm>
          <a:custGeom>
            <a:avLst/>
            <a:gdLst/>
            <a:ahLst/>
            <a:cxnLst/>
            <a:rect l="l" t="t" r="r" b="b"/>
            <a:pathLst>
              <a:path w="2935604" h="4762500">
                <a:moveTo>
                  <a:pt x="0" y="0"/>
                </a:moveTo>
                <a:lnTo>
                  <a:pt x="2935286" y="0"/>
                </a:lnTo>
                <a:lnTo>
                  <a:pt x="2935286" y="4762499"/>
                </a:lnTo>
                <a:lnTo>
                  <a:pt x="0" y="4762499"/>
                </a:lnTo>
                <a:lnTo>
                  <a:pt x="0" y="0"/>
                </a:lnTo>
                <a:close/>
              </a:path>
            </a:pathLst>
          </a:custGeom>
          <a:ln w="9524">
            <a:solidFill>
              <a:srgbClr val="000000"/>
            </a:solidFill>
          </a:ln>
        </p:spPr>
        <p:txBody>
          <a:bodyPr wrap="square" lIns="0" tIns="0" rIns="0" bIns="0" rtlCol="0"/>
          <a:lstStyle/>
          <a:p>
            <a:endParaRPr/>
          </a:p>
        </p:txBody>
      </p:sp>
      <p:sp>
        <p:nvSpPr>
          <p:cNvPr id="23" name="object 23"/>
          <p:cNvSpPr/>
          <p:nvPr/>
        </p:nvSpPr>
        <p:spPr>
          <a:xfrm>
            <a:off x="8477220" y="2968504"/>
            <a:ext cx="358775" cy="167005"/>
          </a:xfrm>
          <a:custGeom>
            <a:avLst/>
            <a:gdLst/>
            <a:ahLst/>
            <a:cxnLst/>
            <a:rect l="l" t="t" r="r" b="b"/>
            <a:pathLst>
              <a:path w="358775" h="167005">
                <a:moveTo>
                  <a:pt x="0" y="0"/>
                </a:moveTo>
                <a:lnTo>
                  <a:pt x="358775" y="0"/>
                </a:lnTo>
                <a:lnTo>
                  <a:pt x="358775" y="166688"/>
                </a:lnTo>
                <a:lnTo>
                  <a:pt x="0" y="166688"/>
                </a:lnTo>
                <a:lnTo>
                  <a:pt x="0" y="0"/>
                </a:lnTo>
                <a:close/>
              </a:path>
            </a:pathLst>
          </a:custGeom>
          <a:solidFill>
            <a:srgbClr val="FFFDA9">
              <a:alpha val="34899"/>
            </a:srgbClr>
          </a:solidFill>
        </p:spPr>
        <p:txBody>
          <a:bodyPr wrap="square" lIns="0" tIns="0" rIns="0" bIns="0" rtlCol="0"/>
          <a:lstStyle/>
          <a:p>
            <a:endParaRPr/>
          </a:p>
        </p:txBody>
      </p:sp>
      <p:sp>
        <p:nvSpPr>
          <p:cNvPr id="24" name="object 24"/>
          <p:cNvSpPr/>
          <p:nvPr/>
        </p:nvSpPr>
        <p:spPr>
          <a:xfrm>
            <a:off x="8477220" y="2968504"/>
            <a:ext cx="358775" cy="167005"/>
          </a:xfrm>
          <a:custGeom>
            <a:avLst/>
            <a:gdLst/>
            <a:ahLst/>
            <a:cxnLst/>
            <a:rect l="l" t="t" r="r" b="b"/>
            <a:pathLst>
              <a:path w="358775" h="167005">
                <a:moveTo>
                  <a:pt x="0" y="0"/>
                </a:moveTo>
                <a:lnTo>
                  <a:pt x="358774" y="0"/>
                </a:lnTo>
                <a:lnTo>
                  <a:pt x="358774" y="166687"/>
                </a:lnTo>
                <a:lnTo>
                  <a:pt x="0" y="166687"/>
                </a:lnTo>
                <a:lnTo>
                  <a:pt x="0" y="0"/>
                </a:lnTo>
                <a:close/>
              </a:path>
            </a:pathLst>
          </a:custGeom>
          <a:ln w="9524">
            <a:solidFill>
              <a:srgbClr val="000000"/>
            </a:solidFill>
          </a:ln>
        </p:spPr>
        <p:txBody>
          <a:bodyPr wrap="square" lIns="0" tIns="0" rIns="0" bIns="0" rtlCol="0"/>
          <a:lstStyle/>
          <a:p>
            <a:endParaRPr/>
          </a:p>
        </p:txBody>
      </p:sp>
      <p:sp>
        <p:nvSpPr>
          <p:cNvPr id="25" name="object 25"/>
          <p:cNvSpPr txBox="1"/>
          <p:nvPr/>
        </p:nvSpPr>
        <p:spPr>
          <a:xfrm>
            <a:off x="6709697" y="1453718"/>
            <a:ext cx="3287047" cy="228268"/>
          </a:xfrm>
          <a:prstGeom prst="rect">
            <a:avLst/>
          </a:prstGeom>
        </p:spPr>
        <p:txBody>
          <a:bodyPr vert="horz" wrap="square" lIns="0" tIns="12700" rIns="0" bIns="0" rtlCol="0">
            <a:spAutoFit/>
          </a:bodyPr>
          <a:lstStyle/>
          <a:p>
            <a:pPr marL="12700">
              <a:lnSpc>
                <a:spcPct val="100000"/>
              </a:lnSpc>
              <a:spcBef>
                <a:spcPts val="100"/>
              </a:spcBef>
            </a:pPr>
            <a:r>
              <a:rPr lang="tr-TR" sz="1400" dirty="0" err="1">
                <a:latin typeface="Arial"/>
                <a:cs typeface="Arial"/>
              </a:rPr>
              <a:t>Kolmogorov-Smirnov</a:t>
            </a:r>
            <a:r>
              <a:rPr lang="tr-TR" sz="1400" dirty="0">
                <a:latin typeface="Arial"/>
                <a:cs typeface="Arial"/>
              </a:rPr>
              <a:t> Kritik Değerleri</a:t>
            </a:r>
            <a:endParaRPr sz="1400" dirty="0">
              <a:latin typeface="Arial"/>
              <a:cs typeface="Arial"/>
            </a:endParaRPr>
          </a:p>
        </p:txBody>
      </p:sp>
      <p:pic>
        <p:nvPicPr>
          <p:cNvPr id="28" name="Resim 27"/>
          <p:cNvPicPr>
            <a:picLocks noChangeAspect="1"/>
          </p:cNvPicPr>
          <p:nvPr/>
        </p:nvPicPr>
        <p:blipFill>
          <a:blip r:embed="rId3"/>
          <a:stretch>
            <a:fillRect/>
          </a:stretch>
        </p:blipFill>
        <p:spPr>
          <a:xfrm>
            <a:off x="1554846" y="3524016"/>
            <a:ext cx="2671367" cy="1292597"/>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2867689" cy="443711"/>
          </a:xfrm>
          <a:prstGeom prst="rect">
            <a:avLst/>
          </a:prstGeom>
        </p:spPr>
        <p:txBody>
          <a:bodyPr vert="horz" wrap="square" lIns="0" tIns="12700" rIns="0" bIns="0" rtlCol="0">
            <a:spAutoFit/>
          </a:bodyPr>
          <a:lstStyle/>
          <a:p>
            <a:pPr marL="12700">
              <a:lnSpc>
                <a:spcPct val="100000"/>
              </a:lnSpc>
              <a:spcBef>
                <a:spcPts val="100"/>
              </a:spcBef>
            </a:pPr>
            <a:r>
              <a:rPr lang="tr-TR" spc="-5" dirty="0" smtClean="0"/>
              <a:t>Tarihsel olarak</a:t>
            </a:r>
            <a:endParaRPr spc="-5" dirty="0"/>
          </a:p>
        </p:txBody>
      </p:sp>
      <p:sp>
        <p:nvSpPr>
          <p:cNvPr id="3" name="object 3"/>
          <p:cNvSpPr txBox="1"/>
          <p:nvPr/>
        </p:nvSpPr>
        <p:spPr>
          <a:xfrm>
            <a:off x="1031211" y="1301761"/>
            <a:ext cx="6476365" cy="5321970"/>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18181"/>
              <a:buChar char="•"/>
              <a:tabLst>
                <a:tab pos="355600" algn="l"/>
              </a:tabLst>
            </a:pPr>
            <a:r>
              <a:rPr lang="tr-TR" sz="2200" spc="-5" dirty="0" smtClean="0">
                <a:latin typeface="Verdana"/>
                <a:cs typeface="Verdana"/>
              </a:rPr>
              <a:t>Tarihsel olarak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zar atmak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Kart dağıtma</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Numaralı Top Çiz</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 </a:t>
            </a:r>
            <a:r>
              <a:rPr lang="el-GR" sz="2200" spc="-5" dirty="0" smtClean="0">
                <a:latin typeface="Verdana"/>
                <a:cs typeface="Verdana"/>
              </a:rPr>
              <a:t>π </a:t>
            </a:r>
            <a:r>
              <a:rPr lang="tr-TR" sz="2200" spc="-5" dirty="0" smtClean="0">
                <a:latin typeface="Verdana"/>
                <a:cs typeface="Verdana"/>
              </a:rPr>
              <a:t>rakamlarını kullanın</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Mekanik cihazlar (dönen disk, vb.)</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Elektrik Devreleri  </a:t>
            </a:r>
          </a:p>
          <a:p>
            <a:pPr marL="1270000" lvl="2" indent="-342900">
              <a:spcBef>
                <a:spcPts val="580"/>
              </a:spcBef>
              <a:buClr>
                <a:srgbClr val="003366"/>
              </a:buClr>
              <a:buSzPct val="118181"/>
              <a:buChar char="•"/>
              <a:tabLst>
                <a:tab pos="355600" algn="l"/>
              </a:tabLst>
            </a:pPr>
            <a:r>
              <a:rPr lang="tr-TR" sz="2200" spc="-5" dirty="0" smtClean="0">
                <a:latin typeface="Verdana"/>
                <a:cs typeface="Verdana"/>
              </a:rPr>
              <a:t>Elektronik Rastgele Sayı Göstergesi (ERNIE)</a:t>
            </a:r>
          </a:p>
          <a:p>
            <a:pPr marL="1270000" lvl="2" indent="-342900">
              <a:spcBef>
                <a:spcPts val="580"/>
              </a:spcBef>
              <a:buClr>
                <a:srgbClr val="003366"/>
              </a:buClr>
              <a:buSzPct val="118181"/>
              <a:buChar char="•"/>
              <a:tabLst>
                <a:tab pos="355600" algn="l"/>
              </a:tabLst>
            </a:pPr>
            <a:r>
              <a:rPr lang="tr-TR" sz="2200" spc="-5" dirty="0" smtClean="0">
                <a:latin typeface="Verdana"/>
                <a:cs typeface="Verdana"/>
              </a:rPr>
              <a:t>Gama Işınlarını Saymak  </a:t>
            </a:r>
          </a:p>
          <a:p>
            <a:pPr marL="355600" indent="-342900">
              <a:lnSpc>
                <a:spcPct val="100000"/>
              </a:lnSpc>
              <a:spcBef>
                <a:spcPts val="580"/>
              </a:spcBef>
              <a:buClr>
                <a:srgbClr val="003366"/>
              </a:buClr>
              <a:buSzPct val="118181"/>
              <a:buChar char="•"/>
              <a:tabLst>
                <a:tab pos="355600" algn="l"/>
              </a:tabLst>
            </a:pPr>
            <a:r>
              <a:rPr lang="tr-TR" sz="2200" spc="-5" dirty="0" smtClean="0">
                <a:latin typeface="Verdana"/>
                <a:cs typeface="Verdana"/>
              </a:rPr>
              <a:t>Bilgisayar ile birlikte </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Elektronik bir cihazı bilgisayara bağlayın</a:t>
            </a:r>
          </a:p>
          <a:p>
            <a:pPr marL="812800" lvl="1" indent="-342900">
              <a:spcBef>
                <a:spcPts val="580"/>
              </a:spcBef>
              <a:buClr>
                <a:srgbClr val="003366"/>
              </a:buClr>
              <a:buSzPct val="118181"/>
              <a:buChar char="•"/>
              <a:tabLst>
                <a:tab pos="355600" algn="l"/>
              </a:tabLst>
            </a:pPr>
            <a:r>
              <a:rPr lang="tr-TR" sz="2200" spc="-5" dirty="0" smtClean="0">
                <a:latin typeface="Verdana"/>
                <a:cs typeface="Verdana"/>
              </a:rPr>
              <a:t> Rasgele sayılar tablosunu okuma</a:t>
            </a:r>
            <a:endParaRPr sz="2000" dirty="0">
              <a:latin typeface="Verdana"/>
              <a:cs typeface="Verdana"/>
            </a:endParaRPr>
          </a:p>
        </p:txBody>
      </p:sp>
      <p:sp>
        <p:nvSpPr>
          <p:cNvPr id="4" name="object 4"/>
          <p:cNvSpPr/>
          <p:nvPr/>
        </p:nvSpPr>
        <p:spPr>
          <a:xfrm>
            <a:off x="6889678" y="1492120"/>
            <a:ext cx="2884559" cy="2286013"/>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95190" cy="452120"/>
          </a:xfrm>
          <a:prstGeom prst="rect">
            <a:avLst/>
          </a:prstGeom>
        </p:spPr>
        <p:txBody>
          <a:bodyPr vert="horz" wrap="square" lIns="0" tIns="12700" rIns="0" bIns="0" rtlCol="0">
            <a:spAutoFit/>
          </a:bodyPr>
          <a:lstStyle/>
          <a:p>
            <a:pPr marL="12700">
              <a:lnSpc>
                <a:spcPct val="100000"/>
              </a:lnSpc>
              <a:spcBef>
                <a:spcPts val="100"/>
              </a:spcBef>
            </a:pPr>
            <a:r>
              <a:rPr spc="-5" dirty="0"/>
              <a:t>Kolmogorov-Smirnov</a:t>
            </a:r>
            <a:r>
              <a:rPr spc="-40" dirty="0"/>
              <a:t> </a:t>
            </a:r>
            <a:r>
              <a:rPr dirty="0"/>
              <a:t>Test</a:t>
            </a:r>
          </a:p>
        </p:txBody>
      </p:sp>
      <p:sp>
        <p:nvSpPr>
          <p:cNvPr id="3" name="object 3"/>
          <p:cNvSpPr txBox="1"/>
          <p:nvPr/>
        </p:nvSpPr>
        <p:spPr>
          <a:xfrm>
            <a:off x="1031211" y="1263650"/>
            <a:ext cx="8199120" cy="407804"/>
          </a:xfrm>
          <a:prstGeom prst="rect">
            <a:avLst/>
          </a:prstGeom>
        </p:spPr>
        <p:txBody>
          <a:bodyPr vert="horz" wrap="square" lIns="0" tIns="68580" rIns="0" bIns="0" rtlCol="0">
            <a:spAutoFit/>
          </a:bodyPr>
          <a:lstStyle/>
          <a:p>
            <a:pPr marL="355600" indent="-342900">
              <a:lnSpc>
                <a:spcPct val="100000"/>
              </a:lnSpc>
              <a:spcBef>
                <a:spcPts val="540"/>
              </a:spcBef>
              <a:buClr>
                <a:srgbClr val="003366"/>
              </a:buClr>
              <a:buSzPct val="118181"/>
              <a:buChar char="•"/>
              <a:tabLst>
                <a:tab pos="355600" algn="l"/>
              </a:tabLst>
            </a:pPr>
            <a:r>
              <a:rPr lang="tr-TR" sz="2200" spc="-5" dirty="0">
                <a:latin typeface="Verdana"/>
                <a:cs typeface="Verdana"/>
              </a:rPr>
              <a:t>Örnek: Diyelim ki </a:t>
            </a:r>
            <a:r>
              <a:rPr lang="tr-TR" sz="2200" i="1" dirty="0">
                <a:latin typeface="Times New Roman"/>
                <a:cs typeface="Times New Roman"/>
              </a:rPr>
              <a:t>N</a:t>
            </a:r>
            <a:r>
              <a:rPr lang="tr-TR" sz="2200" dirty="0">
                <a:latin typeface="Times New Roman"/>
                <a:cs typeface="Times New Roman"/>
              </a:rPr>
              <a:t>=5 </a:t>
            </a:r>
            <a:r>
              <a:rPr lang="tr-TR" sz="2200" spc="-5" dirty="0" smtClean="0">
                <a:latin typeface="Verdana"/>
                <a:cs typeface="Verdana"/>
              </a:rPr>
              <a:t>sayı</a:t>
            </a:r>
            <a:r>
              <a:rPr lang="tr-TR" sz="2200" spc="-5" dirty="0">
                <a:latin typeface="Verdana"/>
                <a:cs typeface="Verdana"/>
              </a:rPr>
              <a:t>: </a:t>
            </a:r>
            <a:r>
              <a:rPr lang="tr-TR" sz="2200" dirty="0">
                <a:latin typeface="Times New Roman"/>
                <a:cs typeface="Times New Roman"/>
              </a:rPr>
              <a:t>0.44, 0.81, 0.14, 0.05,</a:t>
            </a:r>
            <a:r>
              <a:rPr lang="tr-TR" sz="2200" spc="-340" dirty="0">
                <a:latin typeface="Times New Roman"/>
                <a:cs typeface="Times New Roman"/>
              </a:rPr>
              <a:t> </a:t>
            </a:r>
            <a:r>
              <a:rPr lang="tr-TR" sz="2200" dirty="0" smtClean="0">
                <a:latin typeface="Times New Roman"/>
                <a:cs typeface="Times New Roman"/>
              </a:rPr>
              <a:t>0.93.</a:t>
            </a:r>
            <a:endParaRPr sz="2200" dirty="0">
              <a:latin typeface="Times New Roman"/>
              <a:cs typeface="Times New Roman"/>
            </a:endParaRPr>
          </a:p>
        </p:txBody>
      </p:sp>
      <p:sp>
        <p:nvSpPr>
          <p:cNvPr id="4" name="object 4"/>
          <p:cNvSpPr/>
          <p:nvPr/>
        </p:nvSpPr>
        <p:spPr>
          <a:xfrm>
            <a:off x="3760908"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5" name="object 5"/>
          <p:cNvSpPr/>
          <p:nvPr/>
        </p:nvSpPr>
        <p:spPr>
          <a:xfrm>
            <a:off x="429938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6" name="object 6"/>
          <p:cNvSpPr/>
          <p:nvPr/>
        </p:nvSpPr>
        <p:spPr>
          <a:xfrm>
            <a:off x="483786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7" name="object 7"/>
          <p:cNvSpPr/>
          <p:nvPr/>
        </p:nvSpPr>
        <p:spPr>
          <a:xfrm>
            <a:off x="537634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8" name="object 8"/>
          <p:cNvSpPr/>
          <p:nvPr/>
        </p:nvSpPr>
        <p:spPr>
          <a:xfrm>
            <a:off x="591482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9" name="object 9"/>
          <p:cNvSpPr/>
          <p:nvPr/>
        </p:nvSpPr>
        <p:spPr>
          <a:xfrm>
            <a:off x="2606647" y="2644659"/>
            <a:ext cx="3853179" cy="0"/>
          </a:xfrm>
          <a:custGeom>
            <a:avLst/>
            <a:gdLst/>
            <a:ahLst/>
            <a:cxnLst/>
            <a:rect l="l" t="t" r="r" b="b"/>
            <a:pathLst>
              <a:path w="3853179">
                <a:moveTo>
                  <a:pt x="0" y="0"/>
                </a:moveTo>
                <a:lnTo>
                  <a:pt x="3853010" y="0"/>
                </a:lnTo>
              </a:path>
            </a:pathLst>
          </a:custGeom>
          <a:ln w="12699">
            <a:solidFill>
              <a:srgbClr val="000000"/>
            </a:solidFill>
          </a:ln>
        </p:spPr>
        <p:txBody>
          <a:bodyPr wrap="square" lIns="0" tIns="0" rIns="0" bIns="0" rtlCol="0"/>
          <a:lstStyle/>
          <a:p>
            <a:endParaRPr/>
          </a:p>
        </p:txBody>
      </p:sp>
      <p:sp>
        <p:nvSpPr>
          <p:cNvPr id="10" name="object 10"/>
          <p:cNvSpPr/>
          <p:nvPr/>
        </p:nvSpPr>
        <p:spPr>
          <a:xfrm>
            <a:off x="261299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sp>
        <p:nvSpPr>
          <p:cNvPr id="11" name="object 11"/>
          <p:cNvSpPr/>
          <p:nvPr/>
        </p:nvSpPr>
        <p:spPr>
          <a:xfrm>
            <a:off x="6453307" y="1914409"/>
            <a:ext cx="0" cy="1822450"/>
          </a:xfrm>
          <a:custGeom>
            <a:avLst/>
            <a:gdLst/>
            <a:ahLst/>
            <a:cxnLst/>
            <a:rect l="l" t="t" r="r" b="b"/>
            <a:pathLst>
              <a:path h="1822450">
                <a:moveTo>
                  <a:pt x="0" y="0"/>
                </a:moveTo>
                <a:lnTo>
                  <a:pt x="0" y="1822449"/>
                </a:lnTo>
              </a:path>
            </a:pathLst>
          </a:custGeom>
          <a:ln w="12699">
            <a:solidFill>
              <a:srgbClr val="000000"/>
            </a:solidFill>
          </a:ln>
        </p:spPr>
        <p:txBody>
          <a:bodyPr wrap="square" lIns="0" tIns="0" rIns="0" bIns="0" rtlCol="0"/>
          <a:lstStyle/>
          <a:p>
            <a:endParaRPr/>
          </a:p>
        </p:txBody>
      </p:sp>
      <p:graphicFrame>
        <p:nvGraphicFramePr>
          <p:cNvPr id="12" name="object 12"/>
          <p:cNvGraphicFramePr>
            <a:graphicFrameLocks noGrp="1"/>
          </p:cNvGraphicFramePr>
          <p:nvPr/>
        </p:nvGraphicFramePr>
        <p:xfrm>
          <a:off x="2612997" y="2709739"/>
          <a:ext cx="3840478" cy="1020767"/>
        </p:xfrm>
        <a:graphic>
          <a:graphicData uri="http://schemas.openxmlformats.org/drawingml/2006/table">
            <a:tbl>
              <a:tblPr firstRow="1" bandRow="1">
                <a:tableStyleId>{2D5ABB26-0587-4C30-8999-92F81FD0307C}</a:tableStyleId>
              </a:tblPr>
              <a:tblGrid>
                <a:gridCol w="1141730">
                  <a:extLst>
                    <a:ext uri="{9D8B030D-6E8A-4147-A177-3AD203B41FA5}">
                      <a16:colId xmlns:a16="http://schemas.microsoft.com/office/drawing/2014/main" val="20000"/>
                    </a:ext>
                  </a:extLst>
                </a:gridCol>
                <a:gridCol w="544830">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538480">
                  <a:extLst>
                    <a:ext uri="{9D8B030D-6E8A-4147-A177-3AD203B41FA5}">
                      <a16:colId xmlns:a16="http://schemas.microsoft.com/office/drawing/2014/main" val="20003"/>
                    </a:ext>
                  </a:extLst>
                </a:gridCol>
                <a:gridCol w="538479">
                  <a:extLst>
                    <a:ext uri="{9D8B030D-6E8A-4147-A177-3AD203B41FA5}">
                      <a16:colId xmlns:a16="http://schemas.microsoft.com/office/drawing/2014/main" val="20004"/>
                    </a:ext>
                  </a:extLst>
                </a:gridCol>
                <a:gridCol w="538479">
                  <a:extLst>
                    <a:ext uri="{9D8B030D-6E8A-4147-A177-3AD203B41FA5}">
                      <a16:colId xmlns:a16="http://schemas.microsoft.com/office/drawing/2014/main" val="20005"/>
                    </a:ext>
                  </a:extLst>
                </a:gridCol>
              </a:tblGrid>
              <a:tr h="296869">
                <a:tc>
                  <a:txBody>
                    <a:bodyPr/>
                    <a:lstStyle/>
                    <a:p>
                      <a:pPr marL="91440">
                        <a:lnSpc>
                          <a:spcPts val="1530"/>
                        </a:lnSpc>
                      </a:pPr>
                      <a:r>
                        <a:rPr sz="1400" b="1" i="1" dirty="0">
                          <a:solidFill>
                            <a:srgbClr val="41729F"/>
                          </a:solidFill>
                          <a:latin typeface="Times New Roman"/>
                          <a:cs typeface="Times New Roman"/>
                        </a:rPr>
                        <a:t>i/N</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0.20</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0.40</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0.60</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0.80</a:t>
                      </a:r>
                      <a:endParaRPr sz="1400">
                        <a:latin typeface="Times New Roman"/>
                        <a:cs typeface="Times New Roman"/>
                      </a:endParaRPr>
                    </a:p>
                  </a:txBody>
                  <a:tcPr marL="0" marR="0" marT="0" marB="0">
                    <a:lnB w="12700">
                      <a:solidFill>
                        <a:srgbClr val="000000"/>
                      </a:solidFill>
                      <a:prstDash val="solid"/>
                    </a:lnB>
                  </a:tcPr>
                </a:tc>
                <a:tc>
                  <a:txBody>
                    <a:bodyPr/>
                    <a:lstStyle/>
                    <a:p>
                      <a:pPr marR="77470" algn="r">
                        <a:lnSpc>
                          <a:spcPts val="1530"/>
                        </a:lnSpc>
                      </a:pPr>
                      <a:r>
                        <a:rPr sz="1400" b="1" dirty="0">
                          <a:latin typeface="Times New Roman"/>
                          <a:cs typeface="Times New Roman"/>
                        </a:rPr>
                        <a:t>1.00</a:t>
                      </a:r>
                      <a:endParaRPr sz="1400">
                        <a:latin typeface="Times New Roman"/>
                        <a:cs typeface="Times New Roman"/>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361949">
                <a:tc>
                  <a:txBody>
                    <a:bodyPr/>
                    <a:lstStyle/>
                    <a:p>
                      <a:pPr marL="91440">
                        <a:lnSpc>
                          <a:spcPct val="100000"/>
                        </a:lnSpc>
                        <a:spcBef>
                          <a:spcPts val="360"/>
                        </a:spcBef>
                      </a:pPr>
                      <a:r>
                        <a:rPr sz="1400" b="1" i="1" dirty="0">
                          <a:solidFill>
                            <a:srgbClr val="41729F"/>
                          </a:solidFill>
                          <a:latin typeface="Times New Roman"/>
                          <a:cs typeface="Times New Roman"/>
                        </a:rPr>
                        <a:t>i/N –</a:t>
                      </a:r>
                      <a:r>
                        <a:rPr sz="1400" b="1" i="1" spc="-20" dirty="0">
                          <a:solidFill>
                            <a:srgbClr val="41729F"/>
                          </a:solidFill>
                          <a:latin typeface="Times New Roman"/>
                          <a:cs typeface="Times New Roman"/>
                        </a:rPr>
                        <a:t> </a:t>
                      </a:r>
                      <a:r>
                        <a:rPr sz="1400" b="1" i="1" spc="5" dirty="0">
                          <a:solidFill>
                            <a:srgbClr val="41729F"/>
                          </a:solidFill>
                          <a:latin typeface="Times New Roman"/>
                          <a:cs typeface="Times New Roman"/>
                        </a:rPr>
                        <a:t>R</a:t>
                      </a:r>
                      <a:r>
                        <a:rPr sz="1350" b="1" i="1" spc="7" baseline="-21604" dirty="0">
                          <a:solidFill>
                            <a:srgbClr val="5186AF"/>
                          </a:solidFill>
                          <a:latin typeface="Times New Roman"/>
                          <a:cs typeface="Times New Roman"/>
                        </a:rPr>
                        <a:t>(i)</a:t>
                      </a:r>
                      <a:endParaRPr sz="1350" baseline="-21604">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0.15</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0.26</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solidFill>
                      <a:srgbClr val="FFFDA9"/>
                    </a:solidFill>
                  </a:tcPr>
                </a:tc>
                <a:tc>
                  <a:txBody>
                    <a:bodyPr/>
                    <a:lstStyle/>
                    <a:p>
                      <a:pPr marR="77470" algn="r">
                        <a:lnSpc>
                          <a:spcPct val="100000"/>
                        </a:lnSpc>
                        <a:spcBef>
                          <a:spcPts val="360"/>
                        </a:spcBef>
                      </a:pPr>
                      <a:r>
                        <a:rPr sz="1400" b="1" dirty="0">
                          <a:latin typeface="Times New Roman"/>
                          <a:cs typeface="Times New Roman"/>
                        </a:rPr>
                        <a:t>0.16</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0.07</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361949">
                <a:tc>
                  <a:txBody>
                    <a:bodyPr/>
                    <a:lstStyle/>
                    <a:p>
                      <a:pPr marL="91440">
                        <a:lnSpc>
                          <a:spcPct val="100000"/>
                        </a:lnSpc>
                        <a:spcBef>
                          <a:spcPts val="360"/>
                        </a:spcBef>
                      </a:pPr>
                      <a:r>
                        <a:rPr sz="1400" b="1" i="1" spc="5" dirty="0">
                          <a:solidFill>
                            <a:srgbClr val="41729F"/>
                          </a:solidFill>
                          <a:latin typeface="Times New Roman"/>
                          <a:cs typeface="Times New Roman"/>
                        </a:rPr>
                        <a:t>R</a:t>
                      </a:r>
                      <a:r>
                        <a:rPr sz="1350" b="1" i="1" spc="7" baseline="-21604" dirty="0">
                          <a:solidFill>
                            <a:srgbClr val="5186AF"/>
                          </a:solidFill>
                          <a:latin typeface="Times New Roman"/>
                          <a:cs typeface="Times New Roman"/>
                        </a:rPr>
                        <a:t>(i) </a:t>
                      </a:r>
                      <a:r>
                        <a:rPr sz="1400" b="1" i="1" dirty="0">
                          <a:solidFill>
                            <a:srgbClr val="41729F"/>
                          </a:solidFill>
                          <a:latin typeface="Times New Roman"/>
                          <a:cs typeface="Times New Roman"/>
                        </a:rPr>
                        <a:t>–</a:t>
                      </a:r>
                      <a:r>
                        <a:rPr sz="1400" b="1" i="1" spc="-140" dirty="0">
                          <a:solidFill>
                            <a:srgbClr val="41729F"/>
                          </a:solidFill>
                          <a:latin typeface="Times New Roman"/>
                          <a:cs typeface="Times New Roman"/>
                        </a:rPr>
                        <a:t> </a:t>
                      </a:r>
                      <a:r>
                        <a:rPr sz="1400" b="1" i="1" spc="-5" dirty="0">
                          <a:solidFill>
                            <a:srgbClr val="41729F"/>
                          </a:solidFill>
                          <a:latin typeface="Times New Roman"/>
                          <a:cs typeface="Times New Roman"/>
                        </a:rPr>
                        <a:t>(i-1)/N</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0.05</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0.04</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latin typeface="Times New Roman"/>
                          <a:cs typeface="Times New Roman"/>
                        </a:rPr>
                        <a:t>0.21</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solidFill>
                      <a:srgbClr val="FFFDA9"/>
                    </a:solidFill>
                  </a:tcPr>
                </a:tc>
                <a:tc>
                  <a:txBody>
                    <a:bodyPr/>
                    <a:lstStyle/>
                    <a:p>
                      <a:pPr marR="77470" algn="r">
                        <a:lnSpc>
                          <a:spcPct val="100000"/>
                        </a:lnSpc>
                        <a:spcBef>
                          <a:spcPts val="360"/>
                        </a:spcBef>
                      </a:pPr>
                      <a:r>
                        <a:rPr sz="1400" b="1" dirty="0">
                          <a:latin typeface="Times New Roman"/>
                          <a:cs typeface="Times New Roman"/>
                        </a:rPr>
                        <a:t>0.13</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bl>
          </a:graphicData>
        </a:graphic>
      </p:graphicFrame>
      <p:sp>
        <p:nvSpPr>
          <p:cNvPr id="13" name="object 13"/>
          <p:cNvSpPr/>
          <p:nvPr/>
        </p:nvSpPr>
        <p:spPr>
          <a:xfrm>
            <a:off x="5088151" y="3851971"/>
            <a:ext cx="3209258" cy="3017871"/>
          </a:xfrm>
          <a:prstGeom prst="rect">
            <a:avLst/>
          </a:prstGeom>
          <a:blipFill>
            <a:blip r:embed="rId2" cstate="print"/>
            <a:stretch>
              <a:fillRect/>
            </a:stretch>
          </a:blipFill>
        </p:spPr>
        <p:txBody>
          <a:bodyPr wrap="square" lIns="0" tIns="0" rIns="0" bIns="0" rtlCol="0"/>
          <a:lstStyle/>
          <a:p>
            <a:endParaRPr/>
          </a:p>
        </p:txBody>
      </p:sp>
      <p:sp>
        <p:nvSpPr>
          <p:cNvPr id="14" name="object 14"/>
          <p:cNvSpPr txBox="1"/>
          <p:nvPr/>
        </p:nvSpPr>
        <p:spPr>
          <a:xfrm>
            <a:off x="1512223" y="2287154"/>
            <a:ext cx="889635" cy="289823"/>
          </a:xfrm>
          <a:prstGeom prst="rect">
            <a:avLst/>
          </a:prstGeom>
        </p:spPr>
        <p:txBody>
          <a:bodyPr vert="horz" wrap="square" lIns="0" tIns="12700" rIns="0" bIns="0" rtlCol="0">
            <a:spAutoFit/>
          </a:bodyPr>
          <a:lstStyle/>
          <a:p>
            <a:pPr marL="12700">
              <a:lnSpc>
                <a:spcPct val="100000"/>
              </a:lnSpc>
              <a:spcBef>
                <a:spcPts val="100"/>
              </a:spcBef>
            </a:pPr>
            <a:r>
              <a:rPr lang="tr-TR" sz="1800" b="1" dirty="0" smtClean="0">
                <a:latin typeface="Arial"/>
                <a:cs typeface="Arial"/>
              </a:rPr>
              <a:t>Adım </a:t>
            </a:r>
            <a:r>
              <a:rPr sz="1800" b="1" dirty="0" smtClean="0">
                <a:latin typeface="Arial"/>
                <a:cs typeface="Arial"/>
              </a:rPr>
              <a:t>1</a:t>
            </a:r>
            <a:r>
              <a:rPr sz="1800" b="1" dirty="0">
                <a:latin typeface="Arial"/>
                <a:cs typeface="Arial"/>
              </a:rPr>
              <a:t>:</a:t>
            </a:r>
            <a:endParaRPr sz="1800" dirty="0">
              <a:latin typeface="Arial"/>
              <a:cs typeface="Arial"/>
            </a:endParaRPr>
          </a:p>
        </p:txBody>
      </p:sp>
      <p:sp>
        <p:nvSpPr>
          <p:cNvPr id="15" name="object 15"/>
          <p:cNvSpPr txBox="1"/>
          <p:nvPr/>
        </p:nvSpPr>
        <p:spPr>
          <a:xfrm>
            <a:off x="1465087" y="3174568"/>
            <a:ext cx="936771" cy="289823"/>
          </a:xfrm>
          <a:prstGeom prst="rect">
            <a:avLst/>
          </a:prstGeom>
        </p:spPr>
        <p:txBody>
          <a:bodyPr vert="horz" wrap="square" lIns="0" tIns="12700" rIns="0" bIns="0" rtlCol="0">
            <a:spAutoFit/>
          </a:bodyPr>
          <a:lstStyle/>
          <a:p>
            <a:pPr marL="12700">
              <a:lnSpc>
                <a:spcPct val="100000"/>
              </a:lnSpc>
              <a:spcBef>
                <a:spcPts val="100"/>
              </a:spcBef>
            </a:pPr>
            <a:r>
              <a:rPr lang="tr-TR" sz="1800" b="1" dirty="0" smtClean="0">
                <a:latin typeface="Arial"/>
                <a:cs typeface="Arial"/>
              </a:rPr>
              <a:t>Adım </a:t>
            </a:r>
            <a:r>
              <a:rPr sz="1800" b="1" dirty="0" smtClean="0">
                <a:latin typeface="Arial"/>
                <a:cs typeface="Arial"/>
              </a:rPr>
              <a:t>2</a:t>
            </a:r>
            <a:r>
              <a:rPr sz="1800" b="1" dirty="0">
                <a:latin typeface="Arial"/>
                <a:cs typeface="Arial"/>
              </a:rPr>
              <a:t>:</a:t>
            </a:r>
            <a:endParaRPr sz="1800" dirty="0">
              <a:latin typeface="Arial"/>
              <a:cs typeface="Arial"/>
            </a:endParaRPr>
          </a:p>
        </p:txBody>
      </p:sp>
      <p:sp>
        <p:nvSpPr>
          <p:cNvPr id="16" name="object 16"/>
          <p:cNvSpPr txBox="1"/>
          <p:nvPr/>
        </p:nvSpPr>
        <p:spPr>
          <a:xfrm>
            <a:off x="1231901" y="4328200"/>
            <a:ext cx="1093758" cy="825867"/>
          </a:xfrm>
          <a:prstGeom prst="rect">
            <a:avLst/>
          </a:prstGeom>
        </p:spPr>
        <p:txBody>
          <a:bodyPr vert="horz" wrap="square" lIns="0" tIns="142240" rIns="0" bIns="0" rtlCol="0">
            <a:spAutoFit/>
          </a:bodyPr>
          <a:lstStyle/>
          <a:p>
            <a:pPr marL="12700">
              <a:lnSpc>
                <a:spcPct val="100000"/>
              </a:lnSpc>
              <a:spcBef>
                <a:spcPts val="1120"/>
              </a:spcBef>
            </a:pPr>
            <a:r>
              <a:rPr lang="tr-TR" b="1" dirty="0">
                <a:latin typeface="Arial"/>
                <a:cs typeface="Arial"/>
              </a:rPr>
              <a:t>Adım </a:t>
            </a:r>
            <a:r>
              <a:rPr sz="1800" b="1" dirty="0" smtClean="0">
                <a:latin typeface="Arial"/>
                <a:cs typeface="Arial"/>
              </a:rPr>
              <a:t>3</a:t>
            </a:r>
            <a:r>
              <a:rPr sz="1800" b="1" dirty="0">
                <a:latin typeface="Arial"/>
                <a:cs typeface="Arial"/>
              </a:rPr>
              <a:t>:</a:t>
            </a:r>
            <a:endParaRPr sz="1800" dirty="0">
              <a:latin typeface="Arial"/>
              <a:cs typeface="Arial"/>
            </a:endParaRPr>
          </a:p>
          <a:p>
            <a:pPr marL="12700">
              <a:lnSpc>
                <a:spcPct val="100000"/>
              </a:lnSpc>
              <a:spcBef>
                <a:spcPts val="1020"/>
              </a:spcBef>
            </a:pPr>
            <a:r>
              <a:rPr lang="tr-TR" b="1" dirty="0">
                <a:latin typeface="Arial"/>
                <a:cs typeface="Arial"/>
              </a:rPr>
              <a:t>Adım </a:t>
            </a:r>
            <a:r>
              <a:rPr sz="1800" b="1" dirty="0" smtClean="0">
                <a:latin typeface="Arial"/>
                <a:cs typeface="Arial"/>
              </a:rPr>
              <a:t>4</a:t>
            </a:r>
            <a:r>
              <a:rPr sz="1800" b="1" dirty="0">
                <a:latin typeface="Arial"/>
                <a:cs typeface="Arial"/>
              </a:rPr>
              <a:t>:</a:t>
            </a:r>
            <a:endParaRPr sz="1800" dirty="0">
              <a:latin typeface="Arial"/>
              <a:cs typeface="Arial"/>
            </a:endParaRPr>
          </a:p>
        </p:txBody>
      </p:sp>
      <p:sp>
        <p:nvSpPr>
          <p:cNvPr id="17" name="object 17"/>
          <p:cNvSpPr txBox="1"/>
          <p:nvPr/>
        </p:nvSpPr>
        <p:spPr>
          <a:xfrm>
            <a:off x="2426623" y="4338893"/>
            <a:ext cx="2284095" cy="1242060"/>
          </a:xfrm>
          <a:prstGeom prst="rect">
            <a:avLst/>
          </a:prstGeom>
        </p:spPr>
        <p:txBody>
          <a:bodyPr vert="horz" wrap="square" lIns="0" tIns="131445" rIns="0" bIns="0" rtlCol="0">
            <a:spAutoFit/>
          </a:bodyPr>
          <a:lstStyle/>
          <a:p>
            <a:pPr marL="38100">
              <a:lnSpc>
                <a:spcPct val="100000"/>
              </a:lnSpc>
              <a:spcBef>
                <a:spcPts val="1035"/>
              </a:spcBef>
            </a:pPr>
            <a:r>
              <a:rPr sz="1800" b="1" i="1" dirty="0">
                <a:latin typeface="Times New Roman"/>
                <a:cs typeface="Times New Roman"/>
              </a:rPr>
              <a:t>D = </a:t>
            </a:r>
            <a:r>
              <a:rPr sz="1800" b="1" dirty="0">
                <a:latin typeface="Times New Roman"/>
                <a:cs typeface="Times New Roman"/>
              </a:rPr>
              <a:t>max(</a:t>
            </a:r>
            <a:r>
              <a:rPr sz="1800" b="1" i="1" dirty="0">
                <a:latin typeface="Times New Roman"/>
                <a:cs typeface="Times New Roman"/>
              </a:rPr>
              <a:t>D</a:t>
            </a:r>
            <a:r>
              <a:rPr sz="1800" b="1" i="1" baseline="25462" dirty="0">
                <a:latin typeface="Times New Roman"/>
                <a:cs typeface="Times New Roman"/>
              </a:rPr>
              <a:t>+</a:t>
            </a:r>
            <a:r>
              <a:rPr sz="1800" b="1" i="1" dirty="0">
                <a:latin typeface="Times New Roman"/>
                <a:cs typeface="Times New Roman"/>
              </a:rPr>
              <a:t>, D</a:t>
            </a:r>
            <a:r>
              <a:rPr sz="1800" b="1" i="1" baseline="25462" dirty="0">
                <a:latin typeface="Times New Roman"/>
                <a:cs typeface="Times New Roman"/>
              </a:rPr>
              <a:t>-</a:t>
            </a:r>
            <a:r>
              <a:rPr sz="1800" b="1" dirty="0">
                <a:latin typeface="Times New Roman"/>
                <a:cs typeface="Times New Roman"/>
              </a:rPr>
              <a:t>) </a:t>
            </a:r>
            <a:r>
              <a:rPr sz="1800" b="1" i="1" dirty="0">
                <a:latin typeface="Times New Roman"/>
                <a:cs typeface="Times New Roman"/>
              </a:rPr>
              <a:t>=</a:t>
            </a:r>
            <a:r>
              <a:rPr sz="1800" b="1" i="1" spc="-95" dirty="0">
                <a:latin typeface="Times New Roman"/>
                <a:cs typeface="Times New Roman"/>
              </a:rPr>
              <a:t> </a:t>
            </a:r>
            <a:r>
              <a:rPr sz="1800" b="1" dirty="0">
                <a:latin typeface="Times New Roman"/>
                <a:cs typeface="Times New Roman"/>
              </a:rPr>
              <a:t>0.26</a:t>
            </a:r>
            <a:endParaRPr sz="1800" dirty="0">
              <a:latin typeface="Times New Roman"/>
              <a:cs typeface="Times New Roman"/>
            </a:endParaRPr>
          </a:p>
          <a:p>
            <a:pPr marL="38100">
              <a:lnSpc>
                <a:spcPct val="100000"/>
              </a:lnSpc>
              <a:spcBef>
                <a:spcPts val="969"/>
              </a:spcBef>
            </a:pPr>
            <a:r>
              <a:rPr sz="1850" b="1" i="1" spc="-35" dirty="0" smtClean="0">
                <a:latin typeface="Symbol"/>
                <a:cs typeface="Symbol"/>
              </a:rPr>
              <a:t></a:t>
            </a:r>
            <a:r>
              <a:rPr sz="1850" b="1" i="1" spc="-35" dirty="0" smtClean="0">
                <a:latin typeface="Times New Roman"/>
                <a:cs typeface="Times New Roman"/>
              </a:rPr>
              <a:t> </a:t>
            </a:r>
            <a:r>
              <a:rPr sz="1800" b="1" i="1" dirty="0">
                <a:latin typeface="Times New Roman"/>
                <a:cs typeface="Times New Roman"/>
              </a:rPr>
              <a:t>=</a:t>
            </a:r>
            <a:r>
              <a:rPr sz="1800" b="1" i="1" spc="-310" dirty="0">
                <a:latin typeface="Times New Roman"/>
                <a:cs typeface="Times New Roman"/>
              </a:rPr>
              <a:t> </a:t>
            </a:r>
            <a:r>
              <a:rPr sz="1800" b="1" dirty="0" smtClean="0">
                <a:latin typeface="Times New Roman"/>
                <a:cs typeface="Times New Roman"/>
              </a:rPr>
              <a:t>0.05</a:t>
            </a:r>
            <a:r>
              <a:rPr lang="tr-TR" sz="1800" b="1" dirty="0" smtClean="0">
                <a:latin typeface="Times New Roman"/>
                <a:cs typeface="Times New Roman"/>
              </a:rPr>
              <a:t> için</a:t>
            </a:r>
            <a:r>
              <a:rPr sz="1800" b="1" dirty="0" smtClean="0">
                <a:latin typeface="Arial"/>
                <a:cs typeface="Arial"/>
              </a:rPr>
              <a:t>,</a:t>
            </a:r>
            <a:endParaRPr sz="1800" dirty="0">
              <a:latin typeface="Arial"/>
              <a:cs typeface="Arial"/>
            </a:endParaRPr>
          </a:p>
          <a:p>
            <a:pPr marL="38100">
              <a:lnSpc>
                <a:spcPct val="100000"/>
              </a:lnSpc>
              <a:spcBef>
                <a:spcPts val="1130"/>
              </a:spcBef>
            </a:pPr>
            <a:r>
              <a:rPr sz="1800" b="1" i="1" spc="-5" dirty="0">
                <a:latin typeface="Times New Roman"/>
                <a:cs typeface="Times New Roman"/>
              </a:rPr>
              <a:t>D</a:t>
            </a:r>
            <a:r>
              <a:rPr sz="1800" b="1" i="1" spc="-7" baseline="-20833" dirty="0">
                <a:latin typeface="Symbol"/>
                <a:cs typeface="Symbol"/>
              </a:rPr>
              <a:t></a:t>
            </a:r>
            <a:r>
              <a:rPr sz="1800" b="1" i="1" spc="-7" baseline="-20833" dirty="0">
                <a:latin typeface="Times New Roman"/>
                <a:cs typeface="Times New Roman"/>
              </a:rPr>
              <a:t> </a:t>
            </a:r>
            <a:r>
              <a:rPr sz="1800" b="1" i="1" dirty="0">
                <a:latin typeface="Times New Roman"/>
                <a:cs typeface="Times New Roman"/>
              </a:rPr>
              <a:t>= </a:t>
            </a:r>
            <a:r>
              <a:rPr sz="1800" b="1" dirty="0">
                <a:latin typeface="Times New Roman"/>
                <a:cs typeface="Times New Roman"/>
              </a:rPr>
              <a:t>0.565 </a:t>
            </a:r>
            <a:r>
              <a:rPr sz="1800" b="1" i="1" dirty="0">
                <a:latin typeface="Times New Roman"/>
                <a:cs typeface="Times New Roman"/>
              </a:rPr>
              <a:t>&gt; D </a:t>
            </a:r>
            <a:r>
              <a:rPr sz="1800" b="1" dirty="0">
                <a:latin typeface="Times New Roman"/>
                <a:cs typeface="Times New Roman"/>
              </a:rPr>
              <a:t>=</a:t>
            </a:r>
            <a:r>
              <a:rPr sz="1800" b="1" spc="-155" dirty="0">
                <a:latin typeface="Times New Roman"/>
                <a:cs typeface="Times New Roman"/>
              </a:rPr>
              <a:t> </a:t>
            </a:r>
            <a:r>
              <a:rPr sz="1800" b="1" dirty="0">
                <a:latin typeface="Times New Roman"/>
                <a:cs typeface="Times New Roman"/>
              </a:rPr>
              <a:t>0.26</a:t>
            </a:r>
            <a:endParaRPr sz="1800" dirty="0">
              <a:latin typeface="Times New Roman"/>
              <a:cs typeface="Times New Roman"/>
            </a:endParaRPr>
          </a:p>
        </p:txBody>
      </p:sp>
      <p:sp>
        <p:nvSpPr>
          <p:cNvPr id="18" name="object 18"/>
          <p:cNvSpPr txBox="1"/>
          <p:nvPr/>
        </p:nvSpPr>
        <p:spPr>
          <a:xfrm>
            <a:off x="1512223" y="6093497"/>
            <a:ext cx="2820670" cy="566822"/>
          </a:xfrm>
          <a:prstGeom prst="rect">
            <a:avLst/>
          </a:prstGeom>
        </p:spPr>
        <p:txBody>
          <a:bodyPr vert="horz" wrap="square" lIns="0" tIns="12700" rIns="0" bIns="0" rtlCol="0">
            <a:spAutoFit/>
          </a:bodyPr>
          <a:lstStyle/>
          <a:p>
            <a:pPr marL="38100">
              <a:lnSpc>
                <a:spcPct val="100000"/>
              </a:lnSpc>
              <a:spcBef>
                <a:spcPts val="100"/>
              </a:spcBef>
            </a:pPr>
            <a:r>
              <a:rPr lang="tr-TR" b="1" spc="-5" dirty="0">
                <a:latin typeface="Arial"/>
                <a:cs typeface="Arial"/>
              </a:rPr>
              <a:t>Bu nedenle, </a:t>
            </a:r>
            <a:r>
              <a:rPr lang="tr-TR" b="1" i="1" dirty="0">
                <a:latin typeface="Times New Roman"/>
                <a:cs typeface="Times New Roman"/>
              </a:rPr>
              <a:t>H</a:t>
            </a:r>
            <a:r>
              <a:rPr lang="tr-TR" b="1" i="1" baseline="-20833" dirty="0">
                <a:latin typeface="Times New Roman"/>
                <a:cs typeface="Times New Roman"/>
              </a:rPr>
              <a:t>0 </a:t>
            </a:r>
            <a:r>
              <a:rPr lang="tr-TR" b="1" spc="-5" dirty="0" smtClean="0">
                <a:latin typeface="Arial"/>
                <a:cs typeface="Arial"/>
              </a:rPr>
              <a:t>reddedilmez.</a:t>
            </a:r>
            <a:endParaRPr sz="1800" dirty="0">
              <a:latin typeface="Arial"/>
              <a:cs typeface="Arial"/>
            </a:endParaRPr>
          </a:p>
        </p:txBody>
      </p:sp>
      <p:sp>
        <p:nvSpPr>
          <p:cNvPr id="19" name="object 19"/>
          <p:cNvSpPr/>
          <p:nvPr/>
        </p:nvSpPr>
        <p:spPr>
          <a:xfrm>
            <a:off x="6388967" y="1905927"/>
            <a:ext cx="2297430" cy="533400"/>
          </a:xfrm>
          <a:custGeom>
            <a:avLst/>
            <a:gdLst/>
            <a:ahLst/>
            <a:cxnLst/>
            <a:rect l="l" t="t" r="r" b="b"/>
            <a:pathLst>
              <a:path w="2297429" h="533400">
                <a:moveTo>
                  <a:pt x="468282" y="88901"/>
                </a:moveTo>
                <a:lnTo>
                  <a:pt x="475269" y="54297"/>
                </a:lnTo>
                <a:lnTo>
                  <a:pt x="494321" y="26038"/>
                </a:lnTo>
                <a:lnTo>
                  <a:pt x="522580" y="6986"/>
                </a:lnTo>
                <a:lnTo>
                  <a:pt x="557185" y="0"/>
                </a:lnTo>
                <a:lnTo>
                  <a:pt x="773082" y="0"/>
                </a:lnTo>
                <a:lnTo>
                  <a:pt x="1230282" y="0"/>
                </a:lnTo>
                <a:lnTo>
                  <a:pt x="2208180" y="0"/>
                </a:lnTo>
                <a:lnTo>
                  <a:pt x="2242785" y="6986"/>
                </a:lnTo>
                <a:lnTo>
                  <a:pt x="2271043" y="26038"/>
                </a:lnTo>
                <a:lnTo>
                  <a:pt x="2290096" y="54297"/>
                </a:lnTo>
                <a:lnTo>
                  <a:pt x="2297082" y="88901"/>
                </a:lnTo>
                <a:lnTo>
                  <a:pt x="2297082" y="311149"/>
                </a:lnTo>
                <a:lnTo>
                  <a:pt x="2297082" y="444499"/>
                </a:lnTo>
                <a:lnTo>
                  <a:pt x="2290096" y="479102"/>
                </a:lnTo>
                <a:lnTo>
                  <a:pt x="2271043" y="507361"/>
                </a:lnTo>
                <a:lnTo>
                  <a:pt x="2242785" y="526413"/>
                </a:lnTo>
                <a:lnTo>
                  <a:pt x="2208180" y="533399"/>
                </a:lnTo>
                <a:lnTo>
                  <a:pt x="1230282" y="533399"/>
                </a:lnTo>
                <a:lnTo>
                  <a:pt x="773082" y="533399"/>
                </a:lnTo>
                <a:lnTo>
                  <a:pt x="557185" y="533399"/>
                </a:lnTo>
                <a:lnTo>
                  <a:pt x="522580" y="526413"/>
                </a:lnTo>
                <a:lnTo>
                  <a:pt x="494321" y="507361"/>
                </a:lnTo>
                <a:lnTo>
                  <a:pt x="475269" y="479102"/>
                </a:lnTo>
                <a:lnTo>
                  <a:pt x="468282" y="444497"/>
                </a:lnTo>
                <a:lnTo>
                  <a:pt x="0" y="430202"/>
                </a:lnTo>
                <a:lnTo>
                  <a:pt x="468282" y="311149"/>
                </a:lnTo>
                <a:lnTo>
                  <a:pt x="468282" y="88901"/>
                </a:lnTo>
                <a:close/>
              </a:path>
            </a:pathLst>
          </a:custGeom>
          <a:ln w="9524">
            <a:solidFill>
              <a:srgbClr val="000000"/>
            </a:solidFill>
          </a:ln>
        </p:spPr>
        <p:txBody>
          <a:bodyPr wrap="square" lIns="0" tIns="0" rIns="0" bIns="0" rtlCol="0"/>
          <a:lstStyle/>
          <a:p>
            <a:endParaRPr/>
          </a:p>
        </p:txBody>
      </p:sp>
      <p:graphicFrame>
        <p:nvGraphicFramePr>
          <p:cNvPr id="20" name="object 20"/>
          <p:cNvGraphicFramePr>
            <a:graphicFrameLocks noGrp="1"/>
          </p:cNvGraphicFramePr>
          <p:nvPr>
            <p:extLst>
              <p:ext uri="{D42A27DB-BD31-4B8C-83A1-F6EECF244321}">
                <p14:modId xmlns:p14="http://schemas.microsoft.com/office/powerpoint/2010/main" val="2552798618"/>
              </p:ext>
            </p:extLst>
          </p:nvPr>
        </p:nvGraphicFramePr>
        <p:xfrm>
          <a:off x="2612997" y="1920759"/>
          <a:ext cx="5846442" cy="845184"/>
        </p:xfrm>
        <a:graphic>
          <a:graphicData uri="http://schemas.openxmlformats.org/drawingml/2006/table">
            <a:tbl>
              <a:tblPr firstRow="1" bandRow="1">
                <a:tableStyleId>{2D5ABB26-0587-4C30-8999-92F81FD0307C}</a:tableStyleId>
              </a:tblPr>
              <a:tblGrid>
                <a:gridCol w="1148080">
                  <a:extLst>
                    <a:ext uri="{9D8B030D-6E8A-4147-A177-3AD203B41FA5}">
                      <a16:colId xmlns:a16="http://schemas.microsoft.com/office/drawing/2014/main" val="20000"/>
                    </a:ext>
                  </a:extLst>
                </a:gridCol>
                <a:gridCol w="567055">
                  <a:extLst>
                    <a:ext uri="{9D8B030D-6E8A-4147-A177-3AD203B41FA5}">
                      <a16:colId xmlns:a16="http://schemas.microsoft.com/office/drawing/2014/main" val="20001"/>
                    </a:ext>
                  </a:extLst>
                </a:gridCol>
                <a:gridCol w="538480">
                  <a:extLst>
                    <a:ext uri="{9D8B030D-6E8A-4147-A177-3AD203B41FA5}">
                      <a16:colId xmlns:a16="http://schemas.microsoft.com/office/drawing/2014/main" val="20002"/>
                    </a:ext>
                  </a:extLst>
                </a:gridCol>
                <a:gridCol w="538480">
                  <a:extLst>
                    <a:ext uri="{9D8B030D-6E8A-4147-A177-3AD203B41FA5}">
                      <a16:colId xmlns:a16="http://schemas.microsoft.com/office/drawing/2014/main" val="20003"/>
                    </a:ext>
                  </a:extLst>
                </a:gridCol>
                <a:gridCol w="538479">
                  <a:extLst>
                    <a:ext uri="{9D8B030D-6E8A-4147-A177-3AD203B41FA5}">
                      <a16:colId xmlns:a16="http://schemas.microsoft.com/office/drawing/2014/main" val="20004"/>
                    </a:ext>
                  </a:extLst>
                </a:gridCol>
                <a:gridCol w="509904">
                  <a:extLst>
                    <a:ext uri="{9D8B030D-6E8A-4147-A177-3AD203B41FA5}">
                      <a16:colId xmlns:a16="http://schemas.microsoft.com/office/drawing/2014/main" val="20005"/>
                    </a:ext>
                  </a:extLst>
                </a:gridCol>
                <a:gridCol w="2005964">
                  <a:extLst>
                    <a:ext uri="{9D8B030D-6E8A-4147-A177-3AD203B41FA5}">
                      <a16:colId xmlns:a16="http://schemas.microsoft.com/office/drawing/2014/main" val="20006"/>
                    </a:ext>
                  </a:extLst>
                </a:gridCol>
              </a:tblGrid>
              <a:tr h="361950">
                <a:tc>
                  <a:txBody>
                    <a:bodyPr/>
                    <a:lstStyle/>
                    <a:p>
                      <a:pPr marL="91440">
                        <a:lnSpc>
                          <a:spcPct val="100000"/>
                        </a:lnSpc>
                        <a:spcBef>
                          <a:spcPts val="360"/>
                        </a:spcBef>
                      </a:pPr>
                      <a:r>
                        <a:rPr sz="1400" b="1" i="1" dirty="0">
                          <a:solidFill>
                            <a:srgbClr val="41729F"/>
                          </a:solidFill>
                          <a:latin typeface="Times New Roman"/>
                          <a:cs typeface="Times New Roman"/>
                        </a:rPr>
                        <a:t>i</a:t>
                      </a:r>
                      <a:endParaRPr sz="1400" dirty="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L="363855">
                        <a:lnSpc>
                          <a:spcPct val="100000"/>
                        </a:lnSpc>
                        <a:spcBef>
                          <a:spcPts val="360"/>
                        </a:spcBef>
                      </a:pPr>
                      <a:r>
                        <a:rPr sz="1400" b="1" dirty="0">
                          <a:solidFill>
                            <a:srgbClr val="41729F"/>
                          </a:solidFill>
                          <a:latin typeface="Times New Roman"/>
                          <a:cs typeface="Times New Roman"/>
                        </a:rPr>
                        <a:t>1</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106680" algn="r">
                        <a:lnSpc>
                          <a:spcPct val="100000"/>
                        </a:lnSpc>
                        <a:spcBef>
                          <a:spcPts val="360"/>
                        </a:spcBef>
                      </a:pPr>
                      <a:r>
                        <a:rPr sz="1400" b="1" dirty="0">
                          <a:solidFill>
                            <a:srgbClr val="41729F"/>
                          </a:solidFill>
                          <a:latin typeface="Times New Roman"/>
                          <a:cs typeface="Times New Roman"/>
                        </a:rPr>
                        <a:t>2</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106680" algn="r">
                        <a:lnSpc>
                          <a:spcPct val="100000"/>
                        </a:lnSpc>
                        <a:spcBef>
                          <a:spcPts val="360"/>
                        </a:spcBef>
                      </a:pPr>
                      <a:r>
                        <a:rPr sz="1400" b="1" dirty="0">
                          <a:solidFill>
                            <a:srgbClr val="41729F"/>
                          </a:solidFill>
                          <a:latin typeface="Times New Roman"/>
                          <a:cs typeface="Times New Roman"/>
                        </a:rPr>
                        <a:t>3</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106680" algn="r">
                        <a:lnSpc>
                          <a:spcPct val="100000"/>
                        </a:lnSpc>
                        <a:spcBef>
                          <a:spcPts val="360"/>
                        </a:spcBef>
                      </a:pPr>
                      <a:r>
                        <a:rPr sz="1400" b="1" dirty="0">
                          <a:solidFill>
                            <a:srgbClr val="41729F"/>
                          </a:solidFill>
                          <a:latin typeface="Times New Roman"/>
                          <a:cs typeface="Times New Roman"/>
                        </a:rPr>
                        <a:t>4</a:t>
                      </a:r>
                      <a:endParaRPr sz="140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77470" algn="r">
                        <a:lnSpc>
                          <a:spcPct val="100000"/>
                        </a:lnSpc>
                        <a:spcBef>
                          <a:spcPts val="360"/>
                        </a:spcBef>
                      </a:pPr>
                      <a:r>
                        <a:rPr sz="1400" b="1" dirty="0">
                          <a:solidFill>
                            <a:srgbClr val="41729F"/>
                          </a:solidFill>
                          <a:latin typeface="Times New Roman"/>
                          <a:cs typeface="Times New Roman"/>
                        </a:rPr>
                        <a:t>5</a:t>
                      </a:r>
                      <a:endParaRPr sz="1400" dirty="0">
                        <a:latin typeface="Times New Roman"/>
                        <a:cs typeface="Times New Roman"/>
                      </a:endParaRPr>
                    </a:p>
                  </a:txBody>
                  <a:tcPr marL="0" marR="0" marB="0">
                    <a:lnT w="12700">
                      <a:solidFill>
                        <a:srgbClr val="000000"/>
                      </a:solidFill>
                      <a:prstDash val="solid"/>
                    </a:lnT>
                    <a:lnB w="12700">
                      <a:solidFill>
                        <a:srgbClr val="000000"/>
                      </a:solidFill>
                      <a:prstDash val="solid"/>
                    </a:lnB>
                  </a:tcPr>
                </a:tc>
                <a:tc>
                  <a:txBody>
                    <a:bodyPr/>
                    <a:lstStyle/>
                    <a:p>
                      <a:pPr marR="24130" algn="r">
                        <a:lnSpc>
                          <a:spcPct val="100000"/>
                        </a:lnSpc>
                        <a:spcBef>
                          <a:spcPts val="445"/>
                        </a:spcBef>
                      </a:pPr>
                      <a:r>
                        <a:rPr sz="1400" i="1" spc="5" dirty="0" smtClean="0">
                          <a:latin typeface="Times New Roman"/>
                          <a:cs typeface="Times New Roman"/>
                        </a:rPr>
                        <a:t>R</a:t>
                      </a:r>
                      <a:r>
                        <a:rPr sz="1350" spc="7" baseline="-21604" dirty="0" smtClean="0">
                          <a:latin typeface="Times New Roman"/>
                          <a:cs typeface="Times New Roman"/>
                        </a:rPr>
                        <a:t>(</a:t>
                      </a:r>
                      <a:r>
                        <a:rPr sz="1350" i="1" spc="7" baseline="-21604" dirty="0" err="1" smtClean="0">
                          <a:latin typeface="Times New Roman"/>
                          <a:cs typeface="Times New Roman"/>
                        </a:rPr>
                        <a:t>i</a:t>
                      </a:r>
                      <a:r>
                        <a:rPr sz="1350" spc="7" baseline="-21604" dirty="0" smtClean="0">
                          <a:latin typeface="Times New Roman"/>
                          <a:cs typeface="Times New Roman"/>
                        </a:rPr>
                        <a:t>)</a:t>
                      </a:r>
                      <a:r>
                        <a:rPr lang="tr-TR" sz="1400" spc="0" baseline="0" dirty="0" smtClean="0">
                          <a:latin typeface="Arial"/>
                          <a:cs typeface="Arial"/>
                        </a:rPr>
                        <a:t>'</a:t>
                      </a:r>
                      <a:r>
                        <a:rPr lang="tr-TR" sz="1400" spc="0" baseline="0" dirty="0" err="1" smtClean="0">
                          <a:latin typeface="Arial"/>
                          <a:cs typeface="Arial"/>
                        </a:rPr>
                        <a:t>yi</a:t>
                      </a:r>
                      <a:r>
                        <a:rPr lang="tr-TR" sz="1400" spc="0" baseline="0" dirty="0" smtClean="0">
                          <a:latin typeface="Arial"/>
                          <a:cs typeface="Arial"/>
                        </a:rPr>
                        <a:t> en küçükten en büyüğe sıralayın</a:t>
                      </a:r>
                      <a:endParaRPr sz="1400" dirty="0">
                        <a:latin typeface="Arial"/>
                        <a:cs typeface="Arial"/>
                      </a:endParaRPr>
                    </a:p>
                  </a:txBody>
                  <a:tcPr marL="0" marR="0" marT="56515" marB="0"/>
                </a:tc>
                <a:extLst>
                  <a:ext uri="{0D108BD9-81ED-4DB2-BD59-A6C34878D82A}">
                    <a16:rowId xmlns:a16="http://schemas.microsoft.com/office/drawing/2014/main" val="10000"/>
                  </a:ext>
                </a:extLst>
              </a:tr>
              <a:tr h="361949">
                <a:tc gridSpan="2">
                  <a:txBody>
                    <a:bodyPr/>
                    <a:lstStyle/>
                    <a:p>
                      <a:pPr marL="91440">
                        <a:lnSpc>
                          <a:spcPct val="100000"/>
                        </a:lnSpc>
                        <a:spcBef>
                          <a:spcPts val="360"/>
                        </a:spcBef>
                        <a:tabLst>
                          <a:tab pos="1289685" algn="l"/>
                        </a:tabLst>
                      </a:pPr>
                      <a:r>
                        <a:rPr sz="1400" b="1" i="1" spc="5" dirty="0">
                          <a:solidFill>
                            <a:srgbClr val="41729F"/>
                          </a:solidFill>
                          <a:latin typeface="Times New Roman"/>
                          <a:cs typeface="Times New Roman"/>
                        </a:rPr>
                        <a:t>R</a:t>
                      </a:r>
                      <a:r>
                        <a:rPr sz="1350" b="1" i="1" spc="7" baseline="-21604" dirty="0">
                          <a:solidFill>
                            <a:srgbClr val="5186AF"/>
                          </a:solidFill>
                          <a:latin typeface="Times New Roman"/>
                          <a:cs typeface="Times New Roman"/>
                        </a:rPr>
                        <a:t>(i)	</a:t>
                      </a:r>
                      <a:r>
                        <a:rPr sz="1400" b="1" dirty="0">
                          <a:latin typeface="Times New Roman"/>
                          <a:cs typeface="Times New Roman"/>
                        </a:rPr>
                        <a:t>0.05</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hMerge="1">
                  <a:txBody>
                    <a:bodyPr/>
                    <a:lstStyle/>
                    <a:p>
                      <a:endParaRPr/>
                    </a:p>
                  </a:txBody>
                  <a:tcPr marL="0" marR="0" marT="0" marB="0"/>
                </a:tc>
                <a:tc>
                  <a:txBody>
                    <a:bodyPr/>
                    <a:lstStyle/>
                    <a:p>
                      <a:pPr marR="106045" algn="r">
                        <a:lnSpc>
                          <a:spcPct val="100000"/>
                        </a:lnSpc>
                        <a:spcBef>
                          <a:spcPts val="360"/>
                        </a:spcBef>
                      </a:pPr>
                      <a:r>
                        <a:rPr sz="1400" b="1" dirty="0">
                          <a:latin typeface="Times New Roman"/>
                          <a:cs typeface="Times New Roman"/>
                        </a:rPr>
                        <a:t>0.14</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a:txBody>
                    <a:bodyPr/>
                    <a:lstStyle/>
                    <a:p>
                      <a:pPr marR="106045" algn="r">
                        <a:lnSpc>
                          <a:spcPct val="100000"/>
                        </a:lnSpc>
                        <a:spcBef>
                          <a:spcPts val="360"/>
                        </a:spcBef>
                      </a:pPr>
                      <a:r>
                        <a:rPr sz="1400" b="1" dirty="0">
                          <a:latin typeface="Times New Roman"/>
                          <a:cs typeface="Times New Roman"/>
                        </a:rPr>
                        <a:t>0.44</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a:txBody>
                    <a:bodyPr/>
                    <a:lstStyle/>
                    <a:p>
                      <a:pPr marR="106045" algn="r">
                        <a:lnSpc>
                          <a:spcPct val="100000"/>
                        </a:lnSpc>
                        <a:spcBef>
                          <a:spcPts val="360"/>
                        </a:spcBef>
                      </a:pPr>
                      <a:r>
                        <a:rPr sz="1400" b="1" dirty="0">
                          <a:latin typeface="Times New Roman"/>
                          <a:cs typeface="Times New Roman"/>
                        </a:rPr>
                        <a:t>0.81</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a:txBody>
                    <a:bodyPr/>
                    <a:lstStyle/>
                    <a:p>
                      <a:pPr marR="77470" algn="r">
                        <a:lnSpc>
                          <a:spcPct val="100000"/>
                        </a:lnSpc>
                        <a:spcBef>
                          <a:spcPts val="360"/>
                        </a:spcBef>
                      </a:pPr>
                      <a:r>
                        <a:rPr sz="1400" b="1" dirty="0">
                          <a:latin typeface="Times New Roman"/>
                          <a:cs typeface="Times New Roman"/>
                        </a:rPr>
                        <a:t>0.93</a:t>
                      </a:r>
                      <a:endParaRPr sz="1400">
                        <a:latin typeface="Times New Roman"/>
                        <a:cs typeface="Times New Roman"/>
                      </a:endParaRPr>
                    </a:p>
                  </a:txBody>
                  <a:tcPr marL="0" marR="0" marB="0">
                    <a:lnT w="12700" cap="flat" cmpd="sng" algn="ctr">
                      <a:solidFill>
                        <a:srgbClr val="000000"/>
                      </a:solidFill>
                      <a:prstDash val="solid"/>
                      <a:round/>
                      <a:headEnd type="none" w="med" len="med"/>
                      <a:tailEnd type="none" w="med" len="med"/>
                    </a:lnT>
                  </a:tcPr>
                </a:tc>
                <a:tc>
                  <a:txBody>
                    <a:bodyPr/>
                    <a:lstStyle/>
                    <a:p>
                      <a:pPr marR="10160" algn="r">
                        <a:lnSpc>
                          <a:spcPts val="880"/>
                        </a:lnSpc>
                      </a:pPr>
                      <a:endParaRPr sz="1400" dirty="0">
                        <a:latin typeface="Arial"/>
                        <a:cs typeface="Arial"/>
                      </a:endParaRPr>
                    </a:p>
                  </a:txBody>
                  <a:tcPr marL="0" marR="0" marT="0" marB="0"/>
                </a:tc>
                <a:extLst>
                  <a:ext uri="{0D108BD9-81ED-4DB2-BD59-A6C34878D82A}">
                    <a16:rowId xmlns:a16="http://schemas.microsoft.com/office/drawing/2014/main" val="10001"/>
                  </a:ext>
                </a:extLst>
              </a:tr>
            </a:tbl>
          </a:graphicData>
        </a:graphic>
      </p:graphicFrame>
      <p:sp>
        <p:nvSpPr>
          <p:cNvPr id="21" name="object 21"/>
          <p:cNvSpPr txBox="1"/>
          <p:nvPr/>
        </p:nvSpPr>
        <p:spPr>
          <a:xfrm>
            <a:off x="8428412" y="2168184"/>
            <a:ext cx="74930" cy="238760"/>
          </a:xfrm>
          <a:prstGeom prst="rect">
            <a:avLst/>
          </a:prstGeom>
        </p:spPr>
        <p:txBody>
          <a:bodyPr vert="horz" wrap="square" lIns="0" tIns="12700" rIns="0" bIns="0" rtlCol="0">
            <a:spAutoFit/>
          </a:bodyPr>
          <a:lstStyle/>
          <a:p>
            <a:pPr marL="12700">
              <a:lnSpc>
                <a:spcPct val="100000"/>
              </a:lnSpc>
              <a:spcBef>
                <a:spcPts val="100"/>
              </a:spcBef>
            </a:pPr>
            <a:r>
              <a:rPr sz="1400" dirty="0">
                <a:latin typeface="Arial"/>
                <a:cs typeface="Arial"/>
              </a:rPr>
              <a:t>t</a:t>
            </a:r>
            <a:endParaRPr sz="1400">
              <a:latin typeface="Arial"/>
              <a:cs typeface="Arial"/>
            </a:endParaRPr>
          </a:p>
        </p:txBody>
      </p:sp>
      <p:sp>
        <p:nvSpPr>
          <p:cNvPr id="22" name="object 22"/>
          <p:cNvSpPr/>
          <p:nvPr/>
        </p:nvSpPr>
        <p:spPr>
          <a:xfrm>
            <a:off x="4778262" y="2553999"/>
            <a:ext cx="4095750" cy="495934"/>
          </a:xfrm>
          <a:custGeom>
            <a:avLst/>
            <a:gdLst/>
            <a:ahLst/>
            <a:cxnLst/>
            <a:rect l="l" t="t" r="r" b="b"/>
            <a:pathLst>
              <a:path w="4095750" h="495935">
                <a:moveTo>
                  <a:pt x="2078988" y="67936"/>
                </a:moveTo>
                <a:lnTo>
                  <a:pt x="2084327" y="41492"/>
                </a:lnTo>
                <a:lnTo>
                  <a:pt x="2098886" y="19898"/>
                </a:lnTo>
                <a:lnTo>
                  <a:pt x="2120481" y="5338"/>
                </a:lnTo>
                <a:lnTo>
                  <a:pt x="2146925" y="0"/>
                </a:lnTo>
                <a:lnTo>
                  <a:pt x="2415025" y="0"/>
                </a:lnTo>
                <a:lnTo>
                  <a:pt x="2919081" y="0"/>
                </a:lnTo>
                <a:lnTo>
                  <a:pt x="4027274" y="0"/>
                </a:lnTo>
                <a:lnTo>
                  <a:pt x="4053719" y="5338"/>
                </a:lnTo>
                <a:lnTo>
                  <a:pt x="4075313" y="19898"/>
                </a:lnTo>
                <a:lnTo>
                  <a:pt x="4089873" y="41492"/>
                </a:lnTo>
                <a:lnTo>
                  <a:pt x="4095211" y="67936"/>
                </a:lnTo>
                <a:lnTo>
                  <a:pt x="4095211" y="237774"/>
                </a:lnTo>
                <a:lnTo>
                  <a:pt x="4095211" y="339678"/>
                </a:lnTo>
                <a:lnTo>
                  <a:pt x="4089873" y="366122"/>
                </a:lnTo>
                <a:lnTo>
                  <a:pt x="4075313" y="387716"/>
                </a:lnTo>
                <a:lnTo>
                  <a:pt x="4053719" y="402276"/>
                </a:lnTo>
                <a:lnTo>
                  <a:pt x="4027274" y="407615"/>
                </a:lnTo>
                <a:lnTo>
                  <a:pt x="2919081" y="407615"/>
                </a:lnTo>
                <a:lnTo>
                  <a:pt x="2415025" y="407615"/>
                </a:lnTo>
                <a:lnTo>
                  <a:pt x="2146925" y="407615"/>
                </a:lnTo>
                <a:lnTo>
                  <a:pt x="2120481" y="402276"/>
                </a:lnTo>
                <a:lnTo>
                  <a:pt x="2098886" y="387716"/>
                </a:lnTo>
                <a:lnTo>
                  <a:pt x="2084327" y="366122"/>
                </a:lnTo>
                <a:lnTo>
                  <a:pt x="2078988" y="339678"/>
                </a:lnTo>
                <a:lnTo>
                  <a:pt x="0" y="495585"/>
                </a:lnTo>
                <a:lnTo>
                  <a:pt x="2078988" y="237774"/>
                </a:lnTo>
                <a:lnTo>
                  <a:pt x="2078988" y="67936"/>
                </a:lnTo>
                <a:close/>
              </a:path>
            </a:pathLst>
          </a:custGeom>
          <a:ln w="9524">
            <a:solidFill>
              <a:srgbClr val="000000"/>
            </a:solidFill>
          </a:ln>
        </p:spPr>
        <p:txBody>
          <a:bodyPr wrap="square" lIns="0" tIns="0" rIns="0" bIns="0" rtlCol="0"/>
          <a:lstStyle/>
          <a:p>
            <a:endParaRPr/>
          </a:p>
        </p:txBody>
      </p:sp>
      <p:sp>
        <p:nvSpPr>
          <p:cNvPr id="23" name="object 23"/>
          <p:cNvSpPr txBox="1"/>
          <p:nvPr/>
        </p:nvSpPr>
        <p:spPr>
          <a:xfrm>
            <a:off x="6972756" y="2623186"/>
            <a:ext cx="1790700" cy="269240"/>
          </a:xfrm>
          <a:prstGeom prst="rect">
            <a:avLst/>
          </a:prstGeom>
        </p:spPr>
        <p:txBody>
          <a:bodyPr vert="horz" wrap="square" lIns="0" tIns="12700" rIns="0" bIns="0" rtlCol="0">
            <a:spAutoFit/>
          </a:bodyPr>
          <a:lstStyle/>
          <a:p>
            <a:pPr marL="38100">
              <a:lnSpc>
                <a:spcPct val="100000"/>
              </a:lnSpc>
              <a:spcBef>
                <a:spcPts val="100"/>
              </a:spcBef>
            </a:pPr>
            <a:r>
              <a:rPr sz="1600" i="1" spc="5" dirty="0">
                <a:latin typeface="Times New Roman"/>
                <a:cs typeface="Times New Roman"/>
              </a:rPr>
              <a:t>D</a:t>
            </a:r>
            <a:r>
              <a:rPr sz="1575" i="1" spc="7" baseline="26455" dirty="0">
                <a:latin typeface="Times New Roman"/>
                <a:cs typeface="Times New Roman"/>
              </a:rPr>
              <a:t>+ </a:t>
            </a:r>
            <a:r>
              <a:rPr sz="1600" i="1" dirty="0">
                <a:latin typeface="Times New Roman"/>
                <a:cs typeface="Times New Roman"/>
              </a:rPr>
              <a:t>= </a:t>
            </a:r>
            <a:r>
              <a:rPr sz="1600" i="1" spc="-5" dirty="0">
                <a:latin typeface="Times New Roman"/>
                <a:cs typeface="Times New Roman"/>
              </a:rPr>
              <a:t>max</a:t>
            </a:r>
            <a:r>
              <a:rPr sz="1600" spc="-5" dirty="0">
                <a:latin typeface="Times New Roman"/>
                <a:cs typeface="Times New Roman"/>
              </a:rPr>
              <a:t>{</a:t>
            </a:r>
            <a:r>
              <a:rPr sz="1600" i="1" spc="-5" dirty="0">
                <a:latin typeface="Times New Roman"/>
                <a:cs typeface="Times New Roman"/>
              </a:rPr>
              <a:t>i/N </a:t>
            </a:r>
            <a:r>
              <a:rPr sz="1600" i="1" dirty="0">
                <a:latin typeface="Times New Roman"/>
                <a:cs typeface="Times New Roman"/>
              </a:rPr>
              <a:t>–</a:t>
            </a:r>
            <a:r>
              <a:rPr sz="1600" i="1" spc="-175" dirty="0">
                <a:latin typeface="Times New Roman"/>
                <a:cs typeface="Times New Roman"/>
              </a:rPr>
              <a:t> </a:t>
            </a:r>
            <a:r>
              <a:rPr sz="1600" i="1" dirty="0">
                <a:latin typeface="Times New Roman"/>
                <a:cs typeface="Times New Roman"/>
              </a:rPr>
              <a:t>R</a:t>
            </a:r>
            <a:r>
              <a:rPr sz="1575" baseline="-21164" dirty="0">
                <a:latin typeface="Times New Roman"/>
                <a:cs typeface="Times New Roman"/>
              </a:rPr>
              <a:t>(</a:t>
            </a:r>
            <a:r>
              <a:rPr sz="1575" i="1" baseline="-21164" dirty="0">
                <a:latin typeface="Times New Roman"/>
                <a:cs typeface="Times New Roman"/>
              </a:rPr>
              <a:t>i</a:t>
            </a:r>
            <a:r>
              <a:rPr sz="1575" baseline="-21164" dirty="0">
                <a:latin typeface="Times New Roman"/>
                <a:cs typeface="Times New Roman"/>
              </a:rPr>
              <a:t>)</a:t>
            </a:r>
            <a:r>
              <a:rPr sz="1600" dirty="0">
                <a:latin typeface="Times New Roman"/>
                <a:cs typeface="Times New Roman"/>
              </a:rPr>
              <a:t>}</a:t>
            </a:r>
            <a:endParaRPr sz="1600">
              <a:latin typeface="Times New Roman"/>
              <a:cs typeface="Times New Roman"/>
            </a:endParaRPr>
          </a:p>
        </p:txBody>
      </p:sp>
      <p:sp>
        <p:nvSpPr>
          <p:cNvPr id="24" name="object 24"/>
          <p:cNvSpPr/>
          <p:nvPr/>
        </p:nvSpPr>
        <p:spPr>
          <a:xfrm>
            <a:off x="5882897" y="3058054"/>
            <a:ext cx="3153410" cy="403860"/>
          </a:xfrm>
          <a:custGeom>
            <a:avLst/>
            <a:gdLst/>
            <a:ahLst/>
            <a:cxnLst/>
            <a:rect l="l" t="t" r="r" b="b"/>
            <a:pathLst>
              <a:path w="3153409" h="403860">
                <a:moveTo>
                  <a:pt x="974353" y="67300"/>
                </a:moveTo>
                <a:lnTo>
                  <a:pt x="979642" y="41104"/>
                </a:lnTo>
                <a:lnTo>
                  <a:pt x="994065" y="19711"/>
                </a:lnTo>
                <a:lnTo>
                  <a:pt x="1015458" y="5288"/>
                </a:lnTo>
                <a:lnTo>
                  <a:pt x="1041654" y="0"/>
                </a:lnTo>
                <a:lnTo>
                  <a:pt x="1337436" y="0"/>
                </a:lnTo>
                <a:lnTo>
                  <a:pt x="1882060" y="0"/>
                </a:lnTo>
                <a:lnTo>
                  <a:pt x="3085548" y="0"/>
                </a:lnTo>
                <a:lnTo>
                  <a:pt x="3111744" y="5288"/>
                </a:lnTo>
                <a:lnTo>
                  <a:pt x="3133136" y="19711"/>
                </a:lnTo>
                <a:lnTo>
                  <a:pt x="3147560" y="41104"/>
                </a:lnTo>
                <a:lnTo>
                  <a:pt x="3152849" y="67300"/>
                </a:lnTo>
                <a:lnTo>
                  <a:pt x="3152849" y="235546"/>
                </a:lnTo>
                <a:lnTo>
                  <a:pt x="3152849" y="336496"/>
                </a:lnTo>
                <a:lnTo>
                  <a:pt x="3147560" y="362690"/>
                </a:lnTo>
                <a:lnTo>
                  <a:pt x="3133136" y="384082"/>
                </a:lnTo>
                <a:lnTo>
                  <a:pt x="3111744" y="398506"/>
                </a:lnTo>
                <a:lnTo>
                  <a:pt x="3085548" y="403795"/>
                </a:lnTo>
                <a:lnTo>
                  <a:pt x="1882060" y="403795"/>
                </a:lnTo>
                <a:lnTo>
                  <a:pt x="1337436" y="403795"/>
                </a:lnTo>
                <a:lnTo>
                  <a:pt x="1041654" y="403795"/>
                </a:lnTo>
                <a:lnTo>
                  <a:pt x="1015458" y="398506"/>
                </a:lnTo>
                <a:lnTo>
                  <a:pt x="994065" y="384082"/>
                </a:lnTo>
                <a:lnTo>
                  <a:pt x="979642" y="362690"/>
                </a:lnTo>
                <a:lnTo>
                  <a:pt x="974353" y="336493"/>
                </a:lnTo>
                <a:lnTo>
                  <a:pt x="0" y="383624"/>
                </a:lnTo>
                <a:lnTo>
                  <a:pt x="974353" y="235546"/>
                </a:lnTo>
                <a:lnTo>
                  <a:pt x="974353" y="67300"/>
                </a:lnTo>
                <a:close/>
              </a:path>
            </a:pathLst>
          </a:custGeom>
          <a:ln w="9524">
            <a:solidFill>
              <a:srgbClr val="000000"/>
            </a:solidFill>
          </a:ln>
        </p:spPr>
        <p:txBody>
          <a:bodyPr wrap="square" lIns="0" tIns="0" rIns="0" bIns="0" rtlCol="0"/>
          <a:lstStyle/>
          <a:p>
            <a:endParaRPr/>
          </a:p>
        </p:txBody>
      </p:sp>
      <p:sp>
        <p:nvSpPr>
          <p:cNvPr id="25" name="object 25"/>
          <p:cNvSpPr txBox="1"/>
          <p:nvPr/>
        </p:nvSpPr>
        <p:spPr>
          <a:xfrm>
            <a:off x="7992298" y="3243866"/>
            <a:ext cx="153670" cy="187960"/>
          </a:xfrm>
          <a:prstGeom prst="rect">
            <a:avLst/>
          </a:prstGeom>
        </p:spPr>
        <p:txBody>
          <a:bodyPr vert="horz" wrap="square" lIns="0" tIns="14604" rIns="0" bIns="0" rtlCol="0">
            <a:spAutoFit/>
          </a:bodyPr>
          <a:lstStyle/>
          <a:p>
            <a:pPr marL="12700">
              <a:lnSpc>
                <a:spcPct val="100000"/>
              </a:lnSpc>
              <a:spcBef>
                <a:spcPts val="114"/>
              </a:spcBef>
            </a:pPr>
            <a:r>
              <a:rPr sz="1050" spc="5" dirty="0">
                <a:latin typeface="Times New Roman"/>
                <a:cs typeface="Times New Roman"/>
              </a:rPr>
              <a:t>(</a:t>
            </a:r>
            <a:r>
              <a:rPr sz="1050" i="1" dirty="0">
                <a:latin typeface="Times New Roman"/>
                <a:cs typeface="Times New Roman"/>
              </a:rPr>
              <a:t>i</a:t>
            </a:r>
            <a:r>
              <a:rPr sz="1050" spc="5" dirty="0">
                <a:latin typeface="Times New Roman"/>
                <a:cs typeface="Times New Roman"/>
              </a:rPr>
              <a:t>)</a:t>
            </a:r>
            <a:endParaRPr sz="1050">
              <a:latin typeface="Times New Roman"/>
              <a:cs typeface="Times New Roman"/>
            </a:endParaRPr>
          </a:p>
        </p:txBody>
      </p:sp>
      <p:sp>
        <p:nvSpPr>
          <p:cNvPr id="26" name="object 26"/>
          <p:cNvSpPr txBox="1"/>
          <p:nvPr/>
        </p:nvSpPr>
        <p:spPr>
          <a:xfrm>
            <a:off x="6912632" y="3125332"/>
            <a:ext cx="2061845" cy="269240"/>
          </a:xfrm>
          <a:prstGeom prst="rect">
            <a:avLst/>
          </a:prstGeom>
        </p:spPr>
        <p:txBody>
          <a:bodyPr vert="horz" wrap="square" lIns="0" tIns="12700" rIns="0" bIns="0" rtlCol="0">
            <a:spAutoFit/>
          </a:bodyPr>
          <a:lstStyle/>
          <a:p>
            <a:pPr marL="50800">
              <a:lnSpc>
                <a:spcPct val="100000"/>
              </a:lnSpc>
              <a:spcBef>
                <a:spcPts val="100"/>
              </a:spcBef>
              <a:tabLst>
                <a:tab pos="1253490" algn="l"/>
              </a:tabLst>
            </a:pPr>
            <a:r>
              <a:rPr sz="1600" i="1" dirty="0">
                <a:latin typeface="Times New Roman"/>
                <a:cs typeface="Times New Roman"/>
              </a:rPr>
              <a:t>D </a:t>
            </a:r>
            <a:r>
              <a:rPr sz="1575" i="1" spc="7" baseline="26455" dirty="0">
                <a:latin typeface="Times New Roman"/>
                <a:cs typeface="Times New Roman"/>
              </a:rPr>
              <a:t>-</a:t>
            </a:r>
            <a:r>
              <a:rPr sz="1575" i="1" spc="202" baseline="26455" dirty="0">
                <a:latin typeface="Times New Roman"/>
                <a:cs typeface="Times New Roman"/>
              </a:rPr>
              <a:t> </a:t>
            </a:r>
            <a:r>
              <a:rPr sz="1600" i="1" dirty="0">
                <a:latin typeface="Times New Roman"/>
                <a:cs typeface="Times New Roman"/>
              </a:rPr>
              <a:t>= max</a:t>
            </a:r>
            <a:r>
              <a:rPr sz="1600" dirty="0">
                <a:latin typeface="Times New Roman"/>
                <a:cs typeface="Times New Roman"/>
              </a:rPr>
              <a:t>{</a:t>
            </a:r>
            <a:r>
              <a:rPr sz="1600" i="1" dirty="0">
                <a:latin typeface="Times New Roman"/>
                <a:cs typeface="Times New Roman"/>
              </a:rPr>
              <a:t>R	-</a:t>
            </a:r>
            <a:r>
              <a:rPr sz="1600" i="1" spc="-40" dirty="0">
                <a:latin typeface="Times New Roman"/>
                <a:cs typeface="Times New Roman"/>
              </a:rPr>
              <a:t> </a:t>
            </a:r>
            <a:r>
              <a:rPr sz="1600" spc="-5" dirty="0">
                <a:latin typeface="Times New Roman"/>
                <a:cs typeface="Times New Roman"/>
              </a:rPr>
              <a:t>(</a:t>
            </a:r>
            <a:r>
              <a:rPr sz="1600" i="1" spc="-5" dirty="0">
                <a:latin typeface="Times New Roman"/>
                <a:cs typeface="Times New Roman"/>
              </a:rPr>
              <a:t>i-</a:t>
            </a:r>
            <a:r>
              <a:rPr sz="1600" spc="-5" dirty="0">
                <a:latin typeface="Times New Roman"/>
                <a:cs typeface="Times New Roman"/>
              </a:rPr>
              <a:t>1)</a:t>
            </a:r>
            <a:r>
              <a:rPr sz="1600" i="1" spc="-5" dirty="0">
                <a:latin typeface="Times New Roman"/>
                <a:cs typeface="Times New Roman"/>
              </a:rPr>
              <a:t>/N</a:t>
            </a:r>
            <a:r>
              <a:rPr sz="1600" spc="-5" dirty="0">
                <a:latin typeface="Times New Roman"/>
                <a:cs typeface="Times New Roman"/>
              </a:rPr>
              <a:t>}</a:t>
            </a:r>
            <a:endParaRPr sz="1600">
              <a:latin typeface="Times New Roman"/>
              <a:cs typeface="Times New Roman"/>
            </a:endParaRPr>
          </a:p>
        </p:txBody>
      </p:sp>
      <p:sp>
        <p:nvSpPr>
          <p:cNvPr id="27" name="object 27"/>
          <p:cNvSpPr/>
          <p:nvPr/>
        </p:nvSpPr>
        <p:spPr>
          <a:xfrm>
            <a:off x="2449483" y="2989148"/>
            <a:ext cx="76200" cy="685800"/>
          </a:xfrm>
          <a:custGeom>
            <a:avLst/>
            <a:gdLst/>
            <a:ahLst/>
            <a:cxnLst/>
            <a:rect l="l" t="t" r="r" b="b"/>
            <a:pathLst>
              <a:path w="76200" h="685800">
                <a:moveTo>
                  <a:pt x="76199" y="685799"/>
                </a:moveTo>
                <a:lnTo>
                  <a:pt x="61369" y="681308"/>
                </a:lnTo>
                <a:lnTo>
                  <a:pt x="49259" y="669060"/>
                </a:lnTo>
                <a:lnTo>
                  <a:pt x="41094" y="650895"/>
                </a:lnTo>
                <a:lnTo>
                  <a:pt x="38100" y="628649"/>
                </a:lnTo>
                <a:lnTo>
                  <a:pt x="38100" y="400049"/>
                </a:lnTo>
                <a:lnTo>
                  <a:pt x="35105" y="377804"/>
                </a:lnTo>
                <a:lnTo>
                  <a:pt x="26940" y="359638"/>
                </a:lnTo>
                <a:lnTo>
                  <a:pt x="14830" y="347391"/>
                </a:lnTo>
                <a:lnTo>
                  <a:pt x="0" y="342899"/>
                </a:lnTo>
                <a:lnTo>
                  <a:pt x="14830" y="338408"/>
                </a:lnTo>
                <a:lnTo>
                  <a:pt x="26940" y="326161"/>
                </a:lnTo>
                <a:lnTo>
                  <a:pt x="35105" y="307995"/>
                </a:lnTo>
                <a:lnTo>
                  <a:pt x="38100" y="285749"/>
                </a:lnTo>
                <a:lnTo>
                  <a:pt x="38100" y="57149"/>
                </a:lnTo>
                <a:lnTo>
                  <a:pt x="41094" y="34904"/>
                </a:lnTo>
                <a:lnTo>
                  <a:pt x="49259" y="16738"/>
                </a:lnTo>
                <a:lnTo>
                  <a:pt x="61369" y="4491"/>
                </a:lnTo>
                <a:lnTo>
                  <a:pt x="76199" y="0"/>
                </a:lnTo>
              </a:path>
            </a:pathLst>
          </a:custGeom>
          <a:ln w="9524">
            <a:solidFill>
              <a:srgbClr val="000000"/>
            </a:solidFill>
          </a:ln>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222126"/>
            <a:ext cx="4688205" cy="928459"/>
          </a:xfrm>
          <a:prstGeom prst="rect">
            <a:avLst/>
          </a:prstGeom>
        </p:spPr>
        <p:txBody>
          <a:bodyPr vert="horz" wrap="square" lIns="0" tIns="121920" rIns="0" bIns="0" rtlCol="0">
            <a:spAutoFit/>
          </a:bodyPr>
          <a:lstStyle/>
          <a:p>
            <a:pPr marL="12700">
              <a:lnSpc>
                <a:spcPct val="100000"/>
              </a:lnSpc>
              <a:spcBef>
                <a:spcPts val="960"/>
              </a:spcBef>
            </a:pPr>
            <a:r>
              <a:rPr lang="tr-TR" sz="2400" b="1" spc="-5" dirty="0">
                <a:latin typeface="Verdana"/>
                <a:cs typeface="Verdana"/>
              </a:rPr>
              <a:t>Rastgele Sayı </a:t>
            </a:r>
            <a:r>
              <a:rPr lang="tr-TR" sz="2400" b="1" spc="-5" dirty="0" smtClean="0">
                <a:latin typeface="Verdana"/>
                <a:cs typeface="Verdana"/>
              </a:rPr>
              <a:t>Testleri</a:t>
            </a:r>
          </a:p>
          <a:p>
            <a:pPr marL="12700">
              <a:lnSpc>
                <a:spcPct val="100000"/>
              </a:lnSpc>
              <a:spcBef>
                <a:spcPts val="960"/>
              </a:spcBef>
            </a:pPr>
            <a:r>
              <a:rPr lang="tr-TR" sz="2000" spc="-5" dirty="0">
                <a:latin typeface="Verdana"/>
                <a:cs typeface="Verdana"/>
              </a:rPr>
              <a:t>Frekans testleri: </a:t>
            </a:r>
            <a:r>
              <a:rPr lang="tr-TR" sz="2000" spc="-5" dirty="0" err="1" smtClean="0">
                <a:latin typeface="Verdana"/>
                <a:cs typeface="Verdana"/>
              </a:rPr>
              <a:t>Chi</a:t>
            </a:r>
            <a:r>
              <a:rPr lang="tr-TR" sz="2000" spc="-5" dirty="0" smtClean="0">
                <a:latin typeface="Verdana"/>
                <a:cs typeface="Verdana"/>
              </a:rPr>
              <a:t>-kare </a:t>
            </a:r>
            <a:r>
              <a:rPr lang="tr-TR" sz="2000" spc="-5" dirty="0">
                <a:latin typeface="Verdana"/>
                <a:cs typeface="Verdana"/>
              </a:rPr>
              <a:t>Testi</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1211" y="481216"/>
            <a:ext cx="5690235" cy="1215076"/>
          </a:xfrm>
          <a:prstGeom prst="rect">
            <a:avLst/>
          </a:prstGeom>
        </p:spPr>
        <p:txBody>
          <a:bodyPr vert="horz" wrap="square" lIns="0" tIns="230505" rIns="0" bIns="0" rtlCol="0">
            <a:spAutoFit/>
          </a:bodyPr>
          <a:lstStyle/>
          <a:p>
            <a:pPr marL="12700">
              <a:lnSpc>
                <a:spcPct val="100000"/>
              </a:lnSpc>
              <a:spcBef>
                <a:spcPts val="1815"/>
              </a:spcBef>
            </a:pPr>
            <a:r>
              <a:rPr sz="2800" spc="-5" dirty="0" smtClean="0">
                <a:latin typeface="Verdana"/>
                <a:cs typeface="Verdana"/>
              </a:rPr>
              <a:t>Chi-</a:t>
            </a:r>
            <a:r>
              <a:rPr lang="tr-TR" sz="2800" spc="-5" dirty="0" smtClean="0">
                <a:latin typeface="Verdana"/>
                <a:cs typeface="Verdana"/>
              </a:rPr>
              <a:t>kare</a:t>
            </a:r>
            <a:r>
              <a:rPr sz="2800" spc="-5" dirty="0" smtClean="0">
                <a:latin typeface="Verdana"/>
                <a:cs typeface="Verdana"/>
              </a:rPr>
              <a:t> </a:t>
            </a:r>
            <a:r>
              <a:rPr lang="tr-TR" sz="2800" spc="-5" dirty="0">
                <a:latin typeface="Verdana"/>
                <a:cs typeface="Verdana"/>
              </a:rPr>
              <a:t>(Ki-kare) </a:t>
            </a:r>
            <a:r>
              <a:rPr sz="2800" dirty="0" smtClean="0">
                <a:latin typeface="Verdana"/>
                <a:cs typeface="Verdana"/>
              </a:rPr>
              <a:t>Test</a:t>
            </a:r>
            <a:endParaRPr sz="2800" dirty="0">
              <a:latin typeface="Verdana"/>
              <a:cs typeface="Verdana"/>
            </a:endParaRPr>
          </a:p>
          <a:p>
            <a:pPr marL="355600" indent="-342900">
              <a:lnSpc>
                <a:spcPct val="100000"/>
              </a:lnSpc>
              <a:spcBef>
                <a:spcPts val="1870"/>
              </a:spcBef>
              <a:buClr>
                <a:srgbClr val="003366"/>
              </a:buClr>
              <a:buSzPct val="120000"/>
              <a:buChar char="•"/>
              <a:tabLst>
                <a:tab pos="354965" algn="l"/>
                <a:tab pos="355600" algn="l"/>
              </a:tabLst>
            </a:pPr>
            <a:r>
              <a:rPr sz="2000" spc="-5" dirty="0" err="1" smtClean="0">
                <a:latin typeface="Verdana"/>
                <a:cs typeface="Verdana"/>
              </a:rPr>
              <a:t>Ch</a:t>
            </a:r>
            <a:r>
              <a:rPr lang="tr-TR" sz="2000" spc="-5" dirty="0" smtClean="0">
                <a:latin typeface="Verdana"/>
                <a:cs typeface="Verdana"/>
              </a:rPr>
              <a:t>i-kare </a:t>
            </a:r>
            <a:r>
              <a:rPr lang="tr-TR" sz="2000" spc="-5" dirty="0">
                <a:latin typeface="Verdana"/>
                <a:cs typeface="Verdana"/>
              </a:rPr>
              <a:t>testi örnek istatistiği kullanır:</a:t>
            </a:r>
            <a:endParaRPr sz="2000" dirty="0">
              <a:latin typeface="Verdana"/>
              <a:cs typeface="Verdana"/>
            </a:endParaRPr>
          </a:p>
        </p:txBody>
      </p:sp>
      <p:sp>
        <p:nvSpPr>
          <p:cNvPr id="3" name="object 3"/>
          <p:cNvSpPr txBox="1"/>
          <p:nvPr/>
        </p:nvSpPr>
        <p:spPr>
          <a:xfrm>
            <a:off x="1361412" y="4097793"/>
            <a:ext cx="8021320" cy="618118"/>
          </a:xfrm>
          <a:prstGeom prst="rect">
            <a:avLst/>
          </a:prstGeom>
        </p:spPr>
        <p:txBody>
          <a:bodyPr vert="horz" wrap="square" lIns="0" tIns="12700" rIns="0" bIns="0" rtlCol="0">
            <a:spAutoFit/>
          </a:bodyPr>
          <a:lstStyle/>
          <a:p>
            <a:pPr marL="304800" marR="691515" indent="-266700">
              <a:lnSpc>
                <a:spcPct val="100000"/>
              </a:lnSpc>
              <a:spcBef>
                <a:spcPts val="100"/>
              </a:spcBef>
              <a:buClr>
                <a:srgbClr val="003366"/>
              </a:buClr>
              <a:buChar char="•"/>
              <a:tabLst>
                <a:tab pos="304165" algn="l"/>
                <a:tab pos="304800" algn="l"/>
              </a:tabLst>
            </a:pPr>
            <a:r>
              <a:rPr lang="tr-TR" i="1" dirty="0">
                <a:latin typeface="Times New Roman"/>
                <a:cs typeface="Times New Roman"/>
              </a:rPr>
              <a:t>n-</a:t>
            </a:r>
            <a:r>
              <a:rPr lang="tr-TR" dirty="0">
                <a:latin typeface="Times New Roman"/>
                <a:cs typeface="Times New Roman"/>
              </a:rPr>
              <a:t>1</a:t>
            </a:r>
            <a:r>
              <a:rPr lang="tr-TR" spc="-5" dirty="0" smtClean="0">
                <a:latin typeface="Verdana"/>
                <a:cs typeface="Verdana"/>
              </a:rPr>
              <a:t> </a:t>
            </a:r>
            <a:r>
              <a:rPr lang="tr-TR" spc="-5" dirty="0">
                <a:latin typeface="Verdana"/>
                <a:cs typeface="Verdana"/>
              </a:rPr>
              <a:t>serbestlik dereceli yaklaşık ki-kare </a:t>
            </a:r>
            <a:r>
              <a:rPr lang="tr-TR" spc="-5" dirty="0" smtClean="0">
                <a:latin typeface="Verdana"/>
                <a:cs typeface="Verdana"/>
              </a:rPr>
              <a:t>dağılımı</a:t>
            </a:r>
          </a:p>
          <a:p>
            <a:pPr marL="304800" marR="30480" indent="-266700">
              <a:lnSpc>
                <a:spcPct val="100000"/>
              </a:lnSpc>
              <a:spcBef>
                <a:spcPts val="380"/>
              </a:spcBef>
              <a:buClr>
                <a:srgbClr val="003366"/>
              </a:buClr>
              <a:buChar char="•"/>
              <a:tabLst>
                <a:tab pos="304165" algn="l"/>
                <a:tab pos="304800" algn="l"/>
              </a:tabLst>
            </a:pPr>
            <a:r>
              <a:rPr lang="tr-TR" spc="-5" dirty="0">
                <a:latin typeface="Verdana"/>
                <a:cs typeface="Verdana"/>
              </a:rPr>
              <a:t>Eşit dağılım için, </a:t>
            </a:r>
            <a:r>
              <a:rPr lang="tr-TR" i="1" dirty="0" err="1">
                <a:latin typeface="Times New Roman"/>
                <a:cs typeface="Times New Roman"/>
              </a:rPr>
              <a:t>E</a:t>
            </a:r>
            <a:r>
              <a:rPr lang="tr-TR" i="1" baseline="-20833" dirty="0" err="1">
                <a:latin typeface="Times New Roman"/>
                <a:cs typeface="Times New Roman"/>
              </a:rPr>
              <a:t>i</a:t>
            </a:r>
            <a:r>
              <a:rPr lang="tr-TR" spc="-5" dirty="0" smtClean="0">
                <a:latin typeface="Verdana"/>
                <a:cs typeface="Verdana"/>
              </a:rPr>
              <a:t>, </a:t>
            </a:r>
            <a:r>
              <a:rPr lang="tr-TR" spc="-5" dirty="0">
                <a:latin typeface="Verdana"/>
                <a:cs typeface="Verdana"/>
              </a:rPr>
              <a:t>her sınıfta beklenen sayı</a:t>
            </a:r>
            <a:r>
              <a:rPr lang="tr-TR" spc="-5" dirty="0" smtClean="0">
                <a:latin typeface="Verdana"/>
                <a:cs typeface="Verdana"/>
              </a:rPr>
              <a:t>:</a:t>
            </a:r>
          </a:p>
        </p:txBody>
      </p:sp>
      <p:sp>
        <p:nvSpPr>
          <p:cNvPr id="4" name="object 4"/>
          <p:cNvSpPr txBox="1"/>
          <p:nvPr/>
        </p:nvSpPr>
        <p:spPr>
          <a:xfrm>
            <a:off x="1031211" y="6034289"/>
            <a:ext cx="5467985" cy="628377"/>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dirty="0">
                <a:latin typeface="Verdana"/>
                <a:cs typeface="Verdana"/>
              </a:rPr>
              <a:t>Yalnızca büyük örnekler için geçerlidir, ör. </a:t>
            </a:r>
            <a:r>
              <a:rPr sz="2000" i="1" dirty="0" smtClean="0">
                <a:latin typeface="Times New Roman"/>
                <a:cs typeface="Times New Roman"/>
              </a:rPr>
              <a:t>N </a:t>
            </a:r>
            <a:r>
              <a:rPr sz="2000" i="1" dirty="0">
                <a:latin typeface="Times New Roman"/>
                <a:cs typeface="Times New Roman"/>
              </a:rPr>
              <a:t>≥ </a:t>
            </a:r>
            <a:r>
              <a:rPr sz="2000" dirty="0">
                <a:latin typeface="Times New Roman"/>
                <a:cs typeface="Times New Roman"/>
              </a:rPr>
              <a:t>50</a:t>
            </a:r>
          </a:p>
        </p:txBody>
      </p:sp>
      <p:sp>
        <p:nvSpPr>
          <p:cNvPr id="5" name="object 5"/>
          <p:cNvSpPr/>
          <p:nvPr/>
        </p:nvSpPr>
        <p:spPr>
          <a:xfrm>
            <a:off x="5232311" y="3386049"/>
            <a:ext cx="1466850" cy="0"/>
          </a:xfrm>
          <a:custGeom>
            <a:avLst/>
            <a:gdLst/>
            <a:ahLst/>
            <a:cxnLst/>
            <a:rect l="l" t="t" r="r" b="b"/>
            <a:pathLst>
              <a:path w="1466850">
                <a:moveTo>
                  <a:pt x="0" y="0"/>
                </a:moveTo>
                <a:lnTo>
                  <a:pt x="1466271" y="0"/>
                </a:lnTo>
              </a:path>
            </a:pathLst>
          </a:custGeom>
          <a:ln w="15080">
            <a:solidFill>
              <a:srgbClr val="000000"/>
            </a:solidFill>
          </a:ln>
        </p:spPr>
        <p:txBody>
          <a:bodyPr wrap="square" lIns="0" tIns="0" rIns="0" bIns="0" rtlCol="0"/>
          <a:lstStyle/>
          <a:p>
            <a:endParaRPr/>
          </a:p>
        </p:txBody>
      </p:sp>
      <p:sp>
        <p:nvSpPr>
          <p:cNvPr id="6" name="object 6"/>
          <p:cNvSpPr txBox="1"/>
          <p:nvPr/>
        </p:nvSpPr>
        <p:spPr>
          <a:xfrm>
            <a:off x="4913557" y="2871921"/>
            <a:ext cx="133985" cy="286385"/>
          </a:xfrm>
          <a:prstGeom prst="rect">
            <a:avLst/>
          </a:prstGeom>
        </p:spPr>
        <p:txBody>
          <a:bodyPr vert="horz" wrap="square" lIns="0" tIns="13970" rIns="0" bIns="0" rtlCol="0">
            <a:spAutoFit/>
          </a:bodyPr>
          <a:lstStyle/>
          <a:p>
            <a:pPr marL="12700">
              <a:lnSpc>
                <a:spcPct val="100000"/>
              </a:lnSpc>
              <a:spcBef>
                <a:spcPts val="110"/>
              </a:spcBef>
            </a:pPr>
            <a:r>
              <a:rPr sz="1700" i="1" dirty="0">
                <a:latin typeface="Times New Roman"/>
                <a:cs typeface="Times New Roman"/>
              </a:rPr>
              <a:t>n</a:t>
            </a:r>
            <a:endParaRPr sz="1700">
              <a:latin typeface="Times New Roman"/>
              <a:cs typeface="Times New Roman"/>
            </a:endParaRPr>
          </a:p>
        </p:txBody>
      </p:sp>
      <p:sp>
        <p:nvSpPr>
          <p:cNvPr id="7" name="object 7"/>
          <p:cNvSpPr txBox="1"/>
          <p:nvPr/>
        </p:nvSpPr>
        <p:spPr>
          <a:xfrm>
            <a:off x="5773183" y="3385423"/>
            <a:ext cx="360045" cy="471805"/>
          </a:xfrm>
          <a:prstGeom prst="rect">
            <a:avLst/>
          </a:prstGeom>
        </p:spPr>
        <p:txBody>
          <a:bodyPr vert="horz" wrap="square" lIns="0" tIns="15875" rIns="0" bIns="0" rtlCol="0">
            <a:spAutoFit/>
          </a:bodyPr>
          <a:lstStyle/>
          <a:p>
            <a:pPr marL="38100">
              <a:lnSpc>
                <a:spcPct val="100000"/>
              </a:lnSpc>
              <a:spcBef>
                <a:spcPts val="125"/>
              </a:spcBef>
            </a:pPr>
            <a:r>
              <a:rPr sz="2900" i="1" spc="-10" dirty="0">
                <a:latin typeface="Times New Roman"/>
                <a:cs typeface="Times New Roman"/>
              </a:rPr>
              <a:t>E</a:t>
            </a:r>
            <a:r>
              <a:rPr sz="2550" i="1" spc="-15" baseline="-24509" dirty="0">
                <a:latin typeface="Times New Roman"/>
                <a:cs typeface="Times New Roman"/>
              </a:rPr>
              <a:t>i</a:t>
            </a:r>
            <a:endParaRPr sz="2550" baseline="-24509">
              <a:latin typeface="Times New Roman"/>
              <a:cs typeface="Times New Roman"/>
            </a:endParaRPr>
          </a:p>
        </p:txBody>
      </p:sp>
      <p:sp>
        <p:nvSpPr>
          <p:cNvPr id="8" name="object 8"/>
          <p:cNvSpPr txBox="1"/>
          <p:nvPr/>
        </p:nvSpPr>
        <p:spPr>
          <a:xfrm>
            <a:off x="4829349" y="3604826"/>
            <a:ext cx="316865" cy="286385"/>
          </a:xfrm>
          <a:prstGeom prst="rect">
            <a:avLst/>
          </a:prstGeom>
        </p:spPr>
        <p:txBody>
          <a:bodyPr vert="horz" wrap="square" lIns="0" tIns="13970" rIns="0" bIns="0" rtlCol="0">
            <a:spAutoFit/>
          </a:bodyPr>
          <a:lstStyle/>
          <a:p>
            <a:pPr marL="12700">
              <a:lnSpc>
                <a:spcPct val="100000"/>
              </a:lnSpc>
              <a:spcBef>
                <a:spcPts val="110"/>
              </a:spcBef>
            </a:pPr>
            <a:r>
              <a:rPr sz="1700" i="1" spc="130" dirty="0">
                <a:latin typeface="Times New Roman"/>
                <a:cs typeface="Times New Roman"/>
              </a:rPr>
              <a:t>i</a:t>
            </a:r>
            <a:r>
              <a:rPr sz="1700" spc="-105" dirty="0">
                <a:latin typeface="Symbol"/>
                <a:cs typeface="Symbol"/>
              </a:rPr>
              <a:t></a:t>
            </a:r>
            <a:r>
              <a:rPr sz="1700" dirty="0">
                <a:latin typeface="Times New Roman"/>
                <a:cs typeface="Times New Roman"/>
              </a:rPr>
              <a:t>1</a:t>
            </a:r>
            <a:endParaRPr sz="1700">
              <a:latin typeface="Times New Roman"/>
              <a:cs typeface="Times New Roman"/>
            </a:endParaRPr>
          </a:p>
        </p:txBody>
      </p:sp>
      <p:sp>
        <p:nvSpPr>
          <p:cNvPr id="9" name="object 9"/>
          <p:cNvSpPr txBox="1"/>
          <p:nvPr/>
        </p:nvSpPr>
        <p:spPr>
          <a:xfrm>
            <a:off x="4259373" y="3083050"/>
            <a:ext cx="133985" cy="286385"/>
          </a:xfrm>
          <a:prstGeom prst="rect">
            <a:avLst/>
          </a:prstGeom>
        </p:spPr>
        <p:txBody>
          <a:bodyPr vert="horz" wrap="square" lIns="0" tIns="13970" rIns="0" bIns="0" rtlCol="0">
            <a:spAutoFit/>
          </a:bodyPr>
          <a:lstStyle/>
          <a:p>
            <a:pPr marL="12700">
              <a:lnSpc>
                <a:spcPct val="100000"/>
              </a:lnSpc>
              <a:spcBef>
                <a:spcPts val="110"/>
              </a:spcBef>
            </a:pPr>
            <a:r>
              <a:rPr sz="1700" dirty="0">
                <a:latin typeface="Times New Roman"/>
                <a:cs typeface="Times New Roman"/>
              </a:rPr>
              <a:t>2</a:t>
            </a:r>
            <a:endParaRPr sz="1700">
              <a:latin typeface="Times New Roman"/>
              <a:cs typeface="Times New Roman"/>
            </a:endParaRPr>
          </a:p>
        </p:txBody>
      </p:sp>
      <p:sp>
        <p:nvSpPr>
          <p:cNvPr id="10" name="object 10"/>
          <p:cNvSpPr txBox="1"/>
          <p:nvPr/>
        </p:nvSpPr>
        <p:spPr>
          <a:xfrm>
            <a:off x="5201049" y="2859877"/>
            <a:ext cx="1495425" cy="533400"/>
          </a:xfrm>
          <a:prstGeom prst="rect">
            <a:avLst/>
          </a:prstGeom>
        </p:spPr>
        <p:txBody>
          <a:bodyPr vert="horz" wrap="square" lIns="0" tIns="15875" rIns="0" bIns="0" rtlCol="0">
            <a:spAutoFit/>
          </a:bodyPr>
          <a:lstStyle/>
          <a:p>
            <a:pPr marL="50800">
              <a:lnSpc>
                <a:spcPts val="2705"/>
              </a:lnSpc>
              <a:spcBef>
                <a:spcPts val="125"/>
              </a:spcBef>
              <a:tabLst>
                <a:tab pos="588010" algn="l"/>
              </a:tabLst>
            </a:pPr>
            <a:r>
              <a:rPr sz="2900" spc="-5" dirty="0">
                <a:latin typeface="Times New Roman"/>
                <a:cs typeface="Times New Roman"/>
              </a:rPr>
              <a:t>(</a:t>
            </a:r>
            <a:r>
              <a:rPr sz="2900" i="1" spc="-5" dirty="0">
                <a:latin typeface="Times New Roman"/>
                <a:cs typeface="Times New Roman"/>
              </a:rPr>
              <a:t>O	</a:t>
            </a:r>
            <a:r>
              <a:rPr sz="2900" spc="10" dirty="0">
                <a:latin typeface="Symbol"/>
                <a:cs typeface="Symbol"/>
              </a:rPr>
              <a:t></a:t>
            </a:r>
            <a:r>
              <a:rPr sz="2900" spc="10" dirty="0">
                <a:latin typeface="Times New Roman"/>
                <a:cs typeface="Times New Roman"/>
              </a:rPr>
              <a:t> </a:t>
            </a:r>
            <a:r>
              <a:rPr sz="2900" i="1" spc="10" dirty="0">
                <a:latin typeface="Times New Roman"/>
                <a:cs typeface="Times New Roman"/>
              </a:rPr>
              <a:t>E</a:t>
            </a:r>
            <a:r>
              <a:rPr sz="2900" i="1" spc="-145" dirty="0">
                <a:latin typeface="Times New Roman"/>
                <a:cs typeface="Times New Roman"/>
              </a:rPr>
              <a:t> </a:t>
            </a:r>
            <a:r>
              <a:rPr sz="2900" spc="70" dirty="0">
                <a:latin typeface="Times New Roman"/>
                <a:cs typeface="Times New Roman"/>
              </a:rPr>
              <a:t>)</a:t>
            </a:r>
            <a:r>
              <a:rPr sz="2550" spc="104" baseline="42483" dirty="0">
                <a:latin typeface="Times New Roman"/>
                <a:cs typeface="Times New Roman"/>
              </a:rPr>
              <a:t>2</a:t>
            </a:r>
            <a:endParaRPr sz="2550" baseline="42483">
              <a:latin typeface="Times New Roman"/>
              <a:cs typeface="Times New Roman"/>
            </a:endParaRPr>
          </a:p>
          <a:p>
            <a:pPr marL="422909">
              <a:lnSpc>
                <a:spcPts val="1265"/>
              </a:lnSpc>
              <a:tabLst>
                <a:tab pos="1086485" algn="l"/>
              </a:tabLst>
            </a:pPr>
            <a:r>
              <a:rPr sz="1700" i="1" dirty="0">
                <a:latin typeface="Times New Roman"/>
                <a:cs typeface="Times New Roman"/>
              </a:rPr>
              <a:t>i	i</a:t>
            </a:r>
            <a:endParaRPr sz="1700">
              <a:latin typeface="Times New Roman"/>
              <a:cs typeface="Times New Roman"/>
            </a:endParaRPr>
          </a:p>
        </p:txBody>
      </p:sp>
      <p:sp>
        <p:nvSpPr>
          <p:cNvPr id="11" name="object 11"/>
          <p:cNvSpPr txBox="1"/>
          <p:nvPr/>
        </p:nvSpPr>
        <p:spPr>
          <a:xfrm>
            <a:off x="3978304" y="2909630"/>
            <a:ext cx="1241425" cy="694055"/>
          </a:xfrm>
          <a:prstGeom prst="rect">
            <a:avLst/>
          </a:prstGeom>
        </p:spPr>
        <p:txBody>
          <a:bodyPr vert="horz" wrap="square" lIns="0" tIns="17145" rIns="0" bIns="0" rtlCol="0">
            <a:spAutoFit/>
          </a:bodyPr>
          <a:lstStyle/>
          <a:p>
            <a:pPr marL="38100">
              <a:lnSpc>
                <a:spcPct val="100000"/>
              </a:lnSpc>
              <a:spcBef>
                <a:spcPts val="135"/>
              </a:spcBef>
              <a:tabLst>
                <a:tab pos="521970" algn="l"/>
              </a:tabLst>
            </a:pPr>
            <a:r>
              <a:rPr sz="3050" i="1" spc="40" dirty="0">
                <a:latin typeface="Symbol"/>
                <a:cs typeface="Symbol"/>
              </a:rPr>
              <a:t></a:t>
            </a:r>
            <a:r>
              <a:rPr sz="2550" spc="60" baseline="-24509" dirty="0">
                <a:latin typeface="Times New Roman"/>
                <a:cs typeface="Times New Roman"/>
              </a:rPr>
              <a:t>0	</a:t>
            </a:r>
            <a:r>
              <a:rPr sz="2900" spc="10" dirty="0">
                <a:latin typeface="Symbol"/>
                <a:cs typeface="Symbol"/>
              </a:rPr>
              <a:t></a:t>
            </a:r>
            <a:r>
              <a:rPr sz="2900" spc="-155" dirty="0">
                <a:latin typeface="Times New Roman"/>
                <a:cs typeface="Times New Roman"/>
              </a:rPr>
              <a:t> </a:t>
            </a:r>
            <a:r>
              <a:rPr sz="6525" spc="22" baseline="-8939" dirty="0">
                <a:latin typeface="Symbol"/>
                <a:cs typeface="Symbol"/>
              </a:rPr>
              <a:t></a:t>
            </a:r>
            <a:endParaRPr sz="6525" baseline="-8939">
              <a:latin typeface="Symbol"/>
              <a:cs typeface="Symbol"/>
            </a:endParaRPr>
          </a:p>
        </p:txBody>
      </p:sp>
      <p:sp>
        <p:nvSpPr>
          <p:cNvPr id="12" name="object 12"/>
          <p:cNvSpPr/>
          <p:nvPr/>
        </p:nvSpPr>
        <p:spPr>
          <a:xfrm>
            <a:off x="3466034" y="5606167"/>
            <a:ext cx="199390" cy="0"/>
          </a:xfrm>
          <a:custGeom>
            <a:avLst/>
            <a:gdLst/>
            <a:ahLst/>
            <a:cxnLst/>
            <a:rect l="l" t="t" r="r" b="b"/>
            <a:pathLst>
              <a:path w="199389">
                <a:moveTo>
                  <a:pt x="0" y="0"/>
                </a:moveTo>
                <a:lnTo>
                  <a:pt x="199376" y="0"/>
                </a:lnTo>
              </a:path>
            </a:pathLst>
          </a:custGeom>
          <a:ln w="8835">
            <a:solidFill>
              <a:srgbClr val="000000"/>
            </a:solidFill>
          </a:ln>
        </p:spPr>
        <p:txBody>
          <a:bodyPr wrap="square" lIns="0" tIns="0" rIns="0" bIns="0" rtlCol="0"/>
          <a:lstStyle/>
          <a:p>
            <a:endParaRPr/>
          </a:p>
        </p:txBody>
      </p:sp>
      <p:sp>
        <p:nvSpPr>
          <p:cNvPr id="13" name="object 13"/>
          <p:cNvSpPr txBox="1"/>
          <p:nvPr/>
        </p:nvSpPr>
        <p:spPr>
          <a:xfrm>
            <a:off x="3501414" y="5600105"/>
            <a:ext cx="134620" cy="287655"/>
          </a:xfrm>
          <a:prstGeom prst="rect">
            <a:avLst/>
          </a:prstGeom>
        </p:spPr>
        <p:txBody>
          <a:bodyPr vert="horz" wrap="square" lIns="0" tIns="14604" rIns="0" bIns="0" rtlCol="0">
            <a:spAutoFit/>
          </a:bodyPr>
          <a:lstStyle/>
          <a:p>
            <a:pPr marL="12700">
              <a:lnSpc>
                <a:spcPct val="100000"/>
              </a:lnSpc>
              <a:spcBef>
                <a:spcPts val="114"/>
              </a:spcBef>
            </a:pPr>
            <a:r>
              <a:rPr sz="1700" i="1" spc="5" dirty="0">
                <a:latin typeface="Times New Roman"/>
                <a:cs typeface="Times New Roman"/>
              </a:rPr>
              <a:t>n</a:t>
            </a:r>
            <a:endParaRPr sz="1700">
              <a:latin typeface="Times New Roman"/>
              <a:cs typeface="Times New Roman"/>
            </a:endParaRPr>
          </a:p>
        </p:txBody>
      </p:sp>
      <p:sp>
        <p:nvSpPr>
          <p:cNvPr id="14" name="object 14"/>
          <p:cNvSpPr txBox="1"/>
          <p:nvPr/>
        </p:nvSpPr>
        <p:spPr>
          <a:xfrm>
            <a:off x="3173251" y="5575361"/>
            <a:ext cx="60960" cy="178435"/>
          </a:xfrm>
          <a:prstGeom prst="rect">
            <a:avLst/>
          </a:prstGeom>
        </p:spPr>
        <p:txBody>
          <a:bodyPr vert="horz" wrap="square" lIns="0" tIns="12700" rIns="0" bIns="0" rtlCol="0">
            <a:spAutoFit/>
          </a:bodyPr>
          <a:lstStyle/>
          <a:p>
            <a:pPr marL="12700">
              <a:lnSpc>
                <a:spcPct val="100000"/>
              </a:lnSpc>
              <a:spcBef>
                <a:spcPts val="100"/>
              </a:spcBef>
            </a:pPr>
            <a:r>
              <a:rPr sz="1000" i="1" dirty="0">
                <a:latin typeface="Times New Roman"/>
                <a:cs typeface="Times New Roman"/>
              </a:rPr>
              <a:t>i</a:t>
            </a:r>
            <a:endParaRPr sz="1000">
              <a:latin typeface="Times New Roman"/>
              <a:cs typeface="Times New Roman"/>
            </a:endParaRPr>
          </a:p>
        </p:txBody>
      </p:sp>
      <p:sp>
        <p:nvSpPr>
          <p:cNvPr id="15" name="object 15"/>
          <p:cNvSpPr txBox="1"/>
          <p:nvPr/>
        </p:nvSpPr>
        <p:spPr>
          <a:xfrm>
            <a:off x="3005032" y="5430038"/>
            <a:ext cx="4676140" cy="276357"/>
          </a:xfrm>
          <a:prstGeom prst="rect">
            <a:avLst/>
          </a:prstGeom>
        </p:spPr>
        <p:txBody>
          <a:bodyPr vert="horz" wrap="square" lIns="0" tIns="14604" rIns="0" bIns="0" rtlCol="0">
            <a:spAutoFit/>
          </a:bodyPr>
          <a:lstStyle/>
          <a:p>
            <a:pPr marL="50800">
              <a:lnSpc>
                <a:spcPct val="100000"/>
              </a:lnSpc>
              <a:spcBef>
                <a:spcPts val="114"/>
              </a:spcBef>
              <a:tabLst>
                <a:tab pos="951865" algn="l"/>
              </a:tabLst>
            </a:pPr>
            <a:r>
              <a:rPr sz="1700" i="1" spc="5" dirty="0">
                <a:latin typeface="Times New Roman"/>
                <a:cs typeface="Times New Roman"/>
              </a:rPr>
              <a:t>E  </a:t>
            </a:r>
            <a:r>
              <a:rPr sz="1700" spc="5" dirty="0">
                <a:latin typeface="Symbol"/>
                <a:cs typeface="Symbol"/>
              </a:rPr>
              <a:t></a:t>
            </a:r>
            <a:r>
              <a:rPr sz="1700" spc="150" dirty="0">
                <a:latin typeface="Times New Roman"/>
                <a:cs typeface="Times New Roman"/>
              </a:rPr>
              <a:t> </a:t>
            </a:r>
            <a:r>
              <a:rPr sz="2550" i="1" spc="15" baseline="35947" dirty="0">
                <a:latin typeface="Times New Roman"/>
                <a:cs typeface="Times New Roman"/>
              </a:rPr>
              <a:t>N</a:t>
            </a:r>
            <a:r>
              <a:rPr sz="2550" i="1" spc="60" baseline="35947" dirty="0">
                <a:latin typeface="Times New Roman"/>
                <a:cs typeface="Times New Roman"/>
              </a:rPr>
              <a:t> </a:t>
            </a:r>
            <a:r>
              <a:rPr sz="1700" dirty="0">
                <a:latin typeface="Times New Roman"/>
                <a:cs typeface="Times New Roman"/>
              </a:rPr>
              <a:t>,	</a:t>
            </a:r>
            <a:r>
              <a:rPr lang="pt-BR" sz="1700" spc="-15" dirty="0">
                <a:latin typeface="Times New Roman"/>
                <a:cs typeface="Times New Roman"/>
              </a:rPr>
              <a:t>burada N toplam gözlem sayısıdır</a:t>
            </a:r>
            <a:endParaRPr sz="1700" dirty="0">
              <a:latin typeface="Times New Roman"/>
              <a:cs typeface="Times New Roman"/>
            </a:endParaRPr>
          </a:p>
        </p:txBody>
      </p:sp>
      <p:sp>
        <p:nvSpPr>
          <p:cNvPr id="16" name="object 16"/>
          <p:cNvSpPr/>
          <p:nvPr/>
        </p:nvSpPr>
        <p:spPr>
          <a:xfrm>
            <a:off x="6174492" y="2600136"/>
            <a:ext cx="48260" cy="308610"/>
          </a:xfrm>
          <a:custGeom>
            <a:avLst/>
            <a:gdLst/>
            <a:ahLst/>
            <a:cxnLst/>
            <a:rect l="l" t="t" r="r" b="b"/>
            <a:pathLst>
              <a:path w="48260" h="308610">
                <a:moveTo>
                  <a:pt x="47709" y="0"/>
                </a:moveTo>
                <a:lnTo>
                  <a:pt x="0" y="308273"/>
                </a:lnTo>
              </a:path>
            </a:pathLst>
          </a:custGeom>
          <a:ln w="8312">
            <a:solidFill>
              <a:srgbClr val="004479"/>
            </a:solidFill>
          </a:ln>
        </p:spPr>
        <p:txBody>
          <a:bodyPr wrap="square" lIns="0" tIns="0" rIns="0" bIns="0" rtlCol="0"/>
          <a:lstStyle/>
          <a:p>
            <a:endParaRPr/>
          </a:p>
        </p:txBody>
      </p:sp>
      <p:sp>
        <p:nvSpPr>
          <p:cNvPr id="17" name="object 17"/>
          <p:cNvSpPr/>
          <p:nvPr/>
        </p:nvSpPr>
        <p:spPr>
          <a:xfrm>
            <a:off x="6144610" y="2852380"/>
            <a:ext cx="75565" cy="81280"/>
          </a:xfrm>
          <a:custGeom>
            <a:avLst/>
            <a:gdLst/>
            <a:ahLst/>
            <a:cxnLst/>
            <a:rect l="l" t="t" r="r" b="b"/>
            <a:pathLst>
              <a:path w="75564" h="81280">
                <a:moveTo>
                  <a:pt x="0" y="0"/>
                </a:moveTo>
                <a:lnTo>
                  <a:pt x="25996" y="81130"/>
                </a:lnTo>
                <a:lnTo>
                  <a:pt x="75303" y="11653"/>
                </a:lnTo>
                <a:lnTo>
                  <a:pt x="0" y="0"/>
                </a:lnTo>
                <a:close/>
              </a:path>
            </a:pathLst>
          </a:custGeom>
          <a:solidFill>
            <a:srgbClr val="004479"/>
          </a:solidFill>
        </p:spPr>
        <p:txBody>
          <a:bodyPr wrap="square" lIns="0" tIns="0" rIns="0" bIns="0" rtlCol="0"/>
          <a:lstStyle/>
          <a:p>
            <a:endParaRPr/>
          </a:p>
        </p:txBody>
      </p:sp>
      <p:sp>
        <p:nvSpPr>
          <p:cNvPr id="18" name="object 18"/>
          <p:cNvSpPr txBox="1"/>
          <p:nvPr/>
        </p:nvSpPr>
        <p:spPr>
          <a:xfrm>
            <a:off x="6060969" y="2164296"/>
            <a:ext cx="3240405" cy="591187"/>
          </a:xfrm>
          <a:prstGeom prst="rect">
            <a:avLst/>
          </a:prstGeom>
          <a:ln w="8312">
            <a:solidFill>
              <a:srgbClr val="004479"/>
            </a:solidFill>
          </a:ln>
        </p:spPr>
        <p:txBody>
          <a:bodyPr vert="horz" wrap="square" lIns="0" tIns="46990" rIns="0" bIns="0" rtlCol="0">
            <a:spAutoFit/>
          </a:bodyPr>
          <a:lstStyle/>
          <a:p>
            <a:pPr marL="193040">
              <a:lnSpc>
                <a:spcPct val="100000"/>
              </a:lnSpc>
              <a:spcBef>
                <a:spcPts val="370"/>
              </a:spcBef>
            </a:pPr>
            <a:r>
              <a:rPr sz="1600" i="1" dirty="0">
                <a:latin typeface="Times New Roman"/>
                <a:cs typeface="Times New Roman"/>
              </a:rPr>
              <a:t>E</a:t>
            </a:r>
            <a:r>
              <a:rPr sz="1575" i="1" baseline="-21164" dirty="0">
                <a:latin typeface="Times New Roman"/>
                <a:cs typeface="Times New Roman"/>
              </a:rPr>
              <a:t>i </a:t>
            </a:r>
            <a:r>
              <a:rPr sz="1600" i="1" spc="-5" dirty="0">
                <a:latin typeface="Times New Roman"/>
                <a:cs typeface="Times New Roman"/>
              </a:rPr>
              <a:t>is the expected </a:t>
            </a:r>
            <a:r>
              <a:rPr sz="1600" i="1" dirty="0">
                <a:latin typeface="Times New Roman"/>
                <a:cs typeface="Times New Roman"/>
              </a:rPr>
              <a:t># </a:t>
            </a:r>
            <a:r>
              <a:rPr sz="1600" i="1" spc="-5" dirty="0">
                <a:latin typeface="Times New Roman"/>
                <a:cs typeface="Times New Roman"/>
              </a:rPr>
              <a:t>in the </a:t>
            </a:r>
            <a:r>
              <a:rPr sz="1600" i="1" spc="-5" dirty="0" err="1">
                <a:latin typeface="Times New Roman"/>
                <a:cs typeface="Times New Roman"/>
              </a:rPr>
              <a:t>i-th</a:t>
            </a:r>
            <a:r>
              <a:rPr sz="1600" i="1" spc="-130" dirty="0">
                <a:latin typeface="Times New Roman"/>
                <a:cs typeface="Times New Roman"/>
              </a:rPr>
              <a:t> </a:t>
            </a:r>
            <a:r>
              <a:rPr sz="1600" i="1" spc="-5" dirty="0" smtClean="0">
                <a:latin typeface="Times New Roman"/>
                <a:cs typeface="Times New Roman"/>
              </a:rPr>
              <a:t>class</a:t>
            </a:r>
            <a:endParaRPr lang="tr-TR" sz="1600" i="1" spc="-5" dirty="0" smtClean="0">
              <a:latin typeface="Times New Roman"/>
              <a:cs typeface="Times New Roman"/>
            </a:endParaRPr>
          </a:p>
          <a:p>
            <a:pPr marL="193040">
              <a:lnSpc>
                <a:spcPct val="100000"/>
              </a:lnSpc>
              <a:spcBef>
                <a:spcPts val="370"/>
              </a:spcBef>
            </a:pPr>
            <a:r>
              <a:rPr lang="tr-TR" sz="1600" i="1" spc="-5" dirty="0">
                <a:latin typeface="Times New Roman"/>
                <a:cs typeface="Times New Roman"/>
              </a:rPr>
              <a:t>(</a:t>
            </a:r>
            <a:r>
              <a:rPr lang="tr-TR" sz="1600" i="1" spc="-5" dirty="0" err="1">
                <a:latin typeface="Times New Roman"/>
                <a:cs typeface="Times New Roman"/>
              </a:rPr>
              <a:t>Ei</a:t>
            </a:r>
            <a:r>
              <a:rPr lang="tr-TR" sz="1600" i="1" spc="-5" dirty="0">
                <a:latin typeface="Times New Roman"/>
                <a:cs typeface="Times New Roman"/>
              </a:rPr>
              <a:t> </a:t>
            </a:r>
            <a:r>
              <a:rPr lang="tr-TR" sz="1600" i="1" spc="-5" dirty="0" err="1" smtClean="0">
                <a:latin typeface="Times New Roman"/>
                <a:cs typeface="Times New Roman"/>
              </a:rPr>
              <a:t>i’ninci</a:t>
            </a:r>
            <a:r>
              <a:rPr lang="tr-TR" sz="1600" i="1" spc="-5" dirty="0" smtClean="0">
                <a:latin typeface="Times New Roman"/>
                <a:cs typeface="Times New Roman"/>
              </a:rPr>
              <a:t> sınıfında </a:t>
            </a:r>
            <a:r>
              <a:rPr lang="tr-TR" sz="1600" i="1" spc="-5" dirty="0">
                <a:latin typeface="Times New Roman"/>
                <a:cs typeface="Times New Roman"/>
              </a:rPr>
              <a:t>beklenen </a:t>
            </a:r>
            <a:r>
              <a:rPr lang="tr-TR" sz="1600" i="1" spc="-5" dirty="0" smtClean="0">
                <a:latin typeface="Times New Roman"/>
                <a:cs typeface="Times New Roman"/>
              </a:rPr>
              <a:t>sayı)</a:t>
            </a:r>
          </a:p>
        </p:txBody>
      </p:sp>
      <p:sp>
        <p:nvSpPr>
          <p:cNvPr id="19" name="object 19"/>
          <p:cNvSpPr/>
          <p:nvPr/>
        </p:nvSpPr>
        <p:spPr>
          <a:xfrm>
            <a:off x="5529317" y="2168088"/>
            <a:ext cx="6350" cy="746125"/>
          </a:xfrm>
          <a:custGeom>
            <a:avLst/>
            <a:gdLst/>
            <a:ahLst/>
            <a:cxnLst/>
            <a:rect l="l" t="t" r="r" b="b"/>
            <a:pathLst>
              <a:path w="6350" h="746125">
                <a:moveTo>
                  <a:pt x="6141" y="0"/>
                </a:moveTo>
                <a:lnTo>
                  <a:pt x="0" y="746125"/>
                </a:lnTo>
              </a:path>
            </a:pathLst>
          </a:custGeom>
          <a:ln w="8312">
            <a:solidFill>
              <a:srgbClr val="004479"/>
            </a:solidFill>
          </a:ln>
        </p:spPr>
        <p:txBody>
          <a:bodyPr wrap="square" lIns="0" tIns="0" rIns="0" bIns="0" rtlCol="0"/>
          <a:lstStyle/>
          <a:p>
            <a:endParaRPr/>
          </a:p>
        </p:txBody>
      </p:sp>
      <p:sp>
        <p:nvSpPr>
          <p:cNvPr id="20" name="object 20"/>
          <p:cNvSpPr/>
          <p:nvPr/>
        </p:nvSpPr>
        <p:spPr>
          <a:xfrm>
            <a:off x="5491637" y="2863101"/>
            <a:ext cx="76200" cy="76835"/>
          </a:xfrm>
          <a:custGeom>
            <a:avLst/>
            <a:gdLst/>
            <a:ahLst/>
            <a:cxnLst/>
            <a:rect l="l" t="t" r="r" b="b"/>
            <a:pathLst>
              <a:path w="76200" h="76835">
                <a:moveTo>
                  <a:pt x="0" y="0"/>
                </a:moveTo>
                <a:lnTo>
                  <a:pt x="37471" y="76511"/>
                </a:lnTo>
                <a:lnTo>
                  <a:pt x="76197" y="627"/>
                </a:lnTo>
                <a:lnTo>
                  <a:pt x="0" y="0"/>
                </a:lnTo>
                <a:close/>
              </a:path>
            </a:pathLst>
          </a:custGeom>
          <a:solidFill>
            <a:srgbClr val="004479"/>
          </a:solidFill>
        </p:spPr>
        <p:txBody>
          <a:bodyPr wrap="square" lIns="0" tIns="0" rIns="0" bIns="0" rtlCol="0"/>
          <a:lstStyle/>
          <a:p>
            <a:endParaRPr/>
          </a:p>
        </p:txBody>
      </p:sp>
      <p:sp>
        <p:nvSpPr>
          <p:cNvPr id="21" name="object 21"/>
          <p:cNvSpPr txBox="1"/>
          <p:nvPr/>
        </p:nvSpPr>
        <p:spPr>
          <a:xfrm>
            <a:off x="5123879" y="1607803"/>
            <a:ext cx="4293590" cy="591187"/>
          </a:xfrm>
          <a:prstGeom prst="rect">
            <a:avLst/>
          </a:prstGeom>
          <a:ln w="8312">
            <a:solidFill>
              <a:srgbClr val="004479"/>
            </a:solidFill>
          </a:ln>
        </p:spPr>
        <p:txBody>
          <a:bodyPr vert="horz" wrap="square" lIns="0" tIns="46990" rIns="0" bIns="0" rtlCol="0">
            <a:spAutoFit/>
          </a:bodyPr>
          <a:lstStyle/>
          <a:p>
            <a:pPr marL="161290">
              <a:lnSpc>
                <a:spcPct val="100000"/>
              </a:lnSpc>
              <a:spcBef>
                <a:spcPts val="370"/>
              </a:spcBef>
            </a:pPr>
            <a:r>
              <a:rPr sz="1600" i="1" dirty="0" err="1">
                <a:latin typeface="Times New Roman"/>
                <a:cs typeface="Times New Roman"/>
              </a:rPr>
              <a:t>O</a:t>
            </a:r>
            <a:r>
              <a:rPr sz="1575" i="1" baseline="-21164" dirty="0" err="1">
                <a:latin typeface="Times New Roman"/>
                <a:cs typeface="Times New Roman"/>
              </a:rPr>
              <a:t>i</a:t>
            </a:r>
            <a:r>
              <a:rPr sz="1575" i="1" baseline="-21164" dirty="0">
                <a:latin typeface="Times New Roman"/>
                <a:cs typeface="Times New Roman"/>
              </a:rPr>
              <a:t> </a:t>
            </a:r>
            <a:r>
              <a:rPr sz="1600" i="1" dirty="0" smtClean="0">
                <a:latin typeface="Arial"/>
                <a:cs typeface="Arial"/>
              </a:rPr>
              <a:t>is </a:t>
            </a:r>
            <a:r>
              <a:rPr sz="1600" i="1" spc="-5" dirty="0" smtClean="0">
                <a:latin typeface="Arial"/>
                <a:cs typeface="Arial"/>
              </a:rPr>
              <a:t>the </a:t>
            </a:r>
            <a:r>
              <a:rPr sz="1600" i="1" dirty="0" smtClean="0">
                <a:latin typeface="Arial"/>
                <a:cs typeface="Arial"/>
              </a:rPr>
              <a:t>observed # in </a:t>
            </a:r>
            <a:r>
              <a:rPr sz="1600" i="1" spc="-5" dirty="0" smtClean="0">
                <a:latin typeface="Arial"/>
                <a:cs typeface="Arial"/>
              </a:rPr>
              <a:t>the </a:t>
            </a:r>
            <a:r>
              <a:rPr sz="1600" i="1" spc="-5" dirty="0" err="1" smtClean="0">
                <a:latin typeface="Times New Roman"/>
                <a:cs typeface="Times New Roman"/>
              </a:rPr>
              <a:t>i</a:t>
            </a:r>
            <a:r>
              <a:rPr sz="1600" i="1" spc="-5" dirty="0" err="1" smtClean="0">
                <a:latin typeface="Arial"/>
                <a:cs typeface="Arial"/>
              </a:rPr>
              <a:t>-th</a:t>
            </a:r>
            <a:r>
              <a:rPr sz="1600" i="1" spc="-130" dirty="0" smtClean="0">
                <a:latin typeface="Arial"/>
                <a:cs typeface="Arial"/>
              </a:rPr>
              <a:t> </a:t>
            </a:r>
            <a:r>
              <a:rPr sz="1600" i="1" dirty="0" smtClean="0">
                <a:latin typeface="Arial"/>
                <a:cs typeface="Arial"/>
              </a:rPr>
              <a:t>class</a:t>
            </a:r>
            <a:endParaRPr lang="tr-TR" sz="1600" i="1" dirty="0" smtClean="0">
              <a:latin typeface="Arial"/>
              <a:cs typeface="Arial"/>
            </a:endParaRPr>
          </a:p>
          <a:p>
            <a:pPr marL="161290">
              <a:spcBef>
                <a:spcPts val="370"/>
              </a:spcBef>
            </a:pPr>
            <a:r>
              <a:rPr lang="tr-TR" sz="1600" i="1" dirty="0" smtClean="0">
                <a:latin typeface="Arial"/>
                <a:cs typeface="Arial"/>
              </a:rPr>
              <a:t>(</a:t>
            </a:r>
            <a:r>
              <a:rPr lang="tr-TR" sz="1600" i="1" dirty="0" err="1">
                <a:latin typeface="Times New Roman"/>
                <a:cs typeface="Times New Roman"/>
              </a:rPr>
              <a:t>O</a:t>
            </a:r>
            <a:r>
              <a:rPr lang="tr-TR" sz="1575" i="1" baseline="-21164" dirty="0" err="1">
                <a:latin typeface="Times New Roman"/>
                <a:cs typeface="Times New Roman"/>
              </a:rPr>
              <a:t>i</a:t>
            </a:r>
            <a:r>
              <a:rPr lang="tr-TR" sz="1575" i="1" baseline="-21164" dirty="0">
                <a:latin typeface="Times New Roman"/>
                <a:cs typeface="Times New Roman"/>
              </a:rPr>
              <a:t> </a:t>
            </a:r>
            <a:r>
              <a:rPr lang="tr-TR" sz="1600" i="1" dirty="0">
                <a:latin typeface="Arial"/>
                <a:cs typeface="Arial"/>
              </a:rPr>
              <a:t> i-</a:t>
            </a:r>
            <a:r>
              <a:rPr lang="tr-TR" sz="1600" i="1" dirty="0" err="1">
                <a:latin typeface="Arial"/>
                <a:cs typeface="Arial"/>
              </a:rPr>
              <a:t>th</a:t>
            </a:r>
            <a:r>
              <a:rPr lang="tr-TR" sz="1600" i="1" dirty="0">
                <a:latin typeface="Arial"/>
                <a:cs typeface="Arial"/>
              </a:rPr>
              <a:t> sınıfında gözlemlenen </a:t>
            </a:r>
            <a:r>
              <a:rPr lang="tr-TR" sz="1600" i="1" dirty="0" smtClean="0">
                <a:latin typeface="Arial"/>
                <a:cs typeface="Arial"/>
              </a:rPr>
              <a:t>#</a:t>
            </a:r>
            <a:r>
              <a:rPr lang="tr-TR" sz="1600" dirty="0" smtClean="0">
                <a:latin typeface="Arial"/>
                <a:cs typeface="Arial"/>
              </a:rPr>
              <a:t>)</a:t>
            </a:r>
            <a:endParaRPr sz="1600" dirty="0">
              <a:latin typeface="Arial"/>
              <a:cs typeface="Arial"/>
            </a:endParaRPr>
          </a:p>
        </p:txBody>
      </p:sp>
      <p:sp>
        <p:nvSpPr>
          <p:cNvPr id="22" name="object 22"/>
          <p:cNvSpPr/>
          <p:nvPr/>
        </p:nvSpPr>
        <p:spPr>
          <a:xfrm>
            <a:off x="4733325" y="2168088"/>
            <a:ext cx="191770" cy="728345"/>
          </a:xfrm>
          <a:custGeom>
            <a:avLst/>
            <a:gdLst/>
            <a:ahLst/>
            <a:cxnLst/>
            <a:rect l="l" t="t" r="r" b="b"/>
            <a:pathLst>
              <a:path w="191770" h="728344">
                <a:moveTo>
                  <a:pt x="0" y="0"/>
                </a:moveTo>
                <a:lnTo>
                  <a:pt x="191191" y="727907"/>
                </a:lnTo>
              </a:path>
            </a:pathLst>
          </a:custGeom>
          <a:ln w="8312">
            <a:solidFill>
              <a:srgbClr val="004479"/>
            </a:solidFill>
          </a:ln>
        </p:spPr>
        <p:txBody>
          <a:bodyPr wrap="square" lIns="0" tIns="0" rIns="0" bIns="0" rtlCol="0"/>
          <a:lstStyle/>
          <a:p>
            <a:endParaRPr/>
          </a:p>
        </p:txBody>
      </p:sp>
      <p:sp>
        <p:nvSpPr>
          <p:cNvPr id="23" name="object 23"/>
          <p:cNvSpPr/>
          <p:nvPr/>
        </p:nvSpPr>
        <p:spPr>
          <a:xfrm>
            <a:off x="4874760" y="2837183"/>
            <a:ext cx="74295" cy="83820"/>
          </a:xfrm>
          <a:custGeom>
            <a:avLst/>
            <a:gdLst/>
            <a:ahLst/>
            <a:cxnLst/>
            <a:rect l="l" t="t" r="r" b="b"/>
            <a:pathLst>
              <a:path w="74295" h="83819">
                <a:moveTo>
                  <a:pt x="73700" y="0"/>
                </a:moveTo>
                <a:lnTo>
                  <a:pt x="0" y="19357"/>
                </a:lnTo>
                <a:lnTo>
                  <a:pt x="56208" y="83379"/>
                </a:lnTo>
                <a:lnTo>
                  <a:pt x="73700" y="0"/>
                </a:lnTo>
                <a:close/>
              </a:path>
            </a:pathLst>
          </a:custGeom>
          <a:solidFill>
            <a:srgbClr val="004479"/>
          </a:solidFill>
        </p:spPr>
        <p:txBody>
          <a:bodyPr wrap="square" lIns="0" tIns="0" rIns="0" bIns="0" rtlCol="0"/>
          <a:lstStyle/>
          <a:p>
            <a:endParaRPr/>
          </a:p>
        </p:txBody>
      </p:sp>
      <p:sp>
        <p:nvSpPr>
          <p:cNvPr id="24" name="object 24"/>
          <p:cNvSpPr txBox="1"/>
          <p:nvPr/>
        </p:nvSpPr>
        <p:spPr>
          <a:xfrm>
            <a:off x="2968819" y="1833919"/>
            <a:ext cx="2088514" cy="293670"/>
          </a:xfrm>
          <a:prstGeom prst="rect">
            <a:avLst/>
          </a:prstGeom>
          <a:ln w="8312">
            <a:solidFill>
              <a:srgbClr val="004479"/>
            </a:solidFill>
          </a:ln>
        </p:spPr>
        <p:txBody>
          <a:bodyPr vert="horz" wrap="square" lIns="0" tIns="46990" rIns="0" bIns="0" rtlCol="0">
            <a:spAutoFit/>
          </a:bodyPr>
          <a:lstStyle/>
          <a:p>
            <a:pPr marL="160020">
              <a:lnSpc>
                <a:spcPct val="100000"/>
              </a:lnSpc>
              <a:spcBef>
                <a:spcPts val="370"/>
              </a:spcBef>
            </a:pPr>
            <a:r>
              <a:rPr lang="tr-TR" sz="1600" i="1" dirty="0">
                <a:latin typeface="Times New Roman"/>
                <a:cs typeface="Times New Roman"/>
              </a:rPr>
              <a:t>n, sınıfların sayısıdır</a:t>
            </a:r>
            <a:endParaRPr sz="1600" dirty="0">
              <a:latin typeface="Arial"/>
              <a:cs typeface="Arial"/>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60900" cy="452120"/>
          </a:xfrm>
          <a:prstGeom prst="rect">
            <a:avLst/>
          </a:prstGeom>
        </p:spPr>
        <p:txBody>
          <a:bodyPr vert="horz" wrap="square" lIns="0" tIns="12700" rIns="0" bIns="0" rtlCol="0">
            <a:spAutoFit/>
          </a:bodyPr>
          <a:lstStyle/>
          <a:p>
            <a:pPr marL="12700">
              <a:lnSpc>
                <a:spcPct val="100000"/>
              </a:lnSpc>
              <a:spcBef>
                <a:spcPts val="100"/>
              </a:spcBef>
            </a:pPr>
            <a:r>
              <a:rPr spc="-5" dirty="0"/>
              <a:t>Chi-square </a:t>
            </a:r>
            <a:r>
              <a:rPr dirty="0"/>
              <a:t>Test:</a:t>
            </a:r>
            <a:r>
              <a:rPr spc="-30" dirty="0"/>
              <a:t> </a:t>
            </a:r>
            <a:r>
              <a:rPr lang="tr-TR" spc="-5" dirty="0" smtClean="0"/>
              <a:t>Örnek</a:t>
            </a:r>
            <a:endParaRPr spc="-5" dirty="0"/>
          </a:p>
        </p:txBody>
      </p:sp>
      <p:graphicFrame>
        <p:nvGraphicFramePr>
          <p:cNvPr id="3" name="object 3"/>
          <p:cNvGraphicFramePr>
            <a:graphicFrameLocks noGrp="1"/>
          </p:cNvGraphicFramePr>
          <p:nvPr/>
        </p:nvGraphicFramePr>
        <p:xfrm>
          <a:off x="3695659" y="1842958"/>
          <a:ext cx="6003923" cy="3657590"/>
        </p:xfrm>
        <a:graphic>
          <a:graphicData uri="http://schemas.openxmlformats.org/drawingml/2006/table">
            <a:tbl>
              <a:tblPr firstRow="1" bandRow="1">
                <a:tableStyleId>{2D5ABB26-0587-4C30-8999-92F81FD0307C}</a:tableStyleId>
              </a:tblPr>
              <a:tblGrid>
                <a:gridCol w="509905">
                  <a:extLst>
                    <a:ext uri="{9D8B030D-6E8A-4147-A177-3AD203B41FA5}">
                      <a16:colId xmlns:a16="http://schemas.microsoft.com/office/drawing/2014/main" val="20000"/>
                    </a:ext>
                  </a:extLst>
                </a:gridCol>
                <a:gridCol w="339089">
                  <a:extLst>
                    <a:ext uri="{9D8B030D-6E8A-4147-A177-3AD203B41FA5}">
                      <a16:colId xmlns:a16="http://schemas.microsoft.com/office/drawing/2014/main" val="20001"/>
                    </a:ext>
                  </a:extLst>
                </a:gridCol>
                <a:gridCol w="1225550">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8159">
                  <a:extLst>
                    <a:ext uri="{9D8B030D-6E8A-4147-A177-3AD203B41FA5}">
                      <a16:colId xmlns:a16="http://schemas.microsoft.com/office/drawing/2014/main" val="20004"/>
                    </a:ext>
                  </a:extLst>
                </a:gridCol>
                <a:gridCol w="664210">
                  <a:extLst>
                    <a:ext uri="{9D8B030D-6E8A-4147-A177-3AD203B41FA5}">
                      <a16:colId xmlns:a16="http://schemas.microsoft.com/office/drawing/2014/main" val="20005"/>
                    </a:ext>
                  </a:extLst>
                </a:gridCol>
                <a:gridCol w="997585">
                  <a:extLst>
                    <a:ext uri="{9D8B030D-6E8A-4147-A177-3AD203B41FA5}">
                      <a16:colId xmlns:a16="http://schemas.microsoft.com/office/drawing/2014/main" val="20006"/>
                    </a:ext>
                  </a:extLst>
                </a:gridCol>
                <a:gridCol w="1231900">
                  <a:extLst>
                    <a:ext uri="{9D8B030D-6E8A-4147-A177-3AD203B41FA5}">
                      <a16:colId xmlns:a16="http://schemas.microsoft.com/office/drawing/2014/main" val="20007"/>
                    </a:ext>
                  </a:extLst>
                </a:gridCol>
              </a:tblGrid>
              <a:tr h="304799">
                <a:tc gridSpan="2">
                  <a:txBody>
                    <a:bodyPr/>
                    <a:lstStyle/>
                    <a:p>
                      <a:pPr marL="91440">
                        <a:lnSpc>
                          <a:spcPct val="100000"/>
                        </a:lnSpc>
                        <a:spcBef>
                          <a:spcPts val="360"/>
                        </a:spcBef>
                      </a:pPr>
                      <a:r>
                        <a:rPr sz="1400" b="1" spc="-5" dirty="0">
                          <a:solidFill>
                            <a:srgbClr val="FFFFFF"/>
                          </a:solidFill>
                          <a:latin typeface="Times New Roman"/>
                          <a:cs typeface="Times New Roman"/>
                        </a:rPr>
                        <a:t>Interval</a:t>
                      </a:r>
                      <a:endParaRPr sz="1400">
                        <a:latin typeface="Times New Roman"/>
                        <a:cs typeface="Times New Roman"/>
                      </a:endParaRPr>
                    </a:p>
                  </a:txBody>
                  <a:tcPr marL="0" marR="0" marB="0">
                    <a:lnL w="12700">
                      <a:solidFill>
                        <a:srgbClr val="FF9933"/>
                      </a:solidFill>
                      <a:prstDash val="solid"/>
                    </a:lnL>
                    <a:lnT w="12700">
                      <a:solidFill>
                        <a:srgbClr val="FF9933"/>
                      </a:solidFill>
                      <a:prstDash val="solid"/>
                    </a:lnT>
                    <a:lnB w="12700">
                      <a:solidFill>
                        <a:srgbClr val="FF9933"/>
                      </a:solidFill>
                      <a:prstDash val="solid"/>
                    </a:lnB>
                    <a:solidFill>
                      <a:srgbClr val="FFA941"/>
                    </a:solidFill>
                  </a:tcPr>
                </a:tc>
                <a:tc hMerge="1">
                  <a:txBody>
                    <a:bodyPr/>
                    <a:lstStyle/>
                    <a:p>
                      <a:endParaRPr/>
                    </a:p>
                  </a:txBody>
                  <a:tcPr marL="0" marR="0" marT="0" marB="0"/>
                </a:tc>
                <a:tc>
                  <a:txBody>
                    <a:bodyPr/>
                    <a:lstStyle/>
                    <a:p>
                      <a:pPr marL="88265">
                        <a:lnSpc>
                          <a:spcPct val="100000"/>
                        </a:lnSpc>
                        <a:spcBef>
                          <a:spcPts val="360"/>
                        </a:spcBef>
                      </a:pPr>
                      <a:r>
                        <a:rPr sz="1400" b="1" spc="-5" dirty="0">
                          <a:solidFill>
                            <a:srgbClr val="FFFFFF"/>
                          </a:solidFill>
                          <a:latin typeface="Times New Roman"/>
                          <a:cs typeface="Times New Roman"/>
                        </a:rPr>
                        <a:t>Upper</a:t>
                      </a:r>
                      <a:r>
                        <a:rPr sz="1400" b="1" spc="-45" dirty="0">
                          <a:solidFill>
                            <a:srgbClr val="FFFFFF"/>
                          </a:solidFill>
                          <a:latin typeface="Times New Roman"/>
                          <a:cs typeface="Times New Roman"/>
                        </a:rPr>
                        <a:t> </a:t>
                      </a:r>
                      <a:r>
                        <a:rPr sz="1400" b="1" spc="-5" dirty="0">
                          <a:solidFill>
                            <a:srgbClr val="FFFFFF"/>
                          </a:solidFill>
                          <a:latin typeface="Times New Roman"/>
                          <a:cs typeface="Times New Roman"/>
                        </a:rPr>
                        <a:t>Limit</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265">
                        <a:lnSpc>
                          <a:spcPct val="100000"/>
                        </a:lnSpc>
                        <a:spcBef>
                          <a:spcPts val="360"/>
                        </a:spcBef>
                      </a:pPr>
                      <a:r>
                        <a:rPr sz="1400" b="1" dirty="0">
                          <a:solidFill>
                            <a:srgbClr val="FFFFFF"/>
                          </a:solidFill>
                          <a:latin typeface="Times New Roman"/>
                          <a:cs typeface="Times New Roman"/>
                        </a:rPr>
                        <a:t>O</a:t>
                      </a:r>
                      <a:r>
                        <a:rPr sz="1350" b="1" baseline="-21604" dirty="0">
                          <a:solidFill>
                            <a:srgbClr val="FFFFFF"/>
                          </a:solidFill>
                          <a:latin typeface="Times New Roman"/>
                          <a:cs typeface="Times New Roman"/>
                        </a:rPr>
                        <a:t>i</a:t>
                      </a:r>
                      <a:endParaRPr sz="1350" baseline="-21604">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900">
                        <a:lnSpc>
                          <a:spcPct val="100000"/>
                        </a:lnSpc>
                        <a:spcBef>
                          <a:spcPts val="360"/>
                        </a:spcBef>
                      </a:pPr>
                      <a:r>
                        <a:rPr sz="1400" b="1" dirty="0">
                          <a:solidFill>
                            <a:srgbClr val="FFFFFF"/>
                          </a:solidFill>
                          <a:latin typeface="Times New Roman"/>
                          <a:cs typeface="Times New Roman"/>
                        </a:rPr>
                        <a:t>E</a:t>
                      </a:r>
                      <a:r>
                        <a:rPr sz="1350" b="1" baseline="-21604" dirty="0">
                          <a:solidFill>
                            <a:srgbClr val="FFFFFF"/>
                          </a:solidFill>
                          <a:latin typeface="Times New Roman"/>
                          <a:cs typeface="Times New Roman"/>
                        </a:rPr>
                        <a:t>i</a:t>
                      </a:r>
                      <a:endParaRPr sz="1350" baseline="-21604">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900">
                        <a:lnSpc>
                          <a:spcPct val="100000"/>
                        </a:lnSpc>
                        <a:spcBef>
                          <a:spcPts val="360"/>
                        </a:spcBef>
                      </a:pPr>
                      <a:r>
                        <a:rPr sz="1400" b="1" dirty="0">
                          <a:solidFill>
                            <a:srgbClr val="FFFFFF"/>
                          </a:solidFill>
                          <a:latin typeface="Times New Roman"/>
                          <a:cs typeface="Times New Roman"/>
                        </a:rPr>
                        <a:t>O</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-E</a:t>
                      </a:r>
                      <a:r>
                        <a:rPr sz="1350" b="1" baseline="-21604" dirty="0">
                          <a:solidFill>
                            <a:srgbClr val="FFFFFF"/>
                          </a:solidFill>
                          <a:latin typeface="Times New Roman"/>
                          <a:cs typeface="Times New Roman"/>
                        </a:rPr>
                        <a:t>i</a:t>
                      </a:r>
                      <a:endParaRPr sz="1350" baseline="-21604">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265">
                        <a:lnSpc>
                          <a:spcPct val="100000"/>
                        </a:lnSpc>
                        <a:spcBef>
                          <a:spcPts val="360"/>
                        </a:spcBef>
                      </a:pPr>
                      <a:r>
                        <a:rPr sz="1400" b="1" dirty="0">
                          <a:solidFill>
                            <a:srgbClr val="FFFFFF"/>
                          </a:solidFill>
                          <a:latin typeface="Times New Roman"/>
                          <a:cs typeface="Times New Roman"/>
                        </a:rPr>
                        <a:t>(O</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-E</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)^2</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solidFill>
                      <a:srgbClr val="FFA941"/>
                    </a:solidFill>
                  </a:tcPr>
                </a:tc>
                <a:tc>
                  <a:txBody>
                    <a:bodyPr/>
                    <a:lstStyle/>
                    <a:p>
                      <a:pPr marL="88900">
                        <a:lnSpc>
                          <a:spcPct val="100000"/>
                        </a:lnSpc>
                        <a:spcBef>
                          <a:spcPts val="360"/>
                        </a:spcBef>
                      </a:pPr>
                      <a:r>
                        <a:rPr sz="1400" b="1" dirty="0">
                          <a:solidFill>
                            <a:srgbClr val="FFFFFF"/>
                          </a:solidFill>
                          <a:latin typeface="Times New Roman"/>
                          <a:cs typeface="Times New Roman"/>
                        </a:rPr>
                        <a:t>(O</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-E</a:t>
                      </a:r>
                      <a:r>
                        <a:rPr sz="1350" b="1" baseline="-21604" dirty="0">
                          <a:solidFill>
                            <a:srgbClr val="FFFFFF"/>
                          </a:solidFill>
                          <a:latin typeface="Times New Roman"/>
                          <a:cs typeface="Times New Roman"/>
                        </a:rPr>
                        <a:t>i</a:t>
                      </a:r>
                      <a:r>
                        <a:rPr sz="1400" b="1" dirty="0">
                          <a:solidFill>
                            <a:srgbClr val="FFFFFF"/>
                          </a:solidFill>
                          <a:latin typeface="Times New Roman"/>
                          <a:cs typeface="Times New Roman"/>
                        </a:rPr>
                        <a:t>)^2/E</a:t>
                      </a:r>
                      <a:r>
                        <a:rPr sz="1350" b="1" baseline="-21604" dirty="0">
                          <a:solidFill>
                            <a:srgbClr val="FFFFFF"/>
                          </a:solidFill>
                          <a:latin typeface="Times New Roman"/>
                          <a:cs typeface="Times New Roman"/>
                        </a:rPr>
                        <a:t>i</a:t>
                      </a:r>
                      <a:endParaRPr sz="1350" baseline="-21604">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solidFill>
                      <a:srgbClr val="FFA941"/>
                    </a:solidFill>
                  </a:tcPr>
                </a:tc>
                <a:extLst>
                  <a:ext uri="{0D108BD9-81ED-4DB2-BD59-A6C34878D82A}">
                    <a16:rowId xmlns:a16="http://schemas.microsoft.com/office/drawing/2014/main" val="10000"/>
                  </a:ext>
                </a:extLst>
              </a:tr>
              <a:tr h="304800">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1</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0.1</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1"/>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2</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0.2</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-1</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0.1</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2"/>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25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2.5</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3"/>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4</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0.4</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-4</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4"/>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0.5</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36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3.6</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5"/>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0.6</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0.9</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6"/>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7</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0.7</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7"/>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8</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0.8</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7</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-3</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0.9</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8"/>
                  </a:ext>
                </a:extLst>
              </a:tr>
              <a:tr h="304799">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0.9</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T w="1270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0</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2700">
                      <a:solidFill>
                        <a:srgbClr val="FF9933"/>
                      </a:solidFill>
                      <a:prstDash val="solid"/>
                    </a:lnB>
                  </a:tcPr>
                </a:tc>
                <a:extLst>
                  <a:ext uri="{0D108BD9-81ED-4DB2-BD59-A6C34878D82A}">
                    <a16:rowId xmlns:a16="http://schemas.microsoft.com/office/drawing/2014/main" val="10009"/>
                  </a:ext>
                </a:extLst>
              </a:tr>
              <a:tr h="304800">
                <a:tc>
                  <a:txBody>
                    <a:bodyPr/>
                    <a:lstStyle/>
                    <a:p>
                      <a:pPr>
                        <a:lnSpc>
                          <a:spcPct val="100000"/>
                        </a:lnSpc>
                      </a:pPr>
                      <a:endParaRPr sz="1500">
                        <a:latin typeface="Times New Roman"/>
                        <a:cs typeface="Times New Roman"/>
                      </a:endParaRPr>
                    </a:p>
                  </a:txBody>
                  <a:tcPr marL="0" marR="0" marT="0" marB="0">
                    <a:lnL w="12700">
                      <a:solidFill>
                        <a:srgbClr val="FF9933"/>
                      </a:solidFill>
                      <a:prstDash val="solid"/>
                    </a:lnL>
                    <a:lnT w="12700">
                      <a:solidFill>
                        <a:srgbClr val="FF9933"/>
                      </a:solidFill>
                      <a:prstDash val="solid"/>
                    </a:lnT>
                    <a:lnB w="1905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14</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10</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0645" algn="r">
                        <a:lnSpc>
                          <a:spcPct val="100000"/>
                        </a:lnSpc>
                        <a:spcBef>
                          <a:spcPts val="360"/>
                        </a:spcBef>
                      </a:pPr>
                      <a:r>
                        <a:rPr sz="1400" dirty="0">
                          <a:latin typeface="Times New Roman"/>
                          <a:cs typeface="Times New Roman"/>
                        </a:rPr>
                        <a:t>4</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8128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T w="12700">
                      <a:solidFill>
                        <a:srgbClr val="FF9933"/>
                      </a:solidFill>
                      <a:prstDash val="solid"/>
                    </a:lnT>
                    <a:lnB w="19050">
                      <a:solidFill>
                        <a:srgbClr val="FF9933"/>
                      </a:solidFill>
                      <a:prstDash val="solid"/>
                    </a:lnB>
                  </a:tcPr>
                </a:tc>
                <a:tc>
                  <a:txBody>
                    <a:bodyPr/>
                    <a:lstStyle/>
                    <a:p>
                      <a:pPr marR="77470" algn="r">
                        <a:lnSpc>
                          <a:spcPct val="100000"/>
                        </a:lnSpc>
                        <a:spcBef>
                          <a:spcPts val="360"/>
                        </a:spcBef>
                      </a:pPr>
                      <a:r>
                        <a:rPr sz="1400" dirty="0">
                          <a:latin typeface="Times New Roman"/>
                          <a:cs typeface="Times New Roman"/>
                        </a:rPr>
                        <a:t>1.6</a:t>
                      </a:r>
                      <a:endParaRPr sz="1400">
                        <a:latin typeface="Times New Roman"/>
                        <a:cs typeface="Times New Roman"/>
                      </a:endParaRPr>
                    </a:p>
                  </a:txBody>
                  <a:tcPr marL="0" marR="0" marB="0">
                    <a:lnR w="12700">
                      <a:solidFill>
                        <a:srgbClr val="FF9933"/>
                      </a:solidFill>
                      <a:prstDash val="solid"/>
                    </a:lnR>
                    <a:lnT w="12700">
                      <a:solidFill>
                        <a:srgbClr val="FF9933"/>
                      </a:solidFill>
                      <a:prstDash val="solid"/>
                    </a:lnT>
                    <a:lnB w="19050">
                      <a:solidFill>
                        <a:srgbClr val="FF9933"/>
                      </a:solidFill>
                      <a:prstDash val="solid"/>
                    </a:lnB>
                  </a:tcPr>
                </a:tc>
                <a:extLst>
                  <a:ext uri="{0D108BD9-81ED-4DB2-BD59-A6C34878D82A}">
                    <a16:rowId xmlns:a16="http://schemas.microsoft.com/office/drawing/2014/main" val="10010"/>
                  </a:ext>
                </a:extLst>
              </a:tr>
              <a:tr h="304799">
                <a:tc>
                  <a:txBody>
                    <a:bodyPr/>
                    <a:lstStyle/>
                    <a:p>
                      <a:pPr marL="91440">
                        <a:lnSpc>
                          <a:spcPct val="100000"/>
                        </a:lnSpc>
                        <a:spcBef>
                          <a:spcPts val="360"/>
                        </a:spcBef>
                      </a:pPr>
                      <a:r>
                        <a:rPr sz="1400" b="1" dirty="0">
                          <a:latin typeface="Times New Roman"/>
                          <a:cs typeface="Times New Roman"/>
                        </a:rPr>
                        <a:t>Sum</a:t>
                      </a:r>
                      <a:endParaRPr sz="1400">
                        <a:latin typeface="Times New Roman"/>
                        <a:cs typeface="Times New Roman"/>
                      </a:endParaRPr>
                    </a:p>
                  </a:txBody>
                  <a:tcPr marL="0" marR="0" marB="0">
                    <a:lnL w="12700">
                      <a:solidFill>
                        <a:srgbClr val="FF9933"/>
                      </a:solidFill>
                      <a:prstDash val="solid"/>
                    </a:lnL>
                    <a:lnT w="19050">
                      <a:solidFill>
                        <a:srgbClr val="FF9933"/>
                      </a:solidFill>
                      <a:prstDash val="solid"/>
                    </a:lnT>
                    <a:lnB w="12700">
                      <a:solidFill>
                        <a:srgbClr val="FF9933"/>
                      </a:solidFill>
                      <a:prstDash val="solid"/>
                    </a:lnB>
                  </a:tcPr>
                </a:tc>
                <a:tc>
                  <a:txBody>
                    <a:bodyPr/>
                    <a:lstStyle/>
                    <a:p>
                      <a:pPr>
                        <a:lnSpc>
                          <a:spcPct val="100000"/>
                        </a:lnSpc>
                      </a:pPr>
                      <a:endParaRPr sz="1500">
                        <a:latin typeface="Times New Roman"/>
                        <a:cs typeface="Times New Roman"/>
                      </a:endParaRPr>
                    </a:p>
                  </a:txBody>
                  <a:tcPr marL="0" marR="0" marT="0" marB="0">
                    <a:lnT w="19050">
                      <a:solidFill>
                        <a:srgbClr val="FF9933"/>
                      </a:solidFill>
                      <a:prstDash val="solid"/>
                    </a:lnT>
                    <a:lnB w="12700">
                      <a:solidFill>
                        <a:srgbClr val="FF9933"/>
                      </a:solidFill>
                      <a:prstDash val="solid"/>
                    </a:lnB>
                  </a:tcPr>
                </a:tc>
                <a:tc>
                  <a:txBody>
                    <a:bodyPr/>
                    <a:lstStyle/>
                    <a:p>
                      <a:pPr>
                        <a:lnSpc>
                          <a:spcPct val="100000"/>
                        </a:lnSpc>
                      </a:pPr>
                      <a:endParaRPr sz="1500">
                        <a:latin typeface="Times New Roman"/>
                        <a:cs typeface="Times New Roman"/>
                      </a:endParaRPr>
                    </a:p>
                  </a:txBody>
                  <a:tcPr marL="0" marR="0" marT="0" marB="0">
                    <a:lnT w="1905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b="1" dirty="0">
                          <a:latin typeface="Times New Roman"/>
                          <a:cs typeface="Times New Roman"/>
                        </a:rPr>
                        <a:t>100</a:t>
                      </a:r>
                      <a:endParaRPr sz="1400">
                        <a:latin typeface="Times New Roman"/>
                        <a:cs typeface="Times New Roman"/>
                      </a:endParaRPr>
                    </a:p>
                  </a:txBody>
                  <a:tcPr marL="0" marR="0" marB="0">
                    <a:lnT w="1905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b="1" dirty="0">
                          <a:latin typeface="Times New Roman"/>
                          <a:cs typeface="Times New Roman"/>
                        </a:rPr>
                        <a:t>100</a:t>
                      </a:r>
                      <a:endParaRPr sz="1400">
                        <a:latin typeface="Times New Roman"/>
                        <a:cs typeface="Times New Roman"/>
                      </a:endParaRPr>
                    </a:p>
                  </a:txBody>
                  <a:tcPr marL="0" marR="0" marB="0">
                    <a:lnT w="19050">
                      <a:solidFill>
                        <a:srgbClr val="FF9933"/>
                      </a:solidFill>
                      <a:prstDash val="solid"/>
                    </a:lnT>
                    <a:lnB w="12700">
                      <a:solidFill>
                        <a:srgbClr val="FF9933"/>
                      </a:solidFill>
                      <a:prstDash val="solid"/>
                    </a:lnB>
                  </a:tcPr>
                </a:tc>
                <a:tc>
                  <a:txBody>
                    <a:bodyPr/>
                    <a:lstStyle/>
                    <a:p>
                      <a:pPr marR="80645" algn="r">
                        <a:lnSpc>
                          <a:spcPct val="100000"/>
                        </a:lnSpc>
                        <a:spcBef>
                          <a:spcPts val="360"/>
                        </a:spcBef>
                      </a:pPr>
                      <a:r>
                        <a:rPr sz="1400" b="1" dirty="0">
                          <a:latin typeface="Times New Roman"/>
                          <a:cs typeface="Times New Roman"/>
                        </a:rPr>
                        <a:t>0</a:t>
                      </a:r>
                      <a:endParaRPr sz="1400">
                        <a:latin typeface="Times New Roman"/>
                        <a:cs typeface="Times New Roman"/>
                      </a:endParaRPr>
                    </a:p>
                  </a:txBody>
                  <a:tcPr marL="0" marR="0" marB="0">
                    <a:lnT w="19050">
                      <a:solidFill>
                        <a:srgbClr val="FF9933"/>
                      </a:solidFill>
                      <a:prstDash val="solid"/>
                    </a:lnT>
                    <a:lnB w="12700">
                      <a:solidFill>
                        <a:srgbClr val="FF9933"/>
                      </a:solidFill>
                      <a:prstDash val="solid"/>
                    </a:lnB>
                  </a:tcPr>
                </a:tc>
                <a:tc>
                  <a:txBody>
                    <a:bodyPr/>
                    <a:lstStyle/>
                    <a:p>
                      <a:pPr marR="81280" algn="r">
                        <a:lnSpc>
                          <a:spcPct val="100000"/>
                        </a:lnSpc>
                        <a:spcBef>
                          <a:spcPts val="360"/>
                        </a:spcBef>
                      </a:pPr>
                      <a:r>
                        <a:rPr sz="1400" b="1" dirty="0">
                          <a:latin typeface="Times New Roman"/>
                          <a:cs typeface="Times New Roman"/>
                        </a:rPr>
                        <a:t>0</a:t>
                      </a:r>
                      <a:endParaRPr sz="1400">
                        <a:latin typeface="Times New Roman"/>
                        <a:cs typeface="Times New Roman"/>
                      </a:endParaRPr>
                    </a:p>
                  </a:txBody>
                  <a:tcPr marL="0" marR="0" marB="0">
                    <a:lnT w="19050">
                      <a:solidFill>
                        <a:srgbClr val="FF9933"/>
                      </a:solidFill>
                      <a:prstDash val="solid"/>
                    </a:lnT>
                    <a:lnB w="12700">
                      <a:solidFill>
                        <a:srgbClr val="FF9933"/>
                      </a:solidFill>
                      <a:prstDash val="solid"/>
                    </a:lnB>
                  </a:tcPr>
                </a:tc>
                <a:tc>
                  <a:txBody>
                    <a:bodyPr/>
                    <a:lstStyle/>
                    <a:p>
                      <a:pPr marR="77470" algn="r">
                        <a:lnSpc>
                          <a:spcPct val="100000"/>
                        </a:lnSpc>
                        <a:spcBef>
                          <a:spcPts val="360"/>
                        </a:spcBef>
                      </a:pPr>
                      <a:r>
                        <a:rPr sz="1400" b="1" spc="-80" dirty="0">
                          <a:latin typeface="Times New Roman"/>
                          <a:cs typeface="Times New Roman"/>
                        </a:rPr>
                        <a:t>1</a:t>
                      </a:r>
                      <a:r>
                        <a:rPr sz="1400" b="1" dirty="0">
                          <a:latin typeface="Times New Roman"/>
                          <a:cs typeface="Times New Roman"/>
                        </a:rPr>
                        <a:t>1.2</a:t>
                      </a:r>
                      <a:endParaRPr sz="1400">
                        <a:latin typeface="Times New Roman"/>
                        <a:cs typeface="Times New Roman"/>
                      </a:endParaRPr>
                    </a:p>
                  </a:txBody>
                  <a:tcPr marL="0" marR="0" marB="0">
                    <a:lnR w="12700">
                      <a:solidFill>
                        <a:srgbClr val="FF9933"/>
                      </a:solidFill>
                      <a:prstDash val="solid"/>
                    </a:lnR>
                    <a:lnT w="19050">
                      <a:solidFill>
                        <a:srgbClr val="FF9933"/>
                      </a:solidFill>
                      <a:prstDash val="solid"/>
                    </a:lnT>
                    <a:lnB w="12700">
                      <a:solidFill>
                        <a:srgbClr val="FF9933"/>
                      </a:solidFill>
                      <a:prstDash val="solid"/>
                    </a:lnB>
                  </a:tcPr>
                </a:tc>
                <a:extLst>
                  <a:ext uri="{0D108BD9-81ED-4DB2-BD59-A6C34878D82A}">
                    <a16:rowId xmlns:a16="http://schemas.microsoft.com/office/drawing/2014/main" val="10011"/>
                  </a:ext>
                </a:extLst>
              </a:tr>
            </a:tbl>
          </a:graphicData>
        </a:graphic>
      </p:graphicFrame>
      <p:sp>
        <p:nvSpPr>
          <p:cNvPr id="4" name="object 4"/>
          <p:cNvSpPr txBox="1"/>
          <p:nvPr/>
        </p:nvSpPr>
        <p:spPr>
          <a:xfrm>
            <a:off x="1105822" y="1382262"/>
            <a:ext cx="6221095" cy="692497"/>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spc="-5" dirty="0">
                <a:latin typeface="Verdana"/>
                <a:cs typeface="Verdana"/>
              </a:rPr>
              <a:t>[0,1] 'den 100 numaralı </a:t>
            </a:r>
            <a:r>
              <a:rPr lang="tr-TR" sz="2000" spc="-5" dirty="0" smtClean="0">
                <a:latin typeface="Verdana"/>
                <a:cs typeface="Verdana"/>
              </a:rPr>
              <a:t>örnek, </a:t>
            </a:r>
            <a:r>
              <a:rPr sz="2000" dirty="0" smtClean="0">
                <a:latin typeface="Symbol"/>
                <a:cs typeface="Symbol"/>
              </a:rPr>
              <a:t></a:t>
            </a:r>
            <a:r>
              <a:rPr sz="2000" dirty="0" smtClean="0">
                <a:latin typeface="Times New Roman"/>
                <a:cs typeface="Times New Roman"/>
              </a:rPr>
              <a:t>=0.05</a:t>
            </a:r>
          </a:p>
          <a:p>
            <a:pPr marL="355600" indent="-342900">
              <a:lnSpc>
                <a:spcPct val="100000"/>
              </a:lnSpc>
              <a:spcBef>
                <a:spcPts val="480"/>
              </a:spcBef>
              <a:buClr>
                <a:srgbClr val="003366"/>
              </a:buClr>
              <a:buSzPct val="120000"/>
              <a:buChar char="•"/>
              <a:tabLst>
                <a:tab pos="354965" algn="l"/>
                <a:tab pos="355600" algn="l"/>
              </a:tabLst>
            </a:pPr>
            <a:r>
              <a:rPr lang="tr-TR" sz="2000" spc="-5" dirty="0">
                <a:latin typeface="Verdana"/>
                <a:cs typeface="Verdana"/>
              </a:rPr>
              <a:t>10 aralık</a:t>
            </a:r>
            <a:endParaRPr sz="2000" dirty="0">
              <a:latin typeface="Verdana"/>
              <a:cs typeface="Verdana"/>
            </a:endParaRPr>
          </a:p>
        </p:txBody>
      </p:sp>
      <p:sp>
        <p:nvSpPr>
          <p:cNvPr id="5" name="object 5"/>
          <p:cNvSpPr txBox="1"/>
          <p:nvPr/>
        </p:nvSpPr>
        <p:spPr>
          <a:xfrm>
            <a:off x="1736291" y="2251789"/>
            <a:ext cx="448945" cy="228600"/>
          </a:xfrm>
          <a:prstGeom prst="rect">
            <a:avLst/>
          </a:prstGeom>
        </p:spPr>
        <p:txBody>
          <a:bodyPr vert="horz" wrap="square" lIns="0" tIns="16510" rIns="0" bIns="0" rtlCol="0">
            <a:spAutoFit/>
          </a:bodyPr>
          <a:lstStyle/>
          <a:p>
            <a:pPr marL="12700">
              <a:lnSpc>
                <a:spcPct val="100000"/>
              </a:lnSpc>
              <a:spcBef>
                <a:spcPts val="130"/>
              </a:spcBef>
            </a:pPr>
            <a:r>
              <a:rPr sz="1300" spc="10" dirty="0">
                <a:latin typeface="Times New Roman"/>
                <a:cs typeface="Times New Roman"/>
              </a:rPr>
              <a:t>0.05,9</a:t>
            </a:r>
            <a:endParaRPr sz="1300">
              <a:latin typeface="Times New Roman"/>
              <a:cs typeface="Times New Roman"/>
            </a:endParaRPr>
          </a:p>
        </p:txBody>
      </p:sp>
      <p:sp>
        <p:nvSpPr>
          <p:cNvPr id="6" name="object 6"/>
          <p:cNvSpPr txBox="1"/>
          <p:nvPr/>
        </p:nvSpPr>
        <p:spPr>
          <a:xfrm>
            <a:off x="1067722" y="2052822"/>
            <a:ext cx="1836420" cy="391160"/>
          </a:xfrm>
          <a:prstGeom prst="rect">
            <a:avLst/>
          </a:prstGeom>
        </p:spPr>
        <p:txBody>
          <a:bodyPr vert="horz" wrap="square" lIns="0" tIns="57150" rIns="0" bIns="0" rtlCol="0">
            <a:spAutoFit/>
          </a:bodyPr>
          <a:lstStyle/>
          <a:p>
            <a:pPr marL="393700" indent="-342900">
              <a:lnSpc>
                <a:spcPct val="100000"/>
              </a:lnSpc>
              <a:spcBef>
                <a:spcPts val="450"/>
              </a:spcBef>
              <a:buClr>
                <a:srgbClr val="003366"/>
              </a:buClr>
              <a:buSzPct val="117073"/>
              <a:buFont typeface="Times New Roman"/>
              <a:buChar char="•"/>
              <a:tabLst>
                <a:tab pos="393065" algn="l"/>
                <a:tab pos="393700" algn="l"/>
                <a:tab pos="1146810" algn="l"/>
              </a:tabLst>
            </a:pPr>
            <a:r>
              <a:rPr sz="2050" i="1" spc="-30" dirty="0">
                <a:latin typeface="Symbol"/>
                <a:cs typeface="Symbol"/>
              </a:rPr>
              <a:t></a:t>
            </a:r>
            <a:r>
              <a:rPr sz="2050" i="1" spc="-15" dirty="0">
                <a:latin typeface="Times New Roman"/>
                <a:cs typeface="Times New Roman"/>
              </a:rPr>
              <a:t> </a:t>
            </a:r>
            <a:r>
              <a:rPr sz="1950" spc="22" baseline="25641" dirty="0">
                <a:latin typeface="Times New Roman"/>
                <a:cs typeface="Times New Roman"/>
              </a:rPr>
              <a:t>2	</a:t>
            </a:r>
            <a:r>
              <a:rPr sz="2000" dirty="0">
                <a:latin typeface="Times New Roman"/>
                <a:cs typeface="Times New Roman"/>
              </a:rPr>
              <a:t>=</a:t>
            </a:r>
            <a:r>
              <a:rPr sz="2000" spc="-65" dirty="0">
                <a:latin typeface="Times New Roman"/>
                <a:cs typeface="Times New Roman"/>
              </a:rPr>
              <a:t> </a:t>
            </a:r>
            <a:r>
              <a:rPr sz="2000" dirty="0">
                <a:latin typeface="Times New Roman"/>
                <a:cs typeface="Times New Roman"/>
              </a:rPr>
              <a:t>16.9</a:t>
            </a:r>
            <a:endParaRPr sz="2000">
              <a:latin typeface="Times New Roman"/>
              <a:cs typeface="Times New Roman"/>
            </a:endParaRPr>
          </a:p>
        </p:txBody>
      </p:sp>
      <p:sp>
        <p:nvSpPr>
          <p:cNvPr id="7" name="object 7"/>
          <p:cNvSpPr txBox="1"/>
          <p:nvPr/>
        </p:nvSpPr>
        <p:spPr>
          <a:xfrm>
            <a:off x="1105822" y="2471922"/>
            <a:ext cx="2488278" cy="320601"/>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spc="-5" dirty="0">
                <a:latin typeface="Verdana"/>
                <a:cs typeface="Verdana"/>
              </a:rPr>
              <a:t>Kabul et, çünkü</a:t>
            </a:r>
            <a:endParaRPr sz="2000" dirty="0">
              <a:latin typeface="Verdana"/>
              <a:cs typeface="Verdana"/>
            </a:endParaRPr>
          </a:p>
        </p:txBody>
      </p:sp>
      <p:sp>
        <p:nvSpPr>
          <p:cNvPr id="8" name="object 8"/>
          <p:cNvSpPr txBox="1"/>
          <p:nvPr/>
        </p:nvSpPr>
        <p:spPr>
          <a:xfrm>
            <a:off x="1943960" y="2967476"/>
            <a:ext cx="1016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0</a:t>
            </a:r>
            <a:endParaRPr sz="1200">
              <a:latin typeface="Times New Roman"/>
              <a:cs typeface="Times New Roman"/>
            </a:endParaRPr>
          </a:p>
        </p:txBody>
      </p:sp>
      <p:sp>
        <p:nvSpPr>
          <p:cNvPr id="9" name="object 9"/>
          <p:cNvSpPr txBox="1"/>
          <p:nvPr/>
        </p:nvSpPr>
        <p:spPr>
          <a:xfrm>
            <a:off x="1436022" y="2827091"/>
            <a:ext cx="1678939" cy="308610"/>
          </a:xfrm>
          <a:prstGeom prst="rect">
            <a:avLst/>
          </a:prstGeom>
        </p:spPr>
        <p:txBody>
          <a:bodyPr vert="horz" wrap="square" lIns="0" tIns="13335" rIns="0" bIns="0" rtlCol="0">
            <a:spAutoFit/>
          </a:bodyPr>
          <a:lstStyle/>
          <a:p>
            <a:pPr marL="304800" indent="-266700">
              <a:lnSpc>
                <a:spcPct val="100000"/>
              </a:lnSpc>
              <a:spcBef>
                <a:spcPts val="105"/>
              </a:spcBef>
              <a:buClr>
                <a:srgbClr val="003366"/>
              </a:buClr>
              <a:buFont typeface="Times New Roman"/>
              <a:buChar char="•"/>
              <a:tabLst>
                <a:tab pos="304165" algn="l"/>
                <a:tab pos="304800" algn="l"/>
              </a:tabLst>
            </a:pPr>
            <a:r>
              <a:rPr sz="1800" i="1" dirty="0">
                <a:latin typeface="Times New Roman"/>
                <a:cs typeface="Times New Roman"/>
              </a:rPr>
              <a:t>X</a:t>
            </a:r>
            <a:r>
              <a:rPr sz="1800" baseline="25462" dirty="0">
                <a:latin typeface="Times New Roman"/>
                <a:cs typeface="Times New Roman"/>
              </a:rPr>
              <a:t>2 </a:t>
            </a:r>
            <a:r>
              <a:rPr sz="1800" dirty="0">
                <a:latin typeface="Times New Roman"/>
                <a:cs typeface="Times New Roman"/>
              </a:rPr>
              <a:t>=11.2 &lt; </a:t>
            </a:r>
            <a:r>
              <a:rPr sz="1850" i="1" spc="-30" dirty="0">
                <a:latin typeface="Symbol"/>
                <a:cs typeface="Symbol"/>
              </a:rPr>
              <a:t></a:t>
            </a:r>
            <a:r>
              <a:rPr sz="1850" i="1" spc="-105" dirty="0">
                <a:latin typeface="Times New Roman"/>
                <a:cs typeface="Times New Roman"/>
              </a:rPr>
              <a:t> </a:t>
            </a:r>
            <a:r>
              <a:rPr sz="1800" baseline="25462" dirty="0">
                <a:latin typeface="Times New Roman"/>
                <a:cs typeface="Times New Roman"/>
              </a:rPr>
              <a:t>2</a:t>
            </a:r>
            <a:endParaRPr sz="1800" baseline="25462">
              <a:latin typeface="Times New Roman"/>
              <a:cs typeface="Times New Roman"/>
            </a:endParaRPr>
          </a:p>
        </p:txBody>
      </p:sp>
      <p:sp>
        <p:nvSpPr>
          <p:cNvPr id="10" name="object 10"/>
          <p:cNvSpPr txBox="1"/>
          <p:nvPr/>
        </p:nvSpPr>
        <p:spPr>
          <a:xfrm>
            <a:off x="3051167" y="2967476"/>
            <a:ext cx="406400" cy="208279"/>
          </a:xfrm>
          <a:prstGeom prst="rect">
            <a:avLst/>
          </a:prstGeom>
        </p:spPr>
        <p:txBody>
          <a:bodyPr vert="horz" wrap="square" lIns="0" tIns="12700" rIns="0" bIns="0" rtlCol="0">
            <a:spAutoFit/>
          </a:bodyPr>
          <a:lstStyle/>
          <a:p>
            <a:pPr marL="12700">
              <a:lnSpc>
                <a:spcPct val="100000"/>
              </a:lnSpc>
              <a:spcBef>
                <a:spcPts val="100"/>
              </a:spcBef>
            </a:pPr>
            <a:r>
              <a:rPr sz="1200" dirty="0">
                <a:latin typeface="Times New Roman"/>
                <a:cs typeface="Times New Roman"/>
              </a:rPr>
              <a:t>0.05,9</a:t>
            </a:r>
            <a:endParaRPr sz="1200">
              <a:latin typeface="Times New Roman"/>
              <a:cs typeface="Times New Roman"/>
            </a:endParaRPr>
          </a:p>
        </p:txBody>
      </p:sp>
      <p:sp>
        <p:nvSpPr>
          <p:cNvPr id="11" name="object 11"/>
          <p:cNvSpPr/>
          <p:nvPr/>
        </p:nvSpPr>
        <p:spPr>
          <a:xfrm>
            <a:off x="8202602" y="5446617"/>
            <a:ext cx="1151255" cy="908050"/>
          </a:xfrm>
          <a:custGeom>
            <a:avLst/>
            <a:gdLst/>
            <a:ahLst/>
            <a:cxnLst/>
            <a:rect l="l" t="t" r="r" b="b"/>
            <a:pathLst>
              <a:path w="1151254" h="908050">
                <a:moveTo>
                  <a:pt x="1078704" y="474657"/>
                </a:moveTo>
                <a:lnTo>
                  <a:pt x="72232" y="474657"/>
                </a:lnTo>
                <a:lnTo>
                  <a:pt x="44116" y="480333"/>
                </a:lnTo>
                <a:lnTo>
                  <a:pt x="21156" y="495814"/>
                </a:lnTo>
                <a:lnTo>
                  <a:pt x="5676" y="518774"/>
                </a:lnTo>
                <a:lnTo>
                  <a:pt x="0" y="546888"/>
                </a:lnTo>
                <a:lnTo>
                  <a:pt x="0" y="835811"/>
                </a:lnTo>
                <a:lnTo>
                  <a:pt x="5676" y="863927"/>
                </a:lnTo>
                <a:lnTo>
                  <a:pt x="21156" y="886887"/>
                </a:lnTo>
                <a:lnTo>
                  <a:pt x="44116" y="902368"/>
                </a:lnTo>
                <a:lnTo>
                  <a:pt x="72232" y="908044"/>
                </a:lnTo>
                <a:lnTo>
                  <a:pt x="1078704" y="908044"/>
                </a:lnTo>
                <a:lnTo>
                  <a:pt x="1106821" y="902368"/>
                </a:lnTo>
                <a:lnTo>
                  <a:pt x="1129781" y="886887"/>
                </a:lnTo>
                <a:lnTo>
                  <a:pt x="1145261" y="863927"/>
                </a:lnTo>
                <a:lnTo>
                  <a:pt x="1150937" y="835811"/>
                </a:lnTo>
                <a:lnTo>
                  <a:pt x="1150937" y="546888"/>
                </a:lnTo>
                <a:lnTo>
                  <a:pt x="1145261" y="518774"/>
                </a:lnTo>
                <a:lnTo>
                  <a:pt x="1129781" y="495814"/>
                </a:lnTo>
                <a:lnTo>
                  <a:pt x="1106821" y="480333"/>
                </a:lnTo>
                <a:lnTo>
                  <a:pt x="1078704" y="474657"/>
                </a:lnTo>
                <a:close/>
              </a:path>
              <a:path w="1151254" h="908050">
                <a:moveTo>
                  <a:pt x="1081087" y="0"/>
                </a:moveTo>
                <a:lnTo>
                  <a:pt x="671380" y="474657"/>
                </a:lnTo>
                <a:lnTo>
                  <a:pt x="959115" y="474657"/>
                </a:lnTo>
                <a:lnTo>
                  <a:pt x="1081087" y="0"/>
                </a:lnTo>
                <a:close/>
              </a:path>
            </a:pathLst>
          </a:custGeom>
          <a:solidFill>
            <a:srgbClr val="EEEEEE"/>
          </a:solidFill>
        </p:spPr>
        <p:txBody>
          <a:bodyPr wrap="square" lIns="0" tIns="0" rIns="0" bIns="0" rtlCol="0"/>
          <a:lstStyle/>
          <a:p>
            <a:endParaRPr/>
          </a:p>
        </p:txBody>
      </p:sp>
      <p:sp>
        <p:nvSpPr>
          <p:cNvPr id="12" name="object 12"/>
          <p:cNvSpPr/>
          <p:nvPr/>
        </p:nvSpPr>
        <p:spPr>
          <a:xfrm>
            <a:off x="8202601" y="5446616"/>
            <a:ext cx="1151255" cy="908050"/>
          </a:xfrm>
          <a:custGeom>
            <a:avLst/>
            <a:gdLst/>
            <a:ahLst/>
            <a:cxnLst/>
            <a:rect l="l" t="t" r="r" b="b"/>
            <a:pathLst>
              <a:path w="1151254" h="908050">
                <a:moveTo>
                  <a:pt x="0" y="546890"/>
                </a:moveTo>
                <a:lnTo>
                  <a:pt x="5676" y="518774"/>
                </a:lnTo>
                <a:lnTo>
                  <a:pt x="21156" y="495814"/>
                </a:lnTo>
                <a:lnTo>
                  <a:pt x="44116" y="480334"/>
                </a:lnTo>
                <a:lnTo>
                  <a:pt x="72232" y="474657"/>
                </a:lnTo>
                <a:lnTo>
                  <a:pt x="671380" y="474657"/>
                </a:lnTo>
                <a:lnTo>
                  <a:pt x="1081087" y="0"/>
                </a:lnTo>
                <a:lnTo>
                  <a:pt x="959114" y="474657"/>
                </a:lnTo>
                <a:lnTo>
                  <a:pt x="1078704" y="474657"/>
                </a:lnTo>
                <a:lnTo>
                  <a:pt x="1106820" y="480334"/>
                </a:lnTo>
                <a:lnTo>
                  <a:pt x="1129780" y="495814"/>
                </a:lnTo>
                <a:lnTo>
                  <a:pt x="1145260" y="518774"/>
                </a:lnTo>
                <a:lnTo>
                  <a:pt x="1150937" y="546890"/>
                </a:lnTo>
                <a:lnTo>
                  <a:pt x="1150937" y="655235"/>
                </a:lnTo>
                <a:lnTo>
                  <a:pt x="1150937" y="835811"/>
                </a:lnTo>
                <a:lnTo>
                  <a:pt x="1145260" y="863928"/>
                </a:lnTo>
                <a:lnTo>
                  <a:pt x="1129780" y="886888"/>
                </a:lnTo>
                <a:lnTo>
                  <a:pt x="1106820" y="902368"/>
                </a:lnTo>
                <a:lnTo>
                  <a:pt x="1078704" y="908044"/>
                </a:lnTo>
                <a:lnTo>
                  <a:pt x="959114" y="908044"/>
                </a:lnTo>
                <a:lnTo>
                  <a:pt x="671380" y="908044"/>
                </a:lnTo>
                <a:lnTo>
                  <a:pt x="72232" y="908044"/>
                </a:lnTo>
                <a:lnTo>
                  <a:pt x="44116" y="902368"/>
                </a:lnTo>
                <a:lnTo>
                  <a:pt x="21156" y="886888"/>
                </a:lnTo>
                <a:lnTo>
                  <a:pt x="5676" y="863928"/>
                </a:lnTo>
                <a:lnTo>
                  <a:pt x="0" y="835811"/>
                </a:lnTo>
                <a:lnTo>
                  <a:pt x="0" y="655235"/>
                </a:lnTo>
                <a:lnTo>
                  <a:pt x="0" y="546888"/>
                </a:lnTo>
                <a:close/>
              </a:path>
            </a:pathLst>
          </a:custGeom>
          <a:ln w="9524">
            <a:solidFill>
              <a:srgbClr val="000000"/>
            </a:solidFill>
          </a:ln>
        </p:spPr>
        <p:txBody>
          <a:bodyPr wrap="square" lIns="0" tIns="0" rIns="0" bIns="0" rtlCol="0"/>
          <a:lstStyle/>
          <a:p>
            <a:endParaRPr/>
          </a:p>
        </p:txBody>
      </p:sp>
      <p:sp>
        <p:nvSpPr>
          <p:cNvPr id="13" name="object 13"/>
          <p:cNvSpPr txBox="1"/>
          <p:nvPr/>
        </p:nvSpPr>
        <p:spPr>
          <a:xfrm>
            <a:off x="8606108" y="6093983"/>
            <a:ext cx="93345" cy="187960"/>
          </a:xfrm>
          <a:prstGeom prst="rect">
            <a:avLst/>
          </a:prstGeom>
        </p:spPr>
        <p:txBody>
          <a:bodyPr vert="horz" wrap="square" lIns="0" tIns="14604" rIns="0" bIns="0" rtlCol="0">
            <a:spAutoFit/>
          </a:bodyPr>
          <a:lstStyle/>
          <a:p>
            <a:pPr marL="12700">
              <a:lnSpc>
                <a:spcPct val="100000"/>
              </a:lnSpc>
              <a:spcBef>
                <a:spcPts val="114"/>
              </a:spcBef>
            </a:pPr>
            <a:r>
              <a:rPr sz="1050" b="1" spc="5" dirty="0">
                <a:latin typeface="Times New Roman"/>
                <a:cs typeface="Times New Roman"/>
              </a:rPr>
              <a:t>0</a:t>
            </a:r>
            <a:endParaRPr sz="1050">
              <a:latin typeface="Times New Roman"/>
              <a:cs typeface="Times New Roman"/>
            </a:endParaRPr>
          </a:p>
        </p:txBody>
      </p:sp>
      <p:sp>
        <p:nvSpPr>
          <p:cNvPr id="14" name="object 14"/>
          <p:cNvSpPr txBox="1"/>
          <p:nvPr/>
        </p:nvSpPr>
        <p:spPr>
          <a:xfrm>
            <a:off x="8377442" y="5975450"/>
            <a:ext cx="807720" cy="269240"/>
          </a:xfrm>
          <a:prstGeom prst="rect">
            <a:avLst/>
          </a:prstGeom>
        </p:spPr>
        <p:txBody>
          <a:bodyPr vert="horz" wrap="square" lIns="0" tIns="12700" rIns="0" bIns="0" rtlCol="0">
            <a:spAutoFit/>
          </a:bodyPr>
          <a:lstStyle/>
          <a:p>
            <a:pPr marL="38100">
              <a:lnSpc>
                <a:spcPct val="100000"/>
              </a:lnSpc>
              <a:spcBef>
                <a:spcPts val="100"/>
              </a:spcBef>
            </a:pPr>
            <a:r>
              <a:rPr sz="1600" b="1" i="1" dirty="0">
                <a:latin typeface="Times New Roman"/>
                <a:cs typeface="Times New Roman"/>
              </a:rPr>
              <a:t>X</a:t>
            </a:r>
            <a:r>
              <a:rPr sz="1575" b="1" baseline="26455" dirty="0">
                <a:latin typeface="Times New Roman"/>
                <a:cs typeface="Times New Roman"/>
              </a:rPr>
              <a:t>2</a:t>
            </a:r>
            <a:r>
              <a:rPr sz="1575" b="1" spc="322" baseline="26455" dirty="0">
                <a:latin typeface="Times New Roman"/>
                <a:cs typeface="Times New Roman"/>
              </a:rPr>
              <a:t> </a:t>
            </a:r>
            <a:r>
              <a:rPr sz="1600" b="1" spc="-20" dirty="0">
                <a:latin typeface="Times New Roman"/>
                <a:cs typeface="Times New Roman"/>
              </a:rPr>
              <a:t>=11.2</a:t>
            </a:r>
            <a:endParaRPr sz="1600">
              <a:latin typeface="Times New Roman"/>
              <a:cs typeface="Times New Roman"/>
            </a:endParaRPr>
          </a:p>
        </p:txBody>
      </p:sp>
      <p:sp>
        <p:nvSpPr>
          <p:cNvPr id="15" name="object 15"/>
          <p:cNvSpPr/>
          <p:nvPr/>
        </p:nvSpPr>
        <p:spPr>
          <a:xfrm>
            <a:off x="2064080" y="6060939"/>
            <a:ext cx="986155" cy="0"/>
          </a:xfrm>
          <a:custGeom>
            <a:avLst/>
            <a:gdLst/>
            <a:ahLst/>
            <a:cxnLst/>
            <a:rect l="l" t="t" r="r" b="b"/>
            <a:pathLst>
              <a:path w="986155">
                <a:moveTo>
                  <a:pt x="0" y="0"/>
                </a:moveTo>
                <a:lnTo>
                  <a:pt x="985719" y="0"/>
                </a:lnTo>
              </a:path>
            </a:pathLst>
          </a:custGeom>
          <a:ln w="10137">
            <a:solidFill>
              <a:srgbClr val="000000"/>
            </a:solidFill>
          </a:ln>
        </p:spPr>
        <p:txBody>
          <a:bodyPr wrap="square" lIns="0" tIns="0" rIns="0" bIns="0" rtlCol="0"/>
          <a:lstStyle/>
          <a:p>
            <a:endParaRPr/>
          </a:p>
        </p:txBody>
      </p:sp>
      <p:sp>
        <p:nvSpPr>
          <p:cNvPr id="16" name="object 16"/>
          <p:cNvSpPr txBox="1"/>
          <p:nvPr/>
        </p:nvSpPr>
        <p:spPr>
          <a:xfrm>
            <a:off x="1845630" y="5711147"/>
            <a:ext cx="98425" cy="200660"/>
          </a:xfrm>
          <a:prstGeom prst="rect">
            <a:avLst/>
          </a:prstGeom>
        </p:spPr>
        <p:txBody>
          <a:bodyPr vert="horz" wrap="square" lIns="0" tIns="12700" rIns="0" bIns="0" rtlCol="0">
            <a:spAutoFit/>
          </a:bodyPr>
          <a:lstStyle/>
          <a:p>
            <a:pPr marL="12700">
              <a:lnSpc>
                <a:spcPct val="100000"/>
              </a:lnSpc>
              <a:spcBef>
                <a:spcPts val="100"/>
              </a:spcBef>
            </a:pPr>
            <a:r>
              <a:rPr sz="1150" i="1" spc="-5" dirty="0">
                <a:latin typeface="Times New Roman"/>
                <a:cs typeface="Times New Roman"/>
              </a:rPr>
              <a:t>n</a:t>
            </a:r>
            <a:endParaRPr sz="1150">
              <a:latin typeface="Times New Roman"/>
              <a:cs typeface="Times New Roman"/>
            </a:endParaRPr>
          </a:p>
        </p:txBody>
      </p:sp>
      <p:sp>
        <p:nvSpPr>
          <p:cNvPr id="17" name="object 17"/>
          <p:cNvSpPr txBox="1"/>
          <p:nvPr/>
        </p:nvSpPr>
        <p:spPr>
          <a:xfrm>
            <a:off x="2415201" y="6056356"/>
            <a:ext cx="267335" cy="325755"/>
          </a:xfrm>
          <a:prstGeom prst="rect">
            <a:avLst/>
          </a:prstGeom>
        </p:spPr>
        <p:txBody>
          <a:bodyPr vert="horz" wrap="square" lIns="0" tIns="14604" rIns="0" bIns="0" rtlCol="0">
            <a:spAutoFit/>
          </a:bodyPr>
          <a:lstStyle/>
          <a:p>
            <a:pPr marL="38100">
              <a:lnSpc>
                <a:spcPct val="100000"/>
              </a:lnSpc>
              <a:spcBef>
                <a:spcPts val="114"/>
              </a:spcBef>
            </a:pPr>
            <a:r>
              <a:rPr sz="1950" i="1" spc="-10" dirty="0">
                <a:latin typeface="Times New Roman"/>
                <a:cs typeface="Times New Roman"/>
              </a:rPr>
              <a:t>E</a:t>
            </a:r>
            <a:r>
              <a:rPr sz="1725" i="1" spc="-15" baseline="-24154" dirty="0">
                <a:latin typeface="Times New Roman"/>
                <a:cs typeface="Times New Roman"/>
              </a:rPr>
              <a:t>i</a:t>
            </a:r>
            <a:endParaRPr sz="1725" baseline="-24154">
              <a:latin typeface="Times New Roman"/>
              <a:cs typeface="Times New Roman"/>
            </a:endParaRPr>
          </a:p>
        </p:txBody>
      </p:sp>
      <p:sp>
        <p:nvSpPr>
          <p:cNvPr id="18" name="object 18"/>
          <p:cNvSpPr txBox="1"/>
          <p:nvPr/>
        </p:nvSpPr>
        <p:spPr>
          <a:xfrm>
            <a:off x="1789021" y="6203853"/>
            <a:ext cx="221615" cy="200660"/>
          </a:xfrm>
          <a:prstGeom prst="rect">
            <a:avLst/>
          </a:prstGeom>
        </p:spPr>
        <p:txBody>
          <a:bodyPr vert="horz" wrap="square" lIns="0" tIns="12700" rIns="0" bIns="0" rtlCol="0">
            <a:spAutoFit/>
          </a:bodyPr>
          <a:lstStyle/>
          <a:p>
            <a:pPr marL="12700">
              <a:lnSpc>
                <a:spcPct val="100000"/>
              </a:lnSpc>
              <a:spcBef>
                <a:spcPts val="100"/>
              </a:spcBef>
            </a:pPr>
            <a:r>
              <a:rPr sz="1150" i="1" spc="80" dirty="0">
                <a:latin typeface="Times New Roman"/>
                <a:cs typeface="Times New Roman"/>
              </a:rPr>
              <a:t>i</a:t>
            </a:r>
            <a:r>
              <a:rPr sz="1150" spc="-75" dirty="0">
                <a:latin typeface="Symbol"/>
                <a:cs typeface="Symbol"/>
              </a:rPr>
              <a:t></a:t>
            </a:r>
            <a:r>
              <a:rPr sz="1150" spc="-5" dirty="0">
                <a:latin typeface="Times New Roman"/>
                <a:cs typeface="Times New Roman"/>
              </a:rPr>
              <a:t>1</a:t>
            </a:r>
            <a:endParaRPr sz="1150">
              <a:latin typeface="Times New Roman"/>
              <a:cs typeface="Times New Roman"/>
            </a:endParaRPr>
          </a:p>
        </p:txBody>
      </p:sp>
      <p:sp>
        <p:nvSpPr>
          <p:cNvPr id="19" name="object 19"/>
          <p:cNvSpPr txBox="1"/>
          <p:nvPr/>
        </p:nvSpPr>
        <p:spPr>
          <a:xfrm>
            <a:off x="1405847" y="5853082"/>
            <a:ext cx="98425" cy="200660"/>
          </a:xfrm>
          <a:prstGeom prst="rect">
            <a:avLst/>
          </a:prstGeom>
        </p:spPr>
        <p:txBody>
          <a:bodyPr vert="horz" wrap="square" lIns="0" tIns="12700" rIns="0" bIns="0" rtlCol="0">
            <a:spAutoFit/>
          </a:bodyPr>
          <a:lstStyle/>
          <a:p>
            <a:pPr marL="12700">
              <a:lnSpc>
                <a:spcPct val="100000"/>
              </a:lnSpc>
              <a:spcBef>
                <a:spcPts val="100"/>
              </a:spcBef>
            </a:pPr>
            <a:r>
              <a:rPr sz="1150" spc="-5" dirty="0">
                <a:latin typeface="Times New Roman"/>
                <a:cs typeface="Times New Roman"/>
              </a:rPr>
              <a:t>2</a:t>
            </a:r>
            <a:endParaRPr sz="1150">
              <a:latin typeface="Times New Roman"/>
              <a:cs typeface="Times New Roman"/>
            </a:endParaRPr>
          </a:p>
        </p:txBody>
      </p:sp>
      <p:sp>
        <p:nvSpPr>
          <p:cNvPr id="20" name="object 20"/>
          <p:cNvSpPr txBox="1"/>
          <p:nvPr/>
        </p:nvSpPr>
        <p:spPr>
          <a:xfrm>
            <a:off x="2026414" y="5703051"/>
            <a:ext cx="1038860" cy="367030"/>
          </a:xfrm>
          <a:prstGeom prst="rect">
            <a:avLst/>
          </a:prstGeom>
        </p:spPr>
        <p:txBody>
          <a:bodyPr vert="horz" wrap="square" lIns="0" tIns="14604" rIns="0" bIns="0" rtlCol="0">
            <a:spAutoFit/>
          </a:bodyPr>
          <a:lstStyle/>
          <a:p>
            <a:pPr algn="ctr">
              <a:lnSpc>
                <a:spcPts val="1814"/>
              </a:lnSpc>
              <a:spcBef>
                <a:spcPts val="114"/>
              </a:spcBef>
            </a:pPr>
            <a:r>
              <a:rPr sz="1950" spc="-5" dirty="0">
                <a:latin typeface="Times New Roman"/>
                <a:cs typeface="Times New Roman"/>
              </a:rPr>
              <a:t>(</a:t>
            </a:r>
            <a:r>
              <a:rPr sz="1950" i="1" spc="-5" dirty="0">
                <a:latin typeface="Times New Roman"/>
                <a:cs typeface="Times New Roman"/>
              </a:rPr>
              <a:t>O </a:t>
            </a:r>
            <a:r>
              <a:rPr sz="1950" spc="5" dirty="0">
                <a:latin typeface="Symbol"/>
                <a:cs typeface="Symbol"/>
              </a:rPr>
              <a:t></a:t>
            </a:r>
            <a:r>
              <a:rPr sz="1950" spc="5" dirty="0">
                <a:latin typeface="Times New Roman"/>
                <a:cs typeface="Times New Roman"/>
              </a:rPr>
              <a:t> </a:t>
            </a:r>
            <a:r>
              <a:rPr sz="1950" i="1" spc="5" dirty="0">
                <a:latin typeface="Times New Roman"/>
                <a:cs typeface="Times New Roman"/>
              </a:rPr>
              <a:t>E</a:t>
            </a:r>
            <a:r>
              <a:rPr sz="1950" i="1" spc="-295" dirty="0">
                <a:latin typeface="Times New Roman"/>
                <a:cs typeface="Times New Roman"/>
              </a:rPr>
              <a:t> </a:t>
            </a:r>
            <a:r>
              <a:rPr sz="1950" spc="45" dirty="0">
                <a:latin typeface="Times New Roman"/>
                <a:cs typeface="Times New Roman"/>
              </a:rPr>
              <a:t>)</a:t>
            </a:r>
            <a:r>
              <a:rPr sz="1725" spc="67" baseline="43478" dirty="0">
                <a:latin typeface="Times New Roman"/>
                <a:cs typeface="Times New Roman"/>
              </a:rPr>
              <a:t>2</a:t>
            </a:r>
            <a:endParaRPr sz="1725" baseline="43478">
              <a:latin typeface="Times New Roman"/>
              <a:cs typeface="Times New Roman"/>
            </a:endParaRPr>
          </a:p>
          <a:p>
            <a:pPr marL="50165" algn="ctr">
              <a:lnSpc>
                <a:spcPts val="855"/>
              </a:lnSpc>
              <a:tabLst>
                <a:tab pos="496570" algn="l"/>
              </a:tabLst>
            </a:pPr>
            <a:r>
              <a:rPr sz="1150" i="1" spc="-5" dirty="0">
                <a:latin typeface="Times New Roman"/>
                <a:cs typeface="Times New Roman"/>
              </a:rPr>
              <a:t>i	i</a:t>
            </a:r>
            <a:endParaRPr sz="1150">
              <a:latin typeface="Times New Roman"/>
              <a:cs typeface="Times New Roman"/>
            </a:endParaRPr>
          </a:p>
        </p:txBody>
      </p:sp>
      <p:sp>
        <p:nvSpPr>
          <p:cNvPr id="21" name="object 21"/>
          <p:cNvSpPr txBox="1"/>
          <p:nvPr/>
        </p:nvSpPr>
        <p:spPr>
          <a:xfrm>
            <a:off x="1208569" y="5736498"/>
            <a:ext cx="859155" cy="474980"/>
          </a:xfrm>
          <a:prstGeom prst="rect">
            <a:avLst/>
          </a:prstGeom>
        </p:spPr>
        <p:txBody>
          <a:bodyPr vert="horz" wrap="square" lIns="0" tIns="12700" rIns="0" bIns="0" rtlCol="0">
            <a:spAutoFit/>
          </a:bodyPr>
          <a:lstStyle/>
          <a:p>
            <a:pPr marL="38100">
              <a:lnSpc>
                <a:spcPct val="100000"/>
              </a:lnSpc>
              <a:spcBef>
                <a:spcPts val="100"/>
              </a:spcBef>
            </a:pPr>
            <a:r>
              <a:rPr sz="2050" i="1" spc="25" dirty="0">
                <a:latin typeface="Symbol"/>
                <a:cs typeface="Symbol"/>
              </a:rPr>
              <a:t></a:t>
            </a:r>
            <a:r>
              <a:rPr sz="1725" spc="37" baseline="-24154" dirty="0">
                <a:latin typeface="Times New Roman"/>
                <a:cs typeface="Times New Roman"/>
              </a:rPr>
              <a:t>0 </a:t>
            </a:r>
            <a:r>
              <a:rPr sz="1950" spc="5" dirty="0">
                <a:latin typeface="Symbol"/>
                <a:cs typeface="Symbol"/>
              </a:rPr>
              <a:t></a:t>
            </a:r>
            <a:r>
              <a:rPr sz="1950" spc="-265" dirty="0">
                <a:latin typeface="Times New Roman"/>
                <a:cs typeface="Times New Roman"/>
              </a:rPr>
              <a:t> </a:t>
            </a:r>
            <a:r>
              <a:rPr sz="4425" spc="-15" baseline="-8474" dirty="0">
                <a:latin typeface="Symbol"/>
                <a:cs typeface="Symbol"/>
              </a:rPr>
              <a:t></a:t>
            </a:r>
            <a:endParaRPr sz="4425" baseline="-8474">
              <a:latin typeface="Symbol"/>
              <a:cs typeface="Symbol"/>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574137" y="4222126"/>
            <a:ext cx="4688205" cy="928459"/>
          </a:xfrm>
          <a:prstGeom prst="rect">
            <a:avLst/>
          </a:prstGeom>
        </p:spPr>
        <p:txBody>
          <a:bodyPr vert="horz" wrap="square" lIns="0" tIns="121920" rIns="0" bIns="0" rtlCol="0">
            <a:spAutoFit/>
          </a:bodyPr>
          <a:lstStyle/>
          <a:p>
            <a:pPr marL="12700">
              <a:lnSpc>
                <a:spcPct val="100000"/>
              </a:lnSpc>
              <a:spcBef>
                <a:spcPts val="960"/>
              </a:spcBef>
            </a:pPr>
            <a:r>
              <a:rPr lang="tr-TR" sz="2400" b="1" spc="-5" dirty="0">
                <a:latin typeface="Verdana"/>
                <a:cs typeface="Verdana"/>
              </a:rPr>
              <a:t>Rastgele Sayı </a:t>
            </a:r>
            <a:r>
              <a:rPr lang="tr-TR" sz="2400" b="1" spc="-5" dirty="0" smtClean="0">
                <a:latin typeface="Verdana"/>
                <a:cs typeface="Verdana"/>
              </a:rPr>
              <a:t>Testleri</a:t>
            </a:r>
          </a:p>
          <a:p>
            <a:pPr marL="12700">
              <a:lnSpc>
                <a:spcPct val="100000"/>
              </a:lnSpc>
              <a:spcBef>
                <a:spcPts val="960"/>
              </a:spcBef>
            </a:pPr>
            <a:r>
              <a:rPr lang="tr-TR" sz="2000" dirty="0" err="1">
                <a:latin typeface="Verdana"/>
                <a:cs typeface="Verdana"/>
              </a:rPr>
              <a:t>Otokorelasyon</a:t>
            </a:r>
            <a:r>
              <a:rPr lang="tr-TR" sz="2000" dirty="0">
                <a:latin typeface="Verdana"/>
                <a:cs typeface="Verdana"/>
              </a:rPr>
              <a:t> testleri</a:t>
            </a:r>
            <a:endParaRPr sz="2000" dirty="0">
              <a:latin typeface="Verdana"/>
              <a:cs typeface="Verdana"/>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439920" cy="452120"/>
          </a:xfrm>
          <a:prstGeom prst="rect">
            <a:avLst/>
          </a:prstGeom>
        </p:spPr>
        <p:txBody>
          <a:bodyPr vert="horz" wrap="square" lIns="0" tIns="12700" rIns="0" bIns="0" rtlCol="0">
            <a:spAutoFit/>
          </a:bodyPr>
          <a:lstStyle/>
          <a:p>
            <a:pPr marL="12700">
              <a:lnSpc>
                <a:spcPct val="100000"/>
              </a:lnSpc>
              <a:spcBef>
                <a:spcPts val="100"/>
              </a:spcBef>
            </a:pPr>
            <a:r>
              <a:rPr lang="tr-TR" dirty="0" err="1"/>
              <a:t>Otokorelasyon</a:t>
            </a:r>
            <a:r>
              <a:rPr lang="tr-TR" dirty="0"/>
              <a:t> testleri</a:t>
            </a:r>
            <a:endParaRPr spc="-5" dirty="0"/>
          </a:p>
        </p:txBody>
      </p:sp>
      <p:sp>
        <p:nvSpPr>
          <p:cNvPr id="3" name="object 3"/>
          <p:cNvSpPr txBox="1"/>
          <p:nvPr/>
        </p:nvSpPr>
        <p:spPr>
          <a:xfrm>
            <a:off x="1031211" y="1335289"/>
            <a:ext cx="8135620" cy="1036319"/>
          </a:xfrm>
          <a:prstGeom prst="rect">
            <a:avLst/>
          </a:prstGeom>
        </p:spPr>
        <p:txBody>
          <a:bodyPr vert="horz" wrap="square" lIns="0" tIns="58419" rIns="0" bIns="0" rtlCol="0">
            <a:spAutoFit/>
          </a:bodyPr>
          <a:lstStyle/>
          <a:p>
            <a:pPr marL="355600" marR="5080" indent="-342900">
              <a:lnSpc>
                <a:spcPts val="2300"/>
              </a:lnSpc>
              <a:spcBef>
                <a:spcPts val="459"/>
              </a:spcBef>
              <a:buClr>
                <a:srgbClr val="003366"/>
              </a:buClr>
              <a:buSzPct val="118181"/>
              <a:buChar char="•"/>
              <a:tabLst>
                <a:tab pos="355600" algn="l"/>
              </a:tabLst>
            </a:pPr>
            <a:r>
              <a:rPr lang="tr-TR" sz="2200" spc="-5" dirty="0" err="1">
                <a:latin typeface="Verdana"/>
                <a:cs typeface="Verdana"/>
              </a:rPr>
              <a:t>Otokorelasyon</a:t>
            </a:r>
            <a:r>
              <a:rPr lang="tr-TR" sz="2200" spc="-5" dirty="0">
                <a:latin typeface="Verdana"/>
                <a:cs typeface="Verdana"/>
              </a:rPr>
              <a:t> bir </a:t>
            </a:r>
            <a:r>
              <a:rPr lang="tr-TR" sz="2200" spc="-5" dirty="0" smtClean="0">
                <a:latin typeface="Verdana"/>
                <a:cs typeface="Verdana"/>
              </a:rPr>
              <a:t>serideki </a:t>
            </a:r>
            <a:r>
              <a:rPr lang="tr-TR" sz="2200" spc="-5" dirty="0">
                <a:latin typeface="Verdana"/>
                <a:cs typeface="Verdana"/>
              </a:rPr>
              <a:t>sayılar arasındaki bağımlılıkla ilgilidir</a:t>
            </a:r>
          </a:p>
          <a:p>
            <a:pPr marL="355600" marR="5080" indent="-342900">
              <a:lnSpc>
                <a:spcPts val="2300"/>
              </a:lnSpc>
              <a:spcBef>
                <a:spcPts val="459"/>
              </a:spcBef>
              <a:buClr>
                <a:srgbClr val="003366"/>
              </a:buClr>
              <a:buSzPct val="118181"/>
              <a:buChar char="•"/>
              <a:tabLst>
                <a:tab pos="355600" algn="l"/>
              </a:tabLst>
            </a:pPr>
            <a:r>
              <a:rPr lang="tr-TR" sz="2200" spc="-5" dirty="0" smtClean="0">
                <a:latin typeface="Verdana"/>
                <a:cs typeface="Verdana"/>
              </a:rPr>
              <a:t>Örneğin:</a:t>
            </a:r>
            <a:endParaRPr sz="2200" dirty="0">
              <a:latin typeface="Verdana"/>
              <a:cs typeface="Verdana"/>
            </a:endParaRPr>
          </a:p>
        </p:txBody>
      </p:sp>
      <p:sp>
        <p:nvSpPr>
          <p:cNvPr id="4" name="object 4"/>
          <p:cNvSpPr txBox="1"/>
          <p:nvPr/>
        </p:nvSpPr>
        <p:spPr>
          <a:xfrm>
            <a:off x="1031211" y="4577345"/>
            <a:ext cx="7438390" cy="1736725"/>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8181"/>
              <a:buChar char="•"/>
              <a:tabLst>
                <a:tab pos="355600" algn="l"/>
              </a:tabLst>
            </a:pPr>
            <a:r>
              <a:rPr lang="tr-TR" sz="2200" spc="-5" dirty="0">
                <a:latin typeface="Verdana"/>
                <a:cs typeface="Verdana"/>
              </a:rPr>
              <a:t>5., 10., 15., ... </a:t>
            </a:r>
            <a:r>
              <a:rPr lang="tr-TR" sz="2200" spc="-5" dirty="0" smtClean="0">
                <a:latin typeface="Verdana"/>
                <a:cs typeface="Verdana"/>
              </a:rPr>
              <a:t>sayılar </a:t>
            </a:r>
            <a:r>
              <a:rPr lang="tr-TR" sz="2200" spc="-5" dirty="0">
                <a:latin typeface="Verdana"/>
                <a:cs typeface="Verdana"/>
              </a:rPr>
              <a:t>birbirine çok benzer</a:t>
            </a:r>
          </a:p>
          <a:p>
            <a:pPr marL="355600" indent="-342900">
              <a:lnSpc>
                <a:spcPct val="100000"/>
              </a:lnSpc>
              <a:spcBef>
                <a:spcPts val="100"/>
              </a:spcBef>
              <a:buClr>
                <a:srgbClr val="003366"/>
              </a:buClr>
              <a:buSzPct val="118181"/>
              <a:buChar char="•"/>
              <a:tabLst>
                <a:tab pos="355600" algn="l"/>
              </a:tabLst>
            </a:pPr>
            <a:r>
              <a:rPr lang="tr-TR" sz="2200" spc="-5" dirty="0">
                <a:latin typeface="Verdana"/>
                <a:cs typeface="Verdana"/>
              </a:rPr>
              <a:t>Sayılar </a:t>
            </a:r>
            <a:r>
              <a:rPr lang="tr-TR" sz="2200" spc="-5" dirty="0" err="1" smtClean="0">
                <a:latin typeface="Verdana"/>
                <a:cs typeface="Verdana"/>
              </a:rPr>
              <a:t>aşağdaki</a:t>
            </a:r>
            <a:r>
              <a:rPr lang="tr-TR" sz="2200" spc="-5" dirty="0" smtClean="0">
                <a:latin typeface="Verdana"/>
                <a:cs typeface="Verdana"/>
              </a:rPr>
              <a:t> gibi olabilir.</a:t>
            </a:r>
            <a:endParaRPr sz="2200" dirty="0">
              <a:latin typeface="Verdana"/>
              <a:cs typeface="Verdana"/>
            </a:endParaRPr>
          </a:p>
          <a:p>
            <a:pPr marL="635000" lvl="1" indent="-266700">
              <a:lnSpc>
                <a:spcPct val="100000"/>
              </a:lnSpc>
              <a:spcBef>
                <a:spcPts val="229"/>
              </a:spcBef>
              <a:buClr>
                <a:srgbClr val="003366"/>
              </a:buClr>
              <a:buChar char="•"/>
              <a:tabLst>
                <a:tab pos="635000" algn="l"/>
              </a:tabLst>
            </a:pPr>
            <a:r>
              <a:rPr lang="tr-TR" sz="2000" spc="-5" dirty="0">
                <a:latin typeface="Verdana"/>
                <a:cs typeface="Verdana"/>
              </a:rPr>
              <a:t>Düşük</a:t>
            </a:r>
          </a:p>
          <a:p>
            <a:pPr marL="635000" lvl="1" indent="-266700">
              <a:lnSpc>
                <a:spcPct val="100000"/>
              </a:lnSpc>
              <a:spcBef>
                <a:spcPts val="229"/>
              </a:spcBef>
              <a:buClr>
                <a:srgbClr val="003366"/>
              </a:buClr>
              <a:buChar char="•"/>
              <a:tabLst>
                <a:tab pos="635000" algn="l"/>
              </a:tabLst>
            </a:pPr>
            <a:r>
              <a:rPr lang="tr-TR" sz="2000" spc="-5" dirty="0">
                <a:latin typeface="Verdana"/>
                <a:cs typeface="Verdana"/>
              </a:rPr>
              <a:t>Yüksek</a:t>
            </a:r>
          </a:p>
          <a:p>
            <a:pPr marL="635000" lvl="1" indent="-266700">
              <a:lnSpc>
                <a:spcPct val="100000"/>
              </a:lnSpc>
              <a:spcBef>
                <a:spcPts val="229"/>
              </a:spcBef>
              <a:buClr>
                <a:srgbClr val="003366"/>
              </a:buClr>
              <a:buChar char="•"/>
              <a:tabLst>
                <a:tab pos="635000" algn="l"/>
              </a:tabLst>
            </a:pPr>
            <a:r>
              <a:rPr lang="tr-TR" sz="2000" spc="-5" dirty="0" smtClean="0">
                <a:latin typeface="Verdana"/>
                <a:cs typeface="Verdana"/>
              </a:rPr>
              <a:t>Değişen</a:t>
            </a:r>
            <a:endParaRPr sz="2000" dirty="0">
              <a:latin typeface="Verdana"/>
              <a:cs typeface="Verdana"/>
            </a:endParaRPr>
          </a:p>
        </p:txBody>
      </p:sp>
      <p:sp>
        <p:nvSpPr>
          <p:cNvPr id="5" name="object 5"/>
          <p:cNvSpPr/>
          <p:nvPr/>
        </p:nvSpPr>
        <p:spPr>
          <a:xfrm>
            <a:off x="8994040" y="3382212"/>
            <a:ext cx="13970" cy="0"/>
          </a:xfrm>
          <a:custGeom>
            <a:avLst/>
            <a:gdLst/>
            <a:ahLst/>
            <a:cxnLst/>
            <a:rect l="l" t="t" r="r" b="b"/>
            <a:pathLst>
              <a:path w="13970">
                <a:moveTo>
                  <a:pt x="0" y="0"/>
                </a:moveTo>
                <a:lnTo>
                  <a:pt x="13403" y="0"/>
                </a:lnTo>
              </a:path>
            </a:pathLst>
          </a:custGeom>
          <a:ln w="12699">
            <a:solidFill>
              <a:srgbClr val="000000"/>
            </a:solidFill>
          </a:ln>
        </p:spPr>
        <p:txBody>
          <a:bodyPr wrap="square" lIns="0" tIns="0" rIns="0" bIns="0" rtlCol="0"/>
          <a:lstStyle/>
          <a:p>
            <a:endParaRPr/>
          </a:p>
        </p:txBody>
      </p:sp>
      <p:sp>
        <p:nvSpPr>
          <p:cNvPr id="6" name="object 6"/>
          <p:cNvSpPr/>
          <p:nvPr/>
        </p:nvSpPr>
        <p:spPr>
          <a:xfrm>
            <a:off x="8994040" y="3778451"/>
            <a:ext cx="13970" cy="0"/>
          </a:xfrm>
          <a:custGeom>
            <a:avLst/>
            <a:gdLst/>
            <a:ahLst/>
            <a:cxnLst/>
            <a:rect l="l" t="t" r="r" b="b"/>
            <a:pathLst>
              <a:path w="13970">
                <a:moveTo>
                  <a:pt x="0" y="0"/>
                </a:moveTo>
                <a:lnTo>
                  <a:pt x="13403" y="0"/>
                </a:lnTo>
              </a:path>
            </a:pathLst>
          </a:custGeom>
          <a:ln w="12699">
            <a:solidFill>
              <a:srgbClr val="000000"/>
            </a:solidFill>
          </a:ln>
        </p:spPr>
        <p:txBody>
          <a:bodyPr wrap="square" lIns="0" tIns="0" rIns="0" bIns="0" rtlCol="0"/>
          <a:lstStyle/>
          <a:p>
            <a:endParaRPr/>
          </a:p>
        </p:txBody>
      </p:sp>
      <p:sp>
        <p:nvSpPr>
          <p:cNvPr id="7" name="object 7"/>
          <p:cNvSpPr txBox="1"/>
          <p:nvPr/>
        </p:nvSpPr>
        <p:spPr>
          <a:xfrm>
            <a:off x="4838035" y="3059350"/>
            <a:ext cx="444500" cy="1073785"/>
          </a:xfrm>
          <a:prstGeom prst="rect">
            <a:avLst/>
          </a:prstGeom>
        </p:spPr>
        <p:txBody>
          <a:bodyPr vert="horz" wrap="square" lIns="0" tIns="0" rIns="0" bIns="0" rtlCol="0">
            <a:spAutoFit/>
          </a:bodyPr>
          <a:lstStyle/>
          <a:p>
            <a:pPr>
              <a:lnSpc>
                <a:spcPts val="2180"/>
              </a:lnSpc>
            </a:pPr>
            <a:r>
              <a:rPr sz="2000" b="1" dirty="0">
                <a:latin typeface="Times New Roman"/>
                <a:cs typeface="Times New Roman"/>
              </a:rPr>
              <a:t>0.89</a:t>
            </a:r>
            <a:endParaRPr sz="2000">
              <a:latin typeface="Times New Roman"/>
              <a:cs typeface="Times New Roman"/>
            </a:endParaRPr>
          </a:p>
          <a:p>
            <a:pPr>
              <a:lnSpc>
                <a:spcPct val="100000"/>
              </a:lnSpc>
              <a:spcBef>
                <a:spcPts val="720"/>
              </a:spcBef>
            </a:pPr>
            <a:r>
              <a:rPr sz="2000" b="1" dirty="0">
                <a:latin typeface="Times New Roman"/>
                <a:cs typeface="Times New Roman"/>
              </a:rPr>
              <a:t>0.91</a:t>
            </a:r>
            <a:endParaRPr sz="2000">
              <a:latin typeface="Times New Roman"/>
              <a:cs typeface="Times New Roman"/>
            </a:endParaRPr>
          </a:p>
          <a:p>
            <a:pPr>
              <a:lnSpc>
                <a:spcPct val="100000"/>
              </a:lnSpc>
              <a:spcBef>
                <a:spcPts val="720"/>
              </a:spcBef>
            </a:pPr>
            <a:r>
              <a:rPr sz="2000" b="1" dirty="0">
                <a:latin typeface="Times New Roman"/>
                <a:cs typeface="Times New Roman"/>
              </a:rPr>
              <a:t>0.95</a:t>
            </a:r>
            <a:endParaRPr sz="2000">
              <a:latin typeface="Times New Roman"/>
              <a:cs typeface="Times New Roman"/>
            </a:endParaRPr>
          </a:p>
        </p:txBody>
      </p:sp>
      <p:sp>
        <p:nvSpPr>
          <p:cNvPr id="8" name="object 8"/>
          <p:cNvSpPr txBox="1"/>
          <p:nvPr/>
        </p:nvSpPr>
        <p:spPr>
          <a:xfrm>
            <a:off x="8462297" y="3059350"/>
            <a:ext cx="444500" cy="1073785"/>
          </a:xfrm>
          <a:prstGeom prst="rect">
            <a:avLst/>
          </a:prstGeom>
        </p:spPr>
        <p:txBody>
          <a:bodyPr vert="horz" wrap="square" lIns="0" tIns="0" rIns="0" bIns="0" rtlCol="0">
            <a:spAutoFit/>
          </a:bodyPr>
          <a:lstStyle/>
          <a:p>
            <a:pPr>
              <a:lnSpc>
                <a:spcPts val="2180"/>
              </a:lnSpc>
            </a:pPr>
            <a:r>
              <a:rPr sz="2000" b="1" dirty="0">
                <a:latin typeface="Times New Roman"/>
                <a:cs typeface="Times New Roman"/>
              </a:rPr>
              <a:t>0.93</a:t>
            </a:r>
            <a:endParaRPr sz="2000">
              <a:latin typeface="Times New Roman"/>
              <a:cs typeface="Times New Roman"/>
            </a:endParaRPr>
          </a:p>
          <a:p>
            <a:pPr>
              <a:lnSpc>
                <a:spcPct val="100000"/>
              </a:lnSpc>
              <a:spcBef>
                <a:spcPts val="720"/>
              </a:spcBef>
            </a:pPr>
            <a:r>
              <a:rPr sz="2000" b="1" dirty="0">
                <a:latin typeface="Times New Roman"/>
                <a:cs typeface="Times New Roman"/>
              </a:rPr>
              <a:t>0.88</a:t>
            </a:r>
            <a:endParaRPr sz="2000">
              <a:latin typeface="Times New Roman"/>
              <a:cs typeface="Times New Roman"/>
            </a:endParaRPr>
          </a:p>
          <a:p>
            <a:pPr>
              <a:lnSpc>
                <a:spcPct val="100000"/>
              </a:lnSpc>
              <a:spcBef>
                <a:spcPts val="720"/>
              </a:spcBef>
            </a:pPr>
            <a:r>
              <a:rPr sz="2000" b="1" dirty="0">
                <a:latin typeface="Times New Roman"/>
                <a:cs typeface="Times New Roman"/>
              </a:rPr>
              <a:t>0.87</a:t>
            </a:r>
            <a:endParaRPr sz="2000">
              <a:latin typeface="Times New Roman"/>
              <a:cs typeface="Times New Roman"/>
            </a:endParaRPr>
          </a:p>
        </p:txBody>
      </p:sp>
      <p:graphicFrame>
        <p:nvGraphicFramePr>
          <p:cNvPr id="9" name="object 9"/>
          <p:cNvGraphicFramePr>
            <a:graphicFrameLocks noGrp="1"/>
          </p:cNvGraphicFramePr>
          <p:nvPr/>
        </p:nvGraphicFramePr>
        <p:xfrm>
          <a:off x="1730345" y="2971684"/>
          <a:ext cx="7251694" cy="1188718"/>
        </p:xfrm>
        <a:graphic>
          <a:graphicData uri="http://schemas.openxmlformats.org/drawingml/2006/table">
            <a:tbl>
              <a:tblPr firstRow="1" bandRow="1">
                <a:tableStyleId>{2D5ABB26-0587-4C30-8999-92F81FD0307C}</a:tableStyleId>
              </a:tblPr>
              <a:tblGrid>
                <a:gridCol w="725805">
                  <a:extLst>
                    <a:ext uri="{9D8B030D-6E8A-4147-A177-3AD203B41FA5}">
                      <a16:colId xmlns:a16="http://schemas.microsoft.com/office/drawing/2014/main" val="20000"/>
                    </a:ext>
                  </a:extLst>
                </a:gridCol>
                <a:gridCol w="723900">
                  <a:extLst>
                    <a:ext uri="{9D8B030D-6E8A-4147-A177-3AD203B41FA5}">
                      <a16:colId xmlns:a16="http://schemas.microsoft.com/office/drawing/2014/main" val="20001"/>
                    </a:ext>
                  </a:extLst>
                </a:gridCol>
                <a:gridCol w="725169">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5804">
                  <a:extLst>
                    <a:ext uri="{9D8B030D-6E8A-4147-A177-3AD203B41FA5}">
                      <a16:colId xmlns:a16="http://schemas.microsoft.com/office/drawing/2014/main" val="20004"/>
                    </a:ext>
                  </a:extLst>
                </a:gridCol>
                <a:gridCol w="725804">
                  <a:extLst>
                    <a:ext uri="{9D8B030D-6E8A-4147-A177-3AD203B41FA5}">
                      <a16:colId xmlns:a16="http://schemas.microsoft.com/office/drawing/2014/main" val="20005"/>
                    </a:ext>
                  </a:extLst>
                </a:gridCol>
                <a:gridCol w="724535">
                  <a:extLst>
                    <a:ext uri="{9D8B030D-6E8A-4147-A177-3AD203B41FA5}">
                      <a16:colId xmlns:a16="http://schemas.microsoft.com/office/drawing/2014/main" val="20006"/>
                    </a:ext>
                  </a:extLst>
                </a:gridCol>
                <a:gridCol w="726439">
                  <a:extLst>
                    <a:ext uri="{9D8B030D-6E8A-4147-A177-3AD203B41FA5}">
                      <a16:colId xmlns:a16="http://schemas.microsoft.com/office/drawing/2014/main" val="20007"/>
                    </a:ext>
                  </a:extLst>
                </a:gridCol>
                <a:gridCol w="724534">
                  <a:extLst>
                    <a:ext uri="{9D8B030D-6E8A-4147-A177-3AD203B41FA5}">
                      <a16:colId xmlns:a16="http://schemas.microsoft.com/office/drawing/2014/main" val="20008"/>
                    </a:ext>
                  </a:extLst>
                </a:gridCol>
                <a:gridCol w="725804">
                  <a:extLst>
                    <a:ext uri="{9D8B030D-6E8A-4147-A177-3AD203B41FA5}">
                      <a16:colId xmlns:a16="http://schemas.microsoft.com/office/drawing/2014/main" val="20009"/>
                    </a:ext>
                  </a:extLst>
                </a:gridCol>
              </a:tblGrid>
              <a:tr h="396240">
                <a:tc>
                  <a:txBody>
                    <a:bodyPr/>
                    <a:lstStyle/>
                    <a:p>
                      <a:pPr marR="78740" algn="r">
                        <a:lnSpc>
                          <a:spcPct val="100000"/>
                        </a:lnSpc>
                        <a:spcBef>
                          <a:spcPts val="360"/>
                        </a:spcBef>
                      </a:pPr>
                      <a:r>
                        <a:rPr sz="2000" b="1" dirty="0">
                          <a:latin typeface="Times New Roman"/>
                          <a:cs typeface="Times New Roman"/>
                        </a:rPr>
                        <a:t>0.12</a:t>
                      </a:r>
                      <a:endParaRPr sz="2000">
                        <a:latin typeface="Times New Roman"/>
                        <a:cs typeface="Times New Roman"/>
                      </a:endParaRPr>
                    </a:p>
                  </a:txBody>
                  <a:tcPr marL="0" marR="0" marB="0">
                    <a:lnL w="28575">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0.01</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0.23</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0.28</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rowSpan="3">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tc>
                  <a:txBody>
                    <a:bodyPr/>
                    <a:lstStyle/>
                    <a:p>
                      <a:pPr marR="78740" algn="r">
                        <a:lnSpc>
                          <a:spcPct val="100000"/>
                        </a:lnSpc>
                        <a:spcBef>
                          <a:spcPts val="360"/>
                        </a:spcBef>
                      </a:pPr>
                      <a:r>
                        <a:rPr sz="2000" b="1" dirty="0">
                          <a:latin typeface="Times New Roman"/>
                          <a:cs typeface="Times New Roman"/>
                        </a:rPr>
                        <a:t>0.31</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0.64</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0.28</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0.83</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28575">
                      <a:solidFill>
                        <a:srgbClr val="000000"/>
                      </a:solidFill>
                      <a:prstDash val="solid"/>
                    </a:lnT>
                    <a:lnB w="12700">
                      <a:solidFill>
                        <a:srgbClr val="000000"/>
                      </a:solidFill>
                      <a:prstDash val="solid"/>
                    </a:lnB>
                  </a:tcPr>
                </a:tc>
                <a:tc rowSpan="3">
                  <a:txBody>
                    <a:bodyPr/>
                    <a:lstStyle/>
                    <a:p>
                      <a:pPr>
                        <a:lnSpc>
                          <a:spcPct val="100000"/>
                        </a:lnSpc>
                      </a:pPr>
                      <a:endParaRPr sz="1900">
                        <a:latin typeface="Times New Roman"/>
                        <a:cs typeface="Times New Roman"/>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extLst>
                  <a:ext uri="{0D108BD9-81ED-4DB2-BD59-A6C34878D82A}">
                    <a16:rowId xmlns:a16="http://schemas.microsoft.com/office/drawing/2014/main" val="10000"/>
                  </a:ext>
                </a:extLst>
              </a:tr>
              <a:tr h="396239">
                <a:tc>
                  <a:txBody>
                    <a:bodyPr/>
                    <a:lstStyle/>
                    <a:p>
                      <a:pPr marR="78740" algn="r">
                        <a:lnSpc>
                          <a:spcPct val="100000"/>
                        </a:lnSpc>
                        <a:spcBef>
                          <a:spcPts val="360"/>
                        </a:spcBef>
                      </a:pPr>
                      <a:r>
                        <a:rPr sz="2000" b="1" dirty="0">
                          <a:latin typeface="Times New Roman"/>
                          <a:cs typeface="Times New Roman"/>
                        </a:rPr>
                        <a:t>0.99</a:t>
                      </a:r>
                      <a:endParaRPr sz="2000">
                        <a:latin typeface="Times New Roman"/>
                        <a:cs typeface="Times New Roman"/>
                      </a:endParaRPr>
                    </a:p>
                  </a:txBody>
                  <a:tcPr marL="0" marR="0" marB="0">
                    <a:lnL w="2857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0.15</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0.33</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0.35</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tc>
                  <a:txBody>
                    <a:bodyPr/>
                    <a:lstStyle/>
                    <a:p>
                      <a:pPr marR="78740" algn="r">
                        <a:lnSpc>
                          <a:spcPct val="100000"/>
                        </a:lnSpc>
                        <a:spcBef>
                          <a:spcPts val="360"/>
                        </a:spcBef>
                      </a:pPr>
                      <a:r>
                        <a:rPr sz="2000" b="1" dirty="0">
                          <a:latin typeface="Times New Roman"/>
                          <a:cs typeface="Times New Roman"/>
                        </a:rPr>
                        <a:t>0.41</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0.60</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0.27</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0.75</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vMerge="1">
                  <a:txBody>
                    <a:bodyPr/>
                    <a:lstStyle/>
                    <a:p>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extLst>
                  <a:ext uri="{0D108BD9-81ED-4DB2-BD59-A6C34878D82A}">
                    <a16:rowId xmlns:a16="http://schemas.microsoft.com/office/drawing/2014/main" val="10001"/>
                  </a:ext>
                </a:extLst>
              </a:tr>
              <a:tr h="396239">
                <a:tc>
                  <a:txBody>
                    <a:bodyPr/>
                    <a:lstStyle/>
                    <a:p>
                      <a:pPr marR="78740" algn="r">
                        <a:lnSpc>
                          <a:spcPct val="100000"/>
                        </a:lnSpc>
                        <a:spcBef>
                          <a:spcPts val="360"/>
                        </a:spcBef>
                      </a:pPr>
                      <a:r>
                        <a:rPr sz="2000" b="1" dirty="0">
                          <a:latin typeface="Times New Roman"/>
                          <a:cs typeface="Times New Roman"/>
                        </a:rPr>
                        <a:t>0.68</a:t>
                      </a:r>
                      <a:endParaRPr sz="2000">
                        <a:latin typeface="Times New Roman"/>
                        <a:cs typeface="Times New Roman"/>
                      </a:endParaRPr>
                    </a:p>
                  </a:txBody>
                  <a:tcPr marL="0" marR="0" marB="0">
                    <a:lnL w="28575">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0.49</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0.05</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0.43</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vMerge="1">
                  <a:txBody>
                    <a:bodyPr/>
                    <a:lstStyle/>
                    <a:p>
                      <a:endParaRPr/>
                    </a:p>
                  </a:txBody>
                  <a:tcPr marL="0" marR="0" marT="0" marB="0">
                    <a:lnL w="12700">
                      <a:solidFill>
                        <a:srgbClr val="000000"/>
                      </a:solidFill>
                      <a:prstDash val="solid"/>
                    </a:lnL>
                    <a:lnR w="12700">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tc>
                  <a:txBody>
                    <a:bodyPr/>
                    <a:lstStyle/>
                    <a:p>
                      <a:pPr marR="78740" algn="r">
                        <a:lnSpc>
                          <a:spcPct val="100000"/>
                        </a:lnSpc>
                        <a:spcBef>
                          <a:spcPts val="360"/>
                        </a:spcBef>
                      </a:pPr>
                      <a:r>
                        <a:rPr sz="2000" b="1" dirty="0">
                          <a:latin typeface="Times New Roman"/>
                          <a:cs typeface="Times New Roman"/>
                        </a:rPr>
                        <a:t>0.58</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0.19</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8740" algn="r">
                        <a:lnSpc>
                          <a:spcPct val="100000"/>
                        </a:lnSpc>
                        <a:spcBef>
                          <a:spcPts val="360"/>
                        </a:spcBef>
                      </a:pPr>
                      <a:r>
                        <a:rPr sz="2000" b="1" dirty="0">
                          <a:latin typeface="Times New Roman"/>
                          <a:cs typeface="Times New Roman"/>
                        </a:rPr>
                        <a:t>0.36</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a:txBody>
                    <a:bodyPr/>
                    <a:lstStyle/>
                    <a:p>
                      <a:pPr marR="79375" algn="r">
                        <a:lnSpc>
                          <a:spcPct val="100000"/>
                        </a:lnSpc>
                        <a:spcBef>
                          <a:spcPts val="360"/>
                        </a:spcBef>
                      </a:pPr>
                      <a:r>
                        <a:rPr sz="2000" b="1" dirty="0">
                          <a:latin typeface="Times New Roman"/>
                          <a:cs typeface="Times New Roman"/>
                        </a:rPr>
                        <a:t>0.69</a:t>
                      </a:r>
                      <a:endParaRPr sz="2000">
                        <a:latin typeface="Times New Roman"/>
                        <a:cs typeface="Times New Roman"/>
                      </a:endParaRPr>
                    </a:p>
                  </a:txBody>
                  <a:tcPr marL="0" marR="0" marB="0">
                    <a:lnL w="12700">
                      <a:solidFill>
                        <a:srgbClr val="000000"/>
                      </a:solidFill>
                      <a:prstDash val="solid"/>
                    </a:lnL>
                    <a:lnR w="12700">
                      <a:solidFill>
                        <a:srgbClr val="000000"/>
                      </a:solidFill>
                      <a:prstDash val="solid"/>
                    </a:lnR>
                    <a:lnT w="12700">
                      <a:solidFill>
                        <a:srgbClr val="000000"/>
                      </a:solidFill>
                      <a:prstDash val="solid"/>
                    </a:lnT>
                    <a:lnB w="28575">
                      <a:solidFill>
                        <a:srgbClr val="000000"/>
                      </a:solidFill>
                      <a:prstDash val="solid"/>
                    </a:lnB>
                  </a:tcPr>
                </a:tc>
                <a:tc vMerge="1">
                  <a:txBody>
                    <a:bodyPr/>
                    <a:lstStyle/>
                    <a:p>
                      <a:endParaRPr/>
                    </a:p>
                  </a:txBody>
                  <a:tcPr marL="0" marR="0" marT="0" marB="0">
                    <a:lnL w="12700">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solidFill>
                      <a:srgbClr val="FFEFDE">
                        <a:alpha val="50199"/>
                      </a:srgbClr>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2"/>
          <p:cNvSpPr txBox="1">
            <a:spLocks/>
          </p:cNvSpPr>
          <p:nvPr/>
        </p:nvSpPr>
        <p:spPr>
          <a:xfrm>
            <a:off x="1031211" y="699020"/>
            <a:ext cx="4439920" cy="452120"/>
          </a:xfrm>
          <a:prstGeom prst="rect">
            <a:avLst/>
          </a:prstGeom>
        </p:spPr>
        <p:txBody>
          <a:bodyPr vert="horz" wrap="square" lIns="0" tIns="12700" rIns="0" bIns="0" rtlCol="0">
            <a:spAutoFit/>
          </a:bodyPr>
          <a:lstStyle>
            <a:lvl1pPr>
              <a:defRPr sz="2800" b="0" i="0">
                <a:solidFill>
                  <a:schemeClr val="tx1"/>
                </a:solidFill>
                <a:latin typeface="Verdana"/>
                <a:ea typeface="+mj-ea"/>
                <a:cs typeface="Verdana"/>
              </a:defRPr>
            </a:lvl1pPr>
          </a:lstStyle>
          <a:p>
            <a:pPr marL="12700">
              <a:spcBef>
                <a:spcPts val="100"/>
              </a:spcBef>
            </a:pPr>
            <a:r>
              <a:rPr lang="tr-TR" kern="0" smtClean="0"/>
              <a:t>Otokorelasyon Testleri</a:t>
            </a:r>
            <a:endParaRPr lang="tr-TR" kern="0" spc="-5" dirty="0"/>
          </a:p>
        </p:txBody>
      </p:sp>
      <p:sp>
        <p:nvSpPr>
          <p:cNvPr id="30" name="object 3"/>
          <p:cNvSpPr txBox="1"/>
          <p:nvPr/>
        </p:nvSpPr>
        <p:spPr>
          <a:xfrm>
            <a:off x="1031211" y="1363229"/>
            <a:ext cx="7948930" cy="635000"/>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dirty="0">
                <a:latin typeface="Verdana"/>
                <a:cs typeface="Verdana"/>
              </a:rPr>
              <a:t>Her m sayısı arasındaki </a:t>
            </a:r>
            <a:r>
              <a:rPr lang="tr-TR" sz="2000" dirty="0" err="1">
                <a:latin typeface="Verdana"/>
                <a:cs typeface="Verdana"/>
              </a:rPr>
              <a:t>otokorelasyonun</a:t>
            </a:r>
            <a:r>
              <a:rPr lang="tr-TR" sz="2000" dirty="0">
                <a:latin typeface="Verdana"/>
                <a:cs typeface="Verdana"/>
              </a:rPr>
              <a:t> test edilmesi (</a:t>
            </a:r>
            <a:r>
              <a:rPr lang="tr-TR" sz="2000" dirty="0" smtClean="0">
                <a:latin typeface="Verdana"/>
                <a:cs typeface="Verdana"/>
              </a:rPr>
              <a:t>m </a:t>
            </a:r>
            <a:r>
              <a:rPr lang="tr-TR" sz="2000" dirty="0">
                <a:latin typeface="Verdana"/>
                <a:cs typeface="Verdana"/>
              </a:rPr>
              <a:t>gecikmedir), i-inci numaradan başlayarak</a:t>
            </a:r>
            <a:endParaRPr sz="2000" dirty="0">
              <a:latin typeface="Verdana"/>
              <a:cs typeface="Verdana"/>
            </a:endParaRPr>
          </a:p>
        </p:txBody>
      </p:sp>
      <p:sp>
        <p:nvSpPr>
          <p:cNvPr id="31" name="object 4"/>
          <p:cNvSpPr txBox="1"/>
          <p:nvPr/>
        </p:nvSpPr>
        <p:spPr>
          <a:xfrm>
            <a:off x="1361412" y="2020657"/>
            <a:ext cx="5222240" cy="298159"/>
          </a:xfrm>
          <a:prstGeom prst="rect">
            <a:avLst/>
          </a:prstGeom>
        </p:spPr>
        <p:txBody>
          <a:bodyPr vert="horz" wrap="square" lIns="0" tIns="13335" rIns="0" bIns="0" rtlCol="0">
            <a:spAutoFit/>
          </a:bodyPr>
          <a:lstStyle/>
          <a:p>
            <a:pPr marL="304800" indent="-266700">
              <a:lnSpc>
                <a:spcPct val="100000"/>
              </a:lnSpc>
              <a:spcBef>
                <a:spcPts val="105"/>
              </a:spcBef>
              <a:buClr>
                <a:srgbClr val="003366"/>
              </a:buClr>
              <a:buChar char="•"/>
              <a:tabLst>
                <a:tab pos="304165" algn="l"/>
                <a:tab pos="304800" algn="l"/>
              </a:tabLst>
            </a:pPr>
            <a:r>
              <a:rPr lang="tr-TR" dirty="0">
                <a:latin typeface="Verdana"/>
                <a:cs typeface="Verdana"/>
              </a:rPr>
              <a:t>Sayılar arasındaki </a:t>
            </a:r>
            <a:r>
              <a:rPr lang="tr-TR" dirty="0" err="1">
                <a:latin typeface="Verdana"/>
                <a:cs typeface="Verdana"/>
              </a:rPr>
              <a:t>otokorelasyon</a:t>
            </a:r>
            <a:r>
              <a:rPr lang="tr-TR" dirty="0">
                <a:latin typeface="Verdana"/>
                <a:cs typeface="Verdana"/>
              </a:rPr>
              <a:t> </a:t>
            </a:r>
            <a:r>
              <a:rPr sz="1850" i="1" spc="-10" dirty="0" smtClean="0">
                <a:latin typeface="Symbol"/>
                <a:cs typeface="Symbol"/>
              </a:rPr>
              <a:t></a:t>
            </a:r>
            <a:r>
              <a:rPr sz="1800" i="1" spc="-15" baseline="-20833" dirty="0" err="1">
                <a:latin typeface="Times New Roman"/>
                <a:cs typeface="Times New Roman"/>
              </a:rPr>
              <a:t>i,m</a:t>
            </a:r>
            <a:r>
              <a:rPr sz="1800" i="1" spc="-15" baseline="-20833" dirty="0">
                <a:latin typeface="Times New Roman"/>
                <a:cs typeface="Times New Roman"/>
              </a:rPr>
              <a:t> </a:t>
            </a:r>
            <a:r>
              <a:rPr sz="1800" spc="-5" dirty="0" smtClean="0">
                <a:latin typeface="Verdana"/>
                <a:cs typeface="Verdana"/>
              </a:rPr>
              <a:t>:</a:t>
            </a:r>
            <a:endParaRPr sz="1800" dirty="0">
              <a:latin typeface="Verdana"/>
              <a:cs typeface="Verdana"/>
            </a:endParaRPr>
          </a:p>
        </p:txBody>
      </p:sp>
      <p:sp>
        <p:nvSpPr>
          <p:cNvPr id="32" name="object 5"/>
          <p:cNvSpPr txBox="1"/>
          <p:nvPr/>
        </p:nvSpPr>
        <p:spPr>
          <a:xfrm>
            <a:off x="6108896" y="2072704"/>
            <a:ext cx="2269490" cy="299720"/>
          </a:xfrm>
          <a:prstGeom prst="rect">
            <a:avLst/>
          </a:prstGeom>
        </p:spPr>
        <p:txBody>
          <a:bodyPr vert="horz" wrap="square" lIns="0" tIns="12700" rIns="0" bIns="0" rtlCol="0">
            <a:spAutoFit/>
          </a:bodyPr>
          <a:lstStyle/>
          <a:p>
            <a:pPr marL="38100">
              <a:lnSpc>
                <a:spcPct val="100000"/>
              </a:lnSpc>
              <a:spcBef>
                <a:spcPts val="100"/>
              </a:spcBef>
            </a:pPr>
            <a:r>
              <a:rPr sz="2700" i="1" baseline="13888" dirty="0">
                <a:latin typeface="Times New Roman"/>
                <a:cs typeface="Times New Roman"/>
              </a:rPr>
              <a:t>R</a:t>
            </a:r>
            <a:r>
              <a:rPr sz="1200" i="1" dirty="0">
                <a:latin typeface="Times New Roman"/>
                <a:cs typeface="Times New Roman"/>
              </a:rPr>
              <a:t>i</a:t>
            </a:r>
            <a:r>
              <a:rPr sz="2700" i="1" baseline="13888" dirty="0">
                <a:latin typeface="Times New Roman"/>
                <a:cs typeface="Times New Roman"/>
              </a:rPr>
              <a:t>, R</a:t>
            </a:r>
            <a:r>
              <a:rPr sz="1200" i="1" dirty="0">
                <a:latin typeface="Times New Roman"/>
                <a:cs typeface="Times New Roman"/>
              </a:rPr>
              <a:t>i+m</a:t>
            </a:r>
            <a:r>
              <a:rPr sz="2700" i="1" baseline="13888" dirty="0">
                <a:latin typeface="Times New Roman"/>
                <a:cs typeface="Times New Roman"/>
              </a:rPr>
              <a:t>, R</a:t>
            </a:r>
            <a:r>
              <a:rPr sz="1200" i="1" dirty="0">
                <a:latin typeface="Times New Roman"/>
                <a:cs typeface="Times New Roman"/>
              </a:rPr>
              <a:t>i+2m</a:t>
            </a:r>
            <a:r>
              <a:rPr sz="2700" i="1" baseline="13888" dirty="0">
                <a:latin typeface="Times New Roman"/>
                <a:cs typeface="Times New Roman"/>
              </a:rPr>
              <a:t>,</a:t>
            </a:r>
            <a:r>
              <a:rPr sz="2700" i="1" spc="-75" baseline="13888" dirty="0">
                <a:latin typeface="Times New Roman"/>
                <a:cs typeface="Times New Roman"/>
              </a:rPr>
              <a:t> </a:t>
            </a:r>
            <a:r>
              <a:rPr sz="2700" i="1" spc="-7" baseline="13888" dirty="0">
                <a:latin typeface="Times New Roman"/>
                <a:cs typeface="Times New Roman"/>
              </a:rPr>
              <a:t>R</a:t>
            </a:r>
            <a:r>
              <a:rPr sz="1200" i="1" spc="-5" dirty="0">
                <a:latin typeface="Times New Roman"/>
                <a:cs typeface="Times New Roman"/>
              </a:rPr>
              <a:t>i+(M+1)m</a:t>
            </a:r>
            <a:endParaRPr sz="1200" dirty="0">
              <a:latin typeface="Times New Roman"/>
              <a:cs typeface="Times New Roman"/>
            </a:endParaRPr>
          </a:p>
        </p:txBody>
      </p:sp>
      <p:sp>
        <p:nvSpPr>
          <p:cNvPr id="33" name="object 6"/>
          <p:cNvSpPr txBox="1"/>
          <p:nvPr/>
        </p:nvSpPr>
        <p:spPr>
          <a:xfrm>
            <a:off x="1386812" y="2345193"/>
            <a:ext cx="4182745" cy="566822"/>
          </a:xfrm>
          <a:prstGeom prst="rect">
            <a:avLst/>
          </a:prstGeom>
        </p:spPr>
        <p:txBody>
          <a:bodyPr vert="horz" wrap="square" lIns="0" tIns="12700" rIns="0" bIns="0" rtlCol="0">
            <a:spAutoFit/>
          </a:bodyPr>
          <a:lstStyle/>
          <a:p>
            <a:pPr marL="359410" indent="-347345">
              <a:lnSpc>
                <a:spcPct val="100000"/>
              </a:lnSpc>
              <a:spcBef>
                <a:spcPts val="100"/>
              </a:spcBef>
              <a:buClr>
                <a:srgbClr val="003366"/>
              </a:buClr>
              <a:buFont typeface="Verdana"/>
              <a:buChar char="•"/>
              <a:tabLst>
                <a:tab pos="359410" algn="l"/>
                <a:tab pos="360045" algn="l"/>
              </a:tabLst>
            </a:pPr>
            <a:r>
              <a:rPr sz="1800" i="1" dirty="0">
                <a:latin typeface="Times New Roman"/>
                <a:cs typeface="Times New Roman"/>
              </a:rPr>
              <a:t>M </a:t>
            </a:r>
            <a:r>
              <a:rPr lang="tr-TR" dirty="0">
                <a:latin typeface="Verdana"/>
                <a:cs typeface="Times New Roman"/>
              </a:rPr>
              <a:t> </a:t>
            </a:r>
            <a:r>
              <a:rPr lang="tr-TR" dirty="0" smtClean="0">
                <a:latin typeface="Verdana"/>
                <a:cs typeface="Times New Roman"/>
              </a:rPr>
              <a:t>yandaki </a:t>
            </a:r>
            <a:r>
              <a:rPr lang="tr-TR" dirty="0" err="1" smtClean="0">
                <a:latin typeface="Verdana"/>
                <a:cs typeface="Times New Roman"/>
              </a:rPr>
              <a:t>şartıı</a:t>
            </a:r>
            <a:r>
              <a:rPr lang="tr-TR" dirty="0" smtClean="0">
                <a:latin typeface="Verdana"/>
                <a:cs typeface="Times New Roman"/>
              </a:rPr>
              <a:t> sağlayan en büyük tam sayıdır</a:t>
            </a:r>
            <a:endParaRPr sz="1800" dirty="0">
              <a:latin typeface="Verdana"/>
              <a:cs typeface="Verdana"/>
            </a:endParaRPr>
          </a:p>
        </p:txBody>
      </p:sp>
      <p:sp>
        <p:nvSpPr>
          <p:cNvPr id="34" name="object 7"/>
          <p:cNvSpPr txBox="1"/>
          <p:nvPr/>
        </p:nvSpPr>
        <p:spPr>
          <a:xfrm>
            <a:off x="1031211" y="3049789"/>
            <a:ext cx="1884045" cy="330200"/>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20000"/>
              <a:buChar char="•"/>
              <a:tabLst>
                <a:tab pos="354965" algn="l"/>
                <a:tab pos="355600" algn="l"/>
              </a:tabLst>
            </a:pPr>
            <a:r>
              <a:rPr lang="tr-TR" sz="2000" spc="-5" dirty="0">
                <a:latin typeface="Verdana"/>
                <a:cs typeface="Verdana"/>
              </a:rPr>
              <a:t>Hipotez </a:t>
            </a:r>
            <a:r>
              <a:rPr sz="2000" spc="-5" dirty="0" smtClean="0">
                <a:latin typeface="Verdana"/>
                <a:cs typeface="Verdana"/>
              </a:rPr>
              <a:t>:</a:t>
            </a:r>
            <a:endParaRPr sz="2000" dirty="0">
              <a:latin typeface="Verdana"/>
              <a:cs typeface="Verdana"/>
            </a:endParaRPr>
          </a:p>
        </p:txBody>
      </p:sp>
      <p:sp>
        <p:nvSpPr>
          <p:cNvPr id="35" name="object 8"/>
          <p:cNvSpPr txBox="1"/>
          <p:nvPr/>
        </p:nvSpPr>
        <p:spPr>
          <a:xfrm>
            <a:off x="5728761" y="2347522"/>
            <a:ext cx="1765300" cy="328930"/>
          </a:xfrm>
          <a:prstGeom prst="rect">
            <a:avLst/>
          </a:prstGeom>
        </p:spPr>
        <p:txBody>
          <a:bodyPr vert="horz" wrap="square" lIns="0" tIns="17145" rIns="0" bIns="0" rtlCol="0">
            <a:spAutoFit/>
          </a:bodyPr>
          <a:lstStyle/>
          <a:p>
            <a:pPr marL="12700">
              <a:lnSpc>
                <a:spcPct val="100000"/>
              </a:lnSpc>
              <a:spcBef>
                <a:spcPts val="135"/>
              </a:spcBef>
            </a:pPr>
            <a:r>
              <a:rPr sz="1950" i="1" dirty="0">
                <a:latin typeface="Times New Roman"/>
                <a:cs typeface="Times New Roman"/>
              </a:rPr>
              <a:t>i </a:t>
            </a:r>
            <a:r>
              <a:rPr sz="1950" spc="5" dirty="0">
                <a:latin typeface="Symbol"/>
                <a:cs typeface="Symbol"/>
              </a:rPr>
              <a:t></a:t>
            </a:r>
            <a:r>
              <a:rPr sz="1950" spc="5" dirty="0">
                <a:latin typeface="Times New Roman"/>
                <a:cs typeface="Times New Roman"/>
              </a:rPr>
              <a:t> </a:t>
            </a:r>
            <a:r>
              <a:rPr sz="1950" spc="40" dirty="0">
                <a:latin typeface="Times New Roman"/>
                <a:cs typeface="Times New Roman"/>
              </a:rPr>
              <a:t>(</a:t>
            </a:r>
            <a:r>
              <a:rPr sz="1950" i="1" spc="40" dirty="0">
                <a:latin typeface="Times New Roman"/>
                <a:cs typeface="Times New Roman"/>
              </a:rPr>
              <a:t>M </a:t>
            </a:r>
            <a:r>
              <a:rPr sz="1950" spc="5" dirty="0">
                <a:latin typeface="Symbol"/>
                <a:cs typeface="Symbol"/>
              </a:rPr>
              <a:t></a:t>
            </a:r>
            <a:r>
              <a:rPr sz="1950" spc="5" dirty="0">
                <a:latin typeface="Times New Roman"/>
                <a:cs typeface="Times New Roman"/>
              </a:rPr>
              <a:t>1)</a:t>
            </a:r>
            <a:r>
              <a:rPr sz="1950" i="1" spc="5" dirty="0">
                <a:latin typeface="Times New Roman"/>
                <a:cs typeface="Times New Roman"/>
              </a:rPr>
              <a:t>m </a:t>
            </a:r>
            <a:r>
              <a:rPr sz="1950" spc="5" dirty="0">
                <a:latin typeface="Symbol"/>
                <a:cs typeface="Symbol"/>
              </a:rPr>
              <a:t></a:t>
            </a:r>
            <a:r>
              <a:rPr sz="1950" spc="114" dirty="0">
                <a:latin typeface="Times New Roman"/>
                <a:cs typeface="Times New Roman"/>
              </a:rPr>
              <a:t> </a:t>
            </a:r>
            <a:r>
              <a:rPr sz="1950" i="1" spc="5" dirty="0">
                <a:latin typeface="Times New Roman"/>
                <a:cs typeface="Times New Roman"/>
              </a:rPr>
              <a:t>N</a:t>
            </a:r>
            <a:endParaRPr sz="1950">
              <a:latin typeface="Times New Roman"/>
              <a:cs typeface="Times New Roman"/>
            </a:endParaRPr>
          </a:p>
        </p:txBody>
      </p:sp>
      <p:sp>
        <p:nvSpPr>
          <p:cNvPr id="36" name="object 9"/>
          <p:cNvSpPr txBox="1"/>
          <p:nvPr/>
        </p:nvSpPr>
        <p:spPr>
          <a:xfrm>
            <a:off x="1005811" y="4824295"/>
            <a:ext cx="7726045" cy="1003480"/>
          </a:xfrm>
          <a:prstGeom prst="rect">
            <a:avLst/>
          </a:prstGeom>
        </p:spPr>
        <p:txBody>
          <a:bodyPr vert="horz" wrap="square" lIns="0" tIns="66675" rIns="0" bIns="0" rtlCol="0">
            <a:spAutoFit/>
          </a:bodyPr>
          <a:lstStyle/>
          <a:p>
            <a:pPr marL="381000" indent="-342900">
              <a:lnSpc>
                <a:spcPct val="100000"/>
              </a:lnSpc>
              <a:spcBef>
                <a:spcPts val="525"/>
              </a:spcBef>
              <a:buClr>
                <a:srgbClr val="003366"/>
              </a:buClr>
              <a:buSzPct val="120000"/>
              <a:buChar char="•"/>
              <a:tabLst>
                <a:tab pos="380365" algn="l"/>
                <a:tab pos="381000" algn="l"/>
              </a:tabLst>
            </a:pPr>
            <a:r>
              <a:rPr lang="tr-TR" sz="2000" dirty="0">
                <a:latin typeface="Verdana"/>
                <a:cs typeface="Verdana"/>
              </a:rPr>
              <a:t>Değerler ilişkisizse:</a:t>
            </a:r>
          </a:p>
          <a:p>
            <a:pPr marL="660400" marR="30480" lvl="1" indent="-266700">
              <a:lnSpc>
                <a:spcPts val="2170"/>
              </a:lnSpc>
              <a:spcBef>
                <a:spcPts val="515"/>
              </a:spcBef>
              <a:buClr>
                <a:srgbClr val="003366"/>
              </a:buClr>
              <a:buChar char="•"/>
              <a:tabLst>
                <a:tab pos="659765" algn="l"/>
                <a:tab pos="660400" algn="l"/>
                <a:tab pos="1854835" algn="l"/>
              </a:tabLst>
            </a:pPr>
            <a:r>
              <a:rPr lang="tr-TR" spc="-5" dirty="0">
                <a:latin typeface="Verdana"/>
                <a:cs typeface="Verdana"/>
              </a:rPr>
              <a:t>Büyük </a:t>
            </a:r>
            <a:r>
              <a:rPr lang="tr-TR" i="1" dirty="0">
                <a:latin typeface="Times New Roman"/>
                <a:cs typeface="Times New Roman"/>
              </a:rPr>
              <a:t>M </a:t>
            </a:r>
            <a:r>
              <a:rPr lang="tr-TR" spc="-5" dirty="0" smtClean="0">
                <a:latin typeface="Verdana"/>
                <a:cs typeface="Verdana"/>
              </a:rPr>
              <a:t>değerleri </a:t>
            </a:r>
            <a:r>
              <a:rPr lang="tr-TR" spc="-5" dirty="0">
                <a:latin typeface="Verdana"/>
                <a:cs typeface="Verdana"/>
              </a:rPr>
              <a:t>için, </a:t>
            </a:r>
            <a:r>
              <a:rPr lang="tr-TR" sz="3200" i="1" spc="-142" baseline="6944" dirty="0">
                <a:latin typeface="Symbol"/>
                <a:cs typeface="Symbol"/>
              </a:rPr>
              <a:t></a:t>
            </a:r>
            <a:r>
              <a:rPr lang="tr-TR" sz="3200" spc="-142" baseline="10233" dirty="0">
                <a:latin typeface="Times New Roman"/>
                <a:cs typeface="Times New Roman"/>
              </a:rPr>
              <a:t>ˆ</a:t>
            </a:r>
            <a:r>
              <a:rPr lang="tr-TR" i="1" spc="-142" baseline="-12626" dirty="0" err="1">
                <a:latin typeface="Times New Roman"/>
                <a:cs typeface="Times New Roman"/>
              </a:rPr>
              <a:t>i</a:t>
            </a:r>
            <a:r>
              <a:rPr lang="tr-TR" spc="-142" baseline="-12626" dirty="0" err="1">
                <a:latin typeface="Times New Roman"/>
                <a:cs typeface="Times New Roman"/>
              </a:rPr>
              <a:t>,</a:t>
            </a:r>
            <a:r>
              <a:rPr lang="tr-TR" i="1" spc="-142" baseline="-12626" dirty="0" err="1">
                <a:latin typeface="Times New Roman"/>
                <a:cs typeface="Times New Roman"/>
              </a:rPr>
              <a:t>m</a:t>
            </a:r>
            <a:r>
              <a:rPr lang="tr-TR" i="1" spc="-142" baseline="-12626" dirty="0">
                <a:latin typeface="Times New Roman"/>
                <a:cs typeface="Times New Roman"/>
              </a:rPr>
              <a:t> </a:t>
            </a:r>
            <a:r>
              <a:rPr lang="tr-TR" spc="-5" dirty="0" smtClean="0">
                <a:latin typeface="Verdana"/>
                <a:cs typeface="Verdana"/>
              </a:rPr>
              <a:t>ile </a:t>
            </a:r>
            <a:r>
              <a:rPr lang="tr-TR" spc="-5" dirty="0">
                <a:latin typeface="Verdana"/>
                <a:cs typeface="Verdana"/>
              </a:rPr>
              <a:t>belirtilen </a:t>
            </a:r>
            <a:r>
              <a:rPr lang="tr-TR" sz="1850" i="1" spc="-10" dirty="0">
                <a:latin typeface="Symbol"/>
                <a:cs typeface="Symbol"/>
              </a:rPr>
              <a:t></a:t>
            </a:r>
            <a:r>
              <a:rPr lang="tr-TR" i="1" spc="-15" baseline="-20833" dirty="0" err="1">
                <a:latin typeface="Times New Roman"/>
                <a:cs typeface="Times New Roman"/>
              </a:rPr>
              <a:t>i,m</a:t>
            </a:r>
            <a:r>
              <a:rPr lang="tr-TR" spc="-5" dirty="0" smtClean="0">
                <a:latin typeface="Verdana"/>
                <a:cs typeface="Verdana"/>
              </a:rPr>
              <a:t> </a:t>
            </a:r>
            <a:r>
              <a:rPr lang="tr-TR" spc="-5" dirty="0">
                <a:latin typeface="Verdana"/>
                <a:cs typeface="Verdana"/>
              </a:rPr>
              <a:t>tahmincisinin dağılımı yaklaşık olarak </a:t>
            </a:r>
            <a:r>
              <a:rPr lang="tr-TR" spc="-5" dirty="0" smtClean="0">
                <a:latin typeface="Verdana"/>
                <a:cs typeface="Verdana"/>
              </a:rPr>
              <a:t>normaldir.</a:t>
            </a:r>
            <a:endParaRPr sz="1800" dirty="0">
              <a:latin typeface="Verdana"/>
              <a:cs typeface="Verdana"/>
            </a:endParaRPr>
          </a:p>
        </p:txBody>
      </p:sp>
      <p:sp>
        <p:nvSpPr>
          <p:cNvPr id="37" name="object 10"/>
          <p:cNvSpPr txBox="1"/>
          <p:nvPr/>
        </p:nvSpPr>
        <p:spPr>
          <a:xfrm>
            <a:off x="4825879" y="3518808"/>
            <a:ext cx="2566035" cy="758825"/>
          </a:xfrm>
          <a:prstGeom prst="rect">
            <a:avLst/>
          </a:prstGeom>
        </p:spPr>
        <p:txBody>
          <a:bodyPr vert="horz" wrap="square" lIns="0" tIns="17145" rIns="0" bIns="0" rtlCol="0">
            <a:spAutoFit/>
          </a:bodyPr>
          <a:lstStyle/>
          <a:p>
            <a:pPr marL="24765">
              <a:lnSpc>
                <a:spcPct val="100000"/>
              </a:lnSpc>
              <a:spcBef>
                <a:spcPts val="135"/>
              </a:spcBef>
            </a:pPr>
            <a:r>
              <a:rPr lang="tr-TR" spc="25" dirty="0">
                <a:latin typeface="Times New Roman"/>
                <a:cs typeface="Times New Roman"/>
              </a:rPr>
              <a:t>sayılar bağımsızsa</a:t>
            </a:r>
          </a:p>
          <a:p>
            <a:pPr marL="12700">
              <a:lnSpc>
                <a:spcPct val="100000"/>
              </a:lnSpc>
              <a:spcBef>
                <a:spcPts val="1410"/>
              </a:spcBef>
            </a:pPr>
            <a:r>
              <a:rPr lang="tr-TR" spc="25" dirty="0">
                <a:latin typeface="Times New Roman"/>
                <a:cs typeface="Times New Roman"/>
              </a:rPr>
              <a:t>eğer sayılar bağımlıysa</a:t>
            </a:r>
            <a:endParaRPr lang="tr-TR" dirty="0">
              <a:latin typeface="Times New Roman"/>
              <a:cs typeface="Times New Roman"/>
            </a:endParaRPr>
          </a:p>
        </p:txBody>
      </p:sp>
      <p:sp>
        <p:nvSpPr>
          <p:cNvPr id="38" name="object 11"/>
          <p:cNvSpPr txBox="1"/>
          <p:nvPr/>
        </p:nvSpPr>
        <p:spPr>
          <a:xfrm>
            <a:off x="2940550" y="3358652"/>
            <a:ext cx="1647825" cy="931544"/>
          </a:xfrm>
          <a:prstGeom prst="rect">
            <a:avLst/>
          </a:prstGeom>
        </p:spPr>
        <p:txBody>
          <a:bodyPr vert="horz" wrap="square" lIns="0" tIns="114300" rIns="0" bIns="0" rtlCol="0">
            <a:spAutoFit/>
          </a:bodyPr>
          <a:lstStyle/>
          <a:p>
            <a:pPr marL="50800">
              <a:lnSpc>
                <a:spcPct val="100000"/>
              </a:lnSpc>
              <a:spcBef>
                <a:spcPts val="900"/>
              </a:spcBef>
              <a:tabLst>
                <a:tab pos="690880" algn="l"/>
              </a:tabLst>
            </a:pPr>
            <a:r>
              <a:rPr sz="2200" i="1" spc="105" dirty="0">
                <a:latin typeface="Times New Roman"/>
                <a:cs typeface="Times New Roman"/>
              </a:rPr>
              <a:t>H</a:t>
            </a:r>
            <a:r>
              <a:rPr sz="1875" spc="157" baseline="-24444" dirty="0">
                <a:latin typeface="Times New Roman"/>
                <a:cs typeface="Times New Roman"/>
              </a:rPr>
              <a:t>0</a:t>
            </a:r>
            <a:r>
              <a:rPr sz="1875" spc="337" baseline="-24444" dirty="0">
                <a:latin typeface="Times New Roman"/>
                <a:cs typeface="Times New Roman"/>
              </a:rPr>
              <a:t> </a:t>
            </a:r>
            <a:r>
              <a:rPr sz="2200" spc="15" dirty="0">
                <a:latin typeface="Times New Roman"/>
                <a:cs typeface="Times New Roman"/>
              </a:rPr>
              <a:t>:	</a:t>
            </a:r>
            <a:r>
              <a:rPr sz="2300" i="1" spc="60" dirty="0">
                <a:latin typeface="Symbol"/>
                <a:cs typeface="Symbol"/>
              </a:rPr>
              <a:t></a:t>
            </a:r>
            <a:r>
              <a:rPr sz="1875" i="1" spc="89" baseline="-24444" dirty="0">
                <a:latin typeface="Times New Roman"/>
                <a:cs typeface="Times New Roman"/>
              </a:rPr>
              <a:t>i</a:t>
            </a:r>
            <a:r>
              <a:rPr sz="1875" spc="89" baseline="-24444" dirty="0">
                <a:latin typeface="Times New Roman"/>
                <a:cs typeface="Times New Roman"/>
              </a:rPr>
              <a:t>,</a:t>
            </a:r>
            <a:r>
              <a:rPr sz="1875" i="1" spc="89" baseline="-24444" dirty="0">
                <a:latin typeface="Times New Roman"/>
                <a:cs typeface="Times New Roman"/>
              </a:rPr>
              <a:t>m  </a:t>
            </a:r>
            <a:r>
              <a:rPr sz="2200" spc="30" dirty="0">
                <a:latin typeface="Symbol"/>
                <a:cs typeface="Symbol"/>
              </a:rPr>
              <a:t></a:t>
            </a:r>
            <a:r>
              <a:rPr sz="2200" spc="-215" dirty="0">
                <a:latin typeface="Times New Roman"/>
                <a:cs typeface="Times New Roman"/>
              </a:rPr>
              <a:t> </a:t>
            </a:r>
            <a:r>
              <a:rPr sz="2200" spc="-10" dirty="0">
                <a:latin typeface="Times New Roman"/>
                <a:cs typeface="Times New Roman"/>
              </a:rPr>
              <a:t>0,</a:t>
            </a:r>
            <a:endParaRPr sz="2200">
              <a:latin typeface="Times New Roman"/>
              <a:cs typeface="Times New Roman"/>
            </a:endParaRPr>
          </a:p>
          <a:p>
            <a:pPr marL="50800">
              <a:lnSpc>
                <a:spcPct val="100000"/>
              </a:lnSpc>
              <a:spcBef>
                <a:spcPts val="805"/>
              </a:spcBef>
              <a:tabLst>
                <a:tab pos="663575" algn="l"/>
              </a:tabLst>
            </a:pPr>
            <a:r>
              <a:rPr sz="2200" i="1" spc="40" dirty="0">
                <a:latin typeface="Times New Roman"/>
                <a:cs typeface="Times New Roman"/>
              </a:rPr>
              <a:t>H</a:t>
            </a:r>
            <a:r>
              <a:rPr sz="1875" spc="60" baseline="-24444" dirty="0">
                <a:latin typeface="Times New Roman"/>
                <a:cs typeface="Times New Roman"/>
              </a:rPr>
              <a:t>1</a:t>
            </a:r>
            <a:r>
              <a:rPr sz="1875" spc="195" baseline="-24444" dirty="0">
                <a:latin typeface="Times New Roman"/>
                <a:cs typeface="Times New Roman"/>
              </a:rPr>
              <a:t> </a:t>
            </a:r>
            <a:r>
              <a:rPr sz="2200" spc="15" dirty="0">
                <a:latin typeface="Times New Roman"/>
                <a:cs typeface="Times New Roman"/>
              </a:rPr>
              <a:t>:	</a:t>
            </a:r>
            <a:r>
              <a:rPr sz="2300" i="1" spc="60" dirty="0">
                <a:latin typeface="Symbol"/>
                <a:cs typeface="Symbol"/>
              </a:rPr>
              <a:t></a:t>
            </a:r>
            <a:r>
              <a:rPr sz="1875" i="1" spc="89" baseline="-24444" dirty="0">
                <a:latin typeface="Times New Roman"/>
                <a:cs typeface="Times New Roman"/>
              </a:rPr>
              <a:t>i</a:t>
            </a:r>
            <a:r>
              <a:rPr sz="1875" spc="89" baseline="-24444" dirty="0">
                <a:latin typeface="Times New Roman"/>
                <a:cs typeface="Times New Roman"/>
              </a:rPr>
              <a:t>,</a:t>
            </a:r>
            <a:r>
              <a:rPr sz="1875" i="1" spc="89" baseline="-24444" dirty="0">
                <a:latin typeface="Times New Roman"/>
                <a:cs typeface="Times New Roman"/>
              </a:rPr>
              <a:t>m  </a:t>
            </a:r>
            <a:r>
              <a:rPr sz="2200" spc="30" dirty="0">
                <a:latin typeface="Symbol"/>
                <a:cs typeface="Symbol"/>
              </a:rPr>
              <a:t></a:t>
            </a:r>
            <a:r>
              <a:rPr sz="2200" spc="-180" dirty="0">
                <a:latin typeface="Times New Roman"/>
                <a:cs typeface="Times New Roman"/>
              </a:rPr>
              <a:t> </a:t>
            </a:r>
            <a:r>
              <a:rPr sz="2200" spc="-10" dirty="0">
                <a:latin typeface="Times New Roman"/>
                <a:cs typeface="Times New Roman"/>
              </a:rPr>
              <a:t>0,</a:t>
            </a:r>
            <a:endParaRPr sz="2200">
              <a:latin typeface="Times New Roman"/>
              <a:cs typeface="Times New Roman"/>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439920" cy="452120"/>
          </a:xfrm>
          <a:prstGeom prst="rect">
            <a:avLst/>
          </a:prstGeom>
        </p:spPr>
        <p:txBody>
          <a:bodyPr vert="horz" wrap="square" lIns="0" tIns="12700" rIns="0" bIns="0" rtlCol="0">
            <a:spAutoFit/>
          </a:bodyPr>
          <a:lstStyle/>
          <a:p>
            <a:pPr marL="12700">
              <a:lnSpc>
                <a:spcPct val="100000"/>
              </a:lnSpc>
              <a:spcBef>
                <a:spcPts val="100"/>
              </a:spcBef>
            </a:pPr>
            <a:r>
              <a:rPr lang="tr-TR" dirty="0" err="1"/>
              <a:t>Otokorelasyon</a:t>
            </a:r>
            <a:r>
              <a:rPr lang="tr-TR" dirty="0"/>
              <a:t> Testleri</a:t>
            </a:r>
            <a:endParaRPr spc="-5" dirty="0"/>
          </a:p>
        </p:txBody>
      </p:sp>
      <p:sp>
        <p:nvSpPr>
          <p:cNvPr id="3" name="object 3"/>
          <p:cNvSpPr txBox="1"/>
          <p:nvPr/>
        </p:nvSpPr>
        <p:spPr>
          <a:xfrm>
            <a:off x="1005811" y="4173485"/>
            <a:ext cx="3846320" cy="351378"/>
          </a:xfrm>
          <a:prstGeom prst="rect">
            <a:avLst/>
          </a:prstGeom>
        </p:spPr>
        <p:txBody>
          <a:bodyPr vert="horz" wrap="square" lIns="0" tIns="12700" rIns="0" bIns="0" rtlCol="0">
            <a:spAutoFit/>
          </a:bodyPr>
          <a:lstStyle/>
          <a:p>
            <a:pPr marL="381000" indent="-342900">
              <a:lnSpc>
                <a:spcPct val="100000"/>
              </a:lnSpc>
              <a:spcBef>
                <a:spcPts val="100"/>
              </a:spcBef>
              <a:buClr>
                <a:srgbClr val="003366"/>
              </a:buClr>
              <a:buSzPct val="118181"/>
              <a:buChar char="•"/>
              <a:tabLst>
                <a:tab pos="381000" algn="l"/>
              </a:tabLst>
            </a:pPr>
            <a:r>
              <a:rPr lang="tr-TR" sz="2200" spc="-5" dirty="0" err="1" smtClean="0">
                <a:latin typeface="Verdana"/>
                <a:cs typeface="Verdana"/>
              </a:rPr>
              <a:t>Varsayalımki</a:t>
            </a:r>
            <a:r>
              <a:rPr lang="tr-TR" sz="2200" spc="-5" dirty="0" smtClean="0">
                <a:latin typeface="Verdana"/>
                <a:cs typeface="Verdana"/>
              </a:rPr>
              <a:t> </a:t>
            </a:r>
            <a:r>
              <a:rPr sz="2200" i="1" dirty="0" smtClean="0">
                <a:latin typeface="Times New Roman"/>
                <a:cs typeface="Times New Roman"/>
              </a:rPr>
              <a:t>X</a:t>
            </a:r>
            <a:r>
              <a:rPr sz="2175" i="1" baseline="-21072" dirty="0" smtClean="0">
                <a:latin typeface="Times New Roman"/>
                <a:cs typeface="Times New Roman"/>
              </a:rPr>
              <a:t>i </a:t>
            </a:r>
            <a:r>
              <a:rPr sz="2200" dirty="0">
                <a:latin typeface="Times New Roman"/>
                <a:cs typeface="Times New Roman"/>
              </a:rPr>
              <a:t>=</a:t>
            </a:r>
            <a:r>
              <a:rPr sz="2200" spc="-229" dirty="0">
                <a:latin typeface="Times New Roman"/>
                <a:cs typeface="Times New Roman"/>
              </a:rPr>
              <a:t> </a:t>
            </a:r>
            <a:r>
              <a:rPr sz="2200" i="1" dirty="0">
                <a:latin typeface="Times New Roman"/>
                <a:cs typeface="Times New Roman"/>
              </a:rPr>
              <a:t>U</a:t>
            </a:r>
            <a:r>
              <a:rPr sz="2175" i="1" baseline="-21072" dirty="0">
                <a:latin typeface="Times New Roman"/>
                <a:cs typeface="Times New Roman"/>
              </a:rPr>
              <a:t>i</a:t>
            </a:r>
            <a:endParaRPr sz="2175" baseline="-21072" dirty="0">
              <a:latin typeface="Times New Roman"/>
              <a:cs typeface="Times New Roman"/>
            </a:endParaRPr>
          </a:p>
        </p:txBody>
      </p:sp>
      <p:sp>
        <p:nvSpPr>
          <p:cNvPr id="4" name="object 4"/>
          <p:cNvSpPr/>
          <p:nvPr/>
        </p:nvSpPr>
        <p:spPr>
          <a:xfrm>
            <a:off x="2279023" y="2167204"/>
            <a:ext cx="306070" cy="0"/>
          </a:xfrm>
          <a:custGeom>
            <a:avLst/>
            <a:gdLst/>
            <a:ahLst/>
            <a:cxnLst/>
            <a:rect l="l" t="t" r="r" b="b"/>
            <a:pathLst>
              <a:path w="306069">
                <a:moveTo>
                  <a:pt x="0" y="0"/>
                </a:moveTo>
                <a:lnTo>
                  <a:pt x="305561" y="0"/>
                </a:lnTo>
              </a:path>
            </a:pathLst>
          </a:custGeom>
          <a:ln w="10737">
            <a:solidFill>
              <a:srgbClr val="000000"/>
            </a:solidFill>
          </a:ln>
        </p:spPr>
        <p:txBody>
          <a:bodyPr wrap="square" lIns="0" tIns="0" rIns="0" bIns="0" rtlCol="0"/>
          <a:lstStyle/>
          <a:p>
            <a:endParaRPr/>
          </a:p>
        </p:txBody>
      </p:sp>
      <p:sp>
        <p:nvSpPr>
          <p:cNvPr id="5" name="object 5"/>
          <p:cNvSpPr/>
          <p:nvPr/>
        </p:nvSpPr>
        <p:spPr>
          <a:xfrm>
            <a:off x="2588897" y="3835777"/>
            <a:ext cx="2840990" cy="0"/>
          </a:xfrm>
          <a:custGeom>
            <a:avLst/>
            <a:gdLst/>
            <a:ahLst/>
            <a:cxnLst/>
            <a:rect l="l" t="t" r="r" b="b"/>
            <a:pathLst>
              <a:path w="2840990">
                <a:moveTo>
                  <a:pt x="0" y="0"/>
                </a:moveTo>
                <a:lnTo>
                  <a:pt x="2840508" y="0"/>
                </a:lnTo>
              </a:path>
            </a:pathLst>
          </a:custGeom>
          <a:ln w="10737">
            <a:solidFill>
              <a:srgbClr val="000000"/>
            </a:solidFill>
          </a:ln>
        </p:spPr>
        <p:txBody>
          <a:bodyPr wrap="square" lIns="0" tIns="0" rIns="0" bIns="0" rtlCol="0"/>
          <a:lstStyle/>
          <a:p>
            <a:endParaRPr/>
          </a:p>
        </p:txBody>
      </p:sp>
      <p:sp>
        <p:nvSpPr>
          <p:cNvPr id="6" name="object 6"/>
          <p:cNvSpPr txBox="1"/>
          <p:nvPr/>
        </p:nvSpPr>
        <p:spPr>
          <a:xfrm>
            <a:off x="4259472" y="4006691"/>
            <a:ext cx="68580" cy="209550"/>
          </a:xfrm>
          <a:prstGeom prst="rect">
            <a:avLst/>
          </a:prstGeom>
        </p:spPr>
        <p:txBody>
          <a:bodyPr vert="horz" wrap="square" lIns="0" tIns="13335" rIns="0" bIns="0" rtlCol="0">
            <a:spAutoFit/>
          </a:bodyPr>
          <a:lstStyle/>
          <a:p>
            <a:pPr marL="12700">
              <a:lnSpc>
                <a:spcPct val="100000"/>
              </a:lnSpc>
              <a:spcBef>
                <a:spcPts val="105"/>
              </a:spcBef>
            </a:pPr>
            <a:r>
              <a:rPr sz="1200" i="1" dirty="0">
                <a:latin typeface="Times New Roman"/>
                <a:cs typeface="Times New Roman"/>
              </a:rPr>
              <a:t>i</a:t>
            </a:r>
            <a:endParaRPr sz="1200">
              <a:latin typeface="Times New Roman"/>
              <a:cs typeface="Times New Roman"/>
            </a:endParaRPr>
          </a:p>
        </p:txBody>
      </p:sp>
      <p:sp>
        <p:nvSpPr>
          <p:cNvPr id="7" name="object 7"/>
          <p:cNvSpPr txBox="1"/>
          <p:nvPr/>
        </p:nvSpPr>
        <p:spPr>
          <a:xfrm>
            <a:off x="3550461" y="3831140"/>
            <a:ext cx="899160" cy="340995"/>
          </a:xfrm>
          <a:prstGeom prst="rect">
            <a:avLst/>
          </a:prstGeom>
        </p:spPr>
        <p:txBody>
          <a:bodyPr vert="horz" wrap="square" lIns="0" tIns="14604" rIns="0" bIns="0" rtlCol="0">
            <a:spAutoFit/>
          </a:bodyPr>
          <a:lstStyle/>
          <a:p>
            <a:pPr marL="12700">
              <a:lnSpc>
                <a:spcPct val="100000"/>
              </a:lnSpc>
              <a:spcBef>
                <a:spcPts val="114"/>
              </a:spcBef>
            </a:pPr>
            <a:r>
              <a:rPr sz="2050" i="1" spc="30" dirty="0">
                <a:latin typeface="Times New Roman"/>
                <a:cs typeface="Times New Roman"/>
              </a:rPr>
              <a:t>Var</a:t>
            </a:r>
            <a:r>
              <a:rPr sz="2050" spc="30" dirty="0">
                <a:latin typeface="Times New Roman"/>
                <a:cs typeface="Times New Roman"/>
              </a:rPr>
              <a:t>( </a:t>
            </a:r>
            <a:r>
              <a:rPr sz="2050" i="1" spc="10" dirty="0">
                <a:latin typeface="Times New Roman"/>
                <a:cs typeface="Times New Roman"/>
              </a:rPr>
              <a:t>X</a:t>
            </a:r>
            <a:r>
              <a:rPr sz="2050" i="1" spc="-110" dirty="0">
                <a:latin typeface="Times New Roman"/>
                <a:cs typeface="Times New Roman"/>
              </a:rPr>
              <a:t> </a:t>
            </a:r>
            <a:r>
              <a:rPr sz="2050" spc="5" dirty="0">
                <a:latin typeface="Times New Roman"/>
                <a:cs typeface="Times New Roman"/>
              </a:rPr>
              <a:t>)</a:t>
            </a:r>
            <a:endParaRPr sz="2050">
              <a:latin typeface="Times New Roman"/>
              <a:cs typeface="Times New Roman"/>
            </a:endParaRPr>
          </a:p>
        </p:txBody>
      </p:sp>
      <p:sp>
        <p:nvSpPr>
          <p:cNvPr id="8" name="object 8"/>
          <p:cNvSpPr txBox="1"/>
          <p:nvPr/>
        </p:nvSpPr>
        <p:spPr>
          <a:xfrm>
            <a:off x="1005810" y="1297999"/>
            <a:ext cx="5331489" cy="832279"/>
          </a:xfrm>
          <a:prstGeom prst="rect">
            <a:avLst/>
          </a:prstGeom>
        </p:spPr>
        <p:txBody>
          <a:bodyPr vert="horz" wrap="square" lIns="0" tIns="77470" rIns="0" bIns="0" rtlCol="0">
            <a:spAutoFit/>
          </a:bodyPr>
          <a:lstStyle/>
          <a:p>
            <a:pPr marL="381000" indent="-342900">
              <a:spcBef>
                <a:spcPts val="610"/>
              </a:spcBef>
              <a:buClr>
                <a:srgbClr val="003366"/>
              </a:buClr>
              <a:buSzPct val="118181"/>
              <a:buFontTx/>
              <a:buChar char="•"/>
              <a:tabLst>
                <a:tab pos="381000" algn="l"/>
              </a:tabLst>
            </a:pPr>
            <a:r>
              <a:rPr lang="tr-TR" sz="2200" spc="-5" dirty="0" smtClean="0">
                <a:latin typeface="Verdana"/>
                <a:cs typeface="Verdana"/>
              </a:rPr>
              <a:t>gecikme </a:t>
            </a:r>
            <a:r>
              <a:rPr lang="tr-TR" sz="2200" spc="-5" dirty="0">
                <a:latin typeface="Verdana"/>
                <a:cs typeface="Verdana"/>
              </a:rPr>
              <a:t>j ‘deki </a:t>
            </a:r>
            <a:r>
              <a:rPr lang="tr-TR" sz="2200" spc="-5" dirty="0" smtClean="0">
                <a:latin typeface="Verdana"/>
                <a:cs typeface="Verdana"/>
              </a:rPr>
              <a:t>korelasyon </a:t>
            </a:r>
          </a:p>
          <a:p>
            <a:pPr marL="38100">
              <a:lnSpc>
                <a:spcPct val="100000"/>
              </a:lnSpc>
              <a:spcBef>
                <a:spcPts val="610"/>
              </a:spcBef>
              <a:buClr>
                <a:srgbClr val="003366"/>
              </a:buClr>
              <a:buSzPct val="118181"/>
              <a:tabLst>
                <a:tab pos="381000" algn="l"/>
              </a:tabLst>
            </a:pPr>
            <a:r>
              <a:rPr lang="tr-TR" sz="2200" i="1" spc="-5" dirty="0" smtClean="0">
                <a:latin typeface="Verdana"/>
                <a:cs typeface="Verdana"/>
              </a:rPr>
              <a:t>            </a:t>
            </a:r>
            <a:r>
              <a:rPr sz="2050" i="1" spc="130" dirty="0" err="1" smtClean="0">
                <a:latin typeface="Times New Roman"/>
                <a:cs typeface="Times New Roman"/>
              </a:rPr>
              <a:t>C</a:t>
            </a:r>
            <a:r>
              <a:rPr sz="1800" i="1" spc="195" baseline="-23148" dirty="0" err="1" smtClean="0">
                <a:latin typeface="Times New Roman"/>
                <a:cs typeface="Times New Roman"/>
              </a:rPr>
              <a:t>j</a:t>
            </a:r>
            <a:endParaRPr sz="1800" baseline="-23148" dirty="0">
              <a:latin typeface="Times New Roman"/>
              <a:cs typeface="Times New Roman"/>
            </a:endParaRPr>
          </a:p>
        </p:txBody>
      </p:sp>
      <p:sp>
        <p:nvSpPr>
          <p:cNvPr id="9" name="object 9"/>
          <p:cNvSpPr txBox="1"/>
          <p:nvPr/>
        </p:nvSpPr>
        <p:spPr>
          <a:xfrm>
            <a:off x="2576607" y="3428480"/>
            <a:ext cx="2879725" cy="340995"/>
          </a:xfrm>
          <a:prstGeom prst="rect">
            <a:avLst/>
          </a:prstGeom>
        </p:spPr>
        <p:txBody>
          <a:bodyPr vert="horz" wrap="square" lIns="0" tIns="14604" rIns="0" bIns="0" rtlCol="0">
            <a:spAutoFit/>
          </a:bodyPr>
          <a:lstStyle/>
          <a:p>
            <a:pPr marL="38100">
              <a:lnSpc>
                <a:spcPct val="100000"/>
              </a:lnSpc>
              <a:spcBef>
                <a:spcPts val="114"/>
              </a:spcBef>
            </a:pPr>
            <a:r>
              <a:rPr sz="2050" i="1" spc="65" dirty="0">
                <a:latin typeface="Times New Roman"/>
                <a:cs typeface="Times New Roman"/>
              </a:rPr>
              <a:t>E</a:t>
            </a:r>
            <a:r>
              <a:rPr sz="2050" spc="65" dirty="0">
                <a:latin typeface="Times New Roman"/>
                <a:cs typeface="Times New Roman"/>
              </a:rPr>
              <a:t>(</a:t>
            </a:r>
            <a:r>
              <a:rPr sz="2050" spc="-310" dirty="0">
                <a:latin typeface="Times New Roman"/>
                <a:cs typeface="Times New Roman"/>
              </a:rPr>
              <a:t> </a:t>
            </a:r>
            <a:r>
              <a:rPr sz="2050" i="1" spc="105" dirty="0">
                <a:latin typeface="Times New Roman"/>
                <a:cs typeface="Times New Roman"/>
              </a:rPr>
              <a:t>X</a:t>
            </a:r>
            <a:r>
              <a:rPr sz="1800" i="1" spc="157" baseline="-23148" dirty="0">
                <a:latin typeface="Times New Roman"/>
                <a:cs typeface="Times New Roman"/>
              </a:rPr>
              <a:t>i</a:t>
            </a:r>
            <a:r>
              <a:rPr sz="1800" i="1" spc="-7" baseline="-23148" dirty="0">
                <a:latin typeface="Times New Roman"/>
                <a:cs typeface="Times New Roman"/>
              </a:rPr>
              <a:t> </a:t>
            </a:r>
            <a:r>
              <a:rPr sz="2050" i="1" spc="100" dirty="0">
                <a:latin typeface="Times New Roman"/>
                <a:cs typeface="Times New Roman"/>
              </a:rPr>
              <a:t>X</a:t>
            </a:r>
            <a:r>
              <a:rPr sz="1800" i="1" spc="150" baseline="-23148" dirty="0">
                <a:latin typeface="Times New Roman"/>
                <a:cs typeface="Times New Roman"/>
              </a:rPr>
              <a:t>i</a:t>
            </a:r>
            <a:r>
              <a:rPr sz="1800" spc="150" baseline="-23148" dirty="0">
                <a:latin typeface="Symbol"/>
                <a:cs typeface="Symbol"/>
              </a:rPr>
              <a:t></a:t>
            </a:r>
            <a:r>
              <a:rPr sz="1800" baseline="-23148" dirty="0">
                <a:latin typeface="Times New Roman"/>
                <a:cs typeface="Times New Roman"/>
              </a:rPr>
              <a:t> </a:t>
            </a:r>
            <a:r>
              <a:rPr sz="1800" i="1" baseline="-23148" dirty="0">
                <a:latin typeface="Times New Roman"/>
                <a:cs typeface="Times New Roman"/>
              </a:rPr>
              <a:t>j</a:t>
            </a:r>
            <a:r>
              <a:rPr sz="1800" i="1" spc="-22" baseline="-23148" dirty="0">
                <a:latin typeface="Times New Roman"/>
                <a:cs typeface="Times New Roman"/>
              </a:rPr>
              <a:t> </a:t>
            </a:r>
            <a:r>
              <a:rPr sz="2050" spc="5" dirty="0">
                <a:latin typeface="Times New Roman"/>
                <a:cs typeface="Times New Roman"/>
              </a:rPr>
              <a:t>)</a:t>
            </a:r>
            <a:r>
              <a:rPr sz="2050" spc="-185" dirty="0">
                <a:latin typeface="Times New Roman"/>
                <a:cs typeface="Times New Roman"/>
              </a:rPr>
              <a:t> </a:t>
            </a:r>
            <a:r>
              <a:rPr sz="2050" spc="10" dirty="0">
                <a:latin typeface="Symbol"/>
                <a:cs typeface="Symbol"/>
              </a:rPr>
              <a:t></a:t>
            </a:r>
            <a:r>
              <a:rPr sz="2050" spc="-120"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10" dirty="0">
                <a:latin typeface="Times New Roman"/>
                <a:cs typeface="Times New Roman"/>
              </a:rPr>
              <a:t>X</a:t>
            </a:r>
            <a:r>
              <a:rPr sz="1800" i="1" spc="165" baseline="-23148" dirty="0">
                <a:latin typeface="Times New Roman"/>
                <a:cs typeface="Times New Roman"/>
              </a:rPr>
              <a:t>i</a:t>
            </a:r>
            <a:r>
              <a:rPr sz="1800" i="1" spc="-60" baseline="-23148" dirty="0">
                <a:latin typeface="Times New Roman"/>
                <a:cs typeface="Times New Roman"/>
              </a:rPr>
              <a:t> </a:t>
            </a:r>
            <a:r>
              <a:rPr sz="2050" spc="85" dirty="0">
                <a:latin typeface="Times New Roman"/>
                <a:cs typeface="Times New Roman"/>
              </a:rPr>
              <a:t>)</a:t>
            </a:r>
            <a:r>
              <a:rPr sz="2050" i="1" spc="85" dirty="0">
                <a:latin typeface="Times New Roman"/>
                <a:cs typeface="Times New Roman"/>
              </a:rPr>
              <a:t>E</a:t>
            </a:r>
            <a:r>
              <a:rPr sz="2050" spc="85" dirty="0">
                <a:latin typeface="Times New Roman"/>
                <a:cs typeface="Times New Roman"/>
              </a:rPr>
              <a:t>(</a:t>
            </a:r>
            <a:r>
              <a:rPr sz="2050" spc="-310" dirty="0">
                <a:latin typeface="Times New Roman"/>
                <a:cs typeface="Times New Roman"/>
              </a:rPr>
              <a:t> </a:t>
            </a:r>
            <a:r>
              <a:rPr sz="2050" i="1" spc="105" dirty="0">
                <a:latin typeface="Times New Roman"/>
                <a:cs typeface="Times New Roman"/>
              </a:rPr>
              <a:t>X</a:t>
            </a:r>
            <a:r>
              <a:rPr sz="1800" i="1" spc="157" baseline="-23148" dirty="0">
                <a:latin typeface="Times New Roman"/>
                <a:cs typeface="Times New Roman"/>
              </a:rPr>
              <a:t>i</a:t>
            </a:r>
            <a:r>
              <a:rPr sz="1800" spc="157" baseline="-23148" dirty="0">
                <a:latin typeface="Symbol"/>
                <a:cs typeface="Symbol"/>
              </a:rPr>
              <a:t></a:t>
            </a:r>
            <a:r>
              <a:rPr sz="1800" spc="-7" baseline="-23148" dirty="0">
                <a:latin typeface="Times New Roman"/>
                <a:cs typeface="Times New Roman"/>
              </a:rPr>
              <a:t> </a:t>
            </a:r>
            <a:r>
              <a:rPr sz="1800" i="1" baseline="-23148" dirty="0">
                <a:latin typeface="Times New Roman"/>
                <a:cs typeface="Times New Roman"/>
              </a:rPr>
              <a:t>j</a:t>
            </a:r>
            <a:r>
              <a:rPr sz="1800" i="1" spc="-22" baseline="-23148" dirty="0">
                <a:latin typeface="Times New Roman"/>
                <a:cs typeface="Times New Roman"/>
              </a:rPr>
              <a:t> </a:t>
            </a:r>
            <a:r>
              <a:rPr sz="2050" spc="5" dirty="0">
                <a:latin typeface="Times New Roman"/>
                <a:cs typeface="Times New Roman"/>
              </a:rPr>
              <a:t>)</a:t>
            </a:r>
            <a:endParaRPr sz="2050">
              <a:latin typeface="Times New Roman"/>
              <a:cs typeface="Times New Roman"/>
            </a:endParaRPr>
          </a:p>
        </p:txBody>
      </p:sp>
      <p:sp>
        <p:nvSpPr>
          <p:cNvPr id="10" name="object 10"/>
          <p:cNvSpPr txBox="1"/>
          <p:nvPr/>
        </p:nvSpPr>
        <p:spPr>
          <a:xfrm>
            <a:off x="1669474" y="2314026"/>
            <a:ext cx="7869555" cy="1098550"/>
          </a:xfrm>
          <a:prstGeom prst="rect">
            <a:avLst/>
          </a:prstGeom>
        </p:spPr>
        <p:txBody>
          <a:bodyPr vert="horz" wrap="square" lIns="0" tIns="37465" rIns="0" bIns="0" rtlCol="0">
            <a:spAutoFit/>
          </a:bodyPr>
          <a:lstStyle/>
          <a:p>
            <a:pPr marL="798195">
              <a:lnSpc>
                <a:spcPct val="100000"/>
              </a:lnSpc>
              <a:spcBef>
                <a:spcPts val="295"/>
              </a:spcBef>
            </a:pPr>
            <a:r>
              <a:rPr sz="1200" dirty="0">
                <a:latin typeface="Times New Roman"/>
                <a:cs typeface="Times New Roman"/>
              </a:rPr>
              <a:t>0</a:t>
            </a:r>
          </a:p>
          <a:p>
            <a:pPr marL="63500">
              <a:lnSpc>
                <a:spcPct val="100000"/>
              </a:lnSpc>
              <a:spcBef>
                <a:spcPts val="340"/>
              </a:spcBef>
            </a:pPr>
            <a:r>
              <a:rPr sz="2050" i="1" spc="130" dirty="0">
                <a:latin typeface="Times New Roman"/>
                <a:cs typeface="Times New Roman"/>
              </a:rPr>
              <a:t>C</a:t>
            </a:r>
            <a:r>
              <a:rPr sz="1800" i="1" spc="195" baseline="-23148" dirty="0">
                <a:latin typeface="Times New Roman"/>
                <a:cs typeface="Times New Roman"/>
              </a:rPr>
              <a:t>j</a:t>
            </a:r>
            <a:r>
              <a:rPr sz="1800" i="1" spc="652" baseline="-23148" dirty="0">
                <a:latin typeface="Times New Roman"/>
                <a:cs typeface="Times New Roman"/>
              </a:rPr>
              <a:t> </a:t>
            </a:r>
            <a:r>
              <a:rPr sz="2050" spc="10" dirty="0">
                <a:latin typeface="Symbol"/>
                <a:cs typeface="Symbol"/>
              </a:rPr>
              <a:t></a:t>
            </a:r>
            <a:r>
              <a:rPr sz="2050" spc="-110" dirty="0">
                <a:latin typeface="Times New Roman"/>
                <a:cs typeface="Times New Roman"/>
              </a:rPr>
              <a:t> </a:t>
            </a:r>
            <a:r>
              <a:rPr sz="2050" i="1" spc="15" dirty="0">
                <a:latin typeface="Times New Roman"/>
                <a:cs typeface="Times New Roman"/>
              </a:rPr>
              <a:t>Cov</a:t>
            </a:r>
            <a:r>
              <a:rPr sz="2050" spc="15" dirty="0">
                <a:latin typeface="Times New Roman"/>
                <a:cs typeface="Times New Roman"/>
              </a:rPr>
              <a:t>(</a:t>
            </a:r>
            <a:r>
              <a:rPr sz="2050" spc="-305" dirty="0">
                <a:latin typeface="Times New Roman"/>
                <a:cs typeface="Times New Roman"/>
              </a:rPr>
              <a:t> </a:t>
            </a:r>
            <a:r>
              <a:rPr sz="2050" i="1" spc="110" dirty="0">
                <a:latin typeface="Times New Roman"/>
                <a:cs typeface="Times New Roman"/>
              </a:rPr>
              <a:t>X</a:t>
            </a:r>
            <a:r>
              <a:rPr sz="1800" i="1" spc="165" baseline="-23148" dirty="0">
                <a:latin typeface="Times New Roman"/>
                <a:cs typeface="Times New Roman"/>
              </a:rPr>
              <a:t>i</a:t>
            </a:r>
            <a:r>
              <a:rPr sz="1800" i="1" spc="-97" baseline="-23148" dirty="0">
                <a:latin typeface="Times New Roman"/>
                <a:cs typeface="Times New Roman"/>
              </a:rPr>
              <a:t> </a:t>
            </a:r>
            <a:r>
              <a:rPr sz="2050" spc="5" dirty="0">
                <a:latin typeface="Times New Roman"/>
                <a:cs typeface="Times New Roman"/>
              </a:rPr>
              <a:t>,</a:t>
            </a:r>
            <a:r>
              <a:rPr sz="2050" spc="-100" dirty="0">
                <a:latin typeface="Times New Roman"/>
                <a:cs typeface="Times New Roman"/>
              </a:rPr>
              <a:t> </a:t>
            </a:r>
            <a:r>
              <a:rPr sz="2050" i="1" spc="100" dirty="0">
                <a:latin typeface="Times New Roman"/>
                <a:cs typeface="Times New Roman"/>
              </a:rPr>
              <a:t>X</a:t>
            </a:r>
            <a:r>
              <a:rPr sz="1800" i="1" spc="150" baseline="-23148" dirty="0">
                <a:latin typeface="Times New Roman"/>
                <a:cs typeface="Times New Roman"/>
              </a:rPr>
              <a:t>i</a:t>
            </a:r>
            <a:r>
              <a:rPr sz="1800" spc="150" baseline="-23148" dirty="0">
                <a:latin typeface="Symbol"/>
                <a:cs typeface="Symbol"/>
              </a:rPr>
              <a:t></a:t>
            </a:r>
            <a:r>
              <a:rPr sz="1800" spc="7" baseline="-23148" dirty="0">
                <a:latin typeface="Times New Roman"/>
                <a:cs typeface="Times New Roman"/>
              </a:rPr>
              <a:t> </a:t>
            </a:r>
            <a:r>
              <a:rPr sz="1800" i="1" baseline="-23148" dirty="0">
                <a:latin typeface="Times New Roman"/>
                <a:cs typeface="Times New Roman"/>
              </a:rPr>
              <a:t>j</a:t>
            </a:r>
            <a:r>
              <a:rPr sz="1800" i="1" spc="-15" baseline="-23148" dirty="0">
                <a:latin typeface="Times New Roman"/>
                <a:cs typeface="Times New Roman"/>
              </a:rPr>
              <a:t> </a:t>
            </a:r>
            <a:r>
              <a:rPr sz="2050" spc="5" dirty="0">
                <a:latin typeface="Times New Roman"/>
                <a:cs typeface="Times New Roman"/>
              </a:rPr>
              <a:t>)</a:t>
            </a:r>
            <a:r>
              <a:rPr sz="2050" spc="-50" dirty="0">
                <a:latin typeface="Times New Roman"/>
                <a:cs typeface="Times New Roman"/>
              </a:rPr>
              <a:t> </a:t>
            </a:r>
            <a:r>
              <a:rPr sz="2050" spc="10" dirty="0">
                <a:latin typeface="Symbol"/>
                <a:cs typeface="Symbol"/>
              </a:rPr>
              <a:t></a:t>
            </a:r>
            <a:r>
              <a:rPr sz="2050" spc="15"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05" dirty="0">
                <a:latin typeface="Times New Roman"/>
                <a:cs typeface="Times New Roman"/>
              </a:rPr>
              <a:t>X</a:t>
            </a:r>
            <a:r>
              <a:rPr sz="1800" i="1" spc="157" baseline="-23148" dirty="0">
                <a:latin typeface="Times New Roman"/>
                <a:cs typeface="Times New Roman"/>
              </a:rPr>
              <a:t>i</a:t>
            </a:r>
            <a:r>
              <a:rPr sz="1800" i="1" baseline="-23148" dirty="0">
                <a:latin typeface="Times New Roman"/>
                <a:cs typeface="Times New Roman"/>
              </a:rPr>
              <a:t> </a:t>
            </a:r>
            <a:r>
              <a:rPr sz="2050" i="1" spc="100" dirty="0">
                <a:latin typeface="Times New Roman"/>
                <a:cs typeface="Times New Roman"/>
              </a:rPr>
              <a:t>X</a:t>
            </a:r>
            <a:r>
              <a:rPr sz="1800" i="1" spc="150" baseline="-23148" dirty="0">
                <a:latin typeface="Times New Roman"/>
                <a:cs typeface="Times New Roman"/>
              </a:rPr>
              <a:t>i</a:t>
            </a:r>
            <a:r>
              <a:rPr sz="1800" spc="150" baseline="-23148" dirty="0">
                <a:latin typeface="Symbol"/>
                <a:cs typeface="Symbol"/>
              </a:rPr>
              <a:t></a:t>
            </a:r>
            <a:r>
              <a:rPr sz="1800" spc="7" baseline="-23148" dirty="0">
                <a:latin typeface="Times New Roman"/>
                <a:cs typeface="Times New Roman"/>
              </a:rPr>
              <a:t> </a:t>
            </a:r>
            <a:r>
              <a:rPr sz="1800" i="1" baseline="-23148" dirty="0">
                <a:latin typeface="Times New Roman"/>
                <a:cs typeface="Times New Roman"/>
              </a:rPr>
              <a:t>j</a:t>
            </a:r>
            <a:r>
              <a:rPr sz="1800" i="1" spc="-15" baseline="-23148" dirty="0">
                <a:latin typeface="Times New Roman"/>
                <a:cs typeface="Times New Roman"/>
              </a:rPr>
              <a:t> </a:t>
            </a:r>
            <a:r>
              <a:rPr sz="2050" spc="5" dirty="0">
                <a:latin typeface="Times New Roman"/>
                <a:cs typeface="Times New Roman"/>
              </a:rPr>
              <a:t>)</a:t>
            </a:r>
            <a:r>
              <a:rPr sz="2050" spc="-180" dirty="0">
                <a:latin typeface="Times New Roman"/>
                <a:cs typeface="Times New Roman"/>
              </a:rPr>
              <a:t> </a:t>
            </a:r>
            <a:r>
              <a:rPr sz="2050" spc="10" dirty="0">
                <a:latin typeface="Symbol"/>
                <a:cs typeface="Symbol"/>
              </a:rPr>
              <a:t></a:t>
            </a:r>
            <a:r>
              <a:rPr sz="2050" spc="-110"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10" dirty="0">
                <a:latin typeface="Times New Roman"/>
                <a:cs typeface="Times New Roman"/>
              </a:rPr>
              <a:t>X</a:t>
            </a:r>
            <a:r>
              <a:rPr sz="1800" i="1" spc="165" baseline="-23148" dirty="0">
                <a:latin typeface="Times New Roman"/>
                <a:cs typeface="Times New Roman"/>
              </a:rPr>
              <a:t>i</a:t>
            </a:r>
            <a:r>
              <a:rPr sz="1800" i="1" spc="-44" baseline="-23148" dirty="0">
                <a:latin typeface="Times New Roman"/>
                <a:cs typeface="Times New Roman"/>
              </a:rPr>
              <a:t> </a:t>
            </a:r>
            <a:r>
              <a:rPr sz="2050" spc="80" dirty="0">
                <a:latin typeface="Times New Roman"/>
                <a:cs typeface="Times New Roman"/>
              </a:rPr>
              <a:t>)</a:t>
            </a:r>
            <a:r>
              <a:rPr sz="2050" i="1" spc="80" dirty="0">
                <a:latin typeface="Times New Roman"/>
                <a:cs typeface="Times New Roman"/>
              </a:rPr>
              <a:t>E</a:t>
            </a:r>
            <a:r>
              <a:rPr sz="2050" spc="80" dirty="0">
                <a:latin typeface="Times New Roman"/>
                <a:cs typeface="Times New Roman"/>
              </a:rPr>
              <a:t>(</a:t>
            </a:r>
            <a:r>
              <a:rPr sz="2050" spc="-305" dirty="0">
                <a:latin typeface="Times New Roman"/>
                <a:cs typeface="Times New Roman"/>
              </a:rPr>
              <a:t> </a:t>
            </a:r>
            <a:r>
              <a:rPr sz="2050" i="1" spc="100" dirty="0">
                <a:latin typeface="Times New Roman"/>
                <a:cs typeface="Times New Roman"/>
              </a:rPr>
              <a:t>X</a:t>
            </a:r>
            <a:r>
              <a:rPr sz="1800" i="1" spc="150" baseline="-23148" dirty="0">
                <a:latin typeface="Times New Roman"/>
                <a:cs typeface="Times New Roman"/>
              </a:rPr>
              <a:t>i</a:t>
            </a:r>
            <a:r>
              <a:rPr sz="1800" spc="150" baseline="-23148" dirty="0">
                <a:latin typeface="Symbol"/>
                <a:cs typeface="Symbol"/>
              </a:rPr>
              <a:t></a:t>
            </a:r>
            <a:r>
              <a:rPr sz="1800" baseline="-23148" dirty="0">
                <a:latin typeface="Times New Roman"/>
                <a:cs typeface="Times New Roman"/>
              </a:rPr>
              <a:t> </a:t>
            </a:r>
            <a:r>
              <a:rPr sz="1800" i="1" baseline="-23148" dirty="0">
                <a:latin typeface="Times New Roman"/>
                <a:cs typeface="Times New Roman"/>
              </a:rPr>
              <a:t>j</a:t>
            </a:r>
            <a:r>
              <a:rPr sz="1800" i="1" spc="-15" baseline="-23148" dirty="0">
                <a:latin typeface="Times New Roman"/>
                <a:cs typeface="Times New Roman"/>
              </a:rPr>
              <a:t> </a:t>
            </a:r>
            <a:r>
              <a:rPr sz="2050" spc="5" dirty="0">
                <a:latin typeface="Times New Roman"/>
                <a:cs typeface="Times New Roman"/>
              </a:rPr>
              <a:t>)</a:t>
            </a:r>
            <a:endParaRPr sz="2050" dirty="0">
              <a:latin typeface="Times New Roman"/>
              <a:cs typeface="Times New Roman"/>
            </a:endParaRPr>
          </a:p>
          <a:p>
            <a:pPr marL="63500">
              <a:lnSpc>
                <a:spcPts val="1914"/>
              </a:lnSpc>
              <a:spcBef>
                <a:spcPts val="1200"/>
              </a:spcBef>
              <a:tabLst>
                <a:tab pos="402590" algn="l"/>
              </a:tabLst>
            </a:pPr>
            <a:r>
              <a:rPr sz="2050" i="1" spc="10" dirty="0">
                <a:latin typeface="Times New Roman"/>
                <a:cs typeface="Times New Roman"/>
              </a:rPr>
              <a:t>C	</a:t>
            </a:r>
            <a:r>
              <a:rPr sz="2050" spc="10" dirty="0">
                <a:latin typeface="Symbol"/>
                <a:cs typeface="Symbol"/>
              </a:rPr>
              <a:t></a:t>
            </a:r>
            <a:r>
              <a:rPr sz="2050" spc="-114" dirty="0">
                <a:latin typeface="Times New Roman"/>
                <a:cs typeface="Times New Roman"/>
              </a:rPr>
              <a:t> </a:t>
            </a:r>
            <a:r>
              <a:rPr sz="2050" i="1" spc="15" dirty="0">
                <a:latin typeface="Times New Roman"/>
                <a:cs typeface="Times New Roman"/>
              </a:rPr>
              <a:t>Cov</a:t>
            </a:r>
            <a:r>
              <a:rPr sz="2050" spc="1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260" dirty="0">
                <a:latin typeface="Times New Roman"/>
                <a:cs typeface="Times New Roman"/>
              </a:rPr>
              <a:t> </a:t>
            </a:r>
            <a:r>
              <a:rPr sz="2050" spc="5" dirty="0">
                <a:latin typeface="Times New Roman"/>
                <a:cs typeface="Times New Roman"/>
              </a:rPr>
              <a:t>,</a:t>
            </a:r>
            <a:r>
              <a:rPr sz="2050" spc="-100" dirty="0">
                <a:latin typeface="Times New Roman"/>
                <a:cs typeface="Times New Roman"/>
              </a:rPr>
              <a:t> </a:t>
            </a:r>
            <a:r>
              <a:rPr sz="2050" i="1" spc="10" dirty="0">
                <a:latin typeface="Times New Roman"/>
                <a:cs typeface="Times New Roman"/>
              </a:rPr>
              <a:t>X</a:t>
            </a:r>
            <a:r>
              <a:rPr sz="2050" i="1" spc="300" dirty="0">
                <a:latin typeface="Times New Roman"/>
                <a:cs typeface="Times New Roman"/>
              </a:rPr>
              <a:t> </a:t>
            </a:r>
            <a:r>
              <a:rPr sz="2050" spc="5" dirty="0">
                <a:latin typeface="Times New Roman"/>
                <a:cs typeface="Times New Roman"/>
              </a:rPr>
              <a:t>)</a:t>
            </a:r>
            <a:r>
              <a:rPr sz="2050" spc="-50" dirty="0">
                <a:latin typeface="Times New Roman"/>
                <a:cs typeface="Times New Roman"/>
              </a:rPr>
              <a:t> </a:t>
            </a:r>
            <a:r>
              <a:rPr sz="2050" spc="10" dirty="0">
                <a:latin typeface="Symbol"/>
                <a:cs typeface="Symbol"/>
              </a:rPr>
              <a:t></a:t>
            </a:r>
            <a:r>
              <a:rPr sz="2050" spc="15"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325" dirty="0">
                <a:latin typeface="Times New Roman"/>
                <a:cs typeface="Times New Roman"/>
              </a:rPr>
              <a:t> </a:t>
            </a:r>
            <a:r>
              <a:rPr sz="2050" i="1" spc="10" dirty="0">
                <a:latin typeface="Times New Roman"/>
                <a:cs typeface="Times New Roman"/>
              </a:rPr>
              <a:t>X</a:t>
            </a:r>
            <a:r>
              <a:rPr sz="2050" i="1" spc="295" dirty="0">
                <a:latin typeface="Times New Roman"/>
                <a:cs typeface="Times New Roman"/>
              </a:rPr>
              <a:t> </a:t>
            </a:r>
            <a:r>
              <a:rPr sz="2050" spc="5" dirty="0">
                <a:latin typeface="Times New Roman"/>
                <a:cs typeface="Times New Roman"/>
              </a:rPr>
              <a:t>)</a:t>
            </a:r>
            <a:r>
              <a:rPr sz="2050" spc="-175" dirty="0">
                <a:latin typeface="Times New Roman"/>
                <a:cs typeface="Times New Roman"/>
              </a:rPr>
              <a:t> </a:t>
            </a:r>
            <a:r>
              <a:rPr sz="2050" spc="10" dirty="0">
                <a:latin typeface="Symbol"/>
                <a:cs typeface="Symbol"/>
              </a:rPr>
              <a:t></a:t>
            </a:r>
            <a:r>
              <a:rPr sz="2050" spc="-110"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295" dirty="0">
                <a:latin typeface="Times New Roman"/>
                <a:cs typeface="Times New Roman"/>
              </a:rPr>
              <a:t> </a:t>
            </a:r>
            <a:r>
              <a:rPr sz="2050" spc="85" dirty="0">
                <a:latin typeface="Times New Roman"/>
                <a:cs typeface="Times New Roman"/>
              </a:rPr>
              <a:t>)</a:t>
            </a:r>
            <a:r>
              <a:rPr sz="2050" i="1" spc="85" dirty="0">
                <a:latin typeface="Times New Roman"/>
                <a:cs typeface="Times New Roman"/>
              </a:rPr>
              <a:t>E</a:t>
            </a:r>
            <a:r>
              <a:rPr sz="2050" spc="8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295" dirty="0">
                <a:latin typeface="Times New Roman"/>
                <a:cs typeface="Times New Roman"/>
              </a:rPr>
              <a:t> </a:t>
            </a:r>
            <a:r>
              <a:rPr sz="2050" spc="5" dirty="0">
                <a:latin typeface="Times New Roman"/>
                <a:cs typeface="Times New Roman"/>
              </a:rPr>
              <a:t>)</a:t>
            </a:r>
            <a:r>
              <a:rPr sz="2050" spc="-50" dirty="0">
                <a:latin typeface="Times New Roman"/>
                <a:cs typeface="Times New Roman"/>
              </a:rPr>
              <a:t> </a:t>
            </a:r>
            <a:r>
              <a:rPr sz="2050" spc="10" dirty="0">
                <a:latin typeface="Symbol"/>
                <a:cs typeface="Symbol"/>
              </a:rPr>
              <a:t></a:t>
            </a:r>
            <a:r>
              <a:rPr sz="2050" spc="15" dirty="0">
                <a:latin typeface="Times New Roman"/>
                <a:cs typeface="Times New Roman"/>
              </a:rPr>
              <a:t> </a:t>
            </a:r>
            <a:r>
              <a:rPr sz="2050" i="1" spc="65" dirty="0">
                <a:latin typeface="Times New Roman"/>
                <a:cs typeface="Times New Roman"/>
              </a:rPr>
              <a:t>E</a:t>
            </a:r>
            <a:r>
              <a:rPr sz="2050" spc="6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95" dirty="0">
                <a:latin typeface="Times New Roman"/>
                <a:cs typeface="Times New Roman"/>
              </a:rPr>
              <a:t> </a:t>
            </a:r>
            <a:r>
              <a:rPr sz="1800" baseline="43981" dirty="0">
                <a:latin typeface="Times New Roman"/>
                <a:cs typeface="Times New Roman"/>
              </a:rPr>
              <a:t>2</a:t>
            </a:r>
            <a:r>
              <a:rPr sz="1800" spc="-112" baseline="43981" dirty="0">
                <a:latin typeface="Times New Roman"/>
                <a:cs typeface="Times New Roman"/>
              </a:rPr>
              <a:t> </a:t>
            </a:r>
            <a:r>
              <a:rPr sz="2050" spc="5" dirty="0">
                <a:latin typeface="Times New Roman"/>
                <a:cs typeface="Times New Roman"/>
              </a:rPr>
              <a:t>)</a:t>
            </a:r>
            <a:r>
              <a:rPr sz="2050" spc="-175" dirty="0">
                <a:latin typeface="Times New Roman"/>
                <a:cs typeface="Times New Roman"/>
              </a:rPr>
              <a:t> </a:t>
            </a:r>
            <a:r>
              <a:rPr sz="2050" spc="105" dirty="0">
                <a:latin typeface="Symbol"/>
                <a:cs typeface="Symbol"/>
              </a:rPr>
              <a:t></a:t>
            </a:r>
            <a:r>
              <a:rPr sz="2050" spc="105" dirty="0">
                <a:latin typeface="Times New Roman"/>
                <a:cs typeface="Times New Roman"/>
              </a:rPr>
              <a:t>[</a:t>
            </a:r>
            <a:r>
              <a:rPr sz="2050" i="1" spc="105" dirty="0">
                <a:latin typeface="Times New Roman"/>
                <a:cs typeface="Times New Roman"/>
              </a:rPr>
              <a:t>E</a:t>
            </a:r>
            <a:r>
              <a:rPr sz="2050" spc="105"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295" dirty="0">
                <a:latin typeface="Times New Roman"/>
                <a:cs typeface="Times New Roman"/>
              </a:rPr>
              <a:t> </a:t>
            </a:r>
            <a:r>
              <a:rPr sz="2050" dirty="0">
                <a:latin typeface="Times New Roman"/>
                <a:cs typeface="Times New Roman"/>
              </a:rPr>
              <a:t>)]</a:t>
            </a:r>
            <a:r>
              <a:rPr sz="1800" baseline="43981" dirty="0">
                <a:latin typeface="Times New Roman"/>
                <a:cs typeface="Times New Roman"/>
              </a:rPr>
              <a:t>2</a:t>
            </a:r>
            <a:r>
              <a:rPr sz="1800" spc="104" baseline="43981" dirty="0">
                <a:latin typeface="Times New Roman"/>
                <a:cs typeface="Times New Roman"/>
              </a:rPr>
              <a:t> </a:t>
            </a:r>
            <a:r>
              <a:rPr sz="2050" spc="10" dirty="0">
                <a:latin typeface="Symbol"/>
                <a:cs typeface="Symbol"/>
              </a:rPr>
              <a:t></a:t>
            </a:r>
            <a:r>
              <a:rPr sz="2050" spc="-235" dirty="0">
                <a:latin typeface="Times New Roman"/>
                <a:cs typeface="Times New Roman"/>
              </a:rPr>
              <a:t> </a:t>
            </a:r>
            <a:r>
              <a:rPr sz="2050" i="1" spc="30" dirty="0">
                <a:latin typeface="Times New Roman"/>
                <a:cs typeface="Times New Roman"/>
              </a:rPr>
              <a:t>Var</a:t>
            </a:r>
            <a:r>
              <a:rPr sz="2050" spc="30" dirty="0">
                <a:latin typeface="Times New Roman"/>
                <a:cs typeface="Times New Roman"/>
              </a:rPr>
              <a:t>(</a:t>
            </a:r>
            <a:r>
              <a:rPr sz="2050" spc="-305" dirty="0">
                <a:latin typeface="Times New Roman"/>
                <a:cs typeface="Times New Roman"/>
              </a:rPr>
              <a:t> </a:t>
            </a:r>
            <a:r>
              <a:rPr sz="2050" i="1" spc="10" dirty="0">
                <a:latin typeface="Times New Roman"/>
                <a:cs typeface="Times New Roman"/>
              </a:rPr>
              <a:t>X</a:t>
            </a:r>
            <a:r>
              <a:rPr sz="2050" i="1" spc="300" dirty="0">
                <a:latin typeface="Times New Roman"/>
                <a:cs typeface="Times New Roman"/>
              </a:rPr>
              <a:t> </a:t>
            </a:r>
            <a:r>
              <a:rPr sz="2050" spc="5" dirty="0">
                <a:latin typeface="Times New Roman"/>
                <a:cs typeface="Times New Roman"/>
              </a:rPr>
              <a:t>)</a:t>
            </a:r>
            <a:endParaRPr sz="2050" dirty="0">
              <a:latin typeface="Times New Roman"/>
              <a:cs typeface="Times New Roman"/>
            </a:endParaRPr>
          </a:p>
          <a:p>
            <a:pPr marL="240029">
              <a:lnSpc>
                <a:spcPts val="894"/>
              </a:lnSpc>
              <a:tabLst>
                <a:tab pos="1327150" algn="l"/>
                <a:tab pos="1704975" algn="l"/>
                <a:tab pos="2617470" algn="l"/>
                <a:tab pos="2885440" algn="l"/>
                <a:tab pos="3764279" algn="l"/>
                <a:tab pos="4419600" algn="l"/>
                <a:tab pos="5332095" algn="l"/>
                <a:tab pos="6339840" algn="l"/>
                <a:tab pos="7640955" algn="l"/>
              </a:tabLst>
            </a:pPr>
            <a:r>
              <a:rPr sz="1200" dirty="0">
                <a:latin typeface="Times New Roman"/>
                <a:cs typeface="Times New Roman"/>
              </a:rPr>
              <a:t>0	</a:t>
            </a:r>
            <a:r>
              <a:rPr sz="1200" i="1" dirty="0">
                <a:latin typeface="Times New Roman"/>
                <a:cs typeface="Times New Roman"/>
              </a:rPr>
              <a:t>i	i	i	i	i	i	i	i	i</a:t>
            </a:r>
            <a:endParaRPr sz="1200" dirty="0">
              <a:latin typeface="Times New Roman"/>
              <a:cs typeface="Times New Roman"/>
            </a:endParaRPr>
          </a:p>
        </p:txBody>
      </p:sp>
      <p:sp>
        <p:nvSpPr>
          <p:cNvPr id="11" name="object 11"/>
          <p:cNvSpPr txBox="1"/>
          <p:nvPr/>
        </p:nvSpPr>
        <p:spPr>
          <a:xfrm>
            <a:off x="1694874" y="3611805"/>
            <a:ext cx="868680" cy="358140"/>
          </a:xfrm>
          <a:prstGeom prst="rect">
            <a:avLst/>
          </a:prstGeom>
        </p:spPr>
        <p:txBody>
          <a:bodyPr vert="horz" wrap="square" lIns="0" tIns="16510" rIns="0" bIns="0" rtlCol="0">
            <a:spAutoFit/>
          </a:bodyPr>
          <a:lstStyle/>
          <a:p>
            <a:pPr marL="38100">
              <a:lnSpc>
                <a:spcPct val="100000"/>
              </a:lnSpc>
              <a:spcBef>
                <a:spcPts val="130"/>
              </a:spcBef>
            </a:pPr>
            <a:r>
              <a:rPr sz="2050" spc="20" dirty="0">
                <a:latin typeface="Symbol"/>
                <a:cs typeface="Symbol"/>
              </a:rPr>
              <a:t></a:t>
            </a:r>
            <a:r>
              <a:rPr sz="2050" spc="20" dirty="0">
                <a:latin typeface="Times New Roman"/>
                <a:cs typeface="Times New Roman"/>
              </a:rPr>
              <a:t> </a:t>
            </a:r>
            <a:r>
              <a:rPr sz="2150" i="1" spc="-45" dirty="0">
                <a:latin typeface="Symbol"/>
                <a:cs typeface="Symbol"/>
              </a:rPr>
              <a:t></a:t>
            </a:r>
            <a:r>
              <a:rPr sz="2150" i="1" spc="-45" dirty="0">
                <a:latin typeface="Times New Roman"/>
                <a:cs typeface="Times New Roman"/>
              </a:rPr>
              <a:t> </a:t>
            </a:r>
            <a:r>
              <a:rPr sz="1800" i="1" baseline="-23148" dirty="0">
                <a:latin typeface="Times New Roman"/>
                <a:cs typeface="Times New Roman"/>
              </a:rPr>
              <a:t>j</a:t>
            </a:r>
            <a:r>
              <a:rPr sz="1800" i="1" spc="254" baseline="-23148" dirty="0">
                <a:latin typeface="Times New Roman"/>
                <a:cs typeface="Times New Roman"/>
              </a:rPr>
              <a:t> </a:t>
            </a:r>
            <a:r>
              <a:rPr sz="2050" spc="10" dirty="0">
                <a:latin typeface="Symbol"/>
                <a:cs typeface="Symbol"/>
              </a:rPr>
              <a:t></a:t>
            </a:r>
            <a:endParaRPr sz="2050">
              <a:latin typeface="Symbol"/>
              <a:cs typeface="Symbol"/>
            </a:endParaRPr>
          </a:p>
        </p:txBody>
      </p:sp>
      <p:sp>
        <p:nvSpPr>
          <p:cNvPr id="12" name="object 12"/>
          <p:cNvSpPr txBox="1"/>
          <p:nvPr/>
        </p:nvSpPr>
        <p:spPr>
          <a:xfrm>
            <a:off x="1711014" y="1943210"/>
            <a:ext cx="793750" cy="358140"/>
          </a:xfrm>
          <a:prstGeom prst="rect">
            <a:avLst/>
          </a:prstGeom>
        </p:spPr>
        <p:txBody>
          <a:bodyPr vert="horz" wrap="square" lIns="0" tIns="16510" rIns="0" bIns="0" rtlCol="0">
            <a:spAutoFit/>
          </a:bodyPr>
          <a:lstStyle/>
          <a:p>
            <a:pPr marL="38100">
              <a:lnSpc>
                <a:spcPct val="100000"/>
              </a:lnSpc>
              <a:spcBef>
                <a:spcPts val="130"/>
              </a:spcBef>
            </a:pPr>
            <a:r>
              <a:rPr sz="2150" i="1" spc="-45" dirty="0">
                <a:latin typeface="Symbol"/>
                <a:cs typeface="Symbol"/>
              </a:rPr>
              <a:t></a:t>
            </a:r>
            <a:r>
              <a:rPr sz="2150" i="1" spc="-45" dirty="0">
                <a:latin typeface="Times New Roman"/>
                <a:cs typeface="Times New Roman"/>
              </a:rPr>
              <a:t> </a:t>
            </a:r>
            <a:r>
              <a:rPr sz="1800" i="1" baseline="-23148" dirty="0">
                <a:latin typeface="Times New Roman"/>
                <a:cs typeface="Times New Roman"/>
              </a:rPr>
              <a:t>j </a:t>
            </a:r>
            <a:r>
              <a:rPr sz="2050" spc="10" dirty="0">
                <a:latin typeface="Symbol"/>
                <a:cs typeface="Symbol"/>
              </a:rPr>
              <a:t></a:t>
            </a:r>
            <a:r>
              <a:rPr sz="2050" spc="-335" dirty="0">
                <a:latin typeface="Times New Roman"/>
                <a:cs typeface="Times New Roman"/>
              </a:rPr>
              <a:t> </a:t>
            </a:r>
            <a:r>
              <a:rPr sz="3075" i="1" spc="15" baseline="-43360" dirty="0">
                <a:latin typeface="Times New Roman"/>
                <a:cs typeface="Times New Roman"/>
              </a:rPr>
              <a:t>C</a:t>
            </a:r>
            <a:endParaRPr sz="3075" baseline="-43360">
              <a:latin typeface="Times New Roman"/>
              <a:cs typeface="Times New Roman"/>
            </a:endParaRPr>
          </a:p>
        </p:txBody>
      </p:sp>
      <p:sp>
        <p:nvSpPr>
          <p:cNvPr id="13" name="object 13"/>
          <p:cNvSpPr/>
          <p:nvPr/>
        </p:nvSpPr>
        <p:spPr>
          <a:xfrm>
            <a:off x="2621040" y="4954898"/>
            <a:ext cx="156210" cy="0"/>
          </a:xfrm>
          <a:custGeom>
            <a:avLst/>
            <a:gdLst/>
            <a:ahLst/>
            <a:cxnLst/>
            <a:rect l="l" t="t" r="r" b="b"/>
            <a:pathLst>
              <a:path w="156210">
                <a:moveTo>
                  <a:pt x="0" y="0"/>
                </a:moveTo>
                <a:lnTo>
                  <a:pt x="155606" y="0"/>
                </a:lnTo>
              </a:path>
            </a:pathLst>
          </a:custGeom>
          <a:ln w="10580">
            <a:solidFill>
              <a:srgbClr val="000000"/>
            </a:solidFill>
          </a:ln>
        </p:spPr>
        <p:txBody>
          <a:bodyPr wrap="square" lIns="0" tIns="0" rIns="0" bIns="0" rtlCol="0"/>
          <a:lstStyle/>
          <a:p>
            <a:endParaRPr/>
          </a:p>
        </p:txBody>
      </p:sp>
      <p:sp>
        <p:nvSpPr>
          <p:cNvPr id="14" name="object 14"/>
          <p:cNvSpPr/>
          <p:nvPr/>
        </p:nvSpPr>
        <p:spPr>
          <a:xfrm>
            <a:off x="4595591" y="4954898"/>
            <a:ext cx="256540" cy="0"/>
          </a:xfrm>
          <a:custGeom>
            <a:avLst/>
            <a:gdLst/>
            <a:ahLst/>
            <a:cxnLst/>
            <a:rect l="l" t="t" r="r" b="b"/>
            <a:pathLst>
              <a:path w="256539">
                <a:moveTo>
                  <a:pt x="0" y="0"/>
                </a:moveTo>
                <a:lnTo>
                  <a:pt x="256252" y="0"/>
                </a:lnTo>
              </a:path>
            </a:pathLst>
          </a:custGeom>
          <a:ln w="10580">
            <a:solidFill>
              <a:srgbClr val="000000"/>
            </a:solidFill>
          </a:ln>
        </p:spPr>
        <p:txBody>
          <a:bodyPr wrap="square" lIns="0" tIns="0" rIns="0" bIns="0" rtlCol="0"/>
          <a:lstStyle/>
          <a:p>
            <a:endParaRPr/>
          </a:p>
        </p:txBody>
      </p:sp>
      <p:sp>
        <p:nvSpPr>
          <p:cNvPr id="15" name="object 15"/>
          <p:cNvSpPr/>
          <p:nvPr/>
        </p:nvSpPr>
        <p:spPr>
          <a:xfrm>
            <a:off x="3555125" y="5643170"/>
            <a:ext cx="156210" cy="0"/>
          </a:xfrm>
          <a:custGeom>
            <a:avLst/>
            <a:gdLst/>
            <a:ahLst/>
            <a:cxnLst/>
            <a:rect l="l" t="t" r="r" b="b"/>
            <a:pathLst>
              <a:path w="156210">
                <a:moveTo>
                  <a:pt x="0" y="0"/>
                </a:moveTo>
                <a:lnTo>
                  <a:pt x="155606" y="0"/>
                </a:lnTo>
              </a:path>
            </a:pathLst>
          </a:custGeom>
          <a:ln w="5290">
            <a:solidFill>
              <a:srgbClr val="000000"/>
            </a:solidFill>
          </a:ln>
        </p:spPr>
        <p:txBody>
          <a:bodyPr wrap="square" lIns="0" tIns="0" rIns="0" bIns="0" rtlCol="0"/>
          <a:lstStyle/>
          <a:p>
            <a:endParaRPr/>
          </a:p>
        </p:txBody>
      </p:sp>
      <p:sp>
        <p:nvSpPr>
          <p:cNvPr id="16" name="object 16"/>
          <p:cNvSpPr/>
          <p:nvPr/>
        </p:nvSpPr>
        <p:spPr>
          <a:xfrm>
            <a:off x="2873476" y="6263183"/>
            <a:ext cx="256540" cy="0"/>
          </a:xfrm>
          <a:custGeom>
            <a:avLst/>
            <a:gdLst/>
            <a:ahLst/>
            <a:cxnLst/>
            <a:rect l="l" t="t" r="r" b="b"/>
            <a:pathLst>
              <a:path w="256539">
                <a:moveTo>
                  <a:pt x="0" y="0"/>
                </a:moveTo>
                <a:lnTo>
                  <a:pt x="256146" y="0"/>
                </a:lnTo>
              </a:path>
            </a:pathLst>
          </a:custGeom>
          <a:ln w="5290">
            <a:solidFill>
              <a:srgbClr val="000000"/>
            </a:solidFill>
          </a:ln>
        </p:spPr>
        <p:txBody>
          <a:bodyPr wrap="square" lIns="0" tIns="0" rIns="0" bIns="0" rtlCol="0"/>
          <a:lstStyle/>
          <a:p>
            <a:endParaRPr/>
          </a:p>
        </p:txBody>
      </p:sp>
      <p:sp>
        <p:nvSpPr>
          <p:cNvPr id="17" name="object 17"/>
          <p:cNvSpPr/>
          <p:nvPr/>
        </p:nvSpPr>
        <p:spPr>
          <a:xfrm>
            <a:off x="2271752" y="5938366"/>
            <a:ext cx="1461135" cy="0"/>
          </a:xfrm>
          <a:custGeom>
            <a:avLst/>
            <a:gdLst/>
            <a:ahLst/>
            <a:cxnLst/>
            <a:rect l="l" t="t" r="r" b="b"/>
            <a:pathLst>
              <a:path w="1461135">
                <a:moveTo>
                  <a:pt x="0" y="0"/>
                </a:moveTo>
                <a:lnTo>
                  <a:pt x="1460681" y="0"/>
                </a:lnTo>
              </a:path>
            </a:pathLst>
          </a:custGeom>
          <a:ln w="10580">
            <a:solidFill>
              <a:srgbClr val="000000"/>
            </a:solidFill>
          </a:ln>
        </p:spPr>
        <p:txBody>
          <a:bodyPr wrap="square" lIns="0" tIns="0" rIns="0" bIns="0" rtlCol="0"/>
          <a:lstStyle/>
          <a:p>
            <a:endParaRPr/>
          </a:p>
        </p:txBody>
      </p:sp>
      <p:sp>
        <p:nvSpPr>
          <p:cNvPr id="18" name="object 18"/>
          <p:cNvSpPr txBox="1"/>
          <p:nvPr/>
        </p:nvSpPr>
        <p:spPr>
          <a:xfrm>
            <a:off x="2850202" y="6254187"/>
            <a:ext cx="271780" cy="335915"/>
          </a:xfrm>
          <a:prstGeom prst="rect">
            <a:avLst/>
          </a:prstGeom>
        </p:spPr>
        <p:txBody>
          <a:bodyPr vert="horz" wrap="square" lIns="0" tIns="17145" rIns="0" bIns="0" rtlCol="0">
            <a:spAutoFit/>
          </a:bodyPr>
          <a:lstStyle/>
          <a:p>
            <a:pPr marL="12700">
              <a:lnSpc>
                <a:spcPct val="100000"/>
              </a:lnSpc>
              <a:spcBef>
                <a:spcPts val="135"/>
              </a:spcBef>
            </a:pPr>
            <a:r>
              <a:rPr sz="2000" spc="-35" dirty="0">
                <a:latin typeface="Times New Roman"/>
                <a:cs typeface="Times New Roman"/>
              </a:rPr>
              <a:t>12</a:t>
            </a:r>
            <a:endParaRPr sz="2000">
              <a:latin typeface="Times New Roman"/>
              <a:cs typeface="Times New Roman"/>
            </a:endParaRPr>
          </a:p>
        </p:txBody>
      </p:sp>
      <p:sp>
        <p:nvSpPr>
          <p:cNvPr id="19" name="object 19"/>
          <p:cNvSpPr txBox="1"/>
          <p:nvPr/>
        </p:nvSpPr>
        <p:spPr>
          <a:xfrm>
            <a:off x="2924285" y="5897088"/>
            <a:ext cx="154940" cy="335915"/>
          </a:xfrm>
          <a:prstGeom prst="rect">
            <a:avLst/>
          </a:prstGeom>
        </p:spPr>
        <p:txBody>
          <a:bodyPr vert="horz" wrap="square" lIns="0" tIns="17145" rIns="0" bIns="0" rtlCol="0">
            <a:spAutoFit/>
          </a:bodyPr>
          <a:lstStyle/>
          <a:p>
            <a:pPr marL="12700">
              <a:lnSpc>
                <a:spcPct val="100000"/>
              </a:lnSpc>
              <a:spcBef>
                <a:spcPts val="135"/>
              </a:spcBef>
            </a:pPr>
            <a:r>
              <a:rPr sz="2000" spc="15" dirty="0">
                <a:latin typeface="Times New Roman"/>
                <a:cs typeface="Times New Roman"/>
              </a:rPr>
              <a:t>1</a:t>
            </a:r>
            <a:endParaRPr sz="2000">
              <a:latin typeface="Times New Roman"/>
              <a:cs typeface="Times New Roman"/>
            </a:endParaRPr>
          </a:p>
        </p:txBody>
      </p:sp>
      <p:sp>
        <p:nvSpPr>
          <p:cNvPr id="20" name="object 20"/>
          <p:cNvSpPr txBox="1"/>
          <p:nvPr/>
        </p:nvSpPr>
        <p:spPr>
          <a:xfrm>
            <a:off x="3559907" y="5634689"/>
            <a:ext cx="154940" cy="335915"/>
          </a:xfrm>
          <a:prstGeom prst="rect">
            <a:avLst/>
          </a:prstGeom>
        </p:spPr>
        <p:txBody>
          <a:bodyPr vert="horz" wrap="square" lIns="0" tIns="17145" rIns="0" bIns="0" rtlCol="0">
            <a:spAutoFit/>
          </a:bodyPr>
          <a:lstStyle/>
          <a:p>
            <a:pPr marL="12700">
              <a:lnSpc>
                <a:spcPct val="100000"/>
              </a:lnSpc>
              <a:spcBef>
                <a:spcPts val="135"/>
              </a:spcBef>
            </a:pPr>
            <a:r>
              <a:rPr sz="2000" spc="15" dirty="0">
                <a:latin typeface="Times New Roman"/>
                <a:cs typeface="Times New Roman"/>
              </a:rPr>
              <a:t>4</a:t>
            </a:r>
            <a:endParaRPr sz="2000">
              <a:latin typeface="Times New Roman"/>
              <a:cs typeface="Times New Roman"/>
            </a:endParaRPr>
          </a:p>
        </p:txBody>
      </p:sp>
      <p:sp>
        <p:nvSpPr>
          <p:cNvPr id="21" name="object 21"/>
          <p:cNvSpPr txBox="1"/>
          <p:nvPr/>
        </p:nvSpPr>
        <p:spPr>
          <a:xfrm>
            <a:off x="2625800" y="4950126"/>
            <a:ext cx="2218055" cy="335915"/>
          </a:xfrm>
          <a:prstGeom prst="rect">
            <a:avLst/>
          </a:prstGeom>
        </p:spPr>
        <p:txBody>
          <a:bodyPr vert="horz" wrap="square" lIns="0" tIns="17145" rIns="0" bIns="0" rtlCol="0">
            <a:spAutoFit/>
          </a:bodyPr>
          <a:lstStyle/>
          <a:p>
            <a:pPr marL="12700">
              <a:lnSpc>
                <a:spcPct val="100000"/>
              </a:lnSpc>
              <a:spcBef>
                <a:spcPts val="135"/>
              </a:spcBef>
              <a:tabLst>
                <a:tab pos="1958339" algn="l"/>
              </a:tabLst>
            </a:pPr>
            <a:r>
              <a:rPr sz="2000" spc="15" dirty="0">
                <a:latin typeface="Times New Roman"/>
                <a:cs typeface="Times New Roman"/>
              </a:rPr>
              <a:t>2	</a:t>
            </a:r>
            <a:r>
              <a:rPr sz="2000" spc="-35" dirty="0">
                <a:latin typeface="Times New Roman"/>
                <a:cs typeface="Times New Roman"/>
              </a:rPr>
              <a:t>12</a:t>
            </a:r>
            <a:endParaRPr sz="2000">
              <a:latin typeface="Times New Roman"/>
              <a:cs typeface="Times New Roman"/>
            </a:endParaRPr>
          </a:p>
        </p:txBody>
      </p:sp>
      <p:sp>
        <p:nvSpPr>
          <p:cNvPr id="22" name="object 22"/>
          <p:cNvSpPr txBox="1"/>
          <p:nvPr/>
        </p:nvSpPr>
        <p:spPr>
          <a:xfrm>
            <a:off x="2730604" y="5609308"/>
            <a:ext cx="483234" cy="206375"/>
          </a:xfrm>
          <a:prstGeom prst="rect">
            <a:avLst/>
          </a:prstGeom>
        </p:spPr>
        <p:txBody>
          <a:bodyPr vert="horz" wrap="square" lIns="0" tIns="17145" rIns="0" bIns="0" rtlCol="0">
            <a:spAutoFit/>
          </a:bodyPr>
          <a:lstStyle/>
          <a:p>
            <a:pPr marL="12700">
              <a:lnSpc>
                <a:spcPct val="100000"/>
              </a:lnSpc>
              <a:spcBef>
                <a:spcPts val="135"/>
              </a:spcBef>
              <a:tabLst>
                <a:tab pos="252729" algn="l"/>
              </a:tabLst>
            </a:pPr>
            <a:r>
              <a:rPr sz="1150" i="1" spc="10" dirty="0">
                <a:latin typeface="Times New Roman"/>
                <a:cs typeface="Times New Roman"/>
              </a:rPr>
              <a:t>i	</a:t>
            </a:r>
            <a:r>
              <a:rPr sz="1150" i="1" spc="60" dirty="0">
                <a:latin typeface="Times New Roman"/>
                <a:cs typeface="Times New Roman"/>
              </a:rPr>
              <a:t>i</a:t>
            </a:r>
            <a:r>
              <a:rPr sz="1150" spc="60" dirty="0">
                <a:latin typeface="Symbol"/>
                <a:cs typeface="Symbol"/>
              </a:rPr>
              <a:t></a:t>
            </a:r>
            <a:r>
              <a:rPr sz="1150" spc="-60" dirty="0">
                <a:latin typeface="Times New Roman"/>
                <a:cs typeface="Times New Roman"/>
              </a:rPr>
              <a:t> </a:t>
            </a:r>
            <a:r>
              <a:rPr sz="1150" i="1" spc="10" dirty="0">
                <a:latin typeface="Times New Roman"/>
                <a:cs typeface="Times New Roman"/>
              </a:rPr>
              <a:t>j</a:t>
            </a:r>
            <a:endParaRPr sz="1150">
              <a:latin typeface="Times New Roman"/>
              <a:cs typeface="Times New Roman"/>
            </a:endParaRPr>
          </a:p>
        </p:txBody>
      </p:sp>
      <p:sp>
        <p:nvSpPr>
          <p:cNvPr id="23" name="object 23"/>
          <p:cNvSpPr txBox="1"/>
          <p:nvPr/>
        </p:nvSpPr>
        <p:spPr>
          <a:xfrm>
            <a:off x="2182304" y="4920504"/>
            <a:ext cx="2041525" cy="206375"/>
          </a:xfrm>
          <a:prstGeom prst="rect">
            <a:avLst/>
          </a:prstGeom>
        </p:spPr>
        <p:txBody>
          <a:bodyPr vert="horz" wrap="square" lIns="0" tIns="17145" rIns="0" bIns="0" rtlCol="0">
            <a:spAutoFit/>
          </a:bodyPr>
          <a:lstStyle/>
          <a:p>
            <a:pPr marL="12700">
              <a:lnSpc>
                <a:spcPct val="100000"/>
              </a:lnSpc>
              <a:spcBef>
                <a:spcPts val="135"/>
              </a:spcBef>
              <a:tabLst>
                <a:tab pos="1986280" algn="l"/>
              </a:tabLst>
            </a:pPr>
            <a:r>
              <a:rPr sz="1150" i="1" spc="10" dirty="0">
                <a:latin typeface="Times New Roman"/>
                <a:cs typeface="Times New Roman"/>
              </a:rPr>
              <a:t>i	i</a:t>
            </a:r>
            <a:endParaRPr sz="1150">
              <a:latin typeface="Times New Roman"/>
              <a:cs typeface="Times New Roman"/>
            </a:endParaRPr>
          </a:p>
        </p:txBody>
      </p:sp>
      <p:sp>
        <p:nvSpPr>
          <p:cNvPr id="24" name="object 24"/>
          <p:cNvSpPr txBox="1"/>
          <p:nvPr/>
        </p:nvSpPr>
        <p:spPr>
          <a:xfrm>
            <a:off x="3762597" y="5731504"/>
            <a:ext cx="1894839" cy="335915"/>
          </a:xfrm>
          <a:prstGeom prst="rect">
            <a:avLst/>
          </a:prstGeom>
        </p:spPr>
        <p:txBody>
          <a:bodyPr vert="horz" wrap="square" lIns="0" tIns="17145" rIns="0" bIns="0" rtlCol="0">
            <a:spAutoFit/>
          </a:bodyPr>
          <a:lstStyle/>
          <a:p>
            <a:pPr marL="38100">
              <a:lnSpc>
                <a:spcPct val="100000"/>
              </a:lnSpc>
              <a:spcBef>
                <a:spcPts val="135"/>
              </a:spcBef>
            </a:pPr>
            <a:r>
              <a:rPr sz="2000" spc="20" dirty="0">
                <a:latin typeface="Symbol"/>
                <a:cs typeface="Symbol"/>
              </a:rPr>
              <a:t></a:t>
            </a:r>
            <a:r>
              <a:rPr sz="2000" spc="-270" dirty="0">
                <a:latin typeface="Times New Roman"/>
                <a:cs typeface="Times New Roman"/>
              </a:rPr>
              <a:t> </a:t>
            </a:r>
            <a:r>
              <a:rPr sz="2000" spc="55" dirty="0">
                <a:latin typeface="Times New Roman"/>
                <a:cs typeface="Times New Roman"/>
              </a:rPr>
              <a:t>12</a:t>
            </a:r>
            <a:r>
              <a:rPr sz="2000" i="1" spc="55" dirty="0">
                <a:latin typeface="Times New Roman"/>
                <a:cs typeface="Times New Roman"/>
              </a:rPr>
              <a:t>E</a:t>
            </a:r>
            <a:r>
              <a:rPr sz="2000" spc="55" dirty="0">
                <a:latin typeface="Times New Roman"/>
                <a:cs typeface="Times New Roman"/>
              </a:rPr>
              <a:t>(</a:t>
            </a:r>
            <a:r>
              <a:rPr sz="2000" i="1" spc="55" dirty="0">
                <a:latin typeface="Times New Roman"/>
                <a:cs typeface="Times New Roman"/>
              </a:rPr>
              <a:t>U</a:t>
            </a:r>
            <a:r>
              <a:rPr sz="1725" i="1" spc="82" baseline="-24154" dirty="0">
                <a:latin typeface="Times New Roman"/>
                <a:cs typeface="Times New Roman"/>
              </a:rPr>
              <a:t>i</a:t>
            </a:r>
            <a:r>
              <a:rPr sz="2000" i="1" spc="55" dirty="0">
                <a:latin typeface="Times New Roman"/>
                <a:cs typeface="Times New Roman"/>
              </a:rPr>
              <a:t>U</a:t>
            </a:r>
            <a:r>
              <a:rPr sz="1725" i="1" spc="82" baseline="-24154" dirty="0">
                <a:latin typeface="Times New Roman"/>
                <a:cs typeface="Times New Roman"/>
              </a:rPr>
              <a:t>i</a:t>
            </a:r>
            <a:r>
              <a:rPr sz="1725" spc="82" baseline="-24154" dirty="0">
                <a:latin typeface="Symbol"/>
                <a:cs typeface="Symbol"/>
              </a:rPr>
              <a:t></a:t>
            </a:r>
            <a:r>
              <a:rPr sz="1725" spc="15" baseline="-24154" dirty="0">
                <a:latin typeface="Times New Roman"/>
                <a:cs typeface="Times New Roman"/>
              </a:rPr>
              <a:t> </a:t>
            </a:r>
            <a:r>
              <a:rPr sz="1725" i="1" spc="15" baseline="-24154" dirty="0">
                <a:latin typeface="Times New Roman"/>
                <a:cs typeface="Times New Roman"/>
              </a:rPr>
              <a:t>j</a:t>
            </a:r>
            <a:r>
              <a:rPr sz="1725" i="1" spc="-15" baseline="-24154" dirty="0">
                <a:latin typeface="Times New Roman"/>
                <a:cs typeface="Times New Roman"/>
              </a:rPr>
              <a:t> </a:t>
            </a:r>
            <a:r>
              <a:rPr sz="2000" spc="10" dirty="0">
                <a:latin typeface="Times New Roman"/>
                <a:cs typeface="Times New Roman"/>
              </a:rPr>
              <a:t>)</a:t>
            </a:r>
            <a:r>
              <a:rPr sz="2000" spc="-180" dirty="0">
                <a:latin typeface="Times New Roman"/>
                <a:cs typeface="Times New Roman"/>
              </a:rPr>
              <a:t> </a:t>
            </a:r>
            <a:r>
              <a:rPr sz="2000" spc="20" dirty="0">
                <a:latin typeface="Symbol"/>
                <a:cs typeface="Symbol"/>
              </a:rPr>
              <a:t></a:t>
            </a:r>
            <a:r>
              <a:rPr sz="2000" spc="-229" dirty="0">
                <a:latin typeface="Times New Roman"/>
                <a:cs typeface="Times New Roman"/>
              </a:rPr>
              <a:t> </a:t>
            </a:r>
            <a:r>
              <a:rPr sz="2000" spc="15" dirty="0">
                <a:latin typeface="Times New Roman"/>
                <a:cs typeface="Times New Roman"/>
              </a:rPr>
              <a:t>3</a:t>
            </a:r>
            <a:endParaRPr sz="2000">
              <a:latin typeface="Times New Roman"/>
              <a:cs typeface="Times New Roman"/>
            </a:endParaRPr>
          </a:p>
        </p:txBody>
      </p:sp>
      <p:sp>
        <p:nvSpPr>
          <p:cNvPr id="25" name="object 25"/>
          <p:cNvSpPr txBox="1"/>
          <p:nvPr/>
        </p:nvSpPr>
        <p:spPr>
          <a:xfrm>
            <a:off x="2259064" y="5436308"/>
            <a:ext cx="1477645" cy="335915"/>
          </a:xfrm>
          <a:prstGeom prst="rect">
            <a:avLst/>
          </a:prstGeom>
        </p:spPr>
        <p:txBody>
          <a:bodyPr vert="horz" wrap="square" lIns="0" tIns="17145" rIns="0" bIns="0" rtlCol="0">
            <a:spAutoFit/>
          </a:bodyPr>
          <a:lstStyle/>
          <a:p>
            <a:pPr marL="38100">
              <a:lnSpc>
                <a:spcPct val="100000"/>
              </a:lnSpc>
              <a:spcBef>
                <a:spcPts val="135"/>
              </a:spcBef>
              <a:tabLst>
                <a:tab pos="977900" algn="l"/>
              </a:tabLst>
            </a:pPr>
            <a:r>
              <a:rPr sz="2000" i="1" spc="10" dirty="0">
                <a:latin typeface="Times New Roman"/>
                <a:cs typeface="Times New Roman"/>
              </a:rPr>
              <a:t>E</a:t>
            </a:r>
            <a:r>
              <a:rPr sz="2000" spc="10" dirty="0">
                <a:latin typeface="Times New Roman"/>
                <a:cs typeface="Times New Roman"/>
              </a:rPr>
              <a:t>(</a:t>
            </a:r>
            <a:r>
              <a:rPr sz="2000" i="1" spc="10" dirty="0">
                <a:latin typeface="Times New Roman"/>
                <a:cs typeface="Times New Roman"/>
              </a:rPr>
              <a:t>U</a:t>
            </a:r>
            <a:r>
              <a:rPr sz="2000" i="1" spc="-80" dirty="0">
                <a:latin typeface="Times New Roman"/>
                <a:cs typeface="Times New Roman"/>
              </a:rPr>
              <a:t> </a:t>
            </a:r>
            <a:r>
              <a:rPr sz="2000" i="1" spc="25" dirty="0">
                <a:latin typeface="Times New Roman"/>
                <a:cs typeface="Times New Roman"/>
              </a:rPr>
              <a:t>U	</a:t>
            </a:r>
            <a:r>
              <a:rPr sz="2000" spc="10" dirty="0">
                <a:latin typeface="Times New Roman"/>
                <a:cs typeface="Times New Roman"/>
              </a:rPr>
              <a:t>) </a:t>
            </a:r>
            <a:r>
              <a:rPr sz="2000" spc="20" dirty="0">
                <a:latin typeface="Symbol"/>
                <a:cs typeface="Symbol"/>
              </a:rPr>
              <a:t></a:t>
            </a:r>
            <a:r>
              <a:rPr sz="2000" spc="-270" dirty="0">
                <a:latin typeface="Times New Roman"/>
                <a:cs typeface="Times New Roman"/>
              </a:rPr>
              <a:t> </a:t>
            </a:r>
            <a:r>
              <a:rPr sz="3000" spc="22" baseline="34722" dirty="0">
                <a:latin typeface="Times New Roman"/>
                <a:cs typeface="Times New Roman"/>
              </a:rPr>
              <a:t>1</a:t>
            </a:r>
            <a:endParaRPr sz="3000" baseline="34722">
              <a:latin typeface="Times New Roman"/>
              <a:cs typeface="Times New Roman"/>
            </a:endParaRPr>
          </a:p>
        </p:txBody>
      </p:sp>
      <p:sp>
        <p:nvSpPr>
          <p:cNvPr id="26" name="object 26"/>
          <p:cNvSpPr txBox="1"/>
          <p:nvPr/>
        </p:nvSpPr>
        <p:spPr>
          <a:xfrm>
            <a:off x="1698073" y="4748058"/>
            <a:ext cx="3141345" cy="335915"/>
          </a:xfrm>
          <a:prstGeom prst="rect">
            <a:avLst/>
          </a:prstGeom>
        </p:spPr>
        <p:txBody>
          <a:bodyPr vert="horz" wrap="square" lIns="0" tIns="17145" rIns="0" bIns="0" rtlCol="0">
            <a:spAutoFit/>
          </a:bodyPr>
          <a:lstStyle/>
          <a:p>
            <a:pPr marL="50800">
              <a:lnSpc>
                <a:spcPct val="100000"/>
              </a:lnSpc>
              <a:spcBef>
                <a:spcPts val="135"/>
              </a:spcBef>
              <a:tabLst>
                <a:tab pos="1263650" algn="l"/>
                <a:tab pos="1795145" algn="l"/>
              </a:tabLst>
            </a:pPr>
            <a:r>
              <a:rPr sz="2000" i="1" spc="10" dirty="0">
                <a:latin typeface="Times New Roman"/>
                <a:cs typeface="Times New Roman"/>
              </a:rPr>
              <a:t>E</a:t>
            </a:r>
            <a:r>
              <a:rPr sz="2000" spc="10" dirty="0">
                <a:latin typeface="Times New Roman"/>
                <a:cs typeface="Times New Roman"/>
              </a:rPr>
              <a:t>(</a:t>
            </a:r>
            <a:r>
              <a:rPr sz="2000" i="1" spc="10" dirty="0">
                <a:latin typeface="Times New Roman"/>
                <a:cs typeface="Times New Roman"/>
              </a:rPr>
              <a:t>U  </a:t>
            </a:r>
            <a:r>
              <a:rPr sz="2000" spc="10" dirty="0">
                <a:latin typeface="Times New Roman"/>
                <a:cs typeface="Times New Roman"/>
              </a:rPr>
              <a:t>)</a:t>
            </a:r>
            <a:r>
              <a:rPr sz="2000" spc="-325" dirty="0">
                <a:latin typeface="Times New Roman"/>
                <a:cs typeface="Times New Roman"/>
              </a:rPr>
              <a:t> </a:t>
            </a:r>
            <a:r>
              <a:rPr sz="2000" spc="20" dirty="0">
                <a:latin typeface="Symbol"/>
                <a:cs typeface="Symbol"/>
              </a:rPr>
              <a:t></a:t>
            </a:r>
            <a:r>
              <a:rPr sz="2000" spc="110" dirty="0">
                <a:latin typeface="Times New Roman"/>
                <a:cs typeface="Times New Roman"/>
              </a:rPr>
              <a:t> </a:t>
            </a:r>
            <a:r>
              <a:rPr sz="3000" spc="22" baseline="36111" dirty="0">
                <a:latin typeface="Times New Roman"/>
                <a:cs typeface="Times New Roman"/>
              </a:rPr>
              <a:t>1	</a:t>
            </a:r>
            <a:r>
              <a:rPr lang="tr-TR" sz="2000" spc="20" dirty="0" smtClean="0">
                <a:latin typeface="Times New Roman"/>
                <a:cs typeface="Times New Roman"/>
              </a:rPr>
              <a:t>ve</a:t>
            </a:r>
            <a:r>
              <a:rPr sz="2000" spc="20" dirty="0">
                <a:latin typeface="Times New Roman"/>
                <a:cs typeface="Times New Roman"/>
              </a:rPr>
              <a:t>	</a:t>
            </a:r>
            <a:r>
              <a:rPr sz="2000" i="1" spc="10" dirty="0">
                <a:latin typeface="Times New Roman"/>
                <a:cs typeface="Times New Roman"/>
              </a:rPr>
              <a:t>Var</a:t>
            </a:r>
            <a:r>
              <a:rPr sz="2000" spc="10" dirty="0">
                <a:latin typeface="Times New Roman"/>
                <a:cs typeface="Times New Roman"/>
              </a:rPr>
              <a:t>(</a:t>
            </a:r>
            <a:r>
              <a:rPr sz="2000" i="1" spc="10" dirty="0">
                <a:latin typeface="Times New Roman"/>
                <a:cs typeface="Times New Roman"/>
              </a:rPr>
              <a:t>U </a:t>
            </a:r>
            <a:r>
              <a:rPr sz="2000" spc="10" dirty="0">
                <a:latin typeface="Times New Roman"/>
                <a:cs typeface="Times New Roman"/>
              </a:rPr>
              <a:t>) </a:t>
            </a:r>
            <a:r>
              <a:rPr sz="2000" spc="20" dirty="0">
                <a:latin typeface="Symbol"/>
                <a:cs typeface="Symbol"/>
              </a:rPr>
              <a:t></a:t>
            </a:r>
            <a:r>
              <a:rPr sz="2000" spc="90" dirty="0">
                <a:latin typeface="Times New Roman"/>
                <a:cs typeface="Times New Roman"/>
              </a:rPr>
              <a:t> </a:t>
            </a:r>
            <a:r>
              <a:rPr sz="3000" spc="22" baseline="36111" dirty="0">
                <a:latin typeface="Times New Roman"/>
                <a:cs typeface="Times New Roman"/>
              </a:rPr>
              <a:t>1</a:t>
            </a:r>
            <a:endParaRPr sz="3000" baseline="36111" dirty="0">
              <a:latin typeface="Times New Roman"/>
              <a:cs typeface="Times New Roman"/>
            </a:endParaRPr>
          </a:p>
        </p:txBody>
      </p:sp>
      <p:sp>
        <p:nvSpPr>
          <p:cNvPr id="27" name="object 27"/>
          <p:cNvSpPr txBox="1"/>
          <p:nvPr/>
        </p:nvSpPr>
        <p:spPr>
          <a:xfrm>
            <a:off x="1710773" y="5717503"/>
            <a:ext cx="535940" cy="353060"/>
          </a:xfrm>
          <a:prstGeom prst="rect">
            <a:avLst/>
          </a:prstGeom>
        </p:spPr>
        <p:txBody>
          <a:bodyPr vert="horz" wrap="square" lIns="0" tIns="12065" rIns="0" bIns="0" rtlCol="0">
            <a:spAutoFit/>
          </a:bodyPr>
          <a:lstStyle/>
          <a:p>
            <a:pPr marL="38100">
              <a:lnSpc>
                <a:spcPct val="100000"/>
              </a:lnSpc>
              <a:spcBef>
                <a:spcPts val="95"/>
              </a:spcBef>
            </a:pPr>
            <a:r>
              <a:rPr sz="2150" i="1" spc="-65" dirty="0">
                <a:latin typeface="Symbol"/>
                <a:cs typeface="Symbol"/>
              </a:rPr>
              <a:t></a:t>
            </a:r>
            <a:r>
              <a:rPr sz="2150" i="1" spc="-65" dirty="0">
                <a:latin typeface="Times New Roman"/>
                <a:cs typeface="Times New Roman"/>
              </a:rPr>
              <a:t> </a:t>
            </a:r>
            <a:r>
              <a:rPr sz="1725" i="1" spc="15" baseline="-24154" dirty="0">
                <a:latin typeface="Times New Roman"/>
                <a:cs typeface="Times New Roman"/>
              </a:rPr>
              <a:t>j</a:t>
            </a:r>
            <a:r>
              <a:rPr sz="1725" i="1" spc="322" baseline="-24154" dirty="0">
                <a:latin typeface="Times New Roman"/>
                <a:cs typeface="Times New Roman"/>
              </a:rPr>
              <a:t> </a:t>
            </a:r>
            <a:r>
              <a:rPr sz="2000" spc="20" dirty="0">
                <a:latin typeface="Symbol"/>
                <a:cs typeface="Symbol"/>
              </a:rPr>
              <a:t></a:t>
            </a:r>
            <a:endParaRPr sz="2000">
              <a:latin typeface="Symbol"/>
              <a:cs typeface="Symbol"/>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439920" cy="452120"/>
          </a:xfrm>
          <a:prstGeom prst="rect">
            <a:avLst/>
          </a:prstGeom>
        </p:spPr>
        <p:txBody>
          <a:bodyPr vert="horz" wrap="square" lIns="0" tIns="12700" rIns="0" bIns="0" rtlCol="0">
            <a:spAutoFit/>
          </a:bodyPr>
          <a:lstStyle/>
          <a:p>
            <a:pPr marL="12700">
              <a:lnSpc>
                <a:spcPct val="100000"/>
              </a:lnSpc>
              <a:spcBef>
                <a:spcPts val="100"/>
              </a:spcBef>
            </a:pPr>
            <a:r>
              <a:rPr lang="tr-TR" dirty="0" err="1"/>
              <a:t>Otokorelasyon</a:t>
            </a:r>
            <a:r>
              <a:rPr lang="tr-TR" dirty="0"/>
              <a:t> Testleri</a:t>
            </a:r>
            <a:endParaRPr spc="-5" dirty="0"/>
          </a:p>
        </p:txBody>
      </p:sp>
      <p:sp>
        <p:nvSpPr>
          <p:cNvPr id="3" name="object 3"/>
          <p:cNvSpPr txBox="1"/>
          <p:nvPr/>
        </p:nvSpPr>
        <p:spPr>
          <a:xfrm>
            <a:off x="1031211" y="1340369"/>
            <a:ext cx="2310765" cy="566822"/>
          </a:xfrm>
          <a:prstGeom prst="rect">
            <a:avLst/>
          </a:prstGeom>
        </p:spPr>
        <p:txBody>
          <a:bodyPr vert="horz" wrap="square" lIns="0" tIns="12700" rIns="0" bIns="0" rtlCol="0">
            <a:spAutoFit/>
          </a:bodyPr>
          <a:lstStyle/>
          <a:p>
            <a:pPr marL="355600" indent="-342900">
              <a:lnSpc>
                <a:spcPct val="100000"/>
              </a:lnSpc>
              <a:spcBef>
                <a:spcPts val="100"/>
              </a:spcBef>
              <a:buClr>
                <a:srgbClr val="003366"/>
              </a:buClr>
              <a:buSzPct val="119444"/>
              <a:buChar char="•"/>
              <a:tabLst>
                <a:tab pos="354965" algn="l"/>
                <a:tab pos="355600" algn="l"/>
              </a:tabLst>
            </a:pPr>
            <a:r>
              <a:rPr lang="tr-TR" dirty="0">
                <a:latin typeface="Verdana"/>
                <a:cs typeface="Verdana"/>
              </a:rPr>
              <a:t>Test istatistikleri:</a:t>
            </a:r>
            <a:endParaRPr sz="1800" dirty="0">
              <a:latin typeface="Verdana"/>
              <a:cs typeface="Verdana"/>
            </a:endParaRPr>
          </a:p>
        </p:txBody>
      </p:sp>
      <p:sp>
        <p:nvSpPr>
          <p:cNvPr id="4" name="object 4"/>
          <p:cNvSpPr txBox="1"/>
          <p:nvPr/>
        </p:nvSpPr>
        <p:spPr>
          <a:xfrm>
            <a:off x="1361412" y="2229877"/>
            <a:ext cx="6700520" cy="259045"/>
          </a:xfrm>
          <a:prstGeom prst="rect">
            <a:avLst/>
          </a:prstGeom>
        </p:spPr>
        <p:txBody>
          <a:bodyPr vert="horz" wrap="square" lIns="0" tIns="12700" rIns="0" bIns="0" rtlCol="0">
            <a:spAutoFit/>
          </a:bodyPr>
          <a:lstStyle/>
          <a:p>
            <a:pPr marL="304800" indent="-266700">
              <a:lnSpc>
                <a:spcPct val="100000"/>
              </a:lnSpc>
              <a:spcBef>
                <a:spcPts val="100"/>
              </a:spcBef>
              <a:buClr>
                <a:srgbClr val="003366"/>
              </a:buClr>
              <a:buFont typeface="Times New Roman"/>
              <a:buChar char="•"/>
              <a:tabLst>
                <a:tab pos="304165" algn="l"/>
                <a:tab pos="304800" algn="l"/>
              </a:tabLst>
            </a:pPr>
            <a:r>
              <a:rPr sz="1600" i="1" dirty="0">
                <a:latin typeface="Times New Roman"/>
                <a:cs typeface="Times New Roman"/>
              </a:rPr>
              <a:t>Z</a:t>
            </a:r>
            <a:r>
              <a:rPr sz="1575" baseline="-21164" dirty="0">
                <a:latin typeface="Times New Roman"/>
                <a:cs typeface="Times New Roman"/>
              </a:rPr>
              <a:t>0 </a:t>
            </a:r>
            <a:r>
              <a:rPr lang="tr-TR" sz="1575" baseline="-21164" dirty="0" smtClean="0">
                <a:latin typeface="Times New Roman"/>
                <a:cs typeface="Times New Roman"/>
              </a:rPr>
              <a:t> </a:t>
            </a:r>
            <a:r>
              <a:rPr lang="es-ES" sz="1600" dirty="0" smtClean="0">
                <a:latin typeface="Verdana"/>
                <a:cs typeface="Verdana"/>
              </a:rPr>
              <a:t>normal</a:t>
            </a:r>
            <a:r>
              <a:rPr lang="tr-TR" sz="1600" dirty="0" smtClean="0">
                <a:latin typeface="Verdana"/>
                <a:cs typeface="Verdana"/>
              </a:rPr>
              <a:t>de,</a:t>
            </a:r>
            <a:r>
              <a:rPr lang="es-ES" sz="1600" dirty="0" smtClean="0">
                <a:latin typeface="Verdana"/>
                <a:cs typeface="Verdana"/>
              </a:rPr>
              <a:t> ortalama </a:t>
            </a:r>
            <a:r>
              <a:rPr lang="es-ES" sz="1600" dirty="0">
                <a:latin typeface="Verdana"/>
                <a:cs typeface="Verdana"/>
              </a:rPr>
              <a:t>= 0 ve varyans = 1 </a:t>
            </a:r>
            <a:r>
              <a:rPr lang="tr-TR" sz="1600" dirty="0" smtClean="0">
                <a:latin typeface="Verdana"/>
                <a:cs typeface="Verdana"/>
              </a:rPr>
              <a:t>ile dağıtılır.</a:t>
            </a:r>
            <a:endParaRPr sz="1600" dirty="0">
              <a:latin typeface="Verdana"/>
              <a:cs typeface="Verdana"/>
            </a:endParaRPr>
          </a:p>
        </p:txBody>
      </p:sp>
      <p:sp>
        <p:nvSpPr>
          <p:cNvPr id="5" name="object 5"/>
          <p:cNvSpPr txBox="1"/>
          <p:nvPr/>
        </p:nvSpPr>
        <p:spPr>
          <a:xfrm>
            <a:off x="1005811" y="5068581"/>
            <a:ext cx="4923790" cy="1025922"/>
          </a:xfrm>
          <a:prstGeom prst="rect">
            <a:avLst/>
          </a:prstGeom>
        </p:spPr>
        <p:txBody>
          <a:bodyPr vert="horz" wrap="square" lIns="0" tIns="25400" rIns="0" bIns="0" rtlCol="0">
            <a:spAutoFit/>
          </a:bodyPr>
          <a:lstStyle/>
          <a:p>
            <a:pPr marL="381000" marR="30480" indent="-342900">
              <a:lnSpc>
                <a:spcPts val="2620"/>
              </a:lnSpc>
              <a:spcBef>
                <a:spcPts val="200"/>
              </a:spcBef>
              <a:buClr>
                <a:srgbClr val="003366"/>
              </a:buClr>
              <a:buSzPct val="118181"/>
              <a:buFontTx/>
              <a:buChar char="•"/>
              <a:tabLst>
                <a:tab pos="381000" algn="l"/>
              </a:tabLst>
            </a:pPr>
            <a:r>
              <a:rPr sz="2200" i="1" dirty="0" smtClean="0">
                <a:latin typeface="Times New Roman"/>
                <a:cs typeface="Times New Roman"/>
              </a:rPr>
              <a:t>Z</a:t>
            </a:r>
            <a:r>
              <a:rPr sz="2175" baseline="-21072" dirty="0" smtClean="0">
                <a:latin typeface="Times New Roman"/>
                <a:cs typeface="Times New Roman"/>
              </a:rPr>
              <a:t>0 </a:t>
            </a:r>
            <a:r>
              <a:rPr lang="tr-TR" sz="2200" spc="-5" dirty="0" smtClean="0">
                <a:latin typeface="Verdana"/>
                <a:cs typeface="Verdana"/>
              </a:rPr>
              <a:t>hesaplandıktan </a:t>
            </a:r>
            <a:r>
              <a:rPr lang="tr-TR" sz="2200" spc="-5" dirty="0">
                <a:latin typeface="Verdana"/>
                <a:cs typeface="Verdana"/>
              </a:rPr>
              <a:t>sonra </a:t>
            </a:r>
            <a:r>
              <a:rPr lang="tr-TR" sz="2000" spc="-10" dirty="0">
                <a:latin typeface="Times New Roman"/>
                <a:cs typeface="Times New Roman"/>
              </a:rPr>
              <a:t>–</a:t>
            </a:r>
            <a:r>
              <a:rPr lang="tr-TR" sz="2000" i="1" spc="-10" dirty="0">
                <a:latin typeface="Times New Roman"/>
                <a:cs typeface="Times New Roman"/>
              </a:rPr>
              <a:t>z</a:t>
            </a:r>
            <a:r>
              <a:rPr lang="tr-TR" sz="2400" i="1" spc="-15" baseline="-20202" dirty="0">
                <a:latin typeface="Symbol"/>
                <a:cs typeface="Symbol"/>
              </a:rPr>
              <a:t></a:t>
            </a:r>
            <a:r>
              <a:rPr lang="tr-TR" sz="2000" i="1" spc="-15" baseline="-20833" dirty="0">
                <a:latin typeface="Symbol"/>
                <a:cs typeface="Symbol"/>
              </a:rPr>
              <a:t></a:t>
            </a:r>
            <a:r>
              <a:rPr lang="tr-TR" sz="2000" i="1" spc="-15" baseline="-20833" dirty="0">
                <a:latin typeface="Times New Roman"/>
                <a:cs typeface="Times New Roman"/>
              </a:rPr>
              <a:t> </a:t>
            </a:r>
            <a:r>
              <a:rPr lang="tr-TR" sz="2000" dirty="0">
                <a:latin typeface="Times New Roman"/>
                <a:cs typeface="Times New Roman"/>
              </a:rPr>
              <a:t>≤ Z</a:t>
            </a:r>
            <a:r>
              <a:rPr lang="tr-TR" sz="2000" baseline="-20833" dirty="0">
                <a:latin typeface="Times New Roman"/>
                <a:cs typeface="Times New Roman"/>
              </a:rPr>
              <a:t>0 </a:t>
            </a:r>
            <a:r>
              <a:rPr lang="tr-TR" sz="2000" dirty="0">
                <a:latin typeface="Times New Roman"/>
                <a:cs typeface="Times New Roman"/>
              </a:rPr>
              <a:t>≤</a:t>
            </a:r>
            <a:r>
              <a:rPr lang="tr-TR" sz="2000" spc="-415" dirty="0">
                <a:latin typeface="Times New Roman"/>
                <a:cs typeface="Times New Roman"/>
              </a:rPr>
              <a:t> </a:t>
            </a:r>
            <a:r>
              <a:rPr lang="tr-TR" sz="2000" dirty="0">
                <a:latin typeface="Times New Roman"/>
                <a:cs typeface="Times New Roman"/>
              </a:rPr>
              <a:t>–</a:t>
            </a:r>
            <a:r>
              <a:rPr lang="tr-TR" sz="2000" i="1" dirty="0">
                <a:latin typeface="Times New Roman"/>
                <a:cs typeface="Times New Roman"/>
              </a:rPr>
              <a:t>z</a:t>
            </a:r>
            <a:r>
              <a:rPr lang="tr-TR" sz="2000" i="1" baseline="-20576" dirty="0" smtClean="0">
                <a:latin typeface="Symbol"/>
                <a:cs typeface="Symbol"/>
              </a:rPr>
              <a:t></a:t>
            </a:r>
            <a:r>
              <a:rPr lang="tr-TR" sz="2400" i="1" baseline="-21367" dirty="0" smtClean="0">
                <a:latin typeface="Symbol"/>
                <a:cs typeface="Symbol"/>
              </a:rPr>
              <a:t></a:t>
            </a:r>
            <a:r>
              <a:rPr lang="tr-TR" sz="2200" spc="-5" dirty="0" smtClean="0">
                <a:latin typeface="Verdana"/>
                <a:cs typeface="Verdana"/>
              </a:rPr>
              <a:t> ise bağımsızlık hipotezini reddetmeyin </a:t>
            </a:r>
            <a:endParaRPr sz="1950" baseline="-21367" dirty="0">
              <a:latin typeface="Symbol"/>
              <a:cs typeface="Symbol"/>
            </a:endParaRPr>
          </a:p>
        </p:txBody>
      </p:sp>
      <p:sp>
        <p:nvSpPr>
          <p:cNvPr id="6" name="object 6"/>
          <p:cNvSpPr/>
          <p:nvPr/>
        </p:nvSpPr>
        <p:spPr>
          <a:xfrm>
            <a:off x="4354255" y="1710419"/>
            <a:ext cx="591185" cy="0"/>
          </a:xfrm>
          <a:custGeom>
            <a:avLst/>
            <a:gdLst/>
            <a:ahLst/>
            <a:cxnLst/>
            <a:rect l="l" t="t" r="r" b="b"/>
            <a:pathLst>
              <a:path w="591185">
                <a:moveTo>
                  <a:pt x="0" y="0"/>
                </a:moveTo>
                <a:lnTo>
                  <a:pt x="591163" y="0"/>
                </a:lnTo>
              </a:path>
            </a:pathLst>
          </a:custGeom>
          <a:ln w="12944">
            <a:solidFill>
              <a:srgbClr val="000000"/>
            </a:solidFill>
          </a:ln>
        </p:spPr>
        <p:txBody>
          <a:bodyPr wrap="square" lIns="0" tIns="0" rIns="0" bIns="0" rtlCol="0"/>
          <a:lstStyle/>
          <a:p>
            <a:endParaRPr/>
          </a:p>
        </p:txBody>
      </p:sp>
      <p:sp>
        <p:nvSpPr>
          <p:cNvPr id="7" name="object 7"/>
          <p:cNvSpPr txBox="1"/>
          <p:nvPr/>
        </p:nvSpPr>
        <p:spPr>
          <a:xfrm>
            <a:off x="3896570" y="1671821"/>
            <a:ext cx="116839" cy="245745"/>
          </a:xfrm>
          <a:prstGeom prst="rect">
            <a:avLst/>
          </a:prstGeom>
        </p:spPr>
        <p:txBody>
          <a:bodyPr vert="horz" wrap="square" lIns="0" tIns="11430" rIns="0" bIns="0" rtlCol="0">
            <a:spAutoFit/>
          </a:bodyPr>
          <a:lstStyle/>
          <a:p>
            <a:pPr marL="12700">
              <a:lnSpc>
                <a:spcPct val="100000"/>
              </a:lnSpc>
              <a:spcBef>
                <a:spcPts val="90"/>
              </a:spcBef>
            </a:pPr>
            <a:r>
              <a:rPr sz="1450" spc="-10" dirty="0">
                <a:latin typeface="Times New Roman"/>
                <a:cs typeface="Times New Roman"/>
              </a:rPr>
              <a:t>0</a:t>
            </a:r>
            <a:endParaRPr sz="1450">
              <a:latin typeface="Times New Roman"/>
              <a:cs typeface="Times New Roman"/>
            </a:endParaRPr>
          </a:p>
        </p:txBody>
      </p:sp>
      <p:sp>
        <p:nvSpPr>
          <p:cNvPr id="8" name="object 8"/>
          <p:cNvSpPr txBox="1"/>
          <p:nvPr/>
        </p:nvSpPr>
        <p:spPr>
          <a:xfrm>
            <a:off x="4546042" y="1953277"/>
            <a:ext cx="367030" cy="257175"/>
          </a:xfrm>
          <a:prstGeom prst="rect">
            <a:avLst/>
          </a:prstGeom>
        </p:spPr>
        <p:txBody>
          <a:bodyPr vert="horz" wrap="square" lIns="0" tIns="15240" rIns="0" bIns="0" rtlCol="0">
            <a:spAutoFit/>
          </a:bodyPr>
          <a:lstStyle/>
          <a:p>
            <a:pPr marL="38100">
              <a:lnSpc>
                <a:spcPct val="100000"/>
              </a:lnSpc>
              <a:spcBef>
                <a:spcPts val="120"/>
              </a:spcBef>
            </a:pPr>
            <a:r>
              <a:rPr sz="2250" i="1" spc="-225" baseline="12962" dirty="0">
                <a:latin typeface="Symbol"/>
                <a:cs typeface="Symbol"/>
              </a:rPr>
              <a:t></a:t>
            </a:r>
            <a:r>
              <a:rPr sz="2175" spc="-225" baseline="17241" dirty="0">
                <a:latin typeface="Times New Roman"/>
                <a:cs typeface="Times New Roman"/>
              </a:rPr>
              <a:t>ˆ</a:t>
            </a:r>
            <a:r>
              <a:rPr sz="1000" i="1" spc="-150" dirty="0">
                <a:latin typeface="Times New Roman"/>
                <a:cs typeface="Times New Roman"/>
              </a:rPr>
              <a:t>i</a:t>
            </a:r>
            <a:r>
              <a:rPr sz="1000" i="1" spc="-145" dirty="0">
                <a:latin typeface="Times New Roman"/>
                <a:cs typeface="Times New Roman"/>
              </a:rPr>
              <a:t> </a:t>
            </a:r>
            <a:r>
              <a:rPr sz="1000" spc="15" dirty="0">
                <a:latin typeface="Times New Roman"/>
                <a:cs typeface="Times New Roman"/>
              </a:rPr>
              <a:t>,</a:t>
            </a:r>
            <a:r>
              <a:rPr sz="1000" i="1" spc="15" dirty="0">
                <a:latin typeface="Times New Roman"/>
                <a:cs typeface="Times New Roman"/>
              </a:rPr>
              <a:t>m</a:t>
            </a:r>
            <a:endParaRPr sz="1000">
              <a:latin typeface="Times New Roman"/>
              <a:cs typeface="Times New Roman"/>
            </a:endParaRPr>
          </a:p>
        </p:txBody>
      </p:sp>
      <p:sp>
        <p:nvSpPr>
          <p:cNvPr id="9" name="object 9"/>
          <p:cNvSpPr txBox="1"/>
          <p:nvPr/>
        </p:nvSpPr>
        <p:spPr>
          <a:xfrm>
            <a:off x="4338338" y="1675683"/>
            <a:ext cx="229235" cy="423545"/>
          </a:xfrm>
          <a:prstGeom prst="rect">
            <a:avLst/>
          </a:prstGeom>
        </p:spPr>
        <p:txBody>
          <a:bodyPr vert="horz" wrap="square" lIns="0" tIns="13970" rIns="0" bIns="0" rtlCol="0">
            <a:spAutoFit/>
          </a:bodyPr>
          <a:lstStyle/>
          <a:p>
            <a:pPr marL="12700">
              <a:lnSpc>
                <a:spcPct val="100000"/>
              </a:lnSpc>
              <a:spcBef>
                <a:spcPts val="110"/>
              </a:spcBef>
            </a:pPr>
            <a:r>
              <a:rPr sz="3900" i="1" spc="-1192" baseline="-2136" dirty="0">
                <a:latin typeface="Symbol"/>
                <a:cs typeface="Symbol"/>
              </a:rPr>
              <a:t></a:t>
            </a:r>
            <a:r>
              <a:rPr sz="2450" dirty="0">
                <a:latin typeface="Times New Roman"/>
                <a:cs typeface="Times New Roman"/>
              </a:rPr>
              <a:t>ˆ</a:t>
            </a:r>
            <a:endParaRPr sz="2450">
              <a:latin typeface="Times New Roman"/>
              <a:cs typeface="Times New Roman"/>
            </a:endParaRPr>
          </a:p>
        </p:txBody>
      </p:sp>
      <p:sp>
        <p:nvSpPr>
          <p:cNvPr id="10" name="object 10"/>
          <p:cNvSpPr txBox="1"/>
          <p:nvPr/>
        </p:nvSpPr>
        <p:spPr>
          <a:xfrm>
            <a:off x="3677982" y="1295753"/>
            <a:ext cx="1230630" cy="423545"/>
          </a:xfrm>
          <a:prstGeom prst="rect">
            <a:avLst/>
          </a:prstGeom>
        </p:spPr>
        <p:txBody>
          <a:bodyPr vert="horz" wrap="square" lIns="0" tIns="13970" rIns="0" bIns="0" rtlCol="0">
            <a:spAutoFit/>
          </a:bodyPr>
          <a:lstStyle/>
          <a:p>
            <a:pPr marL="38100">
              <a:lnSpc>
                <a:spcPct val="100000"/>
              </a:lnSpc>
              <a:spcBef>
                <a:spcPts val="110"/>
              </a:spcBef>
              <a:tabLst>
                <a:tab pos="426084" algn="l"/>
                <a:tab pos="746125" algn="l"/>
              </a:tabLst>
            </a:pPr>
            <a:r>
              <a:rPr sz="3675" i="1" spc="7" baseline="-27210" dirty="0">
                <a:latin typeface="Times New Roman"/>
                <a:cs typeface="Times New Roman"/>
              </a:rPr>
              <a:t>Z	</a:t>
            </a:r>
            <a:r>
              <a:rPr sz="3675" spc="7" baseline="-27210" dirty="0">
                <a:latin typeface="Symbol"/>
                <a:cs typeface="Symbol"/>
              </a:rPr>
              <a:t></a:t>
            </a:r>
            <a:r>
              <a:rPr sz="3675" spc="7" baseline="-27210" dirty="0">
                <a:latin typeface="Times New Roman"/>
                <a:cs typeface="Times New Roman"/>
              </a:rPr>
              <a:t>	</a:t>
            </a:r>
            <a:r>
              <a:rPr sz="3900" i="1" spc="-202" baseline="12820" dirty="0">
                <a:latin typeface="Symbol"/>
                <a:cs typeface="Symbol"/>
              </a:rPr>
              <a:t></a:t>
            </a:r>
            <a:r>
              <a:rPr sz="3675" spc="-202" baseline="17006" dirty="0">
                <a:latin typeface="Times New Roman"/>
                <a:cs typeface="Times New Roman"/>
              </a:rPr>
              <a:t>ˆ</a:t>
            </a:r>
            <a:r>
              <a:rPr sz="1450" i="1" spc="-135" dirty="0">
                <a:latin typeface="Times New Roman"/>
                <a:cs typeface="Times New Roman"/>
              </a:rPr>
              <a:t>i</a:t>
            </a:r>
            <a:r>
              <a:rPr sz="1450" spc="-135" dirty="0">
                <a:latin typeface="Times New Roman"/>
                <a:cs typeface="Times New Roman"/>
              </a:rPr>
              <a:t>,</a:t>
            </a:r>
            <a:r>
              <a:rPr sz="1450" i="1" spc="-135" dirty="0">
                <a:latin typeface="Times New Roman"/>
                <a:cs typeface="Times New Roman"/>
              </a:rPr>
              <a:t>m</a:t>
            </a:r>
            <a:endParaRPr sz="1450">
              <a:latin typeface="Times New Roman"/>
              <a:cs typeface="Times New Roman"/>
            </a:endParaRPr>
          </a:p>
        </p:txBody>
      </p:sp>
      <p:sp>
        <p:nvSpPr>
          <p:cNvPr id="33" name="object 33"/>
          <p:cNvSpPr/>
          <p:nvPr/>
        </p:nvSpPr>
        <p:spPr>
          <a:xfrm>
            <a:off x="6421756" y="4778284"/>
            <a:ext cx="3273442" cy="1928807"/>
          </a:xfrm>
          <a:prstGeom prst="rect">
            <a:avLst/>
          </a:prstGeom>
          <a:blipFill>
            <a:blip r:embed="rId2" cstate="print"/>
            <a:stretch>
              <a:fillRect/>
            </a:stretch>
          </a:blipFill>
        </p:spPr>
        <p:txBody>
          <a:bodyPr wrap="square" lIns="0" tIns="0" rIns="0" bIns="0" rtlCol="0"/>
          <a:lstStyle/>
          <a:p>
            <a:endParaRPr/>
          </a:p>
        </p:txBody>
      </p:sp>
      <p:pic>
        <p:nvPicPr>
          <p:cNvPr id="36" name="Resim 35"/>
          <p:cNvPicPr>
            <a:picLocks noChangeAspect="1"/>
          </p:cNvPicPr>
          <p:nvPr/>
        </p:nvPicPr>
        <p:blipFill>
          <a:blip r:embed="rId3"/>
          <a:stretch>
            <a:fillRect/>
          </a:stretch>
        </p:blipFill>
        <p:spPr>
          <a:xfrm>
            <a:off x="1005811" y="2569457"/>
            <a:ext cx="6498992" cy="2453701"/>
          </a:xfrm>
          <a:prstGeom prst="rect">
            <a:avLst/>
          </a:prstGeom>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439920" cy="452120"/>
          </a:xfrm>
          <a:prstGeom prst="rect">
            <a:avLst/>
          </a:prstGeom>
        </p:spPr>
        <p:txBody>
          <a:bodyPr vert="horz" wrap="square" lIns="0" tIns="12700" rIns="0" bIns="0" rtlCol="0">
            <a:spAutoFit/>
          </a:bodyPr>
          <a:lstStyle/>
          <a:p>
            <a:pPr marL="12700">
              <a:lnSpc>
                <a:spcPct val="100000"/>
              </a:lnSpc>
              <a:spcBef>
                <a:spcPts val="100"/>
              </a:spcBef>
            </a:pPr>
            <a:r>
              <a:rPr lang="tr-TR" dirty="0" err="1"/>
              <a:t>Otokorelasyon</a:t>
            </a:r>
            <a:r>
              <a:rPr lang="tr-TR" dirty="0"/>
              <a:t> Testleri</a:t>
            </a:r>
            <a:endParaRPr spc="-5" dirty="0"/>
          </a:p>
        </p:txBody>
      </p:sp>
      <p:sp>
        <p:nvSpPr>
          <p:cNvPr id="3" name="object 3"/>
          <p:cNvSpPr txBox="1"/>
          <p:nvPr/>
        </p:nvSpPr>
        <p:spPr>
          <a:xfrm>
            <a:off x="1018511" y="1313758"/>
            <a:ext cx="8074025" cy="1464945"/>
          </a:xfrm>
          <a:prstGeom prst="rect">
            <a:avLst/>
          </a:prstGeom>
        </p:spPr>
        <p:txBody>
          <a:bodyPr vert="horz" wrap="square" lIns="0" tIns="33019" rIns="0" bIns="0" rtlCol="0">
            <a:spAutoFit/>
          </a:bodyPr>
          <a:lstStyle/>
          <a:p>
            <a:pPr marL="368300" indent="-342900">
              <a:lnSpc>
                <a:spcPct val="100000"/>
              </a:lnSpc>
              <a:spcBef>
                <a:spcPts val="259"/>
              </a:spcBef>
              <a:buClr>
                <a:srgbClr val="003366"/>
              </a:buClr>
              <a:buSzPct val="119444"/>
              <a:buFont typeface="Arial" panose="020B0604020202020204" pitchFamily="34" charset="0"/>
              <a:buChar char="•"/>
              <a:tabLst>
                <a:tab pos="367665" algn="l"/>
                <a:tab pos="368300" algn="l"/>
              </a:tabLst>
            </a:pPr>
            <a:r>
              <a:rPr sz="1850" i="1" spc="-10" dirty="0" smtClean="0">
                <a:latin typeface="Symbol"/>
                <a:cs typeface="Symbol"/>
              </a:rPr>
              <a:t></a:t>
            </a:r>
            <a:r>
              <a:rPr sz="1800" i="1" spc="-15" baseline="-20833" dirty="0">
                <a:latin typeface="Times New Roman"/>
                <a:cs typeface="Times New Roman"/>
              </a:rPr>
              <a:t>i,m </a:t>
            </a:r>
            <a:r>
              <a:rPr sz="1800" dirty="0">
                <a:latin typeface="Verdana"/>
                <a:cs typeface="Verdana"/>
              </a:rPr>
              <a:t>&gt; </a:t>
            </a:r>
            <a:r>
              <a:rPr sz="1800" spc="-5" dirty="0" smtClean="0">
                <a:latin typeface="Verdana"/>
                <a:cs typeface="Verdana"/>
              </a:rPr>
              <a:t>0</a:t>
            </a:r>
            <a:r>
              <a:rPr lang="tr-TR" sz="1800" spc="-5" dirty="0" smtClean="0">
                <a:latin typeface="Verdana"/>
                <a:cs typeface="Verdana"/>
              </a:rPr>
              <a:t> </a:t>
            </a:r>
            <a:r>
              <a:rPr lang="tr-TR" spc="-5" dirty="0" smtClean="0">
                <a:latin typeface="Verdana"/>
                <a:cs typeface="Verdana"/>
              </a:rPr>
              <a:t>ise</a:t>
            </a:r>
            <a:r>
              <a:rPr lang="tr-TR" spc="-5" dirty="0">
                <a:latin typeface="Verdana"/>
                <a:cs typeface="Verdana"/>
              </a:rPr>
              <a:t>, alt sekans pozitif </a:t>
            </a:r>
            <a:r>
              <a:rPr lang="tr-TR" spc="-5" dirty="0" err="1">
                <a:latin typeface="Verdana"/>
                <a:cs typeface="Verdana"/>
              </a:rPr>
              <a:t>otokorelasyona</a:t>
            </a:r>
            <a:r>
              <a:rPr lang="tr-TR" spc="-5" dirty="0">
                <a:latin typeface="Verdana"/>
                <a:cs typeface="Verdana"/>
              </a:rPr>
              <a:t> sahiptir</a:t>
            </a:r>
            <a:endParaRPr lang="tr-TR" sz="1800" spc="-5" dirty="0" smtClean="0">
              <a:latin typeface="Verdana"/>
              <a:cs typeface="Verdana"/>
            </a:endParaRPr>
          </a:p>
          <a:p>
            <a:pPr marL="647700" lvl="1" indent="-266700">
              <a:lnSpc>
                <a:spcPct val="100000"/>
              </a:lnSpc>
              <a:spcBef>
                <a:spcPts val="130"/>
              </a:spcBef>
              <a:buClr>
                <a:srgbClr val="003366"/>
              </a:buClr>
              <a:buChar char="•"/>
              <a:tabLst>
                <a:tab pos="647065" algn="l"/>
                <a:tab pos="647700" algn="l"/>
              </a:tabLst>
            </a:pPr>
            <a:r>
              <a:rPr lang="tr-TR" sz="1600" spc="-5" dirty="0">
                <a:latin typeface="Verdana"/>
                <a:cs typeface="Verdana"/>
              </a:rPr>
              <a:t>Yüksek rastgele sayıları yüksek sayılar izler ve bunun tersi de </a:t>
            </a:r>
            <a:r>
              <a:rPr lang="tr-TR" sz="1600" spc="-5" dirty="0" smtClean="0">
                <a:latin typeface="Verdana"/>
                <a:cs typeface="Verdana"/>
              </a:rPr>
              <a:t>geçerlidir</a:t>
            </a:r>
            <a:r>
              <a:rPr sz="1600" spc="-5" dirty="0" smtClean="0">
                <a:latin typeface="Verdana"/>
                <a:cs typeface="Verdana"/>
              </a:rPr>
              <a:t>.</a:t>
            </a:r>
            <a:endParaRPr sz="1600" dirty="0" smtClean="0">
              <a:latin typeface="Verdana"/>
              <a:cs typeface="Verdana"/>
            </a:endParaRPr>
          </a:p>
          <a:p>
            <a:pPr lvl="1">
              <a:lnSpc>
                <a:spcPct val="100000"/>
              </a:lnSpc>
              <a:spcBef>
                <a:spcPts val="30"/>
              </a:spcBef>
              <a:buClr>
                <a:srgbClr val="003366"/>
              </a:buClr>
              <a:buFont typeface="Verdana"/>
              <a:buChar char="•"/>
            </a:pPr>
            <a:endParaRPr sz="2200" dirty="0">
              <a:latin typeface="Times New Roman"/>
              <a:cs typeface="Times New Roman"/>
            </a:endParaRPr>
          </a:p>
          <a:p>
            <a:pPr marL="368300" indent="-342900">
              <a:lnSpc>
                <a:spcPct val="100000"/>
              </a:lnSpc>
              <a:buClr>
                <a:srgbClr val="003366"/>
              </a:buClr>
              <a:buSzPct val="119444"/>
              <a:buFont typeface="Arial" panose="020B0604020202020204" pitchFamily="34" charset="0"/>
              <a:buChar char="•"/>
              <a:tabLst>
                <a:tab pos="367665" algn="l"/>
                <a:tab pos="368300" algn="l"/>
              </a:tabLst>
            </a:pPr>
            <a:r>
              <a:rPr sz="1850" i="1" spc="-10" dirty="0" smtClean="0">
                <a:latin typeface="Symbol"/>
                <a:cs typeface="Symbol"/>
              </a:rPr>
              <a:t></a:t>
            </a:r>
            <a:r>
              <a:rPr sz="1800" i="1" spc="-15" baseline="-20833" dirty="0" err="1">
                <a:latin typeface="Times New Roman"/>
                <a:cs typeface="Times New Roman"/>
              </a:rPr>
              <a:t>i,m</a:t>
            </a:r>
            <a:r>
              <a:rPr sz="1800" i="1" spc="-15" baseline="-20833" dirty="0">
                <a:latin typeface="Times New Roman"/>
                <a:cs typeface="Times New Roman"/>
              </a:rPr>
              <a:t> </a:t>
            </a:r>
            <a:r>
              <a:rPr sz="1800" dirty="0">
                <a:latin typeface="Verdana"/>
                <a:cs typeface="Verdana"/>
              </a:rPr>
              <a:t>&lt; </a:t>
            </a:r>
            <a:r>
              <a:rPr sz="1800" spc="-5" dirty="0" smtClean="0">
                <a:latin typeface="Verdana"/>
                <a:cs typeface="Verdana"/>
              </a:rPr>
              <a:t>0</a:t>
            </a:r>
            <a:r>
              <a:rPr lang="tr-TR" spc="-5" dirty="0">
                <a:latin typeface="Verdana"/>
                <a:cs typeface="Verdana"/>
              </a:rPr>
              <a:t> </a:t>
            </a:r>
            <a:r>
              <a:rPr lang="tr-TR" spc="-5" dirty="0" smtClean="0">
                <a:latin typeface="Verdana"/>
                <a:cs typeface="Verdana"/>
              </a:rPr>
              <a:t>ise</a:t>
            </a:r>
            <a:r>
              <a:rPr lang="tr-TR" spc="-5" dirty="0">
                <a:latin typeface="Verdana"/>
                <a:cs typeface="Verdana"/>
              </a:rPr>
              <a:t>, alt dizinin negatif </a:t>
            </a:r>
            <a:r>
              <a:rPr lang="tr-TR" spc="-5" dirty="0" err="1">
                <a:latin typeface="Verdana"/>
                <a:cs typeface="Verdana"/>
              </a:rPr>
              <a:t>otokorelasyonu</a:t>
            </a:r>
            <a:r>
              <a:rPr lang="tr-TR" spc="-5" dirty="0">
                <a:latin typeface="Verdana"/>
                <a:cs typeface="Verdana"/>
              </a:rPr>
              <a:t> vardır</a:t>
            </a:r>
            <a:endParaRPr lang="tr-TR" sz="1800" spc="-5" dirty="0" smtClean="0">
              <a:latin typeface="Verdana"/>
              <a:cs typeface="Verdana"/>
            </a:endParaRPr>
          </a:p>
          <a:p>
            <a:pPr marL="647700" lvl="1" indent="-266700">
              <a:lnSpc>
                <a:spcPct val="100000"/>
              </a:lnSpc>
              <a:spcBef>
                <a:spcPts val="200"/>
              </a:spcBef>
              <a:buClr>
                <a:srgbClr val="003366"/>
              </a:buClr>
              <a:buChar char="•"/>
              <a:tabLst>
                <a:tab pos="647065" algn="l"/>
                <a:tab pos="647700" algn="l"/>
              </a:tabLst>
            </a:pPr>
            <a:r>
              <a:rPr lang="tr-TR" sz="1600" spc="-5" dirty="0">
                <a:latin typeface="Verdana"/>
                <a:cs typeface="Verdana"/>
              </a:rPr>
              <a:t>Düşük rastgele sayıları yüksek sayılar izler ve bunun tersi de geçerlidir.</a:t>
            </a:r>
            <a:endParaRPr sz="1600" spc="-5" dirty="0" smtClean="0">
              <a:latin typeface="Verdana"/>
              <a:cs typeface="Verdan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137" y="4331854"/>
            <a:ext cx="4472305" cy="382156"/>
          </a:xfrm>
          <a:prstGeom prst="rect">
            <a:avLst/>
          </a:prstGeom>
        </p:spPr>
        <p:txBody>
          <a:bodyPr vert="horz" wrap="square" lIns="0" tIns="12700" rIns="0" bIns="0" rtlCol="0">
            <a:spAutoFit/>
          </a:bodyPr>
          <a:lstStyle/>
          <a:p>
            <a:pPr marL="12700">
              <a:lnSpc>
                <a:spcPct val="100000"/>
              </a:lnSpc>
              <a:spcBef>
                <a:spcPts val="100"/>
              </a:spcBef>
            </a:pPr>
            <a:r>
              <a:rPr lang="tr-TR" sz="2400" b="1" spc="-5" dirty="0" smtClean="0">
                <a:latin typeface="Verdana"/>
                <a:cs typeface="Verdana"/>
              </a:rPr>
              <a:t>Sözde Rastgele sayılar</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1551305"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Örnek</a:t>
            </a:r>
            <a:endParaRPr dirty="0"/>
          </a:p>
        </p:txBody>
      </p:sp>
      <p:sp>
        <p:nvSpPr>
          <p:cNvPr id="3" name="object 3"/>
          <p:cNvSpPr txBox="1"/>
          <p:nvPr/>
        </p:nvSpPr>
        <p:spPr>
          <a:xfrm>
            <a:off x="1005811" y="1363229"/>
            <a:ext cx="8384540" cy="964367"/>
          </a:xfrm>
          <a:prstGeom prst="rect">
            <a:avLst/>
          </a:prstGeom>
        </p:spPr>
        <p:txBody>
          <a:bodyPr vert="horz" wrap="square" lIns="0" tIns="12700" rIns="0" bIns="0" rtlCol="0">
            <a:spAutoFit/>
          </a:bodyPr>
          <a:lstStyle/>
          <a:p>
            <a:pPr marL="381000" marR="30480" indent="-342900">
              <a:lnSpc>
                <a:spcPct val="100000"/>
              </a:lnSpc>
              <a:spcBef>
                <a:spcPts val="100"/>
              </a:spcBef>
              <a:buClr>
                <a:srgbClr val="003366"/>
              </a:buClr>
              <a:buSzPct val="120000"/>
              <a:buChar char="•"/>
              <a:tabLst>
                <a:tab pos="380365" algn="l"/>
                <a:tab pos="381000" algn="l"/>
                <a:tab pos="8030845" algn="l"/>
              </a:tabLst>
            </a:pPr>
            <a:r>
              <a:rPr lang="en-US" sz="2000" dirty="0">
                <a:latin typeface="Verdana"/>
                <a:cs typeface="Verdana"/>
              </a:rPr>
              <a:t>38. </a:t>
            </a:r>
            <a:r>
              <a:rPr lang="en-US" sz="2000" dirty="0" err="1">
                <a:latin typeface="Verdana"/>
                <a:cs typeface="Verdana"/>
              </a:rPr>
              <a:t>Slayttaki</a:t>
            </a:r>
            <a:r>
              <a:rPr lang="en-US" sz="2000" dirty="0">
                <a:latin typeface="Verdana"/>
                <a:cs typeface="Verdana"/>
              </a:rPr>
              <a:t> </a:t>
            </a:r>
            <a:r>
              <a:rPr lang="en-US" sz="2000" dirty="0" err="1">
                <a:latin typeface="Verdana"/>
                <a:cs typeface="Verdana"/>
              </a:rPr>
              <a:t>sayılar</a:t>
            </a:r>
            <a:r>
              <a:rPr lang="en-US" sz="2000" dirty="0">
                <a:latin typeface="Verdana"/>
                <a:cs typeface="Verdana"/>
              </a:rPr>
              <a:t> </a:t>
            </a:r>
            <a:r>
              <a:rPr lang="en-US" sz="2000" dirty="0" err="1">
                <a:latin typeface="Verdana"/>
                <a:cs typeface="Verdana"/>
              </a:rPr>
              <a:t>için</a:t>
            </a:r>
            <a:r>
              <a:rPr lang="en-US" sz="2000" dirty="0">
                <a:latin typeface="Verdana"/>
                <a:cs typeface="Verdana"/>
              </a:rPr>
              <a:t> </a:t>
            </a:r>
            <a:r>
              <a:rPr sz="2000" i="1" dirty="0" smtClean="0">
                <a:latin typeface="Verdana"/>
                <a:cs typeface="Verdana"/>
              </a:rPr>
              <a:t>3</a:t>
            </a:r>
            <a:r>
              <a:rPr sz="1950" i="1" spc="15" baseline="25641" dirty="0" smtClean="0">
                <a:latin typeface="Verdana"/>
                <a:cs typeface="Verdana"/>
              </a:rPr>
              <a:t>r</a:t>
            </a:r>
            <a:r>
              <a:rPr sz="1950" i="1" spc="22" baseline="25641" dirty="0" smtClean="0">
                <a:latin typeface="Verdana"/>
                <a:cs typeface="Verdana"/>
              </a:rPr>
              <a:t>d</a:t>
            </a:r>
            <a:r>
              <a:rPr sz="2000" i="1" dirty="0">
                <a:latin typeface="Verdana"/>
                <a:cs typeface="Verdana"/>
              </a:rPr>
              <a:t>, </a:t>
            </a:r>
            <a:r>
              <a:rPr sz="2000" i="1" spc="-5" dirty="0">
                <a:latin typeface="Verdana"/>
                <a:cs typeface="Verdana"/>
              </a:rPr>
              <a:t>8</a:t>
            </a:r>
            <a:r>
              <a:rPr sz="1950" i="1" spc="7" baseline="25641" dirty="0">
                <a:latin typeface="Verdana"/>
                <a:cs typeface="Verdana"/>
              </a:rPr>
              <a:t>t</a:t>
            </a:r>
            <a:r>
              <a:rPr sz="1950" i="1" spc="30" baseline="25641" dirty="0">
                <a:latin typeface="Verdana"/>
                <a:cs typeface="Verdana"/>
              </a:rPr>
              <a:t>h</a:t>
            </a:r>
            <a:r>
              <a:rPr sz="2000" i="1" dirty="0">
                <a:latin typeface="Verdana"/>
                <a:cs typeface="Verdana"/>
              </a:rPr>
              <a:t>, 1</a:t>
            </a:r>
            <a:r>
              <a:rPr sz="2000" i="1" spc="-5" dirty="0">
                <a:latin typeface="Verdana"/>
                <a:cs typeface="Verdana"/>
              </a:rPr>
              <a:t>3</a:t>
            </a:r>
            <a:r>
              <a:rPr sz="1950" i="1" spc="7" baseline="25641" dirty="0">
                <a:latin typeface="Verdana"/>
                <a:cs typeface="Verdana"/>
              </a:rPr>
              <a:t>t</a:t>
            </a:r>
            <a:r>
              <a:rPr sz="1950" i="1" spc="30" baseline="25641" dirty="0">
                <a:latin typeface="Verdana"/>
                <a:cs typeface="Verdana"/>
              </a:rPr>
              <a:t>h</a:t>
            </a:r>
            <a:r>
              <a:rPr sz="2000" dirty="0">
                <a:latin typeface="Verdana"/>
                <a:cs typeface="Verdana"/>
              </a:rPr>
              <a:t>, </a:t>
            </a:r>
            <a:r>
              <a:rPr lang="en-US" sz="2000" dirty="0" err="1">
                <a:latin typeface="Verdana"/>
                <a:cs typeface="Verdana"/>
              </a:rPr>
              <a:t>ve</a:t>
            </a:r>
            <a:r>
              <a:rPr lang="en-US" sz="2000" dirty="0">
                <a:latin typeface="Verdana"/>
                <a:cs typeface="Verdana"/>
              </a:rPr>
              <a:t> </a:t>
            </a:r>
            <a:r>
              <a:rPr lang="en-US" sz="2000" dirty="0" err="1">
                <a:latin typeface="Verdana"/>
                <a:cs typeface="Verdana"/>
              </a:rPr>
              <a:t>benzerlerini</a:t>
            </a:r>
            <a:r>
              <a:rPr lang="en-US" sz="2000" dirty="0">
                <a:latin typeface="Verdana"/>
                <a:cs typeface="Verdana"/>
              </a:rPr>
              <a:t> test </a:t>
            </a:r>
            <a:r>
              <a:rPr lang="en-US" sz="2000" dirty="0" err="1">
                <a:latin typeface="Verdana"/>
                <a:cs typeface="Verdana"/>
              </a:rPr>
              <a:t>edin</a:t>
            </a:r>
            <a:r>
              <a:rPr lang="en-US" sz="2000" dirty="0">
                <a:latin typeface="Verdana"/>
                <a:cs typeface="Verdana"/>
              </a:rPr>
              <a:t>. </a:t>
            </a:r>
            <a:endParaRPr sz="2000" dirty="0" smtClean="0">
              <a:latin typeface="Verdana"/>
              <a:cs typeface="Verdana"/>
            </a:endParaRPr>
          </a:p>
          <a:p>
            <a:pPr marL="660400" lvl="1" indent="-266700">
              <a:lnSpc>
                <a:spcPct val="100000"/>
              </a:lnSpc>
              <a:spcBef>
                <a:spcPts val="380"/>
              </a:spcBef>
              <a:buClr>
                <a:srgbClr val="003366"/>
              </a:buClr>
              <a:buChar char="•"/>
              <a:tabLst>
                <a:tab pos="659765" algn="l"/>
                <a:tab pos="660400" algn="l"/>
              </a:tabLst>
            </a:pPr>
            <a:r>
              <a:rPr lang="tr-TR" spc="-5" dirty="0" smtClean="0">
                <a:latin typeface="Verdana"/>
                <a:cs typeface="Verdana"/>
              </a:rPr>
              <a:t>Bundan </a:t>
            </a:r>
            <a:r>
              <a:rPr lang="tr-TR" spc="-5" dirty="0">
                <a:latin typeface="Verdana"/>
                <a:cs typeface="Verdana"/>
              </a:rPr>
              <a:t>dolayı</a:t>
            </a:r>
            <a:r>
              <a:rPr sz="1800" spc="-5" dirty="0" smtClean="0">
                <a:latin typeface="Verdana"/>
                <a:cs typeface="Verdana"/>
              </a:rPr>
              <a:t>, </a:t>
            </a:r>
            <a:r>
              <a:rPr sz="1850" i="1" spc="-35" dirty="0" smtClean="0">
                <a:latin typeface="Symbol"/>
                <a:cs typeface="Symbol"/>
              </a:rPr>
              <a:t></a:t>
            </a:r>
            <a:r>
              <a:rPr sz="1850" i="1" spc="-35" dirty="0" smtClean="0">
                <a:latin typeface="Times New Roman"/>
                <a:cs typeface="Times New Roman"/>
              </a:rPr>
              <a:t> </a:t>
            </a:r>
            <a:r>
              <a:rPr sz="1800" i="1" dirty="0" smtClean="0">
                <a:latin typeface="Times New Roman"/>
                <a:cs typeface="Times New Roman"/>
              </a:rPr>
              <a:t>= </a:t>
            </a:r>
            <a:r>
              <a:rPr sz="1800" dirty="0" smtClean="0">
                <a:latin typeface="Times New Roman"/>
                <a:cs typeface="Times New Roman"/>
              </a:rPr>
              <a:t>0.05</a:t>
            </a:r>
            <a:r>
              <a:rPr sz="1800" i="1" dirty="0" smtClean="0">
                <a:latin typeface="Times New Roman"/>
                <a:cs typeface="Times New Roman"/>
              </a:rPr>
              <a:t>, </a:t>
            </a:r>
            <a:r>
              <a:rPr sz="1800" i="1" dirty="0" err="1" smtClean="0">
                <a:latin typeface="Times New Roman"/>
                <a:cs typeface="Times New Roman"/>
              </a:rPr>
              <a:t>i</a:t>
            </a:r>
            <a:r>
              <a:rPr sz="1800" i="1" dirty="0" smtClean="0">
                <a:latin typeface="Times New Roman"/>
                <a:cs typeface="Times New Roman"/>
              </a:rPr>
              <a:t> = </a:t>
            </a:r>
            <a:r>
              <a:rPr sz="1800" dirty="0" smtClean="0">
                <a:latin typeface="Times New Roman"/>
                <a:cs typeface="Times New Roman"/>
              </a:rPr>
              <a:t>3</a:t>
            </a:r>
            <a:r>
              <a:rPr sz="1800" i="1" dirty="0" smtClean="0">
                <a:latin typeface="Times New Roman"/>
                <a:cs typeface="Times New Roman"/>
              </a:rPr>
              <a:t>, m = </a:t>
            </a:r>
            <a:r>
              <a:rPr sz="1800" dirty="0" smtClean="0">
                <a:latin typeface="Times New Roman"/>
                <a:cs typeface="Times New Roman"/>
              </a:rPr>
              <a:t>5</a:t>
            </a:r>
            <a:r>
              <a:rPr sz="1800" i="1" dirty="0" smtClean="0">
                <a:latin typeface="Times New Roman"/>
                <a:cs typeface="Times New Roman"/>
              </a:rPr>
              <a:t>, N = </a:t>
            </a:r>
            <a:r>
              <a:rPr sz="1800" dirty="0" smtClean="0">
                <a:latin typeface="Times New Roman"/>
                <a:cs typeface="Times New Roman"/>
              </a:rPr>
              <a:t>30</a:t>
            </a:r>
            <a:r>
              <a:rPr sz="1800" i="1" dirty="0" smtClean="0">
                <a:latin typeface="Times New Roman"/>
                <a:cs typeface="Times New Roman"/>
              </a:rPr>
              <a:t>, </a:t>
            </a:r>
            <a:r>
              <a:rPr lang="tr-TR" sz="1800" spc="-5" dirty="0" smtClean="0">
                <a:latin typeface="Times New Roman"/>
                <a:cs typeface="Times New Roman"/>
              </a:rPr>
              <a:t>ve </a:t>
            </a:r>
            <a:r>
              <a:rPr sz="1800" i="1" dirty="0" smtClean="0">
                <a:latin typeface="Times New Roman"/>
                <a:cs typeface="Times New Roman"/>
              </a:rPr>
              <a:t>M </a:t>
            </a:r>
            <a:r>
              <a:rPr sz="1800" dirty="0" smtClean="0">
                <a:latin typeface="Times New Roman"/>
                <a:cs typeface="Times New Roman"/>
              </a:rPr>
              <a:t>=</a:t>
            </a:r>
            <a:r>
              <a:rPr sz="1800" spc="-235" dirty="0" smtClean="0">
                <a:latin typeface="Times New Roman"/>
                <a:cs typeface="Times New Roman"/>
              </a:rPr>
              <a:t> </a:t>
            </a:r>
            <a:r>
              <a:rPr sz="1800" dirty="0" smtClean="0">
                <a:latin typeface="Times New Roman"/>
                <a:cs typeface="Times New Roman"/>
              </a:rPr>
              <a:t>4</a:t>
            </a:r>
            <a:endParaRPr sz="1800" dirty="0">
              <a:latin typeface="Times New Roman"/>
              <a:cs typeface="Times New Roman"/>
            </a:endParaRPr>
          </a:p>
        </p:txBody>
      </p:sp>
      <p:sp>
        <p:nvSpPr>
          <p:cNvPr id="4" name="object 4"/>
          <p:cNvSpPr txBox="1"/>
          <p:nvPr/>
        </p:nvSpPr>
        <p:spPr>
          <a:xfrm>
            <a:off x="1348712" y="5591313"/>
            <a:ext cx="7124065" cy="685800"/>
          </a:xfrm>
          <a:prstGeom prst="rect">
            <a:avLst/>
          </a:prstGeom>
        </p:spPr>
        <p:txBody>
          <a:bodyPr vert="horz" wrap="square" lIns="0" tIns="68580" rIns="0" bIns="0" rtlCol="0">
            <a:spAutoFit/>
          </a:bodyPr>
          <a:lstStyle/>
          <a:p>
            <a:pPr marL="317500" indent="-266700">
              <a:lnSpc>
                <a:spcPct val="100000"/>
              </a:lnSpc>
              <a:spcBef>
                <a:spcPts val="540"/>
              </a:spcBef>
              <a:buClr>
                <a:srgbClr val="003366"/>
              </a:buClr>
              <a:buFont typeface="Times New Roman"/>
              <a:buChar char="•"/>
              <a:tabLst>
                <a:tab pos="316865" algn="l"/>
                <a:tab pos="317500" algn="l"/>
              </a:tabLst>
            </a:pPr>
            <a:r>
              <a:rPr sz="1800" i="1" dirty="0">
                <a:latin typeface="Times New Roman"/>
                <a:cs typeface="Times New Roman"/>
              </a:rPr>
              <a:t>z</a:t>
            </a:r>
            <a:r>
              <a:rPr sz="1800" baseline="-20833" dirty="0">
                <a:latin typeface="Times New Roman"/>
                <a:cs typeface="Times New Roman"/>
              </a:rPr>
              <a:t>0.025 </a:t>
            </a:r>
            <a:r>
              <a:rPr sz="1800" i="1" dirty="0">
                <a:latin typeface="Times New Roman"/>
                <a:cs typeface="Times New Roman"/>
              </a:rPr>
              <a:t>=</a:t>
            </a:r>
            <a:r>
              <a:rPr sz="1800" i="1" spc="-155" dirty="0">
                <a:latin typeface="Times New Roman"/>
                <a:cs typeface="Times New Roman"/>
              </a:rPr>
              <a:t> </a:t>
            </a:r>
            <a:r>
              <a:rPr sz="1800" dirty="0">
                <a:latin typeface="Times New Roman"/>
                <a:cs typeface="Times New Roman"/>
              </a:rPr>
              <a:t>1.96</a:t>
            </a:r>
          </a:p>
          <a:p>
            <a:pPr marL="317500" indent="-266700">
              <a:lnSpc>
                <a:spcPct val="100000"/>
              </a:lnSpc>
              <a:spcBef>
                <a:spcPts val="440"/>
              </a:spcBef>
              <a:buClr>
                <a:srgbClr val="003366"/>
              </a:buClr>
              <a:buChar char="•"/>
              <a:tabLst>
                <a:tab pos="316865" algn="l"/>
                <a:tab pos="317500" algn="l"/>
              </a:tabLst>
            </a:pPr>
            <a:r>
              <a:rPr sz="1800" dirty="0" smtClean="0">
                <a:latin typeface="Times New Roman"/>
                <a:cs typeface="Times New Roman"/>
              </a:rPr>
              <a:t>-</a:t>
            </a:r>
            <a:r>
              <a:rPr sz="1800" dirty="0">
                <a:latin typeface="Times New Roman"/>
                <a:cs typeface="Times New Roman"/>
              </a:rPr>
              <a:t>1.96 ≤ </a:t>
            </a:r>
            <a:r>
              <a:rPr sz="1800" i="1" dirty="0">
                <a:latin typeface="Times New Roman"/>
                <a:cs typeface="Times New Roman"/>
              </a:rPr>
              <a:t>Z</a:t>
            </a:r>
            <a:r>
              <a:rPr sz="1800" baseline="-20833" dirty="0">
                <a:latin typeface="Times New Roman"/>
                <a:cs typeface="Times New Roman"/>
              </a:rPr>
              <a:t>0 </a:t>
            </a:r>
            <a:r>
              <a:rPr sz="1800" dirty="0">
                <a:latin typeface="Times New Roman"/>
                <a:cs typeface="Times New Roman"/>
              </a:rPr>
              <a:t>= -1.516 ≤ </a:t>
            </a:r>
            <a:r>
              <a:rPr sz="1800" dirty="0" smtClean="0">
                <a:latin typeface="Times New Roman"/>
                <a:cs typeface="Times New Roman"/>
              </a:rPr>
              <a:t>1.96</a:t>
            </a:r>
            <a:r>
              <a:rPr lang="tr-TR" dirty="0">
                <a:latin typeface="Verdana"/>
                <a:cs typeface="Verdana"/>
              </a:rPr>
              <a:t> olduğundan, hipotez reddedilmez.</a:t>
            </a:r>
            <a:endParaRPr sz="1800" dirty="0">
              <a:latin typeface="Verdana"/>
              <a:cs typeface="Verdana"/>
            </a:endParaRPr>
          </a:p>
        </p:txBody>
      </p:sp>
      <p:pic>
        <p:nvPicPr>
          <p:cNvPr id="26" name="Resim 25"/>
          <p:cNvPicPr>
            <a:picLocks noChangeAspect="1"/>
          </p:cNvPicPr>
          <p:nvPr/>
        </p:nvPicPr>
        <p:blipFill>
          <a:blip r:embed="rId2"/>
          <a:stretch>
            <a:fillRect/>
          </a:stretch>
        </p:blipFill>
        <p:spPr>
          <a:xfrm>
            <a:off x="1993900" y="2404674"/>
            <a:ext cx="6458517" cy="2745176"/>
          </a:xfrm>
          <a:prstGeom prst="rect">
            <a:avLst/>
          </a:prstGeom>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24777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Eksiklikleri</a:t>
            </a:r>
            <a:endParaRPr spc="-5" dirty="0"/>
          </a:p>
        </p:txBody>
      </p:sp>
      <p:sp>
        <p:nvSpPr>
          <p:cNvPr id="3" name="object 3"/>
          <p:cNvSpPr txBox="1"/>
          <p:nvPr/>
        </p:nvSpPr>
        <p:spPr>
          <a:xfrm>
            <a:off x="1005811" y="1363229"/>
            <a:ext cx="8590915" cy="3447098"/>
          </a:xfrm>
          <a:prstGeom prst="rect">
            <a:avLst/>
          </a:prstGeom>
        </p:spPr>
        <p:txBody>
          <a:bodyPr vert="horz" wrap="square" lIns="0" tIns="12700" rIns="0" bIns="0" rtlCol="0">
            <a:spAutoFit/>
          </a:bodyPr>
          <a:lstStyle/>
          <a:p>
            <a:pPr marL="381000" marR="151765" indent="-342900">
              <a:lnSpc>
                <a:spcPct val="100000"/>
              </a:lnSpc>
              <a:spcBef>
                <a:spcPts val="100"/>
              </a:spcBef>
              <a:buClr>
                <a:srgbClr val="003366"/>
              </a:buClr>
              <a:buSzPct val="120000"/>
              <a:buChar char="•"/>
              <a:tabLst>
                <a:tab pos="380365" algn="l"/>
                <a:tab pos="381000" algn="l"/>
              </a:tabLst>
            </a:pPr>
            <a:r>
              <a:rPr lang="tr-TR" sz="2000" dirty="0">
                <a:latin typeface="Verdana"/>
                <a:cs typeface="Verdana"/>
              </a:rPr>
              <a:t>Test, özellikle test edilen sayılar düşük tarafta olduğunda, küçük M değerleri için çok hassas değildir.</a:t>
            </a:r>
          </a:p>
          <a:p>
            <a:pPr marL="381000" marR="874394" indent="-342900">
              <a:lnSpc>
                <a:spcPts val="2320"/>
              </a:lnSpc>
              <a:spcBef>
                <a:spcPts val="620"/>
              </a:spcBef>
              <a:buClr>
                <a:srgbClr val="003366"/>
              </a:buClr>
              <a:buSzPct val="120000"/>
              <a:buChar char="•"/>
              <a:tabLst>
                <a:tab pos="380365" algn="l"/>
                <a:tab pos="381000" algn="l"/>
              </a:tabLst>
            </a:pPr>
            <a:r>
              <a:rPr lang="tr-TR" sz="2000" spc="-5" dirty="0">
                <a:latin typeface="Verdana"/>
                <a:cs typeface="Verdana"/>
              </a:rPr>
              <a:t>Çok sayıda test yaparak </a:t>
            </a:r>
            <a:r>
              <a:rPr lang="tr-TR" sz="2000" spc="-5" dirty="0" err="1">
                <a:latin typeface="Verdana"/>
                <a:cs typeface="Verdana"/>
              </a:rPr>
              <a:t>otokorelasyon</a:t>
            </a:r>
            <a:r>
              <a:rPr lang="tr-TR" sz="2000" spc="-5" dirty="0">
                <a:latin typeface="Verdana"/>
                <a:cs typeface="Verdana"/>
              </a:rPr>
              <a:t> için “balık tutma” problemi:</a:t>
            </a:r>
          </a:p>
          <a:p>
            <a:pPr marL="736600" marR="1258570" lvl="1" indent="-342900">
              <a:lnSpc>
                <a:spcPct val="100000"/>
              </a:lnSpc>
              <a:spcBef>
                <a:spcPts val="320"/>
              </a:spcBef>
              <a:buClr>
                <a:srgbClr val="003366"/>
              </a:buClr>
              <a:buFont typeface="Arial" panose="020B0604020202020204" pitchFamily="34" charset="0"/>
              <a:buChar char="•"/>
              <a:tabLst>
                <a:tab pos="659765" algn="l"/>
                <a:tab pos="660400" algn="l"/>
              </a:tabLst>
            </a:pPr>
            <a:r>
              <a:rPr lang="tr-TR" sz="1850" i="1" spc="-35" dirty="0">
                <a:latin typeface="Symbol"/>
                <a:cs typeface="Symbol"/>
              </a:rPr>
              <a:t></a:t>
            </a:r>
            <a:r>
              <a:rPr lang="tr-TR" sz="1850" i="1" spc="-35" dirty="0">
                <a:latin typeface="Times New Roman"/>
                <a:cs typeface="Times New Roman"/>
              </a:rPr>
              <a:t> </a:t>
            </a:r>
            <a:r>
              <a:rPr lang="tr-TR" dirty="0">
                <a:latin typeface="Times New Roman"/>
                <a:cs typeface="Times New Roman"/>
              </a:rPr>
              <a:t>= </a:t>
            </a:r>
            <a:r>
              <a:rPr lang="tr-TR" spc="-5" dirty="0">
                <a:latin typeface="Times New Roman"/>
                <a:cs typeface="Times New Roman"/>
              </a:rPr>
              <a:t>0.05 </a:t>
            </a:r>
            <a:r>
              <a:rPr lang="tr-TR" dirty="0" smtClean="0">
                <a:latin typeface="Verdana"/>
                <a:cs typeface="Verdana"/>
              </a:rPr>
              <a:t>ise</a:t>
            </a:r>
            <a:r>
              <a:rPr lang="tr-TR" dirty="0">
                <a:latin typeface="Verdana"/>
                <a:cs typeface="Verdana"/>
              </a:rPr>
              <a:t>, 0.05'in gerçek bir hipotezi reddetme olasılığı vardır</a:t>
            </a:r>
            <a:r>
              <a:rPr lang="tr-TR" dirty="0" smtClean="0">
                <a:latin typeface="Verdana"/>
                <a:cs typeface="Verdana"/>
              </a:rPr>
              <a:t>.</a:t>
            </a:r>
          </a:p>
          <a:p>
            <a:pPr marL="660400" lvl="1" indent="-266700">
              <a:lnSpc>
                <a:spcPct val="100000"/>
              </a:lnSpc>
              <a:spcBef>
                <a:spcPts val="470"/>
              </a:spcBef>
              <a:buClr>
                <a:srgbClr val="003366"/>
              </a:buClr>
              <a:buChar char="•"/>
              <a:tabLst>
                <a:tab pos="659765" algn="l"/>
                <a:tab pos="660400" algn="l"/>
              </a:tabLst>
            </a:pPr>
            <a:r>
              <a:rPr lang="tr-TR" dirty="0">
                <a:latin typeface="Verdana"/>
                <a:cs typeface="Verdana"/>
              </a:rPr>
              <a:t>10 bağımsızlık dizisi incelenirse:</a:t>
            </a:r>
          </a:p>
          <a:p>
            <a:pPr marL="927100" marR="30480" lvl="2" indent="-266700">
              <a:lnSpc>
                <a:spcPct val="100000"/>
              </a:lnSpc>
              <a:spcBef>
                <a:spcPts val="440"/>
              </a:spcBef>
              <a:buClr>
                <a:srgbClr val="003366"/>
              </a:buClr>
              <a:buChar char="•"/>
              <a:tabLst>
                <a:tab pos="926465" algn="l"/>
                <a:tab pos="927100" algn="l"/>
              </a:tabLst>
            </a:pPr>
            <a:r>
              <a:rPr lang="tr-TR" dirty="0">
                <a:latin typeface="Verdana"/>
                <a:cs typeface="Verdana"/>
              </a:rPr>
              <a:t>Sadece tesadüfen önemli bir </a:t>
            </a:r>
            <a:r>
              <a:rPr lang="tr-TR" dirty="0" err="1">
                <a:latin typeface="Verdana"/>
                <a:cs typeface="Verdana"/>
              </a:rPr>
              <a:t>otokorelasyon</a:t>
            </a:r>
            <a:r>
              <a:rPr lang="tr-TR" dirty="0">
                <a:latin typeface="Verdana"/>
                <a:cs typeface="Verdana"/>
              </a:rPr>
              <a:t> bulamama olasılığı </a:t>
            </a:r>
            <a:r>
              <a:rPr sz="1800" spc="-5" dirty="0" smtClean="0">
                <a:latin typeface="Verdana"/>
                <a:cs typeface="Verdana"/>
              </a:rPr>
              <a:t>0.95</a:t>
            </a:r>
            <a:r>
              <a:rPr sz="1800" spc="-7" baseline="25462" dirty="0" smtClean="0">
                <a:latin typeface="Verdana"/>
                <a:cs typeface="Verdana"/>
              </a:rPr>
              <a:t>10 </a:t>
            </a:r>
            <a:r>
              <a:rPr sz="1800" dirty="0" smtClean="0">
                <a:latin typeface="Verdana"/>
                <a:cs typeface="Verdana"/>
              </a:rPr>
              <a:t>=</a:t>
            </a:r>
            <a:r>
              <a:rPr sz="1800" spc="-5" dirty="0" smtClean="0">
                <a:latin typeface="Verdana"/>
                <a:cs typeface="Verdana"/>
              </a:rPr>
              <a:t> 0.60</a:t>
            </a:r>
            <a:r>
              <a:rPr lang="tr-TR" dirty="0" smtClean="0">
                <a:latin typeface="Verdana"/>
                <a:cs typeface="Verdana"/>
              </a:rPr>
              <a:t>'</a:t>
            </a:r>
            <a:r>
              <a:rPr lang="tr-TR" dirty="0" err="1" smtClean="0">
                <a:latin typeface="Verdana"/>
                <a:cs typeface="Verdana"/>
              </a:rPr>
              <a:t>dır</a:t>
            </a:r>
            <a:r>
              <a:rPr sz="1800" spc="-5" dirty="0" smtClean="0">
                <a:latin typeface="Verdana"/>
                <a:cs typeface="Verdana"/>
              </a:rPr>
              <a:t>.</a:t>
            </a:r>
            <a:endParaRPr sz="1800" dirty="0" smtClean="0">
              <a:latin typeface="Verdana"/>
              <a:cs typeface="Verdana"/>
            </a:endParaRPr>
          </a:p>
          <a:p>
            <a:pPr marL="927100" marR="612140" lvl="2" indent="-266700">
              <a:lnSpc>
                <a:spcPct val="100000"/>
              </a:lnSpc>
              <a:spcBef>
                <a:spcPts val="380"/>
              </a:spcBef>
              <a:buClr>
                <a:srgbClr val="003366"/>
              </a:buClr>
              <a:buChar char="•"/>
              <a:tabLst>
                <a:tab pos="926465" algn="l"/>
                <a:tab pos="927100" algn="l"/>
              </a:tabLst>
            </a:pPr>
            <a:r>
              <a:rPr lang="tr-TR" spc="-5" dirty="0">
                <a:latin typeface="Verdana"/>
                <a:cs typeface="Verdana"/>
              </a:rPr>
              <a:t>Bu nedenle, mevcut olmadığında önemli </a:t>
            </a:r>
            <a:r>
              <a:rPr lang="tr-TR" spc="-5" dirty="0" err="1">
                <a:latin typeface="Verdana"/>
                <a:cs typeface="Verdana"/>
              </a:rPr>
              <a:t>otokorelasyon</a:t>
            </a:r>
            <a:r>
              <a:rPr lang="tr-TR" spc="-5" dirty="0">
                <a:latin typeface="Verdana"/>
                <a:cs typeface="Verdana"/>
              </a:rPr>
              <a:t> saptama olasılığı =% 40</a:t>
            </a:r>
            <a:endParaRPr sz="1800" dirty="0">
              <a:latin typeface="Verdana"/>
              <a:cs typeface="Verdana"/>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74136" y="4331854"/>
            <a:ext cx="5067963" cy="382156"/>
          </a:xfrm>
          <a:prstGeom prst="rect">
            <a:avLst/>
          </a:prstGeom>
        </p:spPr>
        <p:txBody>
          <a:bodyPr vert="horz" wrap="square" lIns="0" tIns="12700" rIns="0" bIns="0" rtlCol="0">
            <a:spAutoFit/>
          </a:bodyPr>
          <a:lstStyle/>
          <a:p>
            <a:pPr marL="12700">
              <a:lnSpc>
                <a:spcPct val="100000"/>
              </a:lnSpc>
              <a:spcBef>
                <a:spcPts val="100"/>
              </a:spcBef>
            </a:pPr>
            <a:r>
              <a:rPr lang="tr-TR" sz="2400" b="1" spc="-5" dirty="0"/>
              <a:t>Gerçek Rastgele Sayılar</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5306089" cy="443711"/>
          </a:xfrm>
          <a:prstGeom prst="rect">
            <a:avLst/>
          </a:prstGeom>
        </p:spPr>
        <p:txBody>
          <a:bodyPr vert="horz" wrap="square" lIns="0" tIns="12700" rIns="0" bIns="0" rtlCol="0">
            <a:spAutoFit/>
          </a:bodyPr>
          <a:lstStyle/>
          <a:p>
            <a:pPr marL="12700">
              <a:lnSpc>
                <a:spcPct val="100000"/>
              </a:lnSpc>
              <a:spcBef>
                <a:spcPts val="100"/>
              </a:spcBef>
            </a:pPr>
            <a:r>
              <a:rPr lang="tr-TR" dirty="0"/>
              <a:t>Gerçek Rastgele Sayılar</a:t>
            </a:r>
            <a:endParaRPr spc="-5" dirty="0"/>
          </a:p>
        </p:txBody>
      </p:sp>
      <p:sp>
        <p:nvSpPr>
          <p:cNvPr id="3" name="object 3"/>
          <p:cNvSpPr txBox="1"/>
          <p:nvPr/>
        </p:nvSpPr>
        <p:spPr>
          <a:xfrm>
            <a:off x="1031211" y="1363229"/>
            <a:ext cx="4137660" cy="4693593"/>
          </a:xfrm>
          <a:prstGeom prst="rect">
            <a:avLst/>
          </a:prstGeom>
        </p:spPr>
        <p:txBody>
          <a:bodyPr vert="horz" wrap="square" lIns="0" tIns="12700" rIns="0" bIns="0" rtlCol="0">
            <a:spAutoFit/>
          </a:bodyPr>
          <a:lstStyle/>
          <a:p>
            <a:pPr marL="355600" marR="191770" indent="-342900">
              <a:lnSpc>
                <a:spcPct val="100000"/>
              </a:lnSpc>
              <a:spcBef>
                <a:spcPts val="100"/>
              </a:spcBef>
              <a:buClr>
                <a:srgbClr val="003366"/>
              </a:buClr>
              <a:buSzPct val="120000"/>
              <a:buChar char="•"/>
              <a:tabLst>
                <a:tab pos="354965" algn="l"/>
                <a:tab pos="355600" algn="l"/>
              </a:tabLst>
            </a:pPr>
            <a:r>
              <a:rPr lang="tr-TR" sz="2000" dirty="0">
                <a:latin typeface="Verdana"/>
                <a:cs typeface="Verdana"/>
              </a:rPr>
              <a:t>İnternette gerçek rastgele sayılar için de kaynaklar var</a:t>
            </a:r>
          </a:p>
          <a:p>
            <a:pPr marL="355600" indent="-342900">
              <a:lnSpc>
                <a:spcPts val="2360"/>
              </a:lnSpc>
              <a:spcBef>
                <a:spcPts val="480"/>
              </a:spcBef>
              <a:buSzPct val="120000"/>
              <a:buChar char="•"/>
              <a:tabLst>
                <a:tab pos="354965" algn="l"/>
                <a:tab pos="355600" algn="l"/>
              </a:tabLst>
            </a:pPr>
            <a:r>
              <a:rPr sz="2000" u="sng" spc="-5" dirty="0" smtClean="0">
                <a:solidFill>
                  <a:srgbClr val="003366"/>
                </a:solidFill>
                <a:uFill>
                  <a:solidFill>
                    <a:srgbClr val="004479"/>
                  </a:solidFill>
                </a:uFill>
                <a:latin typeface="Verdana"/>
                <a:cs typeface="Verdana"/>
                <a:hlinkClick r:id="rId2"/>
              </a:rPr>
              <a:t>www.random.org</a:t>
            </a:r>
            <a:endParaRPr sz="2000" dirty="0" smtClean="0">
              <a:latin typeface="Verdana"/>
              <a:cs typeface="Verdana"/>
            </a:endParaRPr>
          </a:p>
          <a:p>
            <a:pPr marL="355600" marR="5080">
              <a:lnSpc>
                <a:spcPts val="2400"/>
              </a:lnSpc>
              <a:spcBef>
                <a:spcPts val="40"/>
              </a:spcBef>
            </a:pPr>
            <a:r>
              <a:rPr lang="tr-TR" sz="2000" spc="-5" dirty="0" smtClean="0">
                <a:latin typeface="Verdana"/>
                <a:cs typeface="Verdana"/>
              </a:rPr>
              <a:t>„</a:t>
            </a:r>
            <a:r>
              <a:rPr lang="tr-TR" sz="2000" spc="-5" dirty="0">
                <a:latin typeface="Verdana"/>
                <a:cs typeface="Verdana"/>
              </a:rPr>
              <a:t>RANDOM.ORG internetteki herkese gerçek rastgele sayılar sunuyor. </a:t>
            </a:r>
            <a:r>
              <a:rPr lang="tr-TR" sz="2000" spc="-5" dirty="0" err="1">
                <a:latin typeface="Verdana"/>
                <a:cs typeface="Verdana"/>
              </a:rPr>
              <a:t>Rasgelelik</a:t>
            </a:r>
            <a:r>
              <a:rPr lang="tr-TR" sz="2000" spc="-5" dirty="0">
                <a:latin typeface="Verdana"/>
                <a:cs typeface="Verdana"/>
              </a:rPr>
              <a:t>, birçok amaç için tipik olarak bilgisayar programlarında kullanılan sahte rasgele sayı algoritmalarından daha iyi olan atmosferik gürültüden gelir. İnsanlar sayıları piyango, çekiliş ve çekilişler yapmak, oyunları ve kumar siteleri için kullanıyor. ”</a:t>
            </a:r>
            <a:endParaRPr sz="2000" dirty="0">
              <a:latin typeface="Verdana"/>
              <a:cs typeface="Verdana"/>
            </a:endParaRPr>
          </a:p>
        </p:txBody>
      </p:sp>
      <p:sp>
        <p:nvSpPr>
          <p:cNvPr id="4" name="object 4"/>
          <p:cNvSpPr/>
          <p:nvPr/>
        </p:nvSpPr>
        <p:spPr>
          <a:xfrm>
            <a:off x="6559529" y="2558934"/>
            <a:ext cx="2438398" cy="2438400"/>
          </a:xfrm>
          <a:prstGeom prst="rect">
            <a:avLst/>
          </a:prstGeom>
          <a:blipFill>
            <a:blip r:embed="rId3" cstate="print"/>
            <a:stretch>
              <a:fillRect/>
            </a:stretch>
          </a:blipFill>
        </p:spPr>
        <p:txBody>
          <a:bodyPr wrap="square" lIns="0" tIns="0" rIns="0" bIns="0" rtlCol="0"/>
          <a:lstStyle/>
          <a:p>
            <a:endParaRPr/>
          </a:p>
        </p:txBody>
      </p:sp>
      <p:sp>
        <p:nvSpPr>
          <p:cNvPr id="5" name="object 5"/>
          <p:cNvSpPr txBox="1"/>
          <p:nvPr/>
        </p:nvSpPr>
        <p:spPr>
          <a:xfrm>
            <a:off x="7241020" y="5025600"/>
            <a:ext cx="1645920" cy="162560"/>
          </a:xfrm>
          <a:prstGeom prst="rect">
            <a:avLst/>
          </a:prstGeom>
        </p:spPr>
        <p:txBody>
          <a:bodyPr vert="horz" wrap="square" lIns="0" tIns="12700" rIns="0" bIns="0" rtlCol="0">
            <a:spAutoFit/>
          </a:bodyPr>
          <a:lstStyle/>
          <a:p>
            <a:pPr marL="12700">
              <a:lnSpc>
                <a:spcPct val="100000"/>
              </a:lnSpc>
              <a:spcBef>
                <a:spcPts val="100"/>
              </a:spcBef>
            </a:pPr>
            <a:r>
              <a:rPr sz="900" spc="-5" dirty="0">
                <a:latin typeface="Arial"/>
                <a:cs typeface="Arial"/>
                <a:hlinkClick r:id="rId4"/>
              </a:rPr>
              <a:t>http://www.random.org/analysis/</a:t>
            </a:r>
            <a:endParaRPr sz="900">
              <a:latin typeface="Arial"/>
              <a:cs typeface="Arial"/>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5534689" cy="443711"/>
          </a:xfrm>
          <a:prstGeom prst="rect">
            <a:avLst/>
          </a:prstGeom>
        </p:spPr>
        <p:txBody>
          <a:bodyPr vert="horz" wrap="square" lIns="0" tIns="12700" rIns="0" bIns="0" rtlCol="0">
            <a:spAutoFit/>
          </a:bodyPr>
          <a:lstStyle/>
          <a:p>
            <a:pPr marL="12700">
              <a:lnSpc>
                <a:spcPct val="100000"/>
              </a:lnSpc>
              <a:spcBef>
                <a:spcPts val="100"/>
              </a:spcBef>
            </a:pPr>
            <a:r>
              <a:rPr lang="tr-TR" dirty="0"/>
              <a:t>Gerçek Rastgele Sayılar</a:t>
            </a:r>
            <a:endParaRPr spc="-5" dirty="0"/>
          </a:p>
        </p:txBody>
      </p:sp>
      <p:sp>
        <p:nvSpPr>
          <p:cNvPr id="3" name="object 3"/>
          <p:cNvSpPr txBox="1"/>
          <p:nvPr/>
        </p:nvSpPr>
        <p:spPr>
          <a:xfrm>
            <a:off x="1031211" y="1363229"/>
            <a:ext cx="7804150" cy="1705595"/>
          </a:xfrm>
          <a:prstGeom prst="rect">
            <a:avLst/>
          </a:prstGeom>
        </p:spPr>
        <p:txBody>
          <a:bodyPr vert="horz" wrap="square" lIns="0" tIns="12700" rIns="0" bIns="0" rtlCol="0">
            <a:spAutoFit/>
          </a:bodyPr>
          <a:lstStyle/>
          <a:p>
            <a:pPr marL="355600" indent="-342900">
              <a:lnSpc>
                <a:spcPts val="2620"/>
              </a:lnSpc>
              <a:spcBef>
                <a:spcPts val="100"/>
              </a:spcBef>
              <a:buSzPct val="118181"/>
              <a:buChar char="•"/>
              <a:tabLst>
                <a:tab pos="355600" algn="l"/>
              </a:tabLst>
            </a:pPr>
            <a:r>
              <a:rPr sz="2200" u="sng" spc="-5" dirty="0">
                <a:solidFill>
                  <a:srgbClr val="003366"/>
                </a:solidFill>
                <a:uFill>
                  <a:solidFill>
                    <a:srgbClr val="004479"/>
                  </a:solidFill>
                </a:uFill>
                <a:latin typeface="Verdana"/>
                <a:cs typeface="Verdana"/>
                <a:hlinkClick r:id="rId2"/>
              </a:rPr>
              <a:t>http://www.randomnumbers.info/</a:t>
            </a:r>
            <a:endParaRPr sz="2200" dirty="0">
              <a:latin typeface="Verdana"/>
              <a:cs typeface="Verdana"/>
            </a:endParaRPr>
          </a:p>
          <a:p>
            <a:pPr marL="355600" marR="486409">
              <a:lnSpc>
                <a:spcPts val="2600"/>
              </a:lnSpc>
              <a:spcBef>
                <a:spcPts val="100"/>
              </a:spcBef>
            </a:pPr>
            <a:r>
              <a:rPr lang="tr-TR" sz="2200" spc="-5" dirty="0">
                <a:latin typeface="Verdana"/>
                <a:cs typeface="Verdana"/>
              </a:rPr>
              <a:t>„Talep üzerine </a:t>
            </a:r>
            <a:r>
              <a:rPr lang="tr-TR" sz="2200" u="sng" spc="-5" dirty="0">
                <a:solidFill>
                  <a:schemeClr val="tx2"/>
                </a:solidFill>
                <a:latin typeface="Verdana"/>
                <a:cs typeface="Verdana"/>
              </a:rPr>
              <a:t>kuantum rasgele sayı üreteci </a:t>
            </a:r>
            <a:r>
              <a:rPr lang="tr-TR" sz="2200" spc="-5" dirty="0">
                <a:latin typeface="Verdana"/>
                <a:cs typeface="Verdana"/>
              </a:rPr>
              <a:t>kullanılarak oluşturulan gerçek rasgele sayıları indirme imkanı sunar. </a:t>
            </a:r>
            <a:r>
              <a:rPr lang="tr-TR" sz="2200" spc="-5" dirty="0" smtClean="0">
                <a:latin typeface="Verdana"/>
                <a:cs typeface="Verdana"/>
              </a:rPr>
              <a:t>“</a:t>
            </a:r>
          </a:p>
          <a:p>
            <a:pPr marL="355600" marR="486409">
              <a:lnSpc>
                <a:spcPts val="2600"/>
              </a:lnSpc>
              <a:spcBef>
                <a:spcPts val="100"/>
              </a:spcBef>
            </a:pPr>
            <a:endParaRPr sz="2200" dirty="0">
              <a:latin typeface="Verdana"/>
              <a:cs typeface="Verdana"/>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0" y="699020"/>
            <a:ext cx="6144289" cy="443711"/>
          </a:xfrm>
          <a:prstGeom prst="rect">
            <a:avLst/>
          </a:prstGeom>
        </p:spPr>
        <p:txBody>
          <a:bodyPr vert="horz" wrap="square" lIns="0" tIns="12700" rIns="0" bIns="0" rtlCol="0">
            <a:spAutoFit/>
          </a:bodyPr>
          <a:lstStyle/>
          <a:p>
            <a:pPr marL="12700">
              <a:lnSpc>
                <a:spcPct val="100000"/>
              </a:lnSpc>
              <a:spcBef>
                <a:spcPts val="100"/>
              </a:spcBef>
            </a:pPr>
            <a:r>
              <a:rPr lang="tr-TR" dirty="0"/>
              <a:t>Gerçek Rastgele Sayılar</a:t>
            </a:r>
            <a:endParaRPr spc="-5" dirty="0"/>
          </a:p>
        </p:txBody>
      </p:sp>
      <p:sp>
        <p:nvSpPr>
          <p:cNvPr id="3" name="object 3"/>
          <p:cNvSpPr txBox="1"/>
          <p:nvPr/>
        </p:nvSpPr>
        <p:spPr>
          <a:xfrm>
            <a:off x="1320137" y="2192285"/>
            <a:ext cx="4250055" cy="1030795"/>
          </a:xfrm>
          <a:prstGeom prst="rect">
            <a:avLst/>
          </a:prstGeom>
        </p:spPr>
        <p:txBody>
          <a:bodyPr vert="horz" wrap="square" lIns="0" tIns="8255" rIns="0" bIns="0" rtlCol="0">
            <a:spAutoFit/>
          </a:bodyPr>
          <a:lstStyle/>
          <a:p>
            <a:pPr marL="355600" marR="5080" indent="-342900">
              <a:lnSpc>
                <a:spcPct val="101200"/>
              </a:lnSpc>
              <a:spcBef>
                <a:spcPts val="65"/>
              </a:spcBef>
              <a:buClr>
                <a:srgbClr val="003366"/>
              </a:buClr>
              <a:buSzPct val="118181"/>
              <a:buChar char="•"/>
              <a:tabLst>
                <a:tab pos="355600" algn="l"/>
              </a:tabLst>
            </a:pPr>
            <a:r>
              <a:rPr lang="tr-TR" sz="2200" spc="-5" dirty="0">
                <a:latin typeface="Verdana"/>
                <a:cs typeface="Verdana"/>
              </a:rPr>
              <a:t>Donanım tabanlı rasgele sayı üretimi</a:t>
            </a:r>
            <a:endParaRPr sz="3200" dirty="0">
              <a:latin typeface="Times New Roman"/>
              <a:cs typeface="Times New Roman"/>
            </a:endParaRPr>
          </a:p>
          <a:p>
            <a:pPr marL="355600" indent="-342900">
              <a:lnSpc>
                <a:spcPct val="100000"/>
              </a:lnSpc>
              <a:buSzPct val="118181"/>
              <a:buChar char="•"/>
              <a:tabLst>
                <a:tab pos="355600" algn="l"/>
              </a:tabLst>
            </a:pPr>
            <a:r>
              <a:rPr sz="2200" u="sng" spc="-5" dirty="0">
                <a:solidFill>
                  <a:srgbClr val="003366"/>
                </a:solidFill>
                <a:uFill>
                  <a:solidFill>
                    <a:srgbClr val="004479"/>
                  </a:solidFill>
                </a:uFill>
                <a:latin typeface="Verdana"/>
                <a:cs typeface="Verdana"/>
                <a:hlinkClick r:id="rId2"/>
              </a:rPr>
              <a:t>http://www.comscire.com</a:t>
            </a:r>
            <a:endParaRPr sz="2200" dirty="0">
              <a:latin typeface="Verdana"/>
              <a:cs typeface="Verdana"/>
            </a:endParaRPr>
          </a:p>
        </p:txBody>
      </p:sp>
      <p:sp>
        <p:nvSpPr>
          <p:cNvPr id="4" name="object 4"/>
          <p:cNvSpPr/>
          <p:nvPr/>
        </p:nvSpPr>
        <p:spPr>
          <a:xfrm>
            <a:off x="6545233" y="2749434"/>
            <a:ext cx="2657473" cy="1866900"/>
          </a:xfrm>
          <a:prstGeom prst="rect">
            <a:avLst/>
          </a:prstGeom>
          <a:blipFill>
            <a:blip r:embed="rId3" cstate="print"/>
            <a:stretch>
              <a:fillRect/>
            </a:stretch>
          </a:blipFill>
        </p:spPr>
        <p:txBody>
          <a:bodyPr wrap="square" lIns="0" tIns="0" rIns="0" bIns="0" rtlCol="0"/>
          <a:lstStyle/>
          <a:p>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1761489" cy="452120"/>
          </a:xfrm>
          <a:prstGeom prst="rect">
            <a:avLst/>
          </a:prstGeom>
        </p:spPr>
        <p:txBody>
          <a:bodyPr vert="horz" wrap="square" lIns="0" tIns="12700" rIns="0" bIns="0" rtlCol="0">
            <a:spAutoFit/>
          </a:bodyPr>
          <a:lstStyle/>
          <a:p>
            <a:pPr marL="12700">
              <a:lnSpc>
                <a:spcPct val="100000"/>
              </a:lnSpc>
              <a:spcBef>
                <a:spcPts val="100"/>
              </a:spcBef>
            </a:pPr>
            <a:r>
              <a:rPr lang="tr-TR" dirty="0" smtClean="0"/>
              <a:t>Özet</a:t>
            </a:r>
            <a:endParaRPr dirty="0"/>
          </a:p>
        </p:txBody>
      </p:sp>
      <p:sp>
        <p:nvSpPr>
          <p:cNvPr id="3" name="object 3"/>
          <p:cNvSpPr txBox="1"/>
          <p:nvPr/>
        </p:nvSpPr>
        <p:spPr>
          <a:xfrm>
            <a:off x="1031211" y="1302269"/>
            <a:ext cx="8495665" cy="3685624"/>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20000"/>
              <a:buChar char="•"/>
              <a:tabLst>
                <a:tab pos="354965" algn="l"/>
                <a:tab pos="355600" algn="l"/>
              </a:tabLst>
            </a:pPr>
            <a:r>
              <a:rPr lang="tr-TR" sz="2000" dirty="0">
                <a:latin typeface="Verdana"/>
                <a:cs typeface="Verdana"/>
              </a:rPr>
              <a:t>Bu bölümde şunları açıkladık:</a:t>
            </a:r>
          </a:p>
          <a:p>
            <a:pPr marL="635000" lvl="1" indent="-266700">
              <a:lnSpc>
                <a:spcPct val="100000"/>
              </a:lnSpc>
              <a:spcBef>
                <a:spcPts val="430"/>
              </a:spcBef>
              <a:buClr>
                <a:srgbClr val="003366"/>
              </a:buClr>
              <a:buChar char="•"/>
              <a:tabLst>
                <a:tab pos="634365" algn="l"/>
                <a:tab pos="635000" algn="l"/>
              </a:tabLst>
            </a:pPr>
            <a:r>
              <a:rPr lang="tr-TR" spc="-5" dirty="0">
                <a:latin typeface="Verdana"/>
                <a:cs typeface="Verdana"/>
              </a:rPr>
              <a:t>Rasgele sayı üretimi</a:t>
            </a:r>
          </a:p>
          <a:p>
            <a:pPr marL="635000" lvl="1" indent="-266700">
              <a:lnSpc>
                <a:spcPct val="100000"/>
              </a:lnSpc>
              <a:spcBef>
                <a:spcPts val="430"/>
              </a:spcBef>
              <a:buClr>
                <a:srgbClr val="003366"/>
              </a:buClr>
              <a:buChar char="•"/>
              <a:tabLst>
                <a:tab pos="634365" algn="l"/>
                <a:tab pos="635000" algn="l"/>
              </a:tabLst>
            </a:pPr>
            <a:r>
              <a:rPr lang="tr-TR" spc="-5" dirty="0">
                <a:latin typeface="Verdana"/>
                <a:cs typeface="Verdana"/>
              </a:rPr>
              <a:t>Tekdüzelik ve bağımsızlık testi</a:t>
            </a:r>
          </a:p>
          <a:p>
            <a:pPr marL="635000" lvl="1" indent="-266700">
              <a:lnSpc>
                <a:spcPct val="100000"/>
              </a:lnSpc>
              <a:spcBef>
                <a:spcPts val="430"/>
              </a:spcBef>
              <a:buClr>
                <a:srgbClr val="003366"/>
              </a:buClr>
              <a:buChar char="•"/>
              <a:tabLst>
                <a:tab pos="634365" algn="l"/>
                <a:tab pos="635000" algn="l"/>
              </a:tabLst>
            </a:pPr>
            <a:r>
              <a:rPr lang="tr-TR" spc="-5" dirty="0">
                <a:latin typeface="Verdana"/>
                <a:cs typeface="Verdana"/>
              </a:rPr>
              <a:t>Gerçek rasgele sayı </a:t>
            </a:r>
            <a:r>
              <a:rPr lang="tr-TR" spc="-5" dirty="0" smtClean="0">
                <a:latin typeface="Verdana"/>
                <a:cs typeface="Verdana"/>
              </a:rPr>
              <a:t>kaynakları</a:t>
            </a:r>
          </a:p>
          <a:p>
            <a:pPr marL="635000" lvl="1" indent="-266700">
              <a:lnSpc>
                <a:spcPct val="100000"/>
              </a:lnSpc>
              <a:spcBef>
                <a:spcPts val="430"/>
              </a:spcBef>
              <a:buClr>
                <a:srgbClr val="003366"/>
              </a:buClr>
              <a:buChar char="•"/>
              <a:tabLst>
                <a:tab pos="634365" algn="l"/>
                <a:tab pos="635000" algn="l"/>
              </a:tabLst>
            </a:pPr>
            <a:endParaRPr sz="2650" dirty="0">
              <a:latin typeface="Times New Roman"/>
              <a:cs typeface="Times New Roman"/>
            </a:endParaRPr>
          </a:p>
          <a:p>
            <a:pPr marL="355600" indent="-342900">
              <a:lnSpc>
                <a:spcPct val="100000"/>
              </a:lnSpc>
              <a:buClr>
                <a:srgbClr val="003366"/>
              </a:buClr>
              <a:buSzPct val="120000"/>
              <a:buChar char="•"/>
              <a:tabLst>
                <a:tab pos="354965" algn="l"/>
                <a:tab pos="355600" algn="l"/>
              </a:tabLst>
            </a:pPr>
            <a:r>
              <a:rPr lang="tr-TR" sz="2000" spc="-5" dirty="0">
                <a:latin typeface="Verdana"/>
                <a:cs typeface="Verdana"/>
              </a:rPr>
              <a:t>Dikkat:</a:t>
            </a:r>
          </a:p>
          <a:p>
            <a:pPr marL="635000" marR="46990" lvl="1" indent="-266700">
              <a:lnSpc>
                <a:spcPct val="100000"/>
              </a:lnSpc>
              <a:spcBef>
                <a:spcPts val="455"/>
              </a:spcBef>
              <a:buClr>
                <a:srgbClr val="003366"/>
              </a:buClr>
              <a:buChar char="•"/>
              <a:tabLst>
                <a:tab pos="634365" algn="l"/>
                <a:tab pos="635000" algn="l"/>
              </a:tabLst>
            </a:pPr>
            <a:r>
              <a:rPr lang="tr-TR" dirty="0">
                <a:latin typeface="Verdana"/>
                <a:cs typeface="Verdana"/>
              </a:rPr>
              <a:t>Bazıları hala kullanımda olan ve yıllardır kullanılan jeneratörlerde bile yetersizdir.</a:t>
            </a:r>
          </a:p>
          <a:p>
            <a:pPr marL="635000" marR="46990" lvl="1" indent="-266700">
              <a:lnSpc>
                <a:spcPct val="100000"/>
              </a:lnSpc>
              <a:spcBef>
                <a:spcPts val="455"/>
              </a:spcBef>
              <a:buClr>
                <a:srgbClr val="003366"/>
              </a:buClr>
              <a:buChar char="•"/>
              <a:tabLst>
                <a:tab pos="634365" algn="l"/>
                <a:tab pos="635000" algn="l"/>
              </a:tabLst>
            </a:pPr>
            <a:r>
              <a:rPr lang="tr-TR" dirty="0">
                <a:latin typeface="Verdana"/>
                <a:cs typeface="Verdana"/>
              </a:rPr>
              <a:t>Bu bölüm yalnızca temel bilgileri sunar</a:t>
            </a:r>
          </a:p>
          <a:p>
            <a:pPr marL="635000" marR="46990" lvl="1" indent="-266700">
              <a:lnSpc>
                <a:spcPct val="100000"/>
              </a:lnSpc>
              <a:spcBef>
                <a:spcPts val="455"/>
              </a:spcBef>
              <a:buClr>
                <a:srgbClr val="003366"/>
              </a:buClr>
              <a:buChar char="•"/>
              <a:tabLst>
                <a:tab pos="634365" algn="l"/>
                <a:tab pos="635000" algn="l"/>
              </a:tabLst>
            </a:pPr>
            <a:r>
              <a:rPr lang="tr-TR" dirty="0">
                <a:latin typeface="Verdana"/>
                <a:cs typeface="Verdana"/>
              </a:rPr>
              <a:t>Ayrıca, üretilen sayılar tüm testleri geçse bile, altta yatan bazı kalıplar tespit edilmemiş olabilir.</a:t>
            </a:r>
            <a:endParaRPr sz="1800" dirty="0">
              <a:latin typeface="Verdana"/>
              <a:cs typeface="Verdan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621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a:t>
            </a:r>
            <a:r>
              <a:rPr lang="tr-TR" spc="-5" dirty="0" err="1" smtClean="0"/>
              <a:t>Rassal</a:t>
            </a:r>
            <a:r>
              <a:rPr lang="tr-TR" spc="-5" dirty="0" smtClean="0"/>
              <a:t> </a:t>
            </a:r>
            <a:r>
              <a:rPr lang="tr-TR" spc="-50" dirty="0" smtClean="0"/>
              <a:t>Sayılar</a:t>
            </a:r>
            <a:endParaRPr spc="-5" dirty="0"/>
          </a:p>
        </p:txBody>
      </p:sp>
      <p:sp>
        <p:nvSpPr>
          <p:cNvPr id="3" name="object 3"/>
          <p:cNvSpPr txBox="1"/>
          <p:nvPr/>
        </p:nvSpPr>
        <p:spPr>
          <a:xfrm>
            <a:off x="1031211" y="1363229"/>
            <a:ext cx="8033384" cy="1427480"/>
          </a:xfrm>
          <a:prstGeom prst="rect">
            <a:avLst/>
          </a:prstGeom>
        </p:spPr>
        <p:txBody>
          <a:bodyPr vert="horz" wrap="square" lIns="0" tIns="27939" rIns="0" bIns="0" rtlCol="0">
            <a:spAutoFit/>
          </a:bodyPr>
          <a:lstStyle/>
          <a:p>
            <a:pPr marL="355600" marR="385445" indent="-342900">
              <a:lnSpc>
                <a:spcPts val="2600"/>
              </a:lnSpc>
              <a:spcBef>
                <a:spcPts val="219"/>
              </a:spcBef>
              <a:buClr>
                <a:srgbClr val="003366"/>
              </a:buClr>
              <a:buSzPct val="118181"/>
              <a:buChar char="•"/>
              <a:tabLst>
                <a:tab pos="355600" algn="l"/>
              </a:tabLst>
            </a:pPr>
            <a:r>
              <a:rPr lang="tr-TR" sz="2200" spc="-5" dirty="0" smtClean="0">
                <a:solidFill>
                  <a:srgbClr val="C00000"/>
                </a:solidFill>
                <a:latin typeface="Verdana"/>
                <a:cs typeface="Verdana"/>
              </a:rPr>
              <a:t>Yaklaşım: Aritmetik üretim (hesaplama)rastgele sayılar</a:t>
            </a:r>
            <a:endParaRPr sz="2200" dirty="0">
              <a:latin typeface="Verdana"/>
              <a:cs typeface="Verdana"/>
            </a:endParaRPr>
          </a:p>
          <a:p>
            <a:pPr marL="355600" marR="5080" indent="-342900">
              <a:lnSpc>
                <a:spcPct val="101200"/>
              </a:lnSpc>
              <a:spcBef>
                <a:spcPts val="375"/>
              </a:spcBef>
              <a:buClr>
                <a:srgbClr val="003366"/>
              </a:buClr>
              <a:buSzPct val="118181"/>
              <a:buChar char="•"/>
              <a:tabLst>
                <a:tab pos="355600" algn="l"/>
              </a:tabLst>
            </a:pPr>
            <a:r>
              <a:rPr lang="tr-TR" sz="2200" spc="-5" dirty="0" smtClean="0">
                <a:latin typeface="Verdana"/>
                <a:cs typeface="Verdana"/>
              </a:rPr>
              <a:t>“Sözde”, çünkü bilinen bir numara kullanarak yöntemi gerçek </a:t>
            </a:r>
            <a:r>
              <a:rPr lang="tr-TR" sz="2200" spc="-5" dirty="0" err="1" smtClean="0">
                <a:latin typeface="Verdana"/>
                <a:cs typeface="Verdana"/>
              </a:rPr>
              <a:t>rastgelelik</a:t>
            </a:r>
            <a:r>
              <a:rPr lang="tr-TR" sz="2200" spc="-5" dirty="0" smtClean="0">
                <a:latin typeface="Verdana"/>
                <a:cs typeface="Verdana"/>
              </a:rPr>
              <a:t> potansiyelini ortadan kaldırır.</a:t>
            </a:r>
            <a:endParaRPr sz="2200" dirty="0">
              <a:latin typeface="Verdana"/>
              <a:cs typeface="Verdana"/>
            </a:endParaRPr>
          </a:p>
        </p:txBody>
      </p:sp>
      <p:sp>
        <p:nvSpPr>
          <p:cNvPr id="4" name="object 4"/>
          <p:cNvSpPr/>
          <p:nvPr/>
        </p:nvSpPr>
        <p:spPr>
          <a:xfrm>
            <a:off x="1542947" y="3109902"/>
            <a:ext cx="7570624" cy="32399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41361" y="3571561"/>
            <a:ext cx="4813300" cy="1965923"/>
          </a:xfrm>
          <a:prstGeom prst="rect">
            <a:avLst/>
          </a:prstGeom>
        </p:spPr>
        <p:txBody>
          <a:bodyPr vert="horz" wrap="square" lIns="0" tIns="13970" rIns="0" bIns="0" rtlCol="0">
            <a:spAutoFit/>
          </a:bodyPr>
          <a:lstStyle/>
          <a:p>
            <a:pPr marL="12700" marR="66675">
              <a:lnSpc>
                <a:spcPct val="99500"/>
              </a:lnSpc>
              <a:spcBef>
                <a:spcPts val="110"/>
              </a:spcBef>
            </a:pPr>
            <a:r>
              <a:rPr lang="tr-TR" i="1" spc="-5" dirty="0">
                <a:latin typeface="Times New Roman"/>
                <a:cs typeface="Times New Roman"/>
              </a:rPr>
              <a:t>Aritmetik yöntemleri </a:t>
            </a:r>
            <a:r>
              <a:rPr lang="tr-TR" i="1" spc="-5" dirty="0" smtClean="0">
                <a:latin typeface="Times New Roman"/>
                <a:cs typeface="Times New Roman"/>
              </a:rPr>
              <a:t>göz önüne alan rastgele </a:t>
            </a:r>
            <a:r>
              <a:rPr lang="tr-TR" i="1" spc="-5" dirty="0">
                <a:latin typeface="Times New Roman"/>
                <a:cs typeface="Times New Roman"/>
              </a:rPr>
              <a:t>rakamlar üretmek elbette </a:t>
            </a:r>
            <a:r>
              <a:rPr lang="tr-TR" i="1" spc="-5" dirty="0" smtClean="0">
                <a:latin typeface="Times New Roman"/>
                <a:cs typeface="Times New Roman"/>
              </a:rPr>
              <a:t>ki zor. Çünkü, birkaç kez belirtildiği gibi, rastgele bir sayı diye bir şey yoktur – orada sadece rastgele sayılar üretmek için kullanılan yöntemlerdir ve katı bir aritmetik işlem elbette böyle bir yöntem değildir.</a:t>
            </a:r>
          </a:p>
          <a:p>
            <a:pPr marL="12700" marR="66675">
              <a:lnSpc>
                <a:spcPct val="99500"/>
              </a:lnSpc>
              <a:spcBef>
                <a:spcPts val="110"/>
              </a:spcBef>
            </a:pPr>
            <a:r>
              <a:rPr sz="1800" i="1" spc="-5" dirty="0" smtClean="0">
                <a:latin typeface="Times New Roman"/>
                <a:cs typeface="Times New Roman"/>
              </a:rPr>
              <a:t>John </a:t>
            </a:r>
            <a:r>
              <a:rPr sz="1800" i="1" spc="-5" dirty="0">
                <a:latin typeface="Times New Roman"/>
                <a:cs typeface="Times New Roman"/>
              </a:rPr>
              <a:t>von Neumann,</a:t>
            </a:r>
            <a:r>
              <a:rPr sz="1800" i="1" spc="-30" dirty="0">
                <a:latin typeface="Times New Roman"/>
                <a:cs typeface="Times New Roman"/>
              </a:rPr>
              <a:t> </a:t>
            </a:r>
            <a:r>
              <a:rPr sz="1800" i="1" dirty="0">
                <a:latin typeface="Times New Roman"/>
                <a:cs typeface="Times New Roman"/>
              </a:rPr>
              <a:t>1951</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31211" y="699020"/>
            <a:ext cx="46621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Rastgele Sayılar</a:t>
            </a:r>
            <a:endParaRPr spc="-5" dirty="0"/>
          </a:p>
        </p:txBody>
      </p:sp>
      <p:sp>
        <p:nvSpPr>
          <p:cNvPr id="3" name="object 3"/>
          <p:cNvSpPr txBox="1"/>
          <p:nvPr/>
        </p:nvSpPr>
        <p:spPr>
          <a:xfrm>
            <a:off x="1031211" y="5379985"/>
            <a:ext cx="8582689" cy="690574"/>
          </a:xfrm>
          <a:prstGeom prst="rect">
            <a:avLst/>
          </a:prstGeom>
        </p:spPr>
        <p:txBody>
          <a:bodyPr vert="horz" wrap="square" lIns="0" tIns="13335" rIns="0" bIns="0" rtlCol="0">
            <a:spAutoFit/>
          </a:bodyPr>
          <a:lstStyle/>
          <a:p>
            <a:pPr marL="355600" marR="5080" indent="-342900">
              <a:lnSpc>
                <a:spcPct val="99800"/>
              </a:lnSpc>
              <a:spcBef>
                <a:spcPts val="105"/>
              </a:spcBef>
              <a:buClr>
                <a:srgbClr val="003366"/>
              </a:buClr>
              <a:buSzPct val="118181"/>
              <a:buChar char="•"/>
              <a:tabLst>
                <a:tab pos="355600" algn="l"/>
              </a:tabLst>
            </a:pPr>
            <a:r>
              <a:rPr lang="tr-TR" sz="2200" spc="-5" dirty="0" smtClean="0">
                <a:latin typeface="Verdana"/>
                <a:cs typeface="Verdana"/>
              </a:rPr>
              <a:t>Amaç: [0,1] 'de rasgele sayıların (RN) ideal özelliklerini </a:t>
            </a:r>
            <a:r>
              <a:rPr lang="tr-TR" sz="2200" spc="-5" dirty="0" err="1" smtClean="0">
                <a:latin typeface="Verdana"/>
                <a:cs typeface="Verdana"/>
              </a:rPr>
              <a:t>simüle</a:t>
            </a:r>
            <a:r>
              <a:rPr lang="tr-TR" sz="2200" spc="-5" dirty="0" smtClean="0">
                <a:latin typeface="Verdana"/>
                <a:cs typeface="Verdana"/>
              </a:rPr>
              <a:t> eden veya taklit eden bir sayı dizisi üretmek.</a:t>
            </a:r>
            <a:endParaRPr sz="2200" dirty="0">
              <a:latin typeface="Verdana"/>
              <a:cs typeface="Verdana"/>
            </a:endParaRPr>
          </a:p>
        </p:txBody>
      </p:sp>
      <p:sp>
        <p:nvSpPr>
          <p:cNvPr id="4" name="object 4"/>
          <p:cNvSpPr/>
          <p:nvPr/>
        </p:nvSpPr>
        <p:spPr>
          <a:xfrm>
            <a:off x="1542947" y="1538267"/>
            <a:ext cx="7570624" cy="323999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2941361" y="2074335"/>
            <a:ext cx="4813300" cy="2242922"/>
          </a:xfrm>
          <a:prstGeom prst="rect">
            <a:avLst/>
          </a:prstGeom>
        </p:spPr>
        <p:txBody>
          <a:bodyPr vert="horz" wrap="square" lIns="0" tIns="13970" rIns="0" bIns="0" rtlCol="0">
            <a:spAutoFit/>
          </a:bodyPr>
          <a:lstStyle/>
          <a:p>
            <a:pPr marL="12700" marR="37465">
              <a:lnSpc>
                <a:spcPct val="99500"/>
              </a:lnSpc>
              <a:spcBef>
                <a:spcPts val="110"/>
              </a:spcBef>
            </a:pPr>
            <a:r>
              <a:rPr lang="tr-TR" i="1" dirty="0">
                <a:latin typeface="Times New Roman"/>
                <a:cs typeface="Times New Roman"/>
              </a:rPr>
              <a:t>… Muhtemelen… haklı gösterilemez, sadece sonuçlarıyla değerlendirilmelidir. Belirli bir tarifle oluşturulan rakamlarla ilgili bazı istatistiksel çalışmalar yapılmalıdır, ancak kapsamlı testler pratik değildir. Rakamlar bir problemde iyi çalışıyorsa, genellikle aynı türden başkalarıyla başarılı olurlar</a:t>
            </a:r>
            <a:r>
              <a:rPr lang="tr-TR" i="1" dirty="0" smtClean="0">
                <a:latin typeface="Times New Roman"/>
                <a:cs typeface="Times New Roman"/>
              </a:rPr>
              <a:t>.</a:t>
            </a:r>
          </a:p>
          <a:p>
            <a:pPr marL="12700" marR="37465">
              <a:lnSpc>
                <a:spcPct val="99500"/>
              </a:lnSpc>
              <a:spcBef>
                <a:spcPts val="110"/>
              </a:spcBef>
            </a:pPr>
            <a:r>
              <a:rPr sz="1800" i="1" spc="-5" dirty="0" smtClean="0">
                <a:latin typeface="Times New Roman"/>
                <a:cs typeface="Times New Roman"/>
              </a:rPr>
              <a:t>John </a:t>
            </a:r>
            <a:r>
              <a:rPr sz="1800" i="1" spc="-5" dirty="0">
                <a:latin typeface="Times New Roman"/>
                <a:cs typeface="Times New Roman"/>
              </a:rPr>
              <a:t>von Neumann,</a:t>
            </a:r>
            <a:r>
              <a:rPr sz="1800" i="1" spc="-30" dirty="0">
                <a:latin typeface="Times New Roman"/>
                <a:cs typeface="Times New Roman"/>
              </a:rPr>
              <a:t> </a:t>
            </a:r>
            <a:r>
              <a:rPr sz="1800" i="1" dirty="0">
                <a:latin typeface="Times New Roman"/>
                <a:cs typeface="Times New Roman"/>
              </a:rPr>
              <a:t>1951</a:t>
            </a:r>
            <a:endParaRPr sz="1800" dirty="0">
              <a:latin typeface="Times New Roman"/>
              <a:cs typeface="Times New Roman"/>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12900" y="730250"/>
            <a:ext cx="4662170"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Rastgele Sayılar</a:t>
            </a:r>
            <a:endParaRPr spc="-5" dirty="0"/>
          </a:p>
        </p:txBody>
      </p:sp>
      <p:sp>
        <p:nvSpPr>
          <p:cNvPr id="3" name="object 3"/>
          <p:cNvSpPr txBox="1"/>
          <p:nvPr/>
        </p:nvSpPr>
        <p:spPr>
          <a:xfrm>
            <a:off x="1031210" y="1301761"/>
            <a:ext cx="8825142" cy="4460195"/>
          </a:xfrm>
          <a:prstGeom prst="rect">
            <a:avLst/>
          </a:prstGeom>
        </p:spPr>
        <p:txBody>
          <a:bodyPr vert="horz" wrap="square" lIns="0" tIns="73660" rIns="0" bIns="0" rtlCol="0">
            <a:spAutoFit/>
          </a:bodyPr>
          <a:lstStyle/>
          <a:p>
            <a:pPr marL="355600" indent="-342900">
              <a:lnSpc>
                <a:spcPct val="100000"/>
              </a:lnSpc>
              <a:spcBef>
                <a:spcPts val="580"/>
              </a:spcBef>
              <a:buClr>
                <a:srgbClr val="003366"/>
              </a:buClr>
              <a:buSzPct val="118181"/>
              <a:buChar char="•"/>
              <a:tabLst>
                <a:tab pos="355600" algn="l"/>
              </a:tabLst>
            </a:pPr>
            <a:r>
              <a:rPr lang="tr-TR" sz="2400" spc="-5" dirty="0" smtClean="0">
                <a:latin typeface="Verdana"/>
                <a:cs typeface="Verdana"/>
              </a:rPr>
              <a:t>İyi rasgele sayı rutinlerinin önemli özellikleri</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 Hızlı  </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Farklı bilgisayarlara taşınabilir</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 Yeterince uzun </a:t>
            </a:r>
            <a:r>
              <a:rPr lang="tr-TR" sz="2400" spc="-5" dirty="0" err="1" smtClean="0">
                <a:latin typeface="Verdana"/>
                <a:cs typeface="Verdana"/>
              </a:rPr>
              <a:t>peryoda</a:t>
            </a:r>
            <a:r>
              <a:rPr lang="tr-TR" sz="2400" spc="-5" dirty="0" smtClean="0">
                <a:latin typeface="Verdana"/>
                <a:cs typeface="Verdana"/>
              </a:rPr>
              <a:t> sahip olmak</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 Tekrarlanabilir</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Doğrulama ve hata ayıklama</a:t>
            </a:r>
          </a:p>
          <a:p>
            <a:pPr marL="355600" indent="-342900">
              <a:spcBef>
                <a:spcPts val="580"/>
              </a:spcBef>
              <a:buClr>
                <a:srgbClr val="003366"/>
              </a:buClr>
              <a:buSzPct val="118181"/>
              <a:buChar char="•"/>
              <a:tabLst>
                <a:tab pos="355600" algn="l"/>
              </a:tabLst>
            </a:pPr>
            <a:r>
              <a:rPr lang="tr-TR" sz="2400" spc="-5" dirty="0" smtClean="0">
                <a:latin typeface="Verdana"/>
                <a:cs typeface="Verdana"/>
              </a:rPr>
              <a:t> Farklı sistemler için aynı rasgele sayı akışını kullanın</a:t>
            </a:r>
          </a:p>
          <a:p>
            <a:pPr marL="812800" lvl="1" indent="-342900">
              <a:spcBef>
                <a:spcPts val="580"/>
              </a:spcBef>
              <a:buClr>
                <a:srgbClr val="003366"/>
              </a:buClr>
              <a:buSzPct val="118181"/>
              <a:buChar char="•"/>
              <a:tabLst>
                <a:tab pos="355600" algn="l"/>
              </a:tabLst>
            </a:pPr>
            <a:r>
              <a:rPr lang="tr-TR" sz="2400" spc="-5" dirty="0" smtClean="0">
                <a:latin typeface="Verdana"/>
                <a:cs typeface="Verdana"/>
              </a:rPr>
              <a:t>  Aşağıdaki istatistiksel özellikleri sağlamalı</a:t>
            </a:r>
          </a:p>
          <a:p>
            <a:pPr marL="1270000" lvl="2" indent="-342900">
              <a:spcBef>
                <a:spcPts val="580"/>
              </a:spcBef>
              <a:buClr>
                <a:srgbClr val="003366"/>
              </a:buClr>
              <a:buSzPct val="118181"/>
              <a:buChar char="•"/>
              <a:tabLst>
                <a:tab pos="355600" algn="l"/>
              </a:tabLst>
            </a:pPr>
            <a:r>
              <a:rPr lang="tr-TR" sz="2400" spc="-5" dirty="0" smtClean="0">
                <a:latin typeface="Verdana"/>
                <a:cs typeface="Verdana"/>
              </a:rPr>
              <a:t> </a:t>
            </a:r>
            <a:r>
              <a:rPr lang="tr-TR" sz="2400" spc="-5" dirty="0">
                <a:latin typeface="Verdana"/>
                <a:cs typeface="Verdana"/>
              </a:rPr>
              <a:t>t</a:t>
            </a:r>
            <a:r>
              <a:rPr lang="tr-TR" sz="2400" spc="-5" dirty="0" smtClean="0">
                <a:latin typeface="Verdana"/>
                <a:cs typeface="Verdana"/>
              </a:rPr>
              <a:t>ekdüzelik </a:t>
            </a:r>
          </a:p>
          <a:p>
            <a:pPr marL="1270000" lvl="2" indent="-342900">
              <a:spcBef>
                <a:spcPts val="580"/>
              </a:spcBef>
              <a:buClr>
                <a:srgbClr val="003366"/>
              </a:buClr>
              <a:buSzPct val="118181"/>
              <a:buChar char="•"/>
              <a:tabLst>
                <a:tab pos="355600" algn="l"/>
              </a:tabLst>
            </a:pPr>
            <a:r>
              <a:rPr lang="tr-TR" sz="2400" spc="-5" dirty="0" smtClean="0">
                <a:latin typeface="Verdana"/>
                <a:cs typeface="Verdana"/>
              </a:rPr>
              <a:t>  bağımsızlık</a:t>
            </a:r>
            <a:endParaRPr sz="2400" dirty="0">
              <a:latin typeface="Verdana"/>
              <a:cs typeface="Verdan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4700" y="699020"/>
            <a:ext cx="7007195" cy="452120"/>
          </a:xfrm>
          <a:prstGeom prst="rect">
            <a:avLst/>
          </a:prstGeom>
        </p:spPr>
        <p:txBody>
          <a:bodyPr vert="horz" wrap="square" lIns="0" tIns="12700" rIns="0" bIns="0" rtlCol="0">
            <a:spAutoFit/>
          </a:bodyPr>
          <a:lstStyle/>
          <a:p>
            <a:pPr marL="12700">
              <a:lnSpc>
                <a:spcPct val="100000"/>
              </a:lnSpc>
              <a:spcBef>
                <a:spcPts val="100"/>
              </a:spcBef>
            </a:pPr>
            <a:r>
              <a:rPr lang="tr-TR" spc="-5" dirty="0" smtClean="0"/>
              <a:t>Sözde Rastgele sayılar</a:t>
            </a:r>
            <a:endParaRPr spc="-5" dirty="0"/>
          </a:p>
        </p:txBody>
      </p:sp>
      <p:sp>
        <p:nvSpPr>
          <p:cNvPr id="3" name="object 3"/>
          <p:cNvSpPr txBox="1"/>
          <p:nvPr/>
        </p:nvSpPr>
        <p:spPr>
          <a:xfrm>
            <a:off x="1005811" y="1301761"/>
            <a:ext cx="8385175" cy="2233945"/>
          </a:xfrm>
          <a:prstGeom prst="rect">
            <a:avLst/>
          </a:prstGeom>
        </p:spPr>
        <p:txBody>
          <a:bodyPr vert="horz" wrap="square" lIns="0" tIns="73660" rIns="0" bIns="0" rtlCol="0">
            <a:spAutoFit/>
          </a:bodyPr>
          <a:lstStyle/>
          <a:p>
            <a:pPr marL="381000" indent="-342900">
              <a:lnSpc>
                <a:spcPct val="100000"/>
              </a:lnSpc>
              <a:spcBef>
                <a:spcPts val="580"/>
              </a:spcBef>
              <a:buClr>
                <a:srgbClr val="003366"/>
              </a:buClr>
              <a:buSzPct val="118181"/>
              <a:buChar char="•"/>
              <a:tabLst>
                <a:tab pos="381000" algn="l"/>
              </a:tabLst>
            </a:pPr>
            <a:r>
              <a:rPr lang="tr-TR" sz="2200" dirty="0" smtClean="0">
                <a:latin typeface="Verdana"/>
                <a:cs typeface="Verdana"/>
              </a:rPr>
              <a:t>İki Önemli özellik</a:t>
            </a:r>
            <a:r>
              <a:rPr sz="2200" spc="-5" dirty="0" smtClean="0">
                <a:latin typeface="Verdana"/>
                <a:cs typeface="Verdana"/>
              </a:rPr>
              <a:t>:</a:t>
            </a:r>
            <a:endParaRPr sz="2200" dirty="0">
              <a:latin typeface="Verdana"/>
              <a:cs typeface="Verdana"/>
            </a:endParaRPr>
          </a:p>
          <a:p>
            <a:pPr marL="660400" lvl="1" indent="-266700">
              <a:lnSpc>
                <a:spcPct val="100000"/>
              </a:lnSpc>
              <a:spcBef>
                <a:spcPts val="440"/>
              </a:spcBef>
              <a:buClr>
                <a:srgbClr val="003366"/>
              </a:buClr>
              <a:buChar char="•"/>
              <a:tabLst>
                <a:tab pos="660400" algn="l"/>
              </a:tabLst>
            </a:pPr>
            <a:r>
              <a:rPr lang="tr-TR" sz="2000" spc="-5" dirty="0" smtClean="0">
                <a:latin typeface="Verdana"/>
                <a:cs typeface="Verdana"/>
              </a:rPr>
              <a:t>Tek </a:t>
            </a:r>
            <a:r>
              <a:rPr lang="tr-TR" sz="2000" spc="-5" dirty="0" err="1" smtClean="0">
                <a:latin typeface="Verdana"/>
                <a:cs typeface="Verdana"/>
              </a:rPr>
              <a:t>düzelik</a:t>
            </a:r>
            <a:endParaRPr sz="2000" dirty="0">
              <a:latin typeface="Verdana"/>
              <a:cs typeface="Verdana"/>
            </a:endParaRPr>
          </a:p>
          <a:p>
            <a:pPr marL="660400" lvl="1" indent="-266700">
              <a:lnSpc>
                <a:spcPct val="100000"/>
              </a:lnSpc>
              <a:spcBef>
                <a:spcPts val="500"/>
              </a:spcBef>
              <a:buClr>
                <a:srgbClr val="003366"/>
              </a:buClr>
              <a:buChar char="•"/>
              <a:tabLst>
                <a:tab pos="660400" algn="l"/>
              </a:tabLst>
            </a:pPr>
            <a:r>
              <a:rPr lang="tr-TR" sz="2000" spc="-5" dirty="0" smtClean="0">
                <a:latin typeface="Verdana"/>
                <a:cs typeface="Verdana"/>
              </a:rPr>
              <a:t>Bağımsızlık</a:t>
            </a:r>
            <a:endParaRPr sz="2000" dirty="0">
              <a:latin typeface="Verdana"/>
              <a:cs typeface="Verdana"/>
            </a:endParaRPr>
          </a:p>
          <a:p>
            <a:pPr marL="381000" marR="30480" indent="-342900">
              <a:lnSpc>
                <a:spcPts val="2570"/>
              </a:lnSpc>
              <a:spcBef>
                <a:spcPts val="695"/>
              </a:spcBef>
              <a:buClr>
                <a:srgbClr val="003366"/>
              </a:buClr>
              <a:buSzPct val="118181"/>
              <a:buChar char="•"/>
              <a:tabLst>
                <a:tab pos="381000" algn="l"/>
              </a:tabLst>
            </a:pPr>
            <a:r>
              <a:rPr lang="tr-TR" sz="2200" i="1" dirty="0" err="1" smtClean="0">
                <a:latin typeface="Times New Roman"/>
                <a:cs typeface="Times New Roman"/>
              </a:rPr>
              <a:t>R</a:t>
            </a:r>
            <a:r>
              <a:rPr lang="tr-TR" sz="2175" i="1" baseline="-21072" dirty="0" err="1" smtClean="0">
                <a:latin typeface="Times New Roman"/>
                <a:cs typeface="Times New Roman"/>
              </a:rPr>
              <a:t>i</a:t>
            </a:r>
            <a:r>
              <a:rPr lang="tr-TR" sz="2200" spc="-5" dirty="0" smtClean="0">
                <a:latin typeface="Verdana"/>
                <a:cs typeface="Verdana"/>
              </a:rPr>
              <a:t> rastgele sayısı bir olasılık dağılım fonksiyonu(</a:t>
            </a:r>
            <a:r>
              <a:rPr lang="tr-TR" sz="2200" spc="-5" dirty="0" err="1" smtClean="0">
                <a:latin typeface="Verdana"/>
                <a:cs typeface="Verdana"/>
              </a:rPr>
              <a:t>Probability</a:t>
            </a:r>
            <a:r>
              <a:rPr lang="tr-TR" sz="2200" spc="-5" dirty="0" smtClean="0">
                <a:latin typeface="Verdana"/>
                <a:cs typeface="Verdana"/>
              </a:rPr>
              <a:t> </a:t>
            </a:r>
            <a:r>
              <a:rPr lang="tr-TR" sz="2200" spc="-5" dirty="0" err="1" smtClean="0">
                <a:latin typeface="Verdana"/>
                <a:cs typeface="Verdana"/>
              </a:rPr>
              <a:t>distribution</a:t>
            </a:r>
            <a:r>
              <a:rPr lang="tr-TR" sz="2200" spc="-5" dirty="0" smtClean="0">
                <a:latin typeface="Verdana"/>
                <a:cs typeface="Verdana"/>
              </a:rPr>
              <a:t> </a:t>
            </a:r>
            <a:r>
              <a:rPr lang="tr-TR" sz="2200" spc="-5" dirty="0" err="1" smtClean="0">
                <a:latin typeface="Verdana"/>
                <a:cs typeface="Verdana"/>
              </a:rPr>
              <a:t>function</a:t>
            </a:r>
            <a:r>
              <a:rPr lang="tr-TR" sz="2200" spc="-5" dirty="0" smtClean="0">
                <a:latin typeface="Verdana"/>
                <a:cs typeface="Verdana"/>
              </a:rPr>
              <a:t>-PDF) ile tek </a:t>
            </a:r>
            <a:r>
              <a:rPr lang="tr-TR" sz="2200" spc="-5" dirty="0" err="1" smtClean="0">
                <a:latin typeface="Verdana"/>
                <a:cs typeface="Verdana"/>
              </a:rPr>
              <a:t>düzelikten</a:t>
            </a:r>
            <a:r>
              <a:rPr lang="tr-TR" sz="2200" spc="-5" dirty="0" smtClean="0">
                <a:latin typeface="Verdana"/>
                <a:cs typeface="Verdana"/>
              </a:rPr>
              <a:t> bağımsız olmalıdır. </a:t>
            </a:r>
            <a:endParaRPr sz="2200" dirty="0">
              <a:latin typeface="Verdana"/>
              <a:cs typeface="Verdana"/>
            </a:endParaRPr>
          </a:p>
        </p:txBody>
      </p:sp>
      <p:pic>
        <p:nvPicPr>
          <p:cNvPr id="31" name="Resim 30"/>
          <p:cNvPicPr>
            <a:picLocks noChangeAspect="1"/>
          </p:cNvPicPr>
          <p:nvPr/>
        </p:nvPicPr>
        <p:blipFill>
          <a:blip r:embed="rId2"/>
          <a:stretch>
            <a:fillRect/>
          </a:stretch>
        </p:blipFill>
        <p:spPr>
          <a:xfrm>
            <a:off x="1460500" y="3922114"/>
            <a:ext cx="7134225" cy="2705100"/>
          </a:xfrm>
          <a:prstGeom prst="rect">
            <a:avLst/>
          </a:prstGeom>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306</TotalTime>
  <Words>2830</Words>
  <Application>Microsoft Office PowerPoint</Application>
  <PresentationFormat>Özel</PresentationFormat>
  <Paragraphs>737</Paragraphs>
  <Slides>56</Slides>
  <Notes>0</Notes>
  <HiddenSlides>0</HiddenSlides>
  <MMClips>0</MMClips>
  <ScaleCrop>false</ScaleCrop>
  <HeadingPairs>
    <vt:vector size="6" baseType="variant">
      <vt:variant>
        <vt:lpstr>Kullanılan Yazı Tipleri</vt:lpstr>
      </vt:variant>
      <vt:variant>
        <vt:i4>8</vt:i4>
      </vt:variant>
      <vt:variant>
        <vt:lpstr>Tema</vt:lpstr>
      </vt:variant>
      <vt:variant>
        <vt:i4>1</vt:i4>
      </vt:variant>
      <vt:variant>
        <vt:lpstr>Slayt Başlıkları</vt:lpstr>
      </vt:variant>
      <vt:variant>
        <vt:i4>56</vt:i4>
      </vt:variant>
    </vt:vector>
  </HeadingPairs>
  <TitlesOfParts>
    <vt:vector size="65" baseType="lpstr">
      <vt:lpstr>Arial</vt:lpstr>
      <vt:lpstr>Calibri</vt:lpstr>
      <vt:lpstr>Courier New</vt:lpstr>
      <vt:lpstr>Lucida Sans Unicode</vt:lpstr>
      <vt:lpstr>Symbol</vt:lpstr>
      <vt:lpstr>Times New Roman</vt:lpstr>
      <vt:lpstr>Verdana</vt:lpstr>
      <vt:lpstr>Wingdings 3</vt:lpstr>
      <vt:lpstr>Office Theme</vt:lpstr>
      <vt:lpstr>PowerPoint Sunusu</vt:lpstr>
      <vt:lpstr>PowerPoint Sunusu</vt:lpstr>
      <vt:lpstr>Genel Bakış</vt:lpstr>
      <vt:lpstr>Tarihsel olarak</vt:lpstr>
      <vt:lpstr>Sözde Rastgele sayılar</vt:lpstr>
      <vt:lpstr>Sözde Rassal Sayılar</vt:lpstr>
      <vt:lpstr>Sözde Rastgele Sayılar</vt:lpstr>
      <vt:lpstr>Sözde Rastgele Sayılar</vt:lpstr>
      <vt:lpstr>Sözde Rastgele sayılar</vt:lpstr>
      <vt:lpstr>Sözde Rastgele Sayılar</vt:lpstr>
      <vt:lpstr>Rastgele Sayı Üretimi</vt:lpstr>
      <vt:lpstr>Generating Random Numbers</vt:lpstr>
      <vt:lpstr>Rastgele Sayı Üretimi</vt:lpstr>
      <vt:lpstr>Orta Kare Metodu</vt:lpstr>
      <vt:lpstr>Orta Kare Metodu</vt:lpstr>
      <vt:lpstr>PowerPoint Sunusu</vt:lpstr>
      <vt:lpstr>PowerPoint Sunusu</vt:lpstr>
      <vt:lpstr>Doğrusal Eşlenik Yöntem (LCG)</vt:lpstr>
      <vt:lpstr>Doğrusal Eşlenik Yöntem</vt:lpstr>
      <vt:lpstr>Doğrusal Eşlenik Yöntem: Örnek</vt:lpstr>
      <vt:lpstr>Doğrusal Eşlenik Yöntem: Örnek</vt:lpstr>
      <vt:lpstr>Doğrusal Eşlenik Yöntemi:</vt:lpstr>
      <vt:lpstr>Doğrusal Eşlenik Yöntem:</vt:lpstr>
      <vt:lpstr>Doğrusal Eşlenik Yöntem: Uygun parametre seçimi</vt:lpstr>
      <vt:lpstr>İyi Bir Üretecin Özellikleri</vt:lpstr>
      <vt:lpstr>İyi Bir Üretecin Özellikleri</vt:lpstr>
      <vt:lpstr>Java'da Rastgele Sayılar</vt:lpstr>
      <vt:lpstr>Genel Eşlenik Jeneratörler</vt:lpstr>
      <vt:lpstr>Kombine Doğrusal Eşlenik Jeneratörler</vt:lpstr>
      <vt:lpstr>Kombine Doğrusal Eşlenik Jeneratörler</vt:lpstr>
      <vt:lpstr>Kombine Doğrusal Eşlenik Jeneratörler</vt:lpstr>
      <vt:lpstr>Excel 2003'te Rasgele Sayılar</vt:lpstr>
      <vt:lpstr>Rasgele Sayı Akışı</vt:lpstr>
      <vt:lpstr>Rastgele Sayı Testleri</vt:lpstr>
      <vt:lpstr>Rastgele Sayı Testleri</vt:lpstr>
      <vt:lpstr>Rastgele Sayı Testleri</vt:lpstr>
      <vt:lpstr>PowerPoint Sunusu</vt:lpstr>
      <vt:lpstr>Kolmogorov-Smirnov Test</vt:lpstr>
      <vt:lpstr>Kolmogorov-Smirnov Test</vt:lpstr>
      <vt:lpstr>Kolmogorov-Smirnov Test</vt:lpstr>
      <vt:lpstr>PowerPoint Sunusu</vt:lpstr>
      <vt:lpstr>PowerPoint Sunusu</vt:lpstr>
      <vt:lpstr>Chi-square Test: Örnek</vt:lpstr>
      <vt:lpstr>PowerPoint Sunusu</vt:lpstr>
      <vt:lpstr>Otokorelasyon testleri</vt:lpstr>
      <vt:lpstr>PowerPoint Sunusu</vt:lpstr>
      <vt:lpstr>Otokorelasyon Testleri</vt:lpstr>
      <vt:lpstr>Otokorelasyon Testleri</vt:lpstr>
      <vt:lpstr>Otokorelasyon Testleri</vt:lpstr>
      <vt:lpstr>Örnek</vt:lpstr>
      <vt:lpstr>Eksiklikleri</vt:lpstr>
      <vt:lpstr>Gerçek Rastgele Sayılar</vt:lpstr>
      <vt:lpstr>Gerçek Rastgele Sayılar</vt:lpstr>
      <vt:lpstr>Gerçek Rastgele Sayılar</vt:lpstr>
      <vt:lpstr>Gerçek Rastgele Sayılar</vt:lpstr>
      <vt:lpstr>Özet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Bölüm 6</dc:title>
  <dc:creator>busra</dc:creator>
  <cp:lastModifiedBy>Erkan DUMAN</cp:lastModifiedBy>
  <cp:revision>47</cp:revision>
  <dcterms:created xsi:type="dcterms:W3CDTF">2020-04-06T09:05:29Z</dcterms:created>
  <dcterms:modified xsi:type="dcterms:W3CDTF">2023-03-29T08:56:27Z</dcterms:modified>
</cp:coreProperties>
</file>