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69" r:id="rId3"/>
    <p:sldId id="545" r:id="rId4"/>
    <p:sldId id="528" r:id="rId5"/>
    <p:sldId id="529" r:id="rId6"/>
    <p:sldId id="530" r:id="rId7"/>
    <p:sldId id="531" r:id="rId8"/>
    <p:sldId id="532" r:id="rId9"/>
    <p:sldId id="533" r:id="rId10"/>
    <p:sldId id="534" r:id="rId11"/>
    <p:sldId id="535" r:id="rId12"/>
    <p:sldId id="536" r:id="rId13"/>
    <p:sldId id="327" r:id="rId14"/>
    <p:sldId id="493" r:id="rId15"/>
    <p:sldId id="494" r:id="rId16"/>
    <p:sldId id="500" r:id="rId17"/>
    <p:sldId id="501" r:id="rId18"/>
    <p:sldId id="502" r:id="rId19"/>
    <p:sldId id="491" r:id="rId20"/>
    <p:sldId id="495" r:id="rId21"/>
    <p:sldId id="538" r:id="rId22"/>
    <p:sldId id="496" r:id="rId23"/>
    <p:sldId id="497" r:id="rId24"/>
    <p:sldId id="498" r:id="rId25"/>
    <p:sldId id="499" r:id="rId26"/>
    <p:sldId id="492" r:id="rId27"/>
    <p:sldId id="539" r:id="rId28"/>
    <p:sldId id="540" r:id="rId29"/>
    <p:sldId id="503" r:id="rId30"/>
    <p:sldId id="504" r:id="rId31"/>
    <p:sldId id="505" r:id="rId32"/>
    <p:sldId id="506" r:id="rId33"/>
    <p:sldId id="507" r:id="rId34"/>
    <p:sldId id="508" r:id="rId35"/>
    <p:sldId id="509" r:id="rId36"/>
    <p:sldId id="541" r:id="rId37"/>
    <p:sldId id="543" r:id="rId38"/>
    <p:sldId id="308" r:id="rId39"/>
    <p:sldId id="310" r:id="rId40"/>
    <p:sldId id="542" r:id="rId41"/>
    <p:sldId id="537" r:id="rId42"/>
    <p:sldId id="544" r:id="rId43"/>
    <p:sldId id="527" r:id="rId4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2320" autoAdjust="0"/>
  </p:normalViewPr>
  <p:slideViewPr>
    <p:cSldViewPr>
      <p:cViewPr varScale="1">
        <p:scale>
          <a:sx n="69" d="100"/>
          <a:sy n="69" d="100"/>
        </p:scale>
        <p:origin x="17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B6906-51C1-4A08-8FAD-94D0D21FAD69}" type="datetimeFigureOut">
              <a:rPr lang="tr-TR" smtClean="0"/>
              <a:pPr/>
              <a:t>7.04.2022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A3304-1A8D-4319-864A-112875D89A1B}" type="slidenum">
              <a:rPr lang="tr-TR" smtClean="0"/>
              <a:pPr/>
              <a:t>‹#›</a:t>
            </a:fld>
            <a:endParaRPr lang="tr-TR"/>
          </a:p>
        </p:txBody>
      </p:sp>
    </p:spTree>
    <p:extLst>
      <p:ext uri="{BB962C8B-B14F-4D97-AF65-F5344CB8AC3E}">
        <p14:creationId xmlns:p14="http://schemas.microsoft.com/office/powerpoint/2010/main" val="175628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5"/>
          </p:nvPr>
        </p:nvSpPr>
        <p:spPr/>
        <p:txBody>
          <a:bodyPr/>
          <a:lstStyle/>
          <a:p>
            <a:fld id="{2B7A3304-1A8D-4319-864A-112875D89A1B}" type="slidenum">
              <a:rPr lang="tr-TR" smtClean="0"/>
              <a:pPr/>
              <a:t>11</a:t>
            </a:fld>
            <a:endParaRPr lang="tr-TR"/>
          </a:p>
        </p:txBody>
      </p:sp>
    </p:spTree>
    <p:extLst>
      <p:ext uri="{BB962C8B-B14F-4D97-AF65-F5344CB8AC3E}">
        <p14:creationId xmlns:p14="http://schemas.microsoft.com/office/powerpoint/2010/main" val="124543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indent="-4763">
              <a:defRPr/>
            </a:pPr>
            <a:r>
              <a:rPr lang="tr-TR" sz="1200" dirty="0">
                <a:cs typeface="Arial" pitchFamily="34" charset="0"/>
              </a:rPr>
              <a:t>Bir çok girişimci tahminlerinde oldukça iyimser davranır. </a:t>
            </a:r>
          </a:p>
          <a:p>
            <a:pPr indent="-4763">
              <a:defRPr/>
            </a:pPr>
            <a:r>
              <a:rPr lang="tr-TR" sz="1200" dirty="0">
                <a:cs typeface="Arial" pitchFamily="34" charset="0"/>
              </a:rPr>
              <a:t>Tüm müşteriler bizden alışveriş yapmaz</a:t>
            </a:r>
          </a:p>
          <a:p>
            <a:pPr indent="-4763">
              <a:defRPr/>
            </a:pPr>
            <a:r>
              <a:rPr lang="tr-TR" sz="1200" dirty="0">
                <a:cs typeface="Arial" pitchFamily="34" charset="0"/>
              </a:rPr>
              <a:t>Satış tahminleri tedbirli, alçakgönüllü, ancak olabildiğince gerçekçi yapmaya çalışın.</a:t>
            </a:r>
            <a:endParaRPr lang="tr-TR" dirty="0"/>
          </a:p>
        </p:txBody>
      </p:sp>
      <p:sp>
        <p:nvSpPr>
          <p:cNvPr id="4" name="Slayt Numarası Yer Tutucusu 3"/>
          <p:cNvSpPr>
            <a:spLocks noGrp="1"/>
          </p:cNvSpPr>
          <p:nvPr>
            <p:ph type="sldNum" sz="quarter" idx="10"/>
          </p:nvPr>
        </p:nvSpPr>
        <p:spPr/>
        <p:txBody>
          <a:bodyPr/>
          <a:lstStyle/>
          <a:p>
            <a:fld id="{2A8BF2A4-4C91-0B46-8A67-F462113F3DDE}" type="slidenum">
              <a:rPr lang="tr-TR" smtClean="0"/>
              <a:t>29</a:t>
            </a:fld>
            <a:endParaRPr lang="tr-TR"/>
          </a:p>
        </p:txBody>
      </p:sp>
    </p:spTree>
    <p:extLst>
      <p:ext uri="{BB962C8B-B14F-4D97-AF65-F5344CB8AC3E}">
        <p14:creationId xmlns:p14="http://schemas.microsoft.com/office/powerpoint/2010/main" val="99794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4E5C9-1580-4E31-AF41-9740618F54D9}" type="slidenum">
              <a:rPr lang="tr-TR"/>
              <a:pPr/>
              <a:t>38</a:t>
            </a:fld>
            <a:endParaRPr lang="tr-T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18171F2-1A5F-4ED4-9D67-1EF20A54878A}" type="slidenum">
              <a:rPr lang="tr-TR"/>
              <a:pPr/>
              <a:t>39</a:t>
            </a:fld>
            <a:endParaRPr lang="tr-TR"/>
          </a:p>
        </p:txBody>
      </p:sp>
      <p:sp>
        <p:nvSpPr>
          <p:cNvPr id="54275" name="Rectangle 2"/>
          <p:cNvSpPr>
            <a:spLocks noGrp="1" noRot="1" noChangeAspect="1" noChangeArrowheads="1" noTextEdit="1"/>
          </p:cNvSpPr>
          <p:nvPr>
            <p:ph type="sldImg"/>
          </p:nvPr>
        </p:nvSpPr>
        <p:spPr>
          <a:xfrm>
            <a:off x="1300163" y="800100"/>
            <a:ext cx="4259262" cy="3194050"/>
          </a:xfrm>
          <a:ln/>
        </p:spPr>
      </p:sp>
      <p:sp>
        <p:nvSpPr>
          <p:cNvPr id="54276" name="Rectangle 3"/>
          <p:cNvSpPr>
            <a:spLocks noGrp="1" noChangeArrowheads="1"/>
          </p:cNvSpPr>
          <p:nvPr>
            <p:ph type="body" idx="1"/>
          </p:nvPr>
        </p:nvSpPr>
        <p:spPr>
          <a:xfrm>
            <a:off x="914400" y="4211638"/>
            <a:ext cx="5322888" cy="4392612"/>
          </a:xfrm>
          <a:noFill/>
          <a:ln/>
        </p:spPr>
        <p:txBody>
          <a:bodyPr/>
          <a:lstStyle/>
          <a:p>
            <a:pPr eaLnBrk="1" hangingPunct="1">
              <a:lnSpc>
                <a:spcPct val="80000"/>
              </a:lnSpc>
            </a:pPr>
            <a:r>
              <a:rPr lang="tr-TR" sz="1000" dirty="0"/>
              <a:t>Sağdaki renkli çubukta</a:t>
            </a:r>
            <a:r>
              <a:rPr lang="tr-TR" sz="1000" baseline="0" dirty="0"/>
              <a:t> gösterilen maliyet unsurları kabaca bölümlendirilmiştir (yani örneğin vergi öncesi karın yarısı vergi gibi görünüyor ama genellikle o kadar olmaz)</a:t>
            </a:r>
            <a:endParaRPr lang="tr-TR"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pic>
        <p:nvPicPr>
          <p:cNvPr id="7" name="Picture 4" descr="http://www.chistera.eu/sites/chistera.eu/files/styles/big/public/Logo%20TUBITAK_0.JPG?itok=Pt2qnrIs"/>
          <p:cNvPicPr>
            <a:picLocks noChangeAspect="1" noChangeArrowheads="1"/>
          </p:cNvPicPr>
          <p:nvPr userDrawn="1"/>
        </p:nvPicPr>
        <p:blipFill>
          <a:blip r:embed="rId2" cstate="print"/>
          <a:srcRect/>
          <a:stretch>
            <a:fillRect/>
          </a:stretch>
        </p:blipFill>
        <p:spPr bwMode="auto">
          <a:xfrm>
            <a:off x="457200" y="6019376"/>
            <a:ext cx="504056" cy="673947"/>
          </a:xfrm>
          <a:prstGeom prst="rect">
            <a:avLst/>
          </a:prstGeom>
          <a:noFill/>
        </p:spPr>
      </p:pic>
      <p:pic>
        <p:nvPicPr>
          <p:cNvPr id="8" name="Picture 2" descr="http://23daps42d4g822ubuj3etiws15ld.wpengine.netdna-cdn.com/wp-content/uploads/2015/07/BIGG-TEB-460x253.jpg"/>
          <p:cNvPicPr>
            <a:picLocks noChangeAspect="1" noChangeArrowheads="1"/>
          </p:cNvPicPr>
          <p:nvPr userDrawn="1"/>
        </p:nvPicPr>
        <p:blipFill>
          <a:blip r:embed="rId3" cstate="print"/>
          <a:srcRect/>
          <a:stretch>
            <a:fillRect/>
          </a:stretch>
        </p:blipFill>
        <p:spPr bwMode="auto">
          <a:xfrm>
            <a:off x="1425783" y="6019376"/>
            <a:ext cx="1233890" cy="67864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pic>
        <p:nvPicPr>
          <p:cNvPr id="6" name="Picture 4" descr="http://www.chistera.eu/sites/chistera.eu/files/styles/big/public/Logo%20TUBITAK_0.JPG?itok=Pt2qnrIs"/>
          <p:cNvPicPr>
            <a:picLocks noChangeAspect="1" noChangeArrowheads="1"/>
          </p:cNvPicPr>
          <p:nvPr userDrawn="1"/>
        </p:nvPicPr>
        <p:blipFill>
          <a:blip r:embed="rId2" cstate="print"/>
          <a:srcRect/>
          <a:stretch>
            <a:fillRect/>
          </a:stretch>
        </p:blipFill>
        <p:spPr bwMode="auto">
          <a:xfrm>
            <a:off x="457200" y="6019376"/>
            <a:ext cx="504056" cy="673947"/>
          </a:xfrm>
          <a:prstGeom prst="rect">
            <a:avLst/>
          </a:prstGeom>
          <a:noFill/>
        </p:spPr>
      </p:pic>
      <p:pic>
        <p:nvPicPr>
          <p:cNvPr id="7" name="Picture 2" descr="http://23daps42d4g822ubuj3etiws15ld.wpengine.netdna-cdn.com/wp-content/uploads/2015/07/BIGG-TEB-460x253.jpg"/>
          <p:cNvPicPr>
            <a:picLocks noChangeAspect="1" noChangeArrowheads="1"/>
          </p:cNvPicPr>
          <p:nvPr userDrawn="1"/>
        </p:nvPicPr>
        <p:blipFill>
          <a:blip r:embed="rId3" cstate="print"/>
          <a:srcRect/>
          <a:stretch>
            <a:fillRect/>
          </a:stretch>
        </p:blipFill>
        <p:spPr bwMode="auto">
          <a:xfrm>
            <a:off x="1332679" y="6042835"/>
            <a:ext cx="1233890" cy="678640"/>
          </a:xfrm>
          <a:prstGeom prst="rect">
            <a:avLst/>
          </a:prstGeom>
          <a:noFill/>
        </p:spPr>
      </p:pic>
      <p:pic>
        <p:nvPicPr>
          <p:cNvPr id="8" name="Picture 2" descr="osya:Fırat Üniversitesi logo.png - Vikipedi"/>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313668" y="5942247"/>
            <a:ext cx="978412" cy="817790"/>
          </a:xfrm>
          <a:prstGeom prst="rect">
            <a:avLst/>
          </a:prstGeom>
          <a:noFill/>
          <a:extLst>
            <a:ext uri="{909E8E84-426E-40DD-AFC4-6F175D3DCCD1}">
              <a14:hiddenFill xmlns:a14="http://schemas.microsoft.com/office/drawing/2010/main">
                <a:solidFill>
                  <a:srgbClr val="FFFFFF"/>
                </a:solidFill>
              </a14:hiddenFill>
            </a:ext>
          </a:extLst>
        </p:spPr>
      </p:pic>
      <p:pic>
        <p:nvPicPr>
          <p:cNvPr id="9" name="6 Resim" descr="FIRAT TEKNOKENT LOGO.png"/>
          <p:cNvPicPr>
            <a:picLocks noChangeAspect="1"/>
          </p:cNvPicPr>
          <p:nvPr userDrawn="1"/>
        </p:nvPicPr>
        <p:blipFill>
          <a:blip r:embed="rId5" cstate="print"/>
          <a:stretch>
            <a:fillRect/>
          </a:stretch>
        </p:blipFill>
        <p:spPr>
          <a:xfrm>
            <a:off x="2908943" y="6183151"/>
            <a:ext cx="1326689" cy="398007"/>
          </a:xfrm>
          <a:prstGeom prst="rect">
            <a:avLst/>
          </a:prstGeom>
        </p:spPr>
      </p:pic>
      <p:pic>
        <p:nvPicPr>
          <p:cNvPr id="3" name="Resim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508104" y="5923325"/>
            <a:ext cx="836712" cy="836712"/>
          </a:xfrm>
          <a:prstGeom prst="rect">
            <a:avLst/>
          </a:prstGeom>
        </p:spPr>
      </p:pic>
      <p:pic>
        <p:nvPicPr>
          <p:cNvPr id="4" name="Resim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59299" y="6042835"/>
            <a:ext cx="998635" cy="717202"/>
          </a:xfrm>
          <a:prstGeom prst="rect">
            <a:avLst/>
          </a:prstGeom>
        </p:spPr>
      </p:pic>
      <p:sp>
        <p:nvSpPr>
          <p:cNvPr id="11" name="AutoShape 2" descr="ürkiye Cumhuriyeti Sanayi ve Teknoloji Bakanlığı - Vikipedi"/>
          <p:cNvSpPr>
            <a:spLocks noChangeAspect="1" noChangeArrowheads="1"/>
          </p:cNvSpPr>
          <p:nvPr userDrawn="1"/>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2" name="Resim 1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49145" y="5923325"/>
            <a:ext cx="937655" cy="93765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pic>
        <p:nvPicPr>
          <p:cNvPr id="7" name="Picture 4" descr="http://www.chistera.eu/sites/chistera.eu/files/styles/big/public/Logo%20TUBITAK_0.JPG?itok=Pt2qnrIs"/>
          <p:cNvPicPr>
            <a:picLocks noChangeAspect="1" noChangeArrowheads="1"/>
          </p:cNvPicPr>
          <p:nvPr userDrawn="1"/>
        </p:nvPicPr>
        <p:blipFill>
          <a:blip r:embed="rId13" cstate="print"/>
          <a:srcRect/>
          <a:stretch>
            <a:fillRect/>
          </a:stretch>
        </p:blipFill>
        <p:spPr bwMode="auto">
          <a:xfrm>
            <a:off x="457200" y="6019376"/>
            <a:ext cx="504056" cy="673947"/>
          </a:xfrm>
          <a:prstGeom prst="rect">
            <a:avLst/>
          </a:prstGeom>
          <a:noFill/>
        </p:spPr>
      </p:pic>
      <p:pic>
        <p:nvPicPr>
          <p:cNvPr id="8" name="Picture 2" descr="http://23daps42d4g822ubuj3etiws15ld.wpengine.netdna-cdn.com/wp-content/uploads/2015/07/BIGG-TEB-460x253.jpg"/>
          <p:cNvPicPr>
            <a:picLocks noChangeAspect="1" noChangeArrowheads="1"/>
          </p:cNvPicPr>
          <p:nvPr userDrawn="1"/>
        </p:nvPicPr>
        <p:blipFill>
          <a:blip r:embed="rId14" cstate="print"/>
          <a:srcRect/>
          <a:stretch>
            <a:fillRect/>
          </a:stretch>
        </p:blipFill>
        <p:spPr bwMode="auto">
          <a:xfrm>
            <a:off x="1332679" y="6042835"/>
            <a:ext cx="1233890" cy="678640"/>
          </a:xfrm>
          <a:prstGeom prst="rect">
            <a:avLst/>
          </a:prstGeom>
          <a:noFill/>
        </p:spPr>
      </p:pic>
      <p:pic>
        <p:nvPicPr>
          <p:cNvPr id="9" name="6 Resim" descr="FIRAT TEKNOKENT LOGO.png"/>
          <p:cNvPicPr>
            <a:picLocks noChangeAspect="1"/>
          </p:cNvPicPr>
          <p:nvPr userDrawn="1"/>
        </p:nvPicPr>
        <p:blipFill>
          <a:blip r:embed="rId15" cstate="print"/>
          <a:stretch>
            <a:fillRect/>
          </a:stretch>
        </p:blipFill>
        <p:spPr>
          <a:xfrm>
            <a:off x="2908943" y="6183151"/>
            <a:ext cx="1326689" cy="398007"/>
          </a:xfrm>
          <a:prstGeom prst="rect">
            <a:avLst/>
          </a:prstGeom>
        </p:spPr>
      </p:pic>
      <p:pic>
        <p:nvPicPr>
          <p:cNvPr id="10" name="Picture 2" descr="osya:Fırat Üniversitesi logo.png - Vikipedi"/>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4313668" y="5942247"/>
            <a:ext cx="978412" cy="817790"/>
          </a:xfrm>
          <a:prstGeom prst="rect">
            <a:avLst/>
          </a:prstGeom>
          <a:noFill/>
          <a:extLst>
            <a:ext uri="{909E8E84-426E-40DD-AFC4-6F175D3DCCD1}">
              <a14:hiddenFill xmlns:a14="http://schemas.microsoft.com/office/drawing/2010/main">
                <a:solidFill>
                  <a:srgbClr val="FFFFFF"/>
                </a:solidFill>
              </a14:hiddenFill>
            </a:ext>
          </a:extLst>
        </p:spPr>
      </p:pic>
      <p:pic>
        <p:nvPicPr>
          <p:cNvPr id="11" name="Resim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08104" y="5923325"/>
            <a:ext cx="836712" cy="836712"/>
          </a:xfrm>
          <a:prstGeom prst="rect">
            <a:avLst/>
          </a:prstGeom>
        </p:spPr>
      </p:pic>
      <p:pic>
        <p:nvPicPr>
          <p:cNvPr id="12" name="Resim 1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559299" y="6042835"/>
            <a:ext cx="998635" cy="717202"/>
          </a:xfrm>
          <a:prstGeom prst="rect">
            <a:avLst/>
          </a:prstGeom>
        </p:spPr>
      </p:pic>
      <p:pic>
        <p:nvPicPr>
          <p:cNvPr id="13" name="Resim 1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749145" y="5923325"/>
            <a:ext cx="937655" cy="9376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a:extLst>
              <a:ext uri="{FF2B5EF4-FFF2-40B4-BE49-F238E27FC236}">
                <a16:creationId xmlns:a16="http://schemas.microsoft.com/office/drawing/2014/main" id="{AD8DE099-401D-4F6D-90D5-7CB59F797896}"/>
              </a:ext>
            </a:extLst>
          </p:cNvPr>
          <p:cNvSpPr txBox="1">
            <a:spLocks noChangeArrowheads="1"/>
          </p:cNvSpPr>
          <p:nvPr/>
        </p:nvSpPr>
        <p:spPr bwMode="auto">
          <a:xfrm>
            <a:off x="986432" y="1602881"/>
            <a:ext cx="717113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tr-TR" sz="7200" b="1" dirty="0"/>
              <a:t>PROJE YAZMA EĞİTİMİ </a:t>
            </a:r>
            <a:endParaRPr lang="tr-TR" altLang="tr-TR" sz="7200" b="1" dirty="0">
              <a:solidFill>
                <a:srgbClr val="FF0000"/>
              </a:solidFill>
              <a:latin typeface="Arial" panose="020B0604020202020204" pitchFamily="34" charset="0"/>
            </a:endParaRPr>
          </a:p>
        </p:txBody>
      </p:sp>
      <p:sp>
        <p:nvSpPr>
          <p:cNvPr id="3075" name="Slide Number Placeholder 1">
            <a:extLst>
              <a:ext uri="{FF2B5EF4-FFF2-40B4-BE49-F238E27FC236}">
                <a16:creationId xmlns:a16="http://schemas.microsoft.com/office/drawing/2014/main" id="{F6C22DFF-F5A3-4D78-B506-1FB775539BDB}"/>
              </a:ext>
            </a:extLst>
          </p:cNvPr>
          <p:cNvSpPr>
            <a:spLocks noGrp="1" noChangeArrowheads="1"/>
          </p:cNvSpPr>
          <p:nvPr>
            <p:ph type="sldNum" sz="quarter" idx="12"/>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smtClean="0">
                <a:solidFill>
                  <a:srgbClr val="898989"/>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defRPr/>
            </a:pPr>
            <a:fld id="{35D75F10-495D-43D5-8CB2-39959479D899}" type="slidenum">
              <a:rPr lang="en-US" altLang="tr-TR" smtClean="0"/>
              <a:pPr>
                <a:spcBef>
                  <a:spcPct val="0"/>
                </a:spcBef>
                <a:buFontTx/>
                <a:buNone/>
                <a:defRPr/>
              </a:pPr>
              <a:t>1</a:t>
            </a:fld>
            <a:endParaRPr lang="en-US" altLang="tr-TR" sz="900">
              <a:solidFill>
                <a:srgbClr val="898989"/>
              </a:solidFill>
              <a:latin typeface="Arial" panose="020B0604020202020204" pitchFamily="34" charset="0"/>
            </a:endParaRPr>
          </a:p>
        </p:txBody>
      </p:sp>
      <p:sp>
        <p:nvSpPr>
          <p:cNvPr id="3076" name="TextBox 3">
            <a:extLst>
              <a:ext uri="{FF2B5EF4-FFF2-40B4-BE49-F238E27FC236}">
                <a16:creationId xmlns:a16="http://schemas.microsoft.com/office/drawing/2014/main" id="{0936FA4F-6EC9-476D-8A74-D57F52F6D23F}"/>
              </a:ext>
            </a:extLst>
          </p:cNvPr>
          <p:cNvSpPr txBox="1">
            <a:spLocks noChangeArrowheads="1"/>
          </p:cNvSpPr>
          <p:nvPr/>
        </p:nvSpPr>
        <p:spPr bwMode="auto">
          <a:xfrm>
            <a:off x="467544" y="260648"/>
            <a:ext cx="8270056" cy="49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tr-TR" altLang="tr-TR" sz="2000" b="1" dirty="0">
                <a:solidFill>
                  <a:srgbClr val="002060"/>
                </a:solidFill>
                <a:latin typeface="Arial Narrow" panose="020B0606020202030204" pitchFamily="34" charset="0"/>
              </a:rPr>
              <a:t>FIRAT DAMLA GİRİŞİMCİLİK MERKEZİ / BİGG DAMLA EĞİTİMLERİ</a:t>
            </a:r>
            <a:endParaRPr lang="en-US" altLang="tr-TR" sz="2000" b="1" dirty="0">
              <a:solidFill>
                <a:srgbClr val="002060"/>
              </a:solidFill>
              <a:latin typeface="Arial Narrow" panose="020B0606020202030204" pitchFamily="34" charset="0"/>
            </a:endParaRPr>
          </a:p>
        </p:txBody>
      </p:sp>
      <p:sp>
        <p:nvSpPr>
          <p:cNvPr id="3077" name="TextBox 6">
            <a:extLst>
              <a:ext uri="{FF2B5EF4-FFF2-40B4-BE49-F238E27FC236}">
                <a16:creationId xmlns:a16="http://schemas.microsoft.com/office/drawing/2014/main" id="{CA8F2DCC-11B8-477C-995C-19CA88E77C86}"/>
              </a:ext>
            </a:extLst>
          </p:cNvPr>
          <p:cNvSpPr txBox="1">
            <a:spLocks noChangeArrowheads="1"/>
          </p:cNvSpPr>
          <p:nvPr/>
        </p:nvSpPr>
        <p:spPr bwMode="auto">
          <a:xfrm>
            <a:off x="2483768" y="4221088"/>
            <a:ext cx="35710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tr-TR" altLang="tr-TR" sz="2400" b="1" dirty="0" smtClean="0">
                <a:solidFill>
                  <a:srgbClr val="FF0000"/>
                </a:solidFill>
                <a:latin typeface="Arial Narrow" panose="020B0606020202030204" pitchFamily="34" charset="0"/>
              </a:rPr>
              <a:t>İlkay SALTIK</a:t>
            </a:r>
          </a:p>
          <a:p>
            <a:pPr algn="ctr" eaLnBrk="1" hangingPunct="1">
              <a:spcBef>
                <a:spcPct val="0"/>
              </a:spcBef>
              <a:buFontTx/>
              <a:buNone/>
            </a:pPr>
            <a:r>
              <a:rPr lang="tr-TR" altLang="tr-TR" sz="2000" b="1" dirty="0" smtClean="0">
                <a:latin typeface="Arial Narrow" panose="020B0606020202030204" pitchFamily="34" charset="0"/>
              </a:rPr>
              <a:t>Proje Uzmanı </a:t>
            </a:r>
          </a:p>
          <a:p>
            <a:pPr algn="ctr" eaLnBrk="1" hangingPunct="1">
              <a:spcBef>
                <a:spcPct val="0"/>
              </a:spcBef>
              <a:buFontTx/>
              <a:buNone/>
            </a:pPr>
            <a:r>
              <a:rPr lang="tr-TR" altLang="tr-TR" sz="2000" b="1" dirty="0" smtClean="0">
                <a:latin typeface="Arial Narrow" panose="020B0606020202030204" pitchFamily="34" charset="0"/>
              </a:rPr>
              <a:t>Fırat Damla Girişimcilik Merkezi Uzmanı</a:t>
            </a:r>
            <a:endParaRPr lang="en-US" altLang="tr-TR" sz="2000" b="1" dirty="0">
              <a:latin typeface="Arial Narrow" panose="020B0606020202030204" pitchFamily="34" charset="0"/>
            </a:endParaRPr>
          </a:p>
        </p:txBody>
      </p:sp>
      <p:sp>
        <p:nvSpPr>
          <p:cNvPr id="7" name="Metin kutusu 6">
            <a:extLst>
              <a:ext uri="{FF2B5EF4-FFF2-40B4-BE49-F238E27FC236}">
                <a16:creationId xmlns:a16="http://schemas.microsoft.com/office/drawing/2014/main" id="{FF58CF16-6CBA-4515-87A1-6B8956244EDB}"/>
              </a:ext>
            </a:extLst>
          </p:cNvPr>
          <p:cNvSpPr txBox="1"/>
          <p:nvPr/>
        </p:nvSpPr>
        <p:spPr>
          <a:xfrm>
            <a:off x="701180" y="1186330"/>
            <a:ext cx="7741637" cy="523220"/>
          </a:xfrm>
          <a:prstGeom prst="rect">
            <a:avLst/>
          </a:prstGeom>
          <a:noFill/>
        </p:spPr>
        <p:txBody>
          <a:bodyPr wrap="square">
            <a:spAutoFit/>
          </a:bodyPr>
          <a:lstStyle/>
          <a:p>
            <a:pPr algn="ctr"/>
            <a:r>
              <a:rPr lang="tr-TR" sz="2800" b="1" dirty="0"/>
              <a:t>1512 TÜBİTAK </a:t>
            </a:r>
            <a:r>
              <a:rPr lang="tr-TR" sz="2800" b="1" dirty="0" err="1"/>
              <a:t>Teknogirişim</a:t>
            </a:r>
            <a:r>
              <a:rPr lang="tr-TR" sz="2800" b="1" dirty="0"/>
              <a:t> Sermaye Desteği</a:t>
            </a:r>
            <a:endParaRPr lang="en-GB"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97EFD-D847-4AE4-9EBF-65223A64B35D}"/>
              </a:ext>
            </a:extLst>
          </p:cNvPr>
          <p:cNvSpPr>
            <a:spLocks noGrp="1"/>
          </p:cNvSpPr>
          <p:nvPr>
            <p:ph type="title"/>
          </p:nvPr>
        </p:nvSpPr>
        <p:spPr>
          <a:xfrm>
            <a:off x="395536" y="274638"/>
            <a:ext cx="8229600" cy="706090"/>
          </a:xfrm>
        </p:spPr>
        <p:txBody>
          <a:bodyPr>
            <a:normAutofit/>
          </a:bodyPr>
          <a:lstStyle/>
          <a:p>
            <a:r>
              <a:rPr lang="en-AU" sz="3600" b="1" dirty="0"/>
              <a:t>BÖLÜM F - PAZAR ANALİZİ</a:t>
            </a:r>
            <a:endParaRPr lang="en-GB" sz="3600" dirty="0"/>
          </a:p>
        </p:txBody>
      </p:sp>
      <p:sp>
        <p:nvSpPr>
          <p:cNvPr id="3" name="İçerik Yer Tutucusu 2">
            <a:extLst>
              <a:ext uri="{FF2B5EF4-FFF2-40B4-BE49-F238E27FC236}">
                <a16:creationId xmlns:a16="http://schemas.microsoft.com/office/drawing/2014/main" id="{100D3004-B03A-42E5-B085-68D0EE060A65}"/>
              </a:ext>
            </a:extLst>
          </p:cNvPr>
          <p:cNvSpPr>
            <a:spLocks noGrp="1"/>
          </p:cNvSpPr>
          <p:nvPr>
            <p:ph idx="1"/>
          </p:nvPr>
        </p:nvSpPr>
        <p:spPr>
          <a:xfrm>
            <a:off x="457200" y="1052736"/>
            <a:ext cx="8229600" cy="5073427"/>
          </a:xfrm>
        </p:spPr>
        <p:txBody>
          <a:bodyPr/>
          <a:lstStyle/>
          <a:p>
            <a:pPr marL="0" indent="0">
              <a:buNone/>
            </a:pPr>
            <a:r>
              <a:rPr lang="tr-TR" sz="1800" dirty="0">
                <a:effectLst/>
                <a:latin typeface="Arial" panose="020B0604020202020204" pitchFamily="34" charset="0"/>
                <a:ea typeface="Times New Roman" panose="02020603050405020304" pitchFamily="18" charset="0"/>
              </a:rPr>
              <a:t>Satacağınız ürün veya hizmetin mevcut pazarına ilişkin bilgiler.</a:t>
            </a:r>
          </a:p>
          <a:p>
            <a:pPr marL="0" indent="0">
              <a:buNone/>
            </a:pPr>
            <a:endParaRPr lang="tr-TR" sz="1800" dirty="0">
              <a:effectLst/>
              <a:latin typeface="Arial" panose="020B0604020202020204" pitchFamily="34" charset="0"/>
              <a:ea typeface="Times New Roman" panose="02020603050405020304" pitchFamily="18" charset="0"/>
            </a:endParaRPr>
          </a:p>
          <a:p>
            <a:pPr marL="0" indent="0">
              <a:buNone/>
            </a:pPr>
            <a:r>
              <a:rPr lang="tr-TR" sz="1800" dirty="0">
                <a:latin typeface="Arial" panose="020B0604020202020204" pitchFamily="34" charset="0"/>
              </a:rPr>
              <a:t>Pazar: Yer alacağınız sektör / alt sektör ve sektörü ilgilendiren müşteri, tedarikçi ve rakiplerden oluşur. </a:t>
            </a:r>
          </a:p>
          <a:p>
            <a:pPr marL="0" indent="0">
              <a:buNone/>
            </a:pPr>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pPr marL="0" indent="0">
              <a:buNone/>
            </a:pPr>
            <a:r>
              <a:rPr lang="tr-TR" sz="1800" dirty="0">
                <a:latin typeface="Arial" panose="020B0604020202020204" pitchFamily="34" charset="0"/>
              </a:rPr>
              <a:t>TUBİTAK bu bilgileri neden istiyor? </a:t>
            </a:r>
          </a:p>
          <a:p>
            <a:pPr marL="0" indent="0">
              <a:buNone/>
            </a:pPr>
            <a:r>
              <a:rPr lang="tr-TR" sz="1800" dirty="0">
                <a:latin typeface="Arial" panose="020B0604020202020204" pitchFamily="34" charset="0"/>
              </a:rPr>
              <a:t>1- Yer alacağınız alan ve o alandaki oyuncularla ilgili bilginiz var mı? Ne kadar tanıyorsunuz?</a:t>
            </a:r>
          </a:p>
          <a:p>
            <a:pPr marL="0" indent="0">
              <a:buNone/>
            </a:pPr>
            <a:r>
              <a:rPr lang="tr-TR" sz="1800" dirty="0">
                <a:latin typeface="Arial" panose="020B0604020202020204" pitchFamily="34" charset="0"/>
              </a:rPr>
              <a:t>2. Bu alanda nasıl başarılı olacağınız konusunda karşınızdakini ikna edebiliyor musunuz? </a:t>
            </a:r>
            <a:endParaRPr lang="en-GB" sz="1800" dirty="0">
              <a:latin typeface="Arial" panose="020B0604020202020204" pitchFamily="34" charset="0"/>
            </a:endParaRPr>
          </a:p>
        </p:txBody>
      </p:sp>
      <p:sp>
        <p:nvSpPr>
          <p:cNvPr id="4" name="Oval 3">
            <a:extLst>
              <a:ext uri="{FF2B5EF4-FFF2-40B4-BE49-F238E27FC236}">
                <a16:creationId xmlns:a16="http://schemas.microsoft.com/office/drawing/2014/main" id="{1F0E7C75-F557-46FB-ABF6-B81F19FA0924}"/>
              </a:ext>
            </a:extLst>
          </p:cNvPr>
          <p:cNvSpPr/>
          <p:nvPr/>
        </p:nvSpPr>
        <p:spPr>
          <a:xfrm>
            <a:off x="495002" y="2455590"/>
            <a:ext cx="8268978" cy="16921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r>
              <a:rPr lang="tr-TR" sz="2400" dirty="0"/>
              <a:t>Sektör</a:t>
            </a:r>
            <a:endParaRPr lang="en-GB" sz="2400" dirty="0"/>
          </a:p>
        </p:txBody>
      </p:sp>
      <p:sp>
        <p:nvSpPr>
          <p:cNvPr id="5" name="Oval 4">
            <a:extLst>
              <a:ext uri="{FF2B5EF4-FFF2-40B4-BE49-F238E27FC236}">
                <a16:creationId xmlns:a16="http://schemas.microsoft.com/office/drawing/2014/main" id="{625A7A13-B578-48B3-BF67-86EDF87EA071}"/>
              </a:ext>
            </a:extLst>
          </p:cNvPr>
          <p:cNvSpPr/>
          <p:nvPr/>
        </p:nvSpPr>
        <p:spPr>
          <a:xfrm>
            <a:off x="2854152" y="2996952"/>
            <a:ext cx="2088232"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tr-TR" sz="2400" dirty="0"/>
              <a:t>Potansiyel Müşteriler</a:t>
            </a:r>
            <a:endParaRPr lang="en-GB" sz="2400" dirty="0"/>
          </a:p>
        </p:txBody>
      </p:sp>
      <p:sp>
        <p:nvSpPr>
          <p:cNvPr id="6" name="Oval 5">
            <a:extLst>
              <a:ext uri="{FF2B5EF4-FFF2-40B4-BE49-F238E27FC236}">
                <a16:creationId xmlns:a16="http://schemas.microsoft.com/office/drawing/2014/main" id="{C8C17A92-A502-4958-8FA7-1297E8B7E167}"/>
              </a:ext>
            </a:extLst>
          </p:cNvPr>
          <p:cNvSpPr/>
          <p:nvPr/>
        </p:nvSpPr>
        <p:spPr>
          <a:xfrm>
            <a:off x="5868144" y="3140968"/>
            <a:ext cx="2310432" cy="72008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sz="2400" dirty="0"/>
              <a:t>Tedarikçiler</a:t>
            </a:r>
            <a:endParaRPr lang="en-GB" sz="2400" dirty="0"/>
          </a:p>
        </p:txBody>
      </p:sp>
      <p:sp>
        <p:nvSpPr>
          <p:cNvPr id="7" name="Oval 6">
            <a:extLst>
              <a:ext uri="{FF2B5EF4-FFF2-40B4-BE49-F238E27FC236}">
                <a16:creationId xmlns:a16="http://schemas.microsoft.com/office/drawing/2014/main" id="{45205A1C-08B5-486C-B98F-D03897674A92}"/>
              </a:ext>
            </a:extLst>
          </p:cNvPr>
          <p:cNvSpPr/>
          <p:nvPr/>
        </p:nvSpPr>
        <p:spPr>
          <a:xfrm>
            <a:off x="4658687" y="2420888"/>
            <a:ext cx="2088232" cy="7200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sz="2400" dirty="0"/>
              <a:t>Rakipler</a:t>
            </a:r>
            <a:endParaRPr lang="en-GB" sz="2400" dirty="0"/>
          </a:p>
        </p:txBody>
      </p:sp>
      <p:sp>
        <p:nvSpPr>
          <p:cNvPr id="8" name="Oval 7">
            <a:extLst>
              <a:ext uri="{FF2B5EF4-FFF2-40B4-BE49-F238E27FC236}">
                <a16:creationId xmlns:a16="http://schemas.microsoft.com/office/drawing/2014/main" id="{8E850398-E3DF-4CAB-BF9C-5FA316DDF843}"/>
              </a:ext>
            </a:extLst>
          </p:cNvPr>
          <p:cNvSpPr/>
          <p:nvPr/>
        </p:nvSpPr>
        <p:spPr>
          <a:xfrm>
            <a:off x="4067944" y="3772608"/>
            <a:ext cx="1071736" cy="3044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dirty="0"/>
          </a:p>
        </p:txBody>
      </p:sp>
      <p:sp>
        <p:nvSpPr>
          <p:cNvPr id="9" name="Oval 8">
            <a:extLst>
              <a:ext uri="{FF2B5EF4-FFF2-40B4-BE49-F238E27FC236}">
                <a16:creationId xmlns:a16="http://schemas.microsoft.com/office/drawing/2014/main" id="{76051205-15C7-4971-B881-B58D3B773361}"/>
              </a:ext>
            </a:extLst>
          </p:cNvPr>
          <p:cNvSpPr/>
          <p:nvPr/>
        </p:nvSpPr>
        <p:spPr>
          <a:xfrm>
            <a:off x="4796408" y="3429000"/>
            <a:ext cx="1071736" cy="3044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p:txBody>
      </p:sp>
      <p:sp>
        <p:nvSpPr>
          <p:cNvPr id="10" name="Oval 9">
            <a:extLst>
              <a:ext uri="{FF2B5EF4-FFF2-40B4-BE49-F238E27FC236}">
                <a16:creationId xmlns:a16="http://schemas.microsoft.com/office/drawing/2014/main" id="{E888C748-1884-406E-9D71-BFC0501A2488}"/>
              </a:ext>
            </a:extLst>
          </p:cNvPr>
          <p:cNvSpPr/>
          <p:nvPr/>
        </p:nvSpPr>
        <p:spPr>
          <a:xfrm>
            <a:off x="5304545" y="3792726"/>
            <a:ext cx="1071736" cy="30446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p:txBody>
      </p:sp>
      <p:sp>
        <p:nvSpPr>
          <p:cNvPr id="11" name="Oval 10">
            <a:extLst>
              <a:ext uri="{FF2B5EF4-FFF2-40B4-BE49-F238E27FC236}">
                <a16:creationId xmlns:a16="http://schemas.microsoft.com/office/drawing/2014/main" id="{66CA900E-5824-45C4-97C5-26253000B040}"/>
              </a:ext>
            </a:extLst>
          </p:cNvPr>
          <p:cNvSpPr/>
          <p:nvPr/>
        </p:nvSpPr>
        <p:spPr>
          <a:xfrm>
            <a:off x="2995117" y="2567460"/>
            <a:ext cx="1071736" cy="3044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2400" dirty="0"/>
          </a:p>
        </p:txBody>
      </p:sp>
      <p:sp>
        <p:nvSpPr>
          <p:cNvPr id="12" name="Oval 11">
            <a:extLst>
              <a:ext uri="{FF2B5EF4-FFF2-40B4-BE49-F238E27FC236}">
                <a16:creationId xmlns:a16="http://schemas.microsoft.com/office/drawing/2014/main" id="{5E08B46E-B2D6-4926-B2EC-1171B694EE55}"/>
              </a:ext>
            </a:extLst>
          </p:cNvPr>
          <p:cNvSpPr/>
          <p:nvPr/>
        </p:nvSpPr>
        <p:spPr>
          <a:xfrm>
            <a:off x="2241104" y="3666787"/>
            <a:ext cx="1071736" cy="3044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2400" dirty="0"/>
          </a:p>
        </p:txBody>
      </p:sp>
    </p:spTree>
    <p:extLst>
      <p:ext uri="{BB962C8B-B14F-4D97-AF65-F5344CB8AC3E}">
        <p14:creationId xmlns:p14="http://schemas.microsoft.com/office/powerpoint/2010/main" val="4108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maça de chaminé vektörler - Sayfa 6 | Fumaça de chaminé vektör çizimler,  vektörel grafik | Depositphotos®">
            <a:extLst>
              <a:ext uri="{FF2B5EF4-FFF2-40B4-BE49-F238E27FC236}">
                <a16:creationId xmlns:a16="http://schemas.microsoft.com/office/drawing/2014/main" id="{07925868-0FEB-4213-B557-7DCC76A11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285" y="2593933"/>
            <a:ext cx="2439715" cy="24397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commerce Shop ikon - Ücretsiz simgeler indir">
            <a:extLst>
              <a:ext uri="{FF2B5EF4-FFF2-40B4-BE49-F238E27FC236}">
                <a16:creationId xmlns:a16="http://schemas.microsoft.com/office/drawing/2014/main" id="{EFA4E30F-6CFB-4DC9-8649-99CF78A067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009" y="1494303"/>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commerce Shop ikon - Ücretsiz simgeler indir">
            <a:extLst>
              <a:ext uri="{FF2B5EF4-FFF2-40B4-BE49-F238E27FC236}">
                <a16:creationId xmlns:a16="http://schemas.microsoft.com/office/drawing/2014/main" id="{4BA6B201-EC1E-4188-9557-4E95780F25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009" y="2421849"/>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Ecommerce Shop ikon - Ücretsiz simgeler indir">
            <a:extLst>
              <a:ext uri="{FF2B5EF4-FFF2-40B4-BE49-F238E27FC236}">
                <a16:creationId xmlns:a16="http://schemas.microsoft.com/office/drawing/2014/main" id="{A3A9D858-88B7-4F7C-9F68-F8E1484F15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009" y="3429961"/>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hop – İkon Grup">
            <a:extLst>
              <a:ext uri="{FF2B5EF4-FFF2-40B4-BE49-F238E27FC236}">
                <a16:creationId xmlns:a16="http://schemas.microsoft.com/office/drawing/2014/main" id="{31C016E4-8F41-4860-A5BE-C03AE2C2E1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870" y="1471135"/>
            <a:ext cx="783531" cy="7835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hop – İkon Grup">
            <a:extLst>
              <a:ext uri="{FF2B5EF4-FFF2-40B4-BE49-F238E27FC236}">
                <a16:creationId xmlns:a16="http://schemas.microsoft.com/office/drawing/2014/main" id="{66B39328-C5C5-4C6C-BA47-4911939A3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870" y="2358399"/>
            <a:ext cx="783531" cy="7835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shop – İkon Grup">
            <a:extLst>
              <a:ext uri="{FF2B5EF4-FFF2-40B4-BE49-F238E27FC236}">
                <a16:creationId xmlns:a16="http://schemas.microsoft.com/office/drawing/2014/main" id="{243E2F76-25DD-49A9-A1C9-E769F75521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3543" y="3339623"/>
            <a:ext cx="783531" cy="78353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timuleer uw medewerkers en ontvang € 10.000 subsidie">
            <a:extLst>
              <a:ext uri="{FF2B5EF4-FFF2-40B4-BE49-F238E27FC236}">
                <a16:creationId xmlns:a16="http://schemas.microsoft.com/office/drawing/2014/main" id="{115BD9C0-0FDE-4DC2-92D7-35DBA8470D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3060899"/>
            <a:ext cx="2151126" cy="2096293"/>
          </a:xfrm>
          <a:prstGeom prst="rect">
            <a:avLst/>
          </a:prstGeom>
          <a:noFill/>
          <a:extLst>
            <a:ext uri="{909E8E84-426E-40DD-AFC4-6F175D3DCCD1}">
              <a14:hiddenFill xmlns:a14="http://schemas.microsoft.com/office/drawing/2010/main">
                <a:solidFill>
                  <a:srgbClr val="FFFFFF"/>
                </a:solidFill>
              </a14:hiddenFill>
            </a:ext>
          </a:extLst>
        </p:spPr>
      </p:pic>
      <p:sp>
        <p:nvSpPr>
          <p:cNvPr id="4" name="Ok: Sağ 3">
            <a:extLst>
              <a:ext uri="{FF2B5EF4-FFF2-40B4-BE49-F238E27FC236}">
                <a16:creationId xmlns:a16="http://schemas.microsoft.com/office/drawing/2014/main" id="{F2A55F86-327C-475A-AAA3-EAC006A62511}"/>
              </a:ext>
            </a:extLst>
          </p:cNvPr>
          <p:cNvSpPr/>
          <p:nvPr/>
        </p:nvSpPr>
        <p:spPr>
          <a:xfrm>
            <a:off x="4049157" y="3947412"/>
            <a:ext cx="810875" cy="391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Düz Ok Bağlayıcısı 5">
            <a:extLst>
              <a:ext uri="{FF2B5EF4-FFF2-40B4-BE49-F238E27FC236}">
                <a16:creationId xmlns:a16="http://schemas.microsoft.com/office/drawing/2014/main" id="{C8BD7019-9E9A-437A-ACB2-4F2CD6B11EF3}"/>
              </a:ext>
            </a:extLst>
          </p:cNvPr>
          <p:cNvCxnSpPr>
            <a:cxnSpLocks/>
          </p:cNvCxnSpPr>
          <p:nvPr/>
        </p:nvCxnSpPr>
        <p:spPr>
          <a:xfrm flipH="1">
            <a:off x="5508104" y="2242885"/>
            <a:ext cx="1368152" cy="8180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Düz Ok Bağlayıcısı 18">
            <a:extLst>
              <a:ext uri="{FF2B5EF4-FFF2-40B4-BE49-F238E27FC236}">
                <a16:creationId xmlns:a16="http://schemas.microsoft.com/office/drawing/2014/main" id="{D009F0B6-47C4-4A29-AF4E-CCE542FEA094}"/>
              </a:ext>
            </a:extLst>
          </p:cNvPr>
          <p:cNvCxnSpPr>
            <a:cxnSpLocks/>
          </p:cNvCxnSpPr>
          <p:nvPr/>
        </p:nvCxnSpPr>
        <p:spPr>
          <a:xfrm>
            <a:off x="1816909" y="2078924"/>
            <a:ext cx="856153" cy="11435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Düz Ok Bağlayıcısı 21">
            <a:extLst>
              <a:ext uri="{FF2B5EF4-FFF2-40B4-BE49-F238E27FC236}">
                <a16:creationId xmlns:a16="http://schemas.microsoft.com/office/drawing/2014/main" id="{E8572289-2075-46B9-995F-EB4C84A9DA7C}"/>
              </a:ext>
            </a:extLst>
          </p:cNvPr>
          <p:cNvCxnSpPr>
            <a:cxnSpLocks/>
          </p:cNvCxnSpPr>
          <p:nvPr/>
        </p:nvCxnSpPr>
        <p:spPr>
          <a:xfrm>
            <a:off x="1763688" y="3006471"/>
            <a:ext cx="792088" cy="5491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Düz Ok Bağlayıcısı 24">
            <a:extLst>
              <a:ext uri="{FF2B5EF4-FFF2-40B4-BE49-F238E27FC236}">
                <a16:creationId xmlns:a16="http://schemas.microsoft.com/office/drawing/2014/main" id="{0C1EC75A-442D-48AB-88E1-B3BC83E907A1}"/>
              </a:ext>
            </a:extLst>
          </p:cNvPr>
          <p:cNvCxnSpPr>
            <a:cxnSpLocks/>
          </p:cNvCxnSpPr>
          <p:nvPr/>
        </p:nvCxnSpPr>
        <p:spPr>
          <a:xfrm flipV="1">
            <a:off x="1816909" y="3831426"/>
            <a:ext cx="810875" cy="1367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Düz Ok Bağlayıcısı 27">
            <a:extLst>
              <a:ext uri="{FF2B5EF4-FFF2-40B4-BE49-F238E27FC236}">
                <a16:creationId xmlns:a16="http://schemas.microsoft.com/office/drawing/2014/main" id="{3C87EE3E-D229-4F13-B138-1F45B224CF66}"/>
              </a:ext>
            </a:extLst>
          </p:cNvPr>
          <p:cNvCxnSpPr>
            <a:cxnSpLocks/>
          </p:cNvCxnSpPr>
          <p:nvPr/>
        </p:nvCxnSpPr>
        <p:spPr>
          <a:xfrm flipH="1">
            <a:off x="6084168" y="3006471"/>
            <a:ext cx="868375" cy="1422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Düz Ok Bağlayıcısı 29">
            <a:extLst>
              <a:ext uri="{FF2B5EF4-FFF2-40B4-BE49-F238E27FC236}">
                <a16:creationId xmlns:a16="http://schemas.microsoft.com/office/drawing/2014/main" id="{4DDD0265-D976-40F1-957C-28E806E60E62}"/>
              </a:ext>
            </a:extLst>
          </p:cNvPr>
          <p:cNvCxnSpPr>
            <a:cxnSpLocks/>
          </p:cNvCxnSpPr>
          <p:nvPr/>
        </p:nvCxnSpPr>
        <p:spPr>
          <a:xfrm flipH="1" flipV="1">
            <a:off x="6625556" y="4027308"/>
            <a:ext cx="450278" cy="1159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Düz Ok Bağlayıcısı 34">
            <a:extLst>
              <a:ext uri="{FF2B5EF4-FFF2-40B4-BE49-F238E27FC236}">
                <a16:creationId xmlns:a16="http://schemas.microsoft.com/office/drawing/2014/main" id="{0FAE6D3C-5BA2-46BC-BFBA-6703F0F1AE9F}"/>
              </a:ext>
            </a:extLst>
          </p:cNvPr>
          <p:cNvCxnSpPr>
            <a:cxnSpLocks/>
          </p:cNvCxnSpPr>
          <p:nvPr/>
        </p:nvCxnSpPr>
        <p:spPr>
          <a:xfrm>
            <a:off x="1771631" y="1786613"/>
            <a:ext cx="5180911" cy="762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Düz Ok Bağlayıcısı 36">
            <a:extLst>
              <a:ext uri="{FF2B5EF4-FFF2-40B4-BE49-F238E27FC236}">
                <a16:creationId xmlns:a16="http://schemas.microsoft.com/office/drawing/2014/main" id="{EE3D2E78-D990-4FA1-941D-4D47643CD9E3}"/>
              </a:ext>
            </a:extLst>
          </p:cNvPr>
          <p:cNvCxnSpPr>
            <a:cxnSpLocks/>
          </p:cNvCxnSpPr>
          <p:nvPr/>
        </p:nvCxnSpPr>
        <p:spPr>
          <a:xfrm>
            <a:off x="1822331" y="2723635"/>
            <a:ext cx="5053368" cy="705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4112" name="Picture 16" descr="Satın Alma | WOC Yazılım">
            <a:extLst>
              <a:ext uri="{FF2B5EF4-FFF2-40B4-BE49-F238E27FC236}">
                <a16:creationId xmlns:a16="http://schemas.microsoft.com/office/drawing/2014/main" id="{B1073988-1E69-421E-B7AB-D51E27CD4C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96918">
            <a:off x="1882946" y="3982857"/>
            <a:ext cx="551374" cy="39176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Satın Alma | WOC Yazılım">
            <a:extLst>
              <a:ext uri="{FF2B5EF4-FFF2-40B4-BE49-F238E27FC236}">
                <a16:creationId xmlns:a16="http://schemas.microsoft.com/office/drawing/2014/main" id="{CF680A5B-3A7A-4AA2-9F0B-4840A23A69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00040">
            <a:off x="1753966" y="3281059"/>
            <a:ext cx="551374" cy="39176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Satın Alma | WOC Yazılım">
            <a:extLst>
              <a:ext uri="{FF2B5EF4-FFF2-40B4-BE49-F238E27FC236}">
                <a16:creationId xmlns:a16="http://schemas.microsoft.com/office/drawing/2014/main" id="{401353ED-28FC-438F-97AA-F2FEB76F31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3241383">
            <a:off x="2031623" y="2106704"/>
            <a:ext cx="551374" cy="391766"/>
          </a:xfrm>
          <a:prstGeom prst="rect">
            <a:avLst/>
          </a:prstGeom>
          <a:noFill/>
          <a:extLst>
            <a:ext uri="{909E8E84-426E-40DD-AFC4-6F175D3DCCD1}">
              <a14:hiddenFill xmlns:a14="http://schemas.microsoft.com/office/drawing/2010/main">
                <a:solidFill>
                  <a:srgbClr val="FFFFFF"/>
                </a:solidFill>
              </a14:hiddenFill>
            </a:ext>
          </a:extLst>
        </p:spPr>
      </p:pic>
      <p:sp>
        <p:nvSpPr>
          <p:cNvPr id="29" name="Metin kutusu 28">
            <a:extLst>
              <a:ext uri="{FF2B5EF4-FFF2-40B4-BE49-F238E27FC236}">
                <a16:creationId xmlns:a16="http://schemas.microsoft.com/office/drawing/2014/main" id="{5BA0C470-4C2B-4606-B403-6F34A70D3188}"/>
              </a:ext>
            </a:extLst>
          </p:cNvPr>
          <p:cNvSpPr txBox="1"/>
          <p:nvPr/>
        </p:nvSpPr>
        <p:spPr>
          <a:xfrm>
            <a:off x="6688342" y="1114319"/>
            <a:ext cx="1675085" cy="369332"/>
          </a:xfrm>
          <a:prstGeom prst="rect">
            <a:avLst/>
          </a:prstGeom>
          <a:noFill/>
        </p:spPr>
        <p:txBody>
          <a:bodyPr wrap="square" rtlCol="0">
            <a:spAutoFit/>
          </a:bodyPr>
          <a:lstStyle/>
          <a:p>
            <a:r>
              <a:rPr lang="tr-TR" dirty="0"/>
              <a:t>RAKİPLER</a:t>
            </a:r>
            <a:endParaRPr lang="en-GB" dirty="0"/>
          </a:p>
        </p:txBody>
      </p:sp>
      <p:sp>
        <p:nvSpPr>
          <p:cNvPr id="43" name="Metin kutusu 42">
            <a:extLst>
              <a:ext uri="{FF2B5EF4-FFF2-40B4-BE49-F238E27FC236}">
                <a16:creationId xmlns:a16="http://schemas.microsoft.com/office/drawing/2014/main" id="{F962EB23-16B7-4E3B-BC3A-836DC6BCBC7A}"/>
              </a:ext>
            </a:extLst>
          </p:cNvPr>
          <p:cNvSpPr txBox="1"/>
          <p:nvPr/>
        </p:nvSpPr>
        <p:spPr>
          <a:xfrm>
            <a:off x="632225" y="1152910"/>
            <a:ext cx="1675085" cy="369332"/>
          </a:xfrm>
          <a:prstGeom prst="rect">
            <a:avLst/>
          </a:prstGeom>
          <a:noFill/>
        </p:spPr>
        <p:txBody>
          <a:bodyPr wrap="square" rtlCol="0">
            <a:spAutoFit/>
          </a:bodyPr>
          <a:lstStyle/>
          <a:p>
            <a:r>
              <a:rPr lang="tr-TR" dirty="0"/>
              <a:t>TEDARİKÇİLER</a:t>
            </a:r>
            <a:endParaRPr lang="en-GB" dirty="0"/>
          </a:p>
        </p:txBody>
      </p:sp>
      <p:pic>
        <p:nvPicPr>
          <p:cNvPr id="4114" name="Picture 18" descr="コンプリート！] 小包 イラスト フリー - 最高の壁紙のアイデアCAHD">
            <a:extLst>
              <a:ext uri="{FF2B5EF4-FFF2-40B4-BE49-F238E27FC236}">
                <a16:creationId xmlns:a16="http://schemas.microsoft.com/office/drawing/2014/main" id="{BD662730-8682-4ADF-96AC-4960E26554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39952" y="3429000"/>
            <a:ext cx="522973" cy="52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3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0"/>
                                        </p:tgtEl>
                                        <p:attrNameLst>
                                          <p:attrName>style.visibility</p:attrName>
                                        </p:attrNameLst>
                                      </p:cBhvr>
                                      <p:to>
                                        <p:strVal val="visible"/>
                                      </p:to>
                                    </p:set>
                                    <p:animEffect transition="in" filter="fade">
                                      <p:cBhvr>
                                        <p:cTn id="7" dur="500"/>
                                        <p:tgtEl>
                                          <p:spTgt spid="4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4114"/>
                                        </p:tgtEl>
                                        <p:attrNameLst>
                                          <p:attrName>style.visibility</p:attrName>
                                        </p:attrNameLst>
                                      </p:cBhvr>
                                      <p:to>
                                        <p:strVal val="visible"/>
                                      </p:to>
                                    </p:set>
                                    <p:animEffect transition="in" filter="fade">
                                      <p:cBhvr>
                                        <p:cTn id="13" dur="500"/>
                                        <p:tgtEl>
                                          <p:spTgt spid="41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4112"/>
                                        </p:tgtEl>
                                        <p:attrNameLst>
                                          <p:attrName>style.visibility</p:attrName>
                                        </p:attrNameLst>
                                      </p:cBhvr>
                                      <p:to>
                                        <p:strVal val="visible"/>
                                      </p:to>
                                    </p:set>
                                    <p:animEffect transition="in" filter="fade">
                                      <p:cBhvr>
                                        <p:cTn id="33" dur="500"/>
                                        <p:tgtEl>
                                          <p:spTgt spid="41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04"/>
                                        </p:tgtEl>
                                        <p:attrNameLst>
                                          <p:attrName>style.visibility</p:attrName>
                                        </p:attrNameLst>
                                      </p:cBhvr>
                                      <p:to>
                                        <p:strVal val="visible"/>
                                      </p:to>
                                    </p:set>
                                    <p:animEffect transition="in" filter="fade">
                                      <p:cBhvr>
                                        <p:cTn id="38" dur="500"/>
                                        <p:tgtEl>
                                          <p:spTgt spid="4104"/>
                                        </p:tgtEl>
                                      </p:cBhvr>
                                    </p:animEffect>
                                  </p:childTnLst>
                                </p:cTn>
                              </p:par>
                              <p:par>
                                <p:cTn id="39" presetID="10" presetClass="entr" presetSubtype="0" fill="hold" nodeType="withEffect">
                                  <p:stCondLst>
                                    <p:cond delay="0"/>
                                  </p:stCondLst>
                                  <p:childTnLst>
                                    <p:set>
                                      <p:cBhvr>
                                        <p:cTn id="40" dur="1" fill="hold">
                                          <p:stCondLst>
                                            <p:cond delay="0"/>
                                          </p:stCondLst>
                                        </p:cTn>
                                        <p:tgtEl>
                                          <p:spTgt spid="4106"/>
                                        </p:tgtEl>
                                        <p:attrNameLst>
                                          <p:attrName>style.visibility</p:attrName>
                                        </p:attrNameLst>
                                      </p:cBhvr>
                                      <p:to>
                                        <p:strVal val="visible"/>
                                      </p:to>
                                    </p:set>
                                    <p:animEffect transition="in" filter="fade">
                                      <p:cBhvr>
                                        <p:cTn id="41" dur="500"/>
                                        <p:tgtEl>
                                          <p:spTgt spid="4106"/>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100"/>
                                        </p:tgtEl>
                                        <p:attrNameLst>
                                          <p:attrName>style.visibility</p:attrName>
                                        </p:attrNameLst>
                                      </p:cBhvr>
                                      <p:to>
                                        <p:strVal val="visible"/>
                                      </p:to>
                                    </p:set>
                                    <p:animEffect transition="in" filter="fade">
                                      <p:cBhvr>
                                        <p:cTn id="54" dur="500"/>
                                        <p:tgtEl>
                                          <p:spTgt spid="4100"/>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par>
                                <p:cTn id="63" presetID="10"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6C423A-8770-48E0-95F0-BF1A84DC3AD9}"/>
              </a:ext>
            </a:extLst>
          </p:cNvPr>
          <p:cNvSpPr>
            <a:spLocks noGrp="1"/>
          </p:cNvSpPr>
          <p:nvPr>
            <p:ph type="title"/>
          </p:nvPr>
        </p:nvSpPr>
        <p:spPr>
          <a:xfrm>
            <a:off x="457200" y="114526"/>
            <a:ext cx="8229600" cy="774179"/>
          </a:xfrm>
        </p:spPr>
        <p:txBody>
          <a:bodyPr/>
          <a:lstStyle/>
          <a:p>
            <a:r>
              <a:rPr lang="tr-TR" dirty="0"/>
              <a:t>Gireceğiniz Sektör ve Alt Sektör</a:t>
            </a:r>
            <a:endParaRPr lang="en-GB" dirty="0"/>
          </a:p>
        </p:txBody>
      </p:sp>
      <p:sp>
        <p:nvSpPr>
          <p:cNvPr id="4" name="Text Box 5">
            <a:extLst>
              <a:ext uri="{FF2B5EF4-FFF2-40B4-BE49-F238E27FC236}">
                <a16:creationId xmlns:a16="http://schemas.microsoft.com/office/drawing/2014/main" id="{32E57CE9-89E4-4BD8-BA71-945F3FA3E8FA}"/>
              </a:ext>
            </a:extLst>
          </p:cNvPr>
          <p:cNvSpPr txBox="1">
            <a:spLocks noChangeArrowheads="1"/>
          </p:cNvSpPr>
          <p:nvPr/>
        </p:nvSpPr>
        <p:spPr bwMode="auto">
          <a:xfrm>
            <a:off x="831777" y="778935"/>
            <a:ext cx="7480446" cy="225106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tr-TR" altLang="tr-TR" sz="2400" dirty="0">
                <a:latin typeface="Calibri" panose="020F0502020204030204" pitchFamily="34" charset="0"/>
              </a:rPr>
              <a:t>Neyi araştıracağız?</a:t>
            </a:r>
          </a:p>
          <a:p>
            <a:pPr marL="457200" indent="-457200" eaLnBrk="1" hangingPunct="1">
              <a:lnSpc>
                <a:spcPct val="150000"/>
              </a:lnSpc>
              <a:buFont typeface="Wingdings" panose="05000000000000000000" pitchFamily="2" charset="2"/>
              <a:buChar char="Ø"/>
              <a:defRPr/>
            </a:pPr>
            <a:r>
              <a:rPr lang="tr-TR" altLang="tr-TR" sz="2400" dirty="0">
                <a:latin typeface="Calibri" panose="020F0502020204030204" pitchFamily="34" charset="0"/>
              </a:rPr>
              <a:t>İhtiyaçlar, Piyasadaki Alternatifler, Rakipler, Tedarikçiler</a:t>
            </a:r>
          </a:p>
          <a:p>
            <a:pPr marL="457200" indent="-457200" eaLnBrk="1" hangingPunct="1">
              <a:lnSpc>
                <a:spcPct val="150000"/>
              </a:lnSpc>
              <a:buFont typeface="Wingdings" panose="05000000000000000000" pitchFamily="2" charset="2"/>
              <a:buChar char="Ø"/>
              <a:defRPr/>
            </a:pPr>
            <a:r>
              <a:rPr lang="tr-TR" altLang="tr-TR" sz="2400" dirty="0">
                <a:latin typeface="Calibri" panose="020F0502020204030204" pitchFamily="34" charset="0"/>
              </a:rPr>
              <a:t>Gelişmeler ve Yönelimler (Trendler): PESTELE Analizi</a:t>
            </a:r>
          </a:p>
          <a:p>
            <a:pPr marL="457200" indent="-457200" eaLnBrk="1" hangingPunct="1">
              <a:lnSpc>
                <a:spcPct val="150000"/>
              </a:lnSpc>
              <a:buFont typeface="Wingdings" panose="05000000000000000000" pitchFamily="2" charset="2"/>
              <a:buChar char="Ø"/>
              <a:defRPr/>
            </a:pPr>
            <a:r>
              <a:rPr lang="tr-TR" altLang="tr-TR" sz="2400" dirty="0">
                <a:latin typeface="Calibri" panose="020F0502020204030204" pitchFamily="34" charset="0"/>
              </a:rPr>
              <a:t>Yakın geleceğe dönük beklentiler</a:t>
            </a:r>
          </a:p>
        </p:txBody>
      </p:sp>
      <p:cxnSp>
        <p:nvCxnSpPr>
          <p:cNvPr id="6" name="Bağlayıcı: Eğri 5">
            <a:extLst>
              <a:ext uri="{FF2B5EF4-FFF2-40B4-BE49-F238E27FC236}">
                <a16:creationId xmlns:a16="http://schemas.microsoft.com/office/drawing/2014/main" id="{847F8067-DAB9-4796-8EC1-C6BC65F6B933}"/>
              </a:ext>
            </a:extLst>
          </p:cNvPr>
          <p:cNvCxnSpPr>
            <a:cxnSpLocks/>
          </p:cNvCxnSpPr>
          <p:nvPr/>
        </p:nvCxnSpPr>
        <p:spPr>
          <a:xfrm rot="5400000">
            <a:off x="5477775" y="2567830"/>
            <a:ext cx="926795" cy="705008"/>
          </a:xfrm>
          <a:prstGeom prst="curvedConnector3">
            <a:avLst>
              <a:gd name="adj1" fmla="val 50000"/>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up 7">
            <a:extLst>
              <a:ext uri="{FF2B5EF4-FFF2-40B4-BE49-F238E27FC236}">
                <a16:creationId xmlns:a16="http://schemas.microsoft.com/office/drawing/2014/main" id="{97C91DE2-C5DE-4383-8EF7-BAB49188D186}"/>
              </a:ext>
            </a:extLst>
          </p:cNvPr>
          <p:cNvGrpSpPr/>
          <p:nvPr/>
        </p:nvGrpSpPr>
        <p:grpSpPr>
          <a:xfrm>
            <a:off x="831777" y="3858969"/>
            <a:ext cx="6609927" cy="1652964"/>
            <a:chOff x="385633" y="2676601"/>
            <a:chExt cx="6609927" cy="1652964"/>
          </a:xfrm>
        </p:grpSpPr>
        <p:sp>
          <p:nvSpPr>
            <p:cNvPr id="9" name="Oval 8">
              <a:extLst>
                <a:ext uri="{FF2B5EF4-FFF2-40B4-BE49-F238E27FC236}">
                  <a16:creationId xmlns:a16="http://schemas.microsoft.com/office/drawing/2014/main" id="{A9BA2A20-AA8C-4B37-911B-B9662CB23429}"/>
                </a:ext>
              </a:extLst>
            </p:cNvPr>
            <p:cNvSpPr/>
            <p:nvPr/>
          </p:nvSpPr>
          <p:spPr>
            <a:xfrm>
              <a:off x="1081215" y="2792799"/>
              <a:ext cx="1590675" cy="6638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POLİTİK </a:t>
              </a:r>
              <a:endParaRPr lang="en-GB" sz="2000" b="1" dirty="0"/>
            </a:p>
          </p:txBody>
        </p:sp>
        <p:sp>
          <p:nvSpPr>
            <p:cNvPr id="10" name="Oval 9">
              <a:extLst>
                <a:ext uri="{FF2B5EF4-FFF2-40B4-BE49-F238E27FC236}">
                  <a16:creationId xmlns:a16="http://schemas.microsoft.com/office/drawing/2014/main" id="{97FADA92-DCA7-4980-8955-714368BF8A07}"/>
                </a:ext>
              </a:extLst>
            </p:cNvPr>
            <p:cNvSpPr/>
            <p:nvPr/>
          </p:nvSpPr>
          <p:spPr>
            <a:xfrm>
              <a:off x="2587051" y="2676601"/>
              <a:ext cx="2143126" cy="63281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EKONOMİK</a:t>
              </a:r>
              <a:endParaRPr lang="en-GB" sz="2000" b="1" dirty="0"/>
            </a:p>
          </p:txBody>
        </p:sp>
        <p:sp>
          <p:nvSpPr>
            <p:cNvPr id="11" name="Oval 10">
              <a:extLst>
                <a:ext uri="{FF2B5EF4-FFF2-40B4-BE49-F238E27FC236}">
                  <a16:creationId xmlns:a16="http://schemas.microsoft.com/office/drawing/2014/main" id="{EAD8872A-236E-4FDF-AF24-12CAB5B75EA2}"/>
                </a:ext>
              </a:extLst>
            </p:cNvPr>
            <p:cNvSpPr/>
            <p:nvPr/>
          </p:nvSpPr>
          <p:spPr>
            <a:xfrm>
              <a:off x="1877183" y="3330164"/>
              <a:ext cx="2438401" cy="6995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TEKNOLOJİK</a:t>
              </a:r>
              <a:endParaRPr lang="en-GB" sz="2000" b="1" dirty="0"/>
            </a:p>
          </p:txBody>
        </p:sp>
        <p:sp>
          <p:nvSpPr>
            <p:cNvPr id="12" name="Oval 11">
              <a:extLst>
                <a:ext uri="{FF2B5EF4-FFF2-40B4-BE49-F238E27FC236}">
                  <a16:creationId xmlns:a16="http://schemas.microsoft.com/office/drawing/2014/main" id="{7718D23B-304E-4025-97CD-EDC7BFBBB148}"/>
                </a:ext>
              </a:extLst>
            </p:cNvPr>
            <p:cNvSpPr/>
            <p:nvPr/>
          </p:nvSpPr>
          <p:spPr>
            <a:xfrm>
              <a:off x="385633" y="3328674"/>
              <a:ext cx="1590675" cy="6995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SOSYAL </a:t>
              </a:r>
              <a:endParaRPr lang="en-GB" sz="2000" b="1" dirty="0"/>
            </a:p>
          </p:txBody>
        </p:sp>
        <p:sp>
          <p:nvSpPr>
            <p:cNvPr id="13" name="Oval 12">
              <a:extLst>
                <a:ext uri="{FF2B5EF4-FFF2-40B4-BE49-F238E27FC236}">
                  <a16:creationId xmlns:a16="http://schemas.microsoft.com/office/drawing/2014/main" id="{FB66F3CE-AECC-4770-83CE-F933DA3726F8}"/>
                </a:ext>
              </a:extLst>
            </p:cNvPr>
            <p:cNvSpPr/>
            <p:nvPr/>
          </p:nvSpPr>
          <p:spPr>
            <a:xfrm>
              <a:off x="4775970" y="2801478"/>
              <a:ext cx="2143126" cy="6995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ÇEVRESEL </a:t>
              </a:r>
              <a:endParaRPr lang="en-GB" sz="2000" b="1" dirty="0"/>
            </a:p>
          </p:txBody>
        </p:sp>
        <p:sp>
          <p:nvSpPr>
            <p:cNvPr id="14" name="Oval 13">
              <a:extLst>
                <a:ext uri="{FF2B5EF4-FFF2-40B4-BE49-F238E27FC236}">
                  <a16:creationId xmlns:a16="http://schemas.microsoft.com/office/drawing/2014/main" id="{CB1B9050-F1F1-4344-9E9F-B08F5BC47CFA}"/>
                </a:ext>
              </a:extLst>
            </p:cNvPr>
            <p:cNvSpPr/>
            <p:nvPr/>
          </p:nvSpPr>
          <p:spPr>
            <a:xfrm>
              <a:off x="4339280" y="3402292"/>
              <a:ext cx="1752601" cy="92727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HUKUKİ (LEGAL) </a:t>
              </a:r>
              <a:endParaRPr lang="en-GB" sz="2000" b="1" dirty="0"/>
            </a:p>
          </p:txBody>
        </p:sp>
        <p:sp>
          <p:nvSpPr>
            <p:cNvPr id="15" name="Oval 14">
              <a:extLst>
                <a:ext uri="{FF2B5EF4-FFF2-40B4-BE49-F238E27FC236}">
                  <a16:creationId xmlns:a16="http://schemas.microsoft.com/office/drawing/2014/main" id="{B7A826AB-2799-48D3-8CA9-A3D72C5DC308}"/>
                </a:ext>
              </a:extLst>
            </p:cNvPr>
            <p:cNvSpPr/>
            <p:nvPr/>
          </p:nvSpPr>
          <p:spPr>
            <a:xfrm>
              <a:off x="5804936" y="3358522"/>
              <a:ext cx="1190624" cy="69253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000" b="1" dirty="0"/>
                <a:t>ETİK </a:t>
              </a:r>
              <a:endParaRPr lang="en-GB" sz="2000" b="1" dirty="0"/>
            </a:p>
          </p:txBody>
        </p:sp>
      </p:grpSp>
      <p:sp>
        <p:nvSpPr>
          <p:cNvPr id="16" name="Başlık 1">
            <a:extLst>
              <a:ext uri="{FF2B5EF4-FFF2-40B4-BE49-F238E27FC236}">
                <a16:creationId xmlns:a16="http://schemas.microsoft.com/office/drawing/2014/main" id="{0AA268A6-6463-468B-857C-E76C8B1E2018}"/>
              </a:ext>
            </a:extLst>
          </p:cNvPr>
          <p:cNvSpPr txBox="1">
            <a:spLocks/>
          </p:cNvSpPr>
          <p:nvPr/>
        </p:nvSpPr>
        <p:spPr>
          <a:xfrm>
            <a:off x="89001" y="3181872"/>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2000" b="1" dirty="0"/>
              <a:t>PESTELE: </a:t>
            </a:r>
            <a:r>
              <a:rPr lang="tr-TR" sz="2000" dirty="0"/>
              <a:t>Sektördeki yönelimlerin ana başlıklar altında incelenmesini sağlar</a:t>
            </a:r>
            <a:endParaRPr lang="en-GB" sz="2000" dirty="0"/>
          </a:p>
        </p:txBody>
      </p:sp>
    </p:spTree>
    <p:extLst>
      <p:ext uri="{BB962C8B-B14F-4D97-AF65-F5344CB8AC3E}">
        <p14:creationId xmlns:p14="http://schemas.microsoft.com/office/powerpoint/2010/main" val="425440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061DFE-858F-4511-8FFD-B7FDD045B86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mtClean="0"/>
              <a:pPr/>
              <a:t>13</a:t>
            </a:fld>
            <a:endParaRPr lang="en-US" dirty="0"/>
          </a:p>
        </p:txBody>
      </p:sp>
      <p:sp>
        <p:nvSpPr>
          <p:cNvPr id="12" name="Text Box 5">
            <a:extLst>
              <a:ext uri="{FF2B5EF4-FFF2-40B4-BE49-F238E27FC236}">
                <a16:creationId xmlns:a16="http://schemas.microsoft.com/office/drawing/2014/main" id="{08B6488B-2456-4851-9403-6FD8EFF60F5C}"/>
              </a:ext>
            </a:extLst>
          </p:cNvPr>
          <p:cNvSpPr txBox="1">
            <a:spLocks noChangeArrowheads="1"/>
          </p:cNvSpPr>
          <p:nvPr/>
        </p:nvSpPr>
        <p:spPr bwMode="auto">
          <a:xfrm>
            <a:off x="3176725" y="220000"/>
            <a:ext cx="2386807" cy="65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nSpc>
                <a:spcPct val="150000"/>
              </a:lnSpc>
              <a:spcBef>
                <a:spcPct val="0"/>
              </a:spcBef>
              <a:buNone/>
            </a:pPr>
            <a:r>
              <a:rPr lang="tr-TR" altLang="tr-TR" sz="2700" b="1" dirty="0">
                <a:solidFill>
                  <a:srgbClr val="FF6600"/>
                </a:solidFill>
              </a:rPr>
              <a:t>PESTELE Analizi</a:t>
            </a:r>
          </a:p>
        </p:txBody>
      </p:sp>
      <p:graphicFrame>
        <p:nvGraphicFramePr>
          <p:cNvPr id="3" name="Tablo 3">
            <a:extLst>
              <a:ext uri="{FF2B5EF4-FFF2-40B4-BE49-F238E27FC236}">
                <a16:creationId xmlns:a16="http://schemas.microsoft.com/office/drawing/2014/main" id="{C32445AD-FBA5-4E4B-975D-EF0AA21AECEE}"/>
              </a:ext>
            </a:extLst>
          </p:cNvPr>
          <p:cNvGraphicFramePr>
            <a:graphicFrameLocks noGrp="1"/>
          </p:cNvGraphicFramePr>
          <p:nvPr>
            <p:extLst>
              <p:ext uri="{D42A27DB-BD31-4B8C-83A1-F6EECF244321}">
                <p14:modId xmlns:p14="http://schemas.microsoft.com/office/powerpoint/2010/main" val="4041814030"/>
              </p:ext>
            </p:extLst>
          </p:nvPr>
        </p:nvGraphicFramePr>
        <p:xfrm>
          <a:off x="62760" y="1465503"/>
          <a:ext cx="8614735" cy="4555866"/>
        </p:xfrm>
        <a:graphic>
          <a:graphicData uri="http://schemas.openxmlformats.org/drawingml/2006/table">
            <a:tbl>
              <a:tblPr firstRow="1" bandRow="1">
                <a:tableStyleId>{5940675A-B579-460E-94D1-54222C63F5DA}</a:tableStyleId>
              </a:tblPr>
              <a:tblGrid>
                <a:gridCol w="1394786">
                  <a:extLst>
                    <a:ext uri="{9D8B030D-6E8A-4147-A177-3AD203B41FA5}">
                      <a16:colId xmlns:a16="http://schemas.microsoft.com/office/drawing/2014/main" val="532394074"/>
                    </a:ext>
                  </a:extLst>
                </a:gridCol>
                <a:gridCol w="1302248">
                  <a:extLst>
                    <a:ext uri="{9D8B030D-6E8A-4147-A177-3AD203B41FA5}">
                      <a16:colId xmlns:a16="http://schemas.microsoft.com/office/drawing/2014/main" val="202773671"/>
                    </a:ext>
                  </a:extLst>
                </a:gridCol>
                <a:gridCol w="1389204">
                  <a:extLst>
                    <a:ext uri="{9D8B030D-6E8A-4147-A177-3AD203B41FA5}">
                      <a16:colId xmlns:a16="http://schemas.microsoft.com/office/drawing/2014/main" val="1343072709"/>
                    </a:ext>
                  </a:extLst>
                </a:gridCol>
                <a:gridCol w="1456462">
                  <a:extLst>
                    <a:ext uri="{9D8B030D-6E8A-4147-A177-3AD203B41FA5}">
                      <a16:colId xmlns:a16="http://schemas.microsoft.com/office/drawing/2014/main" val="1957660618"/>
                    </a:ext>
                  </a:extLst>
                </a:gridCol>
                <a:gridCol w="1566617">
                  <a:extLst>
                    <a:ext uri="{9D8B030D-6E8A-4147-A177-3AD203B41FA5}">
                      <a16:colId xmlns:a16="http://schemas.microsoft.com/office/drawing/2014/main" val="98366278"/>
                    </a:ext>
                  </a:extLst>
                </a:gridCol>
                <a:gridCol w="1505418">
                  <a:extLst>
                    <a:ext uri="{9D8B030D-6E8A-4147-A177-3AD203B41FA5}">
                      <a16:colId xmlns:a16="http://schemas.microsoft.com/office/drawing/2014/main" val="3209633683"/>
                    </a:ext>
                  </a:extLst>
                </a:gridCol>
              </a:tblGrid>
              <a:tr h="457390">
                <a:tc>
                  <a:txBody>
                    <a:bodyPr/>
                    <a:lstStyle/>
                    <a:p>
                      <a:r>
                        <a:rPr lang="tr-TR" sz="1400" b="1" dirty="0"/>
                        <a:t>POLİTİK Yönelimler</a:t>
                      </a:r>
                      <a:endParaRPr lang="en-GB" sz="1400" b="1" dirty="0"/>
                    </a:p>
                  </a:txBody>
                  <a:tcPr marL="68580" marR="68580" marT="34290" marB="34290"/>
                </a:tc>
                <a:tc>
                  <a:txBody>
                    <a:bodyPr/>
                    <a:lstStyle/>
                    <a:p>
                      <a:r>
                        <a:rPr lang="tr-TR" sz="1400" b="1" dirty="0"/>
                        <a:t>EKONOMİK Yönelimler</a:t>
                      </a:r>
                      <a:endParaRPr lang="en-GB" sz="1400" b="1" dirty="0"/>
                    </a:p>
                  </a:txBody>
                  <a:tcPr marL="68580" marR="68580" marT="34290" marB="34290"/>
                </a:tc>
                <a:tc>
                  <a:txBody>
                    <a:bodyPr/>
                    <a:lstStyle/>
                    <a:p>
                      <a:r>
                        <a:rPr lang="tr-TR" sz="1400" b="1" dirty="0"/>
                        <a:t>SOSYAL Yönelimler</a:t>
                      </a:r>
                      <a:endParaRPr lang="en-GB" sz="1400" b="1" dirty="0"/>
                    </a:p>
                  </a:txBody>
                  <a:tcPr marL="68580" marR="68580" marT="34290" marB="34290"/>
                </a:tc>
                <a:tc>
                  <a:txBody>
                    <a:bodyPr/>
                    <a:lstStyle/>
                    <a:p>
                      <a:r>
                        <a:rPr lang="tr-TR" sz="1400" b="1" dirty="0"/>
                        <a:t>TEKNOLOJİK Yönelimler</a:t>
                      </a:r>
                      <a:endParaRPr lang="en-GB" sz="1400" b="1" dirty="0"/>
                    </a:p>
                  </a:txBody>
                  <a:tcPr marL="68580" marR="68580" marT="34290" marB="34290"/>
                </a:tc>
                <a:tc>
                  <a:txBody>
                    <a:bodyPr/>
                    <a:lstStyle/>
                    <a:p>
                      <a:r>
                        <a:rPr lang="tr-TR" sz="1400" b="1" dirty="0"/>
                        <a:t>ÇEVRESEL </a:t>
                      </a:r>
                      <a:r>
                        <a:rPr lang="tr-TR" sz="800" b="1" dirty="0"/>
                        <a:t>(</a:t>
                      </a:r>
                      <a:r>
                        <a:rPr lang="tr-TR" sz="800" b="0" dirty="0" err="1"/>
                        <a:t>Environmental</a:t>
                      </a:r>
                      <a:r>
                        <a:rPr lang="tr-TR" sz="800" b="1" dirty="0"/>
                        <a:t>)</a:t>
                      </a:r>
                      <a:r>
                        <a:rPr lang="tr-TR" sz="1400" b="1" dirty="0"/>
                        <a:t> Yönelimler</a:t>
                      </a:r>
                      <a:endParaRPr lang="en-GB" sz="1400" b="1" dirty="0"/>
                    </a:p>
                  </a:txBody>
                  <a:tcPr marL="68580" marR="68580" marT="34290" marB="34290"/>
                </a:tc>
                <a:tc>
                  <a:txBody>
                    <a:bodyPr/>
                    <a:lstStyle/>
                    <a:p>
                      <a:r>
                        <a:rPr lang="tr-TR" sz="1400" b="1" dirty="0"/>
                        <a:t>HUKUKİ (Legal) Yönelimler</a:t>
                      </a:r>
                      <a:endParaRPr lang="en-GB" sz="1400" b="1" dirty="0"/>
                    </a:p>
                  </a:txBody>
                  <a:tcPr marL="68580" marR="68580" marT="34290" marB="34290"/>
                </a:tc>
                <a:extLst>
                  <a:ext uri="{0D108BD9-81ED-4DB2-BD59-A6C34878D82A}">
                    <a16:rowId xmlns:a16="http://schemas.microsoft.com/office/drawing/2014/main" val="1384792264"/>
                  </a:ext>
                </a:extLst>
              </a:tr>
              <a:tr h="3018776">
                <a:tc>
                  <a:txBody>
                    <a:bodyPr/>
                    <a:lstStyle/>
                    <a:p>
                      <a:r>
                        <a:rPr lang="tr-TR" sz="1400" dirty="0"/>
                        <a:t>* Hükümetin, </a:t>
                      </a:r>
                    </a:p>
                    <a:p>
                      <a:r>
                        <a:rPr lang="tr-TR" sz="1400" dirty="0"/>
                        <a:t>* Devlet kurumlarının ve </a:t>
                      </a:r>
                    </a:p>
                    <a:p>
                      <a:r>
                        <a:rPr lang="tr-TR" sz="1400" dirty="0"/>
                        <a:t>* Yerel yönetimin politikaları ve yaklaşımı:</a:t>
                      </a:r>
                    </a:p>
                    <a:p>
                      <a:r>
                        <a:rPr lang="tr-TR" sz="1400" dirty="0"/>
                        <a:t>- Sektöre ve konuya</a:t>
                      </a:r>
                    </a:p>
                    <a:p>
                      <a:r>
                        <a:rPr lang="tr-TR" sz="1400" dirty="0"/>
                        <a:t>- Bölgeye</a:t>
                      </a:r>
                    </a:p>
                    <a:p>
                      <a:r>
                        <a:rPr lang="tr-TR" sz="1400" dirty="0"/>
                        <a:t>- Firmalara (genel ve özel)</a:t>
                      </a:r>
                    </a:p>
                    <a:p>
                      <a:r>
                        <a:rPr lang="tr-TR" sz="1400" dirty="0"/>
                        <a:t>- Seçilen müşteri gruplarına</a:t>
                      </a:r>
                    </a:p>
                    <a:p>
                      <a:r>
                        <a:rPr lang="tr-TR" sz="1400" dirty="0"/>
                        <a:t>Vb.</a:t>
                      </a:r>
                    </a:p>
                  </a:txBody>
                  <a:tcPr marL="68580" marR="68580" marT="34290" marB="34290"/>
                </a:tc>
                <a:tc>
                  <a:txBody>
                    <a:bodyPr/>
                    <a:lstStyle/>
                    <a:p>
                      <a:r>
                        <a:rPr lang="tr-TR" sz="1400" dirty="0"/>
                        <a:t>Sektörle ilgili genel ekonomik durum,</a:t>
                      </a:r>
                    </a:p>
                    <a:p>
                      <a:r>
                        <a:rPr lang="tr-TR" sz="1400" dirty="0"/>
                        <a:t>Sektörde yatırım ihtiyacı,</a:t>
                      </a:r>
                    </a:p>
                    <a:p>
                      <a:r>
                        <a:rPr lang="tr-TR" sz="1400" dirty="0"/>
                        <a:t>Hedef müşterilerin satın alma gücü,</a:t>
                      </a:r>
                    </a:p>
                    <a:p>
                      <a:r>
                        <a:rPr lang="tr-TR" sz="1400" dirty="0"/>
                        <a:t>Hedef müşterilerin bu ihtiyaç için ayırdığı bütçe,</a:t>
                      </a:r>
                    </a:p>
                    <a:p>
                      <a:r>
                        <a:rPr lang="tr-TR" sz="1400" dirty="0"/>
                        <a:t>Vb.</a:t>
                      </a:r>
                    </a:p>
                  </a:txBody>
                  <a:tcPr marL="68580" marR="68580" marT="34290" marB="34290"/>
                </a:tc>
                <a:tc>
                  <a:txBody>
                    <a:bodyPr/>
                    <a:lstStyle/>
                    <a:p>
                      <a:r>
                        <a:rPr lang="tr-TR" sz="1400" dirty="0"/>
                        <a:t>Hedef müşterilerin demografik özellikleri,</a:t>
                      </a:r>
                    </a:p>
                    <a:p>
                      <a:r>
                        <a:rPr lang="tr-TR" sz="1400" dirty="0"/>
                        <a:t>Bu ürünlerle ilgili mevcut alışkanlıklar ve varsa değişimler,</a:t>
                      </a:r>
                    </a:p>
                    <a:p>
                      <a:r>
                        <a:rPr lang="tr-TR" sz="1400" dirty="0"/>
                        <a:t>Bu sektöre / ürüne yönelik genel algı,</a:t>
                      </a:r>
                    </a:p>
                    <a:p>
                      <a:r>
                        <a:rPr lang="tr-TR" sz="1400" dirty="0"/>
                        <a:t>Vb.</a:t>
                      </a:r>
                    </a:p>
                  </a:txBody>
                  <a:tcPr marL="68580" marR="68580" marT="34290" marB="34290"/>
                </a:tc>
                <a:tc>
                  <a:txBody>
                    <a:bodyPr/>
                    <a:lstStyle/>
                    <a:p>
                      <a:r>
                        <a:rPr lang="tr-TR" sz="1400" dirty="0"/>
                        <a:t>Sektördeki teknolojik değişimler,</a:t>
                      </a:r>
                    </a:p>
                    <a:p>
                      <a:r>
                        <a:rPr lang="tr-TR" sz="1400" dirty="0"/>
                        <a:t>Hedef müşterilerin teknolojik değişimlere uyum kapasitesi</a:t>
                      </a:r>
                    </a:p>
                    <a:p>
                      <a:r>
                        <a:rPr lang="tr-TR" sz="1400" dirty="0"/>
                        <a:t>Teknoloji transfer olanakları,</a:t>
                      </a:r>
                    </a:p>
                    <a:p>
                      <a:r>
                        <a:rPr lang="tr-TR" sz="1400" dirty="0"/>
                        <a:t>Teknoloji kopyalama,</a:t>
                      </a:r>
                    </a:p>
                    <a:p>
                      <a:r>
                        <a:rPr lang="tr-TR" sz="1400" dirty="0">
                          <a:solidFill>
                            <a:srgbClr val="FF0000"/>
                          </a:solidFill>
                        </a:rPr>
                        <a:t>(DVD-mp3-bulut) (SMS-</a:t>
                      </a:r>
                      <a:r>
                        <a:rPr lang="tr-TR" sz="1400" dirty="0" err="1">
                          <a:solidFill>
                            <a:srgbClr val="FF0000"/>
                          </a:solidFill>
                        </a:rPr>
                        <a:t>whatsapp</a:t>
                      </a:r>
                      <a:r>
                        <a:rPr lang="tr-TR" sz="1400" dirty="0">
                          <a:solidFill>
                            <a:srgbClr val="FF0000"/>
                          </a:solidFill>
                        </a:rPr>
                        <a:t>)</a:t>
                      </a:r>
                      <a:r>
                        <a:rPr lang="tr-TR" sz="1400" dirty="0"/>
                        <a:t>  </a:t>
                      </a:r>
                      <a:endParaRPr lang="en-GB" sz="1400" dirty="0"/>
                    </a:p>
                  </a:txBody>
                  <a:tcPr marL="68580" marR="68580" marT="34290" marB="34290"/>
                </a:tc>
                <a:tc>
                  <a:txBody>
                    <a:bodyPr/>
                    <a:lstStyle/>
                    <a:p>
                      <a:r>
                        <a:rPr lang="tr-TR" sz="1400" dirty="0"/>
                        <a:t>Üretimde kullanılan malzemeler, </a:t>
                      </a:r>
                    </a:p>
                    <a:p>
                      <a:r>
                        <a:rPr lang="tr-TR" sz="1400" dirty="0"/>
                        <a:t>Enerji tüketimi, </a:t>
                      </a:r>
                    </a:p>
                    <a:p>
                      <a:r>
                        <a:rPr lang="tr-TR" sz="1400" dirty="0"/>
                        <a:t>Atık,</a:t>
                      </a:r>
                    </a:p>
                    <a:p>
                      <a:r>
                        <a:rPr lang="tr-TR" sz="1400" dirty="0"/>
                        <a:t>Karbon ayak izi, </a:t>
                      </a:r>
                    </a:p>
                    <a:p>
                      <a:r>
                        <a:rPr lang="tr-TR" sz="1400" dirty="0"/>
                        <a:t>Vb.</a:t>
                      </a:r>
                    </a:p>
                    <a:p>
                      <a:r>
                        <a:rPr lang="tr-TR" sz="1400" dirty="0">
                          <a:solidFill>
                            <a:srgbClr val="FF0000"/>
                          </a:solidFill>
                        </a:rPr>
                        <a:t>** Yerel-Ulusal-AB-Uluslararası </a:t>
                      </a:r>
                    </a:p>
                    <a:p>
                      <a:r>
                        <a:rPr lang="tr-TR" sz="1400" dirty="0">
                          <a:solidFill>
                            <a:srgbClr val="FF0000"/>
                          </a:solidFill>
                        </a:rPr>
                        <a:t>** Bağlayıcı veya gönüllü</a:t>
                      </a:r>
                    </a:p>
                  </a:txBody>
                  <a:tcPr marL="68580" marR="68580" marT="34290" marB="34290"/>
                </a:tc>
                <a:tc>
                  <a:txBody>
                    <a:bodyPr/>
                    <a:lstStyle/>
                    <a:p>
                      <a:r>
                        <a:rPr lang="tr-TR" sz="1400" dirty="0"/>
                        <a:t>Sektörle ilgili Yasalar</a:t>
                      </a:r>
                    </a:p>
                    <a:p>
                      <a:r>
                        <a:rPr lang="tr-TR" sz="1400" dirty="0"/>
                        <a:t>Yönetmelikler</a:t>
                      </a:r>
                    </a:p>
                    <a:p>
                      <a:r>
                        <a:rPr lang="tr-TR" sz="1400" dirty="0"/>
                        <a:t>Mevzuatlar</a:t>
                      </a:r>
                    </a:p>
                    <a:p>
                      <a:r>
                        <a:rPr lang="tr-TR" sz="1400" dirty="0"/>
                        <a:t>(Ürünle ilgili,</a:t>
                      </a:r>
                    </a:p>
                    <a:p>
                      <a:r>
                        <a:rPr lang="tr-TR" sz="1400" dirty="0"/>
                        <a:t>Müşteri gruplarıyla ilgili,</a:t>
                      </a:r>
                    </a:p>
                    <a:p>
                      <a:r>
                        <a:rPr lang="tr-TR" sz="1400" dirty="0"/>
                        <a:t>Tüketici koruma</a:t>
                      </a:r>
                    </a:p>
                    <a:p>
                      <a:r>
                        <a:rPr lang="tr-TR" sz="1400" dirty="0"/>
                        <a:t>İstihdamla ilgili (eğitim, vs.)</a:t>
                      </a:r>
                    </a:p>
                    <a:p>
                      <a:r>
                        <a:rPr lang="tr-TR" sz="1400" dirty="0"/>
                        <a:t>Vb.</a:t>
                      </a:r>
                    </a:p>
                    <a:p>
                      <a:r>
                        <a:rPr lang="tr-TR" sz="1400" dirty="0">
                          <a:solidFill>
                            <a:srgbClr val="FF0000"/>
                          </a:solidFill>
                        </a:rPr>
                        <a:t>** Yerel-Ulusal-AB-Uluslararası </a:t>
                      </a:r>
                    </a:p>
                    <a:p>
                      <a:r>
                        <a:rPr lang="tr-TR" sz="1400" dirty="0">
                          <a:solidFill>
                            <a:srgbClr val="FF0000"/>
                          </a:solidFill>
                        </a:rPr>
                        <a:t>** Bağlayıcı veya gönüllü</a:t>
                      </a:r>
                    </a:p>
                  </a:txBody>
                  <a:tcPr marL="68580" marR="68580" marT="34290" marB="34290"/>
                </a:tc>
                <a:extLst>
                  <a:ext uri="{0D108BD9-81ED-4DB2-BD59-A6C34878D82A}">
                    <a16:rowId xmlns:a16="http://schemas.microsoft.com/office/drawing/2014/main" val="2212381342"/>
                  </a:ext>
                </a:extLst>
              </a:tr>
              <a:tr h="791586">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ETİK Yönelimler: </a:t>
                      </a:r>
                      <a:r>
                        <a:rPr lang="tr-TR" sz="1400" dirty="0"/>
                        <a:t>Sektörü etkileyen değerler, etik kodlar. Ulusal ve uluslararası kamuoyunda bu sektörü etkileyebilecek alandaki etik yaklaşımlar, vb.</a:t>
                      </a:r>
                    </a:p>
                  </a:txBody>
                  <a:tcPr marL="68580" marR="68580" marT="34290" marB="34290"/>
                </a:tc>
                <a:tc hMerge="1">
                  <a:txBody>
                    <a:bodyPr/>
                    <a:lstStyle/>
                    <a:p>
                      <a:endParaRPr lang="en-GB" dirty="0"/>
                    </a:p>
                  </a:txBody>
                  <a:tcPr marL="68580" marR="68580" marT="34290" marB="34290"/>
                </a:tc>
                <a:tc hMerge="1">
                  <a:txBody>
                    <a:bodyPr/>
                    <a:lstStyle/>
                    <a:p>
                      <a:endParaRPr lang="en-GB" dirty="0"/>
                    </a:p>
                  </a:txBody>
                  <a:tcPr marL="68580" marR="68580" marT="34290" marB="34290"/>
                </a:tc>
                <a:tc hMerge="1">
                  <a:txBody>
                    <a:bodyPr/>
                    <a:lstStyle/>
                    <a:p>
                      <a:endParaRPr lang="en-GB" dirty="0"/>
                    </a:p>
                  </a:txBody>
                  <a:tcPr marL="68580" marR="68580" marT="34290" marB="34290"/>
                </a:tc>
                <a:tc hMerge="1">
                  <a:txBody>
                    <a:bodyPr/>
                    <a:lstStyle/>
                    <a:p>
                      <a:endParaRPr lang="en-GB" dirty="0"/>
                    </a:p>
                  </a:txBody>
                  <a:tcPr marL="68580" marR="68580" marT="34290" marB="34290"/>
                </a:tc>
                <a:tc hMerge="1">
                  <a:txBody>
                    <a:bodyPr/>
                    <a:lstStyle/>
                    <a:p>
                      <a:endParaRPr lang="en-GB" dirty="0"/>
                    </a:p>
                  </a:txBody>
                  <a:tcPr marL="68580" marR="68580" marT="34290" marB="34290"/>
                </a:tc>
                <a:extLst>
                  <a:ext uri="{0D108BD9-81ED-4DB2-BD59-A6C34878D82A}">
                    <a16:rowId xmlns:a16="http://schemas.microsoft.com/office/drawing/2014/main" val="2394098360"/>
                  </a:ext>
                </a:extLst>
              </a:tr>
            </a:tbl>
          </a:graphicData>
        </a:graphic>
      </p:graphicFrame>
      <p:graphicFrame>
        <p:nvGraphicFramePr>
          <p:cNvPr id="4" name="Tablo 4">
            <a:extLst>
              <a:ext uri="{FF2B5EF4-FFF2-40B4-BE49-F238E27FC236}">
                <a16:creationId xmlns:a16="http://schemas.microsoft.com/office/drawing/2014/main" id="{E1040B5A-D1FC-43F7-96F8-9463135B14DE}"/>
              </a:ext>
            </a:extLst>
          </p:cNvPr>
          <p:cNvGraphicFramePr>
            <a:graphicFrameLocks noGrp="1"/>
          </p:cNvGraphicFramePr>
          <p:nvPr>
            <p:extLst>
              <p:ext uri="{D42A27DB-BD31-4B8C-83A1-F6EECF244321}">
                <p14:modId xmlns:p14="http://schemas.microsoft.com/office/powerpoint/2010/main" val="642813237"/>
              </p:ext>
            </p:extLst>
          </p:nvPr>
        </p:nvGraphicFramePr>
        <p:xfrm>
          <a:off x="678904" y="855351"/>
          <a:ext cx="7382448" cy="495300"/>
        </p:xfrm>
        <a:graphic>
          <a:graphicData uri="http://schemas.openxmlformats.org/drawingml/2006/table">
            <a:tbl>
              <a:tblPr firstRow="1" bandRow="1">
                <a:tableStyleId>{5940675A-B579-460E-94D1-54222C63F5DA}</a:tableStyleId>
              </a:tblPr>
              <a:tblGrid>
                <a:gridCol w="4589434">
                  <a:extLst>
                    <a:ext uri="{9D8B030D-6E8A-4147-A177-3AD203B41FA5}">
                      <a16:colId xmlns:a16="http://schemas.microsoft.com/office/drawing/2014/main" val="3849198603"/>
                    </a:ext>
                  </a:extLst>
                </a:gridCol>
                <a:gridCol w="2793014">
                  <a:extLst>
                    <a:ext uri="{9D8B030D-6E8A-4147-A177-3AD203B41FA5}">
                      <a16:colId xmlns:a16="http://schemas.microsoft.com/office/drawing/2014/main" val="948050249"/>
                    </a:ext>
                  </a:extLst>
                </a:gridCol>
              </a:tblGrid>
              <a:tr h="480060">
                <a:tc>
                  <a:txBody>
                    <a:bodyPr/>
                    <a:lstStyle/>
                    <a:p>
                      <a:r>
                        <a:rPr lang="tr-TR" sz="1400" dirty="0"/>
                        <a:t>SEKTÖR: </a:t>
                      </a:r>
                    </a:p>
                    <a:p>
                      <a:endParaRPr lang="en-GB" sz="1400" dirty="0"/>
                    </a:p>
                  </a:txBody>
                  <a:tcPr marL="68580" marR="68580" marT="34290" marB="34290"/>
                </a:tc>
                <a:tc>
                  <a:txBody>
                    <a:bodyPr/>
                    <a:lstStyle/>
                    <a:p>
                      <a:r>
                        <a:rPr lang="tr-TR" sz="1400" dirty="0"/>
                        <a:t>ÜLKE / BÖLGE:</a:t>
                      </a:r>
                    </a:p>
                    <a:p>
                      <a:endParaRPr lang="en-GB" sz="1400" dirty="0"/>
                    </a:p>
                  </a:txBody>
                  <a:tcPr marL="68580" marR="68580" marT="34290" marB="34290"/>
                </a:tc>
                <a:extLst>
                  <a:ext uri="{0D108BD9-81ED-4DB2-BD59-A6C34878D82A}">
                    <a16:rowId xmlns:a16="http://schemas.microsoft.com/office/drawing/2014/main" val="4245318674"/>
                  </a:ext>
                </a:extLst>
              </a:tr>
            </a:tbl>
          </a:graphicData>
        </a:graphic>
      </p:graphicFrame>
    </p:spTree>
    <p:extLst>
      <p:ext uri="{BB962C8B-B14F-4D97-AF65-F5344CB8AC3E}">
        <p14:creationId xmlns:p14="http://schemas.microsoft.com/office/powerpoint/2010/main" val="345032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Başlık"/>
          <p:cNvSpPr>
            <a:spLocks noGrp="1"/>
          </p:cNvSpPr>
          <p:nvPr>
            <p:ph type="title"/>
          </p:nvPr>
        </p:nvSpPr>
        <p:spPr>
          <a:xfrm>
            <a:off x="1493046" y="332656"/>
            <a:ext cx="6535340" cy="485775"/>
          </a:xfrm>
        </p:spPr>
        <p:txBody>
          <a:bodyPr>
            <a:normAutofit fontScale="90000"/>
          </a:bodyPr>
          <a:lstStyle/>
          <a:p>
            <a:pPr algn="ctr"/>
            <a:r>
              <a:rPr lang="tr-TR" sz="2700" b="1" dirty="0">
                <a:latin typeface="+mn-lt"/>
                <a:cs typeface="Arial" pitchFamily="34" charset="0"/>
              </a:rPr>
              <a:t>F.1. YER ALACAĞINIZ SEKTÖR VE ÖZELLİKLERİ</a:t>
            </a:r>
          </a:p>
        </p:txBody>
      </p:sp>
      <p:sp>
        <p:nvSpPr>
          <p:cNvPr id="3" name="2 Slayt Numarası Yer Tutucusu"/>
          <p:cNvSpPr>
            <a:spLocks noGrp="1"/>
          </p:cNvSpPr>
          <p:nvPr>
            <p:ph type="sldNum" sz="quarter" idx="4294967295"/>
          </p:nvPr>
        </p:nvSpPr>
        <p:spPr>
          <a:xfrm>
            <a:off x="976313" y="5514975"/>
            <a:ext cx="787375" cy="342900"/>
          </a:xfrm>
          <a:prstGeom prst="ellipse">
            <a:avLst/>
          </a:prstGeom>
        </p:spPr>
        <p:txBody>
          <a:bodyPr/>
          <a:lstStyle/>
          <a:p>
            <a:pPr>
              <a:defRPr/>
            </a:pPr>
            <a:fld id="{0040AC36-CDB1-441D-B441-60DDA6482469}" type="slidenum">
              <a:rPr lang="tr-TR"/>
              <a:pPr>
                <a:defRPr/>
              </a:pPr>
              <a:t>14</a:t>
            </a:fld>
            <a:endParaRPr lang="tr-TR" dirty="0"/>
          </a:p>
        </p:txBody>
      </p:sp>
      <p:sp>
        <p:nvSpPr>
          <p:cNvPr id="71684" name="3 İçerik Yer Tutucusu"/>
          <p:cNvSpPr>
            <a:spLocks noGrp="1"/>
          </p:cNvSpPr>
          <p:nvPr>
            <p:ph sz="quarter" idx="1"/>
          </p:nvPr>
        </p:nvSpPr>
        <p:spPr>
          <a:xfrm>
            <a:off x="982816" y="1268760"/>
            <a:ext cx="6912769" cy="3563540"/>
          </a:xfrm>
        </p:spPr>
        <p:txBody>
          <a:bodyPr>
            <a:normAutofit fontScale="92500" lnSpcReduction="10000"/>
          </a:bodyPr>
          <a:lstStyle/>
          <a:p>
            <a:pPr marL="265510" indent="-265510">
              <a:defRPr/>
            </a:pPr>
            <a:r>
              <a:rPr lang="tr-TR" sz="2400" dirty="0">
                <a:cs typeface="Arial" charset="0"/>
              </a:rPr>
              <a:t>Hangi sektör ya da alt sektör? </a:t>
            </a:r>
          </a:p>
          <a:p>
            <a:pPr marL="0" indent="0">
              <a:buNone/>
              <a:defRPr/>
            </a:pPr>
            <a:r>
              <a:rPr lang="tr-TR" sz="2400" dirty="0">
                <a:solidFill>
                  <a:srgbClr val="FF0000"/>
                </a:solidFill>
                <a:cs typeface="Arial" charset="0"/>
              </a:rPr>
              <a:t>(Elektronik </a:t>
            </a:r>
            <a:r>
              <a:rPr lang="tr-TR" sz="2400" dirty="0">
                <a:solidFill>
                  <a:srgbClr val="FF0000"/>
                </a:solidFill>
                <a:cs typeface="Arial" charset="0"/>
                <a:sym typeface="Wingdings" panose="05000000000000000000" pitchFamily="2" charset="2"/>
              </a:rPr>
              <a:t> Telekomünikasyon  Akıllı Telefon)</a:t>
            </a:r>
          </a:p>
          <a:p>
            <a:pPr marL="0" indent="0">
              <a:buNone/>
              <a:defRPr/>
            </a:pPr>
            <a:r>
              <a:rPr lang="tr-TR" sz="2400" dirty="0">
                <a:solidFill>
                  <a:srgbClr val="FF0000"/>
                </a:solidFill>
                <a:cs typeface="Arial" charset="0"/>
              </a:rPr>
              <a:t>(Gıda </a:t>
            </a:r>
            <a:r>
              <a:rPr lang="tr-TR" sz="2400" dirty="0">
                <a:solidFill>
                  <a:srgbClr val="FF0000"/>
                </a:solidFill>
                <a:cs typeface="Arial" charset="0"/>
                <a:sym typeface="Wingdings" panose="05000000000000000000" pitchFamily="2" charset="2"/>
              </a:rPr>
              <a:t> Hazır Tüketilen Gıdalar  </a:t>
            </a:r>
            <a:r>
              <a:rPr lang="tr-TR" sz="2400" dirty="0" err="1">
                <a:solidFill>
                  <a:srgbClr val="FF0000"/>
                </a:solidFill>
                <a:cs typeface="Arial" charset="0"/>
                <a:sym typeface="Wingdings" panose="05000000000000000000" pitchFamily="2" charset="2"/>
              </a:rPr>
              <a:t>Glutensiz</a:t>
            </a:r>
            <a:r>
              <a:rPr lang="tr-TR" sz="2400" dirty="0">
                <a:solidFill>
                  <a:srgbClr val="FF0000"/>
                </a:solidFill>
                <a:cs typeface="Arial" charset="0"/>
                <a:sym typeface="Wingdings" panose="05000000000000000000" pitchFamily="2" charset="2"/>
              </a:rPr>
              <a:t> Ürünler)</a:t>
            </a:r>
            <a:endParaRPr lang="tr-TR" sz="2400" dirty="0">
              <a:solidFill>
                <a:srgbClr val="FF0000"/>
              </a:solidFill>
              <a:cs typeface="Arial" charset="0"/>
            </a:endParaRPr>
          </a:p>
          <a:p>
            <a:pPr marL="265510" indent="-265510">
              <a:defRPr/>
            </a:pPr>
            <a:r>
              <a:rPr lang="tr-TR" sz="2400" dirty="0">
                <a:cs typeface="Arial" charset="0"/>
              </a:rPr>
              <a:t>Rekabet durumu</a:t>
            </a:r>
          </a:p>
          <a:p>
            <a:pPr marL="265510" indent="-265510">
              <a:defRPr/>
            </a:pPr>
            <a:r>
              <a:rPr lang="tr-TR" sz="2400" dirty="0">
                <a:cs typeface="Arial" charset="0"/>
              </a:rPr>
              <a:t>Pazardaki eğilimler</a:t>
            </a:r>
          </a:p>
          <a:p>
            <a:pPr marL="265510" indent="-265510">
              <a:defRPr/>
            </a:pPr>
            <a:r>
              <a:rPr lang="tr-TR" sz="2400" dirty="0">
                <a:cs typeface="Arial" charset="0"/>
              </a:rPr>
              <a:t>Yurtiçi/yurtdışı satışlar</a:t>
            </a:r>
          </a:p>
          <a:p>
            <a:pPr marL="265510" indent="-265510">
              <a:defRPr/>
            </a:pPr>
            <a:r>
              <a:rPr lang="tr-TR" sz="2400" dirty="0">
                <a:cs typeface="Arial" charset="0"/>
              </a:rPr>
              <a:t>İthalat ve İhracat durumu</a:t>
            </a:r>
          </a:p>
          <a:p>
            <a:pPr marL="265510" indent="-265510">
              <a:defRPr/>
            </a:pPr>
            <a:r>
              <a:rPr lang="tr-TR" sz="2400" dirty="0">
                <a:cs typeface="Arial" charset="0"/>
              </a:rPr>
              <a:t>Müşteri tipleri ve beklentileri</a:t>
            </a:r>
          </a:p>
          <a:p>
            <a:pPr marL="265510" indent="-265510">
              <a:defRPr/>
            </a:pPr>
            <a:r>
              <a:rPr lang="tr-TR" sz="2400" dirty="0">
                <a:cs typeface="Arial" charset="0"/>
              </a:rPr>
              <a:t>Pazarın geleceği</a:t>
            </a:r>
          </a:p>
          <a:p>
            <a:pPr marL="265510" indent="-265510">
              <a:defRPr/>
            </a:pPr>
            <a:endParaRPr lang="tr-TR" sz="2400" dirty="0">
              <a:latin typeface="Arial" charset="0"/>
              <a:cs typeface="Arial" charset="0"/>
            </a:endParaRPr>
          </a:p>
          <a:p>
            <a:pPr>
              <a:buFont typeface="Wingdings 2" pitchFamily="18" charset="2"/>
              <a:buNone/>
              <a:defRPr/>
            </a:pPr>
            <a:endParaRPr lang="tr-TR" sz="1800" dirty="0">
              <a:latin typeface="Arial" charset="0"/>
              <a:cs typeface="Arial" charset="0"/>
            </a:endParaRPr>
          </a:p>
        </p:txBody>
      </p:sp>
    </p:spTree>
    <p:extLst>
      <p:ext uri="{BB962C8B-B14F-4D97-AF65-F5344CB8AC3E}">
        <p14:creationId xmlns:p14="http://schemas.microsoft.com/office/powerpoint/2010/main" val="154730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393970" y="332656"/>
            <a:ext cx="6410978" cy="648072"/>
          </a:xfrm>
        </p:spPr>
        <p:txBody>
          <a:bodyPr>
            <a:normAutofit fontScale="90000"/>
          </a:bodyPr>
          <a:lstStyle/>
          <a:p>
            <a:pPr algn="ctr"/>
            <a:r>
              <a:rPr lang="tr-TR" sz="2700" b="1" dirty="0">
                <a:latin typeface="+mn-lt"/>
                <a:cs typeface="Arial" pitchFamily="34" charset="0"/>
              </a:rPr>
              <a:t>SEKTÖR VE PAZAR PROFİLİ İLE İLGİLİ BİLGİLER</a:t>
            </a:r>
            <a:br>
              <a:rPr lang="tr-TR" sz="2700" b="1" dirty="0">
                <a:latin typeface="+mn-lt"/>
                <a:cs typeface="Arial" pitchFamily="34" charset="0"/>
              </a:rPr>
            </a:br>
            <a:r>
              <a:rPr lang="tr-TR" sz="2700" b="1" dirty="0">
                <a:latin typeface="+mn-lt"/>
                <a:cs typeface="Arial" pitchFamily="34" charset="0"/>
              </a:rPr>
              <a:t>(Akıllı Telefon için Örnek)</a:t>
            </a:r>
            <a:endParaRPr lang="tr-TR" sz="2700" dirty="0">
              <a:latin typeface="+mn-lt"/>
            </a:endParaRPr>
          </a:p>
        </p:txBody>
      </p:sp>
      <p:sp>
        <p:nvSpPr>
          <p:cNvPr id="3" name="İçerik Yer Tutucusu 2"/>
          <p:cNvSpPr>
            <a:spLocks noGrp="1"/>
          </p:cNvSpPr>
          <p:nvPr>
            <p:ph idx="1"/>
          </p:nvPr>
        </p:nvSpPr>
        <p:spPr>
          <a:xfrm>
            <a:off x="278979" y="1124744"/>
            <a:ext cx="8640960" cy="4608512"/>
          </a:xfrm>
        </p:spPr>
        <p:txBody>
          <a:bodyPr>
            <a:noAutofit/>
          </a:bodyPr>
          <a:lstStyle/>
          <a:p>
            <a:pPr marL="0" indent="0" fontAlgn="base">
              <a:buNone/>
            </a:pPr>
            <a:r>
              <a:rPr lang="tr-TR" sz="1600" dirty="0"/>
              <a:t>Dünya genelinde akıllı telefon satışları, 2019’un ilk yarısında 210 milyar Euro'yu bulmuştur.  </a:t>
            </a:r>
          </a:p>
          <a:p>
            <a:pPr marL="0" indent="0" fontAlgn="base">
              <a:buNone/>
            </a:pPr>
            <a:r>
              <a:rPr lang="tr-TR" sz="1600" dirty="0" err="1"/>
              <a:t>GfK</a:t>
            </a:r>
            <a:r>
              <a:rPr lang="tr-TR" sz="1600" dirty="0"/>
              <a:t> tarafından yapılan araştırmaya göre, aynı dönemde Türkiye’deki akıllı telefon satışlarının tutarı ise 1,8 milyar Euro (Yaklaşık 12 milyar TL) olmuştur.</a:t>
            </a:r>
          </a:p>
          <a:p>
            <a:pPr marL="0" indent="0">
              <a:buNone/>
            </a:pPr>
            <a:r>
              <a:rPr lang="tr-TR" sz="1600" dirty="0"/>
              <a:t>Türkiye’de akıllı telefon pazar payı yıllık ortalama %17.6'lık büyümeyle 15.4 milyar liraya ulaşmıştır. </a:t>
            </a:r>
          </a:p>
          <a:p>
            <a:pPr marL="0" indent="0">
              <a:buNone/>
            </a:pPr>
            <a:r>
              <a:rPr lang="tr-TR" sz="1600" dirty="0"/>
              <a:t>Telekomünikasyon İnternet ve Bilgi Teknolojileri Derneği (TEDER) 2019 yılı raporuna göre ülkemizdeki yerli telefonların pazar payı %8-10 seviyesine ulaşmış durumdadır. Toplam cep telefonu satışlarının yüzde 20'si ABD menşeli cihazlardan %65-70’i Kore ve Çin menşeli cihazlardan  oluşmaktadır. </a:t>
            </a:r>
          </a:p>
          <a:p>
            <a:pPr marL="0" indent="0">
              <a:buNone/>
            </a:pPr>
            <a:r>
              <a:rPr lang="tr-TR" sz="1600" dirty="0"/>
              <a:t>Türkiye'de akıllı telefon kullanım oranı yüzde 84'e ulaşırken ortalama akıllı telefon değişim süresi ise 3,2 yıl. Ülkemizde yapılan akıllı telefon satışının yaklaşık 691 milyon TL'lik kısmı 5,5 inç ve üstü ekrana, 20 MP ve üstü kameraya ve 64 GB ve üstü depolama alanına sahip olan akıllı telefonlardır. </a:t>
            </a:r>
          </a:p>
          <a:p>
            <a:pPr marL="0" indent="0">
              <a:buNone/>
            </a:pPr>
            <a:r>
              <a:rPr lang="tr-TR" sz="1600" dirty="0"/>
              <a:t>Şu anda cep telefonları satışlarının yüzde 40'ı GSM operatörlerinin mağazalarından yapılmaktadır. Diğer satış kanalları elektronik mağazaları, bayiler ve internet üstünden yapılan satışlardan oluşmaktadır.</a:t>
            </a:r>
          </a:p>
          <a:p>
            <a:pPr marL="0" indent="0" fontAlgn="base">
              <a:buNone/>
            </a:pPr>
            <a:r>
              <a:rPr lang="tr-TR" sz="1600" dirty="0"/>
              <a:t>Yurtiçinde kredi kartı ile vadeli satışların engellenmiş olması iç piyasada pazarın beklendiği hızda büyümesine engel olmaktadır. Bu nedenle yurtdışına yönelen üreticiler yakın coğrafyadaki ülkelere (</a:t>
            </a:r>
            <a:r>
              <a:rPr lang="tr-TR" sz="1600" dirty="0" err="1"/>
              <a:t>Irak,Kazakistan</a:t>
            </a:r>
            <a:r>
              <a:rPr lang="tr-TR" sz="1600" dirty="0"/>
              <a:t>, Kırgızistan) cep telefonu ihraç etmeye de başlamıştır. Gelecek 5 yılda yıllık üretimin %20’sinin ihraç edilmesi öngörülmektedir.  </a:t>
            </a:r>
          </a:p>
          <a:p>
            <a:endParaRPr lang="tr-TR" sz="1600" dirty="0"/>
          </a:p>
        </p:txBody>
      </p:sp>
    </p:spTree>
    <p:extLst>
      <p:ext uri="{BB962C8B-B14F-4D97-AF65-F5344CB8AC3E}">
        <p14:creationId xmlns:p14="http://schemas.microsoft.com/office/powerpoint/2010/main" val="66573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E141714-E532-4B7E-9DC0-15824AADB135}"/>
              </a:ext>
            </a:extLst>
          </p:cNvPr>
          <p:cNvSpPr/>
          <p:nvPr/>
        </p:nvSpPr>
        <p:spPr>
          <a:xfrm>
            <a:off x="0" y="771285"/>
            <a:ext cx="9144000" cy="5082748"/>
          </a:xfrm>
          <a:prstGeom prst="rect">
            <a:avLst/>
          </a:prstGeom>
          <a:pattFill prst="pct5">
            <a:fgClr>
              <a:srgbClr val="FFC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328965" y="296535"/>
            <a:ext cx="6613857" cy="474749"/>
          </a:xfrm>
        </p:spPr>
        <p:txBody>
          <a:bodyPr>
            <a:normAutofit fontScale="90000"/>
          </a:bodyPr>
          <a:lstStyle/>
          <a:p>
            <a:pPr algn="ctr"/>
            <a:r>
              <a:rPr lang="tr-TR" sz="2800" b="1" dirty="0">
                <a:latin typeface="+mn-lt"/>
                <a:cs typeface="Arial" pitchFamily="34" charset="0"/>
              </a:rPr>
              <a:t>PAZARIN BÜYÜKLÜĞÜ, HEDEFLENEN PAZAR PAYI</a:t>
            </a:r>
            <a:endParaRPr lang="tr-TR" sz="2800" b="1" dirty="0">
              <a:latin typeface="+mn-lt"/>
            </a:endParaRPr>
          </a:p>
        </p:txBody>
      </p:sp>
      <p:sp>
        <p:nvSpPr>
          <p:cNvPr id="3" name="Oval 2"/>
          <p:cNvSpPr/>
          <p:nvPr/>
        </p:nvSpPr>
        <p:spPr>
          <a:xfrm>
            <a:off x="680905" y="1788723"/>
            <a:ext cx="6120728" cy="3598102"/>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tr-TR" sz="1350"/>
          </a:p>
        </p:txBody>
      </p:sp>
      <p:sp>
        <p:nvSpPr>
          <p:cNvPr id="21" name="Oval 20"/>
          <p:cNvSpPr/>
          <p:nvPr/>
        </p:nvSpPr>
        <p:spPr>
          <a:xfrm>
            <a:off x="2195736" y="2748702"/>
            <a:ext cx="3788872" cy="256268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tr-TR" sz="1350"/>
          </a:p>
        </p:txBody>
      </p:sp>
      <p:sp>
        <p:nvSpPr>
          <p:cNvPr id="22" name="Oval 21"/>
          <p:cNvSpPr/>
          <p:nvPr/>
        </p:nvSpPr>
        <p:spPr>
          <a:xfrm>
            <a:off x="3396015" y="3787415"/>
            <a:ext cx="1850823" cy="15239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tr-TR" sz="1350"/>
          </a:p>
        </p:txBody>
      </p:sp>
      <p:sp>
        <p:nvSpPr>
          <p:cNvPr id="23" name="Metin kutusu 22"/>
          <p:cNvSpPr txBox="1"/>
          <p:nvPr/>
        </p:nvSpPr>
        <p:spPr>
          <a:xfrm>
            <a:off x="4382596" y="1983252"/>
            <a:ext cx="3560226" cy="300082"/>
          </a:xfrm>
          <a:prstGeom prst="rect">
            <a:avLst/>
          </a:prstGeom>
          <a:noFill/>
        </p:spPr>
        <p:txBody>
          <a:bodyPr wrap="square" rtlCol="0">
            <a:spAutoFit/>
          </a:bodyPr>
          <a:lstStyle/>
          <a:p>
            <a:r>
              <a:rPr lang="tr-TR" sz="1350" b="1" dirty="0"/>
              <a:t>Total </a:t>
            </a:r>
            <a:r>
              <a:rPr lang="tr-TR" sz="1350" b="1" dirty="0" err="1"/>
              <a:t>Available</a:t>
            </a:r>
            <a:r>
              <a:rPr lang="tr-TR" sz="1350" b="1" dirty="0"/>
              <a:t> Market</a:t>
            </a:r>
            <a:r>
              <a:rPr lang="tr-TR" sz="1350" dirty="0"/>
              <a:t>: Toplam Pazar Talebi</a:t>
            </a:r>
          </a:p>
        </p:txBody>
      </p:sp>
      <p:sp>
        <p:nvSpPr>
          <p:cNvPr id="24" name="Metin kutusu 23"/>
          <p:cNvSpPr txBox="1"/>
          <p:nvPr/>
        </p:nvSpPr>
        <p:spPr>
          <a:xfrm>
            <a:off x="3396015" y="1908434"/>
            <a:ext cx="746772" cy="369332"/>
          </a:xfrm>
          <a:prstGeom prst="rect">
            <a:avLst/>
          </a:prstGeom>
          <a:noFill/>
        </p:spPr>
        <p:txBody>
          <a:bodyPr wrap="square" rtlCol="0">
            <a:spAutoFit/>
          </a:bodyPr>
          <a:lstStyle/>
          <a:p>
            <a:r>
              <a:rPr lang="tr-TR" b="1" dirty="0"/>
              <a:t>TAM</a:t>
            </a:r>
          </a:p>
        </p:txBody>
      </p:sp>
      <p:sp>
        <p:nvSpPr>
          <p:cNvPr id="25" name="Metin kutusu 24"/>
          <p:cNvSpPr txBox="1"/>
          <p:nvPr/>
        </p:nvSpPr>
        <p:spPr>
          <a:xfrm>
            <a:off x="3741269" y="2916409"/>
            <a:ext cx="639026" cy="369332"/>
          </a:xfrm>
          <a:prstGeom prst="rect">
            <a:avLst/>
          </a:prstGeom>
          <a:noFill/>
        </p:spPr>
        <p:txBody>
          <a:bodyPr wrap="square" rtlCol="0">
            <a:spAutoFit/>
          </a:bodyPr>
          <a:lstStyle/>
          <a:p>
            <a:r>
              <a:rPr lang="tr-TR" b="1" dirty="0"/>
              <a:t>SAM</a:t>
            </a:r>
          </a:p>
        </p:txBody>
      </p:sp>
      <p:sp>
        <p:nvSpPr>
          <p:cNvPr id="26" name="Metin kutusu 25"/>
          <p:cNvSpPr txBox="1"/>
          <p:nvPr/>
        </p:nvSpPr>
        <p:spPr>
          <a:xfrm>
            <a:off x="4056415" y="4071925"/>
            <a:ext cx="788873" cy="369332"/>
          </a:xfrm>
          <a:prstGeom prst="rect">
            <a:avLst/>
          </a:prstGeom>
          <a:noFill/>
        </p:spPr>
        <p:txBody>
          <a:bodyPr wrap="square" rtlCol="0">
            <a:spAutoFit/>
          </a:bodyPr>
          <a:lstStyle/>
          <a:p>
            <a:r>
              <a:rPr lang="tr-TR" b="1" dirty="0"/>
              <a:t>SOM</a:t>
            </a:r>
          </a:p>
        </p:txBody>
      </p:sp>
      <p:sp>
        <p:nvSpPr>
          <p:cNvPr id="27" name="Metin kutusu 26"/>
          <p:cNvSpPr txBox="1"/>
          <p:nvPr/>
        </p:nvSpPr>
        <p:spPr>
          <a:xfrm>
            <a:off x="4450852" y="3012584"/>
            <a:ext cx="4701561" cy="300082"/>
          </a:xfrm>
          <a:prstGeom prst="rect">
            <a:avLst/>
          </a:prstGeom>
          <a:noFill/>
        </p:spPr>
        <p:txBody>
          <a:bodyPr wrap="square" rtlCol="0">
            <a:spAutoFit/>
          </a:bodyPr>
          <a:lstStyle/>
          <a:p>
            <a:r>
              <a:rPr lang="tr-TR" sz="1350" b="1" dirty="0" err="1"/>
              <a:t>Serviceable</a:t>
            </a:r>
            <a:r>
              <a:rPr lang="tr-TR" sz="1350" b="1" dirty="0"/>
              <a:t> </a:t>
            </a:r>
            <a:r>
              <a:rPr lang="tr-TR" sz="1350" b="1" dirty="0" err="1"/>
              <a:t>Available</a:t>
            </a:r>
            <a:r>
              <a:rPr lang="tr-TR" sz="1350" b="1" dirty="0"/>
              <a:t> Market: </a:t>
            </a:r>
            <a:r>
              <a:rPr lang="tr-TR" sz="1350" dirty="0"/>
              <a:t>Toplam Pazarın Ulaşılabilen Kısmı</a:t>
            </a:r>
          </a:p>
        </p:txBody>
      </p:sp>
      <p:sp>
        <p:nvSpPr>
          <p:cNvPr id="28" name="Metin kutusu 27"/>
          <p:cNvSpPr txBox="1"/>
          <p:nvPr/>
        </p:nvSpPr>
        <p:spPr>
          <a:xfrm>
            <a:off x="4128859" y="4529360"/>
            <a:ext cx="4706624" cy="300082"/>
          </a:xfrm>
          <a:prstGeom prst="rect">
            <a:avLst/>
          </a:prstGeom>
          <a:noFill/>
        </p:spPr>
        <p:txBody>
          <a:bodyPr wrap="square" rtlCol="0">
            <a:spAutoFit/>
          </a:bodyPr>
          <a:lstStyle/>
          <a:p>
            <a:r>
              <a:rPr lang="tr-TR" sz="1350" b="1" dirty="0" err="1"/>
              <a:t>Serviceable</a:t>
            </a:r>
            <a:r>
              <a:rPr lang="tr-TR" sz="1350" b="1" dirty="0"/>
              <a:t> </a:t>
            </a:r>
            <a:r>
              <a:rPr lang="tr-TR" sz="1350" b="1" dirty="0" err="1"/>
              <a:t>Obtainable</a:t>
            </a:r>
            <a:r>
              <a:rPr lang="tr-TR" sz="1350" b="1" dirty="0"/>
              <a:t> Market: </a:t>
            </a:r>
            <a:r>
              <a:rPr lang="tr-TR" sz="1350" dirty="0"/>
              <a:t>Toplam Elde Edilebilecek Pazar</a:t>
            </a:r>
          </a:p>
        </p:txBody>
      </p:sp>
      <p:sp>
        <p:nvSpPr>
          <p:cNvPr id="4" name="Dikdörtgen 3">
            <a:extLst>
              <a:ext uri="{FF2B5EF4-FFF2-40B4-BE49-F238E27FC236}">
                <a16:creationId xmlns:a16="http://schemas.microsoft.com/office/drawing/2014/main" id="{C4ECCB36-251C-4997-895F-21F6E440ADAB}"/>
              </a:ext>
            </a:extLst>
          </p:cNvPr>
          <p:cNvSpPr/>
          <p:nvPr/>
        </p:nvSpPr>
        <p:spPr>
          <a:xfrm>
            <a:off x="835030" y="1003968"/>
            <a:ext cx="7481386" cy="584775"/>
          </a:xfrm>
          <a:prstGeom prst="rect">
            <a:avLst/>
          </a:prstGeom>
          <a:noFill/>
        </p:spPr>
        <p:txBody>
          <a:bodyPr wrap="square" lIns="91440" tIns="45720" rIns="91440" bIns="45720">
            <a:spAutoFit/>
          </a:bodyPr>
          <a:lstStyle/>
          <a:p>
            <a:pPr algn="ctr"/>
            <a:r>
              <a:rPr lang="tr-TR" sz="3200" b="1" dirty="0">
                <a:ln w="12700">
                  <a:solidFill>
                    <a:schemeClr val="accent5"/>
                  </a:solidFill>
                  <a:prstDash val="solid"/>
                </a:ln>
                <a:pattFill prst="ltDnDiag">
                  <a:fgClr>
                    <a:schemeClr val="accent5">
                      <a:lumMod val="60000"/>
                      <a:lumOff val="40000"/>
                    </a:schemeClr>
                  </a:fgClr>
                  <a:bgClr>
                    <a:schemeClr val="bg1"/>
                  </a:bgClr>
                </a:pattFill>
              </a:rPr>
              <a:t>Telefon kullanabilecek HERKES?</a:t>
            </a:r>
            <a:endParaRPr lang="tr-TR"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616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p:bldP spid="24" grpId="0"/>
      <p:bldP spid="25" grpId="0"/>
      <p:bldP spid="26" grpId="0"/>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47664" y="836712"/>
            <a:ext cx="6315075" cy="421556"/>
          </a:xfrm>
        </p:spPr>
        <p:txBody>
          <a:bodyPr>
            <a:normAutofit fontScale="90000"/>
          </a:bodyPr>
          <a:lstStyle/>
          <a:p>
            <a:pPr algn="ctr"/>
            <a:r>
              <a:rPr lang="tr-TR" sz="2400" b="1" dirty="0">
                <a:latin typeface="+mn-lt"/>
                <a:cs typeface="Arial" pitchFamily="34" charset="0"/>
              </a:rPr>
              <a:t>PAZARIN BÜYÜKLÜĞÜ, HEDEFLENEN PAZAR PAYI</a:t>
            </a:r>
            <a:endParaRPr lang="tr-TR" sz="2400" dirty="0">
              <a:latin typeface="+mn-lt"/>
            </a:endParaRPr>
          </a:p>
        </p:txBody>
      </p:sp>
      <p:sp>
        <p:nvSpPr>
          <p:cNvPr id="3" name="İçerik Yer Tutucusu 2"/>
          <p:cNvSpPr>
            <a:spLocks noGrp="1"/>
          </p:cNvSpPr>
          <p:nvPr>
            <p:ph sz="quarter" idx="1"/>
          </p:nvPr>
        </p:nvSpPr>
        <p:spPr>
          <a:xfrm>
            <a:off x="755576" y="1412776"/>
            <a:ext cx="7351895" cy="3850831"/>
          </a:xfrm>
        </p:spPr>
        <p:txBody>
          <a:bodyPr>
            <a:normAutofit/>
          </a:bodyPr>
          <a:lstStyle/>
          <a:p>
            <a:pPr marL="0" indent="0">
              <a:buNone/>
            </a:pPr>
            <a:endParaRPr lang="tr-TR" sz="1800" dirty="0">
              <a:solidFill>
                <a:srgbClr val="0070C0"/>
              </a:solidFill>
              <a:latin typeface="Arial" charset="0"/>
              <a:ea typeface="Arial" charset="0"/>
              <a:cs typeface="Arial" charset="0"/>
            </a:endParaRPr>
          </a:p>
          <a:p>
            <a:r>
              <a:rPr lang="tr-TR" sz="2000" dirty="0">
                <a:ea typeface="Arial" charset="0"/>
                <a:cs typeface="Arial" charset="0"/>
              </a:rPr>
              <a:t>Cep telefonu kullanabilecek tüm nüfus 10-65 yaş arası</a:t>
            </a:r>
          </a:p>
          <a:p>
            <a:pPr marL="0" indent="0">
              <a:buNone/>
            </a:pPr>
            <a:r>
              <a:rPr lang="tr-TR" sz="2000" dirty="0">
                <a:ea typeface="Arial" charset="0"/>
                <a:cs typeface="Arial" charset="0"/>
              </a:rPr>
              <a:t>	10-14 yaş arası çocuk sayısı : 6.129.000</a:t>
            </a:r>
          </a:p>
          <a:p>
            <a:pPr marL="0" indent="0">
              <a:buNone/>
            </a:pPr>
            <a:r>
              <a:rPr lang="tr-TR" sz="2000" dirty="0">
                <a:ea typeface="Arial" charset="0"/>
                <a:cs typeface="Arial" charset="0"/>
              </a:rPr>
              <a:t>	15-64 yaş arası kişi sayısı :   54.237.000 (TUIK)</a:t>
            </a:r>
          </a:p>
          <a:p>
            <a:pPr marL="0" indent="0" algn="ctr">
              <a:buNone/>
            </a:pPr>
            <a:r>
              <a:rPr lang="tr-TR" sz="2000" dirty="0">
                <a:solidFill>
                  <a:srgbClr val="0070C0"/>
                </a:solidFill>
                <a:ea typeface="Arial" charset="0"/>
                <a:cs typeface="Arial" charset="0"/>
              </a:rPr>
              <a:t>Yaklaşık 60 Milyon kişinin potansiyel telefon kullanıcısı olduğu bir pazar</a:t>
            </a:r>
          </a:p>
          <a:p>
            <a:pPr marL="0" indent="0">
              <a:buNone/>
            </a:pPr>
            <a:endParaRPr lang="tr-TR" sz="2000" dirty="0">
              <a:solidFill>
                <a:srgbClr val="0070C0"/>
              </a:solidFill>
              <a:ea typeface="Arial" charset="0"/>
              <a:cs typeface="Arial" charset="0"/>
            </a:endParaRPr>
          </a:p>
          <a:p>
            <a:r>
              <a:rPr lang="tr-TR" sz="2000" dirty="0">
                <a:ea typeface="Arial" charset="0"/>
                <a:cs typeface="Arial" charset="0"/>
              </a:rPr>
              <a:t>Yıllık satılan telefon sayısı (telefon satın alma gücü olan)</a:t>
            </a:r>
          </a:p>
          <a:p>
            <a:pPr marL="0" indent="0">
              <a:buNone/>
            </a:pPr>
            <a:r>
              <a:rPr lang="tr-TR" sz="2000" i="1" dirty="0">
                <a:solidFill>
                  <a:srgbClr val="FF0000"/>
                </a:solidFill>
                <a:ea typeface="Arial" charset="0"/>
                <a:cs typeface="Arial" charset="0"/>
              </a:rPr>
              <a:t>           Toplam Pazar (TAM) :</a:t>
            </a:r>
            <a:r>
              <a:rPr lang="tr-TR" sz="2000" i="1" dirty="0">
                <a:solidFill>
                  <a:srgbClr val="0070C0"/>
                </a:solidFill>
                <a:ea typeface="Arial" charset="0"/>
                <a:cs typeface="Arial" charset="0"/>
              </a:rPr>
              <a:t> </a:t>
            </a:r>
            <a:r>
              <a:rPr lang="tr-TR" sz="2000" dirty="0">
                <a:solidFill>
                  <a:srgbClr val="0070C0"/>
                </a:solidFill>
                <a:ea typeface="Arial" charset="0"/>
                <a:cs typeface="Arial" charset="0"/>
              </a:rPr>
              <a:t>12 Milyon adet cep telefonu</a:t>
            </a:r>
          </a:p>
          <a:p>
            <a:pPr marL="0" indent="0">
              <a:buNone/>
            </a:pPr>
            <a:r>
              <a:rPr lang="tr-TR" sz="2000" dirty="0"/>
              <a:t>           </a:t>
            </a:r>
          </a:p>
        </p:txBody>
      </p:sp>
      <p:sp>
        <p:nvSpPr>
          <p:cNvPr id="4" name="Slayt Numarası Yer Tutucusu 3"/>
          <p:cNvSpPr>
            <a:spLocks noGrp="1"/>
          </p:cNvSpPr>
          <p:nvPr>
            <p:ph type="sldNum" sz="quarter" idx="4294967295"/>
          </p:nvPr>
        </p:nvSpPr>
        <p:spPr>
          <a:xfrm>
            <a:off x="976313" y="5514975"/>
            <a:ext cx="371475" cy="342900"/>
          </a:xfrm>
          <a:prstGeom prst="ellipse">
            <a:avLst/>
          </a:prstGeom>
        </p:spPr>
        <p:txBody>
          <a:bodyPr/>
          <a:lstStyle/>
          <a:p>
            <a:pPr>
              <a:defRPr/>
            </a:pPr>
            <a:fld id="{6B339179-E749-409A-B70C-1E155B6F99C2}" type="slidenum">
              <a:rPr lang="tr-TR" smtClean="0"/>
              <a:pPr>
                <a:defRPr/>
              </a:pPr>
              <a:t>17</a:t>
            </a:fld>
            <a:endParaRPr lang="tr-TR"/>
          </a:p>
        </p:txBody>
      </p:sp>
    </p:spTree>
    <p:extLst>
      <p:ext uri="{BB962C8B-B14F-4D97-AF65-F5344CB8AC3E}">
        <p14:creationId xmlns:p14="http://schemas.microsoft.com/office/powerpoint/2010/main" val="355098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sz="2400" b="1" dirty="0">
                <a:latin typeface="+mn-lt"/>
                <a:cs typeface="Arial" pitchFamily="34" charset="0"/>
              </a:rPr>
              <a:t>PAZARIN BÜYÜKLÜĞÜ, HEDEFLENEN PAZAR PAYI</a:t>
            </a:r>
            <a:endParaRPr lang="tr-TR" sz="2400" dirty="0">
              <a:latin typeface="+mn-lt"/>
            </a:endParaRPr>
          </a:p>
        </p:txBody>
      </p:sp>
      <p:sp>
        <p:nvSpPr>
          <p:cNvPr id="3" name="İçerik Yer Tutucusu 2"/>
          <p:cNvSpPr>
            <a:spLocks noGrp="1"/>
          </p:cNvSpPr>
          <p:nvPr>
            <p:ph idx="1"/>
          </p:nvPr>
        </p:nvSpPr>
        <p:spPr>
          <a:xfrm>
            <a:off x="683568" y="1340768"/>
            <a:ext cx="7886700" cy="3456384"/>
          </a:xfrm>
        </p:spPr>
        <p:txBody>
          <a:bodyPr>
            <a:normAutofit fontScale="25000" lnSpcReduction="20000"/>
          </a:bodyPr>
          <a:lstStyle/>
          <a:p>
            <a:endParaRPr lang="tr-TR" sz="1800" dirty="0">
              <a:latin typeface="Arial" charset="0"/>
              <a:ea typeface="Arial" charset="0"/>
              <a:cs typeface="Arial" charset="0"/>
            </a:endParaRPr>
          </a:p>
          <a:p>
            <a:r>
              <a:rPr lang="tr-TR" sz="6000" dirty="0">
                <a:ea typeface="Arial" charset="0"/>
                <a:cs typeface="Arial" charset="0"/>
              </a:rPr>
              <a:t>Yerli marka cep telefonu satın alanlar ( Toplam pazarın %10’u)</a:t>
            </a:r>
          </a:p>
          <a:p>
            <a:pPr marL="0" indent="0">
              <a:buNone/>
            </a:pPr>
            <a:r>
              <a:rPr lang="tr-TR" sz="6000" i="1" dirty="0">
                <a:solidFill>
                  <a:srgbClr val="FF0000"/>
                </a:solidFill>
                <a:ea typeface="Arial" charset="0"/>
                <a:cs typeface="Arial" charset="0"/>
              </a:rPr>
              <a:t>	</a:t>
            </a:r>
            <a:r>
              <a:rPr lang="tr-TR" sz="7200" i="1" dirty="0">
                <a:solidFill>
                  <a:srgbClr val="FF0000"/>
                </a:solidFill>
                <a:ea typeface="Arial" charset="0"/>
                <a:cs typeface="Arial" charset="0"/>
              </a:rPr>
              <a:t>Hazır Pazar (SAM): </a:t>
            </a:r>
            <a:r>
              <a:rPr lang="tr-TR" sz="7200" i="1" dirty="0">
                <a:solidFill>
                  <a:srgbClr val="0070C0"/>
                </a:solidFill>
                <a:ea typeface="Arial" charset="0"/>
                <a:cs typeface="Arial" charset="0"/>
              </a:rPr>
              <a:t>1.200.000 adet (12 Milyon * %10 )</a:t>
            </a:r>
          </a:p>
          <a:p>
            <a:pPr marL="0" indent="0">
              <a:buNone/>
            </a:pPr>
            <a:endParaRPr lang="tr-TR" sz="6000" dirty="0">
              <a:ea typeface="Arial" charset="0"/>
              <a:cs typeface="Arial" charset="0"/>
            </a:endParaRPr>
          </a:p>
          <a:p>
            <a:r>
              <a:rPr lang="tr-TR" sz="6000" dirty="0">
                <a:ea typeface="Arial" charset="0"/>
                <a:cs typeface="Arial" charset="0"/>
              </a:rPr>
              <a:t>2020 yılında </a:t>
            </a:r>
            <a:r>
              <a:rPr lang="tr-TR" sz="6000" dirty="0" err="1">
                <a:ea typeface="Arial" charset="0"/>
                <a:cs typeface="Arial" charset="0"/>
              </a:rPr>
              <a:t>ort.</a:t>
            </a:r>
            <a:r>
              <a:rPr lang="tr-TR" sz="6000" dirty="0">
                <a:ea typeface="Arial" charset="0"/>
                <a:cs typeface="Arial" charset="0"/>
              </a:rPr>
              <a:t> yerli cep telefonlarına ödenen miktar : 3.400 TL</a:t>
            </a:r>
          </a:p>
          <a:p>
            <a:r>
              <a:rPr lang="tr-TR" sz="6000" dirty="0">
                <a:ea typeface="Arial" charset="0"/>
                <a:cs typeface="Arial" charset="0"/>
              </a:rPr>
              <a:t>Ürünümü satın alabilecek </a:t>
            </a:r>
            <a:r>
              <a:rPr lang="tr-TR" sz="6000" b="1" u="sng" dirty="0">
                <a:ea typeface="Arial" charset="0"/>
                <a:cs typeface="Arial" charset="0"/>
              </a:rPr>
              <a:t>hedef müşteriler </a:t>
            </a:r>
            <a:r>
              <a:rPr lang="tr-TR" sz="6000" dirty="0">
                <a:ea typeface="Arial" charset="0"/>
                <a:cs typeface="Arial" charset="0"/>
              </a:rPr>
              <a:t>: </a:t>
            </a:r>
          </a:p>
          <a:p>
            <a:endParaRPr lang="tr-TR" sz="6000" dirty="0">
              <a:ea typeface="Arial" charset="0"/>
              <a:cs typeface="Arial" charset="0"/>
            </a:endParaRPr>
          </a:p>
          <a:p>
            <a:pPr marL="0" indent="0">
              <a:buNone/>
            </a:pPr>
            <a:r>
              <a:rPr lang="tr-TR" sz="6000" dirty="0">
                <a:ea typeface="Arial" charset="0"/>
                <a:cs typeface="Arial" charset="0"/>
              </a:rPr>
              <a:t>”En az 4.000 TL ödeyebilecek ve teknolojik yeniliklere meraklı, değişikliklere en açık (</a:t>
            </a:r>
            <a:r>
              <a:rPr lang="tr-TR" sz="6000" dirty="0" err="1">
                <a:ea typeface="Arial" charset="0"/>
                <a:cs typeface="Arial" charset="0"/>
              </a:rPr>
              <a:t>early</a:t>
            </a:r>
            <a:r>
              <a:rPr lang="tr-TR" sz="6000" dirty="0">
                <a:ea typeface="Arial" charset="0"/>
                <a:cs typeface="Arial" charset="0"/>
              </a:rPr>
              <a:t> </a:t>
            </a:r>
            <a:r>
              <a:rPr lang="tr-TR" sz="6000" dirty="0" err="1">
                <a:ea typeface="Arial" charset="0"/>
                <a:cs typeface="Arial" charset="0"/>
              </a:rPr>
              <a:t>adopter</a:t>
            </a:r>
            <a:r>
              <a:rPr lang="tr-TR" sz="6000" dirty="0">
                <a:ea typeface="Arial" charset="0"/>
                <a:cs typeface="Arial" charset="0"/>
              </a:rPr>
              <a:t>), telefonda sosyal medyayı yoğun kullanan ve fotoğraf çekiminde yüksek çözünürlük arayan ve yerli üretime karşı ön yargısız kişiler</a:t>
            </a:r>
          </a:p>
          <a:p>
            <a:pPr marL="0" indent="0">
              <a:buNone/>
            </a:pPr>
            <a:endParaRPr lang="tr-TR" sz="6000" dirty="0">
              <a:ea typeface="Arial" charset="0"/>
              <a:cs typeface="Arial" charset="0"/>
            </a:endParaRPr>
          </a:p>
          <a:p>
            <a:pPr marL="0" indent="0">
              <a:buNone/>
            </a:pPr>
            <a:r>
              <a:rPr lang="tr-TR" sz="6000" dirty="0"/>
              <a:t>“ 5,5 inç ve üstü ekrana, 20 MP ve üstü kameraya ve 64 GB ve üstü depolama alanına sahip olan akıllı telef</a:t>
            </a:r>
            <a:r>
              <a:rPr lang="tr-TR" sz="6000" dirty="0">
                <a:ea typeface="Arial" charset="0"/>
                <a:cs typeface="Arial" charset="0"/>
              </a:rPr>
              <a:t>on arayan, en az 4.000TL ödeyebilecek ve yerli üretime karşı ön yargısız kişiler </a:t>
            </a:r>
          </a:p>
          <a:p>
            <a:pPr marL="0" indent="0">
              <a:buNone/>
            </a:pPr>
            <a:endParaRPr lang="tr-TR" sz="6000" i="1" dirty="0">
              <a:solidFill>
                <a:srgbClr val="FF0000"/>
              </a:solidFill>
              <a:ea typeface="Arial" charset="0"/>
              <a:cs typeface="Arial" charset="0"/>
            </a:endParaRPr>
          </a:p>
          <a:p>
            <a:pPr marL="0" indent="0">
              <a:buNone/>
            </a:pPr>
            <a:r>
              <a:rPr lang="tr-TR" sz="6000" i="1" dirty="0">
                <a:solidFill>
                  <a:srgbClr val="FF0000"/>
                </a:solidFill>
                <a:ea typeface="Arial" charset="0"/>
                <a:cs typeface="Arial" charset="0"/>
              </a:rPr>
              <a:t>	</a:t>
            </a:r>
            <a:r>
              <a:rPr lang="tr-TR" sz="7200" i="1" dirty="0">
                <a:solidFill>
                  <a:srgbClr val="FF0000"/>
                </a:solidFill>
                <a:ea typeface="Arial" charset="0"/>
                <a:cs typeface="Arial" charset="0"/>
              </a:rPr>
              <a:t>Hedef Pazar (SOM): </a:t>
            </a:r>
            <a:r>
              <a:rPr lang="tr-TR" sz="7200" i="1" dirty="0">
                <a:solidFill>
                  <a:schemeClr val="accent1"/>
                </a:solidFill>
                <a:ea typeface="Arial" charset="0"/>
                <a:cs typeface="Arial" charset="0"/>
              </a:rPr>
              <a:t>69.000 adet ( 1.200.000 * %5,75)</a:t>
            </a:r>
          </a:p>
          <a:p>
            <a:pPr marL="0" indent="0">
              <a:buNone/>
            </a:pPr>
            <a:endParaRPr lang="tr-TR" sz="1800" dirty="0">
              <a:latin typeface="Arial" charset="0"/>
              <a:ea typeface="Arial" charset="0"/>
              <a:cs typeface="Arial" charset="0"/>
            </a:endParaRPr>
          </a:p>
          <a:p>
            <a:pPr marL="0" indent="0">
              <a:buNone/>
            </a:pPr>
            <a:r>
              <a:rPr lang="tr-TR" dirty="0"/>
              <a:t>           </a:t>
            </a:r>
          </a:p>
        </p:txBody>
      </p:sp>
    </p:spTree>
    <p:extLst>
      <p:ext uri="{BB962C8B-B14F-4D97-AF65-F5344CB8AC3E}">
        <p14:creationId xmlns:p14="http://schemas.microsoft.com/office/powerpoint/2010/main" val="284374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216024" y="332656"/>
            <a:ext cx="8676456" cy="571662"/>
          </a:xfrm>
        </p:spPr>
        <p:txBody>
          <a:bodyPr>
            <a:noAutofit/>
          </a:bodyPr>
          <a:lstStyle/>
          <a:p>
            <a:pPr marL="342900" lvl="1" indent="0">
              <a:buNone/>
            </a:pPr>
            <a:r>
              <a:rPr lang="tr-TR" sz="2800" dirty="0">
                <a:latin typeface="Arial" panose="020B0604020202020204" pitchFamily="34" charset="0"/>
                <a:cs typeface="Arial" panose="020B0604020202020204" pitchFamily="34" charset="0"/>
              </a:rPr>
              <a:t>F.2- POTANSİYEL MÜŞTERİLERE İLİŞKİN BİLGİ</a:t>
            </a:r>
          </a:p>
        </p:txBody>
      </p:sp>
      <p:sp>
        <p:nvSpPr>
          <p:cNvPr id="6" name="Text Box 3">
            <a:extLst>
              <a:ext uri="{FF2B5EF4-FFF2-40B4-BE49-F238E27FC236}">
                <a16:creationId xmlns:a16="http://schemas.microsoft.com/office/drawing/2014/main" id="{EE3ABC7C-95C9-4F67-B5C3-D390CECE12B4}"/>
              </a:ext>
            </a:extLst>
          </p:cNvPr>
          <p:cNvSpPr txBox="1">
            <a:spLocks noChangeArrowheads="1"/>
          </p:cNvSpPr>
          <p:nvPr/>
        </p:nvSpPr>
        <p:spPr bwMode="auto">
          <a:xfrm>
            <a:off x="953678" y="1052736"/>
            <a:ext cx="7938802" cy="4862870"/>
          </a:xfrm>
          <a:prstGeom prst="rect">
            <a:avLst/>
          </a:prstGeom>
          <a:noFill/>
          <a:ln w="9525" algn="ctr">
            <a:noFill/>
            <a:miter lim="800000"/>
            <a:headEnd/>
            <a:tailEnd/>
          </a:ln>
        </p:spPr>
        <p:txBody>
          <a:bodyPr wrap="square">
            <a:spAutoFit/>
          </a:bodyPr>
          <a:lstStyle/>
          <a:p>
            <a:pPr marL="363538" indent="-363538" algn="just">
              <a:spcBef>
                <a:spcPct val="50000"/>
              </a:spcBef>
            </a:pPr>
            <a:r>
              <a:rPr lang="tr-TR" sz="2000" dirty="0">
                <a:latin typeface="Arial" pitchFamily="34" charset="0"/>
                <a:cs typeface="Arial" pitchFamily="34" charset="0"/>
              </a:rPr>
              <a:t>Hedef müşteri gruplarını tanımlayın  </a:t>
            </a:r>
          </a:p>
          <a:p>
            <a:pPr marL="363538" indent="-363538" algn="just">
              <a:spcBef>
                <a:spcPct val="50000"/>
              </a:spcBef>
            </a:pPr>
            <a:r>
              <a:rPr lang="tr-TR" sz="2000" dirty="0">
                <a:solidFill>
                  <a:srgbClr val="FF0000"/>
                </a:solidFill>
                <a:latin typeface="Arial" pitchFamily="34" charset="0"/>
                <a:cs typeface="Arial" pitchFamily="34" charset="0"/>
              </a:rPr>
              <a:t>	(</a:t>
            </a:r>
            <a:r>
              <a:rPr lang="tr-TR" sz="2000" dirty="0" err="1">
                <a:solidFill>
                  <a:srgbClr val="FF0000"/>
                </a:solidFill>
                <a:latin typeface="Arial" pitchFamily="34" charset="0"/>
                <a:cs typeface="Arial" pitchFamily="34" charset="0"/>
              </a:rPr>
              <a:t>Kanvas</a:t>
            </a:r>
            <a:r>
              <a:rPr lang="tr-TR" sz="2000" dirty="0">
                <a:solidFill>
                  <a:srgbClr val="FF0000"/>
                </a:solidFill>
                <a:latin typeface="Arial" pitchFamily="34" charset="0"/>
                <a:cs typeface="Arial" pitchFamily="34" charset="0"/>
              </a:rPr>
              <a:t>: Müşteri </a:t>
            </a:r>
            <a:r>
              <a:rPr lang="tr-TR" sz="2000" dirty="0" err="1">
                <a:solidFill>
                  <a:srgbClr val="FF0000"/>
                </a:solidFill>
                <a:latin typeface="Arial" pitchFamily="34" charset="0"/>
                <a:cs typeface="Arial" pitchFamily="34" charset="0"/>
              </a:rPr>
              <a:t>Segmenti</a:t>
            </a:r>
            <a:r>
              <a:rPr lang="tr-TR" sz="2000" dirty="0">
                <a:solidFill>
                  <a:srgbClr val="FF0000"/>
                </a:solidFill>
                <a:latin typeface="Arial" pitchFamily="34" charset="0"/>
                <a:cs typeface="Arial" pitchFamily="34" charset="0"/>
              </a:rPr>
              <a:t> ve Erken Benimseyenler)</a:t>
            </a:r>
          </a:p>
          <a:p>
            <a:pPr marL="363538" indent="-363538" algn="just">
              <a:spcBef>
                <a:spcPct val="50000"/>
              </a:spcBef>
            </a:pPr>
            <a:r>
              <a:rPr lang="tr-TR" sz="2000" dirty="0">
                <a:latin typeface="Arial" pitchFamily="34" charset="0"/>
                <a:cs typeface="Arial" pitchFamily="34" charset="0"/>
              </a:rPr>
              <a:t>	</a:t>
            </a:r>
            <a:r>
              <a:rPr lang="tr-TR" sz="2000" dirty="0">
                <a:solidFill>
                  <a:srgbClr val="FF0000"/>
                </a:solidFill>
                <a:latin typeface="Arial" pitchFamily="34" charset="0"/>
                <a:cs typeface="Arial" pitchFamily="34" charset="0"/>
              </a:rPr>
              <a:t>(Bireyler – Firmalar – Kurumlar) </a:t>
            </a:r>
          </a:p>
          <a:p>
            <a:pPr marL="363538" indent="-363538" algn="just">
              <a:spcBef>
                <a:spcPct val="50000"/>
              </a:spcBef>
            </a:pPr>
            <a:r>
              <a:rPr lang="tr-TR" sz="2000" dirty="0">
                <a:latin typeface="Arial" pitchFamily="34" charset="0"/>
                <a:cs typeface="Arial" pitchFamily="34" charset="0"/>
              </a:rPr>
              <a:t>İhtiyaçları ne? Sizin çözeceğiniz sorun veya sağlayacağınız </a:t>
            </a:r>
            <a:r>
              <a:rPr lang="tr-TR" sz="2000" b="1" dirty="0">
                <a:solidFill>
                  <a:srgbClr val="FF0000"/>
                </a:solidFill>
                <a:latin typeface="Arial" pitchFamily="34" charset="0"/>
                <a:cs typeface="Arial" pitchFamily="34" charset="0"/>
              </a:rPr>
              <a:t>ekstra</a:t>
            </a:r>
            <a:r>
              <a:rPr lang="tr-TR" sz="2000" dirty="0">
                <a:latin typeface="Arial" pitchFamily="34" charset="0"/>
                <a:cs typeface="Arial" pitchFamily="34" charset="0"/>
              </a:rPr>
              <a:t> fayda ne? </a:t>
            </a:r>
          </a:p>
          <a:p>
            <a:pPr marL="363538" indent="-363538" algn="just">
              <a:spcBef>
                <a:spcPct val="50000"/>
              </a:spcBef>
            </a:pPr>
            <a:r>
              <a:rPr lang="tr-TR" sz="2000" dirty="0">
                <a:latin typeface="Arial" pitchFamily="34" charset="0"/>
                <a:cs typeface="Arial" pitchFamily="34" charset="0"/>
              </a:rPr>
              <a:t>Müşteri beklentileri</a:t>
            </a:r>
          </a:p>
          <a:p>
            <a:pPr marL="363538" indent="-363538" algn="just">
              <a:spcBef>
                <a:spcPct val="50000"/>
              </a:spcBef>
            </a:pPr>
            <a:r>
              <a:rPr lang="tr-TR" sz="2000" dirty="0">
                <a:latin typeface="Arial" pitchFamily="34" charset="0"/>
                <a:cs typeface="Arial" pitchFamily="34" charset="0"/>
              </a:rPr>
              <a:t>Yükselen trendler </a:t>
            </a:r>
            <a:r>
              <a:rPr lang="tr-TR" sz="2000" dirty="0">
                <a:solidFill>
                  <a:srgbClr val="FF0000"/>
                </a:solidFill>
                <a:latin typeface="Arial" pitchFamily="34" charset="0"/>
                <a:cs typeface="Arial" pitchFamily="34" charset="0"/>
              </a:rPr>
              <a:t>(otomasyon, çevrecilik, vs.)</a:t>
            </a:r>
          </a:p>
          <a:p>
            <a:pPr marL="363538" indent="-363538" algn="just">
              <a:spcBef>
                <a:spcPct val="50000"/>
              </a:spcBef>
            </a:pPr>
            <a:r>
              <a:rPr lang="tr-TR" sz="2000" dirty="0">
                <a:latin typeface="Arial" pitchFamily="34" charset="0"/>
                <a:cs typeface="Arial" pitchFamily="34" charset="0"/>
              </a:rPr>
              <a:t>Ürün / hizmetle ilgili Alışkanlıklar</a:t>
            </a:r>
          </a:p>
          <a:p>
            <a:pPr marL="363538" indent="-363538" algn="just">
              <a:spcBef>
                <a:spcPct val="50000"/>
              </a:spcBef>
            </a:pPr>
            <a:r>
              <a:rPr lang="tr-TR" sz="2000" dirty="0" err="1">
                <a:latin typeface="Arial" pitchFamily="34" charset="0"/>
                <a:cs typeface="Arial" pitchFamily="34" charset="0"/>
              </a:rPr>
              <a:t>Satınalma</a:t>
            </a:r>
            <a:r>
              <a:rPr lang="tr-TR" sz="2000" dirty="0">
                <a:latin typeface="Arial" pitchFamily="34" charset="0"/>
                <a:cs typeface="Arial" pitchFamily="34" charset="0"/>
              </a:rPr>
              <a:t> gücü – </a:t>
            </a:r>
            <a:r>
              <a:rPr lang="tr-TR" sz="2000" dirty="0" err="1">
                <a:latin typeface="Arial" pitchFamily="34" charset="0"/>
                <a:cs typeface="Arial" pitchFamily="34" charset="0"/>
              </a:rPr>
              <a:t>satınalma</a:t>
            </a:r>
            <a:r>
              <a:rPr lang="tr-TR" sz="2000" dirty="0">
                <a:latin typeface="Arial" pitchFamily="34" charset="0"/>
                <a:cs typeface="Arial" pitchFamily="34" charset="0"/>
              </a:rPr>
              <a:t> alışkanlıkları – </a:t>
            </a:r>
            <a:r>
              <a:rPr lang="tr-TR" sz="2000" dirty="0" err="1">
                <a:latin typeface="Arial" pitchFamily="34" charset="0"/>
                <a:cs typeface="Arial" pitchFamily="34" charset="0"/>
              </a:rPr>
              <a:t>satınalma</a:t>
            </a:r>
            <a:r>
              <a:rPr lang="tr-TR" sz="2000" dirty="0">
                <a:latin typeface="Arial" pitchFamily="34" charset="0"/>
                <a:cs typeface="Arial" pitchFamily="34" charset="0"/>
              </a:rPr>
              <a:t> kararı</a:t>
            </a:r>
          </a:p>
          <a:p>
            <a:pPr marL="363538" indent="-363538" algn="just">
              <a:spcBef>
                <a:spcPct val="50000"/>
              </a:spcBef>
            </a:pPr>
            <a:r>
              <a:rPr lang="tr-TR" sz="2000" dirty="0">
                <a:latin typeface="Arial" pitchFamily="34" charset="0"/>
                <a:cs typeface="Arial" pitchFamily="34" charset="0"/>
              </a:rPr>
              <a:t>İmaj</a:t>
            </a:r>
          </a:p>
          <a:p>
            <a:pPr marL="363538" indent="-363538" algn="just">
              <a:spcBef>
                <a:spcPct val="50000"/>
              </a:spcBef>
            </a:pPr>
            <a:r>
              <a:rPr lang="tr-TR" sz="2000" dirty="0">
                <a:latin typeface="Arial" pitchFamily="34" charset="0"/>
                <a:cs typeface="Arial" pitchFamily="34" charset="0"/>
              </a:rPr>
              <a:t>Moda</a:t>
            </a:r>
          </a:p>
        </p:txBody>
      </p:sp>
      <p:sp>
        <p:nvSpPr>
          <p:cNvPr id="2" name="Oval 1">
            <a:extLst>
              <a:ext uri="{FF2B5EF4-FFF2-40B4-BE49-F238E27FC236}">
                <a16:creationId xmlns:a16="http://schemas.microsoft.com/office/drawing/2014/main" id="{A6B1F278-E6FD-4B8B-92C6-94761FEB874A}"/>
              </a:ext>
            </a:extLst>
          </p:cNvPr>
          <p:cNvSpPr/>
          <p:nvPr/>
        </p:nvSpPr>
        <p:spPr>
          <a:xfrm>
            <a:off x="6156176" y="2996952"/>
            <a:ext cx="2771800" cy="10081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dirty="0"/>
              <a:t>Benzersiz Değer Önerisi</a:t>
            </a:r>
            <a:endParaRPr lang="en-GB" dirty="0"/>
          </a:p>
        </p:txBody>
      </p:sp>
      <p:cxnSp>
        <p:nvCxnSpPr>
          <p:cNvPr id="5" name="Düz Ok Bağlayıcısı 4">
            <a:extLst>
              <a:ext uri="{FF2B5EF4-FFF2-40B4-BE49-F238E27FC236}">
                <a16:creationId xmlns:a16="http://schemas.microsoft.com/office/drawing/2014/main" id="{6F658E9E-6320-4CE4-86A5-393B16E1757B}"/>
              </a:ext>
            </a:extLst>
          </p:cNvPr>
          <p:cNvCxnSpPr/>
          <p:nvPr/>
        </p:nvCxnSpPr>
        <p:spPr>
          <a:xfrm flipH="1">
            <a:off x="7812360" y="2780928"/>
            <a:ext cx="377962" cy="21602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6038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331640" y="620688"/>
            <a:ext cx="7183507" cy="431834"/>
          </a:xfrm>
        </p:spPr>
        <p:txBody>
          <a:bodyPr>
            <a:normAutofit fontScale="90000"/>
          </a:bodyPr>
          <a:lstStyle/>
          <a:p>
            <a:pPr algn="ctr"/>
            <a:r>
              <a:rPr lang="tr-TR" sz="2700" b="1" dirty="0"/>
              <a:t>1512 BAŞVURU FORMU</a:t>
            </a:r>
          </a:p>
        </p:txBody>
      </p:sp>
      <p:sp>
        <p:nvSpPr>
          <p:cNvPr id="3" name="İçerik Yer Tutucusu 2"/>
          <p:cNvSpPr>
            <a:spLocks noGrp="1"/>
          </p:cNvSpPr>
          <p:nvPr>
            <p:ph idx="1"/>
          </p:nvPr>
        </p:nvSpPr>
        <p:spPr>
          <a:xfrm>
            <a:off x="675861" y="1679817"/>
            <a:ext cx="7948820" cy="3749433"/>
          </a:xfrm>
        </p:spPr>
        <p:txBody>
          <a:bodyPr>
            <a:normAutofit/>
          </a:bodyPr>
          <a:lstStyle/>
          <a:p>
            <a:pPr marL="0" indent="0">
              <a:buNone/>
            </a:pPr>
            <a:r>
              <a:rPr lang="en-AU" b="1" dirty="0"/>
              <a:t>BÖLÜM A – GİRİŞİMCİYE AİT BİLGİLER</a:t>
            </a:r>
            <a:r>
              <a:rPr lang="tr-TR" b="1" dirty="0"/>
              <a:t>	</a:t>
            </a:r>
            <a:endParaRPr lang="tr-TR" dirty="0"/>
          </a:p>
          <a:p>
            <a:pPr marL="0" indent="0">
              <a:buNone/>
            </a:pPr>
            <a:r>
              <a:rPr lang="en-AU" b="1" dirty="0"/>
              <a:t>BÖLÜM B – İŞ FİKRİNİN KISA TANITIMI</a:t>
            </a:r>
            <a:endParaRPr lang="tr-TR" b="1" dirty="0"/>
          </a:p>
          <a:p>
            <a:pPr marL="0" indent="0">
              <a:buNone/>
            </a:pPr>
            <a:r>
              <a:rPr lang="en-AU" sz="2000" dirty="0"/>
              <a:t>- </a:t>
            </a:r>
            <a:r>
              <a:rPr lang="en-AU" sz="2000" dirty="0" err="1"/>
              <a:t>Girişimcinin</a:t>
            </a:r>
            <a:r>
              <a:rPr lang="en-AU" sz="2000" dirty="0"/>
              <a:t> </a:t>
            </a:r>
            <a:r>
              <a:rPr lang="en-AU" sz="2000" dirty="0" err="1"/>
              <a:t>Yetenek</a:t>
            </a:r>
            <a:r>
              <a:rPr lang="en-AU" sz="2000" dirty="0"/>
              <a:t> </a:t>
            </a:r>
            <a:r>
              <a:rPr lang="tr-TR" sz="2000" dirty="0"/>
              <a:t>v</a:t>
            </a:r>
            <a:r>
              <a:rPr lang="en-AU" sz="2000" dirty="0"/>
              <a:t>e </a:t>
            </a:r>
            <a:r>
              <a:rPr lang="en-AU" sz="2000" dirty="0" err="1"/>
              <a:t>Birikimi</a:t>
            </a:r>
            <a:r>
              <a:rPr lang="tr-TR" sz="2000" dirty="0"/>
              <a:t>	</a:t>
            </a:r>
          </a:p>
          <a:p>
            <a:pPr marL="0" indent="0">
              <a:buNone/>
            </a:pPr>
            <a:r>
              <a:rPr lang="en-AU" sz="2000" dirty="0"/>
              <a:t>- </a:t>
            </a:r>
            <a:r>
              <a:rPr lang="en-AU" sz="2000" dirty="0" err="1"/>
              <a:t>İş</a:t>
            </a:r>
            <a:r>
              <a:rPr lang="en-AU" sz="2000" dirty="0"/>
              <a:t> </a:t>
            </a:r>
            <a:r>
              <a:rPr lang="en-AU" sz="2000" dirty="0" err="1"/>
              <a:t>Fikrinin</a:t>
            </a:r>
            <a:r>
              <a:rPr lang="en-AU" sz="2000" dirty="0"/>
              <a:t> K</a:t>
            </a:r>
            <a:r>
              <a:rPr lang="tr-TR" sz="2000" dirty="0"/>
              <a:t>ı</a:t>
            </a:r>
            <a:r>
              <a:rPr lang="en-AU" sz="2000" dirty="0" err="1"/>
              <a:t>sa</a:t>
            </a:r>
            <a:r>
              <a:rPr lang="en-AU" sz="2000" dirty="0"/>
              <a:t> Tan</a:t>
            </a:r>
            <a:r>
              <a:rPr lang="tr-TR" sz="2000" dirty="0"/>
              <a:t>ı</a:t>
            </a:r>
            <a:r>
              <a:rPr lang="en-AU" sz="2000" dirty="0"/>
              <a:t>t</a:t>
            </a:r>
            <a:r>
              <a:rPr lang="tr-TR" sz="2000" dirty="0"/>
              <a:t>ı</a:t>
            </a:r>
            <a:r>
              <a:rPr lang="en-AU" sz="2000" dirty="0"/>
              <a:t>m</a:t>
            </a:r>
            <a:r>
              <a:rPr lang="tr-TR" sz="2000" dirty="0"/>
              <a:t>ı	</a:t>
            </a:r>
          </a:p>
          <a:p>
            <a:pPr marL="0" indent="0">
              <a:buNone/>
            </a:pPr>
            <a:r>
              <a:rPr lang="en-AU" sz="2000" dirty="0"/>
              <a:t>- </a:t>
            </a:r>
            <a:r>
              <a:rPr lang="en-AU" sz="2000" dirty="0" err="1"/>
              <a:t>İş</a:t>
            </a:r>
            <a:r>
              <a:rPr lang="en-AU" sz="2000" dirty="0"/>
              <a:t> </a:t>
            </a:r>
            <a:r>
              <a:rPr lang="en-AU" sz="2000" dirty="0" err="1"/>
              <a:t>Fikriyle</a:t>
            </a:r>
            <a:r>
              <a:rPr lang="en-AU" sz="2000" dirty="0"/>
              <a:t> Olu</a:t>
            </a:r>
            <a:r>
              <a:rPr lang="tr-TR" sz="2000" dirty="0"/>
              <a:t>ş</a:t>
            </a:r>
            <a:r>
              <a:rPr lang="en-AU" sz="2000" dirty="0" err="1"/>
              <a:t>turulacak</a:t>
            </a:r>
            <a:r>
              <a:rPr lang="en-AU" sz="2000" dirty="0"/>
              <a:t> </a:t>
            </a:r>
            <a:r>
              <a:rPr lang="en-AU" sz="2000" dirty="0" err="1"/>
              <a:t>Ürün</a:t>
            </a:r>
            <a:r>
              <a:rPr lang="en-AU" sz="2000" dirty="0"/>
              <a:t> </a:t>
            </a:r>
            <a:r>
              <a:rPr lang="tr-TR" sz="2000" dirty="0"/>
              <a:t>v</a:t>
            </a:r>
            <a:r>
              <a:rPr lang="en-AU" sz="2000" dirty="0"/>
              <a:t>e </a:t>
            </a:r>
            <a:r>
              <a:rPr lang="en-AU" sz="2000" dirty="0" err="1"/>
              <a:t>Hizmetler</a:t>
            </a:r>
            <a:r>
              <a:rPr lang="tr-TR" sz="2000" dirty="0"/>
              <a:t>	</a:t>
            </a:r>
          </a:p>
          <a:p>
            <a:pPr marL="0" indent="0">
              <a:buNone/>
            </a:pPr>
            <a:r>
              <a:rPr lang="en-AU" sz="2000" dirty="0"/>
              <a:t> - </a:t>
            </a:r>
            <a:r>
              <a:rPr lang="en-AU" sz="2000" dirty="0" err="1"/>
              <a:t>İş</a:t>
            </a:r>
            <a:r>
              <a:rPr lang="en-AU" sz="2000" dirty="0"/>
              <a:t> </a:t>
            </a:r>
            <a:r>
              <a:rPr lang="en-AU" sz="2000" dirty="0" err="1"/>
              <a:t>Fikrinin</a:t>
            </a:r>
            <a:r>
              <a:rPr lang="en-AU" sz="2000" dirty="0"/>
              <a:t> </a:t>
            </a:r>
            <a:r>
              <a:rPr lang="en-AU" sz="2000" dirty="0" err="1"/>
              <a:t>Yenilikçi</a:t>
            </a:r>
            <a:r>
              <a:rPr lang="en-AU" sz="2000" dirty="0"/>
              <a:t> </a:t>
            </a:r>
            <a:r>
              <a:rPr lang="en-AU" sz="2000" dirty="0" err="1"/>
              <a:t>Yönü</a:t>
            </a:r>
            <a:r>
              <a:rPr lang="en-AU" sz="2000" dirty="0"/>
              <a:t> </a:t>
            </a:r>
            <a:r>
              <a:rPr lang="tr-TR" sz="2000" dirty="0"/>
              <a:t>v</a:t>
            </a:r>
            <a:r>
              <a:rPr lang="en-AU" sz="2000" dirty="0"/>
              <a:t>e </a:t>
            </a:r>
            <a:r>
              <a:rPr lang="en-AU" sz="2000" dirty="0" err="1"/>
              <a:t>Teknoloji</a:t>
            </a:r>
            <a:r>
              <a:rPr lang="en-AU" sz="2000" dirty="0"/>
              <a:t> </a:t>
            </a:r>
            <a:r>
              <a:rPr lang="en-AU" sz="2000" dirty="0" err="1"/>
              <a:t>Düzeyi</a:t>
            </a:r>
            <a:r>
              <a:rPr lang="tr-TR" sz="2000" dirty="0"/>
              <a:t>	</a:t>
            </a:r>
          </a:p>
          <a:p>
            <a:pPr marL="0" indent="0">
              <a:buNone/>
            </a:pPr>
            <a:r>
              <a:rPr lang="en-AU" sz="2000" dirty="0"/>
              <a:t>- </a:t>
            </a:r>
            <a:r>
              <a:rPr lang="en-AU" sz="2000" dirty="0" err="1"/>
              <a:t>Ticari</a:t>
            </a:r>
            <a:r>
              <a:rPr lang="en-AU" sz="2000" dirty="0"/>
              <a:t> </a:t>
            </a:r>
            <a:r>
              <a:rPr lang="en-AU" sz="2000" dirty="0" err="1"/>
              <a:t>Beklenti</a:t>
            </a:r>
            <a:r>
              <a:rPr lang="en-AU" sz="2000" dirty="0"/>
              <a:t> </a:t>
            </a:r>
            <a:r>
              <a:rPr lang="tr-TR" sz="2000" dirty="0"/>
              <a:t>v</a:t>
            </a:r>
            <a:r>
              <a:rPr lang="en-AU" sz="2000" dirty="0"/>
              <a:t>e </a:t>
            </a:r>
            <a:r>
              <a:rPr lang="en-AU" sz="2000" dirty="0" err="1"/>
              <a:t>Sürdürülebilirlik</a:t>
            </a:r>
            <a:r>
              <a:rPr lang="tr-TR" sz="2000" dirty="0"/>
              <a:t>	</a:t>
            </a:r>
          </a:p>
        </p:txBody>
      </p:sp>
      <p:sp>
        <p:nvSpPr>
          <p:cNvPr id="4" name="Sağ Ayraç 3">
            <a:extLst>
              <a:ext uri="{FF2B5EF4-FFF2-40B4-BE49-F238E27FC236}">
                <a16:creationId xmlns:a16="http://schemas.microsoft.com/office/drawing/2014/main" id="{E9A0DAAA-9102-4B1A-8E96-34F08196E2D3}"/>
              </a:ext>
            </a:extLst>
          </p:cNvPr>
          <p:cNvSpPr/>
          <p:nvPr/>
        </p:nvSpPr>
        <p:spPr>
          <a:xfrm>
            <a:off x="5364088" y="3284983"/>
            <a:ext cx="536650" cy="13727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Metin kutusu 4">
            <a:extLst>
              <a:ext uri="{FF2B5EF4-FFF2-40B4-BE49-F238E27FC236}">
                <a16:creationId xmlns:a16="http://schemas.microsoft.com/office/drawing/2014/main" id="{14A75460-E980-4008-999F-71825F49D957}"/>
              </a:ext>
            </a:extLst>
          </p:cNvPr>
          <p:cNvSpPr txBox="1"/>
          <p:nvPr/>
        </p:nvSpPr>
        <p:spPr>
          <a:xfrm>
            <a:off x="6084167" y="3789040"/>
            <a:ext cx="2383971"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tr-TR" dirty="0"/>
              <a:t>YALIN KANVAS’TAN</a:t>
            </a:r>
            <a:endParaRPr lang="en-GB" dirty="0"/>
          </a:p>
        </p:txBody>
      </p:sp>
    </p:spTree>
    <p:extLst>
      <p:ext uri="{BB962C8B-B14F-4D97-AF65-F5344CB8AC3E}">
        <p14:creationId xmlns:p14="http://schemas.microsoft.com/office/powerpoint/2010/main" val="13299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Başlık"/>
          <p:cNvSpPr>
            <a:spLocks noGrp="1"/>
          </p:cNvSpPr>
          <p:nvPr>
            <p:ph type="title"/>
          </p:nvPr>
        </p:nvSpPr>
        <p:spPr>
          <a:xfrm>
            <a:off x="1162050" y="312196"/>
            <a:ext cx="6535340" cy="485775"/>
          </a:xfrm>
        </p:spPr>
        <p:txBody>
          <a:bodyPr>
            <a:noAutofit/>
          </a:bodyPr>
          <a:lstStyle/>
          <a:p>
            <a:pPr algn="ctr"/>
            <a:r>
              <a:rPr lang="tr-TR" sz="2800" dirty="0">
                <a:latin typeface="Arial" panose="020B0604020202020204" pitchFamily="34" charset="0"/>
                <a:cs typeface="Arial" panose="020B0604020202020204" pitchFamily="34" charset="0"/>
              </a:rPr>
              <a:t>F.3: TEDARİKÇİLER</a:t>
            </a:r>
          </a:p>
        </p:txBody>
      </p:sp>
      <p:sp>
        <p:nvSpPr>
          <p:cNvPr id="3" name="2 Slayt Numarası Yer Tutucusu"/>
          <p:cNvSpPr>
            <a:spLocks noGrp="1"/>
          </p:cNvSpPr>
          <p:nvPr>
            <p:ph type="sldNum" sz="quarter" idx="4294967295"/>
          </p:nvPr>
        </p:nvSpPr>
        <p:spPr>
          <a:xfrm>
            <a:off x="899592" y="6229056"/>
            <a:ext cx="859383" cy="342900"/>
          </a:xfrm>
          <a:prstGeom prst="ellipse">
            <a:avLst/>
          </a:prstGeom>
        </p:spPr>
        <p:txBody>
          <a:bodyPr/>
          <a:lstStyle/>
          <a:p>
            <a:pPr>
              <a:defRPr/>
            </a:pPr>
            <a:fld id="{D1F47AC4-AC8B-41E9-B410-FF1EEF63825A}" type="slidenum">
              <a:rPr lang="tr-TR"/>
              <a:pPr>
                <a:defRPr/>
              </a:pPr>
              <a:t>20</a:t>
            </a:fld>
            <a:endParaRPr lang="tr-TR" dirty="0"/>
          </a:p>
        </p:txBody>
      </p:sp>
      <p:sp>
        <p:nvSpPr>
          <p:cNvPr id="71684" name="3 İçerik Yer Tutucusu"/>
          <p:cNvSpPr>
            <a:spLocks noGrp="1"/>
          </p:cNvSpPr>
          <p:nvPr>
            <p:ph sz="quarter" idx="1"/>
          </p:nvPr>
        </p:nvSpPr>
        <p:spPr>
          <a:xfrm>
            <a:off x="32887" y="821016"/>
            <a:ext cx="9144000" cy="3563540"/>
          </a:xfrm>
        </p:spPr>
        <p:txBody>
          <a:bodyPr>
            <a:normAutofit fontScale="85000" lnSpcReduction="10000"/>
          </a:bodyPr>
          <a:lstStyle/>
          <a:p>
            <a:pPr marL="265510" indent="-265510">
              <a:buNone/>
              <a:defRPr/>
            </a:pPr>
            <a:endParaRPr lang="tr-TR" sz="2400" dirty="0">
              <a:latin typeface="Arial" charset="0"/>
              <a:cs typeface="Arial" charset="0"/>
            </a:endParaRPr>
          </a:p>
          <a:p>
            <a:pPr marL="265510" indent="1191">
              <a:buNone/>
              <a:defRPr/>
            </a:pPr>
            <a:r>
              <a:rPr lang="tr-TR" sz="2400" dirty="0">
                <a:cs typeface="Arial" charset="0"/>
                <a:sym typeface="Wingdings" panose="05000000000000000000" pitchFamily="2" charset="2"/>
              </a:rPr>
              <a:t> </a:t>
            </a:r>
            <a:r>
              <a:rPr lang="tr-TR" sz="2400" dirty="0">
                <a:cs typeface="Arial" charset="0"/>
              </a:rPr>
              <a:t>Prototipi oluşturmak için almanız gerekenleri listeleyin</a:t>
            </a:r>
          </a:p>
          <a:p>
            <a:pPr marL="608410">
              <a:defRPr/>
            </a:pPr>
            <a:r>
              <a:rPr lang="tr-TR" sz="2400" dirty="0">
                <a:cs typeface="Arial" charset="0"/>
              </a:rPr>
              <a:t>Malzemeler, hammadde, </a:t>
            </a:r>
          </a:p>
          <a:p>
            <a:pPr marL="608410">
              <a:defRPr/>
            </a:pPr>
            <a:r>
              <a:rPr lang="tr-TR" sz="2400" dirty="0">
                <a:cs typeface="Arial" charset="0"/>
              </a:rPr>
              <a:t>Yazılım, </a:t>
            </a:r>
          </a:p>
          <a:p>
            <a:pPr marL="608410">
              <a:defRPr/>
            </a:pPr>
            <a:r>
              <a:rPr lang="tr-TR" sz="2400" dirty="0">
                <a:cs typeface="Arial" charset="0"/>
              </a:rPr>
              <a:t>Donanım ve ekipman, </a:t>
            </a:r>
          </a:p>
          <a:p>
            <a:pPr marL="608410">
              <a:defRPr/>
            </a:pPr>
            <a:r>
              <a:rPr lang="tr-TR" sz="2400" dirty="0">
                <a:cs typeface="Arial" charset="0"/>
              </a:rPr>
              <a:t>Hizmet, vb.</a:t>
            </a:r>
          </a:p>
          <a:p>
            <a:pPr marL="265510" indent="1191">
              <a:buNone/>
              <a:defRPr/>
            </a:pPr>
            <a:r>
              <a:rPr lang="tr-TR" sz="2400" dirty="0">
                <a:cs typeface="Arial" charset="0"/>
              </a:rPr>
              <a:t> </a:t>
            </a:r>
          </a:p>
          <a:p>
            <a:pPr marL="265510" indent="1191">
              <a:buNone/>
              <a:defRPr/>
            </a:pPr>
            <a:r>
              <a:rPr lang="tr-TR" sz="2400" dirty="0">
                <a:cs typeface="Arial" charset="0"/>
                <a:sym typeface="Wingdings" panose="05000000000000000000" pitchFamily="2" charset="2"/>
              </a:rPr>
              <a:t> </a:t>
            </a:r>
            <a:r>
              <a:rPr lang="tr-TR" sz="2400" dirty="0">
                <a:cs typeface="Arial" charset="0"/>
              </a:rPr>
              <a:t>Bunların taşıması gereken özellikleri neler?</a:t>
            </a:r>
          </a:p>
          <a:p>
            <a:pPr marL="265510" indent="1191">
              <a:buNone/>
              <a:defRPr/>
            </a:pPr>
            <a:r>
              <a:rPr lang="tr-TR" sz="2400" dirty="0">
                <a:cs typeface="Arial" charset="0"/>
                <a:sym typeface="Wingdings" panose="05000000000000000000" pitchFamily="2" charset="2"/>
              </a:rPr>
              <a:t> </a:t>
            </a:r>
            <a:r>
              <a:rPr lang="tr-TR" sz="2400" dirty="0">
                <a:cs typeface="Arial" charset="0"/>
              </a:rPr>
              <a:t>Nerelerden temin edebilirsiniz? (satın alma veya kiralama) – </a:t>
            </a:r>
            <a:r>
              <a:rPr lang="tr-TR" sz="2400" b="1" dirty="0">
                <a:solidFill>
                  <a:srgbClr val="FF0000"/>
                </a:solidFill>
                <a:cs typeface="Arial" charset="0"/>
              </a:rPr>
              <a:t>Tek tedarikçi riskli!</a:t>
            </a:r>
          </a:p>
          <a:p>
            <a:pPr marL="265510" indent="1191">
              <a:buNone/>
              <a:defRPr/>
            </a:pPr>
            <a:r>
              <a:rPr lang="tr-TR" sz="2400" dirty="0">
                <a:cs typeface="Arial" charset="0"/>
                <a:sym typeface="Wingdings" panose="05000000000000000000" pitchFamily="2" charset="2"/>
              </a:rPr>
              <a:t> </a:t>
            </a:r>
            <a:r>
              <a:rPr lang="tr-TR" sz="2400" dirty="0">
                <a:cs typeface="Arial" charset="0"/>
              </a:rPr>
              <a:t>Her biri için ortalama fiyat ne?  </a:t>
            </a:r>
            <a:endParaRPr lang="tr-TR" sz="2400" dirty="0">
              <a:latin typeface="Arial" charset="0"/>
              <a:cs typeface="Arial" charset="0"/>
            </a:endParaRPr>
          </a:p>
          <a:p>
            <a:pPr>
              <a:buFont typeface="Wingdings 2" pitchFamily="18" charset="2"/>
              <a:buNone/>
              <a:defRPr/>
            </a:pPr>
            <a:endParaRPr lang="tr-TR" sz="1800" dirty="0">
              <a:latin typeface="Arial" charset="0"/>
              <a:cs typeface="Arial" charset="0"/>
            </a:endParaRPr>
          </a:p>
        </p:txBody>
      </p:sp>
      <p:pic>
        <p:nvPicPr>
          <p:cNvPr id="5122" name="Picture 2" descr="Tedarikçi Denetimleri - Denetsis">
            <a:extLst>
              <a:ext uri="{FF2B5EF4-FFF2-40B4-BE49-F238E27FC236}">
                <a16:creationId xmlns:a16="http://schemas.microsoft.com/office/drawing/2014/main" id="{6AD801A7-D885-47E2-A28D-83DA9074A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980728"/>
            <a:ext cx="2228850" cy="2228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o 4">
            <a:extLst>
              <a:ext uri="{FF2B5EF4-FFF2-40B4-BE49-F238E27FC236}">
                <a16:creationId xmlns:a16="http://schemas.microsoft.com/office/drawing/2014/main" id="{EE506174-F003-40B5-B3A5-DFDC64AB3E3B}"/>
              </a:ext>
            </a:extLst>
          </p:cNvPr>
          <p:cNvGraphicFramePr>
            <a:graphicFrameLocks noGrp="1"/>
          </p:cNvGraphicFramePr>
          <p:nvPr>
            <p:extLst>
              <p:ext uri="{D42A27DB-BD31-4B8C-83A1-F6EECF244321}">
                <p14:modId xmlns:p14="http://schemas.microsoft.com/office/powerpoint/2010/main" val="533762422"/>
              </p:ext>
            </p:extLst>
          </p:nvPr>
        </p:nvGraphicFramePr>
        <p:xfrm>
          <a:off x="536435" y="4274273"/>
          <a:ext cx="8136904" cy="1752600"/>
        </p:xfrm>
        <a:graphic>
          <a:graphicData uri="http://schemas.openxmlformats.org/drawingml/2006/table">
            <a:tbl>
              <a:tblPr firstRow="1" bandRow="1">
                <a:tableStyleId>{5940675A-B579-460E-94D1-54222C63F5DA}</a:tableStyleId>
              </a:tblPr>
              <a:tblGrid>
                <a:gridCol w="2034226">
                  <a:extLst>
                    <a:ext uri="{9D8B030D-6E8A-4147-A177-3AD203B41FA5}">
                      <a16:colId xmlns:a16="http://schemas.microsoft.com/office/drawing/2014/main" val="182664256"/>
                    </a:ext>
                  </a:extLst>
                </a:gridCol>
                <a:gridCol w="2034226">
                  <a:extLst>
                    <a:ext uri="{9D8B030D-6E8A-4147-A177-3AD203B41FA5}">
                      <a16:colId xmlns:a16="http://schemas.microsoft.com/office/drawing/2014/main" val="2123245931"/>
                    </a:ext>
                  </a:extLst>
                </a:gridCol>
                <a:gridCol w="2034226">
                  <a:extLst>
                    <a:ext uri="{9D8B030D-6E8A-4147-A177-3AD203B41FA5}">
                      <a16:colId xmlns:a16="http://schemas.microsoft.com/office/drawing/2014/main" val="1998157701"/>
                    </a:ext>
                  </a:extLst>
                </a:gridCol>
                <a:gridCol w="2034226">
                  <a:extLst>
                    <a:ext uri="{9D8B030D-6E8A-4147-A177-3AD203B41FA5}">
                      <a16:colId xmlns:a16="http://schemas.microsoft.com/office/drawing/2014/main" val="56879779"/>
                    </a:ext>
                  </a:extLst>
                </a:gridCol>
              </a:tblGrid>
              <a:tr h="370840">
                <a:tc>
                  <a:txBody>
                    <a:bodyPr/>
                    <a:lstStyle/>
                    <a:p>
                      <a:r>
                        <a:rPr lang="tr-TR" b="1" dirty="0"/>
                        <a:t>Gerekli malzeme / hizmet</a:t>
                      </a:r>
                      <a:endParaRPr lang="en-GB" b="1" dirty="0"/>
                    </a:p>
                  </a:txBody>
                  <a:tcPr/>
                </a:tc>
                <a:tc>
                  <a:txBody>
                    <a:bodyPr/>
                    <a:lstStyle/>
                    <a:p>
                      <a:r>
                        <a:rPr lang="tr-TR" b="1" dirty="0"/>
                        <a:t>Özellikleri</a:t>
                      </a:r>
                      <a:endParaRPr lang="en-GB" b="1" dirty="0"/>
                    </a:p>
                  </a:txBody>
                  <a:tcPr/>
                </a:tc>
                <a:tc>
                  <a:txBody>
                    <a:bodyPr/>
                    <a:lstStyle/>
                    <a:p>
                      <a:r>
                        <a:rPr lang="tr-TR" b="1" dirty="0"/>
                        <a:t>Olası Tedarikçiler</a:t>
                      </a:r>
                      <a:endParaRPr lang="en-GB" b="1" dirty="0"/>
                    </a:p>
                  </a:txBody>
                  <a:tcPr/>
                </a:tc>
                <a:tc>
                  <a:txBody>
                    <a:bodyPr/>
                    <a:lstStyle/>
                    <a:p>
                      <a:r>
                        <a:rPr lang="tr-TR" b="1" dirty="0"/>
                        <a:t>Fiyat</a:t>
                      </a:r>
                      <a:endParaRPr lang="en-GB" b="1" dirty="0"/>
                    </a:p>
                  </a:txBody>
                  <a:tcPr/>
                </a:tc>
                <a:extLst>
                  <a:ext uri="{0D108BD9-81ED-4DB2-BD59-A6C34878D82A}">
                    <a16:rowId xmlns:a16="http://schemas.microsoft.com/office/drawing/2014/main" val="2179818703"/>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973067569"/>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488957436"/>
                  </a:ext>
                </a:extLst>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985690078"/>
                  </a:ext>
                </a:extLst>
              </a:tr>
            </a:tbl>
          </a:graphicData>
        </a:graphic>
      </p:graphicFrame>
    </p:spTree>
    <p:extLst>
      <p:ext uri="{BB962C8B-B14F-4D97-AF65-F5344CB8AC3E}">
        <p14:creationId xmlns:p14="http://schemas.microsoft.com/office/powerpoint/2010/main" val="74037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Başlık"/>
          <p:cNvSpPr>
            <a:spLocks noGrp="1"/>
          </p:cNvSpPr>
          <p:nvPr>
            <p:ph type="title"/>
          </p:nvPr>
        </p:nvSpPr>
        <p:spPr>
          <a:xfrm>
            <a:off x="1162050" y="312196"/>
            <a:ext cx="6535340" cy="485775"/>
          </a:xfrm>
        </p:spPr>
        <p:txBody>
          <a:bodyPr>
            <a:noAutofit/>
          </a:bodyPr>
          <a:lstStyle/>
          <a:p>
            <a:pPr algn="ctr"/>
            <a:r>
              <a:rPr lang="tr-TR" sz="2800" dirty="0">
                <a:latin typeface="Arial" panose="020B0604020202020204" pitchFamily="34" charset="0"/>
                <a:cs typeface="Arial" panose="020B0604020202020204" pitchFamily="34" charset="0"/>
              </a:rPr>
              <a:t>F.4: RAKİPLER</a:t>
            </a:r>
          </a:p>
        </p:txBody>
      </p:sp>
      <p:sp>
        <p:nvSpPr>
          <p:cNvPr id="3" name="2 Slayt Numarası Yer Tutucusu"/>
          <p:cNvSpPr>
            <a:spLocks noGrp="1"/>
          </p:cNvSpPr>
          <p:nvPr>
            <p:ph type="sldNum" sz="quarter" idx="4294967295"/>
          </p:nvPr>
        </p:nvSpPr>
        <p:spPr>
          <a:xfrm>
            <a:off x="976313" y="5514975"/>
            <a:ext cx="1003399" cy="342900"/>
          </a:xfrm>
          <a:prstGeom prst="ellipse">
            <a:avLst/>
          </a:prstGeom>
        </p:spPr>
        <p:txBody>
          <a:bodyPr/>
          <a:lstStyle/>
          <a:p>
            <a:pPr>
              <a:defRPr/>
            </a:pPr>
            <a:fld id="{D1F47AC4-AC8B-41E9-B410-FF1EEF63825A}" type="slidenum">
              <a:rPr lang="tr-TR"/>
              <a:pPr>
                <a:defRPr/>
              </a:pPr>
              <a:t>21</a:t>
            </a:fld>
            <a:endParaRPr lang="tr-TR" dirty="0"/>
          </a:p>
        </p:txBody>
      </p:sp>
      <p:sp>
        <p:nvSpPr>
          <p:cNvPr id="71684" name="3 İçerik Yer Tutucusu"/>
          <p:cNvSpPr>
            <a:spLocks noGrp="1"/>
          </p:cNvSpPr>
          <p:nvPr>
            <p:ph sz="quarter" idx="1"/>
          </p:nvPr>
        </p:nvSpPr>
        <p:spPr>
          <a:xfrm>
            <a:off x="323529" y="2780928"/>
            <a:ext cx="8136904" cy="1512168"/>
          </a:xfrm>
        </p:spPr>
        <p:txBody>
          <a:bodyPr>
            <a:normAutofit/>
          </a:bodyPr>
          <a:lstStyle/>
          <a:p>
            <a:pPr marL="265510" indent="-265510">
              <a:buNone/>
              <a:defRPr/>
            </a:pPr>
            <a:endParaRPr lang="tr-TR" sz="2400" dirty="0">
              <a:latin typeface="Arial" charset="0"/>
              <a:cs typeface="Arial" charset="0"/>
            </a:endParaRPr>
          </a:p>
          <a:p>
            <a:pPr marL="265510" indent="1191">
              <a:buNone/>
              <a:defRPr/>
            </a:pPr>
            <a:r>
              <a:rPr lang="tr-TR" sz="2400" dirty="0">
                <a:cs typeface="Arial" charset="0"/>
              </a:rPr>
              <a:t>Ürününüz veya hizmetiniz hangi ihtiyacı giderecek?</a:t>
            </a:r>
          </a:p>
          <a:p>
            <a:pPr marL="265510" indent="1191">
              <a:buNone/>
              <a:defRPr/>
            </a:pPr>
            <a:r>
              <a:rPr lang="tr-TR" sz="2400" dirty="0">
                <a:cs typeface="Arial" charset="0"/>
              </a:rPr>
              <a:t>Potansiyel müşteriler bugün o ihtiyacı nasıl gideriyorlar?”</a:t>
            </a:r>
            <a:endParaRPr lang="tr-TR" sz="2400" dirty="0">
              <a:latin typeface="Arial" charset="0"/>
              <a:cs typeface="Arial" charset="0"/>
            </a:endParaRPr>
          </a:p>
          <a:p>
            <a:pPr>
              <a:buFont typeface="Wingdings 2" pitchFamily="18" charset="2"/>
              <a:buNone/>
              <a:defRPr/>
            </a:pPr>
            <a:endParaRPr lang="tr-TR" sz="1800" dirty="0">
              <a:latin typeface="Arial" charset="0"/>
              <a:cs typeface="Arial" charset="0"/>
            </a:endParaRPr>
          </a:p>
        </p:txBody>
      </p:sp>
      <p:pic>
        <p:nvPicPr>
          <p:cNvPr id="86021" name="Picture 4" descr="C:\Users\hakan\AppData\Local\Microsoft\Windows\Temporary Internet Files\Content.IE5\2TPLI07W\MC900233513[1].wmf"/>
          <p:cNvPicPr>
            <a:picLocks noChangeAspect="1" noChangeArrowheads="1"/>
          </p:cNvPicPr>
          <p:nvPr/>
        </p:nvPicPr>
        <p:blipFill>
          <a:blip r:embed="rId2" cstate="print"/>
          <a:srcRect/>
          <a:stretch>
            <a:fillRect/>
          </a:stretch>
        </p:blipFill>
        <p:spPr bwMode="auto">
          <a:xfrm>
            <a:off x="3275856" y="955411"/>
            <a:ext cx="2808311" cy="2022602"/>
          </a:xfrm>
          <a:prstGeom prst="rect">
            <a:avLst/>
          </a:prstGeom>
          <a:noFill/>
          <a:ln w="9525">
            <a:noFill/>
            <a:miter lim="800000"/>
            <a:headEnd/>
            <a:tailEnd/>
          </a:ln>
        </p:spPr>
      </p:pic>
    </p:spTree>
    <p:extLst>
      <p:ext uri="{BB962C8B-B14F-4D97-AF65-F5344CB8AC3E}">
        <p14:creationId xmlns:p14="http://schemas.microsoft.com/office/powerpoint/2010/main" val="301757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635" y="1160748"/>
            <a:ext cx="6407944" cy="437421"/>
          </a:xfrm>
        </p:spPr>
        <p:txBody>
          <a:bodyPr>
            <a:normAutofit fontScale="90000"/>
          </a:bodyPr>
          <a:lstStyle/>
          <a:p>
            <a:pPr algn="ctr"/>
            <a:r>
              <a:rPr lang="tr-TR" sz="2400" b="1" dirty="0">
                <a:latin typeface="+mn-lt"/>
                <a:cs typeface="Arial" pitchFamily="34" charset="0"/>
              </a:rPr>
              <a:t>RAKİPLERİN DURUMU</a:t>
            </a:r>
            <a:endParaRPr lang="tr-TR" sz="2100" b="1" dirty="0">
              <a:latin typeface="+mn-lt"/>
            </a:endParaRPr>
          </a:p>
        </p:txBody>
      </p:sp>
      <p:sp>
        <p:nvSpPr>
          <p:cNvPr id="3" name="Content Placeholder 2"/>
          <p:cNvSpPr>
            <a:spLocks noGrp="1"/>
          </p:cNvSpPr>
          <p:nvPr>
            <p:ph idx="1"/>
          </p:nvPr>
        </p:nvSpPr>
        <p:spPr>
          <a:xfrm>
            <a:off x="1763688" y="1808820"/>
            <a:ext cx="6315075" cy="3429000"/>
          </a:xfrm>
        </p:spPr>
        <p:txBody>
          <a:bodyPr>
            <a:normAutofit fontScale="70000" lnSpcReduction="20000"/>
          </a:bodyPr>
          <a:lstStyle/>
          <a:p>
            <a:pPr marL="215727" indent="-215727">
              <a:defRPr/>
            </a:pPr>
            <a:r>
              <a:rPr lang="tr-TR" dirty="0">
                <a:cs typeface="Arial" charset="0"/>
              </a:rPr>
              <a:t>Sundukları ürün/ hizmet özellikleri</a:t>
            </a:r>
          </a:p>
          <a:p>
            <a:pPr marL="215727" indent="-215727">
              <a:defRPr/>
            </a:pPr>
            <a:r>
              <a:rPr lang="tr-TR" dirty="0">
                <a:cs typeface="Arial" charset="0"/>
              </a:rPr>
              <a:t>Değer önerisi </a:t>
            </a:r>
            <a:endParaRPr lang="tr-TR" sz="1300" dirty="0">
              <a:cs typeface="Arial" charset="0"/>
            </a:endParaRPr>
          </a:p>
          <a:p>
            <a:pPr marL="215727" indent="-215727">
              <a:defRPr/>
            </a:pPr>
            <a:r>
              <a:rPr lang="tr-TR" dirty="0">
                <a:cs typeface="Arial" charset="0"/>
              </a:rPr>
              <a:t>Satış fiyatları</a:t>
            </a:r>
          </a:p>
          <a:p>
            <a:pPr marL="215727" indent="-215727">
              <a:defRPr/>
            </a:pPr>
            <a:r>
              <a:rPr lang="tr-TR" dirty="0">
                <a:cs typeface="Arial" charset="0"/>
              </a:rPr>
              <a:t>Satış Vadeleri</a:t>
            </a:r>
            <a:endParaRPr lang="tr-TR" sz="1300" dirty="0">
              <a:cs typeface="Arial" charset="0"/>
            </a:endParaRPr>
          </a:p>
          <a:p>
            <a:pPr marL="215727" indent="-215727">
              <a:defRPr/>
            </a:pPr>
            <a:r>
              <a:rPr lang="tr-TR" dirty="0">
                <a:cs typeface="Arial" charset="0"/>
              </a:rPr>
              <a:t>Pazar payları ve hitap ettikleri müşteri grupları</a:t>
            </a:r>
          </a:p>
          <a:p>
            <a:pPr marL="215727" indent="-215727">
              <a:defRPr/>
            </a:pPr>
            <a:r>
              <a:rPr lang="tr-TR" dirty="0">
                <a:cs typeface="Arial" charset="0"/>
              </a:rPr>
              <a:t>Kullanılan dağıtım kanalları ve teslimat şekilleri</a:t>
            </a:r>
          </a:p>
          <a:p>
            <a:pPr marL="215727" indent="-215727">
              <a:defRPr/>
            </a:pPr>
            <a:r>
              <a:rPr lang="tr-TR" dirty="0">
                <a:cs typeface="Arial" charset="0"/>
              </a:rPr>
              <a:t>Finansal güçleri</a:t>
            </a:r>
          </a:p>
          <a:p>
            <a:pPr marL="215727" indent="-215727">
              <a:defRPr/>
            </a:pPr>
            <a:r>
              <a:rPr lang="tr-TR" dirty="0">
                <a:cs typeface="Arial" charset="0"/>
              </a:rPr>
              <a:t>Yerleşim yeri özellikleri</a:t>
            </a:r>
            <a:endParaRPr lang="tr-TR" dirty="0"/>
          </a:p>
        </p:txBody>
      </p:sp>
    </p:spTree>
    <p:extLst>
      <p:ext uri="{BB962C8B-B14F-4D97-AF65-F5344CB8AC3E}">
        <p14:creationId xmlns:p14="http://schemas.microsoft.com/office/powerpoint/2010/main" val="101603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20164" y="1121700"/>
            <a:ext cx="5903673" cy="374378"/>
          </a:xfrm>
        </p:spPr>
        <p:txBody>
          <a:bodyPr>
            <a:normAutofit fontScale="90000"/>
          </a:bodyPr>
          <a:lstStyle/>
          <a:p>
            <a:pPr algn="ctr"/>
            <a:r>
              <a:rPr lang="tr-TR" sz="2400" b="1" dirty="0">
                <a:latin typeface="+mn-lt"/>
                <a:cs typeface="Arial" pitchFamily="34" charset="0"/>
              </a:rPr>
              <a:t>RAKİPLERİN DURUMU (ÖRNEK)</a:t>
            </a:r>
            <a:endParaRPr lang="tr-TR" sz="2400" dirty="0">
              <a:latin typeface="+mn-lt"/>
            </a:endParaRPr>
          </a:p>
        </p:txBody>
      </p:sp>
      <p:sp>
        <p:nvSpPr>
          <p:cNvPr id="3" name="İçerik Yer Tutucusu 2"/>
          <p:cNvSpPr>
            <a:spLocks noGrp="1"/>
          </p:cNvSpPr>
          <p:nvPr>
            <p:ph idx="1"/>
          </p:nvPr>
        </p:nvSpPr>
        <p:spPr>
          <a:xfrm>
            <a:off x="629433" y="1700375"/>
            <a:ext cx="7885917" cy="3797768"/>
          </a:xfrm>
        </p:spPr>
        <p:txBody>
          <a:bodyPr>
            <a:normAutofit fontScale="55000" lnSpcReduction="20000"/>
          </a:bodyPr>
          <a:lstStyle/>
          <a:p>
            <a:r>
              <a:rPr lang="tr-TR" dirty="0"/>
              <a:t>Cep telefonu piyasasında ABD, </a:t>
            </a:r>
            <a:r>
              <a:rPr lang="tr-TR" dirty="0" err="1"/>
              <a:t>G.Kore</a:t>
            </a:r>
            <a:r>
              <a:rPr lang="tr-TR" dirty="0"/>
              <a:t>, Çin menşeili ürünler ve yerli markalar bulunmaktadır. </a:t>
            </a:r>
            <a:r>
              <a:rPr lang="tr-TR" dirty="0" err="1"/>
              <a:t>Samsung</a:t>
            </a:r>
            <a:r>
              <a:rPr lang="tr-TR" dirty="0"/>
              <a:t> %48 payla Pazar lideri olup Apple %16 </a:t>
            </a:r>
            <a:r>
              <a:rPr lang="tr-TR" dirty="0" err="1"/>
              <a:t>Huawei</a:t>
            </a:r>
            <a:r>
              <a:rPr lang="tr-TR" dirty="0"/>
              <a:t> %14 ile takip etmektedir. </a:t>
            </a:r>
            <a:r>
              <a:rPr lang="tr-TR" dirty="0" err="1"/>
              <a:t>Samsung</a:t>
            </a:r>
            <a:r>
              <a:rPr lang="tr-TR" dirty="0"/>
              <a:t> telefonlar menülerinin kullanım kolaylığı ile öne çıkarken Apple eğlenceli uygulamaları ve yüksek kalitede müzik dinleme özelliği ile özellikle genç tüketiciler arasında popülerdir. </a:t>
            </a:r>
            <a:r>
              <a:rPr lang="tr-TR" b="1" dirty="0" err="1"/>
              <a:t>Xiaomi</a:t>
            </a:r>
            <a:r>
              <a:rPr lang="tr-TR" dirty="0"/>
              <a:t> ise başlangıç, orta ve üst olmak üzere geniş ürün gamıyla her </a:t>
            </a:r>
            <a:r>
              <a:rPr lang="tr-TR" dirty="0" err="1"/>
              <a:t>segmentte</a:t>
            </a:r>
            <a:r>
              <a:rPr lang="tr-TR" dirty="0"/>
              <a:t> uygun fiyat politikası takip etmektedir. Geniş ekranlar, çentikli ekranlar, yüz tanıma, çoklu kamera, parmak izi okuyucu gibi özellikleri diğer markalara nazaran standart olarak neredeyse tüm modellerinde sunarak önemli bir rakip haline gelmektedir. </a:t>
            </a:r>
          </a:p>
          <a:p>
            <a:r>
              <a:rPr lang="tr-TR" dirty="0"/>
              <a:t>Bizim pazara sunacağımız yerli üretimde ise geniş ekran, yüz tanıma, çoklu kameranın </a:t>
            </a:r>
            <a:r>
              <a:rPr lang="tr-TR" dirty="0" err="1"/>
              <a:t>yanısıra</a:t>
            </a:r>
            <a:r>
              <a:rPr lang="tr-TR" dirty="0"/>
              <a:t> tüm rakiplere göre +1 yıl garanti verilecektir. Ayrıca garanti harici ilk sefer teknik servise gelen ürünlerde liste fiyatından %50 indirim uygulanacaktır. </a:t>
            </a:r>
          </a:p>
        </p:txBody>
      </p:sp>
    </p:spTree>
    <p:extLst>
      <p:ext uri="{BB962C8B-B14F-4D97-AF65-F5344CB8AC3E}">
        <p14:creationId xmlns:p14="http://schemas.microsoft.com/office/powerpoint/2010/main" val="192555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20162" y="180767"/>
            <a:ext cx="5903673" cy="374378"/>
          </a:xfrm>
        </p:spPr>
        <p:txBody>
          <a:bodyPr>
            <a:normAutofit fontScale="90000"/>
          </a:bodyPr>
          <a:lstStyle/>
          <a:p>
            <a:pPr algn="ctr"/>
            <a:r>
              <a:rPr lang="tr-TR" sz="2400" b="1" dirty="0">
                <a:latin typeface="+mn-lt"/>
                <a:cs typeface="Arial" pitchFamily="34" charset="0"/>
              </a:rPr>
              <a:t>RAKİPLER KIYASLAMA DURUMU</a:t>
            </a:r>
            <a:endParaRPr lang="tr-TR" sz="2400" dirty="0">
              <a:latin typeface="+mn-lt"/>
            </a:endParaRPr>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901" y="692696"/>
            <a:ext cx="7414198" cy="5160697"/>
          </a:xfrm>
          <a:prstGeom prst="rect">
            <a:avLst/>
          </a:prstGeom>
        </p:spPr>
      </p:pic>
    </p:spTree>
    <p:extLst>
      <p:ext uri="{BB962C8B-B14F-4D97-AF65-F5344CB8AC3E}">
        <p14:creationId xmlns:p14="http://schemas.microsoft.com/office/powerpoint/2010/main" val="145903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1225" y="275250"/>
            <a:ext cx="7773183" cy="562268"/>
          </a:xfrm>
        </p:spPr>
        <p:txBody>
          <a:bodyPr>
            <a:normAutofit fontScale="90000"/>
          </a:bodyPr>
          <a:lstStyle/>
          <a:p>
            <a:pPr algn="ctr"/>
            <a:r>
              <a:rPr lang="tr-TR" sz="2400" b="1" dirty="0">
                <a:latin typeface="+mn-lt"/>
                <a:cs typeface="Arial" pitchFamily="34" charset="0"/>
              </a:rPr>
              <a:t>F.4. Altındaki Tablo</a:t>
            </a:r>
            <a:br>
              <a:rPr lang="tr-TR" sz="2400" b="1" dirty="0">
                <a:latin typeface="+mn-lt"/>
                <a:cs typeface="Arial" pitchFamily="34" charset="0"/>
              </a:rPr>
            </a:br>
            <a:r>
              <a:rPr lang="tr-TR" sz="2400" b="1" dirty="0">
                <a:latin typeface="+mn-lt"/>
                <a:cs typeface="Arial" pitchFamily="34" charset="0"/>
              </a:rPr>
              <a:t>RAKİPLER İLE PROJE ÇIKTISINI KIYASLAMA TABLOSU</a:t>
            </a:r>
            <a:endParaRPr lang="tr-TR" sz="2400" dirty="0">
              <a:latin typeface="+mn-lt"/>
            </a:endParaRPr>
          </a:p>
        </p:txBody>
      </p:sp>
      <p:graphicFrame>
        <p:nvGraphicFramePr>
          <p:cNvPr id="5" name="Tablo 4"/>
          <p:cNvGraphicFramePr>
            <a:graphicFrameLocks noGrp="1"/>
          </p:cNvGraphicFramePr>
          <p:nvPr>
            <p:extLst>
              <p:ext uri="{D42A27DB-BD31-4B8C-83A1-F6EECF244321}">
                <p14:modId xmlns:p14="http://schemas.microsoft.com/office/powerpoint/2010/main" val="1146613865"/>
              </p:ext>
            </p:extLst>
          </p:nvPr>
        </p:nvGraphicFramePr>
        <p:xfrm>
          <a:off x="467544" y="1628800"/>
          <a:ext cx="8424937" cy="4058426"/>
        </p:xfrm>
        <a:graphic>
          <a:graphicData uri="http://schemas.openxmlformats.org/drawingml/2006/table">
            <a:tbl>
              <a:tblPr firstRow="1" bandRow="1">
                <a:tableStyleId>{5940675A-B579-460E-94D1-54222C63F5DA}</a:tableStyleId>
              </a:tblPr>
              <a:tblGrid>
                <a:gridCol w="1568644">
                  <a:extLst>
                    <a:ext uri="{9D8B030D-6E8A-4147-A177-3AD203B41FA5}">
                      <a16:colId xmlns:a16="http://schemas.microsoft.com/office/drawing/2014/main" val="20000"/>
                    </a:ext>
                  </a:extLst>
                </a:gridCol>
                <a:gridCol w="1185747">
                  <a:extLst>
                    <a:ext uri="{9D8B030D-6E8A-4147-A177-3AD203B41FA5}">
                      <a16:colId xmlns:a16="http://schemas.microsoft.com/office/drawing/2014/main" val="20001"/>
                    </a:ext>
                  </a:extLst>
                </a:gridCol>
                <a:gridCol w="1070997">
                  <a:extLst>
                    <a:ext uri="{9D8B030D-6E8A-4147-A177-3AD203B41FA5}">
                      <a16:colId xmlns:a16="http://schemas.microsoft.com/office/drawing/2014/main" val="20002"/>
                    </a:ext>
                  </a:extLst>
                </a:gridCol>
                <a:gridCol w="1004060">
                  <a:extLst>
                    <a:ext uri="{9D8B030D-6E8A-4147-A177-3AD203B41FA5}">
                      <a16:colId xmlns:a16="http://schemas.microsoft.com/office/drawing/2014/main" val="20003"/>
                    </a:ext>
                  </a:extLst>
                </a:gridCol>
                <a:gridCol w="1166621">
                  <a:extLst>
                    <a:ext uri="{9D8B030D-6E8A-4147-A177-3AD203B41FA5}">
                      <a16:colId xmlns:a16="http://schemas.microsoft.com/office/drawing/2014/main" val="20004"/>
                    </a:ext>
                  </a:extLst>
                </a:gridCol>
                <a:gridCol w="2428868">
                  <a:extLst>
                    <a:ext uri="{9D8B030D-6E8A-4147-A177-3AD203B41FA5}">
                      <a16:colId xmlns:a16="http://schemas.microsoft.com/office/drawing/2014/main" val="20005"/>
                    </a:ext>
                  </a:extLst>
                </a:gridCol>
              </a:tblGrid>
              <a:tr h="1003107">
                <a:tc>
                  <a:txBody>
                    <a:bodyPr/>
                    <a:lstStyle/>
                    <a:p>
                      <a:r>
                        <a:rPr lang="tr-TR" sz="1800" b="1" dirty="0"/>
                        <a:t>TEKNİK</a:t>
                      </a:r>
                      <a:r>
                        <a:rPr lang="tr-TR" sz="1800" b="1" baseline="0" dirty="0"/>
                        <a:t> ÖZELLİKLER</a:t>
                      </a:r>
                      <a:endParaRPr lang="tr-TR" sz="1800" b="1" dirty="0"/>
                    </a:p>
                  </a:txBody>
                  <a:tcPr marL="68580" marR="68580" marT="34290" marB="34290"/>
                </a:tc>
                <a:tc>
                  <a:txBody>
                    <a:bodyPr/>
                    <a:lstStyle/>
                    <a:p>
                      <a:r>
                        <a:rPr lang="tr-TR" sz="1800" b="1" dirty="0"/>
                        <a:t>SAMSUNG</a:t>
                      </a:r>
                    </a:p>
                  </a:txBody>
                  <a:tcPr marL="68580" marR="68580" marT="34290" marB="34290"/>
                </a:tc>
                <a:tc>
                  <a:txBody>
                    <a:bodyPr/>
                    <a:lstStyle/>
                    <a:p>
                      <a:r>
                        <a:rPr lang="tr-TR" sz="1800" b="1" dirty="0"/>
                        <a:t>HUAWEI</a:t>
                      </a:r>
                    </a:p>
                  </a:txBody>
                  <a:tcPr marL="68580" marR="68580" marT="34290" marB="34290"/>
                </a:tc>
                <a:tc>
                  <a:txBody>
                    <a:bodyPr/>
                    <a:lstStyle/>
                    <a:p>
                      <a:r>
                        <a:rPr lang="tr-TR" sz="1800" b="1" dirty="0"/>
                        <a:t>XIAOMI</a:t>
                      </a:r>
                    </a:p>
                  </a:txBody>
                  <a:tcPr marL="68580" marR="68580" marT="34290" marB="34290"/>
                </a:tc>
                <a:tc>
                  <a:txBody>
                    <a:bodyPr/>
                    <a:lstStyle/>
                    <a:p>
                      <a:r>
                        <a:rPr lang="tr-TR" sz="1800" b="1" dirty="0"/>
                        <a:t>PROJE ÇIKTISI</a:t>
                      </a:r>
                    </a:p>
                  </a:txBody>
                  <a:tcPr marL="68580" marR="68580" marT="34290" marB="34290"/>
                </a:tc>
                <a:tc>
                  <a:txBody>
                    <a:bodyPr/>
                    <a:lstStyle/>
                    <a:p>
                      <a:r>
                        <a:rPr lang="tr-TR" sz="1800" b="1" dirty="0"/>
                        <a:t>FARKLARA İLİŞKİN AÇIKLAMA</a:t>
                      </a:r>
                    </a:p>
                  </a:txBody>
                  <a:tcPr marL="68580" marR="68580" marT="34290" marB="34290"/>
                </a:tc>
                <a:extLst>
                  <a:ext uri="{0D108BD9-81ED-4DB2-BD59-A6C34878D82A}">
                    <a16:rowId xmlns:a16="http://schemas.microsoft.com/office/drawing/2014/main" val="10000"/>
                  </a:ext>
                </a:extLst>
              </a:tr>
              <a:tr h="447226">
                <a:tc>
                  <a:txBody>
                    <a:bodyPr/>
                    <a:lstStyle/>
                    <a:p>
                      <a:r>
                        <a:rPr lang="tr-TR" sz="1800" dirty="0"/>
                        <a:t>EKRAN BOYUTU</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dirty="0"/>
                        <a:t>6.9 inç</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dirty="0"/>
                        <a:t>6.76 inç</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dirty="0"/>
                        <a:t>6.67 inç</a:t>
                      </a:r>
                    </a:p>
                  </a:txBody>
                  <a:tcPr marL="68580" marR="68580" marT="34290" marB="34290"/>
                </a:tc>
                <a:tc>
                  <a:txBody>
                    <a:bodyPr/>
                    <a:lstStyle/>
                    <a:p>
                      <a:r>
                        <a:rPr lang="tr-TR" sz="1800" dirty="0"/>
                        <a:t>6.9 inç</a:t>
                      </a:r>
                    </a:p>
                  </a:txBody>
                  <a:tcPr marL="68580" marR="68580" marT="34290" marB="34290"/>
                </a:tc>
                <a:tc>
                  <a:txBody>
                    <a:bodyPr/>
                    <a:lstStyle/>
                    <a:p>
                      <a:endParaRPr lang="tr-TR" sz="1800" dirty="0"/>
                    </a:p>
                  </a:txBody>
                  <a:tcPr marL="68580" marR="68580" marT="34290" marB="34290"/>
                </a:tc>
                <a:extLst>
                  <a:ext uri="{0D108BD9-81ED-4DB2-BD59-A6C34878D82A}">
                    <a16:rowId xmlns:a16="http://schemas.microsoft.com/office/drawing/2014/main" val="10001"/>
                  </a:ext>
                </a:extLst>
              </a:tr>
              <a:tr h="732817">
                <a:tc>
                  <a:txBody>
                    <a:bodyPr/>
                    <a:lstStyle/>
                    <a:p>
                      <a:r>
                        <a:rPr lang="tr-TR" sz="1800" dirty="0"/>
                        <a:t>DAHİLİ DEPOLAMA</a:t>
                      </a:r>
                    </a:p>
                  </a:txBody>
                  <a:tcPr marL="68580" marR="68580" marT="34290" marB="34290"/>
                </a:tc>
                <a:tc>
                  <a:txBody>
                    <a:bodyPr/>
                    <a:lstStyle/>
                    <a:p>
                      <a:r>
                        <a:rPr lang="tr-TR" sz="1800" dirty="0"/>
                        <a:t>128GB</a:t>
                      </a:r>
                    </a:p>
                  </a:txBody>
                  <a:tcPr marL="68580" marR="68580" marT="34290" marB="34290"/>
                </a:tc>
                <a:tc>
                  <a:txBody>
                    <a:bodyPr/>
                    <a:lstStyle/>
                    <a:p>
                      <a:r>
                        <a:rPr lang="tr-TR" sz="1800" dirty="0"/>
                        <a:t>256GB</a:t>
                      </a:r>
                    </a:p>
                  </a:txBody>
                  <a:tcPr marL="68580" marR="68580" marT="34290" marB="34290"/>
                </a:tc>
                <a:tc>
                  <a:txBody>
                    <a:bodyPr/>
                    <a:lstStyle/>
                    <a:p>
                      <a:r>
                        <a:rPr lang="tr-TR" sz="1800" dirty="0"/>
                        <a:t>256GB</a:t>
                      </a:r>
                    </a:p>
                  </a:txBody>
                  <a:tcPr marL="68580" marR="68580" marT="34290" marB="34290"/>
                </a:tc>
                <a:tc>
                  <a:txBody>
                    <a:bodyPr/>
                    <a:lstStyle/>
                    <a:p>
                      <a:r>
                        <a:rPr lang="tr-TR" sz="1800" dirty="0"/>
                        <a:t>256GB</a:t>
                      </a:r>
                    </a:p>
                  </a:txBody>
                  <a:tcPr marL="68580" marR="68580" marT="34290" marB="34290"/>
                </a:tc>
                <a:tc>
                  <a:txBody>
                    <a:bodyPr/>
                    <a:lstStyle/>
                    <a:p>
                      <a:endParaRPr lang="tr-TR" sz="1800" dirty="0"/>
                    </a:p>
                  </a:txBody>
                  <a:tcPr marL="68580" marR="68580" marT="34290" marB="34290"/>
                </a:tc>
                <a:extLst>
                  <a:ext uri="{0D108BD9-81ED-4DB2-BD59-A6C34878D82A}">
                    <a16:rowId xmlns:a16="http://schemas.microsoft.com/office/drawing/2014/main" val="10002"/>
                  </a:ext>
                </a:extLst>
              </a:tr>
              <a:tr h="702175">
                <a:tc>
                  <a:txBody>
                    <a:bodyPr/>
                    <a:lstStyle/>
                    <a:p>
                      <a:r>
                        <a:rPr lang="tr-TR" sz="1800" dirty="0"/>
                        <a:t>BELLEK</a:t>
                      </a:r>
                    </a:p>
                  </a:txBody>
                  <a:tcPr marL="68580" marR="68580" marT="34290" marB="34290"/>
                </a:tc>
                <a:tc>
                  <a:txBody>
                    <a:bodyPr/>
                    <a:lstStyle/>
                    <a:p>
                      <a:r>
                        <a:rPr lang="tr-TR" sz="1800" dirty="0"/>
                        <a:t>12GB</a:t>
                      </a:r>
                    </a:p>
                  </a:txBody>
                  <a:tcPr marL="68580" marR="68580" marT="34290" marB="34290"/>
                </a:tc>
                <a:tc>
                  <a:txBody>
                    <a:bodyPr/>
                    <a:lstStyle/>
                    <a:p>
                      <a:r>
                        <a:rPr lang="tr-TR" sz="1800" dirty="0"/>
                        <a:t>8GB</a:t>
                      </a:r>
                    </a:p>
                  </a:txBody>
                  <a:tcPr marL="68580" marR="68580" marT="34290" marB="34290"/>
                </a:tc>
                <a:tc>
                  <a:txBody>
                    <a:bodyPr/>
                    <a:lstStyle/>
                    <a:p>
                      <a:r>
                        <a:rPr lang="tr-TR" sz="1800" dirty="0"/>
                        <a:t>8GB</a:t>
                      </a:r>
                    </a:p>
                  </a:txBody>
                  <a:tcPr marL="68580" marR="68580" marT="34290" marB="34290"/>
                </a:tc>
                <a:tc>
                  <a:txBody>
                    <a:bodyPr/>
                    <a:lstStyle/>
                    <a:p>
                      <a:r>
                        <a:rPr lang="tr-TR" sz="1800" dirty="0"/>
                        <a:t>16GB</a:t>
                      </a:r>
                    </a:p>
                  </a:txBody>
                  <a:tcPr marL="68580" marR="68580" marT="34290" marB="34290"/>
                </a:tc>
                <a:tc>
                  <a:txBody>
                    <a:bodyPr/>
                    <a:lstStyle/>
                    <a:p>
                      <a:r>
                        <a:rPr lang="tr-TR" sz="1800" dirty="0"/>
                        <a:t>Üstün bellek kapasitesi</a:t>
                      </a:r>
                    </a:p>
                  </a:txBody>
                  <a:tcPr marL="68580" marR="68580" marT="34290" marB="34290"/>
                </a:tc>
                <a:extLst>
                  <a:ext uri="{0D108BD9-81ED-4DB2-BD59-A6C34878D82A}">
                    <a16:rowId xmlns:a16="http://schemas.microsoft.com/office/drawing/2014/main" val="10003"/>
                  </a:ext>
                </a:extLst>
              </a:tr>
              <a:tr h="1003107">
                <a:tc>
                  <a:txBody>
                    <a:bodyPr/>
                    <a:lstStyle/>
                    <a:p>
                      <a:r>
                        <a:rPr lang="tr-TR" sz="1800" dirty="0"/>
                        <a:t>FİYAT</a:t>
                      </a:r>
                    </a:p>
                  </a:txBody>
                  <a:tcPr marL="68580" marR="68580" marT="34290" marB="34290"/>
                </a:tc>
                <a:tc>
                  <a:txBody>
                    <a:bodyPr/>
                    <a:lstStyle/>
                    <a:p>
                      <a:r>
                        <a:rPr lang="tr-TR" sz="1800" dirty="0"/>
                        <a:t>9.549 TL</a:t>
                      </a:r>
                    </a:p>
                  </a:txBody>
                  <a:tcPr marL="68580" marR="68580" marT="34290" marB="34290"/>
                </a:tc>
                <a:tc>
                  <a:txBody>
                    <a:bodyPr/>
                    <a:lstStyle/>
                    <a:p>
                      <a:r>
                        <a:rPr lang="tr-TR" sz="1800" dirty="0"/>
                        <a:t>13.719 TL</a:t>
                      </a:r>
                    </a:p>
                  </a:txBody>
                  <a:tcPr marL="68580" marR="68580" marT="34290" marB="34290"/>
                </a:tc>
                <a:tc>
                  <a:txBody>
                    <a:bodyPr/>
                    <a:lstStyle/>
                    <a:p>
                      <a:r>
                        <a:rPr lang="tr-TR" sz="1800" dirty="0"/>
                        <a:t>8.300TL</a:t>
                      </a:r>
                    </a:p>
                  </a:txBody>
                  <a:tcPr marL="68580" marR="68580" marT="34290" marB="34290"/>
                </a:tc>
                <a:tc>
                  <a:txBody>
                    <a:bodyPr/>
                    <a:lstStyle/>
                    <a:p>
                      <a:r>
                        <a:rPr lang="tr-TR" sz="1800" dirty="0"/>
                        <a:t>8.500TL</a:t>
                      </a:r>
                    </a:p>
                  </a:txBody>
                  <a:tcPr marL="68580" marR="68580" marT="34290" marB="34290"/>
                </a:tc>
                <a:tc>
                  <a:txBody>
                    <a:bodyPr/>
                    <a:lstStyle/>
                    <a:p>
                      <a:r>
                        <a:rPr lang="tr-TR" sz="1800" dirty="0"/>
                        <a:t>En</a:t>
                      </a:r>
                      <a:r>
                        <a:rPr lang="tr-TR" sz="1800" baseline="0" dirty="0"/>
                        <a:t> iyi fiyat/özellik oranı</a:t>
                      </a:r>
                      <a:endParaRPr lang="tr-TR" sz="1800" dirty="0"/>
                    </a:p>
                  </a:txBody>
                  <a:tcPr marL="68580" marR="68580" marT="34290" marB="34290"/>
                </a:tc>
                <a:extLst>
                  <a:ext uri="{0D108BD9-81ED-4DB2-BD59-A6C34878D82A}">
                    <a16:rowId xmlns:a16="http://schemas.microsoft.com/office/drawing/2014/main" val="10004"/>
                  </a:ext>
                </a:extLst>
              </a:tr>
            </a:tbl>
          </a:graphicData>
        </a:graphic>
      </p:graphicFrame>
      <p:sp>
        <p:nvSpPr>
          <p:cNvPr id="3" name="Açıklama Balonu: Çizgi 2">
            <a:extLst>
              <a:ext uri="{FF2B5EF4-FFF2-40B4-BE49-F238E27FC236}">
                <a16:creationId xmlns:a16="http://schemas.microsoft.com/office/drawing/2014/main" id="{EE0B0A97-9BD7-44FF-B113-75C39CF16884}"/>
              </a:ext>
            </a:extLst>
          </p:cNvPr>
          <p:cNvSpPr/>
          <p:nvPr/>
        </p:nvSpPr>
        <p:spPr>
          <a:xfrm>
            <a:off x="6804248" y="952024"/>
            <a:ext cx="1440160" cy="562269"/>
          </a:xfrm>
          <a:prstGeom prst="borderCallout1">
            <a:avLst>
              <a:gd name="adj1" fmla="val 51783"/>
              <a:gd name="adj2" fmla="val -396"/>
              <a:gd name="adj3" fmla="val 193813"/>
              <a:gd name="adj4" fmla="val -4924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tr-TR" dirty="0"/>
              <a:t>BENİM ÜRÜNÜM</a:t>
            </a:r>
            <a:endParaRPr lang="en-GB" dirty="0"/>
          </a:p>
        </p:txBody>
      </p:sp>
    </p:spTree>
    <p:extLst>
      <p:ext uri="{BB962C8B-B14F-4D97-AF65-F5344CB8AC3E}">
        <p14:creationId xmlns:p14="http://schemas.microsoft.com/office/powerpoint/2010/main" val="1917047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611560" y="116632"/>
            <a:ext cx="7707422" cy="628031"/>
          </a:xfrm>
        </p:spPr>
        <p:txBody>
          <a:bodyPr>
            <a:noAutofit/>
          </a:bodyPr>
          <a:lstStyle/>
          <a:p>
            <a:r>
              <a:rPr lang="tr-TR" sz="3600" b="1" dirty="0"/>
              <a:t>BÖLÜM G </a:t>
            </a:r>
            <a:r>
              <a:rPr lang="mr-IN" sz="3600" b="1" dirty="0"/>
              <a:t>–</a:t>
            </a:r>
            <a:r>
              <a:rPr lang="tr-TR" sz="3600" b="1" dirty="0"/>
              <a:t> PAZARLAMA PLANI</a:t>
            </a:r>
          </a:p>
        </p:txBody>
      </p:sp>
      <p:sp>
        <p:nvSpPr>
          <p:cNvPr id="5" name="İçerik Yer Tutucusu 4"/>
          <p:cNvSpPr>
            <a:spLocks noGrp="1"/>
          </p:cNvSpPr>
          <p:nvPr>
            <p:ph idx="1"/>
          </p:nvPr>
        </p:nvSpPr>
        <p:spPr>
          <a:xfrm>
            <a:off x="107504" y="1797248"/>
            <a:ext cx="8784976" cy="3263504"/>
          </a:xfrm>
        </p:spPr>
        <p:txBody>
          <a:bodyPr>
            <a:normAutofit fontScale="92500" lnSpcReduction="10000"/>
          </a:bodyPr>
          <a:lstStyle/>
          <a:p>
            <a:pPr marL="0" indent="0">
              <a:buNone/>
            </a:pPr>
            <a:r>
              <a:rPr lang="tr-TR" dirty="0"/>
              <a:t>	G1- İzlenecek rekabet stratejisini belirtiniz</a:t>
            </a:r>
          </a:p>
          <a:p>
            <a:pPr marL="0" indent="0">
              <a:buNone/>
            </a:pPr>
            <a:r>
              <a:rPr lang="tr-TR" dirty="0"/>
              <a:t>	G2- Kullanılacak dağıtım yöntemlerini         </a:t>
            </a:r>
          </a:p>
          <a:p>
            <a:pPr marL="0" indent="0">
              <a:buNone/>
            </a:pPr>
            <a:r>
              <a:rPr lang="tr-TR" dirty="0"/>
              <a:t>                  açıklayınız</a:t>
            </a:r>
          </a:p>
          <a:p>
            <a:pPr marL="0" indent="0">
              <a:buNone/>
            </a:pPr>
            <a:r>
              <a:rPr lang="tr-TR" dirty="0"/>
              <a:t>	G3- Tahmini satış planlamanızı yapınız</a:t>
            </a:r>
          </a:p>
          <a:p>
            <a:pPr marL="0" indent="0">
              <a:buNone/>
            </a:pPr>
            <a:r>
              <a:rPr lang="tr-TR" dirty="0"/>
              <a:t>	G4- Ürün/hizmet satış bedelinizi belirleyiniz</a:t>
            </a:r>
          </a:p>
          <a:p>
            <a:pPr marL="0" indent="0">
              <a:buNone/>
            </a:pPr>
            <a:r>
              <a:rPr lang="tr-TR" dirty="0"/>
              <a:t>	G5- Pazarlama faaliyet planınızı açıklayınız</a:t>
            </a:r>
          </a:p>
          <a:p>
            <a:endParaRPr lang="tr-TR" dirty="0">
              <a:solidFill>
                <a:srgbClr val="0070C0"/>
              </a:solidFill>
            </a:endParaRPr>
          </a:p>
        </p:txBody>
      </p:sp>
    </p:spTree>
    <p:extLst>
      <p:ext uri="{BB962C8B-B14F-4D97-AF65-F5344CB8AC3E}">
        <p14:creationId xmlns:p14="http://schemas.microsoft.com/office/powerpoint/2010/main" val="3197419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1A2EDC-6C8E-49F3-A686-4484D7D2E393}"/>
              </a:ext>
            </a:extLst>
          </p:cNvPr>
          <p:cNvSpPr>
            <a:spLocks noGrp="1"/>
          </p:cNvSpPr>
          <p:nvPr>
            <p:ph type="title"/>
          </p:nvPr>
        </p:nvSpPr>
        <p:spPr>
          <a:xfrm>
            <a:off x="457200" y="274638"/>
            <a:ext cx="8229600" cy="850106"/>
          </a:xfrm>
        </p:spPr>
        <p:txBody>
          <a:bodyPr/>
          <a:lstStyle/>
          <a:p>
            <a:r>
              <a:rPr lang="tr-TR" dirty="0"/>
              <a:t>G.1 – Rekabet Stratejisi</a:t>
            </a:r>
            <a:endParaRPr lang="en-GB" dirty="0"/>
          </a:p>
        </p:txBody>
      </p:sp>
      <p:sp>
        <p:nvSpPr>
          <p:cNvPr id="4" name="Rectangle 2">
            <a:extLst>
              <a:ext uri="{FF2B5EF4-FFF2-40B4-BE49-F238E27FC236}">
                <a16:creationId xmlns:a16="http://schemas.microsoft.com/office/drawing/2014/main" id="{F9C5E3F6-8E97-4973-91BC-DF9D1272C8CB}"/>
              </a:ext>
            </a:extLst>
          </p:cNvPr>
          <p:cNvSpPr txBox="1">
            <a:spLocks noChangeArrowheads="1"/>
          </p:cNvSpPr>
          <p:nvPr/>
        </p:nvSpPr>
        <p:spPr>
          <a:xfrm>
            <a:off x="251520" y="1571612"/>
            <a:ext cx="8463884" cy="47149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None/>
            </a:pPr>
            <a:r>
              <a:rPr lang="tr-TR" sz="2000" b="1" dirty="0">
                <a:solidFill>
                  <a:srgbClr val="0070C0"/>
                </a:solidFill>
                <a:latin typeface="Arial" pitchFamily="34" charset="0"/>
                <a:cs typeface="Arial" pitchFamily="34" charset="0"/>
              </a:rPr>
              <a:t>MALİYET LİDERLİĞİ STRATEJİSİ        FARKLILAŞTIRMA STRATEJİSİ </a:t>
            </a:r>
          </a:p>
          <a:p>
            <a:pPr>
              <a:spcBef>
                <a:spcPts val="600"/>
              </a:spcBef>
              <a:spcAft>
                <a:spcPts val="600"/>
              </a:spcAft>
              <a:buNone/>
            </a:pPr>
            <a:endParaRPr lang="tr-TR" sz="2000" dirty="0">
              <a:latin typeface="Arial" pitchFamily="34" charset="0"/>
              <a:cs typeface="Arial" pitchFamily="34" charset="0"/>
            </a:endParaRPr>
          </a:p>
          <a:p>
            <a:pPr>
              <a:spcBef>
                <a:spcPts val="600"/>
              </a:spcBef>
              <a:spcAft>
                <a:spcPts val="600"/>
              </a:spcAft>
              <a:buNone/>
            </a:pPr>
            <a:r>
              <a:rPr lang="tr-TR" sz="2000" dirty="0">
                <a:latin typeface="Arial" pitchFamily="34" charset="0"/>
                <a:cs typeface="Arial" pitchFamily="34" charset="0"/>
              </a:rPr>
              <a:t>Rakiplere kıyasla </a:t>
            </a:r>
            <a:r>
              <a:rPr lang="tr-TR" sz="2000" b="1" dirty="0">
                <a:solidFill>
                  <a:srgbClr val="FF0000"/>
                </a:solidFill>
                <a:latin typeface="Arial" pitchFamily="34" charset="0"/>
                <a:cs typeface="Arial" pitchFamily="34" charset="0"/>
              </a:rPr>
              <a:t>güçlü</a:t>
            </a:r>
            <a:r>
              <a:rPr lang="tr-TR" sz="2000" dirty="0">
                <a:latin typeface="Arial" pitchFamily="34" charset="0"/>
                <a:cs typeface="Arial" pitchFamily="34" charset="0"/>
              </a:rPr>
              <a:t> yönleriniz ve Pazarın size sunduğu </a:t>
            </a:r>
            <a:r>
              <a:rPr lang="tr-TR" sz="2000" b="1" dirty="0">
                <a:solidFill>
                  <a:srgbClr val="FF0000"/>
                </a:solidFill>
                <a:latin typeface="Arial" pitchFamily="34" charset="0"/>
                <a:cs typeface="Arial" pitchFamily="34" charset="0"/>
              </a:rPr>
              <a:t>fırsatlar</a:t>
            </a:r>
            <a:r>
              <a:rPr lang="tr-TR" sz="2000" dirty="0">
                <a:latin typeface="Arial" pitchFamily="34" charset="0"/>
                <a:cs typeface="Arial" pitchFamily="34" charset="0"/>
              </a:rPr>
              <a:t>?</a:t>
            </a:r>
            <a:endParaRPr lang="en-GB" sz="2000" u="sng" dirty="0">
              <a:latin typeface="Arial" pitchFamily="34" charset="0"/>
              <a:cs typeface="Arial" pitchFamily="34" charset="0"/>
            </a:endParaRPr>
          </a:p>
          <a:p>
            <a:pPr>
              <a:spcBef>
                <a:spcPts val="600"/>
              </a:spcBef>
              <a:spcAft>
                <a:spcPts val="600"/>
              </a:spcAft>
              <a:buClr>
                <a:srgbClr val="FF6600"/>
              </a:buClr>
              <a:buFont typeface="Wingdings" pitchFamily="2" charset="2"/>
              <a:buNone/>
            </a:pPr>
            <a:r>
              <a:rPr lang="tr-TR" sz="2000" dirty="0">
                <a:latin typeface="Arial" pitchFamily="34" charset="0"/>
                <a:cs typeface="Arial" pitchFamily="34" charset="0"/>
              </a:rPr>
              <a:t>Rakiplere kıyasla </a:t>
            </a:r>
            <a:r>
              <a:rPr lang="tr-TR" sz="2000" b="1" dirty="0">
                <a:solidFill>
                  <a:srgbClr val="FF0000"/>
                </a:solidFill>
                <a:latin typeface="Arial" pitchFamily="34" charset="0"/>
                <a:cs typeface="Arial" pitchFamily="34" charset="0"/>
              </a:rPr>
              <a:t>zayıf</a:t>
            </a:r>
            <a:r>
              <a:rPr lang="tr-TR" sz="2000" dirty="0">
                <a:latin typeface="Arial" pitchFamily="34" charset="0"/>
                <a:cs typeface="Arial" pitchFamily="34" charset="0"/>
              </a:rPr>
              <a:t> yönleriniz ve Pazarda karşılaşabileceğiniz olumsuz koşullar (</a:t>
            </a:r>
            <a:r>
              <a:rPr lang="tr-TR" sz="2000" b="1" dirty="0">
                <a:solidFill>
                  <a:srgbClr val="FF0000"/>
                </a:solidFill>
                <a:latin typeface="Arial" pitchFamily="34" charset="0"/>
                <a:cs typeface="Arial" pitchFamily="34" charset="0"/>
              </a:rPr>
              <a:t>tehditler</a:t>
            </a:r>
            <a:r>
              <a:rPr lang="tr-TR" sz="2000" dirty="0">
                <a:latin typeface="Arial" pitchFamily="34" charset="0"/>
                <a:cs typeface="Arial" pitchFamily="34" charset="0"/>
              </a:rPr>
              <a:t>)?</a:t>
            </a:r>
          </a:p>
          <a:p>
            <a:pPr>
              <a:spcBef>
                <a:spcPts val="600"/>
              </a:spcBef>
              <a:spcAft>
                <a:spcPts val="600"/>
              </a:spcAft>
              <a:buClr>
                <a:srgbClr val="FF6600"/>
              </a:buClr>
              <a:buFont typeface="Wingdings" pitchFamily="2" charset="2"/>
              <a:buNone/>
            </a:pPr>
            <a:endParaRPr lang="tr-TR" sz="2000" dirty="0">
              <a:latin typeface="Arial" pitchFamily="34" charset="0"/>
              <a:cs typeface="Arial" pitchFamily="34" charset="0"/>
            </a:endParaRPr>
          </a:p>
          <a:p>
            <a:pPr>
              <a:spcBef>
                <a:spcPts val="600"/>
              </a:spcBef>
              <a:spcAft>
                <a:spcPts val="600"/>
              </a:spcAft>
              <a:buClr>
                <a:srgbClr val="FF6600"/>
              </a:buClr>
              <a:buFont typeface="Wingdings" pitchFamily="2" charset="2"/>
              <a:buNone/>
            </a:pPr>
            <a:r>
              <a:rPr lang="tr-TR" sz="2000" dirty="0">
                <a:latin typeface="Arial" pitchFamily="34" charset="0"/>
                <a:cs typeface="Arial" pitchFamily="34" charset="0"/>
              </a:rPr>
              <a:t>Pazarda beklenen değişimler? (Müşteri beklentileri, alışkanlıklar, dağıtım, yasal, politik, teknolojik, vs.) </a:t>
            </a:r>
          </a:p>
          <a:p>
            <a:pPr>
              <a:spcBef>
                <a:spcPts val="600"/>
              </a:spcBef>
              <a:spcAft>
                <a:spcPts val="600"/>
              </a:spcAft>
              <a:buClr>
                <a:srgbClr val="FF6600"/>
              </a:buClr>
              <a:buFont typeface="Wingdings" pitchFamily="2" charset="2"/>
              <a:buNone/>
            </a:pPr>
            <a:r>
              <a:rPr lang="tr-TR" sz="2000" dirty="0">
                <a:latin typeface="Arial" pitchFamily="34" charset="0"/>
                <a:cs typeface="Arial" pitchFamily="34" charset="0"/>
              </a:rPr>
              <a:t>Rakiplerin yakın gelecekte planladıkları bir değişiklik var mı? Siz bu konuda ne yapmayı düşünüyorsunuz?</a:t>
            </a:r>
            <a:endParaRPr lang="en-US" sz="2000" dirty="0">
              <a:latin typeface="Arial" pitchFamily="34" charset="0"/>
              <a:cs typeface="Arial" pitchFamily="34" charset="0"/>
            </a:endParaRPr>
          </a:p>
        </p:txBody>
      </p:sp>
      <p:sp>
        <p:nvSpPr>
          <p:cNvPr id="3" name="Dikdörtgen 2">
            <a:extLst>
              <a:ext uri="{FF2B5EF4-FFF2-40B4-BE49-F238E27FC236}">
                <a16:creationId xmlns:a16="http://schemas.microsoft.com/office/drawing/2014/main" id="{D683F339-7F09-4A9D-B7E4-A4593522EF9B}"/>
              </a:ext>
            </a:extLst>
          </p:cNvPr>
          <p:cNvSpPr/>
          <p:nvPr/>
        </p:nvSpPr>
        <p:spPr>
          <a:xfrm rot="20691492">
            <a:off x="7134331" y="2967335"/>
            <a:ext cx="1922449" cy="923330"/>
          </a:xfrm>
          <a:prstGeom prst="rect">
            <a:avLst/>
          </a:prstGeom>
          <a:noFill/>
        </p:spPr>
        <p:txBody>
          <a:bodyPr wrap="none" lIns="91440" tIns="45720" rIns="91440" bIns="45720">
            <a:spAutoFit/>
          </a:bodyPr>
          <a:lstStyle/>
          <a:p>
            <a:pPr algn="ctr"/>
            <a:r>
              <a:rPr lang="tr-TR"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SWOT</a:t>
            </a:r>
            <a:endParaRPr lang="tr-TR"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537481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6162B-3D6F-493F-AEA3-87262CA0C2D4}"/>
              </a:ext>
            </a:extLst>
          </p:cNvPr>
          <p:cNvSpPr>
            <a:spLocks noGrp="1"/>
          </p:cNvSpPr>
          <p:nvPr>
            <p:ph type="title"/>
          </p:nvPr>
        </p:nvSpPr>
        <p:spPr>
          <a:xfrm>
            <a:off x="251520" y="274638"/>
            <a:ext cx="8435280" cy="1143000"/>
          </a:xfrm>
        </p:spPr>
        <p:txBody>
          <a:bodyPr>
            <a:normAutofit fontScale="90000"/>
          </a:bodyPr>
          <a:lstStyle/>
          <a:p>
            <a:r>
              <a:rPr lang="tr-TR" dirty="0"/>
              <a:t>G.2 - Dağıtım Yöntemleri ve Kanalları</a:t>
            </a:r>
            <a:br>
              <a:rPr lang="tr-TR" dirty="0"/>
            </a:br>
            <a:r>
              <a:rPr lang="tr-TR" sz="2700" b="1" dirty="0">
                <a:solidFill>
                  <a:srgbClr val="FF0000"/>
                </a:solidFill>
                <a:latin typeface="Arial" pitchFamily="34" charset="0"/>
                <a:cs typeface="Arial" pitchFamily="34" charset="0"/>
                <a:sym typeface="Wingdings" panose="05000000000000000000" pitchFamily="2" charset="2"/>
              </a:rPr>
              <a:t>Doğru kişilere, doğru yerde, doğru zamanda ulaşmak</a:t>
            </a:r>
            <a:endParaRPr lang="en-GB" sz="2700" b="1" dirty="0">
              <a:solidFill>
                <a:srgbClr val="FF0000"/>
              </a:solidFill>
            </a:endParaRPr>
          </a:p>
        </p:txBody>
      </p:sp>
      <p:sp>
        <p:nvSpPr>
          <p:cNvPr id="3" name="İçerik Yer Tutucusu 2">
            <a:extLst>
              <a:ext uri="{FF2B5EF4-FFF2-40B4-BE49-F238E27FC236}">
                <a16:creationId xmlns:a16="http://schemas.microsoft.com/office/drawing/2014/main" id="{A676B4CC-5984-4238-AD64-CCE6A4EE6EFC}"/>
              </a:ext>
            </a:extLst>
          </p:cNvPr>
          <p:cNvSpPr>
            <a:spLocks noGrp="1"/>
          </p:cNvSpPr>
          <p:nvPr>
            <p:ph idx="1"/>
          </p:nvPr>
        </p:nvSpPr>
        <p:spPr>
          <a:xfrm>
            <a:off x="251520" y="1600200"/>
            <a:ext cx="8892480" cy="4525963"/>
          </a:xfrm>
        </p:spPr>
        <p:txBody>
          <a:bodyPr>
            <a:normAutofit fontScale="85000" lnSpcReduction="20000"/>
          </a:bodyPr>
          <a:lstStyle/>
          <a:p>
            <a:pPr>
              <a:lnSpc>
                <a:spcPct val="114000"/>
              </a:lnSpc>
              <a:spcBef>
                <a:spcPts val="600"/>
              </a:spcBef>
              <a:spcAft>
                <a:spcPts val="600"/>
              </a:spcAft>
            </a:pPr>
            <a:r>
              <a:rPr lang="tr-TR" sz="2400" dirty="0">
                <a:latin typeface="Arial" panose="020B0604020202020204" pitchFamily="34" charset="0"/>
                <a:cs typeface="Arial" panose="020B0604020202020204" pitchFamily="34" charset="0"/>
              </a:rPr>
              <a:t>Ürünü hedef müşteriye ulaştırmak ayrı zaman, organizasyon ve bütçe gerektirir. </a:t>
            </a:r>
          </a:p>
          <a:p>
            <a:pPr>
              <a:lnSpc>
                <a:spcPct val="114000"/>
              </a:lnSpc>
              <a:spcBef>
                <a:spcPts val="600"/>
              </a:spcBef>
              <a:spcAft>
                <a:spcPts val="600"/>
              </a:spcAft>
            </a:pPr>
            <a:r>
              <a:rPr lang="tr-TR" sz="2400" dirty="0">
                <a:latin typeface="Arial" panose="020B0604020202020204" pitchFamily="34" charset="0"/>
                <a:cs typeface="Arial" panose="020B0604020202020204" pitchFamily="34" charset="0"/>
              </a:rPr>
              <a:t>Ürün ile kullanıcı (müşteri) ihtiyacın doğduğu zamanda ve yerde buluşmalıdır.</a:t>
            </a:r>
            <a:r>
              <a:rPr lang="en-US" sz="2400" dirty="0">
                <a:latin typeface="Arial" panose="020B0604020202020204" pitchFamily="34" charset="0"/>
                <a:cs typeface="Arial" pitchFamily="34" charset="0"/>
              </a:rPr>
              <a:t> </a:t>
            </a:r>
            <a:endParaRPr lang="tr-TR" sz="2400" dirty="0">
              <a:latin typeface="Arial" panose="020B0604020202020204" pitchFamily="34" charset="0"/>
              <a:cs typeface="Arial" pitchFamily="34" charset="0"/>
            </a:endParaRPr>
          </a:p>
          <a:p>
            <a:pPr>
              <a:lnSpc>
                <a:spcPct val="114000"/>
              </a:lnSpc>
              <a:spcBef>
                <a:spcPts val="600"/>
              </a:spcBef>
              <a:spcAft>
                <a:spcPts val="600"/>
              </a:spcAft>
            </a:pPr>
            <a:r>
              <a:rPr lang="tr-TR" sz="2400" dirty="0">
                <a:latin typeface="Arial" panose="020B0604020202020204" pitchFamily="34" charset="0"/>
                <a:cs typeface="Arial" pitchFamily="34" charset="0"/>
              </a:rPr>
              <a:t>Doğrudan veya dolaylı dağıtım kanalları kullanılabilir.</a:t>
            </a:r>
          </a:p>
          <a:p>
            <a:pPr>
              <a:lnSpc>
                <a:spcPct val="114000"/>
              </a:lnSpc>
              <a:spcBef>
                <a:spcPts val="600"/>
              </a:spcBef>
              <a:spcAft>
                <a:spcPts val="600"/>
              </a:spcAft>
            </a:pPr>
            <a:r>
              <a:rPr lang="tr-TR" sz="2400" dirty="0">
                <a:latin typeface="Arial" panose="020B0604020202020204" pitchFamily="34" charset="0"/>
                <a:cs typeface="Arial" pitchFamily="34" charset="0"/>
              </a:rPr>
              <a:t>Ürününüzü doğrudan müşteriye etkin bir şekilde ulaştırmanız mümkün değilse aracı kanallar bulunmalıdır.</a:t>
            </a:r>
            <a:endParaRPr lang="en-GB" sz="2400" dirty="0">
              <a:latin typeface="Arial" panose="020B0604020202020204" pitchFamily="34" charset="0"/>
              <a:cs typeface="Arial" panose="020B0604020202020204" pitchFamily="34" charset="0"/>
            </a:endParaRPr>
          </a:p>
          <a:p>
            <a:pPr>
              <a:lnSpc>
                <a:spcPct val="114000"/>
              </a:lnSpc>
              <a:spcBef>
                <a:spcPts val="600"/>
              </a:spcBef>
              <a:spcAft>
                <a:spcPts val="600"/>
              </a:spcAft>
            </a:pPr>
            <a:r>
              <a:rPr lang="tr-TR" sz="2400" dirty="0">
                <a:latin typeface="Arial" pitchFamily="34" charset="0"/>
                <a:cs typeface="Arial" pitchFamily="34" charset="0"/>
              </a:rPr>
              <a:t>Aracı kullanmanın bir maliyeti vardır, ama kullanmamanın maliyeti ürününüzü müşteriye ulaştıramamak yani satamamak olabilir. </a:t>
            </a:r>
          </a:p>
          <a:p>
            <a:pPr>
              <a:lnSpc>
                <a:spcPct val="150000"/>
              </a:lnSpc>
            </a:pPr>
            <a:r>
              <a:rPr lang="tr-TR" sz="2400" dirty="0">
                <a:latin typeface="Arial" pitchFamily="34" charset="0"/>
                <a:cs typeface="Arial" pitchFamily="34" charset="0"/>
              </a:rPr>
              <a:t>Kullanılacak dağıtım kanalları ya da satış noktaları hedef müşterilere ve bütçeye göre belirlenmelidir.</a:t>
            </a:r>
            <a:endParaRPr lang="en-US" sz="2400" dirty="0">
              <a:latin typeface="Arial" panose="020B0604020202020204" pitchFamily="34" charset="0"/>
              <a:cs typeface="Arial" pitchFamily="34" charset="0"/>
            </a:endParaRPr>
          </a:p>
          <a:p>
            <a:pPr>
              <a:lnSpc>
                <a:spcPct val="150000"/>
              </a:lnSpc>
              <a:buFontTx/>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a:xfrm>
            <a:off x="98537" y="360784"/>
            <a:ext cx="9036495" cy="1133450"/>
          </a:xfrm>
        </p:spPr>
        <p:txBody>
          <a:bodyPr>
            <a:noAutofit/>
          </a:bodyPr>
          <a:lstStyle/>
          <a:p>
            <a:pPr algn="ctr"/>
            <a:r>
              <a:rPr lang="tr-TR" sz="4000" dirty="0">
                <a:latin typeface="+mn-lt"/>
                <a:cs typeface="Arial" pitchFamily="34" charset="0"/>
              </a:rPr>
              <a:t>G.3. Satış Hedefleri</a:t>
            </a:r>
            <a:br>
              <a:rPr lang="tr-TR" sz="4000" dirty="0">
                <a:latin typeface="+mn-lt"/>
                <a:cs typeface="Arial" pitchFamily="34" charset="0"/>
              </a:rPr>
            </a:br>
            <a:r>
              <a:rPr lang="tr-TR" sz="3200" b="1" i="1" dirty="0">
                <a:solidFill>
                  <a:srgbClr val="FF0000"/>
                </a:solidFill>
                <a:latin typeface="+mn-lt"/>
                <a:cs typeface="Arial" pitchFamily="34" charset="0"/>
              </a:rPr>
              <a:t>Ne kadar satacağımı nereden bilebilirim?</a:t>
            </a:r>
          </a:p>
        </p:txBody>
      </p:sp>
      <p:sp>
        <p:nvSpPr>
          <p:cNvPr id="3" name="2 Slayt Numarası Yer Tutucusu"/>
          <p:cNvSpPr>
            <a:spLocks noGrp="1"/>
          </p:cNvSpPr>
          <p:nvPr>
            <p:ph type="sldNum" sz="quarter" idx="4294967295"/>
          </p:nvPr>
        </p:nvSpPr>
        <p:spPr>
          <a:xfrm>
            <a:off x="976313" y="5514974"/>
            <a:ext cx="643359" cy="398859"/>
          </a:xfrm>
          <a:prstGeom prst="ellipse">
            <a:avLst/>
          </a:prstGeom>
        </p:spPr>
        <p:txBody>
          <a:bodyPr/>
          <a:lstStyle/>
          <a:p>
            <a:pPr>
              <a:defRPr/>
            </a:pPr>
            <a:fld id="{DB5FDB4F-46FB-49D7-ABCE-055C105A485E}" type="slidenum">
              <a:rPr lang="tr-TR"/>
              <a:pPr>
                <a:defRPr/>
              </a:pPr>
              <a:t>29</a:t>
            </a:fld>
            <a:endParaRPr lang="tr-TR"/>
          </a:p>
        </p:txBody>
      </p:sp>
      <p:sp>
        <p:nvSpPr>
          <p:cNvPr id="71684" name="3 İçerik Yer Tutucusu"/>
          <p:cNvSpPr>
            <a:spLocks noGrp="1"/>
          </p:cNvSpPr>
          <p:nvPr>
            <p:ph sz="quarter" idx="1"/>
          </p:nvPr>
        </p:nvSpPr>
        <p:spPr>
          <a:xfrm>
            <a:off x="1" y="1772816"/>
            <a:ext cx="9036495" cy="3771924"/>
          </a:xfrm>
        </p:spPr>
        <p:txBody>
          <a:bodyPr>
            <a:normAutofit lnSpcReduction="10000"/>
          </a:bodyPr>
          <a:lstStyle/>
          <a:p>
            <a:pPr marL="167878" indent="0">
              <a:buNone/>
              <a:defRPr/>
            </a:pPr>
            <a:r>
              <a:rPr lang="tr-TR" sz="2400" dirty="0">
                <a:cs typeface="Arial" pitchFamily="34" charset="0"/>
              </a:rPr>
              <a:t>GENEL SATIŞ TAHMİNİ YÖNTEMLERİ</a:t>
            </a:r>
          </a:p>
          <a:p>
            <a:pPr indent="-3572">
              <a:defRPr/>
            </a:pPr>
            <a:r>
              <a:rPr lang="tr-TR" sz="2400" dirty="0">
                <a:cs typeface="Arial" pitchFamily="34" charset="0"/>
              </a:rPr>
              <a:t> </a:t>
            </a:r>
            <a:r>
              <a:rPr lang="tr-TR" sz="2400" dirty="0"/>
              <a:t>Üretim/hizmet kapasiteniz (Fiziksel ve maddi kapasiteniz)</a:t>
            </a:r>
          </a:p>
          <a:p>
            <a:pPr indent="-3572">
              <a:defRPr/>
            </a:pPr>
            <a:r>
              <a:rPr lang="tr-TR" sz="2400" dirty="0"/>
              <a:t> Satabileceğiniz miktar (SOM içinden «erken benimseyenler» grubu)</a:t>
            </a:r>
          </a:p>
          <a:p>
            <a:pPr marL="339328" indent="0">
              <a:buNone/>
              <a:defRPr/>
            </a:pPr>
            <a:r>
              <a:rPr lang="tr-TR" sz="2400" b="1" u="sng" dirty="0">
                <a:solidFill>
                  <a:srgbClr val="FF0000"/>
                </a:solidFill>
                <a:cs typeface="Arial" pitchFamily="34" charset="0"/>
              </a:rPr>
              <a:t>İlk yılın büyük bölümünün teknolojik doğrulama ile geçeceğini unutmayın!</a:t>
            </a:r>
          </a:p>
          <a:p>
            <a:pPr marL="339328" indent="0">
              <a:buNone/>
              <a:defRPr/>
            </a:pPr>
            <a:endParaRPr lang="tr-TR" sz="2400" dirty="0"/>
          </a:p>
          <a:p>
            <a:pPr indent="-3572">
              <a:defRPr/>
            </a:pPr>
            <a:r>
              <a:rPr lang="tr-TR" sz="2400" dirty="0"/>
              <a:t>Rekabet koşulları</a:t>
            </a:r>
          </a:p>
          <a:p>
            <a:pPr indent="-3572">
              <a:defRPr/>
            </a:pPr>
            <a:r>
              <a:rPr lang="tr-TR" sz="2400" dirty="0"/>
              <a:t>Piyasa ve tüketici koşulları  </a:t>
            </a:r>
          </a:p>
          <a:p>
            <a:pPr indent="-3572">
              <a:defRPr/>
            </a:pPr>
            <a:r>
              <a:rPr lang="tr-TR" sz="2400" dirty="0">
                <a:cs typeface="Arial" pitchFamily="34" charset="0"/>
              </a:rPr>
              <a:t>Önceki </a:t>
            </a:r>
            <a:r>
              <a:rPr lang="tr-TR" sz="2400" dirty="0"/>
              <a:t>dönem  satışları (kurulu işletmelerde) </a:t>
            </a:r>
          </a:p>
          <a:p>
            <a:pPr indent="-3572">
              <a:defRPr/>
            </a:pPr>
            <a:endParaRPr lang="tr-TR" sz="2400" dirty="0">
              <a:cs typeface="Arial" pitchFamily="34" charset="0"/>
            </a:endParaRPr>
          </a:p>
          <a:p>
            <a:pPr indent="-3572">
              <a:buNone/>
              <a:defRPr/>
            </a:pPr>
            <a:endParaRPr lang="tr-TR" sz="2700" dirty="0">
              <a:latin typeface="Arial" pitchFamily="34" charset="0"/>
              <a:cs typeface="Arial" pitchFamily="34" charset="0"/>
            </a:endParaRPr>
          </a:p>
        </p:txBody>
      </p:sp>
    </p:spTree>
    <p:extLst>
      <p:ext uri="{BB962C8B-B14F-4D97-AF65-F5344CB8AC3E}">
        <p14:creationId xmlns:p14="http://schemas.microsoft.com/office/powerpoint/2010/main" val="78688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429496729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defTabSz="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FACC29-14AB-4954-A8CB-9AEFA62E0EFC}" type="slidenum">
              <a:rPr lang="en-US" altLang="tr-TR">
                <a:solidFill>
                  <a:srgbClr val="898989"/>
                </a:solidFill>
              </a:rPr>
              <a:pPr eaLnBrk="1" hangingPunct="1"/>
              <a:t>3</a:t>
            </a:fld>
            <a:endParaRPr lang="en-US" altLang="tr-TR">
              <a:solidFill>
                <a:srgbClr val="898989"/>
              </a:solidFill>
            </a:endParaRPr>
          </a:p>
        </p:txBody>
      </p:sp>
      <p:sp>
        <p:nvSpPr>
          <p:cNvPr id="6" name="Dikdörtgen: Köşeleri Yuvarlatılmış 5">
            <a:extLst/>
          </p:cNvPr>
          <p:cNvSpPr/>
          <p:nvPr/>
        </p:nvSpPr>
        <p:spPr>
          <a:xfrm>
            <a:off x="2808685" y="1178719"/>
            <a:ext cx="2717006" cy="413147"/>
          </a:xfrm>
          <a:prstGeom prst="roundRect">
            <a:avLst/>
          </a:prstGeom>
          <a:noFill/>
          <a:ln w="53975" cmpd="tri">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500" b="1" dirty="0">
                <a:solidFill>
                  <a:srgbClr val="FF0000"/>
                </a:solidFill>
                <a:latin typeface="Arial" pitchFamily="34" charset="0"/>
                <a:cs typeface="Arial" pitchFamily="34" charset="0"/>
              </a:rPr>
              <a:t>YALIN KANVAS MODELİ</a:t>
            </a:r>
          </a:p>
        </p:txBody>
      </p:sp>
      <p:graphicFrame>
        <p:nvGraphicFramePr>
          <p:cNvPr id="3" name="Tablo 3">
            <a:extLst/>
          </p:cNvPr>
          <p:cNvGraphicFramePr>
            <a:graphicFrameLocks noGrp="1"/>
          </p:cNvGraphicFramePr>
          <p:nvPr/>
        </p:nvGraphicFramePr>
        <p:xfrm>
          <a:off x="500063" y="1790700"/>
          <a:ext cx="7230667" cy="3533775"/>
        </p:xfrm>
        <a:graphic>
          <a:graphicData uri="http://schemas.openxmlformats.org/drawingml/2006/table">
            <a:tbl>
              <a:tblPr firstRow="1" bandRow="1">
                <a:tableStyleId>{5C22544A-7EE6-4342-B048-85BDC9FD1C3A}</a:tableStyleId>
              </a:tblPr>
              <a:tblGrid>
                <a:gridCol w="1382421">
                  <a:extLst>
                    <a:ext uri="{9D8B030D-6E8A-4147-A177-3AD203B41FA5}">
                      <a16:colId xmlns:a16="http://schemas.microsoft.com/office/drawing/2014/main" val="20000"/>
                    </a:ext>
                  </a:extLst>
                </a:gridCol>
                <a:gridCol w="1414377">
                  <a:extLst>
                    <a:ext uri="{9D8B030D-6E8A-4147-A177-3AD203B41FA5}">
                      <a16:colId xmlns:a16="http://schemas.microsoft.com/office/drawing/2014/main" val="20001"/>
                    </a:ext>
                  </a:extLst>
                </a:gridCol>
                <a:gridCol w="818536">
                  <a:extLst>
                    <a:ext uri="{9D8B030D-6E8A-4147-A177-3AD203B41FA5}">
                      <a16:colId xmlns:a16="http://schemas.microsoft.com/office/drawing/2014/main" val="20002"/>
                    </a:ext>
                  </a:extLst>
                </a:gridCol>
                <a:gridCol w="713095">
                  <a:extLst>
                    <a:ext uri="{9D8B030D-6E8A-4147-A177-3AD203B41FA5}">
                      <a16:colId xmlns:a16="http://schemas.microsoft.com/office/drawing/2014/main" val="20003"/>
                    </a:ext>
                  </a:extLst>
                </a:gridCol>
                <a:gridCol w="1509645">
                  <a:extLst>
                    <a:ext uri="{9D8B030D-6E8A-4147-A177-3AD203B41FA5}">
                      <a16:colId xmlns:a16="http://schemas.microsoft.com/office/drawing/2014/main" val="20004"/>
                    </a:ext>
                  </a:extLst>
                </a:gridCol>
                <a:gridCol w="1392593">
                  <a:extLst>
                    <a:ext uri="{9D8B030D-6E8A-4147-A177-3AD203B41FA5}">
                      <a16:colId xmlns:a16="http://schemas.microsoft.com/office/drawing/2014/main" val="20005"/>
                    </a:ext>
                  </a:extLst>
                </a:gridCol>
              </a:tblGrid>
              <a:tr h="1177925">
                <a:tc>
                  <a:txBody>
                    <a:bodyPr/>
                    <a:lstStyle/>
                    <a:p>
                      <a:endParaRPr lang="tr-TR" sz="1400" b="0" dirty="0">
                        <a:solidFill>
                          <a:schemeClr val="tx1"/>
                        </a:solidFill>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gridSpan="2">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177925">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77925">
                <a:tc gridSpan="3">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endParaRPr lang="tr-TR" sz="1400" dirty="0">
                        <a:latin typeface="Arial Narrow" pitchFamily="34" charset="0"/>
                      </a:endParaRPr>
                    </a:p>
                  </a:txBody>
                  <a:tcPr marL="68584" marR="68584" marT="34288" marB="34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Dikdörtgen: Köşeleri Yuvarlatılmış 3">
            <a:extLst/>
          </p:cNvPr>
          <p:cNvSpPr/>
          <p:nvPr/>
        </p:nvSpPr>
        <p:spPr>
          <a:xfrm>
            <a:off x="607219" y="1915716"/>
            <a:ext cx="1165622" cy="352425"/>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PROBLEM</a:t>
            </a:r>
          </a:p>
        </p:txBody>
      </p:sp>
      <p:sp>
        <p:nvSpPr>
          <p:cNvPr id="9" name="Dikdörtgen: Köşeleri Yuvarlatılmış 8">
            <a:extLst/>
          </p:cNvPr>
          <p:cNvSpPr/>
          <p:nvPr/>
        </p:nvSpPr>
        <p:spPr>
          <a:xfrm>
            <a:off x="2027635" y="1915716"/>
            <a:ext cx="1146572" cy="371475"/>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ÇÖZÜM</a:t>
            </a:r>
          </a:p>
        </p:txBody>
      </p:sp>
      <p:sp>
        <p:nvSpPr>
          <p:cNvPr id="10" name="Dikdörtgen: Köşeleri Yuvarlatılmış 9">
            <a:extLst/>
          </p:cNvPr>
          <p:cNvSpPr/>
          <p:nvPr/>
        </p:nvSpPr>
        <p:spPr>
          <a:xfrm>
            <a:off x="3417094" y="1935956"/>
            <a:ext cx="1198960" cy="358379"/>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BENZERSİZ</a:t>
            </a:r>
          </a:p>
          <a:p>
            <a:pPr algn="ctr">
              <a:defRPr/>
            </a:pPr>
            <a:r>
              <a:rPr lang="tr-TR" sz="1050" b="1" dirty="0">
                <a:solidFill>
                  <a:schemeClr val="tx1"/>
                </a:solidFill>
              </a:rPr>
              <a:t>DEĞER ÖNERİSİ</a:t>
            </a:r>
          </a:p>
        </p:txBody>
      </p:sp>
      <p:sp>
        <p:nvSpPr>
          <p:cNvPr id="11" name="Dikdörtgen: Köşeleri Yuvarlatılmış 10">
            <a:extLst/>
          </p:cNvPr>
          <p:cNvSpPr/>
          <p:nvPr/>
        </p:nvSpPr>
        <p:spPr>
          <a:xfrm>
            <a:off x="4976812" y="1906192"/>
            <a:ext cx="1234679" cy="401240"/>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REKABET</a:t>
            </a:r>
          </a:p>
          <a:p>
            <a:pPr algn="ctr">
              <a:defRPr/>
            </a:pPr>
            <a:r>
              <a:rPr lang="tr-TR" sz="1050" b="1" dirty="0">
                <a:solidFill>
                  <a:schemeClr val="tx1"/>
                </a:solidFill>
              </a:rPr>
              <a:t>AVANTAJI</a:t>
            </a:r>
          </a:p>
        </p:txBody>
      </p:sp>
      <p:sp>
        <p:nvSpPr>
          <p:cNvPr id="12" name="Dikdörtgen: Köşeleri Yuvarlatılmış 11">
            <a:extLst/>
          </p:cNvPr>
          <p:cNvSpPr/>
          <p:nvPr/>
        </p:nvSpPr>
        <p:spPr>
          <a:xfrm>
            <a:off x="6524625" y="1906192"/>
            <a:ext cx="1052513" cy="401240"/>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MÜŞTERİ</a:t>
            </a:r>
          </a:p>
          <a:p>
            <a:pPr algn="ctr">
              <a:defRPr/>
            </a:pPr>
            <a:r>
              <a:rPr lang="tr-TR" sz="1050" b="1" dirty="0">
                <a:solidFill>
                  <a:schemeClr val="tx1"/>
                </a:solidFill>
              </a:rPr>
              <a:t>SEGMENTİ</a:t>
            </a:r>
          </a:p>
        </p:txBody>
      </p:sp>
      <p:sp>
        <p:nvSpPr>
          <p:cNvPr id="14" name="Dikdörtgen: Köşeleri Yuvarlatılmış 13">
            <a:extLst/>
          </p:cNvPr>
          <p:cNvSpPr/>
          <p:nvPr/>
        </p:nvSpPr>
        <p:spPr>
          <a:xfrm>
            <a:off x="623887" y="3061098"/>
            <a:ext cx="1100138" cy="391715"/>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err="1">
                <a:solidFill>
                  <a:schemeClr val="tx1"/>
                </a:solidFill>
              </a:rPr>
              <a:t>Varolan</a:t>
            </a:r>
            <a:endParaRPr lang="tr-TR" sz="1050" b="1" dirty="0">
              <a:solidFill>
                <a:schemeClr val="tx1"/>
              </a:solidFill>
            </a:endParaRPr>
          </a:p>
          <a:p>
            <a:pPr algn="ctr">
              <a:defRPr/>
            </a:pPr>
            <a:r>
              <a:rPr lang="tr-TR" sz="1050" b="1" dirty="0">
                <a:solidFill>
                  <a:schemeClr val="tx1"/>
                </a:solidFill>
              </a:rPr>
              <a:t>Alternatifler</a:t>
            </a:r>
          </a:p>
        </p:txBody>
      </p:sp>
      <p:sp>
        <p:nvSpPr>
          <p:cNvPr id="17" name="Dikdörtgen: Köşeleri Yuvarlatılmış 16">
            <a:extLst/>
          </p:cNvPr>
          <p:cNvSpPr/>
          <p:nvPr/>
        </p:nvSpPr>
        <p:spPr>
          <a:xfrm>
            <a:off x="2008585" y="3078957"/>
            <a:ext cx="1165622" cy="384572"/>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KİLİT</a:t>
            </a:r>
          </a:p>
          <a:p>
            <a:pPr algn="ctr">
              <a:defRPr/>
            </a:pPr>
            <a:r>
              <a:rPr lang="tr-TR" sz="1050" b="1" dirty="0">
                <a:solidFill>
                  <a:schemeClr val="tx1"/>
                </a:solidFill>
              </a:rPr>
              <a:t>METRİKLER</a:t>
            </a:r>
          </a:p>
        </p:txBody>
      </p:sp>
      <p:sp>
        <p:nvSpPr>
          <p:cNvPr id="18" name="Dikdörtgen: Köşeleri Yuvarlatılmış 17">
            <a:extLst/>
          </p:cNvPr>
          <p:cNvSpPr/>
          <p:nvPr/>
        </p:nvSpPr>
        <p:spPr>
          <a:xfrm>
            <a:off x="6496051" y="3086100"/>
            <a:ext cx="1135856" cy="435769"/>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Erken</a:t>
            </a:r>
          </a:p>
          <a:p>
            <a:pPr algn="ctr">
              <a:defRPr/>
            </a:pPr>
            <a:r>
              <a:rPr lang="tr-TR" sz="1050" b="1" dirty="0">
                <a:solidFill>
                  <a:schemeClr val="tx1"/>
                </a:solidFill>
              </a:rPr>
              <a:t>Benimseyenler</a:t>
            </a:r>
          </a:p>
        </p:txBody>
      </p:sp>
      <p:sp>
        <p:nvSpPr>
          <p:cNvPr id="19" name="Dikdörtgen: Köşeleri Yuvarlatılmış 18">
            <a:extLst/>
          </p:cNvPr>
          <p:cNvSpPr/>
          <p:nvPr/>
        </p:nvSpPr>
        <p:spPr>
          <a:xfrm>
            <a:off x="1858566" y="4245769"/>
            <a:ext cx="1403747" cy="392906"/>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MALİYET YAPISI</a:t>
            </a:r>
          </a:p>
        </p:txBody>
      </p:sp>
      <p:sp>
        <p:nvSpPr>
          <p:cNvPr id="20" name="Dikdörtgen: Köşeleri Yuvarlatılmış 19">
            <a:extLst/>
          </p:cNvPr>
          <p:cNvSpPr/>
          <p:nvPr/>
        </p:nvSpPr>
        <p:spPr>
          <a:xfrm>
            <a:off x="5066110" y="4236244"/>
            <a:ext cx="1429940" cy="402431"/>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GELİR KAYNAKLARI</a:t>
            </a:r>
          </a:p>
        </p:txBody>
      </p:sp>
      <p:sp>
        <p:nvSpPr>
          <p:cNvPr id="21" name="Dikdörtgen: Köşeleri Yuvarlatılmış 20">
            <a:extLst/>
          </p:cNvPr>
          <p:cNvSpPr/>
          <p:nvPr/>
        </p:nvSpPr>
        <p:spPr>
          <a:xfrm>
            <a:off x="5013722" y="3108722"/>
            <a:ext cx="1100138" cy="394097"/>
          </a:xfrm>
          <a:prstGeom prst="round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tr-TR" sz="1050" b="1" dirty="0">
                <a:solidFill>
                  <a:schemeClr val="tx1"/>
                </a:solidFill>
              </a:rPr>
              <a:t>KANALLAR</a:t>
            </a:r>
          </a:p>
        </p:txBody>
      </p:sp>
      <p:sp>
        <p:nvSpPr>
          <p:cNvPr id="22" name="Oval 4">
            <a:extLst/>
          </p:cNvPr>
          <p:cNvSpPr/>
          <p:nvPr/>
        </p:nvSpPr>
        <p:spPr>
          <a:xfrm>
            <a:off x="6974681" y="2471738"/>
            <a:ext cx="344091" cy="334566"/>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1</a:t>
            </a:r>
          </a:p>
        </p:txBody>
      </p:sp>
      <p:sp>
        <p:nvSpPr>
          <p:cNvPr id="23" name="Oval 21">
            <a:extLst/>
          </p:cNvPr>
          <p:cNvSpPr/>
          <p:nvPr/>
        </p:nvSpPr>
        <p:spPr>
          <a:xfrm>
            <a:off x="1081087" y="2452688"/>
            <a:ext cx="329804" cy="334566"/>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2</a:t>
            </a:r>
          </a:p>
        </p:txBody>
      </p:sp>
      <p:sp>
        <p:nvSpPr>
          <p:cNvPr id="24" name="Oval 22">
            <a:extLst/>
          </p:cNvPr>
          <p:cNvSpPr/>
          <p:nvPr/>
        </p:nvSpPr>
        <p:spPr>
          <a:xfrm>
            <a:off x="3943350" y="2491979"/>
            <a:ext cx="328613" cy="314325"/>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3</a:t>
            </a:r>
          </a:p>
        </p:txBody>
      </p:sp>
      <p:sp>
        <p:nvSpPr>
          <p:cNvPr id="25" name="Oval 23">
            <a:extLst/>
          </p:cNvPr>
          <p:cNvSpPr/>
          <p:nvPr/>
        </p:nvSpPr>
        <p:spPr>
          <a:xfrm>
            <a:off x="2446735" y="2482454"/>
            <a:ext cx="345281" cy="344090"/>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4</a:t>
            </a:r>
          </a:p>
        </p:txBody>
      </p:sp>
      <p:sp>
        <p:nvSpPr>
          <p:cNvPr id="26" name="Oval 28">
            <a:extLst/>
          </p:cNvPr>
          <p:cNvSpPr/>
          <p:nvPr/>
        </p:nvSpPr>
        <p:spPr>
          <a:xfrm>
            <a:off x="5489973" y="2502694"/>
            <a:ext cx="348853" cy="314325"/>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9</a:t>
            </a:r>
          </a:p>
        </p:txBody>
      </p:sp>
      <p:sp>
        <p:nvSpPr>
          <p:cNvPr id="27" name="Oval 27">
            <a:extLst/>
          </p:cNvPr>
          <p:cNvSpPr/>
          <p:nvPr/>
        </p:nvSpPr>
        <p:spPr>
          <a:xfrm>
            <a:off x="2465785" y="3551635"/>
            <a:ext cx="375047" cy="352425"/>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8</a:t>
            </a:r>
          </a:p>
        </p:txBody>
      </p:sp>
      <p:sp>
        <p:nvSpPr>
          <p:cNvPr id="28" name="Oval 24">
            <a:extLst/>
          </p:cNvPr>
          <p:cNvSpPr/>
          <p:nvPr/>
        </p:nvSpPr>
        <p:spPr>
          <a:xfrm>
            <a:off x="5509023" y="3555206"/>
            <a:ext cx="350044" cy="358379"/>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5</a:t>
            </a:r>
          </a:p>
        </p:txBody>
      </p:sp>
      <p:sp>
        <p:nvSpPr>
          <p:cNvPr id="29" name="Oval 25">
            <a:extLst/>
          </p:cNvPr>
          <p:cNvSpPr/>
          <p:nvPr/>
        </p:nvSpPr>
        <p:spPr>
          <a:xfrm>
            <a:off x="5542360" y="4747022"/>
            <a:ext cx="365522" cy="361950"/>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6</a:t>
            </a:r>
          </a:p>
        </p:txBody>
      </p:sp>
      <p:sp>
        <p:nvSpPr>
          <p:cNvPr id="30" name="Oval 26">
            <a:extLst/>
          </p:cNvPr>
          <p:cNvSpPr/>
          <p:nvPr/>
        </p:nvSpPr>
        <p:spPr>
          <a:xfrm>
            <a:off x="2495551" y="4697017"/>
            <a:ext cx="384572" cy="372665"/>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1350" dirty="0"/>
              <a:t>7</a:t>
            </a:r>
          </a:p>
        </p:txBody>
      </p:sp>
    </p:spTree>
    <p:extLst>
      <p:ext uri="{BB962C8B-B14F-4D97-AF65-F5344CB8AC3E}">
        <p14:creationId xmlns:p14="http://schemas.microsoft.com/office/powerpoint/2010/main" val="963427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Başlık"/>
          <p:cNvSpPr>
            <a:spLocks noGrp="1"/>
          </p:cNvSpPr>
          <p:nvPr>
            <p:ph type="title"/>
          </p:nvPr>
        </p:nvSpPr>
        <p:spPr>
          <a:xfrm>
            <a:off x="1304330" y="620688"/>
            <a:ext cx="6535341" cy="485775"/>
          </a:xfrm>
        </p:spPr>
        <p:txBody>
          <a:bodyPr>
            <a:noAutofit/>
          </a:bodyPr>
          <a:lstStyle/>
          <a:p>
            <a:pPr algn="ctr"/>
            <a:r>
              <a:rPr lang="tr-TR" sz="3200" b="1" dirty="0">
                <a:latin typeface="+mn-lt"/>
                <a:cs typeface="Arial" pitchFamily="34" charset="0"/>
              </a:rPr>
              <a:t>SATIŞ HEDEFLERİ</a:t>
            </a:r>
          </a:p>
        </p:txBody>
      </p:sp>
      <p:sp>
        <p:nvSpPr>
          <p:cNvPr id="71684" name="3 İçerik Yer Tutucusu"/>
          <p:cNvSpPr>
            <a:spLocks noGrp="1"/>
          </p:cNvSpPr>
          <p:nvPr>
            <p:ph sz="quarter" idx="1"/>
          </p:nvPr>
        </p:nvSpPr>
        <p:spPr>
          <a:xfrm>
            <a:off x="323528" y="1268760"/>
            <a:ext cx="8712967" cy="4050506"/>
          </a:xfrm>
        </p:spPr>
        <p:txBody>
          <a:bodyPr>
            <a:normAutofit/>
          </a:bodyPr>
          <a:lstStyle/>
          <a:p>
            <a:pPr indent="-3572" algn="ctr">
              <a:spcBef>
                <a:spcPts val="0"/>
              </a:spcBef>
              <a:buNone/>
              <a:defRPr/>
            </a:pPr>
            <a:endParaRPr lang="tr-TR" sz="2400" b="1" dirty="0">
              <a:latin typeface="Arial" pitchFamily="34" charset="0"/>
              <a:cs typeface="Arial" pitchFamily="34" charset="0"/>
            </a:endParaRPr>
          </a:p>
          <a:p>
            <a:pPr marL="265510" indent="-265510">
              <a:defRPr/>
            </a:pPr>
            <a:r>
              <a:rPr lang="tr-TR" sz="2400" dirty="0"/>
              <a:t>Pazarın büyüklüğü, rakipleriniz, müşterilerinizin neler istediği konularında yaptığınız araştırmaları bu tahminleri yaparken kullanınız. </a:t>
            </a:r>
          </a:p>
          <a:p>
            <a:pPr marL="265510" indent="-265510">
              <a:defRPr/>
            </a:pPr>
            <a:r>
              <a:rPr lang="tr-TR" sz="2400" dirty="0"/>
              <a:t>Kaç tane müşteriye hizmet verebilirsiniz? </a:t>
            </a:r>
          </a:p>
          <a:p>
            <a:pPr marL="265510" indent="-265510">
              <a:defRPr/>
            </a:pPr>
            <a:r>
              <a:rPr lang="tr-TR" sz="2400" dirty="0"/>
              <a:t>Müşterileriniz ürünlerinizin ne kadarını, hangi sıklıkla satın alacaklar? </a:t>
            </a:r>
            <a:endParaRPr lang="tr-TR" sz="2400" dirty="0">
              <a:cs typeface="Arial" pitchFamily="34" charset="0"/>
            </a:endParaRPr>
          </a:p>
          <a:p>
            <a:pPr marL="265510" indent="-265510">
              <a:defRPr/>
            </a:pPr>
            <a:r>
              <a:rPr lang="tr-TR" sz="2400" b="1" u="sng" dirty="0"/>
              <a:t>Bu tahminleri yaparken gerekçelerinizi açıklayabilmeniz gerekir. </a:t>
            </a:r>
          </a:p>
        </p:txBody>
      </p:sp>
    </p:spTree>
    <p:extLst>
      <p:ext uri="{BB962C8B-B14F-4D97-AF65-F5344CB8AC3E}">
        <p14:creationId xmlns:p14="http://schemas.microsoft.com/office/powerpoint/2010/main" val="65843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56151" y="1106742"/>
            <a:ext cx="6830599" cy="642988"/>
          </a:xfrm>
        </p:spPr>
        <p:txBody>
          <a:bodyPr>
            <a:normAutofit fontScale="90000"/>
          </a:bodyPr>
          <a:lstStyle/>
          <a:p>
            <a:r>
              <a:rPr lang="tr-TR" sz="2100" dirty="0">
                <a:latin typeface="+mn-lt"/>
              </a:rPr>
              <a:t>Satış hedefleri tespit ederken gerçekçi olmak gerekir! </a:t>
            </a:r>
            <a:br>
              <a:rPr lang="tr-TR" sz="2100" dirty="0">
                <a:latin typeface="+mn-lt"/>
              </a:rPr>
            </a:br>
            <a:r>
              <a:rPr lang="tr-TR" sz="2100" dirty="0">
                <a:latin typeface="+mn-lt"/>
              </a:rPr>
              <a:t>Herkes dünyayı sizin gördüğünüz gibi görmez!</a:t>
            </a:r>
          </a:p>
        </p:txBody>
      </p:sp>
      <p:pic>
        <p:nvPicPr>
          <p:cNvPr id="10242" name="Picture 2"/>
          <p:cNvPicPr>
            <a:picLocks noChangeAspect="1" noChangeArrowheads="1"/>
          </p:cNvPicPr>
          <p:nvPr/>
        </p:nvPicPr>
        <p:blipFill>
          <a:blip r:embed="rId2" cstate="print"/>
          <a:srcRect/>
          <a:stretch>
            <a:fillRect/>
          </a:stretch>
        </p:blipFill>
        <p:spPr bwMode="auto">
          <a:xfrm>
            <a:off x="1907704" y="1753839"/>
            <a:ext cx="5292588" cy="4097416"/>
          </a:xfrm>
          <a:prstGeom prst="rect">
            <a:avLst/>
          </a:prstGeom>
          <a:noFill/>
          <a:ln w="9525">
            <a:noFill/>
            <a:miter lim="800000"/>
            <a:headEnd/>
            <a:tailEnd/>
          </a:ln>
        </p:spPr>
      </p:pic>
    </p:spTree>
    <p:extLst>
      <p:ext uri="{BB962C8B-B14F-4D97-AF65-F5344CB8AC3E}">
        <p14:creationId xmlns:p14="http://schemas.microsoft.com/office/powerpoint/2010/main" val="308567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Başlık"/>
          <p:cNvSpPr>
            <a:spLocks noGrp="1"/>
          </p:cNvSpPr>
          <p:nvPr>
            <p:ph type="title"/>
          </p:nvPr>
        </p:nvSpPr>
        <p:spPr>
          <a:xfrm>
            <a:off x="1331119" y="944166"/>
            <a:ext cx="6535341" cy="485775"/>
          </a:xfrm>
        </p:spPr>
        <p:txBody>
          <a:bodyPr/>
          <a:lstStyle/>
          <a:p>
            <a:pPr algn="ctr"/>
            <a:r>
              <a:rPr lang="tr-TR" sz="2400" b="1" dirty="0">
                <a:latin typeface="+mn-lt"/>
                <a:cs typeface="Arial" pitchFamily="34" charset="0"/>
              </a:rPr>
              <a:t>PAZARLAMA/SATIŞ HEDEFLERİ</a:t>
            </a:r>
          </a:p>
        </p:txBody>
      </p:sp>
      <p:graphicFrame>
        <p:nvGraphicFramePr>
          <p:cNvPr id="2" name="Tablo 1"/>
          <p:cNvGraphicFramePr>
            <a:graphicFrameLocks noGrp="1"/>
          </p:cNvGraphicFramePr>
          <p:nvPr/>
        </p:nvGraphicFramePr>
        <p:xfrm>
          <a:off x="1347788" y="1885514"/>
          <a:ext cx="6096001" cy="1409700"/>
        </p:xfrm>
        <a:graphic>
          <a:graphicData uri="http://schemas.openxmlformats.org/drawingml/2006/table">
            <a:tbl>
              <a:tblPr firstRow="1" bandRow="1">
                <a:tableStyleId>{5C22544A-7EE6-4342-B048-85BDC9FD1C3A}</a:tableStyleId>
              </a:tblPr>
              <a:tblGrid>
                <a:gridCol w="1893322">
                  <a:extLst>
                    <a:ext uri="{9D8B030D-6E8A-4147-A177-3AD203B41FA5}">
                      <a16:colId xmlns:a16="http://schemas.microsoft.com/office/drawing/2014/main" val="20000"/>
                    </a:ext>
                  </a:extLst>
                </a:gridCol>
                <a:gridCol w="1127343">
                  <a:extLst>
                    <a:ext uri="{9D8B030D-6E8A-4147-A177-3AD203B41FA5}">
                      <a16:colId xmlns:a16="http://schemas.microsoft.com/office/drawing/2014/main" val="20001"/>
                    </a:ext>
                  </a:extLst>
                </a:gridCol>
                <a:gridCol w="1005214">
                  <a:extLst>
                    <a:ext uri="{9D8B030D-6E8A-4147-A177-3AD203B41FA5}">
                      <a16:colId xmlns:a16="http://schemas.microsoft.com/office/drawing/2014/main" val="20002"/>
                    </a:ext>
                  </a:extLst>
                </a:gridCol>
                <a:gridCol w="967635">
                  <a:extLst>
                    <a:ext uri="{9D8B030D-6E8A-4147-A177-3AD203B41FA5}">
                      <a16:colId xmlns:a16="http://schemas.microsoft.com/office/drawing/2014/main" val="20003"/>
                    </a:ext>
                  </a:extLst>
                </a:gridCol>
                <a:gridCol w="1102487">
                  <a:extLst>
                    <a:ext uri="{9D8B030D-6E8A-4147-A177-3AD203B41FA5}">
                      <a16:colId xmlns:a16="http://schemas.microsoft.com/office/drawing/2014/main" val="20004"/>
                    </a:ext>
                  </a:extLst>
                </a:gridCol>
              </a:tblGrid>
              <a:tr h="278130">
                <a:tc>
                  <a:txBody>
                    <a:bodyPr/>
                    <a:lstStyle/>
                    <a:p>
                      <a:endParaRPr lang="tr-TR" sz="1400" dirty="0"/>
                    </a:p>
                  </a:txBody>
                  <a:tcPr marL="68580" marR="68580" marT="34290" marB="34290"/>
                </a:tc>
                <a:tc>
                  <a:txBody>
                    <a:bodyPr/>
                    <a:lstStyle/>
                    <a:p>
                      <a:pPr algn="ctr"/>
                      <a:r>
                        <a:rPr lang="tr-TR" sz="1400" dirty="0"/>
                        <a:t>1.YIL</a:t>
                      </a:r>
                    </a:p>
                  </a:txBody>
                  <a:tcPr marL="68580" marR="68580" marT="34290" marB="34290"/>
                </a:tc>
                <a:tc>
                  <a:txBody>
                    <a:bodyPr/>
                    <a:lstStyle/>
                    <a:p>
                      <a:pPr algn="ctr"/>
                      <a:r>
                        <a:rPr lang="tr-TR" sz="1400" dirty="0"/>
                        <a:t>2.YIL</a:t>
                      </a:r>
                    </a:p>
                  </a:txBody>
                  <a:tcPr marL="68580" marR="68580" marT="34290" marB="34290"/>
                </a:tc>
                <a:tc>
                  <a:txBody>
                    <a:bodyPr/>
                    <a:lstStyle/>
                    <a:p>
                      <a:pPr algn="ctr"/>
                      <a:r>
                        <a:rPr lang="tr-TR" sz="1400" dirty="0"/>
                        <a:t>3.YIL</a:t>
                      </a:r>
                    </a:p>
                  </a:txBody>
                  <a:tcPr marL="68580" marR="68580" marT="34290" marB="34290"/>
                </a:tc>
                <a:tc>
                  <a:txBody>
                    <a:bodyPr/>
                    <a:lstStyle/>
                    <a:p>
                      <a:pPr algn="ctr"/>
                      <a:r>
                        <a:rPr lang="tr-TR" sz="1400" dirty="0"/>
                        <a:t>4.YIL</a:t>
                      </a:r>
                    </a:p>
                  </a:txBody>
                  <a:tcPr marL="68580" marR="68580" marT="34290" marB="34290"/>
                </a:tc>
                <a:extLst>
                  <a:ext uri="{0D108BD9-81ED-4DB2-BD59-A6C34878D82A}">
                    <a16:rowId xmlns:a16="http://schemas.microsoft.com/office/drawing/2014/main" val="10000"/>
                  </a:ext>
                </a:extLst>
              </a:tr>
              <a:tr h="278130">
                <a:tc>
                  <a:txBody>
                    <a:bodyPr/>
                    <a:lstStyle/>
                    <a:p>
                      <a:r>
                        <a:rPr lang="tr-TR" sz="1400" dirty="0"/>
                        <a:t>Tahmini Müşteri Sayısı</a:t>
                      </a:r>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extLst>
                  <a:ext uri="{0D108BD9-81ED-4DB2-BD59-A6C34878D82A}">
                    <a16:rowId xmlns:a16="http://schemas.microsoft.com/office/drawing/2014/main" val="10001"/>
                  </a:ext>
                </a:extLst>
              </a:tr>
              <a:tr h="278130">
                <a:tc>
                  <a:txBody>
                    <a:bodyPr/>
                    <a:lstStyle/>
                    <a:p>
                      <a:r>
                        <a:rPr lang="tr-TR" sz="1400" dirty="0"/>
                        <a:t>Tahmini Ürün Miktarı</a:t>
                      </a:r>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extLst>
                  <a:ext uri="{0D108BD9-81ED-4DB2-BD59-A6C34878D82A}">
                    <a16:rowId xmlns:a16="http://schemas.microsoft.com/office/drawing/2014/main" val="10002"/>
                  </a:ext>
                </a:extLst>
              </a:tr>
              <a:tr h="278130">
                <a:tc>
                  <a:txBody>
                    <a:bodyPr/>
                    <a:lstStyle/>
                    <a:p>
                      <a:r>
                        <a:rPr lang="tr-TR" sz="1400" dirty="0"/>
                        <a:t>Tahmini Ort. Ürün Fiyatı</a:t>
                      </a:r>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extLst>
                  <a:ext uri="{0D108BD9-81ED-4DB2-BD59-A6C34878D82A}">
                    <a16:rowId xmlns:a16="http://schemas.microsoft.com/office/drawing/2014/main" val="10003"/>
                  </a:ext>
                </a:extLst>
              </a:tr>
              <a:tr h="278130">
                <a:tc>
                  <a:txBody>
                    <a:bodyPr/>
                    <a:lstStyle/>
                    <a:p>
                      <a:r>
                        <a:rPr lang="tr-TR" sz="1400" dirty="0"/>
                        <a:t>Tahmini Ciro</a:t>
                      </a:r>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a:p>
                  </a:txBody>
                  <a:tcPr marL="68580" marR="68580" marT="34290" marB="34290"/>
                </a:tc>
                <a:tc>
                  <a:txBody>
                    <a:bodyPr/>
                    <a:lstStyle/>
                    <a:p>
                      <a:endParaRPr lang="tr-TR" sz="1400" dirty="0"/>
                    </a:p>
                  </a:txBody>
                  <a:tcPr marL="68580" marR="68580" marT="34290" marB="34290"/>
                </a:tc>
                <a:extLst>
                  <a:ext uri="{0D108BD9-81ED-4DB2-BD59-A6C34878D82A}">
                    <a16:rowId xmlns:a16="http://schemas.microsoft.com/office/drawing/2014/main" val="10004"/>
                  </a:ext>
                </a:extLst>
              </a:tr>
            </a:tbl>
          </a:graphicData>
        </a:graphic>
      </p:graphicFrame>
      <p:sp>
        <p:nvSpPr>
          <p:cNvPr id="3" name="Açıklama Balonu: Çizgi 2">
            <a:extLst>
              <a:ext uri="{FF2B5EF4-FFF2-40B4-BE49-F238E27FC236}">
                <a16:creationId xmlns:a16="http://schemas.microsoft.com/office/drawing/2014/main" id="{BF9D4E76-A406-4942-89E9-FA3DFD3FEDD9}"/>
              </a:ext>
            </a:extLst>
          </p:cNvPr>
          <p:cNvSpPr/>
          <p:nvPr/>
        </p:nvSpPr>
        <p:spPr>
          <a:xfrm>
            <a:off x="1835696" y="4005064"/>
            <a:ext cx="3456384" cy="792088"/>
          </a:xfrm>
          <a:prstGeom prst="borderCallout1">
            <a:avLst>
              <a:gd name="adj1" fmla="val 1113"/>
              <a:gd name="adj2" fmla="val 40401"/>
              <a:gd name="adj3" fmla="val -94440"/>
              <a:gd name="adj4" fmla="val 17460"/>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a:t>Ciro = Ürün miktarı x Ürün fiyatı</a:t>
            </a:r>
            <a:endParaRPr lang="en-GB" dirty="0"/>
          </a:p>
        </p:txBody>
      </p:sp>
    </p:spTree>
    <p:extLst>
      <p:ext uri="{BB962C8B-B14F-4D97-AF65-F5344CB8AC3E}">
        <p14:creationId xmlns:p14="http://schemas.microsoft.com/office/powerpoint/2010/main" val="15495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06884" y="620688"/>
            <a:ext cx="6315075" cy="475562"/>
          </a:xfrm>
        </p:spPr>
        <p:txBody>
          <a:bodyPr>
            <a:noAutofit/>
          </a:bodyPr>
          <a:lstStyle/>
          <a:p>
            <a:pPr algn="ctr"/>
            <a:r>
              <a:rPr lang="tr-TR" sz="3200" b="1" dirty="0">
                <a:latin typeface="+mn-lt"/>
                <a:ea typeface="Arial" charset="0"/>
                <a:cs typeface="Arial" charset="0"/>
              </a:rPr>
              <a:t>SATIŞ TAHMİNLERİ</a:t>
            </a:r>
          </a:p>
        </p:txBody>
      </p:sp>
      <p:sp>
        <p:nvSpPr>
          <p:cNvPr id="3" name="İçerik Yer Tutucusu 2"/>
          <p:cNvSpPr>
            <a:spLocks noGrp="1"/>
          </p:cNvSpPr>
          <p:nvPr>
            <p:ph sz="quarter" idx="1"/>
          </p:nvPr>
        </p:nvSpPr>
        <p:spPr>
          <a:xfrm>
            <a:off x="1609836" y="1268760"/>
            <a:ext cx="6315075" cy="3671292"/>
          </a:xfrm>
        </p:spPr>
        <p:txBody>
          <a:bodyPr>
            <a:normAutofit/>
          </a:bodyPr>
          <a:lstStyle/>
          <a:p>
            <a:pPr marL="0" indent="0">
              <a:buNone/>
            </a:pPr>
            <a:r>
              <a:rPr lang="tr-TR" sz="2800" dirty="0">
                <a:ea typeface="Arial" charset="0"/>
                <a:cs typeface="Arial" charset="0"/>
              </a:rPr>
              <a:t>Satış Kanallarımla Hizmet Edebileceğim Müşteri Sayısı :</a:t>
            </a:r>
          </a:p>
          <a:p>
            <a:pPr marL="0" indent="0">
              <a:buNone/>
            </a:pPr>
            <a:endParaRPr lang="tr-TR" sz="2800" dirty="0">
              <a:ea typeface="Arial" charset="0"/>
              <a:cs typeface="Arial" charset="0"/>
            </a:endParaRPr>
          </a:p>
          <a:p>
            <a:pPr marL="0" indent="0">
              <a:buNone/>
            </a:pPr>
            <a:r>
              <a:rPr lang="tr-TR" sz="2800" dirty="0">
                <a:ea typeface="Arial" charset="0"/>
                <a:cs typeface="Arial" charset="0"/>
              </a:rPr>
              <a:t>Satış Kanallarım : </a:t>
            </a:r>
          </a:p>
          <a:p>
            <a:pPr>
              <a:buFont typeface="Arial" charset="0"/>
              <a:buChar char="•"/>
            </a:pPr>
            <a:r>
              <a:rPr lang="tr-TR" sz="2800" dirty="0">
                <a:ea typeface="Arial" charset="0"/>
                <a:cs typeface="Arial" charset="0"/>
              </a:rPr>
              <a:t>Media </a:t>
            </a:r>
            <a:r>
              <a:rPr lang="tr-TR" sz="2800" dirty="0" err="1">
                <a:ea typeface="Arial" charset="0"/>
                <a:cs typeface="Arial" charset="0"/>
              </a:rPr>
              <a:t>Markt</a:t>
            </a:r>
            <a:r>
              <a:rPr lang="tr-TR" sz="2800" dirty="0">
                <a:ea typeface="Arial" charset="0"/>
                <a:cs typeface="Arial" charset="0"/>
              </a:rPr>
              <a:t>( 78 Mağaza)</a:t>
            </a:r>
          </a:p>
          <a:p>
            <a:pPr>
              <a:buFont typeface="Arial" charset="0"/>
              <a:buChar char="•"/>
            </a:pPr>
            <a:r>
              <a:rPr lang="tr-TR" sz="2800" dirty="0">
                <a:ea typeface="Arial" charset="0"/>
                <a:cs typeface="Arial" charset="0"/>
              </a:rPr>
              <a:t>Vatan Bilgisayar (143 Mağaza) </a:t>
            </a:r>
          </a:p>
          <a:p>
            <a:pPr>
              <a:buFont typeface="Arial" charset="0"/>
              <a:buChar char="•"/>
            </a:pPr>
            <a:r>
              <a:rPr lang="tr-TR" sz="2800" dirty="0">
                <a:ea typeface="Arial" charset="0"/>
                <a:cs typeface="Arial" charset="0"/>
              </a:rPr>
              <a:t>Diğer Müşteriler </a:t>
            </a:r>
          </a:p>
          <a:p>
            <a:pPr marL="0" indent="0">
              <a:buNone/>
            </a:pPr>
            <a:endParaRPr lang="tr-TR" sz="1800" dirty="0">
              <a:latin typeface="Arial" charset="0"/>
              <a:ea typeface="Arial" charset="0"/>
              <a:cs typeface="Arial" charset="0"/>
            </a:endParaRPr>
          </a:p>
          <a:p>
            <a:pPr marL="0" indent="0">
              <a:buNone/>
            </a:pPr>
            <a:endParaRPr lang="tr-TR" sz="1800" dirty="0">
              <a:latin typeface="Arial" charset="0"/>
              <a:ea typeface="Arial" charset="0"/>
              <a:cs typeface="Arial" charset="0"/>
            </a:endParaRPr>
          </a:p>
          <a:p>
            <a:endParaRPr lang="tr-TR" dirty="0"/>
          </a:p>
          <a:p>
            <a:endParaRPr lang="tr-TR" dirty="0"/>
          </a:p>
        </p:txBody>
      </p:sp>
      <p:sp>
        <p:nvSpPr>
          <p:cNvPr id="4" name="Slayt Numarası Yer Tutucusu 3"/>
          <p:cNvSpPr>
            <a:spLocks noGrp="1"/>
          </p:cNvSpPr>
          <p:nvPr>
            <p:ph type="sldNum" sz="quarter" idx="4294967295"/>
          </p:nvPr>
        </p:nvSpPr>
        <p:spPr>
          <a:xfrm>
            <a:off x="976313" y="5514975"/>
            <a:ext cx="371475" cy="342900"/>
          </a:xfrm>
          <a:prstGeom prst="ellipse">
            <a:avLst/>
          </a:prstGeom>
        </p:spPr>
        <p:txBody>
          <a:bodyPr/>
          <a:lstStyle/>
          <a:p>
            <a:pPr>
              <a:defRPr/>
            </a:pPr>
            <a:fld id="{6B339179-E749-409A-B70C-1E155B6F99C2}" type="slidenum">
              <a:rPr lang="tr-TR" smtClean="0"/>
              <a:pPr>
                <a:defRPr/>
              </a:pPr>
              <a:t>33</a:t>
            </a:fld>
            <a:endParaRPr lang="tr-TR"/>
          </a:p>
        </p:txBody>
      </p:sp>
    </p:spTree>
    <p:extLst>
      <p:ext uri="{BB962C8B-B14F-4D97-AF65-F5344CB8AC3E}">
        <p14:creationId xmlns:p14="http://schemas.microsoft.com/office/powerpoint/2010/main" val="942413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600199" y="404664"/>
            <a:ext cx="6315075" cy="475562"/>
          </a:xfrm>
        </p:spPr>
        <p:txBody>
          <a:bodyPr/>
          <a:lstStyle/>
          <a:p>
            <a:pPr algn="ctr"/>
            <a:r>
              <a:rPr lang="tr-TR" sz="2400" b="1" dirty="0">
                <a:latin typeface="Arial" charset="0"/>
                <a:ea typeface="Arial" charset="0"/>
                <a:cs typeface="Arial" charset="0"/>
              </a:rPr>
              <a:t>SATIŞ TAHMİNLERİ</a:t>
            </a:r>
          </a:p>
        </p:txBody>
      </p:sp>
      <p:sp>
        <p:nvSpPr>
          <p:cNvPr id="3" name="İçerik Yer Tutucusu 2"/>
          <p:cNvSpPr>
            <a:spLocks noGrp="1"/>
          </p:cNvSpPr>
          <p:nvPr>
            <p:ph sz="quarter" idx="1"/>
          </p:nvPr>
        </p:nvSpPr>
        <p:spPr>
          <a:xfrm>
            <a:off x="1600199" y="1196752"/>
            <a:ext cx="6315075" cy="3976185"/>
          </a:xfrm>
        </p:spPr>
        <p:txBody>
          <a:bodyPr>
            <a:normAutofit/>
          </a:bodyPr>
          <a:lstStyle/>
          <a:p>
            <a:pPr>
              <a:buFont typeface="Wingdings" charset="2"/>
              <a:buChar char="ü"/>
            </a:pPr>
            <a:r>
              <a:rPr lang="tr-TR" sz="1800" dirty="0" err="1">
                <a:latin typeface="Arial" charset="0"/>
                <a:ea typeface="Arial" charset="0"/>
                <a:cs typeface="Arial" charset="0"/>
              </a:rPr>
              <a:t>Mediamarkt</a:t>
            </a:r>
            <a:r>
              <a:rPr lang="tr-TR" sz="1800" dirty="0">
                <a:latin typeface="Arial" charset="0"/>
                <a:ea typeface="Arial" charset="0"/>
                <a:cs typeface="Arial" charset="0"/>
              </a:rPr>
              <a:t> (78 Mağaza) : Her mağazada ayda 3 adet satış </a:t>
            </a:r>
            <a:r>
              <a:rPr lang="tr-TR" sz="1800" dirty="0" err="1">
                <a:latin typeface="Arial" charset="0"/>
                <a:ea typeface="Arial" charset="0"/>
                <a:cs typeface="Arial" charset="0"/>
              </a:rPr>
              <a:t>tahminledi</a:t>
            </a:r>
            <a:endParaRPr lang="tr-TR" sz="1800" dirty="0">
              <a:latin typeface="Arial" charset="0"/>
              <a:ea typeface="Arial" charset="0"/>
              <a:cs typeface="Arial" charset="0"/>
            </a:endParaRPr>
          </a:p>
          <a:p>
            <a:pPr marL="0" indent="0">
              <a:buNone/>
            </a:pPr>
            <a:r>
              <a:rPr lang="tr-TR" sz="1800" dirty="0">
                <a:latin typeface="Arial" charset="0"/>
                <a:ea typeface="Arial" charset="0"/>
                <a:cs typeface="Arial" charset="0"/>
              </a:rPr>
              <a:t>   </a:t>
            </a:r>
            <a:r>
              <a:rPr lang="tr-TR" sz="1800" dirty="0">
                <a:solidFill>
                  <a:srgbClr val="00B0F0"/>
                </a:solidFill>
                <a:latin typeface="Arial" charset="0"/>
                <a:ea typeface="Arial" charset="0"/>
                <a:cs typeface="Arial" charset="0"/>
              </a:rPr>
              <a:t>Yılda 3 adet*78 mağaza* 12 ay = </a:t>
            </a:r>
            <a:r>
              <a:rPr lang="tr-TR" sz="1800" u="sng" dirty="0">
                <a:solidFill>
                  <a:srgbClr val="00B0F0"/>
                </a:solidFill>
                <a:latin typeface="Arial" charset="0"/>
                <a:ea typeface="Arial" charset="0"/>
                <a:cs typeface="Arial" charset="0"/>
              </a:rPr>
              <a:t>2.808 </a:t>
            </a:r>
            <a:r>
              <a:rPr lang="tr-TR" sz="1800" dirty="0">
                <a:solidFill>
                  <a:srgbClr val="00B0F0"/>
                </a:solidFill>
                <a:latin typeface="Arial" charset="0"/>
                <a:ea typeface="Arial" charset="0"/>
                <a:cs typeface="Arial" charset="0"/>
              </a:rPr>
              <a:t>adet telefon</a:t>
            </a:r>
          </a:p>
          <a:p>
            <a:pPr>
              <a:buFont typeface="Wingdings" charset="2"/>
              <a:buChar char="ü"/>
            </a:pPr>
            <a:r>
              <a:rPr lang="tr-TR" sz="1800" dirty="0">
                <a:latin typeface="Arial" charset="0"/>
                <a:ea typeface="Arial" charset="0"/>
                <a:cs typeface="Arial" charset="0"/>
              </a:rPr>
              <a:t>Vatan Bilgisayar (143 Mağaza) : Her mağazada ayda 5 adet satış </a:t>
            </a:r>
            <a:r>
              <a:rPr lang="tr-TR" sz="1800" dirty="0" err="1">
                <a:latin typeface="Arial" charset="0"/>
                <a:ea typeface="Arial" charset="0"/>
                <a:cs typeface="Arial" charset="0"/>
              </a:rPr>
              <a:t>tahminledi</a:t>
            </a:r>
            <a:endParaRPr lang="tr-TR" sz="1800" dirty="0">
              <a:latin typeface="Arial" charset="0"/>
              <a:ea typeface="Arial" charset="0"/>
              <a:cs typeface="Arial" charset="0"/>
            </a:endParaRPr>
          </a:p>
          <a:p>
            <a:pPr marL="0" indent="0">
              <a:buNone/>
            </a:pPr>
            <a:r>
              <a:rPr lang="tr-TR" sz="1800" dirty="0">
                <a:latin typeface="Arial" charset="0"/>
                <a:ea typeface="Arial" charset="0"/>
                <a:cs typeface="Arial" charset="0"/>
              </a:rPr>
              <a:t>   </a:t>
            </a:r>
            <a:r>
              <a:rPr lang="tr-TR" sz="1800" dirty="0">
                <a:solidFill>
                  <a:srgbClr val="00B0F0"/>
                </a:solidFill>
                <a:latin typeface="Arial" charset="0"/>
                <a:ea typeface="Arial" charset="0"/>
                <a:cs typeface="Arial" charset="0"/>
              </a:rPr>
              <a:t>Yılda 5 adet*143 mağaza*12 = </a:t>
            </a:r>
            <a:r>
              <a:rPr lang="tr-TR" sz="1800" u="sng" dirty="0">
                <a:solidFill>
                  <a:srgbClr val="00B0F0"/>
                </a:solidFill>
                <a:latin typeface="Arial" charset="0"/>
                <a:ea typeface="Arial" charset="0"/>
                <a:cs typeface="Arial" charset="0"/>
              </a:rPr>
              <a:t>8.560</a:t>
            </a:r>
            <a:r>
              <a:rPr lang="tr-TR" sz="1800" dirty="0">
                <a:solidFill>
                  <a:srgbClr val="00B0F0"/>
                </a:solidFill>
                <a:latin typeface="Arial" charset="0"/>
                <a:ea typeface="Arial" charset="0"/>
                <a:cs typeface="Arial" charset="0"/>
              </a:rPr>
              <a:t> adet telefon</a:t>
            </a:r>
          </a:p>
          <a:p>
            <a:pPr>
              <a:buFont typeface="Wingdings" charset="2"/>
              <a:buChar char="ü"/>
            </a:pPr>
            <a:r>
              <a:rPr lang="tr-TR" sz="1800" dirty="0">
                <a:latin typeface="Arial" charset="0"/>
                <a:ea typeface="Arial" charset="0"/>
                <a:cs typeface="Arial" charset="0"/>
              </a:rPr>
              <a:t>Diğer müşteriler toplamı yılda </a:t>
            </a:r>
            <a:r>
              <a:rPr lang="tr-TR" sz="1800" u="sng" dirty="0">
                <a:solidFill>
                  <a:srgbClr val="00B0F0"/>
                </a:solidFill>
                <a:latin typeface="Arial" charset="0"/>
                <a:ea typeface="Arial" charset="0"/>
                <a:cs typeface="Arial" charset="0"/>
              </a:rPr>
              <a:t>2.632</a:t>
            </a:r>
            <a:r>
              <a:rPr lang="tr-TR" sz="1800" dirty="0">
                <a:solidFill>
                  <a:srgbClr val="00B0F0"/>
                </a:solidFill>
                <a:latin typeface="Arial" charset="0"/>
                <a:ea typeface="Arial" charset="0"/>
                <a:cs typeface="Arial" charset="0"/>
              </a:rPr>
              <a:t> adet telefon</a:t>
            </a:r>
          </a:p>
          <a:p>
            <a:pPr>
              <a:buFont typeface="Wingdings" charset="2"/>
              <a:buChar char="ü"/>
            </a:pPr>
            <a:r>
              <a:rPr lang="tr-TR" sz="1800" dirty="0">
                <a:solidFill>
                  <a:srgbClr val="C00000"/>
                </a:solidFill>
                <a:latin typeface="Arial" charset="0"/>
                <a:ea typeface="Arial" charset="0"/>
                <a:cs typeface="Arial" charset="0"/>
              </a:rPr>
              <a:t>Toplam Tahmini Satışlar : </a:t>
            </a:r>
            <a:r>
              <a:rPr lang="tr-TR" sz="1800" u="sng" dirty="0">
                <a:solidFill>
                  <a:srgbClr val="C00000"/>
                </a:solidFill>
                <a:latin typeface="Arial" charset="0"/>
                <a:ea typeface="Arial" charset="0"/>
                <a:cs typeface="Arial" charset="0"/>
              </a:rPr>
              <a:t>14.000 </a:t>
            </a:r>
            <a:r>
              <a:rPr lang="tr-TR" sz="1800" dirty="0">
                <a:solidFill>
                  <a:srgbClr val="C00000"/>
                </a:solidFill>
                <a:latin typeface="Arial" charset="0"/>
                <a:ea typeface="Arial" charset="0"/>
                <a:cs typeface="Arial" charset="0"/>
              </a:rPr>
              <a:t>adet telefon/yıl</a:t>
            </a:r>
          </a:p>
          <a:p>
            <a:pPr>
              <a:buFont typeface="Wingdings" charset="2"/>
              <a:buChar char="ü"/>
            </a:pPr>
            <a:r>
              <a:rPr lang="tr-TR" sz="1800" dirty="0">
                <a:latin typeface="Arial" charset="0"/>
                <a:ea typeface="Arial" charset="0"/>
                <a:cs typeface="Arial" charset="0"/>
              </a:rPr>
              <a:t>Pazara çıktığı ilk yıl kendi </a:t>
            </a:r>
            <a:r>
              <a:rPr lang="tr-TR" sz="1800" dirty="0" err="1">
                <a:latin typeface="Arial" charset="0"/>
                <a:ea typeface="Arial" charset="0"/>
                <a:cs typeface="Arial" charset="0"/>
              </a:rPr>
              <a:t>segmentinde</a:t>
            </a:r>
            <a:r>
              <a:rPr lang="tr-TR" sz="1800" dirty="0">
                <a:latin typeface="Arial" charset="0"/>
                <a:ea typeface="Arial" charset="0"/>
                <a:cs typeface="Arial" charset="0"/>
              </a:rPr>
              <a:t> hedef pazardan alınması öngörülen pay : 	14.000/69.000 = %20</a:t>
            </a:r>
          </a:p>
          <a:p>
            <a:endParaRPr lang="tr-TR" dirty="0"/>
          </a:p>
          <a:p>
            <a:endParaRPr lang="tr-TR" dirty="0"/>
          </a:p>
        </p:txBody>
      </p:sp>
      <p:sp>
        <p:nvSpPr>
          <p:cNvPr id="4" name="Slayt Numarası Yer Tutucusu 3"/>
          <p:cNvSpPr>
            <a:spLocks noGrp="1"/>
          </p:cNvSpPr>
          <p:nvPr>
            <p:ph type="sldNum" sz="quarter" idx="4294967295"/>
          </p:nvPr>
        </p:nvSpPr>
        <p:spPr>
          <a:xfrm>
            <a:off x="976313" y="5514975"/>
            <a:ext cx="371475" cy="342900"/>
          </a:xfrm>
          <a:prstGeom prst="ellipse">
            <a:avLst/>
          </a:prstGeom>
        </p:spPr>
        <p:txBody>
          <a:bodyPr/>
          <a:lstStyle/>
          <a:p>
            <a:pPr>
              <a:defRPr/>
            </a:pPr>
            <a:endParaRPr lang="tr-TR" dirty="0"/>
          </a:p>
        </p:txBody>
      </p:sp>
    </p:spTree>
    <p:extLst>
      <p:ext uri="{BB962C8B-B14F-4D97-AF65-F5344CB8AC3E}">
        <p14:creationId xmlns:p14="http://schemas.microsoft.com/office/powerpoint/2010/main" val="1457865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Başlık"/>
          <p:cNvSpPr>
            <a:spLocks noGrp="1"/>
          </p:cNvSpPr>
          <p:nvPr>
            <p:ph type="title"/>
          </p:nvPr>
        </p:nvSpPr>
        <p:spPr>
          <a:xfrm>
            <a:off x="1331119" y="944166"/>
            <a:ext cx="6535341" cy="485775"/>
          </a:xfrm>
        </p:spPr>
        <p:txBody>
          <a:bodyPr/>
          <a:lstStyle/>
          <a:p>
            <a:pPr algn="ctr"/>
            <a:r>
              <a:rPr lang="tr-TR" sz="2400" b="1" dirty="0">
                <a:latin typeface="+mn-lt"/>
                <a:cs typeface="Arial" pitchFamily="34" charset="0"/>
              </a:rPr>
              <a:t>PAZARLAMA/SATIŞ HEDEFLERİ</a:t>
            </a:r>
          </a:p>
        </p:txBody>
      </p:sp>
      <p:graphicFrame>
        <p:nvGraphicFramePr>
          <p:cNvPr id="2" name="Tablo 1"/>
          <p:cNvGraphicFramePr>
            <a:graphicFrameLocks noGrp="1"/>
          </p:cNvGraphicFramePr>
          <p:nvPr>
            <p:extLst>
              <p:ext uri="{D42A27DB-BD31-4B8C-83A1-F6EECF244321}">
                <p14:modId xmlns:p14="http://schemas.microsoft.com/office/powerpoint/2010/main" val="401115456"/>
              </p:ext>
            </p:extLst>
          </p:nvPr>
        </p:nvGraphicFramePr>
        <p:xfrm>
          <a:off x="897697" y="1988853"/>
          <a:ext cx="7472820" cy="1667968"/>
        </p:xfrm>
        <a:graphic>
          <a:graphicData uri="http://schemas.openxmlformats.org/drawingml/2006/table">
            <a:tbl>
              <a:tblPr firstRow="1" bandRow="1">
                <a:tableStyleId>{5C22544A-7EE6-4342-B048-85BDC9FD1C3A}</a:tableStyleId>
              </a:tblPr>
              <a:tblGrid>
                <a:gridCol w="2320940">
                  <a:extLst>
                    <a:ext uri="{9D8B030D-6E8A-4147-A177-3AD203B41FA5}">
                      <a16:colId xmlns:a16="http://schemas.microsoft.com/office/drawing/2014/main" val="20000"/>
                    </a:ext>
                  </a:extLst>
                </a:gridCol>
                <a:gridCol w="1137339">
                  <a:extLst>
                    <a:ext uri="{9D8B030D-6E8A-4147-A177-3AD203B41FA5}">
                      <a16:colId xmlns:a16="http://schemas.microsoft.com/office/drawing/2014/main" val="20001"/>
                    </a:ext>
                  </a:extLst>
                </a:gridCol>
                <a:gridCol w="1196186">
                  <a:extLst>
                    <a:ext uri="{9D8B030D-6E8A-4147-A177-3AD203B41FA5}">
                      <a16:colId xmlns:a16="http://schemas.microsoft.com/office/drawing/2014/main" val="20002"/>
                    </a:ext>
                  </a:extLst>
                </a:gridCol>
                <a:gridCol w="1427967">
                  <a:extLst>
                    <a:ext uri="{9D8B030D-6E8A-4147-A177-3AD203B41FA5}">
                      <a16:colId xmlns:a16="http://schemas.microsoft.com/office/drawing/2014/main" val="20003"/>
                    </a:ext>
                  </a:extLst>
                </a:gridCol>
                <a:gridCol w="1390388">
                  <a:extLst>
                    <a:ext uri="{9D8B030D-6E8A-4147-A177-3AD203B41FA5}">
                      <a16:colId xmlns:a16="http://schemas.microsoft.com/office/drawing/2014/main" val="20004"/>
                    </a:ext>
                  </a:extLst>
                </a:gridCol>
              </a:tblGrid>
              <a:tr h="291296">
                <a:tc>
                  <a:txBody>
                    <a:bodyPr/>
                    <a:lstStyle/>
                    <a:p>
                      <a:endParaRPr lang="tr-TR" sz="1400" dirty="0"/>
                    </a:p>
                  </a:txBody>
                  <a:tcPr marL="68580" marR="68580" marT="34290" marB="34290"/>
                </a:tc>
                <a:tc>
                  <a:txBody>
                    <a:bodyPr/>
                    <a:lstStyle/>
                    <a:p>
                      <a:pPr algn="ctr"/>
                      <a:r>
                        <a:rPr lang="tr-TR" sz="1400" dirty="0"/>
                        <a:t>1.YIL</a:t>
                      </a:r>
                    </a:p>
                  </a:txBody>
                  <a:tcPr marL="68580" marR="68580" marT="34290" marB="34290"/>
                </a:tc>
                <a:tc>
                  <a:txBody>
                    <a:bodyPr/>
                    <a:lstStyle/>
                    <a:p>
                      <a:pPr algn="ctr"/>
                      <a:r>
                        <a:rPr lang="tr-TR" sz="1400" dirty="0"/>
                        <a:t>2.YIL</a:t>
                      </a:r>
                    </a:p>
                  </a:txBody>
                  <a:tcPr marL="68580" marR="68580" marT="34290" marB="34290"/>
                </a:tc>
                <a:tc>
                  <a:txBody>
                    <a:bodyPr/>
                    <a:lstStyle/>
                    <a:p>
                      <a:pPr algn="ctr"/>
                      <a:r>
                        <a:rPr lang="tr-TR" sz="1400" dirty="0"/>
                        <a:t>3.YIL</a:t>
                      </a:r>
                    </a:p>
                  </a:txBody>
                  <a:tcPr marL="68580" marR="68580" marT="34290" marB="34290"/>
                </a:tc>
                <a:tc>
                  <a:txBody>
                    <a:bodyPr/>
                    <a:lstStyle/>
                    <a:p>
                      <a:pPr algn="ctr"/>
                      <a:r>
                        <a:rPr lang="tr-TR" sz="1400" dirty="0"/>
                        <a:t>4.YIL</a:t>
                      </a:r>
                    </a:p>
                  </a:txBody>
                  <a:tcPr marL="68580" marR="68580" marT="34290" marB="34290"/>
                </a:tc>
                <a:extLst>
                  <a:ext uri="{0D108BD9-81ED-4DB2-BD59-A6C34878D82A}">
                    <a16:rowId xmlns:a16="http://schemas.microsoft.com/office/drawing/2014/main" val="10000"/>
                  </a:ext>
                </a:extLst>
              </a:tr>
              <a:tr h="291296">
                <a:tc>
                  <a:txBody>
                    <a:bodyPr/>
                    <a:lstStyle/>
                    <a:p>
                      <a:r>
                        <a:rPr lang="tr-TR" sz="1400" dirty="0"/>
                        <a:t>Tahmini Müşteri Sayısı</a:t>
                      </a:r>
                    </a:p>
                  </a:txBody>
                  <a:tcPr marL="68580" marR="68580" marT="34290" marB="34290"/>
                </a:tc>
                <a:tc>
                  <a:txBody>
                    <a:bodyPr/>
                    <a:lstStyle/>
                    <a:p>
                      <a:pPr algn="ctr"/>
                      <a:r>
                        <a:rPr lang="tr-TR" sz="1400" dirty="0"/>
                        <a:t>3</a:t>
                      </a:r>
                    </a:p>
                  </a:txBody>
                  <a:tcPr marL="68580" marR="68580" marT="34290" marB="34290"/>
                </a:tc>
                <a:tc>
                  <a:txBody>
                    <a:bodyPr/>
                    <a:lstStyle/>
                    <a:p>
                      <a:pPr algn="ctr"/>
                      <a:r>
                        <a:rPr lang="tr-TR" sz="1400" dirty="0"/>
                        <a:t>4</a:t>
                      </a:r>
                    </a:p>
                  </a:txBody>
                  <a:tcPr marL="68580" marR="68580" marT="34290" marB="34290"/>
                </a:tc>
                <a:tc>
                  <a:txBody>
                    <a:bodyPr/>
                    <a:lstStyle/>
                    <a:p>
                      <a:pPr algn="ctr"/>
                      <a:r>
                        <a:rPr lang="tr-TR" sz="1400" dirty="0"/>
                        <a:t>5</a:t>
                      </a:r>
                    </a:p>
                  </a:txBody>
                  <a:tcPr marL="68580" marR="68580" marT="34290" marB="34290"/>
                </a:tc>
                <a:tc>
                  <a:txBody>
                    <a:bodyPr/>
                    <a:lstStyle/>
                    <a:p>
                      <a:pPr algn="ctr"/>
                      <a:r>
                        <a:rPr lang="tr-TR" sz="1400" dirty="0"/>
                        <a:t>5</a:t>
                      </a:r>
                    </a:p>
                  </a:txBody>
                  <a:tcPr marL="68580" marR="68580" marT="34290" marB="34290"/>
                </a:tc>
                <a:extLst>
                  <a:ext uri="{0D108BD9-81ED-4DB2-BD59-A6C34878D82A}">
                    <a16:rowId xmlns:a16="http://schemas.microsoft.com/office/drawing/2014/main" val="10001"/>
                  </a:ext>
                </a:extLst>
              </a:tr>
              <a:tr h="291296">
                <a:tc>
                  <a:txBody>
                    <a:bodyPr/>
                    <a:lstStyle/>
                    <a:p>
                      <a:r>
                        <a:rPr lang="tr-TR" sz="1400" dirty="0"/>
                        <a:t>Tahmini Ürün Miktarı</a:t>
                      </a:r>
                    </a:p>
                  </a:txBody>
                  <a:tcPr marL="68580" marR="68580" marT="34290" marB="34290"/>
                </a:tc>
                <a:tc>
                  <a:txBody>
                    <a:bodyPr/>
                    <a:lstStyle/>
                    <a:p>
                      <a:pPr algn="ctr"/>
                      <a:r>
                        <a:rPr lang="tr-TR" sz="1400" dirty="0"/>
                        <a:t>14.000</a:t>
                      </a:r>
                    </a:p>
                  </a:txBody>
                  <a:tcPr marL="68580" marR="68580" marT="34290" marB="34290"/>
                </a:tc>
                <a:tc>
                  <a:txBody>
                    <a:bodyPr/>
                    <a:lstStyle/>
                    <a:p>
                      <a:pPr algn="ctr"/>
                      <a:r>
                        <a:rPr lang="tr-TR" sz="1400" dirty="0"/>
                        <a:t>17.000</a:t>
                      </a:r>
                    </a:p>
                  </a:txBody>
                  <a:tcPr marL="68580" marR="68580" marT="34290" marB="34290"/>
                </a:tc>
                <a:tc>
                  <a:txBody>
                    <a:bodyPr/>
                    <a:lstStyle/>
                    <a:p>
                      <a:pPr algn="ctr"/>
                      <a:r>
                        <a:rPr lang="tr-TR" sz="1400" dirty="0"/>
                        <a:t>25.000</a:t>
                      </a:r>
                    </a:p>
                  </a:txBody>
                  <a:tcPr marL="68580" marR="68580" marT="34290" marB="34290"/>
                </a:tc>
                <a:tc>
                  <a:txBody>
                    <a:bodyPr/>
                    <a:lstStyle/>
                    <a:p>
                      <a:pPr algn="ctr"/>
                      <a:r>
                        <a:rPr lang="tr-TR" sz="1400" dirty="0"/>
                        <a:t>30.000</a:t>
                      </a:r>
                    </a:p>
                  </a:txBody>
                  <a:tcPr marL="68580" marR="68580" marT="34290" marB="34290"/>
                </a:tc>
                <a:extLst>
                  <a:ext uri="{0D108BD9-81ED-4DB2-BD59-A6C34878D82A}">
                    <a16:rowId xmlns:a16="http://schemas.microsoft.com/office/drawing/2014/main" val="10002"/>
                  </a:ext>
                </a:extLst>
              </a:tr>
              <a:tr h="502784">
                <a:tc>
                  <a:txBody>
                    <a:bodyPr/>
                    <a:lstStyle/>
                    <a:p>
                      <a:r>
                        <a:rPr lang="tr-TR" sz="1400" dirty="0"/>
                        <a:t>Tahmini Ort. Ürün Fiyatı</a:t>
                      </a:r>
                    </a:p>
                  </a:txBody>
                  <a:tcPr marL="68580" marR="68580" marT="34290" marB="34290"/>
                </a:tc>
                <a:tc>
                  <a:txBody>
                    <a:bodyPr/>
                    <a:lstStyle/>
                    <a:p>
                      <a:pPr algn="ctr"/>
                      <a:r>
                        <a:rPr lang="tr-TR" sz="1400" dirty="0"/>
                        <a:t>4.000 TL</a:t>
                      </a:r>
                    </a:p>
                  </a:txBody>
                  <a:tcPr marL="68580" marR="68580" marT="34290" marB="34290"/>
                </a:tc>
                <a:tc>
                  <a:txBody>
                    <a:bodyPr/>
                    <a:lstStyle/>
                    <a:p>
                      <a:pPr algn="ctr"/>
                      <a:r>
                        <a:rPr lang="tr-TR" sz="1400" dirty="0"/>
                        <a:t>4400 TL</a:t>
                      </a:r>
                    </a:p>
                  </a:txBody>
                  <a:tcPr marL="68580" marR="68580" marT="34290" marB="34290"/>
                </a:tc>
                <a:tc>
                  <a:txBody>
                    <a:bodyPr/>
                    <a:lstStyle/>
                    <a:p>
                      <a:pPr algn="ctr"/>
                      <a:r>
                        <a:rPr lang="tr-TR" sz="1400" dirty="0"/>
                        <a:t>5000TL</a:t>
                      </a:r>
                    </a:p>
                  </a:txBody>
                  <a:tcPr marL="68580" marR="68580" marT="34290" marB="34290"/>
                </a:tc>
                <a:tc>
                  <a:txBody>
                    <a:bodyPr/>
                    <a:lstStyle/>
                    <a:p>
                      <a:pPr algn="ctr"/>
                      <a:r>
                        <a:rPr lang="tr-TR" sz="1400" dirty="0"/>
                        <a:t>5500 TL</a:t>
                      </a:r>
                    </a:p>
                  </a:txBody>
                  <a:tcPr marL="68580" marR="68580" marT="34290" marB="34290"/>
                </a:tc>
                <a:extLst>
                  <a:ext uri="{0D108BD9-81ED-4DB2-BD59-A6C34878D82A}">
                    <a16:rowId xmlns:a16="http://schemas.microsoft.com/office/drawing/2014/main" val="10003"/>
                  </a:ext>
                </a:extLst>
              </a:tr>
              <a:tr h="291296">
                <a:tc>
                  <a:txBody>
                    <a:bodyPr/>
                    <a:lstStyle/>
                    <a:p>
                      <a:r>
                        <a:rPr lang="tr-TR" sz="1400" dirty="0"/>
                        <a:t>Tahmini Ciro</a:t>
                      </a:r>
                    </a:p>
                  </a:txBody>
                  <a:tcPr marL="68580" marR="68580" marT="34290" marB="34290"/>
                </a:tc>
                <a:tc>
                  <a:txBody>
                    <a:bodyPr/>
                    <a:lstStyle/>
                    <a:p>
                      <a:r>
                        <a:rPr lang="tr-TR" sz="1400" dirty="0"/>
                        <a:t>56</a:t>
                      </a:r>
                      <a:r>
                        <a:rPr lang="tr-TR" sz="1400" baseline="0" dirty="0"/>
                        <a:t> Milyon TL</a:t>
                      </a:r>
                      <a:endParaRPr lang="tr-TR" sz="1400" dirty="0"/>
                    </a:p>
                  </a:txBody>
                  <a:tcPr marL="68580" marR="68580" marT="34290" marB="34290"/>
                </a:tc>
                <a:tc>
                  <a:txBody>
                    <a:bodyPr/>
                    <a:lstStyle/>
                    <a:p>
                      <a:r>
                        <a:rPr lang="tr-TR" sz="1400" dirty="0"/>
                        <a:t>74.8</a:t>
                      </a:r>
                      <a:r>
                        <a:rPr lang="tr-TR" sz="1400" baseline="0" dirty="0"/>
                        <a:t> Milyon TL</a:t>
                      </a:r>
                      <a:endParaRPr lang="tr-TR" sz="1400" dirty="0"/>
                    </a:p>
                  </a:txBody>
                  <a:tcPr marL="68580" marR="68580" marT="34290" marB="34290"/>
                </a:tc>
                <a:tc>
                  <a:txBody>
                    <a:bodyPr/>
                    <a:lstStyle/>
                    <a:p>
                      <a:r>
                        <a:rPr lang="tr-TR" sz="1400" dirty="0"/>
                        <a:t>125 Milyon TL</a:t>
                      </a:r>
                    </a:p>
                  </a:txBody>
                  <a:tcPr marL="68580" marR="68580" marT="34290" marB="34290"/>
                </a:tc>
                <a:tc>
                  <a:txBody>
                    <a:bodyPr/>
                    <a:lstStyle/>
                    <a:p>
                      <a:r>
                        <a:rPr lang="tr-TR" sz="1400" dirty="0"/>
                        <a:t>165 Milyon TL</a:t>
                      </a:r>
                    </a:p>
                  </a:txBody>
                  <a:tcPr marL="68580" marR="68580" marT="34290" marB="34290"/>
                </a:tc>
                <a:extLst>
                  <a:ext uri="{0D108BD9-81ED-4DB2-BD59-A6C34878D82A}">
                    <a16:rowId xmlns:a16="http://schemas.microsoft.com/office/drawing/2014/main" val="10004"/>
                  </a:ext>
                </a:extLst>
              </a:tr>
            </a:tbl>
          </a:graphicData>
        </a:graphic>
      </p:graphicFrame>
      <p:sp>
        <p:nvSpPr>
          <p:cNvPr id="4" name="Metin kutusu 3"/>
          <p:cNvSpPr txBox="1"/>
          <p:nvPr/>
        </p:nvSpPr>
        <p:spPr>
          <a:xfrm>
            <a:off x="1140889" y="4118368"/>
            <a:ext cx="2767013" cy="300082"/>
          </a:xfrm>
          <a:prstGeom prst="rect">
            <a:avLst/>
          </a:prstGeom>
          <a:noFill/>
        </p:spPr>
        <p:txBody>
          <a:bodyPr wrap="square" rtlCol="0">
            <a:spAutoFit/>
          </a:bodyPr>
          <a:lstStyle/>
          <a:p>
            <a:r>
              <a:rPr lang="tr-TR" sz="1350" b="1" u="sng" dirty="0"/>
              <a:t>Ciro = satış fiyatı * adet</a:t>
            </a:r>
          </a:p>
        </p:txBody>
      </p:sp>
    </p:spTree>
    <p:extLst>
      <p:ext uri="{BB962C8B-B14F-4D97-AF65-F5344CB8AC3E}">
        <p14:creationId xmlns:p14="http://schemas.microsoft.com/office/powerpoint/2010/main" val="1699521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CA568-93A2-4EE0-8DF7-ACF83EA5B807}"/>
              </a:ext>
            </a:extLst>
          </p:cNvPr>
          <p:cNvSpPr>
            <a:spLocks noGrp="1"/>
          </p:cNvSpPr>
          <p:nvPr>
            <p:ph type="title"/>
          </p:nvPr>
        </p:nvSpPr>
        <p:spPr/>
        <p:txBody>
          <a:bodyPr>
            <a:normAutofit fontScale="90000"/>
          </a:bodyPr>
          <a:lstStyle/>
          <a:p>
            <a:pPr marL="0" indent="0"/>
            <a:r>
              <a:rPr lang="tr-TR" dirty="0"/>
              <a:t>G.4- Ürün/Hizmet Fiyatını Belirleme </a:t>
            </a:r>
            <a:endParaRPr lang="en-GB" dirty="0"/>
          </a:p>
        </p:txBody>
      </p:sp>
      <p:sp>
        <p:nvSpPr>
          <p:cNvPr id="6" name="Text Box 2">
            <a:extLst>
              <a:ext uri="{FF2B5EF4-FFF2-40B4-BE49-F238E27FC236}">
                <a16:creationId xmlns:a16="http://schemas.microsoft.com/office/drawing/2014/main" id="{E5037BC0-761A-494E-80BD-680CF70C8D81}"/>
              </a:ext>
            </a:extLst>
          </p:cNvPr>
          <p:cNvSpPr txBox="1">
            <a:spLocks noChangeArrowheads="1"/>
          </p:cNvSpPr>
          <p:nvPr/>
        </p:nvSpPr>
        <p:spPr bwMode="auto">
          <a:xfrm>
            <a:off x="755576" y="1091704"/>
            <a:ext cx="7056438" cy="4093428"/>
          </a:xfrm>
          <a:prstGeom prst="rect">
            <a:avLst/>
          </a:prstGeom>
          <a:noFill/>
          <a:ln w="9525" algn="ctr">
            <a:noFill/>
            <a:miter lim="800000"/>
            <a:headEnd/>
            <a:tailEnd/>
          </a:ln>
        </p:spPr>
        <p:txBody>
          <a:bodyPr wrap="square">
            <a:spAutoFit/>
          </a:bodyPr>
          <a:lstStyle/>
          <a:p>
            <a:pPr algn="ctr">
              <a:spcBef>
                <a:spcPct val="50000"/>
              </a:spcBef>
            </a:pPr>
            <a:endParaRPr lang="tr-TR" sz="2000" dirty="0">
              <a:latin typeface="Arial" pitchFamily="34" charset="0"/>
              <a:cs typeface="Arial" pitchFamily="34" charset="0"/>
            </a:endParaRPr>
          </a:p>
          <a:p>
            <a:pPr algn="just">
              <a:spcBef>
                <a:spcPct val="50000"/>
              </a:spcBef>
            </a:pPr>
            <a:r>
              <a:rPr lang="tr-TR" sz="2000" dirty="0">
                <a:latin typeface="Arial" pitchFamily="34" charset="0"/>
                <a:cs typeface="Arial" pitchFamily="34" charset="0"/>
              </a:rPr>
              <a:t>Maliyete göre:     </a:t>
            </a:r>
            <a:r>
              <a:rPr lang="tr-TR" sz="2000" u="sng" dirty="0">
                <a:latin typeface="Arial" pitchFamily="34" charset="0"/>
                <a:cs typeface="Arial" pitchFamily="34" charset="0"/>
              </a:rPr>
              <a:t>Maliyet + Kâr Marjı = Fiyat (A)</a:t>
            </a:r>
          </a:p>
          <a:p>
            <a:pPr algn="just">
              <a:spcBef>
                <a:spcPct val="50000"/>
              </a:spcBef>
            </a:pPr>
            <a:endParaRPr lang="tr-TR" sz="2000" u="sng" dirty="0">
              <a:latin typeface="Arial" pitchFamily="34" charset="0"/>
              <a:cs typeface="Arial" pitchFamily="34" charset="0"/>
            </a:endParaRPr>
          </a:p>
          <a:p>
            <a:pPr algn="just">
              <a:spcBef>
                <a:spcPct val="50000"/>
              </a:spcBef>
            </a:pPr>
            <a:r>
              <a:rPr lang="tr-TR" sz="2000" dirty="0">
                <a:latin typeface="Arial" pitchFamily="34" charset="0"/>
                <a:cs typeface="Arial" pitchFamily="34" charset="0"/>
              </a:rPr>
              <a:t>Talebe göre: </a:t>
            </a:r>
          </a:p>
          <a:p>
            <a:pPr algn="ctr">
              <a:spcBef>
                <a:spcPct val="50000"/>
              </a:spcBef>
            </a:pPr>
            <a:r>
              <a:rPr lang="tr-TR" sz="2000" u="sng" dirty="0">
                <a:latin typeface="Arial" pitchFamily="34" charset="0"/>
                <a:cs typeface="Arial" pitchFamily="34" charset="0"/>
              </a:rPr>
              <a:t>Tüketicinin Göze Aldığı Değer = Fiyat (B)</a:t>
            </a:r>
          </a:p>
          <a:p>
            <a:pPr algn="ctr">
              <a:spcBef>
                <a:spcPct val="50000"/>
              </a:spcBef>
            </a:pPr>
            <a:r>
              <a:rPr lang="tr-TR" sz="2000" u="sng" dirty="0">
                <a:latin typeface="Arial" pitchFamily="34" charset="0"/>
                <a:cs typeface="Arial" pitchFamily="34" charset="0"/>
              </a:rPr>
              <a:t>Fiyat (B) - Maliyet = Kâr Marjı</a:t>
            </a:r>
          </a:p>
          <a:p>
            <a:pPr algn="just">
              <a:spcBef>
                <a:spcPct val="50000"/>
              </a:spcBef>
            </a:pPr>
            <a:r>
              <a:rPr lang="tr-TR" sz="2000" dirty="0">
                <a:latin typeface="Arial" pitchFamily="34" charset="0"/>
                <a:cs typeface="Arial" pitchFamily="34" charset="0"/>
              </a:rPr>
              <a:t>Rekabete göre: </a:t>
            </a:r>
          </a:p>
          <a:p>
            <a:pPr algn="ctr">
              <a:spcBef>
                <a:spcPct val="50000"/>
              </a:spcBef>
            </a:pPr>
            <a:r>
              <a:rPr lang="tr-TR" sz="2000" u="sng" dirty="0">
                <a:latin typeface="Arial" pitchFamily="34" charset="0"/>
                <a:cs typeface="Arial" pitchFamily="34" charset="0"/>
              </a:rPr>
              <a:t>Rakiplerin ortalama fiyatı (C) - Maliyet = Kâr Marjı</a:t>
            </a:r>
          </a:p>
          <a:p>
            <a:pPr algn="ctr">
              <a:spcBef>
                <a:spcPct val="50000"/>
              </a:spcBef>
            </a:pPr>
            <a:endParaRPr lang="tr-TR" sz="2000" u="sng" dirty="0">
              <a:latin typeface="Arial" pitchFamily="34" charset="0"/>
              <a:cs typeface="Arial" pitchFamily="34" charset="0"/>
            </a:endParaRPr>
          </a:p>
        </p:txBody>
      </p:sp>
    </p:spTree>
    <p:extLst>
      <p:ext uri="{BB962C8B-B14F-4D97-AF65-F5344CB8AC3E}">
        <p14:creationId xmlns:p14="http://schemas.microsoft.com/office/powerpoint/2010/main" val="35925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CA568-93A2-4EE0-8DF7-ACF83EA5B807}"/>
              </a:ext>
            </a:extLst>
          </p:cNvPr>
          <p:cNvSpPr>
            <a:spLocks noGrp="1"/>
          </p:cNvSpPr>
          <p:nvPr>
            <p:ph type="title"/>
          </p:nvPr>
        </p:nvSpPr>
        <p:spPr/>
        <p:txBody>
          <a:bodyPr>
            <a:normAutofit/>
          </a:bodyPr>
          <a:lstStyle/>
          <a:p>
            <a:pPr marL="0" indent="0"/>
            <a:r>
              <a:rPr lang="tr-TR" dirty="0"/>
              <a:t>G.4- Ürün/Hizmet Satış Bedeli</a:t>
            </a:r>
            <a:endParaRPr lang="en-GB" dirty="0"/>
          </a:p>
        </p:txBody>
      </p:sp>
      <p:graphicFrame>
        <p:nvGraphicFramePr>
          <p:cNvPr id="5" name="Tablo 5">
            <a:extLst>
              <a:ext uri="{FF2B5EF4-FFF2-40B4-BE49-F238E27FC236}">
                <a16:creationId xmlns:a16="http://schemas.microsoft.com/office/drawing/2014/main" id="{8C1458C6-B165-4DFE-826C-CE2C56FDC64C}"/>
              </a:ext>
            </a:extLst>
          </p:cNvPr>
          <p:cNvGraphicFramePr>
            <a:graphicFrameLocks noGrp="1"/>
          </p:cNvGraphicFramePr>
          <p:nvPr>
            <p:ph idx="1"/>
            <p:extLst>
              <p:ext uri="{D42A27DB-BD31-4B8C-83A1-F6EECF244321}">
                <p14:modId xmlns:p14="http://schemas.microsoft.com/office/powerpoint/2010/main" val="241747007"/>
              </p:ext>
            </p:extLst>
          </p:nvPr>
        </p:nvGraphicFramePr>
        <p:xfrm>
          <a:off x="755576" y="2132856"/>
          <a:ext cx="8229600" cy="14732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1788065961"/>
                    </a:ext>
                  </a:extLst>
                </a:gridCol>
                <a:gridCol w="2057400">
                  <a:extLst>
                    <a:ext uri="{9D8B030D-6E8A-4147-A177-3AD203B41FA5}">
                      <a16:colId xmlns:a16="http://schemas.microsoft.com/office/drawing/2014/main" val="2250632296"/>
                    </a:ext>
                  </a:extLst>
                </a:gridCol>
                <a:gridCol w="2057400">
                  <a:extLst>
                    <a:ext uri="{9D8B030D-6E8A-4147-A177-3AD203B41FA5}">
                      <a16:colId xmlns:a16="http://schemas.microsoft.com/office/drawing/2014/main" val="640220964"/>
                    </a:ext>
                  </a:extLst>
                </a:gridCol>
                <a:gridCol w="2057400">
                  <a:extLst>
                    <a:ext uri="{9D8B030D-6E8A-4147-A177-3AD203B41FA5}">
                      <a16:colId xmlns:a16="http://schemas.microsoft.com/office/drawing/2014/main" val="258090384"/>
                    </a:ext>
                  </a:extLst>
                </a:gridCol>
              </a:tblGrid>
              <a:tr h="270232">
                <a:tc>
                  <a:txBody>
                    <a:bodyPr/>
                    <a:lstStyle/>
                    <a:p>
                      <a:r>
                        <a:rPr lang="tr-TR" sz="2400" b="1" dirty="0">
                          <a:effectLst/>
                          <a:latin typeface="Arial" panose="020B0604020202020204" pitchFamily="34" charset="0"/>
                          <a:ea typeface="Times New Roman" panose="02020603050405020304" pitchFamily="18" charset="0"/>
                        </a:rPr>
                        <a:t>Ürün/Hizmet</a:t>
                      </a:r>
                      <a:endParaRPr lang="tr-TR"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tr-TR" sz="2400" b="1" dirty="0">
                          <a:effectLst/>
                          <a:latin typeface="Arial" panose="020B0604020202020204" pitchFamily="34" charset="0"/>
                          <a:ea typeface="Times New Roman" panose="02020603050405020304" pitchFamily="18" charset="0"/>
                        </a:rPr>
                        <a:t>Maliyet</a:t>
                      </a:r>
                      <a:endParaRPr lang="tr-TR"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tr-TR" sz="2400" b="1">
                          <a:effectLst/>
                          <a:latin typeface="Arial" panose="020B0604020202020204" pitchFamily="34" charset="0"/>
                          <a:ea typeface="Times New Roman" panose="02020603050405020304" pitchFamily="18" charset="0"/>
                        </a:rPr>
                        <a:t>Satış Fiyatı</a:t>
                      </a:r>
                      <a:endParaRPr lang="tr-TR" sz="24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tr-TR" sz="2400" b="1" dirty="0">
                          <a:effectLst/>
                          <a:latin typeface="Arial" panose="020B0604020202020204" pitchFamily="34" charset="0"/>
                          <a:ea typeface="Times New Roman" panose="02020603050405020304" pitchFamily="18" charset="0"/>
                        </a:rPr>
                        <a:t>Kazanç Oranı</a:t>
                      </a:r>
                      <a:endParaRPr lang="tr-TR"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7695946"/>
                  </a:ext>
                </a:extLst>
              </a:tr>
              <a:tr h="370840">
                <a:tc>
                  <a:txBody>
                    <a:bodyPr/>
                    <a:lstStyle/>
                    <a:p>
                      <a:r>
                        <a:rPr lang="tr-TR" dirty="0"/>
                        <a:t>Ürün 1</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67058681"/>
                  </a:ext>
                </a:extLst>
              </a:tr>
              <a:tr h="370840">
                <a:tc>
                  <a:txBody>
                    <a:bodyPr/>
                    <a:lstStyle/>
                    <a:p>
                      <a:r>
                        <a:rPr lang="tr-TR" dirty="0"/>
                        <a:t>Ürün 2</a:t>
                      </a:r>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402589835"/>
                  </a:ext>
                </a:extLst>
              </a:tr>
            </a:tbl>
          </a:graphicData>
        </a:graphic>
      </p:graphicFrame>
      <p:sp>
        <p:nvSpPr>
          <p:cNvPr id="4" name="Açıklama Balonu: Çizgi 3">
            <a:extLst>
              <a:ext uri="{FF2B5EF4-FFF2-40B4-BE49-F238E27FC236}">
                <a16:creationId xmlns:a16="http://schemas.microsoft.com/office/drawing/2014/main" id="{BC09B3F1-A0AC-42C9-9C92-2E149B323613}"/>
              </a:ext>
            </a:extLst>
          </p:cNvPr>
          <p:cNvSpPr/>
          <p:nvPr/>
        </p:nvSpPr>
        <p:spPr>
          <a:xfrm>
            <a:off x="5148064" y="4149080"/>
            <a:ext cx="3816424" cy="1114428"/>
          </a:xfrm>
          <a:prstGeom prst="borderCallout1">
            <a:avLst>
              <a:gd name="adj1" fmla="val 2075"/>
              <a:gd name="adj2" fmla="val 45081"/>
              <a:gd name="adj3" fmla="val -138893"/>
              <a:gd name="adj4" fmla="val 1622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000" dirty="0"/>
              <a:t>Neye göre belirlediğinizi açıklayın.</a:t>
            </a:r>
            <a:endParaRPr lang="en-GB" sz="2000" dirty="0"/>
          </a:p>
        </p:txBody>
      </p:sp>
      <p:sp>
        <p:nvSpPr>
          <p:cNvPr id="6" name="Açıklama Balonu: Çizgi 5">
            <a:extLst>
              <a:ext uri="{FF2B5EF4-FFF2-40B4-BE49-F238E27FC236}">
                <a16:creationId xmlns:a16="http://schemas.microsoft.com/office/drawing/2014/main" id="{F3039981-8B80-4EA2-A190-69B04DC5E1FA}"/>
              </a:ext>
            </a:extLst>
          </p:cNvPr>
          <p:cNvSpPr/>
          <p:nvPr/>
        </p:nvSpPr>
        <p:spPr>
          <a:xfrm>
            <a:off x="755576" y="4382258"/>
            <a:ext cx="3960440" cy="648072"/>
          </a:xfrm>
          <a:prstGeom prst="borderCallout1">
            <a:avLst>
              <a:gd name="adj1" fmla="val 2075"/>
              <a:gd name="adj2" fmla="val 45081"/>
              <a:gd name="adj3" fmla="val -283708"/>
              <a:gd name="adj4" fmla="val 6860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000" dirty="0"/>
              <a:t>Bölüm J: Maliyet Kalemleri</a:t>
            </a:r>
            <a:endParaRPr lang="en-GB" sz="2000" dirty="0"/>
          </a:p>
        </p:txBody>
      </p:sp>
    </p:spTree>
    <p:extLst>
      <p:ext uri="{BB962C8B-B14F-4D97-AF65-F5344CB8AC3E}">
        <p14:creationId xmlns:p14="http://schemas.microsoft.com/office/powerpoint/2010/main" val="24411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395536" y="1988840"/>
            <a:ext cx="5102231" cy="1631216"/>
          </a:xfrm>
          <a:prstGeom prst="rect">
            <a:avLst/>
          </a:prstGeom>
          <a:noFill/>
          <a:ln w="9525">
            <a:noFill/>
            <a:miter lim="800000"/>
            <a:headEnd/>
            <a:tailEnd/>
          </a:ln>
        </p:spPr>
        <p:txBody>
          <a:bodyPr wrap="square" anchor="ctr">
            <a:spAutoFit/>
          </a:bodyPr>
          <a:lstStyle/>
          <a:p>
            <a:pPr algn="ctr"/>
            <a:r>
              <a:rPr lang="tr-TR" sz="2000" b="0" u="sng" dirty="0">
                <a:latin typeface="Arial" pitchFamily="34" charset="0"/>
                <a:cs typeface="Arial" pitchFamily="34" charset="0"/>
              </a:rPr>
              <a:t>Sabit maliyetler</a:t>
            </a:r>
            <a:r>
              <a:rPr lang="en-US" sz="2000" b="0" dirty="0">
                <a:latin typeface="Arial" pitchFamily="34" charset="0"/>
                <a:cs typeface="Arial" pitchFamily="34" charset="0"/>
              </a:rPr>
              <a:t> </a:t>
            </a:r>
            <a:r>
              <a:rPr lang="tr-TR" sz="2000" b="0" dirty="0">
                <a:latin typeface="Arial" pitchFamily="34" charset="0"/>
                <a:cs typeface="Arial" pitchFamily="34" charset="0"/>
              </a:rPr>
              <a:t>işin yoğunluğuna göre değişmeyen maliyetlerdir. </a:t>
            </a:r>
            <a:endParaRPr lang="en-US" sz="2000" b="0" dirty="0">
              <a:latin typeface="Arial" pitchFamily="34" charset="0"/>
              <a:cs typeface="Arial" pitchFamily="34" charset="0"/>
            </a:endParaRPr>
          </a:p>
          <a:p>
            <a:pPr algn="ctr"/>
            <a:endParaRPr lang="en-US" sz="2000" dirty="0">
              <a:latin typeface="Arial" pitchFamily="34" charset="0"/>
              <a:cs typeface="Arial" pitchFamily="34" charset="0"/>
            </a:endParaRPr>
          </a:p>
          <a:p>
            <a:pPr algn="ctr"/>
            <a:r>
              <a:rPr lang="tr-TR" sz="2000" b="0" u="sng" dirty="0">
                <a:latin typeface="Arial" pitchFamily="34" charset="0"/>
                <a:cs typeface="Arial" pitchFamily="34" charset="0"/>
              </a:rPr>
              <a:t>Değişken maliyetler</a:t>
            </a:r>
            <a:r>
              <a:rPr lang="tr-TR" sz="2000" b="0" dirty="0">
                <a:latin typeface="Arial" pitchFamily="34" charset="0"/>
                <a:cs typeface="Arial" pitchFamily="34" charset="0"/>
              </a:rPr>
              <a:t> ise, işin yoğunluğuyla orantılı olarak artıp azalır. </a:t>
            </a:r>
            <a:endParaRPr lang="en-US" sz="2000" b="0" dirty="0">
              <a:latin typeface="Arial" pitchFamily="34" charset="0"/>
              <a:cs typeface="Arial" pitchFamily="34" charset="0"/>
            </a:endParaRPr>
          </a:p>
        </p:txBody>
      </p:sp>
      <p:sp>
        <p:nvSpPr>
          <p:cNvPr id="14340" name="Rectangle 4"/>
          <p:cNvSpPr>
            <a:spLocks noGrp="1" noChangeArrowheads="1"/>
          </p:cNvSpPr>
          <p:nvPr>
            <p:ph type="title"/>
          </p:nvPr>
        </p:nvSpPr>
        <p:spPr>
          <a:xfrm>
            <a:off x="1142976" y="214298"/>
            <a:ext cx="7715304" cy="1143000"/>
          </a:xfrm>
          <a:noFill/>
        </p:spPr>
        <p:txBody>
          <a:bodyPr>
            <a:noAutofit/>
          </a:bodyPr>
          <a:lstStyle/>
          <a:p>
            <a:pPr eaLnBrk="1" hangingPunct="1"/>
            <a:r>
              <a:rPr lang="tr-TR" sz="4000" dirty="0">
                <a:solidFill>
                  <a:schemeClr val="accent5">
                    <a:lumMod val="75000"/>
                  </a:schemeClr>
                </a:solidFill>
                <a:effectLst>
                  <a:outerShdw blurRad="38100" dist="38100" dir="2700000" algn="tl">
                    <a:srgbClr val="000000">
                      <a:alpha val="43137"/>
                    </a:srgbClr>
                  </a:outerShdw>
                </a:effectLst>
              </a:rPr>
              <a:t>Sabit maliyet / Değişken maliyet</a:t>
            </a:r>
          </a:p>
        </p:txBody>
      </p:sp>
      <p:pic>
        <p:nvPicPr>
          <p:cNvPr id="1026" name="Picture 2"/>
          <p:cNvPicPr>
            <a:picLocks noChangeAspect="1" noChangeArrowheads="1"/>
          </p:cNvPicPr>
          <p:nvPr/>
        </p:nvPicPr>
        <p:blipFill>
          <a:blip r:embed="rId3"/>
          <a:srcRect/>
          <a:stretch>
            <a:fillRect/>
          </a:stretch>
        </p:blipFill>
        <p:spPr bwMode="auto">
          <a:xfrm>
            <a:off x="5357818" y="1738313"/>
            <a:ext cx="3524250" cy="33813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xfrm>
            <a:off x="8613648" y="6305550"/>
            <a:ext cx="457200" cy="476250"/>
          </a:xfrm>
          <a:prstGeom prst="rect">
            <a:avLst/>
          </a:prstGeom>
          <a:noFill/>
        </p:spPr>
        <p:txBody>
          <a:bodyPr anchor="b"/>
          <a:lstStyle>
            <a:defPPr>
              <a:defRPr lang="en-US"/>
            </a:defPPr>
            <a:lvl1pPr marL="0" algn="ctr"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B03992-95C4-4BB8-9F2C-938E337C6087}" type="slidenum">
              <a:rPr lang="en-US" smtClean="0"/>
              <a:pPr/>
              <a:t>39</a:t>
            </a:fld>
            <a:endParaRPr lang="tr-TR"/>
          </a:p>
        </p:txBody>
      </p:sp>
      <p:sp>
        <p:nvSpPr>
          <p:cNvPr id="17411" name="Rectangle 2"/>
          <p:cNvSpPr>
            <a:spLocks noChangeArrowheads="1"/>
          </p:cNvSpPr>
          <p:nvPr/>
        </p:nvSpPr>
        <p:spPr bwMode="auto">
          <a:xfrm>
            <a:off x="1214414" y="260350"/>
            <a:ext cx="5429288" cy="792163"/>
          </a:xfrm>
          <a:prstGeom prst="rect">
            <a:avLst/>
          </a:prstGeom>
          <a:noFill/>
          <a:ln w="9525">
            <a:noFill/>
            <a:miter lim="800000"/>
            <a:headEnd/>
            <a:tailEnd/>
          </a:ln>
        </p:spPr>
        <p:txBody>
          <a:bodyPr/>
          <a:lstStyle/>
          <a:p>
            <a:pPr>
              <a:lnSpc>
                <a:spcPct val="105000"/>
              </a:lnSpc>
            </a:pPr>
            <a:r>
              <a:rPr lang="tr-TR" sz="4000" b="0" dirty="0">
                <a:solidFill>
                  <a:schemeClr val="accent5">
                    <a:lumMod val="75000"/>
                  </a:schemeClr>
                </a:solidFill>
                <a:effectLst>
                  <a:outerShdw blurRad="38100" dist="38100" dir="2700000" algn="tl">
                    <a:srgbClr val="000000">
                      <a:alpha val="43137"/>
                    </a:srgbClr>
                  </a:outerShdw>
                </a:effectLst>
              </a:rPr>
              <a:t>Maliyet kalemleri</a:t>
            </a:r>
            <a:endParaRPr lang="en-GB" sz="4000" b="0" dirty="0">
              <a:solidFill>
                <a:schemeClr val="accent5">
                  <a:lumMod val="75000"/>
                </a:schemeClr>
              </a:solidFill>
              <a:effectLst>
                <a:outerShdw blurRad="38100" dist="38100" dir="2700000" algn="tl">
                  <a:srgbClr val="000000">
                    <a:alpha val="43137"/>
                  </a:srgbClr>
                </a:outerShdw>
              </a:effectLst>
            </a:endParaRPr>
          </a:p>
        </p:txBody>
      </p:sp>
      <p:pic>
        <p:nvPicPr>
          <p:cNvPr id="17412" name="Picture 3"/>
          <p:cNvPicPr>
            <a:picLocks noChangeAspect="1" noChangeArrowheads="1"/>
          </p:cNvPicPr>
          <p:nvPr/>
        </p:nvPicPr>
        <p:blipFill>
          <a:blip r:embed="rId3"/>
          <a:srcRect/>
          <a:stretch>
            <a:fillRect/>
          </a:stretch>
        </p:blipFill>
        <p:spPr bwMode="auto">
          <a:xfrm>
            <a:off x="3857656" y="817563"/>
            <a:ext cx="5143500" cy="5419725"/>
          </a:xfrm>
          <a:prstGeom prst="rect">
            <a:avLst/>
          </a:prstGeom>
          <a:noFill/>
          <a:ln w="9525">
            <a:noFill/>
            <a:miter lim="800000"/>
            <a:headEnd/>
            <a:tailEnd/>
          </a:ln>
        </p:spPr>
      </p:pic>
      <p:sp>
        <p:nvSpPr>
          <p:cNvPr id="5" name="Rectangle 4"/>
          <p:cNvSpPr/>
          <p:nvPr/>
        </p:nvSpPr>
        <p:spPr>
          <a:xfrm>
            <a:off x="1500166" y="1071546"/>
            <a:ext cx="1714512" cy="50720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43041" y="1747340"/>
            <a:ext cx="1457335" cy="646331"/>
          </a:xfrm>
          <a:prstGeom prst="rect">
            <a:avLst/>
          </a:prstGeom>
          <a:noFill/>
        </p:spPr>
        <p:txBody>
          <a:bodyPr wrap="square" rtlCol="0">
            <a:spAutoFit/>
          </a:bodyPr>
          <a:lstStyle/>
          <a:p>
            <a:pPr algn="ctr"/>
            <a:r>
              <a:rPr lang="tr-TR" dirty="0"/>
              <a:t>Birim satış fiyatı</a:t>
            </a:r>
            <a:endParaRPr lang="en-US" dirty="0"/>
          </a:p>
        </p:txBody>
      </p:sp>
      <p:sp>
        <p:nvSpPr>
          <p:cNvPr id="7" name="TextBox 6"/>
          <p:cNvSpPr txBox="1"/>
          <p:nvPr/>
        </p:nvSpPr>
        <p:spPr>
          <a:xfrm>
            <a:off x="1571603" y="3958529"/>
            <a:ext cx="1457335" cy="369332"/>
          </a:xfrm>
          <a:prstGeom prst="rect">
            <a:avLst/>
          </a:prstGeom>
          <a:noFill/>
        </p:spPr>
        <p:txBody>
          <a:bodyPr wrap="square" rtlCol="0">
            <a:spAutoFit/>
          </a:bodyPr>
          <a:lstStyle/>
          <a:p>
            <a:pPr algn="ctr"/>
            <a:r>
              <a:rPr lang="tr-TR" dirty="0"/>
              <a:t>Toplam ciro</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15616" y="306030"/>
            <a:ext cx="7183507" cy="431834"/>
          </a:xfrm>
        </p:spPr>
        <p:txBody>
          <a:bodyPr>
            <a:normAutofit fontScale="90000"/>
          </a:bodyPr>
          <a:lstStyle/>
          <a:p>
            <a:pPr algn="ctr"/>
            <a:r>
              <a:rPr lang="tr-TR" sz="2700" b="1" dirty="0"/>
              <a:t>1512 BAŞVURU FORMU</a:t>
            </a:r>
          </a:p>
        </p:txBody>
      </p:sp>
      <p:sp>
        <p:nvSpPr>
          <p:cNvPr id="3" name="İçerik Yer Tutucusu 2"/>
          <p:cNvSpPr>
            <a:spLocks noGrp="1"/>
          </p:cNvSpPr>
          <p:nvPr>
            <p:ph idx="1"/>
          </p:nvPr>
        </p:nvSpPr>
        <p:spPr>
          <a:xfrm>
            <a:off x="143508" y="2058339"/>
            <a:ext cx="8856984" cy="3749433"/>
          </a:xfrm>
        </p:spPr>
        <p:txBody>
          <a:bodyPr>
            <a:noAutofit/>
          </a:bodyPr>
          <a:lstStyle/>
          <a:p>
            <a:pPr marL="0" indent="0">
              <a:buNone/>
            </a:pPr>
            <a:r>
              <a:rPr lang="tr-TR" sz="2800" dirty="0"/>
              <a:t>C.1 </a:t>
            </a:r>
            <a:r>
              <a:rPr lang="tr-TR" sz="2800" i="1" dirty="0"/>
              <a:t>- </a:t>
            </a:r>
            <a:r>
              <a:rPr lang="tr-TR" sz="2800" dirty="0"/>
              <a:t>Özet </a:t>
            </a:r>
            <a:r>
              <a:rPr lang="tr-TR" sz="2800" dirty="0">
                <a:solidFill>
                  <a:srgbClr val="FF0000"/>
                </a:solidFill>
              </a:rPr>
              <a:t>(Bölüm sonunda)</a:t>
            </a:r>
          </a:p>
          <a:p>
            <a:pPr marL="0" indent="0">
              <a:buNone/>
            </a:pPr>
            <a:r>
              <a:rPr lang="tr-TR" sz="2800" dirty="0"/>
              <a:t>C.2 </a:t>
            </a:r>
            <a:r>
              <a:rPr lang="en-AU" sz="2800" dirty="0"/>
              <a:t>- Ç</a:t>
            </a:r>
            <a:r>
              <a:rPr lang="tr-TR" sz="2800" dirty="0"/>
              <a:t>ı</a:t>
            </a:r>
            <a:r>
              <a:rPr lang="en-AU" sz="2800" dirty="0"/>
              <a:t>kt</a:t>
            </a:r>
            <a:r>
              <a:rPr lang="tr-TR" sz="2800" dirty="0"/>
              <a:t>ı</a:t>
            </a:r>
            <a:r>
              <a:rPr lang="en-AU" sz="2800" dirty="0"/>
              <a:t>lar </a:t>
            </a:r>
            <a:r>
              <a:rPr lang="tr-TR" sz="2800" dirty="0"/>
              <a:t>v</a:t>
            </a:r>
            <a:r>
              <a:rPr lang="en-AU" sz="2800" dirty="0"/>
              <a:t>e </a:t>
            </a:r>
            <a:r>
              <a:rPr lang="en-AU" sz="2800" dirty="0" err="1"/>
              <a:t>Başar</a:t>
            </a:r>
            <a:r>
              <a:rPr lang="tr-TR" sz="2800" dirty="0"/>
              <a:t>ı</a:t>
            </a:r>
            <a:r>
              <a:rPr lang="en-AU" sz="2800" dirty="0"/>
              <a:t> </a:t>
            </a:r>
            <a:r>
              <a:rPr lang="en-AU" sz="2800" dirty="0" err="1"/>
              <a:t>Kriterleri</a:t>
            </a:r>
            <a:r>
              <a:rPr lang="tr-TR" sz="2800" dirty="0"/>
              <a:t> </a:t>
            </a:r>
            <a:r>
              <a:rPr lang="tr-TR" sz="2800" dirty="0">
                <a:sym typeface="Wingdings" panose="05000000000000000000" pitchFamily="2" charset="2"/>
              </a:rPr>
              <a:t> </a:t>
            </a:r>
            <a:r>
              <a:rPr lang="tr-TR" sz="2800" dirty="0"/>
              <a:t>	</a:t>
            </a:r>
          </a:p>
          <a:p>
            <a:pPr marL="0" indent="0">
              <a:buNone/>
            </a:pPr>
            <a:r>
              <a:rPr lang="tr-TR" sz="2800" dirty="0"/>
              <a:t>C.3 </a:t>
            </a:r>
            <a:r>
              <a:rPr lang="en-AU" sz="2800" dirty="0"/>
              <a:t>- </a:t>
            </a:r>
            <a:r>
              <a:rPr lang="en-AU" sz="2800" dirty="0" err="1"/>
              <a:t>Yöntemler</a:t>
            </a:r>
            <a:r>
              <a:rPr lang="tr-TR" sz="2800" dirty="0"/>
              <a:t>    </a:t>
            </a:r>
            <a:r>
              <a:rPr lang="tr-TR" sz="2800" dirty="0">
                <a:sym typeface="Wingdings" panose="05000000000000000000" pitchFamily="2" charset="2"/>
              </a:rPr>
              <a:t> </a:t>
            </a:r>
            <a:r>
              <a:rPr lang="tr-TR" sz="2800" dirty="0"/>
              <a:t>	</a:t>
            </a:r>
          </a:p>
          <a:p>
            <a:pPr marL="0" indent="0">
              <a:buNone/>
            </a:pPr>
            <a:endParaRPr lang="tr-TR" sz="2800" dirty="0"/>
          </a:p>
          <a:p>
            <a:pPr marL="0" indent="0">
              <a:buNone/>
            </a:pPr>
            <a:endParaRPr lang="tr-TR" sz="2800" dirty="0"/>
          </a:p>
          <a:p>
            <a:pPr marL="0" indent="0">
              <a:buNone/>
            </a:pPr>
            <a:r>
              <a:rPr lang="tr-TR" sz="2800" dirty="0"/>
              <a:t>C.4 - İş Zaman Çubuk Grafiği	</a:t>
            </a:r>
          </a:p>
          <a:p>
            <a:pPr marL="0" indent="0">
              <a:buNone/>
            </a:pPr>
            <a:r>
              <a:rPr lang="tr-TR" sz="2800" dirty="0"/>
              <a:t>C.5 </a:t>
            </a:r>
            <a:r>
              <a:rPr lang="en-AU" sz="2800" dirty="0"/>
              <a:t>- </a:t>
            </a:r>
            <a:r>
              <a:rPr lang="en-AU" sz="2800" dirty="0" err="1"/>
              <a:t>İş</a:t>
            </a:r>
            <a:r>
              <a:rPr lang="en-AU" sz="2800" dirty="0"/>
              <a:t> </a:t>
            </a:r>
            <a:r>
              <a:rPr lang="en-AU" sz="2800" dirty="0" err="1"/>
              <a:t>Paketi</a:t>
            </a:r>
            <a:r>
              <a:rPr lang="en-AU" sz="2800" dirty="0"/>
              <a:t> Tan</a:t>
            </a:r>
            <a:r>
              <a:rPr lang="tr-TR" sz="2800" dirty="0"/>
              <a:t>ı</a:t>
            </a:r>
            <a:r>
              <a:rPr lang="en-AU" sz="2800" dirty="0" err="1"/>
              <a:t>mlama</a:t>
            </a:r>
            <a:r>
              <a:rPr lang="en-AU" sz="2800" dirty="0"/>
              <a:t> </a:t>
            </a:r>
            <a:r>
              <a:rPr lang="en-AU" sz="2800" dirty="0" err="1"/>
              <a:t>Formu</a:t>
            </a:r>
            <a:endParaRPr lang="tr-TR" sz="2800" b="1" dirty="0">
              <a:solidFill>
                <a:srgbClr val="FF0000"/>
              </a:solidFill>
            </a:endParaRPr>
          </a:p>
          <a:p>
            <a:endParaRPr lang="tr-TR" sz="2800" dirty="0"/>
          </a:p>
        </p:txBody>
      </p:sp>
      <p:sp>
        <p:nvSpPr>
          <p:cNvPr id="4" name="Metin kutusu 3">
            <a:extLst>
              <a:ext uri="{FF2B5EF4-FFF2-40B4-BE49-F238E27FC236}">
                <a16:creationId xmlns:a16="http://schemas.microsoft.com/office/drawing/2014/main" id="{BB289E16-06EA-4F73-A9EA-F7FDCB784087}"/>
              </a:ext>
            </a:extLst>
          </p:cNvPr>
          <p:cNvSpPr txBox="1"/>
          <p:nvPr/>
        </p:nvSpPr>
        <p:spPr>
          <a:xfrm>
            <a:off x="4860032" y="2596262"/>
            <a:ext cx="367240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tr-TR" dirty="0"/>
              <a:t>YALIN KANVAS’TAN (Kilit Metrikler)</a:t>
            </a:r>
            <a:endParaRPr lang="en-GB" dirty="0"/>
          </a:p>
        </p:txBody>
      </p:sp>
      <p:sp>
        <p:nvSpPr>
          <p:cNvPr id="7" name="Metin kutusu 6">
            <a:extLst>
              <a:ext uri="{FF2B5EF4-FFF2-40B4-BE49-F238E27FC236}">
                <a16:creationId xmlns:a16="http://schemas.microsoft.com/office/drawing/2014/main" id="{95967280-B827-4554-A8EC-96A6CA559C21}"/>
              </a:ext>
            </a:extLst>
          </p:cNvPr>
          <p:cNvSpPr txBox="1"/>
          <p:nvPr/>
        </p:nvSpPr>
        <p:spPr>
          <a:xfrm>
            <a:off x="2783501" y="3180351"/>
            <a:ext cx="576064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tr-TR" sz="1800" dirty="0"/>
              <a:t>Prototip üretiminde kullanacağınız yöntem ve teknikler, araçlar, uygulamalar ve uyulacak standartlar.</a:t>
            </a:r>
          </a:p>
          <a:p>
            <a:r>
              <a:rPr lang="it-IT" b="1" dirty="0">
                <a:solidFill>
                  <a:srgbClr val="FF0000"/>
                </a:solidFill>
              </a:rPr>
              <a:t>Akademik ve bilimsel alanlardaki literatürden at</a:t>
            </a:r>
            <a:r>
              <a:rPr lang="tr-TR" b="1" dirty="0">
                <a:solidFill>
                  <a:srgbClr val="FF0000"/>
                </a:solidFill>
              </a:rPr>
              <a:t>ı</a:t>
            </a:r>
            <a:r>
              <a:rPr lang="it-IT" b="1" dirty="0">
                <a:solidFill>
                  <a:srgbClr val="FF0000"/>
                </a:solidFill>
              </a:rPr>
              <a:t>flarla teknoloji yaklaş</a:t>
            </a:r>
            <a:r>
              <a:rPr lang="tr-TR" b="1" dirty="0" err="1">
                <a:solidFill>
                  <a:srgbClr val="FF0000"/>
                </a:solidFill>
              </a:rPr>
              <a:t>ımı</a:t>
            </a:r>
            <a:r>
              <a:rPr lang="tr-TR" b="1" dirty="0">
                <a:solidFill>
                  <a:srgbClr val="FF0000"/>
                </a:solidFill>
              </a:rPr>
              <a:t> </a:t>
            </a:r>
            <a:r>
              <a:rPr lang="it-IT" b="1" dirty="0">
                <a:solidFill>
                  <a:srgbClr val="FF0000"/>
                </a:solidFill>
              </a:rPr>
              <a:t>yaz</a:t>
            </a:r>
            <a:r>
              <a:rPr lang="tr-TR" b="1" dirty="0">
                <a:solidFill>
                  <a:srgbClr val="FF0000"/>
                </a:solidFill>
              </a:rPr>
              <a:t>ı</a:t>
            </a:r>
            <a:r>
              <a:rPr lang="it-IT" b="1" dirty="0">
                <a:solidFill>
                  <a:srgbClr val="FF0000"/>
                </a:solidFill>
              </a:rPr>
              <a:t>lmal</a:t>
            </a:r>
            <a:r>
              <a:rPr lang="tr-TR" b="1" dirty="0">
                <a:solidFill>
                  <a:srgbClr val="FF0000"/>
                </a:solidFill>
              </a:rPr>
              <a:t>ı</a:t>
            </a:r>
            <a:r>
              <a:rPr lang="it-IT" b="1" dirty="0">
                <a:solidFill>
                  <a:srgbClr val="FF0000"/>
                </a:solidFill>
              </a:rPr>
              <a:t> !</a:t>
            </a:r>
            <a:r>
              <a:rPr lang="it-IT" dirty="0"/>
              <a:t> </a:t>
            </a:r>
          </a:p>
        </p:txBody>
      </p:sp>
      <p:sp>
        <p:nvSpPr>
          <p:cNvPr id="9" name="Metin kutusu 8">
            <a:extLst>
              <a:ext uri="{FF2B5EF4-FFF2-40B4-BE49-F238E27FC236}">
                <a16:creationId xmlns:a16="http://schemas.microsoft.com/office/drawing/2014/main" id="{4200B832-0746-48BB-B574-E2677F85E5CB}"/>
              </a:ext>
            </a:extLst>
          </p:cNvPr>
          <p:cNvSpPr txBox="1"/>
          <p:nvPr/>
        </p:nvSpPr>
        <p:spPr>
          <a:xfrm>
            <a:off x="323528" y="737864"/>
            <a:ext cx="8424936" cy="1077218"/>
          </a:xfrm>
          <a:prstGeom prst="rect">
            <a:avLst/>
          </a:prstGeom>
          <a:noFill/>
        </p:spPr>
        <p:txBody>
          <a:bodyPr wrap="square">
            <a:spAutoFit/>
          </a:bodyPr>
          <a:lstStyle/>
          <a:p>
            <a:r>
              <a:rPr lang="tr-TR" sz="3200" dirty="0"/>
              <a:t>Bölüm C – </a:t>
            </a:r>
            <a:r>
              <a:rPr lang="en-AU" sz="3200" dirty="0"/>
              <a:t> </a:t>
            </a:r>
            <a:r>
              <a:rPr lang="en-AU" sz="3200" dirty="0" err="1"/>
              <a:t>İş</a:t>
            </a:r>
            <a:r>
              <a:rPr lang="en-AU" sz="3200" dirty="0"/>
              <a:t> Plan</a:t>
            </a:r>
            <a:r>
              <a:rPr lang="tr-TR" sz="3200" dirty="0"/>
              <a:t>ı</a:t>
            </a:r>
            <a:r>
              <a:rPr lang="en-AU" sz="3200" dirty="0"/>
              <a:t> </a:t>
            </a:r>
            <a:r>
              <a:rPr lang="en-AU" sz="3200" dirty="0" err="1"/>
              <a:t>Kapsam</a:t>
            </a:r>
            <a:r>
              <a:rPr lang="tr-TR" sz="3200" dirty="0"/>
              <a:t>ı</a:t>
            </a:r>
            <a:r>
              <a:rPr lang="en-AU" sz="3200" dirty="0" err="1"/>
              <a:t>nda</a:t>
            </a:r>
            <a:r>
              <a:rPr lang="en-AU" sz="3200" dirty="0"/>
              <a:t> </a:t>
            </a:r>
            <a:r>
              <a:rPr lang="en-AU" sz="3200" dirty="0" err="1"/>
              <a:t>Gerçekleştirilecek</a:t>
            </a:r>
            <a:r>
              <a:rPr lang="en-AU" sz="3200" dirty="0"/>
              <a:t> </a:t>
            </a:r>
            <a:r>
              <a:rPr lang="en-AU" sz="3200" dirty="0" err="1"/>
              <a:t>Teknolojik</a:t>
            </a:r>
            <a:r>
              <a:rPr lang="en-AU" sz="3200" dirty="0"/>
              <a:t> </a:t>
            </a:r>
            <a:r>
              <a:rPr lang="en-AU" sz="3200" dirty="0" err="1"/>
              <a:t>Doğrulamaya</a:t>
            </a:r>
            <a:r>
              <a:rPr lang="en-AU" sz="3200" dirty="0"/>
              <a:t> Ait </a:t>
            </a:r>
            <a:r>
              <a:rPr lang="en-AU" sz="3200" dirty="0" err="1"/>
              <a:t>Bilgiler</a:t>
            </a:r>
            <a:r>
              <a:rPr lang="tr-TR" sz="3200" dirty="0"/>
              <a:t>	</a:t>
            </a:r>
            <a:endParaRPr lang="en-GB" sz="3200" dirty="0"/>
          </a:p>
        </p:txBody>
      </p:sp>
    </p:spTree>
    <p:extLst>
      <p:ext uri="{BB962C8B-B14F-4D97-AF65-F5344CB8AC3E}">
        <p14:creationId xmlns:p14="http://schemas.microsoft.com/office/powerpoint/2010/main" val="296488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CA568-93A2-4EE0-8DF7-ACF83EA5B807}"/>
              </a:ext>
            </a:extLst>
          </p:cNvPr>
          <p:cNvSpPr>
            <a:spLocks noGrp="1"/>
          </p:cNvSpPr>
          <p:nvPr>
            <p:ph type="title"/>
          </p:nvPr>
        </p:nvSpPr>
        <p:spPr>
          <a:xfrm>
            <a:off x="457200" y="274638"/>
            <a:ext cx="8229600" cy="706090"/>
          </a:xfrm>
        </p:spPr>
        <p:txBody>
          <a:bodyPr>
            <a:normAutofit fontScale="90000"/>
          </a:bodyPr>
          <a:lstStyle/>
          <a:p>
            <a:pPr marL="0" indent="0"/>
            <a:r>
              <a:rPr lang="tr-TR" dirty="0"/>
              <a:t>G.5- Pazarlama Faaliyet Planı</a:t>
            </a:r>
            <a:endParaRPr lang="en-GB" dirty="0"/>
          </a:p>
        </p:txBody>
      </p:sp>
      <p:graphicFrame>
        <p:nvGraphicFramePr>
          <p:cNvPr id="4" name="Tablo 4">
            <a:extLst>
              <a:ext uri="{FF2B5EF4-FFF2-40B4-BE49-F238E27FC236}">
                <a16:creationId xmlns:a16="http://schemas.microsoft.com/office/drawing/2014/main" id="{A89B7805-7C2E-4D5D-9F29-BE0AA93B804C}"/>
              </a:ext>
            </a:extLst>
          </p:cNvPr>
          <p:cNvGraphicFramePr>
            <a:graphicFrameLocks noGrp="1"/>
          </p:cNvGraphicFramePr>
          <p:nvPr>
            <p:ph idx="1"/>
            <p:extLst>
              <p:ext uri="{D42A27DB-BD31-4B8C-83A1-F6EECF244321}">
                <p14:modId xmlns:p14="http://schemas.microsoft.com/office/powerpoint/2010/main" val="1538941417"/>
              </p:ext>
            </p:extLst>
          </p:nvPr>
        </p:nvGraphicFramePr>
        <p:xfrm>
          <a:off x="457200" y="1600200"/>
          <a:ext cx="8229600" cy="1854200"/>
        </p:xfrm>
        <a:graphic>
          <a:graphicData uri="http://schemas.openxmlformats.org/drawingml/2006/table">
            <a:tbl>
              <a:tblPr firstRow="1" bandRow="1">
                <a:tableStyleId>{5940675A-B579-460E-94D1-54222C63F5DA}</a:tableStyleId>
              </a:tblPr>
              <a:tblGrid>
                <a:gridCol w="586408">
                  <a:extLst>
                    <a:ext uri="{9D8B030D-6E8A-4147-A177-3AD203B41FA5}">
                      <a16:colId xmlns:a16="http://schemas.microsoft.com/office/drawing/2014/main" val="1610030885"/>
                    </a:ext>
                  </a:extLst>
                </a:gridCol>
                <a:gridCol w="3528392">
                  <a:extLst>
                    <a:ext uri="{9D8B030D-6E8A-4147-A177-3AD203B41FA5}">
                      <a16:colId xmlns:a16="http://schemas.microsoft.com/office/drawing/2014/main" val="137068211"/>
                    </a:ext>
                  </a:extLst>
                </a:gridCol>
                <a:gridCol w="2057400">
                  <a:extLst>
                    <a:ext uri="{9D8B030D-6E8A-4147-A177-3AD203B41FA5}">
                      <a16:colId xmlns:a16="http://schemas.microsoft.com/office/drawing/2014/main" val="2533731946"/>
                    </a:ext>
                  </a:extLst>
                </a:gridCol>
                <a:gridCol w="2057400">
                  <a:extLst>
                    <a:ext uri="{9D8B030D-6E8A-4147-A177-3AD203B41FA5}">
                      <a16:colId xmlns:a16="http://schemas.microsoft.com/office/drawing/2014/main" val="132919590"/>
                    </a:ext>
                  </a:extLst>
                </a:gridCol>
              </a:tblGrid>
              <a:tr h="370840">
                <a:tc>
                  <a:txBody>
                    <a:bodyPr/>
                    <a:lstStyle/>
                    <a:p>
                      <a:r>
                        <a:rPr lang="tr-TR" b="1" dirty="0"/>
                        <a:t>Sıra</a:t>
                      </a:r>
                      <a:endParaRPr lang="en-GB" b="1" dirty="0"/>
                    </a:p>
                  </a:txBody>
                  <a:tcPr/>
                </a:tc>
                <a:tc>
                  <a:txBody>
                    <a:bodyPr/>
                    <a:lstStyle/>
                    <a:p>
                      <a:r>
                        <a:rPr lang="tr-TR" b="1" dirty="0"/>
                        <a:t>Faaliyetler</a:t>
                      </a:r>
                      <a:endParaRPr lang="en-GB" b="1" dirty="0"/>
                    </a:p>
                  </a:txBody>
                  <a:tcPr/>
                </a:tc>
                <a:tc>
                  <a:txBody>
                    <a:bodyPr/>
                    <a:lstStyle/>
                    <a:p>
                      <a:r>
                        <a:rPr lang="tr-TR" b="1" dirty="0"/>
                        <a:t>Sorumlu</a:t>
                      </a:r>
                      <a:endParaRPr lang="en-GB" b="1" dirty="0"/>
                    </a:p>
                  </a:txBody>
                  <a:tcPr/>
                </a:tc>
                <a:tc>
                  <a:txBody>
                    <a:bodyPr/>
                    <a:lstStyle/>
                    <a:p>
                      <a:r>
                        <a:rPr lang="tr-TR" b="1" dirty="0"/>
                        <a:t>Maliyet</a:t>
                      </a:r>
                      <a:endParaRPr lang="en-GB" b="1" dirty="0"/>
                    </a:p>
                  </a:txBody>
                  <a:tcPr/>
                </a:tc>
                <a:extLst>
                  <a:ext uri="{0D108BD9-81ED-4DB2-BD59-A6C34878D82A}">
                    <a16:rowId xmlns:a16="http://schemas.microsoft.com/office/drawing/2014/main" val="4223155506"/>
                  </a:ext>
                </a:extLst>
              </a:tr>
              <a:tr h="370840">
                <a:tc>
                  <a:txBody>
                    <a:bodyPr/>
                    <a:lstStyle/>
                    <a:p>
                      <a:r>
                        <a:rPr lang="tr-TR" dirty="0"/>
                        <a:t>1</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39384701"/>
                  </a:ext>
                </a:extLst>
              </a:tr>
              <a:tr h="370840">
                <a:tc>
                  <a:txBody>
                    <a:bodyPr/>
                    <a:lstStyle/>
                    <a:p>
                      <a:r>
                        <a:rPr lang="tr-TR" dirty="0"/>
                        <a:t>2</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75791961"/>
                  </a:ext>
                </a:extLst>
              </a:tr>
              <a:tr h="370840">
                <a:tc>
                  <a:txBody>
                    <a:bodyPr/>
                    <a:lstStyle/>
                    <a:p>
                      <a:r>
                        <a:rPr lang="tr-TR" dirty="0"/>
                        <a:t>3</a:t>
                      </a:r>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962334561"/>
                  </a:ext>
                </a:extLst>
              </a:tr>
              <a:tr h="370840">
                <a:tc>
                  <a:txBody>
                    <a:bodyPr/>
                    <a:lstStyle/>
                    <a:p>
                      <a:r>
                        <a:rPr lang="tr-TR" dirty="0"/>
                        <a:t>4</a:t>
                      </a:r>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700059161"/>
                  </a:ext>
                </a:extLst>
              </a:tr>
            </a:tbl>
          </a:graphicData>
        </a:graphic>
      </p:graphicFrame>
      <p:sp>
        <p:nvSpPr>
          <p:cNvPr id="5" name="Rectangle 3">
            <a:extLst>
              <a:ext uri="{FF2B5EF4-FFF2-40B4-BE49-F238E27FC236}">
                <a16:creationId xmlns:a16="http://schemas.microsoft.com/office/drawing/2014/main" id="{261ABF9A-F1EE-4911-AC91-F73B8E067667}"/>
              </a:ext>
            </a:extLst>
          </p:cNvPr>
          <p:cNvSpPr txBox="1">
            <a:spLocks noChangeArrowheads="1"/>
          </p:cNvSpPr>
          <p:nvPr/>
        </p:nvSpPr>
        <p:spPr>
          <a:xfrm>
            <a:off x="457200" y="3645024"/>
            <a:ext cx="7858180" cy="138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tr-TR" sz="2400" dirty="0">
                <a:latin typeface="Arial" pitchFamily="34" charset="0"/>
                <a:cs typeface="Arial" pitchFamily="34" charset="0"/>
              </a:rPr>
              <a:t>Planladığınız pazarlama faaliyetlerinin her biri için:</a:t>
            </a:r>
          </a:p>
          <a:p>
            <a:r>
              <a:rPr lang="tr-TR" sz="2400" dirty="0">
                <a:latin typeface="Arial" pitchFamily="34" charset="0"/>
                <a:cs typeface="Arial" pitchFamily="34" charset="0"/>
              </a:rPr>
              <a:t>Başarı kriterleri nelerdir?  Nasıl ölçeceksiniz?</a:t>
            </a:r>
          </a:p>
          <a:p>
            <a:pPr>
              <a:buFont typeface="Arial" pitchFamily="34" charset="0"/>
              <a:buNone/>
            </a:pPr>
            <a:endParaRPr lang="tr-TR" sz="2400" dirty="0">
              <a:latin typeface="Arial" pitchFamily="34" charset="0"/>
              <a:cs typeface="Arial" pitchFamily="34" charset="0"/>
            </a:endParaRPr>
          </a:p>
        </p:txBody>
      </p:sp>
      <p:sp>
        <p:nvSpPr>
          <p:cNvPr id="6" name="Text Box 7">
            <a:extLst>
              <a:ext uri="{FF2B5EF4-FFF2-40B4-BE49-F238E27FC236}">
                <a16:creationId xmlns:a16="http://schemas.microsoft.com/office/drawing/2014/main" id="{1B62514C-0174-4FC1-A4C7-900FA8253FBC}"/>
              </a:ext>
            </a:extLst>
          </p:cNvPr>
          <p:cNvSpPr txBox="1">
            <a:spLocks noChangeArrowheads="1"/>
          </p:cNvSpPr>
          <p:nvPr/>
        </p:nvSpPr>
        <p:spPr bwMode="auto">
          <a:xfrm>
            <a:off x="869173" y="4596080"/>
            <a:ext cx="7034234" cy="1323439"/>
          </a:xfrm>
          <a:prstGeom prst="rect">
            <a:avLst/>
          </a:prstGeom>
          <a:solidFill>
            <a:srgbClr val="CCFFCC"/>
          </a:solidFill>
          <a:ln w="9525">
            <a:noFill/>
            <a:miter lim="800000"/>
            <a:headEnd/>
            <a:tailEnd/>
          </a:ln>
          <a:effectLst/>
        </p:spPr>
        <p:txBody>
          <a:bodyPr wrap="square">
            <a:spAutoFit/>
          </a:bodyPr>
          <a:lstStyle/>
          <a:p>
            <a:pPr>
              <a:spcBef>
                <a:spcPct val="50000"/>
              </a:spcBef>
            </a:pPr>
            <a:r>
              <a:rPr lang="tr-TR" sz="2000" dirty="0">
                <a:latin typeface="Arial" pitchFamily="34" charset="0"/>
                <a:cs typeface="Arial" pitchFamily="34" charset="0"/>
              </a:rPr>
              <a:t>2 ay içinde 20 müşteri ziyareti – 5’i satış</a:t>
            </a:r>
          </a:p>
          <a:p>
            <a:pPr>
              <a:spcBef>
                <a:spcPct val="50000"/>
              </a:spcBef>
            </a:pPr>
            <a:r>
              <a:rPr lang="tr-TR" sz="2000" dirty="0">
                <a:latin typeface="Arial" pitchFamily="34" charset="0"/>
                <a:cs typeface="Arial" pitchFamily="34" charset="0"/>
              </a:rPr>
              <a:t>Web sitesinden bilgi isteyen sayısı 10 (aylık)</a:t>
            </a:r>
          </a:p>
          <a:p>
            <a:pPr>
              <a:spcBef>
                <a:spcPct val="50000"/>
              </a:spcBef>
            </a:pPr>
            <a:r>
              <a:rPr lang="tr-TR" sz="2000" dirty="0">
                <a:latin typeface="Arial" pitchFamily="34" charset="0"/>
                <a:cs typeface="Arial" pitchFamily="34" charset="0"/>
              </a:rPr>
              <a:t>Sektör dergisinden bilgi isteyen sayısı 5</a:t>
            </a:r>
          </a:p>
        </p:txBody>
      </p:sp>
    </p:spTree>
    <p:extLst>
      <p:ext uri="{BB962C8B-B14F-4D97-AF65-F5344CB8AC3E}">
        <p14:creationId xmlns:p14="http://schemas.microsoft.com/office/powerpoint/2010/main" val="1780879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755576" y="188640"/>
            <a:ext cx="7538320" cy="571662"/>
          </a:xfrm>
        </p:spPr>
        <p:txBody>
          <a:bodyPr>
            <a:noAutofit/>
          </a:bodyPr>
          <a:lstStyle/>
          <a:p>
            <a:pPr algn="ctr"/>
            <a:r>
              <a:rPr lang="en-AU" sz="3200" b="1" dirty="0">
                <a:effectLst/>
                <a:latin typeface="Arial" panose="020B0604020202020204" pitchFamily="34" charset="0"/>
                <a:ea typeface="Times New Roman" panose="02020603050405020304" pitchFamily="18" charset="0"/>
                <a:cs typeface="Arial" panose="020B0604020202020204" pitchFamily="34" charset="0"/>
              </a:rPr>
              <a:t>BÖLÜM H- ÜRETİM PLANI</a:t>
            </a:r>
            <a:endParaRPr lang="tr-TR" sz="3200" b="1" dirty="0">
              <a:latin typeface="Arial" panose="020B0604020202020204" pitchFamily="34" charset="0"/>
              <a:ea typeface="Arial" charset="0"/>
              <a:cs typeface="Arial" panose="020B0604020202020204" pitchFamily="34" charset="0"/>
            </a:endParaRPr>
          </a:p>
        </p:txBody>
      </p:sp>
      <p:sp>
        <p:nvSpPr>
          <p:cNvPr id="5" name="İçerik Yer Tutucusu 4"/>
          <p:cNvSpPr>
            <a:spLocks noGrp="1"/>
          </p:cNvSpPr>
          <p:nvPr>
            <p:ph idx="1"/>
          </p:nvPr>
        </p:nvSpPr>
        <p:spPr>
          <a:xfrm>
            <a:off x="251520" y="1376772"/>
            <a:ext cx="8640960" cy="4104456"/>
          </a:xfrm>
        </p:spPr>
        <p:txBody>
          <a:bodyPr>
            <a:noAutofit/>
          </a:bodyPr>
          <a:lstStyle/>
          <a:p>
            <a:pPr marL="0" indent="0">
              <a:spcBef>
                <a:spcPts val="1200"/>
              </a:spcBef>
              <a:spcAft>
                <a:spcPts val="1200"/>
              </a:spcAft>
              <a:buNone/>
            </a:pPr>
            <a:r>
              <a:rPr lang="tr-TR" sz="2400" b="1" dirty="0">
                <a:effectLst/>
                <a:latin typeface="Arial" panose="020B0604020202020204" pitchFamily="34" charset="0"/>
                <a:ea typeface="Times New Roman" panose="02020603050405020304" pitchFamily="18" charset="0"/>
                <a:cs typeface="Arial" panose="020B0604020202020204" pitchFamily="34" charset="0"/>
              </a:rPr>
              <a:t>1- </a:t>
            </a:r>
            <a:r>
              <a:rPr lang="tr-TR" sz="2400" dirty="0">
                <a:effectLst/>
                <a:latin typeface="Arial" panose="020B0604020202020204" pitchFamily="34" charset="0"/>
                <a:ea typeface="Times New Roman" panose="02020603050405020304" pitchFamily="18" charset="0"/>
                <a:cs typeface="Arial" panose="020B0604020202020204" pitchFamily="34" charset="0"/>
              </a:rPr>
              <a:t>Üretimi kendiniz mi yapacaksınız? </a:t>
            </a:r>
          </a:p>
          <a:p>
            <a:pPr marL="0" indent="0">
              <a:spcBef>
                <a:spcPts val="1200"/>
              </a:spcBef>
              <a:spcAft>
                <a:spcPts val="1200"/>
              </a:spcAft>
              <a:buNone/>
            </a:pPr>
            <a:r>
              <a:rPr lang="tr-TR" sz="2400" b="1" dirty="0">
                <a:effectLst/>
                <a:latin typeface="Arial" panose="020B0604020202020204" pitchFamily="34" charset="0"/>
                <a:ea typeface="Times New Roman" panose="02020603050405020304" pitchFamily="18" charset="0"/>
                <a:cs typeface="Arial" panose="020B0604020202020204" pitchFamily="34" charset="0"/>
              </a:rPr>
              <a:t>2-</a:t>
            </a:r>
            <a:r>
              <a:rPr lang="tr-TR" sz="2400" dirty="0">
                <a:effectLst/>
                <a:latin typeface="Arial" panose="020B0604020202020204" pitchFamily="34" charset="0"/>
                <a:ea typeface="Times New Roman" panose="02020603050405020304" pitchFamily="18" charset="0"/>
                <a:cs typeface="Arial" panose="020B0604020202020204" pitchFamily="34" charset="0"/>
              </a:rPr>
              <a:t> Üretim için gerekli kaynaklar ve temin koşulları (iş gücü, malzeme, makine, enerji, </a:t>
            </a:r>
            <a:r>
              <a:rPr lang="tr-TR" sz="2400" dirty="0" err="1">
                <a:effectLst/>
                <a:latin typeface="Arial" panose="020B0604020202020204" pitchFamily="34" charset="0"/>
                <a:ea typeface="Times New Roman" panose="02020603050405020304" pitchFamily="18" charset="0"/>
                <a:cs typeface="Arial" panose="020B0604020202020204" pitchFamily="34" charset="0"/>
              </a:rPr>
              <a:t>vb</a:t>
            </a:r>
            <a:r>
              <a:rPr lang="tr-TR" sz="2400" dirty="0">
                <a:effectLst/>
                <a:latin typeface="Arial" panose="020B0604020202020204" pitchFamily="34" charset="0"/>
                <a:ea typeface="Times New Roman" panose="02020603050405020304" pitchFamily="18" charset="0"/>
                <a:cs typeface="Arial" panose="020B0604020202020204" pitchFamily="34" charset="0"/>
              </a:rPr>
              <a:t>) hakkında bilgi veriniz.</a:t>
            </a:r>
          </a:p>
          <a:p>
            <a:pPr marL="0" indent="0">
              <a:spcBef>
                <a:spcPts val="1200"/>
              </a:spcBef>
              <a:spcAft>
                <a:spcPts val="1200"/>
              </a:spcAft>
              <a:buNone/>
            </a:pPr>
            <a:r>
              <a:rPr lang="tr-TR" sz="2400" b="1" dirty="0">
                <a:effectLst/>
                <a:latin typeface="Arial" panose="020B0604020202020204" pitchFamily="34" charset="0"/>
                <a:ea typeface="Times New Roman" panose="02020603050405020304" pitchFamily="18" charset="0"/>
                <a:cs typeface="Arial" panose="020B0604020202020204" pitchFamily="34" charset="0"/>
              </a:rPr>
              <a:t>3- </a:t>
            </a:r>
            <a:r>
              <a:rPr lang="tr-TR" sz="2400" dirty="0">
                <a:effectLst/>
                <a:latin typeface="Arial" panose="020B0604020202020204" pitchFamily="34" charset="0"/>
                <a:ea typeface="Times New Roman" panose="02020603050405020304" pitchFamily="18" charset="0"/>
                <a:cs typeface="Arial" panose="020B0604020202020204" pitchFamily="34" charset="0"/>
              </a:rPr>
              <a:t>Kuruluş yeri ve nitelikleri (enerji, tesisat, internet vs.) hakkında bilgi veriniz. </a:t>
            </a:r>
          </a:p>
          <a:p>
            <a:pPr marL="0" indent="0">
              <a:spcBef>
                <a:spcPts val="1200"/>
              </a:spcBef>
              <a:spcAft>
                <a:spcPts val="1200"/>
              </a:spcAft>
              <a:buNone/>
            </a:pPr>
            <a:r>
              <a:rPr lang="tr-TR" sz="2400" b="1" dirty="0">
                <a:effectLst/>
                <a:latin typeface="Arial" panose="020B0604020202020204" pitchFamily="34" charset="0"/>
                <a:ea typeface="Times New Roman" panose="02020603050405020304" pitchFamily="18" charset="0"/>
                <a:cs typeface="Arial" panose="020B0604020202020204" pitchFamily="34" charset="0"/>
              </a:rPr>
              <a:t>4- </a:t>
            </a:r>
            <a:r>
              <a:rPr lang="tr-TR" sz="2400" dirty="0">
                <a:effectLst/>
                <a:latin typeface="Arial" panose="020B0604020202020204" pitchFamily="34" charset="0"/>
                <a:ea typeface="Times New Roman" panose="02020603050405020304" pitchFamily="18" charset="0"/>
                <a:cs typeface="Arial" panose="020B0604020202020204" pitchFamily="34" charset="0"/>
              </a:rPr>
              <a:t>Eğer taşeron kullanacaksanız, hangi firma veya firmalarla hangi koşullarda çalışacağınızı anlatınız. </a:t>
            </a:r>
          </a:p>
        </p:txBody>
      </p:sp>
    </p:spTree>
    <p:extLst>
      <p:ext uri="{BB962C8B-B14F-4D97-AF65-F5344CB8AC3E}">
        <p14:creationId xmlns:p14="http://schemas.microsoft.com/office/powerpoint/2010/main" val="2757416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395536" y="3429000"/>
            <a:ext cx="8748464" cy="1368152"/>
          </a:xfrm>
        </p:spPr>
        <p:txBody>
          <a:bodyPr>
            <a:noAutofit/>
          </a:bodyPr>
          <a:lstStyle/>
          <a:p>
            <a:pPr algn="ctr"/>
            <a:r>
              <a:rPr lang="en-AU" sz="3200" b="1" dirty="0">
                <a:effectLst/>
                <a:latin typeface="Arial" panose="020B0604020202020204" pitchFamily="34" charset="0"/>
                <a:ea typeface="Times New Roman" panose="02020603050405020304" pitchFamily="18" charset="0"/>
                <a:cs typeface="Arial" panose="020B0604020202020204" pitchFamily="34" charset="0"/>
              </a:rPr>
              <a:t>BÖLÜM </a:t>
            </a:r>
            <a:r>
              <a:rPr lang="tr-TR" sz="3200" b="1" dirty="0">
                <a:effectLst/>
                <a:latin typeface="Arial" panose="020B0604020202020204" pitchFamily="34" charset="0"/>
                <a:ea typeface="Times New Roman" panose="02020603050405020304" pitchFamily="18" charset="0"/>
                <a:cs typeface="Arial" panose="020B0604020202020204" pitchFamily="34" charset="0"/>
              </a:rPr>
              <a:t>I </a:t>
            </a:r>
            <a:r>
              <a:rPr lang="en-AU" sz="3200" b="1" dirty="0">
                <a:effectLst/>
                <a:latin typeface="Arial" panose="020B0604020202020204" pitchFamily="34" charset="0"/>
                <a:ea typeface="Times New Roman" panose="02020603050405020304" pitchFamily="18" charset="0"/>
                <a:cs typeface="Arial" panose="020B0604020202020204" pitchFamily="34" charset="0"/>
              </a:rPr>
              <a:t>- </a:t>
            </a:r>
            <a:r>
              <a:rPr lang="tr-TR" sz="3200" b="1" dirty="0">
                <a:effectLst/>
                <a:latin typeface="Arial" panose="020B0604020202020204" pitchFamily="34" charset="0"/>
                <a:ea typeface="Times New Roman" panose="02020603050405020304" pitchFamily="18" charset="0"/>
                <a:cs typeface="Arial" panose="020B0604020202020204" pitchFamily="34" charset="0"/>
              </a:rPr>
              <a:t>FİNANSAL</a:t>
            </a:r>
            <a:r>
              <a:rPr lang="en-AU" sz="3200" b="1" dirty="0">
                <a:effectLst/>
                <a:latin typeface="Arial" panose="020B0604020202020204" pitchFamily="34" charset="0"/>
                <a:ea typeface="Times New Roman" panose="02020603050405020304" pitchFamily="18" charset="0"/>
                <a:cs typeface="Arial" panose="020B0604020202020204" pitchFamily="34" charset="0"/>
              </a:rPr>
              <a:t> PLAN</a:t>
            </a:r>
            <a:r>
              <a:rPr lang="tr-TR" sz="3200" b="1" dirty="0">
                <a:latin typeface="Arial" panose="020B0604020202020204" pitchFamily="34" charset="0"/>
                <a:ea typeface="Times New Roman" panose="02020603050405020304" pitchFamily="18" charset="0"/>
                <a:cs typeface="Arial" panose="020B0604020202020204" pitchFamily="34" charset="0"/>
              </a:rPr>
              <a:t> </a:t>
            </a:r>
            <a:r>
              <a:rPr lang="tr-TR" sz="3200" dirty="0">
                <a:latin typeface="Arial" panose="020B0604020202020204" pitchFamily="34" charset="0"/>
                <a:ea typeface="Times New Roman" panose="02020603050405020304" pitchFamily="18" charset="0"/>
                <a:cs typeface="Arial" panose="020B0604020202020204" pitchFamily="34" charset="0"/>
              </a:rPr>
              <a:t>(Excel tabloları)</a:t>
            </a:r>
            <a:endParaRPr lang="tr-TR" sz="3200" dirty="0">
              <a:latin typeface="Arial" panose="020B0604020202020204" pitchFamily="34" charset="0"/>
              <a:ea typeface="Arial" charset="0"/>
              <a:cs typeface="Arial" panose="020B0604020202020204" pitchFamily="34" charset="0"/>
            </a:endParaRPr>
          </a:p>
        </p:txBody>
      </p:sp>
      <p:sp>
        <p:nvSpPr>
          <p:cNvPr id="5" name="İçerik Yer Tutucusu 4"/>
          <p:cNvSpPr>
            <a:spLocks noGrp="1"/>
          </p:cNvSpPr>
          <p:nvPr>
            <p:ph idx="1"/>
          </p:nvPr>
        </p:nvSpPr>
        <p:spPr>
          <a:xfrm>
            <a:off x="1115616" y="4687489"/>
            <a:ext cx="6912768" cy="880566"/>
          </a:xfrm>
        </p:spPr>
        <p:txBody>
          <a:bodyPr>
            <a:noAutofit/>
          </a:bodyPr>
          <a:lstStyle/>
          <a:p>
            <a:pPr marL="0" indent="0" algn="ctr">
              <a:spcBef>
                <a:spcPts val="1200"/>
              </a:spcBef>
              <a:spcAft>
                <a:spcPts val="1200"/>
              </a:spcAft>
              <a:buNone/>
            </a:pPr>
            <a:r>
              <a:rPr lang="tr-TR" sz="2800" dirty="0">
                <a:latin typeface="Arial" panose="020B0604020202020204" pitchFamily="34" charset="0"/>
                <a:ea typeface="Times New Roman" panose="02020603050405020304" pitchFamily="18" charset="0"/>
                <a:cs typeface="Arial" panose="020B0604020202020204" pitchFamily="34" charset="0"/>
              </a:rPr>
              <a:t>Eğitim: 13/11/2021 </a:t>
            </a:r>
            <a:r>
              <a:rPr lang="tr-TR" sz="2800" dirty="0" err="1">
                <a:latin typeface="Arial" panose="020B0604020202020204" pitchFamily="34" charset="0"/>
                <a:ea typeface="Times New Roman" panose="02020603050405020304" pitchFamily="18" charset="0"/>
                <a:cs typeface="Arial" panose="020B0604020202020204" pitchFamily="34" charset="0"/>
              </a:rPr>
              <a:t>Panel’i</a:t>
            </a:r>
            <a:r>
              <a:rPr lang="tr-TR" sz="2800" dirty="0">
                <a:latin typeface="Arial" panose="020B0604020202020204" pitchFamily="34" charset="0"/>
                <a:ea typeface="Times New Roman" panose="02020603050405020304" pitchFamily="18" charset="0"/>
                <a:cs typeface="Arial" panose="020B0604020202020204" pitchFamily="34" charset="0"/>
              </a:rPr>
              <a:t> geçenler için</a:t>
            </a:r>
            <a:endParaRPr lang="tr-TR" sz="2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Başlık 3">
            <a:extLst>
              <a:ext uri="{FF2B5EF4-FFF2-40B4-BE49-F238E27FC236}">
                <a16:creationId xmlns:a16="http://schemas.microsoft.com/office/drawing/2014/main" id="{5BDEB749-07E1-4C11-953C-29B0B6A9BB58}"/>
              </a:ext>
            </a:extLst>
          </p:cNvPr>
          <p:cNvSpPr txBox="1">
            <a:spLocks/>
          </p:cNvSpPr>
          <p:nvPr/>
        </p:nvSpPr>
        <p:spPr>
          <a:xfrm>
            <a:off x="197768" y="394072"/>
            <a:ext cx="8748464"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3200" b="1" dirty="0">
                <a:latin typeface="Arial" panose="020B0604020202020204" pitchFamily="34" charset="0"/>
                <a:cs typeface="Arial" panose="020B0604020202020204" pitchFamily="34" charset="0"/>
              </a:rPr>
              <a:t>BÖLÜM J – TAHMİNİ MALİYET FORMLARI</a:t>
            </a:r>
            <a:endParaRPr lang="tr-TR" sz="3200" b="1" dirty="0">
              <a:latin typeface="Arial" panose="020B0604020202020204" pitchFamily="34" charset="0"/>
              <a:ea typeface="Arial" charset="0"/>
              <a:cs typeface="Arial" panose="020B0604020202020204" pitchFamily="34" charset="0"/>
            </a:endParaRPr>
          </a:p>
        </p:txBody>
      </p:sp>
      <p:sp>
        <p:nvSpPr>
          <p:cNvPr id="7" name="İçerik Yer Tutucusu 4">
            <a:extLst>
              <a:ext uri="{FF2B5EF4-FFF2-40B4-BE49-F238E27FC236}">
                <a16:creationId xmlns:a16="http://schemas.microsoft.com/office/drawing/2014/main" id="{12DF2CE8-21E4-4C5C-8BBC-DF252B95902E}"/>
              </a:ext>
            </a:extLst>
          </p:cNvPr>
          <p:cNvSpPr txBox="1">
            <a:spLocks/>
          </p:cNvSpPr>
          <p:nvPr/>
        </p:nvSpPr>
        <p:spPr>
          <a:xfrm>
            <a:off x="1313384" y="1740793"/>
            <a:ext cx="6912768" cy="8137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1200"/>
              </a:spcBef>
              <a:spcAft>
                <a:spcPts val="1200"/>
              </a:spcAft>
              <a:buFont typeface="Arial" pitchFamily="34" charset="0"/>
              <a:buNone/>
            </a:pPr>
            <a:r>
              <a:rPr lang="tr-TR" sz="2800" dirty="0">
                <a:latin typeface="Arial" panose="020B0604020202020204" pitchFamily="34" charset="0"/>
                <a:ea typeface="Times New Roman" panose="02020603050405020304" pitchFamily="18" charset="0"/>
              </a:rPr>
              <a:t>Eğitim: 24 veya 25/11/2021</a:t>
            </a:r>
          </a:p>
        </p:txBody>
      </p:sp>
    </p:spTree>
    <p:extLst>
      <p:ext uri="{BB962C8B-B14F-4D97-AF65-F5344CB8AC3E}">
        <p14:creationId xmlns:p14="http://schemas.microsoft.com/office/powerpoint/2010/main" val="2302541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490E2815-D704-48AE-8B4D-4916A4D2EDB9}"/>
              </a:ext>
            </a:extLst>
          </p:cNvPr>
          <p:cNvSpPr txBox="1"/>
          <p:nvPr/>
        </p:nvSpPr>
        <p:spPr>
          <a:xfrm>
            <a:off x="1835696" y="2492896"/>
            <a:ext cx="5126732" cy="523220"/>
          </a:xfrm>
          <a:prstGeom prst="rect">
            <a:avLst/>
          </a:prstGeom>
          <a:noFill/>
        </p:spPr>
        <p:txBody>
          <a:bodyPr wrap="square">
            <a:spAutoFit/>
          </a:bodyPr>
          <a:lstStyle/>
          <a:p>
            <a:pPr algn="ctr"/>
            <a:r>
              <a:rPr lang="tr-TR" sz="2800" dirty="0">
                <a:ln w="0"/>
                <a:solidFill>
                  <a:srgbClr val="FF0000"/>
                </a:solidFill>
                <a:effectLst>
                  <a:outerShdw blurRad="38100" dist="19050" dir="2700000" algn="tl" rotWithShape="0">
                    <a:schemeClr val="dk1">
                      <a:alpha val="40000"/>
                    </a:schemeClr>
                  </a:outerShdw>
                </a:effectLst>
                <a:latin typeface="Arial Black" panose="020B0A04020102020204" pitchFamily="34" charset="0"/>
              </a:rPr>
              <a:t>TEŞEKKÜRLER</a:t>
            </a:r>
          </a:p>
        </p:txBody>
      </p:sp>
    </p:spTree>
    <p:extLst>
      <p:ext uri="{BB962C8B-B14F-4D97-AF65-F5344CB8AC3E}">
        <p14:creationId xmlns:p14="http://schemas.microsoft.com/office/powerpoint/2010/main" val="61210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ADA72C-8A72-431F-8AE4-62CC21AC20E8}"/>
              </a:ext>
            </a:extLst>
          </p:cNvPr>
          <p:cNvSpPr>
            <a:spLocks noGrp="1"/>
          </p:cNvSpPr>
          <p:nvPr>
            <p:ph type="title"/>
          </p:nvPr>
        </p:nvSpPr>
        <p:spPr>
          <a:xfrm>
            <a:off x="457200" y="116632"/>
            <a:ext cx="8229600" cy="706090"/>
          </a:xfrm>
        </p:spPr>
        <p:txBody>
          <a:bodyPr>
            <a:normAutofit/>
          </a:bodyPr>
          <a:lstStyle/>
          <a:p>
            <a:r>
              <a:rPr lang="tr-TR" sz="3200" dirty="0"/>
              <a:t>C.4 - İş Zaman Çubuk Grafiği</a:t>
            </a:r>
            <a:endParaRPr lang="en-GB" sz="3200" dirty="0"/>
          </a:p>
        </p:txBody>
      </p:sp>
      <p:graphicFrame>
        <p:nvGraphicFramePr>
          <p:cNvPr id="4" name="Tablo 3">
            <a:extLst>
              <a:ext uri="{FF2B5EF4-FFF2-40B4-BE49-F238E27FC236}">
                <a16:creationId xmlns:a16="http://schemas.microsoft.com/office/drawing/2014/main" id="{38C546C0-1D3E-4F7C-BDB9-BACCC82C4EE2}"/>
              </a:ext>
            </a:extLst>
          </p:cNvPr>
          <p:cNvGraphicFramePr>
            <a:graphicFrameLocks noGrp="1"/>
          </p:cNvGraphicFramePr>
          <p:nvPr>
            <p:extLst>
              <p:ext uri="{D42A27DB-BD31-4B8C-83A1-F6EECF244321}">
                <p14:modId xmlns:p14="http://schemas.microsoft.com/office/powerpoint/2010/main" val="3685144661"/>
              </p:ext>
            </p:extLst>
          </p:nvPr>
        </p:nvGraphicFramePr>
        <p:xfrm>
          <a:off x="179512" y="908721"/>
          <a:ext cx="8686797" cy="4968552"/>
        </p:xfrm>
        <a:graphic>
          <a:graphicData uri="http://schemas.openxmlformats.org/drawingml/2006/table">
            <a:tbl>
              <a:tblPr>
                <a:tableStyleId>{5940675A-B579-460E-94D1-54222C63F5DA}</a:tableStyleId>
              </a:tblPr>
              <a:tblGrid>
                <a:gridCol w="1786645">
                  <a:extLst>
                    <a:ext uri="{9D8B030D-6E8A-4147-A177-3AD203B41FA5}">
                      <a16:colId xmlns:a16="http://schemas.microsoft.com/office/drawing/2014/main" val="2848375370"/>
                    </a:ext>
                  </a:extLst>
                </a:gridCol>
                <a:gridCol w="293374">
                  <a:extLst>
                    <a:ext uri="{9D8B030D-6E8A-4147-A177-3AD203B41FA5}">
                      <a16:colId xmlns:a16="http://schemas.microsoft.com/office/drawing/2014/main" val="752478057"/>
                    </a:ext>
                  </a:extLst>
                </a:gridCol>
                <a:gridCol w="293374">
                  <a:extLst>
                    <a:ext uri="{9D8B030D-6E8A-4147-A177-3AD203B41FA5}">
                      <a16:colId xmlns:a16="http://schemas.microsoft.com/office/drawing/2014/main" val="577202529"/>
                    </a:ext>
                  </a:extLst>
                </a:gridCol>
                <a:gridCol w="398988">
                  <a:extLst>
                    <a:ext uri="{9D8B030D-6E8A-4147-A177-3AD203B41FA5}">
                      <a16:colId xmlns:a16="http://schemas.microsoft.com/office/drawing/2014/main" val="3309595725"/>
                    </a:ext>
                  </a:extLst>
                </a:gridCol>
                <a:gridCol w="492868">
                  <a:extLst>
                    <a:ext uri="{9D8B030D-6E8A-4147-A177-3AD203B41FA5}">
                      <a16:colId xmlns:a16="http://schemas.microsoft.com/office/drawing/2014/main" val="2316355725"/>
                    </a:ext>
                  </a:extLst>
                </a:gridCol>
                <a:gridCol w="492868">
                  <a:extLst>
                    <a:ext uri="{9D8B030D-6E8A-4147-A177-3AD203B41FA5}">
                      <a16:colId xmlns:a16="http://schemas.microsoft.com/office/drawing/2014/main" val="3426134007"/>
                    </a:ext>
                  </a:extLst>
                </a:gridCol>
                <a:gridCol w="492868">
                  <a:extLst>
                    <a:ext uri="{9D8B030D-6E8A-4147-A177-3AD203B41FA5}">
                      <a16:colId xmlns:a16="http://schemas.microsoft.com/office/drawing/2014/main" val="1837193335"/>
                    </a:ext>
                  </a:extLst>
                </a:gridCol>
                <a:gridCol w="492868">
                  <a:extLst>
                    <a:ext uri="{9D8B030D-6E8A-4147-A177-3AD203B41FA5}">
                      <a16:colId xmlns:a16="http://schemas.microsoft.com/office/drawing/2014/main" val="280976730"/>
                    </a:ext>
                  </a:extLst>
                </a:gridCol>
                <a:gridCol w="492868">
                  <a:extLst>
                    <a:ext uri="{9D8B030D-6E8A-4147-A177-3AD203B41FA5}">
                      <a16:colId xmlns:a16="http://schemas.microsoft.com/office/drawing/2014/main" val="831600050"/>
                    </a:ext>
                  </a:extLst>
                </a:gridCol>
                <a:gridCol w="492868">
                  <a:extLst>
                    <a:ext uri="{9D8B030D-6E8A-4147-A177-3AD203B41FA5}">
                      <a16:colId xmlns:a16="http://schemas.microsoft.com/office/drawing/2014/main" val="1729017250"/>
                    </a:ext>
                  </a:extLst>
                </a:gridCol>
                <a:gridCol w="492868">
                  <a:extLst>
                    <a:ext uri="{9D8B030D-6E8A-4147-A177-3AD203B41FA5}">
                      <a16:colId xmlns:a16="http://schemas.microsoft.com/office/drawing/2014/main" val="3210880645"/>
                    </a:ext>
                  </a:extLst>
                </a:gridCol>
                <a:gridCol w="492868">
                  <a:extLst>
                    <a:ext uri="{9D8B030D-6E8A-4147-A177-3AD203B41FA5}">
                      <a16:colId xmlns:a16="http://schemas.microsoft.com/office/drawing/2014/main" val="741929889"/>
                    </a:ext>
                  </a:extLst>
                </a:gridCol>
                <a:gridCol w="492868">
                  <a:extLst>
                    <a:ext uri="{9D8B030D-6E8A-4147-A177-3AD203B41FA5}">
                      <a16:colId xmlns:a16="http://schemas.microsoft.com/office/drawing/2014/main" val="3097989802"/>
                    </a:ext>
                  </a:extLst>
                </a:gridCol>
                <a:gridCol w="492868">
                  <a:extLst>
                    <a:ext uri="{9D8B030D-6E8A-4147-A177-3AD203B41FA5}">
                      <a16:colId xmlns:a16="http://schemas.microsoft.com/office/drawing/2014/main" val="3581935127"/>
                    </a:ext>
                  </a:extLst>
                </a:gridCol>
                <a:gridCol w="492868">
                  <a:extLst>
                    <a:ext uri="{9D8B030D-6E8A-4147-A177-3AD203B41FA5}">
                      <a16:colId xmlns:a16="http://schemas.microsoft.com/office/drawing/2014/main" val="1335105939"/>
                    </a:ext>
                  </a:extLst>
                </a:gridCol>
                <a:gridCol w="492868">
                  <a:extLst>
                    <a:ext uri="{9D8B030D-6E8A-4147-A177-3AD203B41FA5}">
                      <a16:colId xmlns:a16="http://schemas.microsoft.com/office/drawing/2014/main" val="2995332223"/>
                    </a:ext>
                  </a:extLst>
                </a:gridCol>
              </a:tblGrid>
              <a:tr h="195228">
                <a:tc>
                  <a:txBody>
                    <a:bodyPr/>
                    <a:lstStyle/>
                    <a:p>
                      <a:pPr algn="l"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l" fontAlgn="b"/>
                      <a:endParaRPr lang="tr-TR" sz="10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l" fontAlgn="b"/>
                      <a:endParaRPr lang="tr-TR" sz="10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gridSpan="3">
                  <a:txBody>
                    <a:bodyPr/>
                    <a:lstStyle/>
                    <a:p>
                      <a:pPr algn="ctr" fontAlgn="b"/>
                      <a:r>
                        <a:rPr lang="tr-TR" sz="1200" u="none" strike="noStrike" dirty="0">
                          <a:effectLst/>
                        </a:rPr>
                        <a:t>2022/1</a:t>
                      </a:r>
                      <a:endParaRPr lang="tr-TR" sz="1200" b="0" i="0" u="none" strike="noStrike" dirty="0">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tc gridSpan="6">
                  <a:txBody>
                    <a:bodyPr/>
                    <a:lstStyle/>
                    <a:p>
                      <a:pPr algn="ctr" fontAlgn="b"/>
                      <a:r>
                        <a:rPr lang="tr-TR" sz="1200" u="none" strike="noStrike">
                          <a:effectLst/>
                        </a:rPr>
                        <a:t>2022/2</a:t>
                      </a:r>
                      <a:endParaRPr lang="tr-TR" sz="1200" b="0" i="0" u="none" strike="noStrike">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fontAlgn="b"/>
                      <a:r>
                        <a:rPr lang="tr-TR" sz="1200" u="none" strike="noStrike" dirty="0">
                          <a:effectLst/>
                        </a:rPr>
                        <a:t>2023/1</a:t>
                      </a:r>
                      <a:endParaRPr lang="tr-TR" sz="1200" b="0" i="0" u="none" strike="noStrike" dirty="0">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82092202"/>
                  </a:ext>
                </a:extLst>
              </a:tr>
              <a:tr h="868764">
                <a:tc>
                  <a:txBody>
                    <a:bodyPr/>
                    <a:lstStyle/>
                    <a:p>
                      <a:pPr algn="l" fontAlgn="b"/>
                      <a:r>
                        <a:rPr lang="tr-TR" sz="1400" u="none" strike="noStrike" dirty="0">
                          <a:effectLst/>
                        </a:rPr>
                        <a:t>  Proje Adımları</a:t>
                      </a:r>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r>
                        <a:rPr lang="tr-TR" sz="1100" u="none" strike="noStrike" dirty="0">
                          <a:effectLst/>
                        </a:rPr>
                        <a:t>Başlangıç Tar.</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a:effectLst/>
                        </a:rPr>
                        <a:t>Bitiş tar.</a:t>
                      </a:r>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Süresi</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b="0" i="0" u="none" strike="noStrike" dirty="0">
                          <a:solidFill>
                            <a:srgbClr val="000000"/>
                          </a:solidFill>
                          <a:effectLst/>
                          <a:latin typeface="Calibri" panose="020F0502020204030204" pitchFamily="34" charset="0"/>
                        </a:rPr>
                        <a:t>Aylar</a:t>
                      </a:r>
                    </a:p>
                  </a:txBody>
                  <a:tcPr marL="8341" marR="8341" marT="8341" marB="0" anchor="b"/>
                </a:tc>
                <a:tc>
                  <a:txBody>
                    <a:bodyPr/>
                    <a:lstStyle/>
                    <a:p>
                      <a:pPr algn="ctr" fontAlgn="b"/>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286267426"/>
                  </a:ext>
                </a:extLst>
              </a:tr>
              <a:tr h="780912">
                <a:tc>
                  <a:txBody>
                    <a:bodyPr/>
                    <a:lstStyle/>
                    <a:p>
                      <a:pPr algn="l" fontAlgn="b"/>
                      <a:r>
                        <a:rPr lang="tr-TR" sz="1400" u="none" strike="noStrike" dirty="0">
                          <a:effectLst/>
                        </a:rPr>
                        <a:t>  İP 1</a:t>
                      </a:r>
                    </a:p>
                    <a:p>
                      <a:pPr algn="l" fontAlgn="b"/>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2033780974"/>
                  </a:ext>
                </a:extLst>
              </a:tr>
              <a:tr h="780912">
                <a:tc>
                  <a:txBody>
                    <a:bodyPr/>
                    <a:lstStyle/>
                    <a:p>
                      <a:pPr algn="l" fontAlgn="b"/>
                      <a:r>
                        <a:rPr lang="tr-TR" sz="1400" u="none" strike="noStrike" dirty="0">
                          <a:effectLst/>
                        </a:rPr>
                        <a:t>  İP 2</a:t>
                      </a:r>
                    </a:p>
                    <a:p>
                      <a:pPr algn="l" fontAlgn="b"/>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1804107013"/>
                  </a:ext>
                </a:extLst>
              </a:tr>
              <a:tr h="780912">
                <a:tc>
                  <a:txBody>
                    <a:bodyPr/>
                    <a:lstStyle/>
                    <a:p>
                      <a:pPr algn="l" fontAlgn="b"/>
                      <a:r>
                        <a:rPr lang="tr-TR" sz="1400" u="none" strike="noStrike" dirty="0">
                          <a:effectLst/>
                        </a:rPr>
                        <a:t>  İP 3</a:t>
                      </a:r>
                    </a:p>
                    <a:p>
                      <a:pPr algn="l" fontAlgn="b"/>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4152983923"/>
                  </a:ext>
                </a:extLst>
              </a:tr>
              <a:tr h="780912">
                <a:tc>
                  <a:txBody>
                    <a:bodyPr/>
                    <a:lstStyle/>
                    <a:p>
                      <a:pPr algn="l" fontAlgn="b"/>
                      <a:r>
                        <a:rPr lang="tr-TR" sz="1400" u="none" strike="noStrike" dirty="0">
                          <a:effectLst/>
                        </a:rPr>
                        <a:t>  İP 4</a:t>
                      </a:r>
                    </a:p>
                    <a:p>
                      <a:pPr algn="l" fontAlgn="b"/>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562264625"/>
                  </a:ext>
                </a:extLst>
              </a:tr>
              <a:tr h="780912">
                <a:tc>
                  <a:txBody>
                    <a:bodyPr/>
                    <a:lstStyle/>
                    <a:p>
                      <a:pPr algn="l" fontAlgn="b"/>
                      <a:r>
                        <a:rPr lang="tr-TR" sz="1400" u="none" strike="noStrike" dirty="0">
                          <a:effectLst/>
                        </a:rPr>
                        <a:t>  İP 5</a:t>
                      </a:r>
                    </a:p>
                    <a:p>
                      <a:pPr algn="l" fontAlgn="b"/>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endParaRPr lang="tr-TR" sz="1800" b="0" i="0" u="none" strike="noStrike" dirty="0">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4000741274"/>
                  </a:ext>
                </a:extLst>
              </a:tr>
            </a:tbl>
          </a:graphicData>
        </a:graphic>
      </p:graphicFrame>
    </p:spTree>
    <p:extLst>
      <p:ext uri="{BB962C8B-B14F-4D97-AF65-F5344CB8AC3E}">
        <p14:creationId xmlns:p14="http://schemas.microsoft.com/office/powerpoint/2010/main" val="302365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ADA72C-8A72-431F-8AE4-62CC21AC20E8}"/>
              </a:ext>
            </a:extLst>
          </p:cNvPr>
          <p:cNvSpPr>
            <a:spLocks noGrp="1"/>
          </p:cNvSpPr>
          <p:nvPr>
            <p:ph type="title"/>
          </p:nvPr>
        </p:nvSpPr>
        <p:spPr>
          <a:xfrm>
            <a:off x="457200" y="116632"/>
            <a:ext cx="8229600" cy="706090"/>
          </a:xfrm>
        </p:spPr>
        <p:txBody>
          <a:bodyPr>
            <a:normAutofit/>
          </a:bodyPr>
          <a:lstStyle/>
          <a:p>
            <a:r>
              <a:rPr lang="tr-TR" sz="3200" dirty="0"/>
              <a:t>İş Zaman Çubuk Grafiği (Örnek)</a:t>
            </a:r>
            <a:endParaRPr lang="en-GB" sz="3200" dirty="0"/>
          </a:p>
        </p:txBody>
      </p:sp>
      <p:graphicFrame>
        <p:nvGraphicFramePr>
          <p:cNvPr id="4" name="Tablo 3">
            <a:extLst>
              <a:ext uri="{FF2B5EF4-FFF2-40B4-BE49-F238E27FC236}">
                <a16:creationId xmlns:a16="http://schemas.microsoft.com/office/drawing/2014/main" id="{38C546C0-1D3E-4F7C-BDB9-BACCC82C4EE2}"/>
              </a:ext>
            </a:extLst>
          </p:cNvPr>
          <p:cNvGraphicFramePr>
            <a:graphicFrameLocks noGrp="1"/>
          </p:cNvGraphicFramePr>
          <p:nvPr>
            <p:extLst>
              <p:ext uri="{D42A27DB-BD31-4B8C-83A1-F6EECF244321}">
                <p14:modId xmlns:p14="http://schemas.microsoft.com/office/powerpoint/2010/main" val="3603914660"/>
              </p:ext>
            </p:extLst>
          </p:nvPr>
        </p:nvGraphicFramePr>
        <p:xfrm>
          <a:off x="179512" y="908721"/>
          <a:ext cx="8686797" cy="4187640"/>
        </p:xfrm>
        <a:graphic>
          <a:graphicData uri="http://schemas.openxmlformats.org/drawingml/2006/table">
            <a:tbl>
              <a:tblPr>
                <a:tableStyleId>{5940675A-B579-460E-94D1-54222C63F5DA}</a:tableStyleId>
              </a:tblPr>
              <a:tblGrid>
                <a:gridCol w="1786645">
                  <a:extLst>
                    <a:ext uri="{9D8B030D-6E8A-4147-A177-3AD203B41FA5}">
                      <a16:colId xmlns:a16="http://schemas.microsoft.com/office/drawing/2014/main" val="2848375370"/>
                    </a:ext>
                  </a:extLst>
                </a:gridCol>
                <a:gridCol w="293374">
                  <a:extLst>
                    <a:ext uri="{9D8B030D-6E8A-4147-A177-3AD203B41FA5}">
                      <a16:colId xmlns:a16="http://schemas.microsoft.com/office/drawing/2014/main" val="752478057"/>
                    </a:ext>
                  </a:extLst>
                </a:gridCol>
                <a:gridCol w="293374">
                  <a:extLst>
                    <a:ext uri="{9D8B030D-6E8A-4147-A177-3AD203B41FA5}">
                      <a16:colId xmlns:a16="http://schemas.microsoft.com/office/drawing/2014/main" val="577202529"/>
                    </a:ext>
                  </a:extLst>
                </a:gridCol>
                <a:gridCol w="398988">
                  <a:extLst>
                    <a:ext uri="{9D8B030D-6E8A-4147-A177-3AD203B41FA5}">
                      <a16:colId xmlns:a16="http://schemas.microsoft.com/office/drawing/2014/main" val="3309595725"/>
                    </a:ext>
                  </a:extLst>
                </a:gridCol>
                <a:gridCol w="492868">
                  <a:extLst>
                    <a:ext uri="{9D8B030D-6E8A-4147-A177-3AD203B41FA5}">
                      <a16:colId xmlns:a16="http://schemas.microsoft.com/office/drawing/2014/main" val="2316355725"/>
                    </a:ext>
                  </a:extLst>
                </a:gridCol>
                <a:gridCol w="492868">
                  <a:extLst>
                    <a:ext uri="{9D8B030D-6E8A-4147-A177-3AD203B41FA5}">
                      <a16:colId xmlns:a16="http://schemas.microsoft.com/office/drawing/2014/main" val="3426134007"/>
                    </a:ext>
                  </a:extLst>
                </a:gridCol>
                <a:gridCol w="492868">
                  <a:extLst>
                    <a:ext uri="{9D8B030D-6E8A-4147-A177-3AD203B41FA5}">
                      <a16:colId xmlns:a16="http://schemas.microsoft.com/office/drawing/2014/main" val="1837193335"/>
                    </a:ext>
                  </a:extLst>
                </a:gridCol>
                <a:gridCol w="492868">
                  <a:extLst>
                    <a:ext uri="{9D8B030D-6E8A-4147-A177-3AD203B41FA5}">
                      <a16:colId xmlns:a16="http://schemas.microsoft.com/office/drawing/2014/main" val="280976730"/>
                    </a:ext>
                  </a:extLst>
                </a:gridCol>
                <a:gridCol w="492868">
                  <a:extLst>
                    <a:ext uri="{9D8B030D-6E8A-4147-A177-3AD203B41FA5}">
                      <a16:colId xmlns:a16="http://schemas.microsoft.com/office/drawing/2014/main" val="831600050"/>
                    </a:ext>
                  </a:extLst>
                </a:gridCol>
                <a:gridCol w="492868">
                  <a:extLst>
                    <a:ext uri="{9D8B030D-6E8A-4147-A177-3AD203B41FA5}">
                      <a16:colId xmlns:a16="http://schemas.microsoft.com/office/drawing/2014/main" val="1729017250"/>
                    </a:ext>
                  </a:extLst>
                </a:gridCol>
                <a:gridCol w="492868">
                  <a:extLst>
                    <a:ext uri="{9D8B030D-6E8A-4147-A177-3AD203B41FA5}">
                      <a16:colId xmlns:a16="http://schemas.microsoft.com/office/drawing/2014/main" val="3210880645"/>
                    </a:ext>
                  </a:extLst>
                </a:gridCol>
                <a:gridCol w="492868">
                  <a:extLst>
                    <a:ext uri="{9D8B030D-6E8A-4147-A177-3AD203B41FA5}">
                      <a16:colId xmlns:a16="http://schemas.microsoft.com/office/drawing/2014/main" val="741929889"/>
                    </a:ext>
                  </a:extLst>
                </a:gridCol>
                <a:gridCol w="492868">
                  <a:extLst>
                    <a:ext uri="{9D8B030D-6E8A-4147-A177-3AD203B41FA5}">
                      <a16:colId xmlns:a16="http://schemas.microsoft.com/office/drawing/2014/main" val="3097989802"/>
                    </a:ext>
                  </a:extLst>
                </a:gridCol>
                <a:gridCol w="492868">
                  <a:extLst>
                    <a:ext uri="{9D8B030D-6E8A-4147-A177-3AD203B41FA5}">
                      <a16:colId xmlns:a16="http://schemas.microsoft.com/office/drawing/2014/main" val="3581935127"/>
                    </a:ext>
                  </a:extLst>
                </a:gridCol>
                <a:gridCol w="492868">
                  <a:extLst>
                    <a:ext uri="{9D8B030D-6E8A-4147-A177-3AD203B41FA5}">
                      <a16:colId xmlns:a16="http://schemas.microsoft.com/office/drawing/2014/main" val="1335105939"/>
                    </a:ext>
                  </a:extLst>
                </a:gridCol>
                <a:gridCol w="492868">
                  <a:extLst>
                    <a:ext uri="{9D8B030D-6E8A-4147-A177-3AD203B41FA5}">
                      <a16:colId xmlns:a16="http://schemas.microsoft.com/office/drawing/2014/main" val="2995332223"/>
                    </a:ext>
                  </a:extLst>
                </a:gridCol>
              </a:tblGrid>
              <a:tr h="195228">
                <a:tc>
                  <a:txBody>
                    <a:bodyPr/>
                    <a:lstStyle/>
                    <a:p>
                      <a:pPr algn="l" fontAlgn="b"/>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l" fontAlgn="b"/>
                      <a:endParaRPr lang="tr-TR" sz="10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l" fontAlgn="b"/>
                      <a:endParaRPr lang="tr-TR" sz="10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endParaRPr lang="tr-TR" sz="1000" b="0" i="0" u="none" strike="noStrike">
                        <a:solidFill>
                          <a:srgbClr val="000000"/>
                        </a:solidFill>
                        <a:effectLst/>
                        <a:latin typeface="Calibri" panose="020F0502020204030204" pitchFamily="34" charset="0"/>
                      </a:endParaRPr>
                    </a:p>
                  </a:txBody>
                  <a:tcPr marL="8341" marR="8341" marT="8341" marB="0" anchor="b"/>
                </a:tc>
                <a:tc gridSpan="3">
                  <a:txBody>
                    <a:bodyPr/>
                    <a:lstStyle/>
                    <a:p>
                      <a:pPr algn="ctr" fontAlgn="b"/>
                      <a:r>
                        <a:rPr lang="tr-TR" sz="1200" u="none" strike="noStrike" dirty="0">
                          <a:effectLst/>
                        </a:rPr>
                        <a:t>2022/1</a:t>
                      </a:r>
                      <a:endParaRPr lang="tr-TR" sz="1200" b="0" i="0" u="none" strike="noStrike" dirty="0">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tc gridSpan="6">
                  <a:txBody>
                    <a:bodyPr/>
                    <a:lstStyle/>
                    <a:p>
                      <a:pPr algn="ctr" fontAlgn="b"/>
                      <a:r>
                        <a:rPr lang="tr-TR" sz="1200" u="none" strike="noStrike">
                          <a:effectLst/>
                        </a:rPr>
                        <a:t>2022/2</a:t>
                      </a:r>
                      <a:endParaRPr lang="tr-TR" sz="1200" b="0" i="0" u="none" strike="noStrike">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algn="ctr" fontAlgn="b"/>
                      <a:r>
                        <a:rPr lang="tr-TR" sz="1200" u="none" strike="noStrike" dirty="0">
                          <a:effectLst/>
                        </a:rPr>
                        <a:t>2023/1</a:t>
                      </a:r>
                      <a:endParaRPr lang="tr-TR" sz="1200" b="0" i="0" u="none" strike="noStrike" dirty="0">
                        <a:solidFill>
                          <a:srgbClr val="000000"/>
                        </a:solidFill>
                        <a:effectLst/>
                        <a:latin typeface="Calibri" panose="020F0502020204030204" pitchFamily="34" charset="0"/>
                      </a:endParaRPr>
                    </a:p>
                  </a:txBody>
                  <a:tcPr marL="8341" marR="8341" marT="8341"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82092202"/>
                  </a:ext>
                </a:extLst>
              </a:tr>
              <a:tr h="868764">
                <a:tc>
                  <a:txBody>
                    <a:bodyPr/>
                    <a:lstStyle/>
                    <a:p>
                      <a:pPr algn="l" fontAlgn="b"/>
                      <a:r>
                        <a:rPr lang="tr-TR" sz="1400" u="none" strike="noStrike" dirty="0">
                          <a:effectLst/>
                        </a:rPr>
                        <a:t>Proje Adımları</a:t>
                      </a:r>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r>
                        <a:rPr lang="tr-TR" sz="1100" u="none" strike="noStrike" dirty="0">
                          <a:effectLst/>
                        </a:rPr>
                        <a:t>Başlangıç Tar.</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a:effectLst/>
                        </a:rPr>
                        <a:t>Bitiş tar.</a:t>
                      </a:r>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Süresi</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1. ay (Nis.22)</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2. Ay (May)</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3. Ay (Haz)</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4. Ay (Tem)</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dirty="0">
                          <a:effectLst/>
                        </a:rPr>
                        <a:t>5. Ay (Ağu)</a:t>
                      </a:r>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6. Ay (Eyl)</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dirty="0">
                          <a:effectLst/>
                        </a:rPr>
                        <a:t>7. Ay (Eki)</a:t>
                      </a:r>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8. Ay (Kas)</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dirty="0">
                          <a:effectLst/>
                        </a:rPr>
                        <a:t>9. Ay (Ara)</a:t>
                      </a:r>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dirty="0">
                          <a:effectLst/>
                        </a:rPr>
                        <a:t>10. Ay (Oca.23)</a:t>
                      </a:r>
                      <a:endParaRPr lang="tr-TR" sz="10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11. Ay (Şub)</a:t>
                      </a:r>
                      <a:endParaRPr lang="tr-TR" sz="10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000" u="none" strike="noStrike">
                          <a:effectLst/>
                        </a:rPr>
                        <a:t>12. Ay (Mar)</a:t>
                      </a:r>
                      <a:endParaRPr lang="tr-TR" sz="10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286267426"/>
                  </a:ext>
                </a:extLst>
              </a:tr>
              <a:tr h="780912">
                <a:tc>
                  <a:txBody>
                    <a:bodyPr/>
                    <a:lstStyle/>
                    <a:p>
                      <a:pPr algn="l" fontAlgn="b"/>
                      <a:r>
                        <a:rPr lang="tr-TR" sz="1400" u="none" strike="noStrike" dirty="0">
                          <a:effectLst/>
                        </a:rPr>
                        <a:t>İP 1 - Kavramsal tasarım ve tedarikçi doğrulama</a:t>
                      </a:r>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r>
                        <a:rPr lang="tr-TR" sz="1100" u="none" strike="noStrike" dirty="0">
                          <a:effectLst/>
                        </a:rPr>
                        <a:t>1.04.2022</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a:effectLst/>
                        </a:rPr>
                        <a:t>30.05.2022</a:t>
                      </a:r>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2 ay</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2033780974"/>
                  </a:ext>
                </a:extLst>
              </a:tr>
              <a:tr h="780912">
                <a:tc>
                  <a:txBody>
                    <a:bodyPr/>
                    <a:lstStyle/>
                    <a:p>
                      <a:pPr algn="l" fontAlgn="b"/>
                      <a:r>
                        <a:rPr lang="tr-TR" sz="1400" u="none" strike="noStrike">
                          <a:effectLst/>
                        </a:rPr>
                        <a:t>İP 2 - Yazılımın geliştirilmesi ve sistem entegrasyonu</a:t>
                      </a:r>
                      <a:endParaRPr lang="tr-TR" sz="1400" b="0" i="0" u="none" strike="noStrike">
                        <a:solidFill>
                          <a:srgbClr val="000000"/>
                        </a:solidFill>
                        <a:effectLst/>
                        <a:latin typeface="Calibri" panose="020F0502020204030204" pitchFamily="34" charset="0"/>
                      </a:endParaRPr>
                    </a:p>
                  </a:txBody>
                  <a:tcPr marL="8341" marR="8341" marT="8341" marB="0" anchor="b"/>
                </a:tc>
                <a:tc>
                  <a:txBody>
                    <a:bodyPr/>
                    <a:lstStyle/>
                    <a:p>
                      <a:pPr algn="r" fontAlgn="b"/>
                      <a:r>
                        <a:rPr lang="tr-TR" sz="1100" u="none" strike="noStrike" dirty="0">
                          <a:effectLst/>
                        </a:rPr>
                        <a:t>1.05.2022</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a:effectLst/>
                        </a:rPr>
                        <a:t>31.08.2022</a:t>
                      </a:r>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4 ay</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x</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1804107013"/>
                  </a:ext>
                </a:extLst>
              </a:tr>
              <a:tr h="780912">
                <a:tc>
                  <a:txBody>
                    <a:bodyPr/>
                    <a:lstStyle/>
                    <a:p>
                      <a:pPr algn="l" fontAlgn="b"/>
                      <a:r>
                        <a:rPr lang="tr-TR" sz="1400" u="none" strike="noStrike" dirty="0">
                          <a:effectLst/>
                        </a:rPr>
                        <a:t>İP 3 - Prototip imalatı, deneme ve iyileştirme çalışmaları</a:t>
                      </a:r>
                      <a:endParaRPr lang="tr-TR" sz="1400" b="0" i="0" u="none" strike="noStrike" dirty="0">
                        <a:solidFill>
                          <a:srgbClr val="000000"/>
                        </a:solidFill>
                        <a:effectLst/>
                        <a:latin typeface="Calibri" panose="020F0502020204030204" pitchFamily="34" charset="0"/>
                      </a:endParaRPr>
                    </a:p>
                  </a:txBody>
                  <a:tcPr marL="8341" marR="8341" marT="8341" marB="0" anchor="b"/>
                </a:tc>
                <a:tc>
                  <a:txBody>
                    <a:bodyPr/>
                    <a:lstStyle/>
                    <a:p>
                      <a:pPr algn="r" fontAlgn="b"/>
                      <a:r>
                        <a:rPr lang="tr-TR" sz="1100" u="none" strike="noStrike" dirty="0">
                          <a:effectLst/>
                        </a:rPr>
                        <a:t>1.07.2022</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dirty="0">
                          <a:effectLst/>
                        </a:rPr>
                        <a:t>31.12.2022</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6 ay</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x</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x</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 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 </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4152983923"/>
                  </a:ext>
                </a:extLst>
              </a:tr>
              <a:tr h="780912">
                <a:tc>
                  <a:txBody>
                    <a:bodyPr/>
                    <a:lstStyle/>
                    <a:p>
                      <a:pPr algn="l" fontAlgn="b"/>
                      <a:r>
                        <a:rPr lang="tr-TR" sz="1400" u="none" strike="noStrike" dirty="0">
                          <a:effectLst/>
                        </a:rPr>
                        <a:t>İP 4 - Ürünün ticarileştirilmesi</a:t>
                      </a:r>
                    </a:p>
                  </a:txBody>
                  <a:tcPr marL="8341" marR="8341" marT="8341" marB="0" anchor="b"/>
                </a:tc>
                <a:tc>
                  <a:txBody>
                    <a:bodyPr/>
                    <a:lstStyle/>
                    <a:p>
                      <a:pPr algn="r" fontAlgn="b"/>
                      <a:r>
                        <a:rPr lang="tr-TR" sz="1100" u="none" strike="noStrike">
                          <a:effectLst/>
                        </a:rPr>
                        <a:t>1.12.2022</a:t>
                      </a:r>
                      <a:endParaRPr lang="tr-TR" sz="1100" b="0" i="0" u="none" strike="noStrike">
                        <a:solidFill>
                          <a:srgbClr val="000000"/>
                        </a:solidFill>
                        <a:effectLst/>
                        <a:latin typeface="Calibri" panose="020F0502020204030204" pitchFamily="34" charset="0"/>
                      </a:endParaRPr>
                    </a:p>
                  </a:txBody>
                  <a:tcPr marL="8341" marR="8341" marT="8341" marB="0" vert="vert270" anchor="b"/>
                </a:tc>
                <a:tc>
                  <a:txBody>
                    <a:bodyPr/>
                    <a:lstStyle/>
                    <a:p>
                      <a:pPr algn="r" fontAlgn="b"/>
                      <a:r>
                        <a:rPr lang="tr-TR" sz="1100" u="none" strike="noStrike" dirty="0">
                          <a:effectLst/>
                        </a:rPr>
                        <a:t>31.03.2023</a:t>
                      </a:r>
                      <a:endParaRPr lang="tr-TR" sz="1100" b="0" i="0" u="none" strike="noStrike" dirty="0">
                        <a:solidFill>
                          <a:srgbClr val="000000"/>
                        </a:solidFill>
                        <a:effectLst/>
                        <a:latin typeface="Calibri" panose="020F0502020204030204" pitchFamily="34" charset="0"/>
                      </a:endParaRPr>
                    </a:p>
                  </a:txBody>
                  <a:tcPr marL="8341" marR="8341" marT="8341" marB="0" vert="vert270" anchor="b"/>
                </a:tc>
                <a:tc>
                  <a:txBody>
                    <a:bodyPr/>
                    <a:lstStyle/>
                    <a:p>
                      <a:pPr algn="ctr" fontAlgn="b"/>
                      <a:r>
                        <a:rPr lang="tr-TR" sz="1200" u="none" strike="noStrike" dirty="0">
                          <a:effectLst/>
                        </a:rPr>
                        <a:t>4 ay</a:t>
                      </a:r>
                      <a:endParaRPr lang="tr-TR" sz="12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a:effectLst/>
                        </a:rPr>
                        <a:t> </a:t>
                      </a:r>
                      <a:endParaRPr lang="tr-TR" sz="1800" b="0" i="0" u="none" strike="noStrike">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tc>
                  <a:txBody>
                    <a:bodyPr/>
                    <a:lstStyle/>
                    <a:p>
                      <a:pPr algn="ctr" fontAlgn="b"/>
                      <a:r>
                        <a:rPr lang="tr-TR" sz="1800" u="none" strike="noStrike" dirty="0">
                          <a:effectLst/>
                        </a:rPr>
                        <a:t>x</a:t>
                      </a:r>
                      <a:endParaRPr lang="tr-TR" sz="1800" b="0" i="0" u="none" strike="noStrike" dirty="0">
                        <a:solidFill>
                          <a:srgbClr val="000000"/>
                        </a:solidFill>
                        <a:effectLst/>
                        <a:latin typeface="Calibri" panose="020F0502020204030204" pitchFamily="34" charset="0"/>
                      </a:endParaRPr>
                    </a:p>
                  </a:txBody>
                  <a:tcPr marL="8341" marR="8341" marT="8341" marB="0" anchor="b"/>
                </a:tc>
                <a:extLst>
                  <a:ext uri="{0D108BD9-81ED-4DB2-BD59-A6C34878D82A}">
                    <a16:rowId xmlns:a16="http://schemas.microsoft.com/office/drawing/2014/main" val="562264625"/>
                  </a:ext>
                </a:extLst>
              </a:tr>
            </a:tbl>
          </a:graphicData>
        </a:graphic>
      </p:graphicFrame>
    </p:spTree>
    <p:extLst>
      <p:ext uri="{BB962C8B-B14F-4D97-AF65-F5344CB8AC3E}">
        <p14:creationId xmlns:p14="http://schemas.microsoft.com/office/powerpoint/2010/main" val="31463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C7C61A-BCF3-44D3-A645-9BBA1F584D4D}"/>
              </a:ext>
            </a:extLst>
          </p:cNvPr>
          <p:cNvSpPr>
            <a:spLocks noGrp="1"/>
          </p:cNvSpPr>
          <p:nvPr>
            <p:ph type="title"/>
          </p:nvPr>
        </p:nvSpPr>
        <p:spPr>
          <a:xfrm>
            <a:off x="457200" y="274638"/>
            <a:ext cx="8229600" cy="778098"/>
          </a:xfrm>
        </p:spPr>
        <p:txBody>
          <a:bodyPr>
            <a:normAutofit/>
          </a:bodyPr>
          <a:lstStyle/>
          <a:p>
            <a:r>
              <a:rPr lang="tr-TR" sz="3600" dirty="0"/>
              <a:t>C.5 - </a:t>
            </a:r>
            <a:r>
              <a:rPr lang="en-AU" sz="3600" dirty="0" err="1"/>
              <a:t>İş</a:t>
            </a:r>
            <a:r>
              <a:rPr lang="en-AU" sz="3600" dirty="0"/>
              <a:t> </a:t>
            </a:r>
            <a:r>
              <a:rPr lang="en-AU" sz="3600" dirty="0" err="1"/>
              <a:t>Paketi</a:t>
            </a:r>
            <a:r>
              <a:rPr lang="en-AU" sz="3600" dirty="0"/>
              <a:t> Tan</a:t>
            </a:r>
            <a:r>
              <a:rPr lang="tr-TR" sz="3600" dirty="0"/>
              <a:t>ı</a:t>
            </a:r>
            <a:r>
              <a:rPr lang="en-AU" sz="3600" dirty="0" err="1"/>
              <a:t>mlama</a:t>
            </a:r>
            <a:r>
              <a:rPr lang="en-AU" sz="3600" dirty="0"/>
              <a:t> </a:t>
            </a:r>
            <a:r>
              <a:rPr lang="en-AU" sz="3600" dirty="0" err="1"/>
              <a:t>Formu</a:t>
            </a:r>
            <a:endParaRPr lang="en-GB" sz="3600" dirty="0"/>
          </a:p>
        </p:txBody>
      </p:sp>
      <p:graphicFrame>
        <p:nvGraphicFramePr>
          <p:cNvPr id="4" name="Tablo 3">
            <a:extLst>
              <a:ext uri="{FF2B5EF4-FFF2-40B4-BE49-F238E27FC236}">
                <a16:creationId xmlns:a16="http://schemas.microsoft.com/office/drawing/2014/main" id="{590AF579-4070-4647-A11B-0379A189B867}"/>
              </a:ext>
            </a:extLst>
          </p:cNvPr>
          <p:cNvGraphicFramePr>
            <a:graphicFrameLocks noGrp="1"/>
          </p:cNvGraphicFramePr>
          <p:nvPr>
            <p:extLst>
              <p:ext uri="{D42A27DB-BD31-4B8C-83A1-F6EECF244321}">
                <p14:modId xmlns:p14="http://schemas.microsoft.com/office/powerpoint/2010/main" val="2422073087"/>
              </p:ext>
            </p:extLst>
          </p:nvPr>
        </p:nvGraphicFramePr>
        <p:xfrm>
          <a:off x="179512" y="1052736"/>
          <a:ext cx="8507288" cy="4876800"/>
        </p:xfrm>
        <a:graphic>
          <a:graphicData uri="http://schemas.openxmlformats.org/drawingml/2006/table">
            <a:tbl>
              <a:tblPr>
                <a:tableStyleId>{616DA210-FB5B-4158-B5E0-FEB733F419BA}</a:tableStyleId>
              </a:tblPr>
              <a:tblGrid>
                <a:gridCol w="2064841">
                  <a:extLst>
                    <a:ext uri="{9D8B030D-6E8A-4147-A177-3AD203B41FA5}">
                      <a16:colId xmlns:a16="http://schemas.microsoft.com/office/drawing/2014/main" val="1540938330"/>
                    </a:ext>
                  </a:extLst>
                </a:gridCol>
                <a:gridCol w="1679575">
                  <a:extLst>
                    <a:ext uri="{9D8B030D-6E8A-4147-A177-3AD203B41FA5}">
                      <a16:colId xmlns:a16="http://schemas.microsoft.com/office/drawing/2014/main" val="1276029636"/>
                    </a:ext>
                  </a:extLst>
                </a:gridCol>
                <a:gridCol w="4762872">
                  <a:extLst>
                    <a:ext uri="{9D8B030D-6E8A-4147-A177-3AD203B41FA5}">
                      <a16:colId xmlns:a16="http://schemas.microsoft.com/office/drawing/2014/main" val="2457799452"/>
                    </a:ext>
                  </a:extLst>
                </a:gridCol>
              </a:tblGrid>
              <a:tr h="0">
                <a:tc>
                  <a:txBody>
                    <a:bodyPr/>
                    <a:lstStyle/>
                    <a:p>
                      <a:pPr>
                        <a:tabLst>
                          <a:tab pos="3690620" algn="l"/>
                        </a:tabLst>
                      </a:pPr>
                      <a:r>
                        <a:rPr lang="tr-TR" sz="2000" dirty="0">
                          <a:effectLst/>
                        </a:rPr>
                        <a:t>İş Fikri Adı</a:t>
                      </a:r>
                      <a:endParaRPr lang="tr-TR" sz="2000" dirty="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a:tabLst>
                          <a:tab pos="3690620" algn="l"/>
                        </a:tabLst>
                      </a:pPr>
                      <a:r>
                        <a:rPr lang="tr-TR" sz="2000" dirty="0">
                          <a:effectLst/>
                        </a:rPr>
                        <a:t> </a:t>
                      </a:r>
                      <a:endParaRPr lang="tr-TR" sz="2000" dirty="0">
                        <a:effectLst/>
                        <a:latin typeface="Times New Roman" panose="02020603050405020304" pitchFamily="18" charset="0"/>
                      </a:endParaRPr>
                    </a:p>
                    <a:p>
                      <a:pPr>
                        <a:tabLst>
                          <a:tab pos="3690620" algn="l"/>
                        </a:tabLst>
                      </a:pPr>
                      <a:endParaRPr lang="tr-TR" sz="2000" dirty="0">
                        <a:effectLst/>
                      </a:endParaRPr>
                    </a:p>
                  </a:txBody>
                  <a:tcPr marL="68580" marR="68580" marT="0" marB="0"/>
                </a:tc>
                <a:tc hMerge="1">
                  <a:txBody>
                    <a:bodyPr/>
                    <a:lstStyle/>
                    <a:p>
                      <a:endParaRPr lang="en-GB"/>
                    </a:p>
                  </a:txBody>
                  <a:tcPr/>
                </a:tc>
                <a:extLst>
                  <a:ext uri="{0D108BD9-81ED-4DB2-BD59-A6C34878D82A}">
                    <a16:rowId xmlns:a16="http://schemas.microsoft.com/office/drawing/2014/main" val="3995793317"/>
                  </a:ext>
                </a:extLst>
              </a:tr>
              <a:tr h="0">
                <a:tc>
                  <a:txBody>
                    <a:bodyPr/>
                    <a:lstStyle/>
                    <a:p>
                      <a:r>
                        <a:rPr lang="tr-TR" sz="2000">
                          <a:effectLst/>
                        </a:rPr>
                        <a:t>İş Paketi No/Adı</a:t>
                      </a:r>
                      <a:endParaRPr lang="tr-TR" sz="20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tab pos="3690620" algn="l"/>
                        </a:tabLst>
                        <a:defRPr/>
                      </a:pPr>
                      <a:r>
                        <a:rPr lang="tr-TR" sz="2000" dirty="0">
                          <a:solidFill>
                            <a:srgbClr val="FF0000"/>
                          </a:solidFill>
                        </a:rPr>
                        <a:t>İdeal iş paketi sayısı 4-6 adettir.</a:t>
                      </a:r>
                      <a:endParaRPr lang="tr-TR" sz="2000" b="0" i="0" u="none" strike="noStrike" dirty="0">
                        <a:solidFill>
                          <a:srgbClr val="000000"/>
                        </a:solidFill>
                        <a:effectLst/>
                        <a:latin typeface="Calibri" panose="020F0502020204030204" pitchFamily="34" charset="0"/>
                      </a:endParaRPr>
                    </a:p>
                  </a:txBody>
                  <a:tcPr marL="68580" marR="68580" marT="0" marB="0"/>
                </a:tc>
                <a:tc hMerge="1">
                  <a:txBody>
                    <a:bodyPr/>
                    <a:lstStyle/>
                    <a:p>
                      <a:endParaRPr lang="en-GB"/>
                    </a:p>
                  </a:txBody>
                  <a:tcPr/>
                </a:tc>
                <a:extLst>
                  <a:ext uri="{0D108BD9-81ED-4DB2-BD59-A6C34878D82A}">
                    <a16:rowId xmlns:a16="http://schemas.microsoft.com/office/drawing/2014/main" val="2383653178"/>
                  </a:ext>
                </a:extLst>
              </a:tr>
              <a:tr h="0">
                <a:tc gridSpan="2">
                  <a:txBody>
                    <a:bodyPr/>
                    <a:lstStyle/>
                    <a:p>
                      <a:pPr>
                        <a:tabLst>
                          <a:tab pos="3690620" algn="l"/>
                        </a:tabLst>
                      </a:pPr>
                      <a:r>
                        <a:rPr lang="tr-TR" sz="2000" dirty="0">
                          <a:effectLst/>
                        </a:rPr>
                        <a:t>Başlama-Bitiş Tarihi ve Süresi (ay)</a:t>
                      </a:r>
                      <a:endParaRPr lang="tr-TR" sz="20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GB"/>
                    </a:p>
                  </a:txBody>
                  <a:tcPr/>
                </a:tc>
                <a:tc>
                  <a:txBody>
                    <a:bodyPr/>
                    <a:lstStyle/>
                    <a:p>
                      <a:pPr>
                        <a:tabLst>
                          <a:tab pos="3690620" algn="l"/>
                        </a:tabLst>
                      </a:pPr>
                      <a:r>
                        <a:rPr lang="tr-TR" sz="2000" dirty="0">
                          <a:effectLst/>
                        </a:rPr>
                        <a:t> </a:t>
                      </a:r>
                      <a:endParaRPr lang="tr-TR" sz="28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4863425"/>
                  </a:ext>
                </a:extLst>
              </a:tr>
              <a:tr h="222250">
                <a:tc gridSpan="3">
                  <a:txBody>
                    <a:bodyPr/>
                    <a:lstStyle/>
                    <a:p>
                      <a:pPr algn="just">
                        <a:tabLst>
                          <a:tab pos="3690620" algn="l"/>
                        </a:tabLst>
                      </a:pPr>
                      <a:r>
                        <a:rPr lang="tr-TR" sz="2000" dirty="0">
                          <a:effectLst/>
                        </a:rPr>
                        <a:t> </a:t>
                      </a:r>
                    </a:p>
                    <a:p>
                      <a:pPr algn="just">
                        <a:tabLst>
                          <a:tab pos="3690620" algn="l"/>
                        </a:tabLst>
                      </a:pPr>
                      <a:r>
                        <a:rPr lang="tr-TR" sz="2000" dirty="0">
                          <a:effectLst/>
                        </a:rPr>
                        <a:t>İş paketi faaliyetlerini listeleyiniz:</a:t>
                      </a:r>
                    </a:p>
                    <a:p>
                      <a:pPr algn="just">
                        <a:tabLst>
                          <a:tab pos="3690620" algn="l"/>
                        </a:tabLst>
                      </a:pPr>
                      <a:r>
                        <a:rPr lang="tr-TR" sz="2000" b="0" dirty="0">
                          <a:solidFill>
                            <a:srgbClr val="FF0000"/>
                          </a:solidFill>
                        </a:rPr>
                        <a:t>        Her bir iş paketinin ölçülebilir çıktıları olmalıdır.</a:t>
                      </a:r>
                      <a:endParaRPr lang="tr-TR" sz="2000" b="0" dirty="0">
                        <a:solidFill>
                          <a:srgbClr val="FF0000"/>
                        </a:solidFill>
                        <a:effectLst/>
                      </a:endParaRPr>
                    </a:p>
                    <a:p>
                      <a:pPr marL="228600" marR="45720" algn="jus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2000" dirty="0">
                          <a:effectLst/>
                        </a:rPr>
                        <a:t> </a:t>
                      </a:r>
                      <a:endParaRPr lang="tr-TR" sz="20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08781824"/>
                  </a:ext>
                </a:extLst>
              </a:tr>
              <a:tr h="1039495">
                <a:tc gridSpan="3">
                  <a:txBody>
                    <a:bodyPr/>
                    <a:lstStyle/>
                    <a:p>
                      <a:pPr>
                        <a:tabLst>
                          <a:tab pos="3690620" algn="l"/>
                        </a:tabLst>
                      </a:pPr>
                      <a:r>
                        <a:rPr lang="tr-TR" sz="2000" dirty="0">
                          <a:effectLst/>
                        </a:rPr>
                        <a:t> </a:t>
                      </a:r>
                    </a:p>
                    <a:p>
                      <a:pPr>
                        <a:tabLst>
                          <a:tab pos="3690620" algn="l"/>
                        </a:tabLst>
                      </a:pPr>
                      <a:r>
                        <a:rPr lang="tr-TR" sz="2000" dirty="0">
                          <a:effectLst/>
                        </a:rPr>
                        <a:t>İş paketinde kullanılacak yöntemleri açıklayıp, incelenecek parametreleri listeleyiniz:</a:t>
                      </a:r>
                    </a:p>
                    <a:p>
                      <a:pPr>
                        <a:tabLst>
                          <a:tab pos="3690620" algn="l"/>
                        </a:tabLst>
                      </a:pPr>
                      <a:r>
                        <a:rPr lang="tr-TR" sz="2000" dirty="0">
                          <a:effectLst/>
                        </a:rPr>
                        <a:t> </a:t>
                      </a: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9940832"/>
                  </a:ext>
                </a:extLst>
              </a:tr>
              <a:tr h="1116965">
                <a:tc gridSpan="3">
                  <a:txBody>
                    <a:bodyPr/>
                    <a:lstStyle/>
                    <a:p>
                      <a:pPr>
                        <a:tabLst>
                          <a:tab pos="3690620" algn="l"/>
                        </a:tabLst>
                      </a:pPr>
                      <a:r>
                        <a:rPr lang="tr-TR" sz="2000" dirty="0">
                          <a:effectLst/>
                        </a:rPr>
                        <a:t> </a:t>
                      </a:r>
                    </a:p>
                    <a:p>
                      <a:pPr>
                        <a:tabLst>
                          <a:tab pos="3690620" algn="l"/>
                        </a:tabLst>
                      </a:pPr>
                      <a:r>
                        <a:rPr lang="tr-TR" sz="2000" dirty="0">
                          <a:effectLst/>
                        </a:rPr>
                        <a:t>İş paketindeki deney, test ve analizleri listeleyiniz:</a:t>
                      </a:r>
                    </a:p>
                    <a:p>
                      <a:pPr>
                        <a:tabLst>
                          <a:tab pos="3690620" algn="l"/>
                        </a:tabLst>
                      </a:pPr>
                      <a:r>
                        <a:rPr lang="tr-TR" sz="2000" dirty="0">
                          <a:effectLst/>
                        </a:rPr>
                        <a:t> </a:t>
                      </a:r>
                    </a:p>
                    <a:p>
                      <a:pPr>
                        <a:tabLst>
                          <a:tab pos="3690620" algn="l"/>
                        </a:tabLst>
                      </a:pPr>
                      <a:r>
                        <a:rPr lang="tr-TR" sz="2000" dirty="0">
                          <a:effectLst/>
                        </a:rPr>
                        <a:t> </a:t>
                      </a:r>
                      <a:endParaRPr lang="tr-TR" sz="20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28204755"/>
                  </a:ext>
                </a:extLst>
              </a:tr>
            </a:tbl>
          </a:graphicData>
        </a:graphic>
      </p:graphicFrame>
    </p:spTree>
    <p:extLst>
      <p:ext uri="{BB962C8B-B14F-4D97-AF65-F5344CB8AC3E}">
        <p14:creationId xmlns:p14="http://schemas.microsoft.com/office/powerpoint/2010/main" val="367505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a hierarchia vektörler - Sayfa 10 | Fa hierarchia vektör çizimler,  vektörel grafik | Depositphotos®">
            <a:extLst>
              <a:ext uri="{FF2B5EF4-FFF2-40B4-BE49-F238E27FC236}">
                <a16:creationId xmlns:a16="http://schemas.microsoft.com/office/drawing/2014/main" id="{4E5DA4A9-E681-488D-8EAA-374662C35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548680"/>
            <a:ext cx="2592287" cy="2592287"/>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4D78947F-5993-4715-9CF9-8815C8AF13B2}"/>
              </a:ext>
            </a:extLst>
          </p:cNvPr>
          <p:cNvSpPr>
            <a:spLocks noGrp="1"/>
          </p:cNvSpPr>
          <p:nvPr>
            <p:ph type="title"/>
          </p:nvPr>
        </p:nvSpPr>
        <p:spPr/>
        <p:txBody>
          <a:bodyPr>
            <a:noAutofit/>
          </a:bodyPr>
          <a:lstStyle/>
          <a:p>
            <a:r>
              <a:rPr lang="en-AU" sz="3600" b="1" dirty="0"/>
              <a:t>BÖLÜM D - GİRİŞİMCİ İLE ÇALIŞACAK DİĞER PERSONEL BİLGİLERİ</a:t>
            </a:r>
            <a:endParaRPr lang="en-GB" sz="3600" dirty="0"/>
          </a:p>
        </p:txBody>
      </p:sp>
      <p:sp>
        <p:nvSpPr>
          <p:cNvPr id="3" name="İçerik Yer Tutucusu 2">
            <a:extLst>
              <a:ext uri="{FF2B5EF4-FFF2-40B4-BE49-F238E27FC236}">
                <a16:creationId xmlns:a16="http://schemas.microsoft.com/office/drawing/2014/main" id="{B6E408FF-6BE7-4BC7-B458-55A9E25C2A32}"/>
              </a:ext>
            </a:extLst>
          </p:cNvPr>
          <p:cNvSpPr>
            <a:spLocks noGrp="1"/>
          </p:cNvSpPr>
          <p:nvPr>
            <p:ph idx="1"/>
          </p:nvPr>
        </p:nvSpPr>
        <p:spPr>
          <a:xfrm>
            <a:off x="444624" y="4081849"/>
            <a:ext cx="8229600" cy="1985080"/>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spcBef>
                <a:spcPts val="600"/>
              </a:spcBef>
              <a:buNone/>
            </a:pPr>
            <a:r>
              <a:rPr lang="tr-TR" sz="1800" dirty="0">
                <a:effectLst/>
                <a:latin typeface="Arial" panose="020B0604020202020204" pitchFamily="34" charset="0"/>
                <a:ea typeface="Times New Roman" panose="02020603050405020304" pitchFamily="18" charset="0"/>
              </a:rPr>
              <a:t>1- Eğitim Durumu</a:t>
            </a:r>
            <a:endParaRPr lang="tr-TR" sz="1800" dirty="0">
              <a:effectLst/>
              <a:latin typeface="Times New Roman" panose="02020603050405020304" pitchFamily="18" charset="0"/>
              <a:ea typeface="Times New Roman" panose="02020603050405020304" pitchFamily="18" charset="0"/>
            </a:endParaRPr>
          </a:p>
          <a:p>
            <a:pPr marL="0" indent="0">
              <a:spcBef>
                <a:spcPts val="600"/>
              </a:spcBef>
              <a:buNone/>
            </a:pPr>
            <a:r>
              <a:rPr lang="tr-TR" sz="1800" dirty="0">
                <a:effectLst/>
                <a:latin typeface="Arial" panose="020B0604020202020204" pitchFamily="34" charset="0"/>
                <a:ea typeface="Times New Roman" panose="02020603050405020304" pitchFamily="18" charset="0"/>
              </a:rPr>
              <a:t>2- İş Deneyimi</a:t>
            </a:r>
            <a:endParaRPr lang="tr-TR" sz="1800" dirty="0">
              <a:effectLst/>
              <a:latin typeface="Times New Roman" panose="02020603050405020304" pitchFamily="18" charset="0"/>
              <a:ea typeface="Times New Roman" panose="02020603050405020304" pitchFamily="18" charset="0"/>
            </a:endParaRPr>
          </a:p>
          <a:p>
            <a:pPr marL="0" indent="0">
              <a:spcBef>
                <a:spcPts val="600"/>
              </a:spcBef>
              <a:buNone/>
            </a:pPr>
            <a:r>
              <a:rPr lang="tr-TR" sz="1800" dirty="0">
                <a:effectLst/>
                <a:latin typeface="Arial" panose="020B0604020202020204" pitchFamily="34" charset="0"/>
                <a:ea typeface="Times New Roman" panose="02020603050405020304" pitchFamily="18" charset="0"/>
              </a:rPr>
              <a:t>3- Yayınlar</a:t>
            </a:r>
            <a:endParaRPr lang="tr-TR" sz="1800" dirty="0">
              <a:effectLst/>
              <a:latin typeface="Times New Roman" panose="02020603050405020304" pitchFamily="18" charset="0"/>
              <a:ea typeface="Times New Roman" panose="02020603050405020304" pitchFamily="18" charset="0"/>
            </a:endParaRPr>
          </a:p>
          <a:p>
            <a:pPr marL="0" indent="0">
              <a:spcBef>
                <a:spcPts val="600"/>
              </a:spcBef>
              <a:buNone/>
            </a:pPr>
            <a:r>
              <a:rPr lang="tr-TR" sz="1800" dirty="0">
                <a:effectLst/>
                <a:latin typeface="Arial" panose="020B0604020202020204" pitchFamily="34" charset="0"/>
                <a:ea typeface="Times New Roman" panose="02020603050405020304" pitchFamily="18" charset="0"/>
              </a:rPr>
              <a:t>4- Girişimin başarılı olabilmesi için sahip olunan özel yetkinlikler, donanımlar, tecrübeler</a:t>
            </a:r>
            <a:endParaRPr lang="tr-TR" sz="1800" dirty="0">
              <a:effectLst/>
              <a:latin typeface="Times New Roman" panose="02020603050405020304" pitchFamily="18" charset="0"/>
              <a:ea typeface="Times New Roman" panose="02020603050405020304" pitchFamily="18" charset="0"/>
            </a:endParaRPr>
          </a:p>
          <a:p>
            <a:pPr marL="0" indent="0">
              <a:spcBef>
                <a:spcPts val="600"/>
              </a:spcBef>
              <a:buNone/>
            </a:pPr>
            <a:r>
              <a:rPr lang="tr-TR" sz="1800" dirty="0">
                <a:effectLst/>
                <a:latin typeface="Arial" panose="020B0604020202020204" pitchFamily="34" charset="0"/>
                <a:ea typeface="Times New Roman" panose="02020603050405020304" pitchFamily="18" charset="0"/>
              </a:rPr>
              <a:t>5- Katıldığı kurs, seminer, programlar, vb.</a:t>
            </a:r>
            <a:endParaRPr lang="tr-TR" sz="1800" dirty="0">
              <a:effectLst/>
              <a:latin typeface="Times New Roman" panose="02020603050405020304" pitchFamily="18" charset="0"/>
              <a:ea typeface="Times New Roman" panose="02020603050405020304" pitchFamily="18" charset="0"/>
            </a:endParaRPr>
          </a:p>
          <a:p>
            <a:endParaRPr lang="en-GB" dirty="0"/>
          </a:p>
        </p:txBody>
      </p:sp>
      <p:sp>
        <p:nvSpPr>
          <p:cNvPr id="4" name="Metin kutusu 3">
            <a:extLst>
              <a:ext uri="{FF2B5EF4-FFF2-40B4-BE49-F238E27FC236}">
                <a16:creationId xmlns:a16="http://schemas.microsoft.com/office/drawing/2014/main" id="{6255F16C-3FC2-41D3-BAB0-1445CF278768}"/>
              </a:ext>
            </a:extLst>
          </p:cNvPr>
          <p:cNvSpPr txBox="1"/>
          <p:nvPr/>
        </p:nvSpPr>
        <p:spPr>
          <a:xfrm>
            <a:off x="323528" y="1527304"/>
            <a:ext cx="8229600" cy="2554545"/>
          </a:xfrm>
          <a:prstGeom prst="rect">
            <a:avLst/>
          </a:prstGeom>
          <a:noFill/>
        </p:spPr>
        <p:txBody>
          <a:bodyPr wrap="square" rtlCol="0">
            <a:spAutoFit/>
          </a:bodyPr>
          <a:lstStyle/>
          <a:p>
            <a:pPr>
              <a:spcBef>
                <a:spcPts val="600"/>
              </a:spcBef>
              <a:spcAft>
                <a:spcPts val="600"/>
              </a:spcAft>
            </a:pPr>
            <a:r>
              <a:rPr lang="tr-TR" sz="2000" dirty="0">
                <a:effectLst/>
                <a:latin typeface="Arial" panose="020B0604020202020204" pitchFamily="34" charset="0"/>
                <a:ea typeface="Times New Roman" panose="02020603050405020304" pitchFamily="18" charset="0"/>
              </a:rPr>
              <a:t>Bu bölümde girişimciye, varsa ortaklarına ve diğer personele </a:t>
            </a:r>
          </a:p>
          <a:p>
            <a:pPr>
              <a:spcBef>
                <a:spcPts val="600"/>
              </a:spcBef>
              <a:spcAft>
                <a:spcPts val="600"/>
              </a:spcAft>
            </a:pPr>
            <a:r>
              <a:rPr lang="tr-TR" sz="2000" dirty="0">
                <a:effectLst/>
                <a:latin typeface="Arial" panose="020B0604020202020204" pitchFamily="34" charset="0"/>
                <a:ea typeface="Times New Roman" panose="02020603050405020304" pitchFamily="18" charset="0"/>
              </a:rPr>
              <a:t>yönelik özgeçmiş bilgileri verilmelidir.</a:t>
            </a:r>
            <a:endParaRPr lang="tr-TR" sz="2000" dirty="0"/>
          </a:p>
          <a:p>
            <a:pPr marL="285750" indent="-285750">
              <a:spcBef>
                <a:spcPts val="600"/>
              </a:spcBef>
              <a:spcAft>
                <a:spcPts val="600"/>
              </a:spcAft>
              <a:buFont typeface="Arial" panose="020B0604020202020204" pitchFamily="34" charset="0"/>
              <a:buChar char="•"/>
            </a:pPr>
            <a:r>
              <a:rPr lang="tr-TR" sz="2000" dirty="0">
                <a:latin typeface="Arial" panose="020B0604020202020204" pitchFamily="34" charset="0"/>
              </a:rPr>
              <a:t>Ekipte kaç kişi yer alıyor?</a:t>
            </a:r>
          </a:p>
          <a:p>
            <a:pPr marL="285750" indent="-285750">
              <a:spcBef>
                <a:spcPts val="600"/>
              </a:spcBef>
              <a:spcAft>
                <a:spcPts val="600"/>
              </a:spcAft>
              <a:buFont typeface="Arial" panose="020B0604020202020204" pitchFamily="34" charset="0"/>
              <a:buChar char="•"/>
            </a:pPr>
            <a:r>
              <a:rPr lang="tr-TR" sz="2000" dirty="0">
                <a:latin typeface="Arial" panose="020B0604020202020204" pitchFamily="34" charset="0"/>
              </a:rPr>
              <a:t>Her birinin rolü ve görevi ne?</a:t>
            </a:r>
          </a:p>
          <a:p>
            <a:pPr marL="285750" indent="-285750">
              <a:spcBef>
                <a:spcPts val="600"/>
              </a:spcBef>
              <a:spcAft>
                <a:spcPts val="600"/>
              </a:spcAft>
              <a:buFont typeface="Arial" panose="020B0604020202020204" pitchFamily="34" charset="0"/>
              <a:buChar char="•"/>
            </a:pPr>
            <a:r>
              <a:rPr lang="tr-TR" sz="2000" dirty="0">
                <a:latin typeface="Arial" panose="020B0604020202020204" pitchFamily="34" charset="0"/>
              </a:rPr>
              <a:t>Bu kişileri ekibe dahil etmenizin nedeni ne? (projenizin başarısına katkı verecek yetkinlikleri?) </a:t>
            </a:r>
            <a:endParaRPr lang="en-GB" sz="2000" dirty="0">
              <a:latin typeface="Arial" panose="020B0604020202020204" pitchFamily="34" charset="0"/>
            </a:endParaRPr>
          </a:p>
        </p:txBody>
      </p:sp>
    </p:spTree>
    <p:extLst>
      <p:ext uri="{BB962C8B-B14F-4D97-AF65-F5344CB8AC3E}">
        <p14:creationId xmlns:p14="http://schemas.microsoft.com/office/powerpoint/2010/main" val="18918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78947F-5993-4715-9CF9-8815C8AF13B2}"/>
              </a:ext>
            </a:extLst>
          </p:cNvPr>
          <p:cNvSpPr>
            <a:spLocks noGrp="1"/>
          </p:cNvSpPr>
          <p:nvPr>
            <p:ph type="title"/>
          </p:nvPr>
        </p:nvSpPr>
        <p:spPr>
          <a:xfrm>
            <a:off x="457200" y="274638"/>
            <a:ext cx="8229600" cy="634082"/>
          </a:xfrm>
        </p:spPr>
        <p:txBody>
          <a:bodyPr>
            <a:normAutofit fontScale="90000"/>
          </a:bodyPr>
          <a:lstStyle/>
          <a:p>
            <a:r>
              <a:rPr lang="en-AU" sz="3600" b="1" dirty="0"/>
              <a:t>BÖLÜM E - KURULACAK İŞİN NİTELİĞİ</a:t>
            </a:r>
            <a:endParaRPr lang="en-GB" sz="3600" dirty="0"/>
          </a:p>
        </p:txBody>
      </p:sp>
      <p:sp>
        <p:nvSpPr>
          <p:cNvPr id="3" name="İçerik Yer Tutucusu 2">
            <a:extLst>
              <a:ext uri="{FF2B5EF4-FFF2-40B4-BE49-F238E27FC236}">
                <a16:creationId xmlns:a16="http://schemas.microsoft.com/office/drawing/2014/main" id="{B6E408FF-6BE7-4BC7-B458-55A9E25C2A32}"/>
              </a:ext>
            </a:extLst>
          </p:cNvPr>
          <p:cNvSpPr>
            <a:spLocks noGrp="1"/>
          </p:cNvSpPr>
          <p:nvPr>
            <p:ph idx="1"/>
          </p:nvPr>
        </p:nvSpPr>
        <p:spPr>
          <a:xfrm>
            <a:off x="433809" y="908721"/>
            <a:ext cx="8229600" cy="4968551"/>
          </a:xfrm>
        </p:spPr>
        <p:style>
          <a:lnRef idx="2">
            <a:schemeClr val="dk1"/>
          </a:lnRef>
          <a:fillRef idx="1">
            <a:schemeClr val="lt1"/>
          </a:fillRef>
          <a:effectRef idx="0">
            <a:schemeClr val="dk1"/>
          </a:effectRef>
          <a:fontRef idx="minor">
            <a:schemeClr val="dk1"/>
          </a:fontRef>
        </p:style>
        <p:txBody>
          <a:bodyPr>
            <a:normAutofit/>
          </a:bodyPr>
          <a:lstStyle/>
          <a:p>
            <a:pPr marL="514350" lvl="0" indent="-514350">
              <a:buFont typeface="+mj-lt"/>
              <a:buAutoNum type="arabicPeriod"/>
            </a:pPr>
            <a:r>
              <a:rPr lang="tr-TR" sz="2000" dirty="0"/>
              <a:t>Kurulacak sermaye şirketinin türü ve neden bu türün seçildiğini belirtiniz. </a:t>
            </a:r>
            <a:r>
              <a:rPr lang="tr-TR" sz="2000" b="1" dirty="0">
                <a:solidFill>
                  <a:srgbClr val="FF0000"/>
                </a:solidFill>
              </a:rPr>
              <a:t>(Ltd. veya A.Ş. </a:t>
            </a:r>
            <a:r>
              <a:rPr lang="tr-TR" sz="2000" b="1" dirty="0">
                <a:solidFill>
                  <a:srgbClr val="FF0000"/>
                </a:solidFill>
                <a:sym typeface="Wingdings" panose="05000000000000000000" pitchFamily="2" charset="2"/>
              </a:rPr>
              <a:t> Neden?</a:t>
            </a:r>
            <a:r>
              <a:rPr lang="tr-TR" sz="2000" b="1" dirty="0">
                <a:solidFill>
                  <a:srgbClr val="FF0000"/>
                </a:solidFill>
              </a:rPr>
              <a:t>) </a:t>
            </a:r>
          </a:p>
          <a:p>
            <a:pPr marL="514350" lvl="0" indent="-514350">
              <a:buFont typeface="+mj-lt"/>
              <a:buAutoNum type="arabicPeriod"/>
            </a:pPr>
            <a:endParaRPr lang="tr-TR" sz="2000" b="1" dirty="0">
              <a:solidFill>
                <a:srgbClr val="FF0000"/>
              </a:solidFill>
            </a:endParaRPr>
          </a:p>
          <a:p>
            <a:pPr marL="514350" lvl="0" indent="-514350">
              <a:buFont typeface="+mj-lt"/>
              <a:buAutoNum type="arabicPeriod"/>
            </a:pPr>
            <a:endParaRPr lang="tr-TR" sz="2000" b="1" dirty="0">
              <a:solidFill>
                <a:srgbClr val="FF0000"/>
              </a:solidFill>
            </a:endParaRPr>
          </a:p>
          <a:p>
            <a:pPr marL="514350" lvl="0" indent="-514350">
              <a:buFont typeface="+mj-lt"/>
              <a:buAutoNum type="arabicPeriod"/>
            </a:pPr>
            <a:endParaRPr lang="tr-TR" sz="2000" b="1" dirty="0">
              <a:solidFill>
                <a:srgbClr val="FF0000"/>
              </a:solidFill>
            </a:endParaRPr>
          </a:p>
          <a:p>
            <a:pPr marL="514350" lvl="0" indent="-514350">
              <a:buFont typeface="+mj-lt"/>
              <a:buAutoNum type="arabicPeriod"/>
            </a:pPr>
            <a:endParaRPr lang="tr-TR" sz="2000" b="1" dirty="0">
              <a:solidFill>
                <a:srgbClr val="FF0000"/>
              </a:solidFill>
            </a:endParaRPr>
          </a:p>
          <a:p>
            <a:pPr marL="514350" lvl="0" indent="-514350">
              <a:buFont typeface="+mj-lt"/>
              <a:buAutoNum type="arabicPeriod"/>
            </a:pPr>
            <a:r>
              <a:rPr lang="tr-TR" sz="2000" dirty="0"/>
              <a:t>Ortaklık yapısı, özellikleri, ortaklar arası </a:t>
            </a:r>
            <a:r>
              <a:rPr lang="tr-TR" sz="2000" b="1" u="sng" dirty="0"/>
              <a:t>iş </a:t>
            </a:r>
            <a:r>
              <a:rPr lang="tr-TR" sz="2000" dirty="0"/>
              <a:t>ve </a:t>
            </a:r>
            <a:r>
              <a:rPr lang="tr-TR" sz="2000" b="1" u="sng" dirty="0"/>
              <a:t>pay</a:t>
            </a:r>
            <a:r>
              <a:rPr lang="tr-TR" sz="2000" dirty="0"/>
              <a:t> dağılımı hakkında bilgi veriniz. </a:t>
            </a:r>
            <a:r>
              <a:rPr lang="tr-TR" sz="2000" dirty="0">
                <a:solidFill>
                  <a:srgbClr val="FF0000"/>
                </a:solidFill>
              </a:rPr>
              <a:t>(</a:t>
            </a:r>
            <a:r>
              <a:rPr lang="tr-TR" sz="2000" dirty="0">
                <a:solidFill>
                  <a:srgbClr val="FF0000"/>
                </a:solidFill>
                <a:latin typeface="Arial" panose="020B0604020202020204" pitchFamily="34" charset="0"/>
                <a:ea typeface="Times New Roman" panose="02020603050405020304" pitchFamily="18" charset="0"/>
              </a:rPr>
              <a:t>yönetim, muhasebe, pazarlama, üretim vb. fonksiyonlar?)</a:t>
            </a:r>
            <a:endParaRPr lang="tr-TR" sz="2000" dirty="0">
              <a:solidFill>
                <a:srgbClr val="FF0000"/>
              </a:solidFill>
            </a:endParaRPr>
          </a:p>
          <a:p>
            <a:pPr marL="514350" indent="-514350">
              <a:buFont typeface="+mj-lt"/>
              <a:buAutoNum type="arabicPeriod"/>
            </a:pPr>
            <a:endParaRPr lang="tr-TR" sz="2000" dirty="0"/>
          </a:p>
          <a:p>
            <a:pPr marL="514350" indent="-514350">
              <a:buFont typeface="+mj-lt"/>
              <a:buAutoNum type="arabicPeriod"/>
            </a:pPr>
            <a:r>
              <a:rPr lang="tr-TR" sz="2000" dirty="0"/>
              <a:t>İş Fikrinin gerçekleşebilmesi için gerekecek özel izin, ruhsat ve dokümanlar ile bunların başvurularının yapılacağı kurumlar ve yaklaşık işlem süreleri hakkında bilgi veriniz. </a:t>
            </a:r>
            <a:r>
              <a:rPr lang="tr-TR" sz="2000" dirty="0">
                <a:solidFill>
                  <a:srgbClr val="FF0000"/>
                </a:solidFill>
              </a:rPr>
              <a:t>(Hem iş kurma hem de teknolojik doğrulama ile ilgili) </a:t>
            </a:r>
            <a:endParaRPr lang="en-GB" sz="2000" dirty="0">
              <a:solidFill>
                <a:srgbClr val="FF0000"/>
              </a:solidFill>
            </a:endParaRPr>
          </a:p>
        </p:txBody>
      </p:sp>
      <p:sp>
        <p:nvSpPr>
          <p:cNvPr id="5" name="Metin kutusu 4">
            <a:extLst>
              <a:ext uri="{FF2B5EF4-FFF2-40B4-BE49-F238E27FC236}">
                <a16:creationId xmlns:a16="http://schemas.microsoft.com/office/drawing/2014/main" id="{2395D5AA-E5A5-4E65-8C84-DCFA5E5CFD46}"/>
              </a:ext>
            </a:extLst>
          </p:cNvPr>
          <p:cNvSpPr txBox="1"/>
          <p:nvPr/>
        </p:nvSpPr>
        <p:spPr>
          <a:xfrm>
            <a:off x="539552" y="1765265"/>
            <a:ext cx="8064896" cy="101566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tr-TR" sz="2000" dirty="0"/>
              <a:t>LTD. kuruluşu tek noktadan (Tic. Sicili Md), hızlı ve kolay bir şekilde yapılabilmektedir. Kuruluş ve işletme maliyeti daha düşük. Şirket sözleşmesi değişiklikleri ve karar alma süreçleri daha kolay, vb.)</a:t>
            </a:r>
          </a:p>
        </p:txBody>
      </p:sp>
    </p:spTree>
    <p:extLst>
      <p:ext uri="{BB962C8B-B14F-4D97-AF65-F5344CB8AC3E}">
        <p14:creationId xmlns:p14="http://schemas.microsoft.com/office/powerpoint/2010/main" val="3507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8711</TotalTime>
  <Words>2107</Words>
  <Application>Microsoft Office PowerPoint</Application>
  <PresentationFormat>Ekran Gösterisi (4:3)</PresentationFormat>
  <Paragraphs>556</Paragraphs>
  <Slides>43</Slides>
  <Notes>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43</vt:i4>
      </vt:variant>
    </vt:vector>
  </HeadingPairs>
  <TitlesOfParts>
    <vt:vector size="52" baseType="lpstr">
      <vt:lpstr>Arial</vt:lpstr>
      <vt:lpstr>Arial Black</vt:lpstr>
      <vt:lpstr>Arial Narrow</vt:lpstr>
      <vt:lpstr>Calibri</vt:lpstr>
      <vt:lpstr>Mangal</vt:lpstr>
      <vt:lpstr>Times New Roman</vt:lpstr>
      <vt:lpstr>Wingdings</vt:lpstr>
      <vt:lpstr>Wingdings 2</vt:lpstr>
      <vt:lpstr>Ofis Teması</vt:lpstr>
      <vt:lpstr>PowerPoint Sunusu</vt:lpstr>
      <vt:lpstr>1512 BAŞVURU FORMU</vt:lpstr>
      <vt:lpstr>PowerPoint Sunusu</vt:lpstr>
      <vt:lpstr>1512 BAŞVURU FORMU</vt:lpstr>
      <vt:lpstr>C.4 - İş Zaman Çubuk Grafiği</vt:lpstr>
      <vt:lpstr>İş Zaman Çubuk Grafiği (Örnek)</vt:lpstr>
      <vt:lpstr>C.5 - İş Paketi Tanımlama Formu</vt:lpstr>
      <vt:lpstr>BÖLÜM D - GİRİŞİMCİ İLE ÇALIŞACAK DİĞER PERSONEL BİLGİLERİ</vt:lpstr>
      <vt:lpstr>BÖLÜM E - KURULACAK İŞİN NİTELİĞİ</vt:lpstr>
      <vt:lpstr>BÖLÜM F - PAZAR ANALİZİ</vt:lpstr>
      <vt:lpstr>PowerPoint Sunusu</vt:lpstr>
      <vt:lpstr>Gireceğiniz Sektör ve Alt Sektör</vt:lpstr>
      <vt:lpstr>PowerPoint Sunusu</vt:lpstr>
      <vt:lpstr>F.1. YER ALACAĞINIZ SEKTÖR VE ÖZELLİKLERİ</vt:lpstr>
      <vt:lpstr>SEKTÖR VE PAZAR PROFİLİ İLE İLGİLİ BİLGİLER (Akıllı Telefon için Örnek)</vt:lpstr>
      <vt:lpstr>PAZARIN BÜYÜKLÜĞÜ, HEDEFLENEN PAZAR PAYI</vt:lpstr>
      <vt:lpstr>PAZARIN BÜYÜKLÜĞÜ, HEDEFLENEN PAZAR PAYI</vt:lpstr>
      <vt:lpstr>PAZARIN BÜYÜKLÜĞÜ, HEDEFLENEN PAZAR PAYI</vt:lpstr>
      <vt:lpstr>F.2- POTANSİYEL MÜŞTERİLERE İLİŞKİN BİLGİ</vt:lpstr>
      <vt:lpstr>F.3: TEDARİKÇİLER</vt:lpstr>
      <vt:lpstr>F.4: RAKİPLER</vt:lpstr>
      <vt:lpstr>RAKİPLERİN DURUMU</vt:lpstr>
      <vt:lpstr>RAKİPLERİN DURUMU (ÖRNEK)</vt:lpstr>
      <vt:lpstr>RAKİPLER KIYASLAMA DURUMU</vt:lpstr>
      <vt:lpstr>F.4. Altındaki Tablo RAKİPLER İLE PROJE ÇIKTISINI KIYASLAMA TABLOSU</vt:lpstr>
      <vt:lpstr>BÖLÜM G – PAZARLAMA PLANI</vt:lpstr>
      <vt:lpstr>G.1 – Rekabet Stratejisi</vt:lpstr>
      <vt:lpstr>G.2 - Dağıtım Yöntemleri ve Kanalları Doğru kişilere, doğru yerde, doğru zamanda ulaşmak</vt:lpstr>
      <vt:lpstr>G.3. Satış Hedefleri Ne kadar satacağımı nereden bilebilirim?</vt:lpstr>
      <vt:lpstr>SATIŞ HEDEFLERİ</vt:lpstr>
      <vt:lpstr>Satış hedefleri tespit ederken gerçekçi olmak gerekir!  Herkes dünyayı sizin gördüğünüz gibi görmez!</vt:lpstr>
      <vt:lpstr>PAZARLAMA/SATIŞ HEDEFLERİ</vt:lpstr>
      <vt:lpstr>SATIŞ TAHMİNLERİ</vt:lpstr>
      <vt:lpstr>SATIŞ TAHMİNLERİ</vt:lpstr>
      <vt:lpstr>PAZARLAMA/SATIŞ HEDEFLERİ</vt:lpstr>
      <vt:lpstr>G.4- Ürün/Hizmet Fiyatını Belirleme </vt:lpstr>
      <vt:lpstr>G.4- Ürün/Hizmet Satış Bedeli</vt:lpstr>
      <vt:lpstr>Sabit maliyet / Değişken maliyet</vt:lpstr>
      <vt:lpstr>PowerPoint Sunusu</vt:lpstr>
      <vt:lpstr>G.5- Pazarlama Faaliyet Planı</vt:lpstr>
      <vt:lpstr>BÖLÜM H- ÜRETİM PLANI</vt:lpstr>
      <vt:lpstr>BÖLÜM I - FİNANSAL PLAN (Excel tabloları)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Murat</dc:creator>
  <cp:lastModifiedBy>İLKAY</cp:lastModifiedBy>
  <cp:revision>393</cp:revision>
  <dcterms:created xsi:type="dcterms:W3CDTF">2015-07-23T14:11:56Z</dcterms:created>
  <dcterms:modified xsi:type="dcterms:W3CDTF">2022-04-07T12:46:31Z</dcterms:modified>
</cp:coreProperties>
</file>