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3" r:id="rId2"/>
    <p:sldId id="384" r:id="rId3"/>
    <p:sldId id="386" r:id="rId4"/>
    <p:sldId id="390" r:id="rId5"/>
    <p:sldId id="404" r:id="rId6"/>
    <p:sldId id="405" r:id="rId7"/>
    <p:sldId id="406" r:id="rId8"/>
    <p:sldId id="407" r:id="rId9"/>
    <p:sldId id="389" r:id="rId10"/>
    <p:sldId id="385" r:id="rId11"/>
    <p:sldId id="388" r:id="rId12"/>
    <p:sldId id="391" r:id="rId13"/>
    <p:sldId id="398" r:id="rId14"/>
    <p:sldId id="393" r:id="rId15"/>
    <p:sldId id="399" r:id="rId16"/>
    <p:sldId id="400" r:id="rId17"/>
    <p:sldId id="401" r:id="rId18"/>
    <p:sldId id="395" r:id="rId19"/>
    <p:sldId id="402" r:id="rId20"/>
    <p:sldId id="396" r:id="rId21"/>
    <p:sldId id="403" r:id="rId22"/>
    <p:sldId id="397" r:id="rId2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900B"/>
    <a:srgbClr val="E8420D"/>
    <a:srgbClr val="C84A19"/>
    <a:srgbClr val="965FA4"/>
    <a:srgbClr val="1579BD"/>
    <a:srgbClr val="4F1A67"/>
    <a:srgbClr val="EB5B19"/>
    <a:srgbClr val="E30E19"/>
    <a:srgbClr val="CA0A02"/>
    <a:srgbClr val="6B10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4021" autoAdjust="0"/>
  </p:normalViewPr>
  <p:slideViewPr>
    <p:cSldViewPr snapToGrid="0">
      <p:cViewPr varScale="1">
        <p:scale>
          <a:sx n="76" d="100"/>
          <a:sy n="76" d="100"/>
        </p:scale>
        <p:origin x="108"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85E960A3-ECD1-4389-A29B-FD1D1718E5B8}" type="datetimeFigureOut">
              <a:rPr lang="tr-TR" smtClean="0"/>
              <a:t>3.03.2022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D2ED01F-7ACC-4DB5-9583-46A3EE310A2D}" type="slidenum">
              <a:rPr lang="tr-TR" smtClean="0"/>
              <a:t>‹#›</a:t>
            </a:fld>
            <a:endParaRPr lang="tr-TR"/>
          </a:p>
        </p:txBody>
      </p:sp>
    </p:spTree>
    <p:extLst>
      <p:ext uri="{BB962C8B-B14F-4D97-AF65-F5344CB8AC3E}">
        <p14:creationId xmlns:p14="http://schemas.microsoft.com/office/powerpoint/2010/main" val="70082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5E960A3-ECD1-4389-A29B-FD1D1718E5B8}" type="datetimeFigureOut">
              <a:rPr lang="tr-TR" smtClean="0"/>
              <a:t>3.03.2022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D2ED01F-7ACC-4DB5-9583-46A3EE310A2D}" type="slidenum">
              <a:rPr lang="tr-TR" smtClean="0"/>
              <a:t>‹#›</a:t>
            </a:fld>
            <a:endParaRPr lang="tr-TR"/>
          </a:p>
        </p:txBody>
      </p:sp>
    </p:spTree>
    <p:extLst>
      <p:ext uri="{BB962C8B-B14F-4D97-AF65-F5344CB8AC3E}">
        <p14:creationId xmlns:p14="http://schemas.microsoft.com/office/powerpoint/2010/main" val="36526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5E960A3-ECD1-4389-A29B-FD1D1718E5B8}" type="datetimeFigureOut">
              <a:rPr lang="tr-TR" smtClean="0"/>
              <a:t>3.03.2022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D2ED01F-7ACC-4DB5-9583-46A3EE310A2D}" type="slidenum">
              <a:rPr lang="tr-TR" smtClean="0"/>
              <a:t>‹#›</a:t>
            </a:fld>
            <a:endParaRPr lang="tr-TR"/>
          </a:p>
        </p:txBody>
      </p:sp>
    </p:spTree>
    <p:extLst>
      <p:ext uri="{BB962C8B-B14F-4D97-AF65-F5344CB8AC3E}">
        <p14:creationId xmlns:p14="http://schemas.microsoft.com/office/powerpoint/2010/main" val="1731650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5E960A3-ECD1-4389-A29B-FD1D1718E5B8}" type="datetimeFigureOut">
              <a:rPr lang="tr-TR" smtClean="0"/>
              <a:t>3.03.2022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D2ED01F-7ACC-4DB5-9583-46A3EE310A2D}" type="slidenum">
              <a:rPr lang="tr-TR" smtClean="0"/>
              <a:t>‹#›</a:t>
            </a:fld>
            <a:endParaRPr lang="tr-TR"/>
          </a:p>
        </p:txBody>
      </p:sp>
    </p:spTree>
    <p:extLst>
      <p:ext uri="{BB962C8B-B14F-4D97-AF65-F5344CB8AC3E}">
        <p14:creationId xmlns:p14="http://schemas.microsoft.com/office/powerpoint/2010/main" val="3486754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85E960A3-ECD1-4389-A29B-FD1D1718E5B8}" type="datetimeFigureOut">
              <a:rPr lang="tr-TR" smtClean="0"/>
              <a:t>3.03.2022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D2ED01F-7ACC-4DB5-9583-46A3EE310A2D}" type="slidenum">
              <a:rPr lang="tr-TR" smtClean="0"/>
              <a:t>‹#›</a:t>
            </a:fld>
            <a:endParaRPr lang="tr-TR"/>
          </a:p>
        </p:txBody>
      </p:sp>
    </p:spTree>
    <p:extLst>
      <p:ext uri="{BB962C8B-B14F-4D97-AF65-F5344CB8AC3E}">
        <p14:creationId xmlns:p14="http://schemas.microsoft.com/office/powerpoint/2010/main" val="305426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85E960A3-ECD1-4389-A29B-FD1D1718E5B8}" type="datetimeFigureOut">
              <a:rPr lang="tr-TR" smtClean="0"/>
              <a:t>3.03.2022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D2ED01F-7ACC-4DB5-9583-46A3EE310A2D}" type="slidenum">
              <a:rPr lang="tr-TR" smtClean="0"/>
              <a:t>‹#›</a:t>
            </a:fld>
            <a:endParaRPr lang="tr-TR"/>
          </a:p>
        </p:txBody>
      </p:sp>
    </p:spTree>
    <p:extLst>
      <p:ext uri="{BB962C8B-B14F-4D97-AF65-F5344CB8AC3E}">
        <p14:creationId xmlns:p14="http://schemas.microsoft.com/office/powerpoint/2010/main" val="1064569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85E960A3-ECD1-4389-A29B-FD1D1718E5B8}" type="datetimeFigureOut">
              <a:rPr lang="tr-TR" smtClean="0"/>
              <a:t>3.03.2022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D2ED01F-7ACC-4DB5-9583-46A3EE310A2D}" type="slidenum">
              <a:rPr lang="tr-TR" smtClean="0"/>
              <a:t>‹#›</a:t>
            </a:fld>
            <a:endParaRPr lang="tr-TR"/>
          </a:p>
        </p:txBody>
      </p:sp>
    </p:spTree>
    <p:extLst>
      <p:ext uri="{BB962C8B-B14F-4D97-AF65-F5344CB8AC3E}">
        <p14:creationId xmlns:p14="http://schemas.microsoft.com/office/powerpoint/2010/main" val="37361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85E960A3-ECD1-4389-A29B-FD1D1718E5B8}" type="datetimeFigureOut">
              <a:rPr lang="tr-TR" smtClean="0"/>
              <a:t>3.03.2022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D2ED01F-7ACC-4DB5-9583-46A3EE310A2D}" type="slidenum">
              <a:rPr lang="tr-TR" smtClean="0"/>
              <a:t>‹#›</a:t>
            </a:fld>
            <a:endParaRPr lang="tr-TR"/>
          </a:p>
        </p:txBody>
      </p:sp>
    </p:spTree>
    <p:extLst>
      <p:ext uri="{BB962C8B-B14F-4D97-AF65-F5344CB8AC3E}">
        <p14:creationId xmlns:p14="http://schemas.microsoft.com/office/powerpoint/2010/main" val="3183253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85E960A3-ECD1-4389-A29B-FD1D1718E5B8}" type="datetimeFigureOut">
              <a:rPr lang="tr-TR" smtClean="0"/>
              <a:t>3.03.2022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D2ED01F-7ACC-4DB5-9583-46A3EE310A2D}" type="slidenum">
              <a:rPr lang="tr-TR" smtClean="0"/>
              <a:t>‹#›</a:t>
            </a:fld>
            <a:endParaRPr lang="tr-TR"/>
          </a:p>
        </p:txBody>
      </p:sp>
    </p:spTree>
    <p:extLst>
      <p:ext uri="{BB962C8B-B14F-4D97-AF65-F5344CB8AC3E}">
        <p14:creationId xmlns:p14="http://schemas.microsoft.com/office/powerpoint/2010/main" val="55152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85E960A3-ECD1-4389-A29B-FD1D1718E5B8}" type="datetimeFigureOut">
              <a:rPr lang="tr-TR" smtClean="0"/>
              <a:t>3.03.2022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D2ED01F-7ACC-4DB5-9583-46A3EE310A2D}" type="slidenum">
              <a:rPr lang="tr-TR" smtClean="0"/>
              <a:t>‹#›</a:t>
            </a:fld>
            <a:endParaRPr lang="tr-TR"/>
          </a:p>
        </p:txBody>
      </p:sp>
    </p:spTree>
    <p:extLst>
      <p:ext uri="{BB962C8B-B14F-4D97-AF65-F5344CB8AC3E}">
        <p14:creationId xmlns:p14="http://schemas.microsoft.com/office/powerpoint/2010/main" val="309917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85E960A3-ECD1-4389-A29B-FD1D1718E5B8}" type="datetimeFigureOut">
              <a:rPr lang="tr-TR" smtClean="0"/>
              <a:t>3.03.2022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D2ED01F-7ACC-4DB5-9583-46A3EE310A2D}" type="slidenum">
              <a:rPr lang="tr-TR" smtClean="0"/>
              <a:t>‹#›</a:t>
            </a:fld>
            <a:endParaRPr lang="tr-TR"/>
          </a:p>
        </p:txBody>
      </p:sp>
    </p:spTree>
    <p:extLst>
      <p:ext uri="{BB962C8B-B14F-4D97-AF65-F5344CB8AC3E}">
        <p14:creationId xmlns:p14="http://schemas.microsoft.com/office/powerpoint/2010/main" val="1109241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960A3-ECD1-4389-A29B-FD1D1718E5B8}" type="datetimeFigureOut">
              <a:rPr lang="tr-TR" smtClean="0"/>
              <a:t>3.03.2022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ED01F-7ACC-4DB5-9583-46A3EE310A2D}" type="slidenum">
              <a:rPr lang="tr-TR" smtClean="0"/>
              <a:t>‹#›</a:t>
            </a:fld>
            <a:endParaRPr lang="tr-TR"/>
          </a:p>
        </p:txBody>
      </p:sp>
    </p:spTree>
    <p:extLst>
      <p:ext uri="{BB962C8B-B14F-4D97-AF65-F5344CB8AC3E}">
        <p14:creationId xmlns:p14="http://schemas.microsoft.com/office/powerpoint/2010/main" val="1489300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p:cNvSpPr txBox="1"/>
          <p:nvPr/>
        </p:nvSpPr>
        <p:spPr>
          <a:xfrm>
            <a:off x="4596956" y="218673"/>
            <a:ext cx="3143105" cy="995209"/>
          </a:xfrm>
          <a:prstGeom prst="rect">
            <a:avLst/>
          </a:prstGeom>
          <a:noFill/>
        </p:spPr>
        <p:txBody>
          <a:bodyPr wrap="none" lIns="91440" tIns="45720" rIns="91440" bIns="45720" rtlCol="0">
            <a:spAutoFit/>
          </a:bodyPr>
          <a:lstStyle/>
          <a:p>
            <a:r>
              <a:rPr lang="tr-TR" sz="5867" b="1" u="sng" dirty="0">
                <a:solidFill>
                  <a:srgbClr val="E30E19"/>
                </a:solidFill>
                <a:effectLst>
                  <a:outerShdw blurRad="38100" dist="38100" dir="2700000" algn="tl">
                    <a:srgbClr val="000000">
                      <a:alpha val="43137"/>
                    </a:srgbClr>
                  </a:outerShdw>
                </a:effectLst>
              </a:rPr>
              <a:t>1</a:t>
            </a:r>
            <a:r>
              <a:rPr lang="tr-TR" sz="5867" b="1" u="sng" dirty="0" smtClean="0">
                <a:solidFill>
                  <a:srgbClr val="E30E19"/>
                </a:solidFill>
                <a:effectLst>
                  <a:outerShdw blurRad="38100" dist="38100" dir="2700000" algn="tl">
                    <a:srgbClr val="000000">
                      <a:alpha val="43137"/>
                    </a:srgbClr>
                  </a:outerShdw>
                </a:effectLst>
              </a:rPr>
              <a:t>.BÖLÜM</a:t>
            </a:r>
            <a:endParaRPr lang="tr-TR" sz="5867" b="1" u="sng" dirty="0">
              <a:solidFill>
                <a:srgbClr val="E30E19"/>
              </a:solidFill>
              <a:effectLst>
                <a:outerShdw blurRad="38100" dist="38100" dir="2700000" algn="tl">
                  <a:srgbClr val="000000">
                    <a:alpha val="43137"/>
                  </a:srgbClr>
                </a:outerShdw>
              </a:effectLst>
            </a:endParaRPr>
          </a:p>
        </p:txBody>
      </p:sp>
      <p:sp>
        <p:nvSpPr>
          <p:cNvPr id="5" name="Metin kutusu 4"/>
          <p:cNvSpPr txBox="1"/>
          <p:nvPr/>
        </p:nvSpPr>
        <p:spPr>
          <a:xfrm>
            <a:off x="639375" y="1116019"/>
            <a:ext cx="11307651" cy="830997"/>
          </a:xfrm>
          <a:prstGeom prst="rect">
            <a:avLst/>
          </a:prstGeom>
          <a:noFill/>
        </p:spPr>
        <p:txBody>
          <a:bodyPr wrap="square" lIns="91440" tIns="45720" rIns="91440" bIns="45720" rtlCol="0">
            <a:spAutoFit/>
          </a:bodyPr>
          <a:lstStyle/>
          <a:p>
            <a:pPr algn="ctr"/>
            <a:r>
              <a:rPr lang="tr-TR" sz="4800" b="1" dirty="0" smtClean="0">
                <a:solidFill>
                  <a:srgbClr val="E30E19"/>
                </a:solidFill>
                <a:effectLst>
                  <a:outerShdw blurRad="38100" dist="38100" dir="2700000" algn="tl">
                    <a:srgbClr val="000000">
                      <a:alpha val="43137"/>
                    </a:srgbClr>
                  </a:outerShdw>
                </a:effectLst>
              </a:rPr>
              <a:t>GİRİŞİMCİLİĞİN ESASLARI</a:t>
            </a:r>
            <a:endParaRPr lang="tr-TR" sz="4800" b="1" dirty="0">
              <a:solidFill>
                <a:srgbClr val="E30E19"/>
              </a:solidFill>
              <a:effectLst>
                <a:outerShdw blurRad="38100" dist="38100" dir="2700000" algn="tl">
                  <a:srgbClr val="000000">
                    <a:alpha val="43137"/>
                  </a:srgbClr>
                </a:outerShdw>
              </a:effectLst>
            </a:endParaRP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600" y="1947016"/>
            <a:ext cx="8077200" cy="4648200"/>
          </a:xfrm>
          <a:prstGeom prst="rect">
            <a:avLst/>
          </a:prstGeom>
        </p:spPr>
      </p:pic>
    </p:spTree>
    <p:extLst>
      <p:ext uri="{BB962C8B-B14F-4D97-AF65-F5344CB8AC3E}">
        <p14:creationId xmlns:p14="http://schemas.microsoft.com/office/powerpoint/2010/main" val="65167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42532" y="2278927"/>
            <a:ext cx="6482054" cy="2554545"/>
          </a:xfrm>
          <a:prstGeom prst="rect">
            <a:avLst/>
          </a:prstGeom>
        </p:spPr>
        <p:txBody>
          <a:bodyPr wrap="square">
            <a:spAutoFit/>
          </a:bodyPr>
          <a:lstStyle/>
          <a:p>
            <a:pPr algn="just"/>
            <a:r>
              <a:rPr lang="tr-TR" sz="1600" dirty="0"/>
              <a:t>Araştırmalar küçük işletme sahiplerinin daha çok çalıştıklarını daha fazla para kazandıklarını </a:t>
            </a:r>
            <a:r>
              <a:rPr lang="tr-TR" sz="1600" dirty="0" smtClean="0"/>
              <a:t>ve kendi </a:t>
            </a:r>
            <a:r>
              <a:rPr lang="tr-TR" sz="1600" dirty="0"/>
              <a:t>işlerinde çalışmaktan daha çok memnun olduklarını düşündüklerini gösteriyor. </a:t>
            </a:r>
            <a:endParaRPr lang="tr-TR" sz="1600" dirty="0" smtClean="0"/>
          </a:p>
          <a:p>
            <a:pPr algn="just"/>
            <a:endParaRPr lang="tr-TR" sz="1600" dirty="0"/>
          </a:p>
          <a:p>
            <a:pPr algn="just"/>
            <a:r>
              <a:rPr lang="tr-TR" sz="1600" dirty="0" smtClean="0"/>
              <a:t>Herhangi bir </a:t>
            </a:r>
            <a:r>
              <a:rPr lang="tr-TR" sz="1600" dirty="0"/>
              <a:t>iş girişiminde bulunmadan önce her potansiyel girişimci küçük işletme sahibi olmanın </a:t>
            </a:r>
            <a:r>
              <a:rPr lang="tr-TR" sz="1600" dirty="0" smtClean="0"/>
              <a:t>yararlarını göz </a:t>
            </a:r>
            <a:r>
              <a:rPr lang="tr-TR" sz="1600" dirty="0"/>
              <a:t>önünde bulundurmalıdır</a:t>
            </a:r>
            <a:r>
              <a:rPr lang="tr-TR" sz="1600" dirty="0" smtClean="0"/>
              <a:t>.</a:t>
            </a:r>
          </a:p>
          <a:p>
            <a:pPr algn="just"/>
            <a:endParaRPr lang="tr-TR" sz="1600" dirty="0"/>
          </a:p>
          <a:p>
            <a:pPr marL="285750" indent="-285750" algn="just">
              <a:buFont typeface="Arial" panose="020B0604020202020204" pitchFamily="34" charset="0"/>
              <a:buChar char="•"/>
            </a:pPr>
            <a:r>
              <a:rPr lang="tr-TR" sz="1600" dirty="0"/>
              <a:t>Kendi Kaderini Oluşturma </a:t>
            </a:r>
            <a:r>
              <a:rPr lang="tr-TR" sz="1600" dirty="0" smtClean="0"/>
              <a:t>Fırsatı</a:t>
            </a:r>
          </a:p>
          <a:p>
            <a:pPr algn="just"/>
            <a:endParaRPr lang="tr-TR" sz="1600" dirty="0" smtClean="0"/>
          </a:p>
          <a:p>
            <a:pPr marL="285750" indent="-285750" algn="just">
              <a:buFont typeface="Arial" panose="020B0604020202020204" pitchFamily="34" charset="0"/>
              <a:buChar char="•"/>
            </a:pPr>
            <a:r>
              <a:rPr lang="tr-TR" sz="1600" dirty="0"/>
              <a:t>Fark Yaratma </a:t>
            </a:r>
            <a:r>
              <a:rPr lang="tr-TR" sz="1600" dirty="0" smtClean="0"/>
              <a:t>Fırsatı</a:t>
            </a:r>
          </a:p>
        </p:txBody>
      </p:sp>
      <p:sp>
        <p:nvSpPr>
          <p:cNvPr id="3" name="Dikdörtgen 2"/>
          <p:cNvSpPr/>
          <p:nvPr/>
        </p:nvSpPr>
        <p:spPr>
          <a:xfrm>
            <a:off x="470682" y="474637"/>
            <a:ext cx="11669028" cy="584775"/>
          </a:xfrm>
          <a:prstGeom prst="rect">
            <a:avLst/>
          </a:prstGeom>
        </p:spPr>
        <p:txBody>
          <a:bodyPr wrap="square" lIns="91440" tIns="45720" rIns="91440" bIns="45720">
            <a:spAutoFit/>
          </a:bodyPr>
          <a:lstStyle/>
          <a:p>
            <a:pPr algn="ctr"/>
            <a:r>
              <a:rPr lang="tr-TR" sz="3200" b="1" dirty="0">
                <a:solidFill>
                  <a:srgbClr val="E30E19"/>
                </a:solidFill>
                <a:effectLst>
                  <a:outerShdw blurRad="38100" dist="38100" dir="2700000" algn="tl">
                    <a:srgbClr val="000000">
                      <a:alpha val="43137"/>
                    </a:srgbClr>
                  </a:outerShdw>
                </a:effectLst>
              </a:rPr>
              <a:t>Girişimciliğin Faydaları</a:t>
            </a: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8433" y="2084175"/>
            <a:ext cx="3940541" cy="4633784"/>
          </a:xfrm>
          <a:prstGeom prst="rect">
            <a:avLst/>
          </a:prstGeom>
        </p:spPr>
      </p:pic>
    </p:spTree>
    <p:extLst>
      <p:ext uri="{BB962C8B-B14F-4D97-AF65-F5344CB8AC3E}">
        <p14:creationId xmlns:p14="http://schemas.microsoft.com/office/powerpoint/2010/main" val="246789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randombar(horizontal)">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45968" y="2287158"/>
            <a:ext cx="11669028" cy="3046988"/>
          </a:xfrm>
          <a:prstGeom prst="rect">
            <a:avLst/>
          </a:prstGeom>
        </p:spPr>
        <p:txBody>
          <a:bodyPr wrap="square">
            <a:spAutoFit/>
          </a:bodyPr>
          <a:lstStyle/>
          <a:p>
            <a:pPr algn="just"/>
            <a:r>
              <a:rPr lang="tr-TR" sz="1600" dirty="0"/>
              <a:t>Bir işletme sahibi olmanın birçok yararı olmasına ve birçok imkân sağlamasına rağmen </a:t>
            </a:r>
            <a:r>
              <a:rPr lang="tr-TR" sz="1600" dirty="0" smtClean="0"/>
              <a:t>girişimcilik dünyasına </a:t>
            </a:r>
            <a:r>
              <a:rPr lang="tr-TR" sz="1600" dirty="0"/>
              <a:t>girmeyi planlayan herhangi bir insanın girişimciliğin olası dezavantajlarının </a:t>
            </a:r>
            <a:r>
              <a:rPr lang="tr-TR" sz="1600" dirty="0" smtClean="0"/>
              <a:t>farkında olması </a:t>
            </a:r>
            <a:r>
              <a:rPr lang="tr-TR" sz="1600" dirty="0"/>
              <a:t>gerekir. Sabit bir maaş, kapsamlı bir teminat paketi, bir iki haftalık ücretli izin </a:t>
            </a:r>
            <a:r>
              <a:rPr lang="tr-TR" sz="1600" dirty="0" smtClean="0"/>
              <a:t>ve kurumsal </a:t>
            </a:r>
            <a:r>
              <a:rPr lang="tr-TR" sz="1600" dirty="0"/>
              <a:t>personel desteğinin güvenliğini tercih eden bireylerin kendi işlerini kurmamaları </a:t>
            </a:r>
            <a:r>
              <a:rPr lang="tr-TR" sz="1600" dirty="0" smtClean="0"/>
              <a:t>gerekir. Girişimciliğin </a:t>
            </a:r>
            <a:r>
              <a:rPr lang="tr-TR" sz="1600" dirty="0"/>
              <a:t>bazı dezavantajları aşağıda verilmiştir</a:t>
            </a:r>
            <a:r>
              <a:rPr lang="tr-TR" sz="1600" dirty="0" smtClean="0"/>
              <a:t>:</a:t>
            </a:r>
          </a:p>
          <a:p>
            <a:pPr algn="just"/>
            <a:endParaRPr lang="tr-TR" sz="1600" dirty="0"/>
          </a:p>
          <a:p>
            <a:pPr marL="285750" indent="-285750" algn="just">
              <a:buFont typeface="Arial" panose="020B0604020202020204" pitchFamily="34" charset="0"/>
              <a:buChar char="•"/>
            </a:pPr>
            <a:r>
              <a:rPr lang="tr-TR" sz="1600" dirty="0"/>
              <a:t>Gelir </a:t>
            </a:r>
            <a:r>
              <a:rPr lang="tr-TR" sz="1600" dirty="0" smtClean="0"/>
              <a:t>Belirsizliği</a:t>
            </a:r>
          </a:p>
          <a:p>
            <a:pPr marL="285750" indent="-285750" algn="just">
              <a:buFont typeface="Arial" panose="020B0604020202020204" pitchFamily="34" charset="0"/>
              <a:buChar char="•"/>
            </a:pPr>
            <a:r>
              <a:rPr lang="tr-TR" sz="1600" dirty="0"/>
              <a:t>Tüm Yatırımını Kaybetme </a:t>
            </a:r>
            <a:r>
              <a:rPr lang="tr-TR" sz="1600" dirty="0" smtClean="0"/>
              <a:t>Riski</a:t>
            </a:r>
          </a:p>
          <a:p>
            <a:pPr marL="285750" indent="-285750" algn="just">
              <a:buFont typeface="Arial" panose="020B0604020202020204" pitchFamily="34" charset="0"/>
              <a:buChar char="•"/>
            </a:pPr>
            <a:r>
              <a:rPr lang="tr-TR" sz="1600" dirty="0"/>
              <a:t>Uzun Süren Zor Çalışma </a:t>
            </a:r>
            <a:r>
              <a:rPr lang="tr-TR" sz="1600" dirty="0" smtClean="0"/>
              <a:t>Saatleri</a:t>
            </a:r>
          </a:p>
          <a:p>
            <a:pPr marL="285750" indent="-285750" algn="just">
              <a:buFont typeface="Arial" panose="020B0604020202020204" pitchFamily="34" charset="0"/>
              <a:buChar char="•"/>
            </a:pPr>
            <a:r>
              <a:rPr lang="tr-TR" sz="1600" dirty="0"/>
              <a:t>İşler Oturana Kadar Düşük Yaşam </a:t>
            </a:r>
            <a:r>
              <a:rPr lang="tr-TR" sz="1600" dirty="0" smtClean="0"/>
              <a:t>Kalitesi</a:t>
            </a:r>
          </a:p>
          <a:p>
            <a:pPr marL="285750" indent="-285750" algn="just">
              <a:buFont typeface="Arial" panose="020B0604020202020204" pitchFamily="34" charset="0"/>
              <a:buChar char="•"/>
            </a:pPr>
            <a:r>
              <a:rPr lang="tr-TR" sz="1600" dirty="0"/>
              <a:t>Yüksek Stres </a:t>
            </a:r>
            <a:r>
              <a:rPr lang="tr-TR" sz="1600" dirty="0" smtClean="0"/>
              <a:t>Seviyesi</a:t>
            </a:r>
          </a:p>
          <a:p>
            <a:pPr marL="285750" indent="-285750" algn="just">
              <a:buFont typeface="Arial" panose="020B0604020202020204" pitchFamily="34" charset="0"/>
              <a:buChar char="•"/>
            </a:pPr>
            <a:r>
              <a:rPr lang="tr-TR" sz="1600" dirty="0"/>
              <a:t>Tam </a:t>
            </a:r>
            <a:r>
              <a:rPr lang="tr-TR" sz="1600" dirty="0" smtClean="0"/>
              <a:t>Sorumluluk</a:t>
            </a:r>
          </a:p>
          <a:p>
            <a:pPr marL="285750" indent="-285750" algn="just">
              <a:buFont typeface="Arial" panose="020B0604020202020204" pitchFamily="34" charset="0"/>
              <a:buChar char="•"/>
            </a:pPr>
            <a:r>
              <a:rPr lang="tr-TR" sz="1600" dirty="0"/>
              <a:t>Cesaretin Kırılması</a:t>
            </a:r>
            <a:endParaRPr lang="tr-TR" sz="1600" dirty="0" smtClean="0"/>
          </a:p>
        </p:txBody>
      </p:sp>
      <p:sp>
        <p:nvSpPr>
          <p:cNvPr id="3" name="Dikdörtgen 2"/>
          <p:cNvSpPr/>
          <p:nvPr/>
        </p:nvSpPr>
        <p:spPr>
          <a:xfrm>
            <a:off x="470682" y="474637"/>
            <a:ext cx="11669028" cy="584775"/>
          </a:xfrm>
          <a:prstGeom prst="rect">
            <a:avLst/>
          </a:prstGeom>
        </p:spPr>
        <p:txBody>
          <a:bodyPr wrap="square" lIns="91440" tIns="45720" rIns="91440" bIns="45720">
            <a:spAutoFit/>
          </a:bodyPr>
          <a:lstStyle/>
          <a:p>
            <a:pPr algn="ctr"/>
            <a:r>
              <a:rPr lang="tr-TR" sz="3200" b="1" dirty="0">
                <a:solidFill>
                  <a:srgbClr val="E30E19"/>
                </a:solidFill>
                <a:effectLst>
                  <a:outerShdw blurRad="38100" dist="38100" dir="2700000" algn="tl">
                    <a:srgbClr val="000000">
                      <a:alpha val="43137"/>
                    </a:srgbClr>
                  </a:outerShdw>
                </a:effectLst>
              </a:rPr>
              <a:t>Girişimciliğin Olası Dezavantajları</a:t>
            </a:r>
          </a:p>
        </p:txBody>
      </p:sp>
    </p:spTree>
    <p:extLst>
      <p:ext uri="{BB962C8B-B14F-4D97-AF65-F5344CB8AC3E}">
        <p14:creationId xmlns:p14="http://schemas.microsoft.com/office/powerpoint/2010/main" val="163551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fade">
                                      <p:cBhvr>
                                        <p:cTn id="49" dur="1000"/>
                                        <p:tgtEl>
                                          <p:spTgt spid="2">
                                            <p:txEl>
                                              <p:pRg st="7" end="7"/>
                                            </p:txEl>
                                          </p:spTgt>
                                        </p:tgtEl>
                                      </p:cBhvr>
                                    </p:animEffect>
                                    <p:anim calcmode="lin" valueType="num">
                                      <p:cBhvr>
                                        <p:cTn id="5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000"/>
                                        <p:tgtEl>
                                          <p:spTgt spid="2">
                                            <p:txEl>
                                              <p:pRg st="8" end="8"/>
                                            </p:txEl>
                                          </p:spTgt>
                                        </p:tgtEl>
                                      </p:cBhvr>
                                    </p:animEffect>
                                    <p:anim calcmode="lin" valueType="num">
                                      <p:cBhvr>
                                        <p:cTn id="5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45968" y="2542533"/>
            <a:ext cx="11669028" cy="1815882"/>
          </a:xfrm>
          <a:prstGeom prst="rect">
            <a:avLst/>
          </a:prstGeom>
        </p:spPr>
        <p:txBody>
          <a:bodyPr wrap="square">
            <a:spAutoFit/>
          </a:bodyPr>
          <a:lstStyle/>
          <a:p>
            <a:pPr algn="just"/>
            <a:r>
              <a:rPr lang="tr-TR" sz="1600" dirty="0"/>
              <a:t>Amerikan ekonomisinde girişimcilik trendini yükselten güçler ne? Hangi faktörler bizi </a:t>
            </a:r>
            <a:r>
              <a:rPr lang="tr-TR" sz="1600" dirty="0" smtClean="0"/>
              <a:t>girişimcilik çağına </a:t>
            </a:r>
            <a:r>
              <a:rPr lang="tr-TR" sz="1600" dirty="0"/>
              <a:t>getirdi? Aşağıda en önemli faktörlerden bazıları verilmiştir</a:t>
            </a:r>
            <a:r>
              <a:rPr lang="tr-TR" sz="1600" dirty="0" smtClean="0"/>
              <a:t>:</a:t>
            </a:r>
          </a:p>
          <a:p>
            <a:pPr algn="just"/>
            <a:endParaRPr lang="tr-TR" sz="1600" dirty="0"/>
          </a:p>
          <a:p>
            <a:pPr algn="just"/>
            <a:r>
              <a:rPr lang="tr-TR" sz="1600" dirty="0"/>
              <a:t>Kahraman olarak girişimciler. Amerikalıların girişimcilere karşı sergilediği tutum </a:t>
            </a:r>
            <a:r>
              <a:rPr lang="tr-TR" sz="1600" dirty="0" smtClean="0"/>
              <a:t>maddi olmayan </a:t>
            </a:r>
            <a:r>
              <a:rPr lang="tr-TR" sz="1600" dirty="0"/>
              <a:t>fakat çok önemli bir faktördür. Ulus olarak biz Amerikalılar, girişimcileri </a:t>
            </a:r>
            <a:r>
              <a:rPr lang="tr-TR" sz="1600" dirty="0" smtClean="0"/>
              <a:t>kahraman statüsüne </a:t>
            </a:r>
            <a:r>
              <a:rPr lang="tr-TR" sz="1600" dirty="0"/>
              <a:t>yükselttik ve onların başarılarını model olarak benimsedik. Spor </a:t>
            </a:r>
            <a:r>
              <a:rPr lang="tr-TR" sz="1600" dirty="0" smtClean="0"/>
              <a:t>için </a:t>
            </a:r>
            <a:r>
              <a:rPr lang="tr-TR" sz="1600" dirty="0" err="1" smtClean="0"/>
              <a:t>LeBron</a:t>
            </a:r>
            <a:r>
              <a:rPr lang="tr-TR" sz="1600" dirty="0" smtClean="0"/>
              <a:t> </a:t>
            </a:r>
            <a:r>
              <a:rPr lang="tr-TR" sz="1600" dirty="0"/>
              <a:t>James ve </a:t>
            </a:r>
            <a:r>
              <a:rPr lang="tr-TR" sz="1600" dirty="0" err="1"/>
              <a:t>Peyton</a:t>
            </a:r>
            <a:r>
              <a:rPr lang="tr-TR" sz="1600" dirty="0"/>
              <a:t> </a:t>
            </a:r>
            <a:r>
              <a:rPr lang="tr-TR" sz="1600" dirty="0" err="1"/>
              <a:t>Manning</a:t>
            </a:r>
            <a:r>
              <a:rPr lang="tr-TR" sz="1600" dirty="0"/>
              <a:t> neyse Bill Gates (Microsoft), </a:t>
            </a:r>
            <a:r>
              <a:rPr lang="tr-TR" sz="1600" dirty="0" err="1"/>
              <a:t>Oprah</a:t>
            </a:r>
            <a:r>
              <a:rPr lang="tr-TR" sz="1600" dirty="0"/>
              <a:t> </a:t>
            </a:r>
            <a:r>
              <a:rPr lang="tr-TR" sz="1600" dirty="0" err="1"/>
              <a:t>Winfrey</a:t>
            </a:r>
            <a:r>
              <a:rPr lang="tr-TR" sz="1600" dirty="0"/>
              <a:t> /</a:t>
            </a:r>
            <a:r>
              <a:rPr lang="tr-TR" sz="1600" dirty="0" err="1" smtClean="0"/>
              <a:t>Harpo</a:t>
            </a:r>
            <a:r>
              <a:rPr lang="tr-TR" sz="1600" dirty="0" smtClean="0"/>
              <a:t> Ürünleri </a:t>
            </a:r>
            <a:r>
              <a:rPr lang="tr-TR" sz="1600" dirty="0"/>
              <a:t>ve OWN (</a:t>
            </a:r>
            <a:r>
              <a:rPr lang="tr-TR" sz="1600" dirty="0" err="1"/>
              <a:t>Oprah</a:t>
            </a:r>
            <a:r>
              <a:rPr lang="tr-TR" sz="1600" dirty="0"/>
              <a:t> </a:t>
            </a:r>
            <a:r>
              <a:rPr lang="tr-TR" sz="1600" dirty="0" err="1"/>
              <a:t>Winfrey</a:t>
            </a:r>
            <a:r>
              <a:rPr lang="tr-TR" sz="1600" dirty="0"/>
              <a:t> Ağı), </a:t>
            </a:r>
            <a:r>
              <a:rPr lang="tr-TR" sz="1600" dirty="0" err="1"/>
              <a:t>Jeff</a:t>
            </a:r>
            <a:r>
              <a:rPr lang="tr-TR" sz="1600" dirty="0"/>
              <a:t> </a:t>
            </a:r>
            <a:r>
              <a:rPr lang="tr-TR" sz="1600" dirty="0" err="1"/>
              <a:t>Bezos</a:t>
            </a:r>
            <a:r>
              <a:rPr lang="tr-TR" sz="1600" dirty="0"/>
              <a:t> (Amazon.com), Steve </a:t>
            </a:r>
            <a:r>
              <a:rPr lang="tr-TR" sz="1600" dirty="0" err="1"/>
              <a:t>Jobs</a:t>
            </a:r>
            <a:r>
              <a:rPr lang="tr-TR" sz="1600" dirty="0"/>
              <a:t> (Apple) </a:t>
            </a:r>
            <a:r>
              <a:rPr lang="tr-TR" sz="1600" dirty="0" smtClean="0"/>
              <a:t>ve Mark </a:t>
            </a:r>
            <a:r>
              <a:rPr lang="tr-TR" sz="1600" dirty="0" err="1"/>
              <a:t>Zückerberg</a:t>
            </a:r>
            <a:r>
              <a:rPr lang="tr-TR" sz="1600" dirty="0"/>
              <a:t> (Facebook) gibi işletme kurucuları da girişimcilik için odur.</a:t>
            </a:r>
            <a:endParaRPr lang="tr-TR" sz="1600" dirty="0" smtClean="0"/>
          </a:p>
        </p:txBody>
      </p:sp>
      <p:sp>
        <p:nvSpPr>
          <p:cNvPr id="3" name="Dikdörtgen 2"/>
          <p:cNvSpPr/>
          <p:nvPr/>
        </p:nvSpPr>
        <p:spPr>
          <a:xfrm>
            <a:off x="470682" y="474637"/>
            <a:ext cx="11669028" cy="584775"/>
          </a:xfrm>
          <a:prstGeom prst="rect">
            <a:avLst/>
          </a:prstGeom>
        </p:spPr>
        <p:txBody>
          <a:bodyPr wrap="square" lIns="91440" tIns="45720" rIns="91440" bIns="45720">
            <a:spAutoFit/>
          </a:bodyPr>
          <a:lstStyle/>
          <a:p>
            <a:pPr algn="ctr"/>
            <a:r>
              <a:rPr lang="tr-TR" sz="3200" b="1" dirty="0">
                <a:solidFill>
                  <a:srgbClr val="E30E19"/>
                </a:solidFill>
                <a:effectLst>
                  <a:outerShdw blurRad="38100" dist="38100" dir="2700000" algn="tl">
                    <a:srgbClr val="000000">
                      <a:alpha val="43137"/>
                    </a:srgbClr>
                  </a:outerShdw>
                </a:effectLst>
              </a:rPr>
              <a:t>Yükselişin Ardında: Girişimcilik Ateşini Ne Besliyor?</a:t>
            </a:r>
          </a:p>
        </p:txBody>
      </p:sp>
    </p:spTree>
    <p:extLst>
      <p:ext uri="{BB962C8B-B14F-4D97-AF65-F5344CB8AC3E}">
        <p14:creationId xmlns:p14="http://schemas.microsoft.com/office/powerpoint/2010/main" val="282204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449" y="1092797"/>
            <a:ext cx="10354962" cy="4858902"/>
          </a:xfrm>
          <a:prstGeom prst="rect">
            <a:avLst/>
          </a:prstGeom>
        </p:spPr>
      </p:pic>
    </p:spTree>
    <p:extLst>
      <p:ext uri="{BB962C8B-B14F-4D97-AF65-F5344CB8AC3E}">
        <p14:creationId xmlns:p14="http://schemas.microsoft.com/office/powerpoint/2010/main" val="356952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45968" y="2097685"/>
            <a:ext cx="11669028" cy="3539430"/>
          </a:xfrm>
          <a:prstGeom prst="rect">
            <a:avLst/>
          </a:prstGeom>
        </p:spPr>
        <p:txBody>
          <a:bodyPr wrap="square">
            <a:spAutoFit/>
          </a:bodyPr>
          <a:lstStyle/>
          <a:p>
            <a:pPr algn="just"/>
            <a:r>
              <a:rPr lang="tr-TR" sz="1600" dirty="0"/>
              <a:t>Gördüğümüz gibi, neredeyse herkesin bir girişimci olma potansiyeli vardır. Aslında </a:t>
            </a:r>
            <a:r>
              <a:rPr lang="tr-TR" sz="1600" dirty="0" smtClean="0"/>
              <a:t>çeşitlilik girişimciliğin </a:t>
            </a:r>
            <a:r>
              <a:rPr lang="tr-TR" sz="1600" dirty="0"/>
              <a:t>bir özelliğidir. Şimdi girişimciliğin kumaşını oluşturan çeşitli insanların </a:t>
            </a:r>
            <a:r>
              <a:rPr lang="tr-TR" sz="1600" dirty="0" smtClean="0"/>
              <a:t>karışımını keşfedeceğiz.</a:t>
            </a:r>
          </a:p>
          <a:p>
            <a:pPr algn="just"/>
            <a:endParaRPr lang="tr-TR" sz="1600" dirty="0"/>
          </a:p>
          <a:p>
            <a:pPr marL="342900" indent="-342900" algn="just">
              <a:buFont typeface="Arial" panose="020B0604020202020204" pitchFamily="34" charset="0"/>
              <a:buChar char="•"/>
            </a:pPr>
            <a:r>
              <a:rPr lang="tr-TR" sz="1600" dirty="0"/>
              <a:t>Genç </a:t>
            </a:r>
            <a:r>
              <a:rPr lang="tr-TR" sz="1600" dirty="0" smtClean="0"/>
              <a:t>Girişimciler</a:t>
            </a:r>
          </a:p>
          <a:p>
            <a:pPr marL="342900" indent="-342900" algn="just">
              <a:buFont typeface="Arial" panose="020B0604020202020204" pitchFamily="34" charset="0"/>
              <a:buChar char="•"/>
            </a:pPr>
            <a:r>
              <a:rPr lang="tr-TR" sz="1600" dirty="0"/>
              <a:t>Kadın </a:t>
            </a:r>
            <a:r>
              <a:rPr lang="tr-TR" sz="1600" dirty="0" smtClean="0"/>
              <a:t>Girişimciler</a:t>
            </a:r>
          </a:p>
          <a:p>
            <a:pPr marL="342900" indent="-342900" algn="just">
              <a:buFont typeface="Arial" panose="020B0604020202020204" pitchFamily="34" charset="0"/>
              <a:buChar char="•"/>
            </a:pPr>
            <a:r>
              <a:rPr lang="tr-TR" sz="1600" dirty="0"/>
              <a:t>Azınlık </a:t>
            </a:r>
            <a:r>
              <a:rPr lang="tr-TR" sz="1600" dirty="0" smtClean="0"/>
              <a:t>Şirketler</a:t>
            </a:r>
          </a:p>
          <a:p>
            <a:pPr marL="342900" indent="-342900" algn="just">
              <a:buFont typeface="Arial" panose="020B0604020202020204" pitchFamily="34" charset="0"/>
              <a:buChar char="•"/>
            </a:pPr>
            <a:r>
              <a:rPr lang="tr-TR" sz="1600" dirty="0"/>
              <a:t>Göçmen </a:t>
            </a:r>
            <a:r>
              <a:rPr lang="tr-TR" sz="1600" dirty="0" smtClean="0"/>
              <a:t>Girişimciler</a:t>
            </a:r>
          </a:p>
          <a:p>
            <a:pPr marL="342900" indent="-342900" algn="just">
              <a:buFont typeface="Arial" panose="020B0604020202020204" pitchFamily="34" charset="0"/>
              <a:buChar char="•"/>
            </a:pPr>
            <a:r>
              <a:rPr lang="tr-TR" sz="1600" dirty="0"/>
              <a:t>Yarı Zamanlı </a:t>
            </a:r>
            <a:r>
              <a:rPr lang="tr-TR" sz="1600" dirty="0" smtClean="0"/>
              <a:t>Girişimciler</a:t>
            </a:r>
          </a:p>
          <a:p>
            <a:pPr marL="342900" indent="-342900" algn="just">
              <a:buFont typeface="Arial" panose="020B0604020202020204" pitchFamily="34" charset="0"/>
              <a:buChar char="•"/>
            </a:pPr>
            <a:r>
              <a:rPr lang="tr-TR" sz="1600" dirty="0"/>
              <a:t>Ev Tabanlı </a:t>
            </a:r>
            <a:r>
              <a:rPr lang="tr-TR" sz="1600" dirty="0" smtClean="0"/>
              <a:t>İşletmeler</a:t>
            </a:r>
          </a:p>
          <a:p>
            <a:pPr marL="342900" indent="-342900" algn="just">
              <a:buFont typeface="Arial" panose="020B0604020202020204" pitchFamily="34" charset="0"/>
              <a:buChar char="•"/>
            </a:pPr>
            <a:r>
              <a:rPr lang="tr-TR" sz="1600" dirty="0"/>
              <a:t>Aile </a:t>
            </a:r>
            <a:r>
              <a:rPr lang="tr-TR" sz="1600" dirty="0" smtClean="0"/>
              <a:t>Şirketleri</a:t>
            </a:r>
          </a:p>
          <a:p>
            <a:pPr marL="342900" indent="-342900" algn="just">
              <a:buFont typeface="Arial" panose="020B0604020202020204" pitchFamily="34" charset="0"/>
              <a:buChar char="•"/>
            </a:pPr>
            <a:r>
              <a:rPr lang="tr-TR" sz="1600" dirty="0"/>
              <a:t>Girişimci </a:t>
            </a:r>
            <a:r>
              <a:rPr lang="tr-TR" sz="1600" dirty="0" smtClean="0"/>
              <a:t>Çiftler</a:t>
            </a:r>
          </a:p>
          <a:p>
            <a:pPr marL="342900" indent="-342900" algn="just">
              <a:buFont typeface="Arial" panose="020B0604020202020204" pitchFamily="34" charset="0"/>
              <a:buChar char="•"/>
            </a:pPr>
            <a:r>
              <a:rPr lang="tr-TR" sz="1600" dirty="0"/>
              <a:t>Şirket </a:t>
            </a:r>
            <a:r>
              <a:rPr lang="tr-TR" sz="1600" dirty="0" smtClean="0"/>
              <a:t>Artıkları</a:t>
            </a:r>
          </a:p>
          <a:p>
            <a:pPr marL="342900" indent="-342900" algn="just">
              <a:buFont typeface="Arial" panose="020B0604020202020204" pitchFamily="34" charset="0"/>
              <a:buChar char="•"/>
            </a:pPr>
            <a:r>
              <a:rPr lang="tr-TR" sz="1600" dirty="0"/>
              <a:t>Kurumsal </a:t>
            </a:r>
            <a:r>
              <a:rPr lang="tr-TR" sz="1600" dirty="0" smtClean="0"/>
              <a:t>Eksiklikler</a:t>
            </a:r>
          </a:p>
          <a:p>
            <a:pPr marL="342900" indent="-342900" algn="just">
              <a:buFont typeface="Arial" panose="020B0604020202020204" pitchFamily="34" charset="0"/>
              <a:buChar char="•"/>
            </a:pPr>
            <a:r>
              <a:rPr lang="tr-TR" sz="1600" dirty="0"/>
              <a:t>Amerika’da 1946 – 1964 Arasında Doğanları Emekliye Ayırmak</a:t>
            </a:r>
            <a:endParaRPr lang="tr-TR" sz="1600" dirty="0" smtClean="0"/>
          </a:p>
        </p:txBody>
      </p:sp>
      <p:sp>
        <p:nvSpPr>
          <p:cNvPr id="3" name="Dikdörtgen 2"/>
          <p:cNvSpPr/>
          <p:nvPr/>
        </p:nvSpPr>
        <p:spPr>
          <a:xfrm>
            <a:off x="470682" y="474637"/>
            <a:ext cx="11669028" cy="584775"/>
          </a:xfrm>
          <a:prstGeom prst="rect">
            <a:avLst/>
          </a:prstGeom>
        </p:spPr>
        <p:txBody>
          <a:bodyPr wrap="square" lIns="91440" tIns="45720" rIns="91440" bIns="45720">
            <a:spAutoFit/>
          </a:bodyPr>
          <a:lstStyle/>
          <a:p>
            <a:pPr algn="ctr"/>
            <a:r>
              <a:rPr lang="tr-TR" sz="3200" b="1" dirty="0">
                <a:solidFill>
                  <a:srgbClr val="E30E19"/>
                </a:solidFill>
                <a:effectLst>
                  <a:outerShdw blurRad="38100" dist="38100" dir="2700000" algn="tl">
                    <a:srgbClr val="000000">
                      <a:alpha val="43137"/>
                    </a:srgbClr>
                  </a:outerShdw>
                </a:effectLst>
              </a:rPr>
              <a:t>Girişimciliğin Kültürel Çeşitliliği</a:t>
            </a:r>
          </a:p>
        </p:txBody>
      </p:sp>
    </p:spTree>
    <p:extLst>
      <p:ext uri="{BB962C8B-B14F-4D97-AF65-F5344CB8AC3E}">
        <p14:creationId xmlns:p14="http://schemas.microsoft.com/office/powerpoint/2010/main" val="212780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fade">
                                      <p:cBhvr>
                                        <p:cTn id="49" dur="1000"/>
                                        <p:tgtEl>
                                          <p:spTgt spid="2">
                                            <p:txEl>
                                              <p:pRg st="7" end="7"/>
                                            </p:txEl>
                                          </p:spTgt>
                                        </p:tgtEl>
                                      </p:cBhvr>
                                    </p:animEffect>
                                    <p:anim calcmode="lin" valueType="num">
                                      <p:cBhvr>
                                        <p:cTn id="5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000"/>
                                        <p:tgtEl>
                                          <p:spTgt spid="2">
                                            <p:txEl>
                                              <p:pRg st="8" end="8"/>
                                            </p:txEl>
                                          </p:spTgt>
                                        </p:tgtEl>
                                      </p:cBhvr>
                                    </p:animEffect>
                                    <p:anim calcmode="lin" valueType="num">
                                      <p:cBhvr>
                                        <p:cTn id="5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Effect transition="in" filter="fade">
                                      <p:cBhvr>
                                        <p:cTn id="63" dur="1000"/>
                                        <p:tgtEl>
                                          <p:spTgt spid="2">
                                            <p:txEl>
                                              <p:pRg st="9" end="9"/>
                                            </p:txEl>
                                          </p:spTgt>
                                        </p:tgtEl>
                                      </p:cBhvr>
                                    </p:animEffect>
                                    <p:anim calcmode="lin" valueType="num">
                                      <p:cBhvr>
                                        <p:cTn id="64"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10" end="10"/>
                                            </p:txEl>
                                          </p:spTgt>
                                        </p:tgtEl>
                                        <p:attrNameLst>
                                          <p:attrName>style.visibility</p:attrName>
                                        </p:attrNameLst>
                                      </p:cBhvr>
                                      <p:to>
                                        <p:strVal val="visible"/>
                                      </p:to>
                                    </p:set>
                                    <p:animEffect transition="in" filter="fade">
                                      <p:cBhvr>
                                        <p:cTn id="70" dur="1000"/>
                                        <p:tgtEl>
                                          <p:spTgt spid="2">
                                            <p:txEl>
                                              <p:pRg st="10" end="10"/>
                                            </p:txEl>
                                          </p:spTgt>
                                        </p:tgtEl>
                                      </p:cBhvr>
                                    </p:animEffect>
                                    <p:anim calcmode="lin" valueType="num">
                                      <p:cBhvr>
                                        <p:cTn id="71"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11" end="11"/>
                                            </p:txEl>
                                          </p:spTgt>
                                        </p:tgtEl>
                                        <p:attrNameLst>
                                          <p:attrName>style.visibility</p:attrName>
                                        </p:attrNameLst>
                                      </p:cBhvr>
                                      <p:to>
                                        <p:strVal val="visible"/>
                                      </p:to>
                                    </p:set>
                                    <p:animEffect transition="in" filter="fade">
                                      <p:cBhvr>
                                        <p:cTn id="77" dur="1000"/>
                                        <p:tgtEl>
                                          <p:spTgt spid="2">
                                            <p:txEl>
                                              <p:pRg st="11" end="11"/>
                                            </p:txEl>
                                          </p:spTgt>
                                        </p:tgtEl>
                                      </p:cBhvr>
                                    </p:animEffect>
                                    <p:anim calcmode="lin" valueType="num">
                                      <p:cBhvr>
                                        <p:cTn id="78"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12" end="12"/>
                                            </p:txEl>
                                          </p:spTgt>
                                        </p:tgtEl>
                                        <p:attrNameLst>
                                          <p:attrName>style.visibility</p:attrName>
                                        </p:attrNameLst>
                                      </p:cBhvr>
                                      <p:to>
                                        <p:strVal val="visible"/>
                                      </p:to>
                                    </p:set>
                                    <p:animEffect transition="in" filter="fade">
                                      <p:cBhvr>
                                        <p:cTn id="84" dur="1000"/>
                                        <p:tgtEl>
                                          <p:spTgt spid="2">
                                            <p:txEl>
                                              <p:pRg st="12" end="12"/>
                                            </p:txEl>
                                          </p:spTgt>
                                        </p:tgtEl>
                                      </p:cBhvr>
                                    </p:animEffect>
                                    <p:anim calcmode="lin" valueType="num">
                                      <p:cBhvr>
                                        <p:cTn id="85"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2205" y="368045"/>
            <a:ext cx="5795449" cy="6053349"/>
          </a:xfrm>
          <a:prstGeom prst="rect">
            <a:avLst/>
          </a:prstGeom>
        </p:spPr>
      </p:pic>
    </p:spTree>
    <p:extLst>
      <p:ext uri="{BB962C8B-B14F-4D97-AF65-F5344CB8AC3E}">
        <p14:creationId xmlns:p14="http://schemas.microsoft.com/office/powerpoint/2010/main" val="218526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161" y="741406"/>
            <a:ext cx="11098671" cy="5432553"/>
          </a:xfrm>
          <a:prstGeom prst="rect">
            <a:avLst/>
          </a:prstGeom>
        </p:spPr>
      </p:pic>
    </p:spTree>
    <p:extLst>
      <p:ext uri="{BB962C8B-B14F-4D97-AF65-F5344CB8AC3E}">
        <p14:creationId xmlns:p14="http://schemas.microsoft.com/office/powerpoint/2010/main" val="413667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5676"/>
            <a:ext cx="12192000" cy="5326648"/>
          </a:xfrm>
          <a:prstGeom prst="rect">
            <a:avLst/>
          </a:prstGeom>
        </p:spPr>
      </p:pic>
    </p:spTree>
    <p:extLst>
      <p:ext uri="{BB962C8B-B14F-4D97-AF65-F5344CB8AC3E}">
        <p14:creationId xmlns:p14="http://schemas.microsoft.com/office/powerpoint/2010/main" val="282204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45968" y="2764954"/>
            <a:ext cx="11669028" cy="1815882"/>
          </a:xfrm>
          <a:prstGeom prst="rect">
            <a:avLst/>
          </a:prstGeom>
        </p:spPr>
        <p:txBody>
          <a:bodyPr wrap="square">
            <a:spAutoFit/>
          </a:bodyPr>
          <a:lstStyle/>
          <a:p>
            <a:pPr algn="just"/>
            <a:r>
              <a:rPr lang="tr-TR" sz="1600" dirty="0"/>
              <a:t>Amerika’daki 28 milyon işletmeden yaklaşık 27,9 milyonu veya yüzde 99,7’sinin küçük </a:t>
            </a:r>
            <a:r>
              <a:rPr lang="tr-TR" sz="1600" dirty="0" smtClean="0"/>
              <a:t>işletme olduğu </a:t>
            </a:r>
            <a:r>
              <a:rPr lang="tr-TR" sz="1600" dirty="0"/>
              <a:t>düşünülüyor. Küçük işletmenin evrensel bir tanımı olmamasına rağmen (ABD </a:t>
            </a:r>
            <a:r>
              <a:rPr lang="tr-TR" sz="1600" dirty="0" smtClean="0"/>
              <a:t>Küçük İşletmeler </a:t>
            </a:r>
            <a:r>
              <a:rPr lang="tr-TR" sz="1600" dirty="0"/>
              <a:t>Dairesi’nin sanayi kategorilerine dayalı 800’den fazla küçük işletme tanımı vardır</a:t>
            </a:r>
            <a:r>
              <a:rPr lang="tr-TR" sz="1600" dirty="0" smtClean="0"/>
              <a:t>.) küçük </a:t>
            </a:r>
            <a:r>
              <a:rPr lang="tr-TR" sz="1600" dirty="0"/>
              <a:t>işletmenin genel tanımı 100’den az çalışanı olan şirkettir. </a:t>
            </a:r>
            <a:endParaRPr lang="tr-TR" sz="1600" dirty="0" smtClean="0"/>
          </a:p>
          <a:p>
            <a:pPr algn="just"/>
            <a:endParaRPr lang="tr-TR" sz="1600" dirty="0"/>
          </a:p>
          <a:p>
            <a:pPr algn="just"/>
            <a:r>
              <a:rPr lang="tr-TR" sz="1600" dirty="0" smtClean="0"/>
              <a:t>Küçük </a:t>
            </a:r>
            <a:r>
              <a:rPr lang="tr-TR" sz="1600" dirty="0"/>
              <a:t>şirketlerin çoğu </a:t>
            </a:r>
            <a:r>
              <a:rPr lang="tr-TR" sz="1600" dirty="0" smtClean="0"/>
              <a:t>perakende ve </a:t>
            </a:r>
            <a:r>
              <a:rPr lang="tr-TR" sz="1600" dirty="0"/>
              <a:t>hizmet sektörüne yönelse de küçük işletmeler hemen hemen her sektörde başarı </a:t>
            </a:r>
            <a:r>
              <a:rPr lang="tr-TR" sz="1600" dirty="0" smtClean="0"/>
              <a:t>gösteriyor. </a:t>
            </a:r>
            <a:r>
              <a:rPr lang="tr-TR" sz="1600" dirty="0"/>
              <a:t>Bu işletmeler küçük olabilir fakat ekonomiye katkıları hiç de az </a:t>
            </a:r>
            <a:r>
              <a:rPr lang="tr-TR" sz="1600" dirty="0" smtClean="0"/>
              <a:t>değil. Örneğin </a:t>
            </a:r>
            <a:r>
              <a:rPr lang="tr-TR" sz="1600" dirty="0"/>
              <a:t>toplam iş aktiflerinin dörtte birine sahip olsalar da küçük işletmeler ülkenin özel sektör iş gücünün yüzde 49,2’sine istihdam sağlar. </a:t>
            </a:r>
            <a:endParaRPr lang="tr-TR" sz="1600" dirty="0" smtClean="0"/>
          </a:p>
        </p:txBody>
      </p:sp>
      <p:sp>
        <p:nvSpPr>
          <p:cNvPr id="3" name="Dikdörtgen 2"/>
          <p:cNvSpPr/>
          <p:nvPr/>
        </p:nvSpPr>
        <p:spPr>
          <a:xfrm>
            <a:off x="470682" y="474637"/>
            <a:ext cx="11669028" cy="584775"/>
          </a:xfrm>
          <a:prstGeom prst="rect">
            <a:avLst/>
          </a:prstGeom>
        </p:spPr>
        <p:txBody>
          <a:bodyPr wrap="square" lIns="91440" tIns="45720" rIns="91440" bIns="45720">
            <a:spAutoFit/>
          </a:bodyPr>
          <a:lstStyle/>
          <a:p>
            <a:pPr algn="ctr"/>
            <a:r>
              <a:rPr lang="tr-TR" sz="3200" b="1" dirty="0">
                <a:solidFill>
                  <a:srgbClr val="E30E19"/>
                </a:solidFill>
                <a:effectLst>
                  <a:outerShdw blurRad="38100" dist="38100" dir="2700000" algn="tl">
                    <a:srgbClr val="000000">
                      <a:alpha val="43137"/>
                    </a:srgbClr>
                  </a:outerShdw>
                </a:effectLst>
              </a:rPr>
              <a:t>“Küçük” İşletmelerin Gücü</a:t>
            </a:r>
          </a:p>
        </p:txBody>
      </p:sp>
    </p:spTree>
    <p:extLst>
      <p:ext uri="{BB962C8B-B14F-4D97-AF65-F5344CB8AC3E}">
        <p14:creationId xmlns:p14="http://schemas.microsoft.com/office/powerpoint/2010/main" val="301930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154" y="0"/>
            <a:ext cx="7369692" cy="6858000"/>
          </a:xfrm>
          <a:prstGeom prst="rect">
            <a:avLst/>
          </a:prstGeom>
        </p:spPr>
      </p:pic>
    </p:spTree>
    <p:extLst>
      <p:ext uri="{BB962C8B-B14F-4D97-AF65-F5344CB8AC3E}">
        <p14:creationId xmlns:p14="http://schemas.microsoft.com/office/powerpoint/2010/main" val="16746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79466" y="753877"/>
            <a:ext cx="11669028" cy="1077218"/>
          </a:xfrm>
          <a:prstGeom prst="rect">
            <a:avLst/>
          </a:prstGeom>
        </p:spPr>
        <p:txBody>
          <a:bodyPr wrap="square">
            <a:spAutoFit/>
          </a:bodyPr>
          <a:lstStyle/>
          <a:p>
            <a:pPr algn="just"/>
            <a:r>
              <a:rPr lang="tr-TR" sz="1600" dirty="0"/>
              <a:t>Önemli fırsatları değerlendirerek ve bu fırsatlardan yararlanmak için gerekli kaynakları </a:t>
            </a:r>
            <a:r>
              <a:rPr lang="tr-TR" sz="1600" dirty="0" smtClean="0"/>
              <a:t>toplayarak kâr </a:t>
            </a:r>
            <a:r>
              <a:rPr lang="tr-TR" sz="1600" dirty="0"/>
              <a:t>ve büyüme elde etmek amacıyla risk ve belirsizliği göze alarak yeni bir iş kuran </a:t>
            </a:r>
            <a:r>
              <a:rPr lang="tr-TR" sz="1600" dirty="0" smtClean="0"/>
              <a:t>kişiye girişimci </a:t>
            </a:r>
            <a:r>
              <a:rPr lang="tr-TR" sz="1600" dirty="0"/>
              <a:t>denir. Her ne kadar birçok insan büyük iş fikirleriyle yola çıksa da çoğu asla </a:t>
            </a:r>
            <a:r>
              <a:rPr lang="tr-TR" sz="1600" dirty="0" smtClean="0"/>
              <a:t>fikirlerini gerçekleştiremez</a:t>
            </a:r>
            <a:r>
              <a:rPr lang="tr-TR" sz="1600" dirty="0"/>
              <a:t>. Girişimciler hariç. </a:t>
            </a:r>
            <a:endParaRPr lang="tr-TR" sz="1600" dirty="0" smtClean="0"/>
          </a:p>
          <a:p>
            <a:pPr algn="just"/>
            <a:endParaRPr lang="tr-TR" sz="1600" dirty="0"/>
          </a:p>
        </p:txBody>
      </p:sp>
      <p:sp>
        <p:nvSpPr>
          <p:cNvPr id="3" name="Dikdörtgen 2"/>
          <p:cNvSpPr/>
          <p:nvPr/>
        </p:nvSpPr>
        <p:spPr>
          <a:xfrm>
            <a:off x="445744" y="75626"/>
            <a:ext cx="11669028" cy="584775"/>
          </a:xfrm>
          <a:prstGeom prst="rect">
            <a:avLst/>
          </a:prstGeom>
        </p:spPr>
        <p:txBody>
          <a:bodyPr wrap="square" lIns="91440" tIns="45720" rIns="91440" bIns="45720">
            <a:spAutoFit/>
          </a:bodyPr>
          <a:lstStyle/>
          <a:p>
            <a:pPr algn="ctr"/>
            <a:r>
              <a:rPr lang="tr-TR" sz="3200" b="1" dirty="0">
                <a:solidFill>
                  <a:srgbClr val="E30E19"/>
                </a:solidFill>
                <a:effectLst>
                  <a:outerShdw blurRad="38100" dist="38100" dir="2700000" algn="tl">
                    <a:srgbClr val="000000">
                      <a:alpha val="43137"/>
                    </a:srgbClr>
                  </a:outerShdw>
                </a:effectLst>
              </a:rPr>
              <a:t>Girişimci Kimdir?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737849">
            <a:off x="6689164" y="3521526"/>
            <a:ext cx="4032193" cy="2413289"/>
          </a:xfrm>
          <a:prstGeom prst="rect">
            <a:avLst/>
          </a:prstGeom>
        </p:spPr>
      </p:pic>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09953">
            <a:off x="1216862" y="3465482"/>
            <a:ext cx="3870528" cy="2361226"/>
          </a:xfrm>
          <a:prstGeom prst="rect">
            <a:avLst/>
          </a:prstGeom>
        </p:spPr>
      </p:pic>
      <p:sp>
        <p:nvSpPr>
          <p:cNvPr id="6" name="Metin kutusu 5"/>
          <p:cNvSpPr txBox="1"/>
          <p:nvPr/>
        </p:nvSpPr>
        <p:spPr>
          <a:xfrm>
            <a:off x="515389" y="1903113"/>
            <a:ext cx="11676611" cy="584775"/>
          </a:xfrm>
          <a:prstGeom prst="rect">
            <a:avLst/>
          </a:prstGeom>
          <a:noFill/>
        </p:spPr>
        <p:txBody>
          <a:bodyPr wrap="square" rtlCol="0">
            <a:spAutoFit/>
          </a:bodyPr>
          <a:lstStyle/>
          <a:p>
            <a:pPr algn="ctr"/>
            <a:r>
              <a:rPr lang="tr-TR" sz="3200" u="sng" dirty="0" smtClean="0">
                <a:solidFill>
                  <a:srgbClr val="FF0000"/>
                </a:solidFill>
              </a:rPr>
              <a:t>GİRİŞİMCİ</a:t>
            </a:r>
            <a:r>
              <a:rPr lang="tr-TR" sz="3200" dirty="0" smtClean="0"/>
              <a:t> = </a:t>
            </a:r>
            <a:r>
              <a:rPr lang="tr-TR" sz="3200" dirty="0" smtClean="0">
                <a:solidFill>
                  <a:srgbClr val="1579BD"/>
                </a:solidFill>
              </a:rPr>
              <a:t>FİKİR</a:t>
            </a:r>
            <a:r>
              <a:rPr lang="tr-TR" sz="3200" dirty="0" smtClean="0"/>
              <a:t> + </a:t>
            </a:r>
            <a:r>
              <a:rPr lang="tr-TR" sz="3200" dirty="0" smtClean="0">
                <a:solidFill>
                  <a:srgbClr val="7030A0"/>
                </a:solidFill>
              </a:rPr>
              <a:t>SONUÇLANDIRMA BECERİSİ </a:t>
            </a:r>
            <a:r>
              <a:rPr lang="tr-TR" sz="3200" dirty="0" smtClean="0"/>
              <a:t>+ </a:t>
            </a:r>
            <a:r>
              <a:rPr lang="tr-TR" sz="3200" dirty="0" smtClean="0">
                <a:solidFill>
                  <a:srgbClr val="00B050"/>
                </a:solidFill>
              </a:rPr>
              <a:t>YARAR SAĞLAMA</a:t>
            </a:r>
            <a:endParaRPr lang="tr-TR" sz="3200" dirty="0">
              <a:solidFill>
                <a:srgbClr val="00B050"/>
              </a:solidFill>
            </a:endParaRPr>
          </a:p>
        </p:txBody>
      </p:sp>
    </p:spTree>
    <p:extLst>
      <p:ext uri="{BB962C8B-B14F-4D97-AF65-F5344CB8AC3E}">
        <p14:creationId xmlns:p14="http://schemas.microsoft.com/office/powerpoint/2010/main" val="61952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45968" y="2361300"/>
            <a:ext cx="11669028" cy="2339102"/>
          </a:xfrm>
          <a:prstGeom prst="rect">
            <a:avLst/>
          </a:prstGeom>
        </p:spPr>
        <p:txBody>
          <a:bodyPr wrap="square">
            <a:spAutoFit/>
          </a:bodyPr>
          <a:lstStyle/>
          <a:p>
            <a:pPr algn="just"/>
            <a:r>
              <a:rPr lang="tr-TR" sz="1600" dirty="0"/>
              <a:t>Sınırlı kaynak, deneyimsiz yönetim ve mali istikrar eksikliğinden dolayı küçük </a:t>
            </a:r>
            <a:r>
              <a:rPr lang="tr-TR" sz="1600" dirty="0" smtClean="0"/>
              <a:t>işletmelerin çökme </a:t>
            </a:r>
            <a:r>
              <a:rPr lang="tr-TR" sz="1600" dirty="0"/>
              <a:t>ihtimali nispeten daha yüksek. Bu bölümde daha önceden de gördüğünüz gibi </a:t>
            </a:r>
            <a:r>
              <a:rPr lang="tr-TR" sz="1600" dirty="0" smtClean="0"/>
              <a:t>start-</a:t>
            </a:r>
            <a:r>
              <a:rPr lang="tr-TR" sz="1600" dirty="0" err="1" smtClean="0"/>
              <a:t>uptan</a:t>
            </a:r>
            <a:r>
              <a:rPr lang="tr-TR" sz="1600" dirty="0" smtClean="0"/>
              <a:t> iki </a:t>
            </a:r>
            <a:r>
              <a:rPr lang="tr-TR" sz="1600" dirty="0"/>
              <a:t>yıl sonra küçük şirketlerin yüzde 31’i, 5 yıldan sonra ise yüzde 51’i başarısızlığa </a:t>
            </a:r>
            <a:r>
              <a:rPr lang="tr-TR" sz="1600" dirty="0" smtClean="0"/>
              <a:t>uğramış. </a:t>
            </a:r>
          </a:p>
          <a:p>
            <a:pPr algn="just"/>
            <a:endParaRPr lang="tr-TR" sz="1600" dirty="0"/>
          </a:p>
          <a:p>
            <a:pPr algn="just"/>
            <a:r>
              <a:rPr lang="tr-TR" sz="1600" dirty="0" smtClean="0"/>
              <a:t>Şekil 1.7 </a:t>
            </a:r>
            <a:r>
              <a:rPr lang="tr-TR" sz="1600" dirty="0"/>
              <a:t>son yıllardaki doğan ve sonlanan işlerin sayısını göstermektedir; bu sayı </a:t>
            </a:r>
            <a:r>
              <a:rPr lang="tr-TR" sz="1600" dirty="0" smtClean="0"/>
              <a:t>girişimciler yeni </a:t>
            </a:r>
            <a:r>
              <a:rPr lang="tr-TR" sz="1600" dirty="0"/>
              <a:t>işletmeler açtıkça ve diğerleri kapandıkça ortaya çıkan bu sürekli “müşteri </a:t>
            </a:r>
            <a:r>
              <a:rPr lang="tr-TR" sz="1600" dirty="0" err="1"/>
              <a:t>erimesi”nin</a:t>
            </a:r>
            <a:r>
              <a:rPr lang="tr-TR" sz="1600" dirty="0"/>
              <a:t> </a:t>
            </a:r>
            <a:r>
              <a:rPr lang="tr-TR" sz="1600" dirty="0" smtClean="0"/>
              <a:t>açık bir </a:t>
            </a:r>
            <a:r>
              <a:rPr lang="tr-TR" sz="1600" dirty="0"/>
              <a:t>göstergesi. </a:t>
            </a:r>
            <a:endParaRPr lang="tr-TR" sz="1600" dirty="0" smtClean="0"/>
          </a:p>
          <a:p>
            <a:pPr algn="just"/>
            <a:endParaRPr lang="tr-TR" sz="1600" dirty="0"/>
          </a:p>
          <a:p>
            <a:pPr algn="just"/>
            <a:r>
              <a:rPr lang="tr-TR" sz="1600" dirty="0" smtClean="0"/>
              <a:t>Daha </a:t>
            </a:r>
            <a:r>
              <a:rPr lang="tr-TR" sz="1600" dirty="0"/>
              <a:t>iyi fikir, pazarlama yaklaşımı ve ürünlerle eski şirketlerin yerini alan </a:t>
            </a:r>
            <a:r>
              <a:rPr lang="tr-TR" sz="1600" dirty="0" smtClean="0"/>
              <a:t>yeni şirketler </a:t>
            </a:r>
            <a:r>
              <a:rPr lang="tr-TR" sz="1600" dirty="0"/>
              <a:t>sağlıklı, girişimci bir ekonominin </a:t>
            </a:r>
            <a:r>
              <a:rPr lang="tr-TR" sz="1600" dirty="0" smtClean="0"/>
              <a:t>göstergesi. Belirsizlikle </a:t>
            </a:r>
            <a:r>
              <a:rPr lang="tr-TR" sz="1600" dirty="0"/>
              <a:t>dolu ve hızlı değişimlerle şekillenen bir çevrede iş kurdukları için </a:t>
            </a:r>
            <a:r>
              <a:rPr lang="tr-TR" sz="1600" dirty="0" smtClean="0"/>
              <a:t>girişimciler başarısızlığın </a:t>
            </a:r>
            <a:r>
              <a:rPr lang="tr-TR" sz="1600" dirty="0"/>
              <a:t>hayatlarının bir parçası olduğunun bilincindedirler fakat bu </a:t>
            </a:r>
            <a:r>
              <a:rPr lang="tr-TR" sz="1600" dirty="0" smtClean="0"/>
              <a:t>korkuyla </a:t>
            </a:r>
            <a:r>
              <a:rPr lang="tr-TR" sz="1600" dirty="0"/>
              <a:t>yaşamazlar.</a:t>
            </a:r>
            <a:endParaRPr lang="tr-TR" sz="1600" dirty="0" smtClean="0"/>
          </a:p>
        </p:txBody>
      </p:sp>
      <p:sp>
        <p:nvSpPr>
          <p:cNvPr id="3" name="Dikdörtgen 2"/>
          <p:cNvSpPr/>
          <p:nvPr/>
        </p:nvSpPr>
        <p:spPr>
          <a:xfrm>
            <a:off x="470682" y="474637"/>
            <a:ext cx="11669028" cy="584775"/>
          </a:xfrm>
          <a:prstGeom prst="rect">
            <a:avLst/>
          </a:prstGeom>
        </p:spPr>
        <p:txBody>
          <a:bodyPr wrap="square" lIns="91440" tIns="45720" rIns="91440" bIns="45720">
            <a:spAutoFit/>
          </a:bodyPr>
          <a:lstStyle/>
          <a:p>
            <a:pPr algn="ctr"/>
            <a:r>
              <a:rPr lang="tr-TR" sz="3200" b="1" dirty="0">
                <a:solidFill>
                  <a:srgbClr val="E30E19"/>
                </a:solidFill>
                <a:effectLst>
                  <a:outerShdw blurRad="38100" dist="38100" dir="2700000" algn="tl">
                    <a:srgbClr val="000000">
                      <a:alpha val="43137"/>
                    </a:srgbClr>
                  </a:outerShdw>
                </a:effectLst>
              </a:rPr>
              <a:t>Perspektife Başarısızlığı Ekleme</a:t>
            </a:r>
          </a:p>
        </p:txBody>
      </p:sp>
    </p:spTree>
    <p:extLst>
      <p:ext uri="{BB962C8B-B14F-4D97-AF65-F5344CB8AC3E}">
        <p14:creationId xmlns:p14="http://schemas.microsoft.com/office/powerpoint/2010/main" val="374155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 3"/>
          <p:cNvGrpSpPr/>
          <p:nvPr/>
        </p:nvGrpSpPr>
        <p:grpSpPr>
          <a:xfrm>
            <a:off x="584887" y="1069621"/>
            <a:ext cx="11491783" cy="4621408"/>
            <a:chOff x="584887" y="1069621"/>
            <a:chExt cx="11491783" cy="4621408"/>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87" y="1069621"/>
              <a:ext cx="11491783" cy="4621408"/>
            </a:xfrm>
            <a:prstGeom prst="rect">
              <a:avLst/>
            </a:prstGeom>
          </p:spPr>
        </p:pic>
        <p:sp>
          <p:nvSpPr>
            <p:cNvPr id="3" name="Dikdörtgen 2"/>
            <p:cNvSpPr/>
            <p:nvPr/>
          </p:nvSpPr>
          <p:spPr>
            <a:xfrm>
              <a:off x="1190285" y="1670907"/>
              <a:ext cx="829073" cy="307777"/>
            </a:xfrm>
            <a:prstGeom prst="rect">
              <a:avLst/>
            </a:prstGeom>
          </p:spPr>
          <p:txBody>
            <a:bodyPr wrap="none">
              <a:spAutoFit/>
            </a:bodyPr>
            <a:lstStyle/>
            <a:p>
              <a:r>
                <a:rPr lang="tr-TR" sz="1400" dirty="0"/>
                <a:t>Şekil 1.7 </a:t>
              </a:r>
            </a:p>
          </p:txBody>
        </p:sp>
      </p:grpSp>
    </p:spTree>
    <p:extLst>
      <p:ext uri="{BB962C8B-B14F-4D97-AF65-F5344CB8AC3E}">
        <p14:creationId xmlns:p14="http://schemas.microsoft.com/office/powerpoint/2010/main" val="397649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45968" y="2476631"/>
            <a:ext cx="11669028" cy="2554545"/>
          </a:xfrm>
          <a:prstGeom prst="rect">
            <a:avLst/>
          </a:prstGeom>
        </p:spPr>
        <p:txBody>
          <a:bodyPr wrap="square">
            <a:spAutoFit/>
          </a:bodyPr>
          <a:lstStyle/>
          <a:p>
            <a:pPr algn="just"/>
            <a:r>
              <a:rPr lang="tr-TR" sz="1600" dirty="0"/>
              <a:t>Başarısızlık girişimcilik sürecinin değerli bir parçası olabilir fakat hiç kimse yola işinde </a:t>
            </a:r>
            <a:r>
              <a:rPr lang="tr-TR" sz="1600" dirty="0" smtClean="0"/>
              <a:t>başarısız olmak </a:t>
            </a:r>
            <a:r>
              <a:rPr lang="tr-TR" sz="1600" dirty="0"/>
              <a:t>için çıkmaz. Şimdi başka bir başarısızlık örneği olmaktan kaçınma </a:t>
            </a:r>
            <a:r>
              <a:rPr lang="tr-TR" sz="1600" dirty="0" smtClean="0"/>
              <a:t>yollarını ve bir işi başarılı yapan şeyler: </a:t>
            </a:r>
          </a:p>
          <a:p>
            <a:pPr algn="just"/>
            <a:endParaRPr lang="tr-TR" sz="1600" dirty="0" smtClean="0"/>
          </a:p>
          <a:p>
            <a:pPr marL="285750" indent="-285750" algn="just">
              <a:buFont typeface="Wingdings" panose="05000000000000000000" pitchFamily="2" charset="2"/>
              <a:buChar char="ü"/>
            </a:pPr>
            <a:r>
              <a:rPr lang="tr-TR" sz="1600" dirty="0" smtClean="0"/>
              <a:t>İşinizi </a:t>
            </a:r>
            <a:r>
              <a:rPr lang="tr-TR" sz="1600" dirty="0"/>
              <a:t>En İnce Ayrıntısına Kadar </a:t>
            </a:r>
            <a:r>
              <a:rPr lang="tr-TR" sz="1600" dirty="0" smtClean="0"/>
              <a:t>Öğrenin</a:t>
            </a:r>
          </a:p>
          <a:p>
            <a:pPr marL="285750" indent="-285750" algn="just">
              <a:buFont typeface="Wingdings" panose="05000000000000000000" pitchFamily="2" charset="2"/>
              <a:buChar char="ü"/>
            </a:pPr>
            <a:r>
              <a:rPr lang="tr-TR" sz="1600" dirty="0"/>
              <a:t>Sağlam Bir İş Planı </a:t>
            </a:r>
            <a:r>
              <a:rPr lang="tr-TR" sz="1600" dirty="0" smtClean="0"/>
              <a:t>Oluştur</a:t>
            </a:r>
          </a:p>
          <a:p>
            <a:pPr marL="285750" indent="-285750" algn="just">
              <a:buFont typeface="Wingdings" panose="05000000000000000000" pitchFamily="2" charset="2"/>
              <a:buChar char="ü"/>
            </a:pPr>
            <a:r>
              <a:rPr lang="tr-TR" sz="1600" dirty="0"/>
              <a:t>Mali Kaynakları </a:t>
            </a:r>
            <a:r>
              <a:rPr lang="tr-TR" sz="1600" dirty="0" smtClean="0"/>
              <a:t>Yönetme</a:t>
            </a:r>
          </a:p>
          <a:p>
            <a:pPr marL="285750" indent="-285750" algn="just">
              <a:buFont typeface="Wingdings" panose="05000000000000000000" pitchFamily="2" charset="2"/>
              <a:buChar char="ü"/>
            </a:pPr>
            <a:r>
              <a:rPr lang="tr-TR" sz="1600" dirty="0"/>
              <a:t>Mali Tabloları </a:t>
            </a:r>
            <a:r>
              <a:rPr lang="tr-TR" sz="1600" dirty="0" smtClean="0"/>
              <a:t>Anlama</a:t>
            </a:r>
          </a:p>
          <a:p>
            <a:pPr marL="285750" indent="-285750" algn="just">
              <a:buFont typeface="Wingdings" panose="05000000000000000000" pitchFamily="2" charset="2"/>
              <a:buChar char="ü"/>
            </a:pPr>
            <a:r>
              <a:rPr lang="tr-TR" sz="1600" dirty="0"/>
              <a:t>İnsanları Etkili Bir Şekilde Yönetmeyi </a:t>
            </a:r>
            <a:r>
              <a:rPr lang="tr-TR" sz="1600" dirty="0" smtClean="0"/>
              <a:t>Öğrenme</a:t>
            </a:r>
          </a:p>
          <a:p>
            <a:pPr marL="285750" indent="-285750" algn="just">
              <a:buFont typeface="Wingdings" panose="05000000000000000000" pitchFamily="2" charset="2"/>
              <a:buChar char="ü"/>
            </a:pPr>
            <a:r>
              <a:rPr lang="tr-TR" sz="1600" dirty="0"/>
              <a:t>İşini Rekabet Ortamından Ayrı </a:t>
            </a:r>
            <a:r>
              <a:rPr lang="tr-TR" sz="1600" dirty="0" smtClean="0"/>
              <a:t>Tut</a:t>
            </a:r>
          </a:p>
          <a:p>
            <a:pPr marL="285750" indent="-285750" algn="just">
              <a:buFont typeface="Wingdings" panose="05000000000000000000" pitchFamily="2" charset="2"/>
              <a:buChar char="ü"/>
            </a:pPr>
            <a:r>
              <a:rPr lang="tr-TR" sz="1600" dirty="0"/>
              <a:t>Olumlu Bir Tutum Sergileme</a:t>
            </a:r>
            <a:endParaRPr lang="tr-TR" sz="1600" dirty="0" smtClean="0"/>
          </a:p>
        </p:txBody>
      </p:sp>
      <p:sp>
        <p:nvSpPr>
          <p:cNvPr id="3" name="Dikdörtgen 2"/>
          <p:cNvSpPr/>
          <p:nvPr/>
        </p:nvSpPr>
        <p:spPr>
          <a:xfrm>
            <a:off x="470682" y="474637"/>
            <a:ext cx="11669028" cy="584775"/>
          </a:xfrm>
          <a:prstGeom prst="rect">
            <a:avLst/>
          </a:prstGeom>
        </p:spPr>
        <p:txBody>
          <a:bodyPr wrap="square" lIns="91440" tIns="45720" rIns="91440" bIns="45720">
            <a:spAutoFit/>
          </a:bodyPr>
          <a:lstStyle/>
          <a:p>
            <a:pPr algn="ctr"/>
            <a:r>
              <a:rPr lang="tr-TR" sz="3200" b="1" dirty="0">
                <a:solidFill>
                  <a:srgbClr val="E30E19"/>
                </a:solidFill>
                <a:effectLst>
                  <a:outerShdw blurRad="38100" dist="38100" dir="2700000" algn="tl">
                    <a:srgbClr val="000000">
                      <a:alpha val="43137"/>
                    </a:srgbClr>
                  </a:outerShdw>
                </a:effectLst>
              </a:rPr>
              <a:t>Gizli Tehlikelerden Kaçınma Yolları</a:t>
            </a:r>
          </a:p>
        </p:txBody>
      </p:sp>
    </p:spTree>
    <p:extLst>
      <p:ext uri="{BB962C8B-B14F-4D97-AF65-F5344CB8AC3E}">
        <p14:creationId xmlns:p14="http://schemas.microsoft.com/office/powerpoint/2010/main" val="372450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fade">
                                      <p:cBhvr>
                                        <p:cTn id="49" dur="1000"/>
                                        <p:tgtEl>
                                          <p:spTgt spid="2">
                                            <p:txEl>
                                              <p:pRg st="7" end="7"/>
                                            </p:txEl>
                                          </p:spTgt>
                                        </p:tgtEl>
                                      </p:cBhvr>
                                    </p:animEffect>
                                    <p:anim calcmode="lin" valueType="num">
                                      <p:cBhvr>
                                        <p:cTn id="50"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8" end="8"/>
                                            </p:txEl>
                                          </p:spTgt>
                                        </p:tgtEl>
                                        <p:attrNameLst>
                                          <p:attrName>style.visibility</p:attrName>
                                        </p:attrNameLst>
                                      </p:cBhvr>
                                      <p:to>
                                        <p:strVal val="visible"/>
                                      </p:to>
                                    </p:set>
                                    <p:animEffect transition="in" filter="fade">
                                      <p:cBhvr>
                                        <p:cTn id="56" dur="1000"/>
                                        <p:tgtEl>
                                          <p:spTgt spid="2">
                                            <p:txEl>
                                              <p:pRg st="8" end="8"/>
                                            </p:txEl>
                                          </p:spTgt>
                                        </p:tgtEl>
                                      </p:cBhvr>
                                    </p:animEffect>
                                    <p:anim calcmode="lin" valueType="num">
                                      <p:cBhvr>
                                        <p:cTn id="5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6567" y="683094"/>
            <a:ext cx="7952979" cy="3290390"/>
          </a:xfrm>
          <a:prstGeom prst="rect">
            <a:avLst/>
          </a:prstGeom>
        </p:spPr>
      </p:pic>
      <p:sp>
        <p:nvSpPr>
          <p:cNvPr id="3" name="Metin kutusu 2"/>
          <p:cNvSpPr txBox="1"/>
          <p:nvPr/>
        </p:nvSpPr>
        <p:spPr>
          <a:xfrm>
            <a:off x="1479665" y="4605251"/>
            <a:ext cx="9476509" cy="2308324"/>
          </a:xfrm>
          <a:prstGeom prst="rect">
            <a:avLst/>
          </a:prstGeom>
          <a:noFill/>
        </p:spPr>
        <p:txBody>
          <a:bodyPr wrap="square" rtlCol="0">
            <a:spAutoFit/>
          </a:bodyPr>
          <a:lstStyle/>
          <a:p>
            <a:pPr marL="285750" indent="-285750">
              <a:buFont typeface="Wingdings" panose="05000000000000000000" pitchFamily="2" charset="2"/>
              <a:buChar char="Ø"/>
            </a:pPr>
            <a:r>
              <a:rPr lang="tr-TR" dirty="0" smtClean="0"/>
              <a:t>Dünya çapında erkeklerin iş kurma girişimi kadınlardan iki kat daha fazla</a:t>
            </a:r>
          </a:p>
          <a:p>
            <a:pPr marL="285750" indent="-285750">
              <a:buFont typeface="Wingdings" panose="05000000000000000000" pitchFamily="2" charset="2"/>
              <a:buChar char="Ø"/>
            </a:pPr>
            <a:endParaRPr lang="tr-TR" dirty="0"/>
          </a:p>
          <a:p>
            <a:pPr marL="285750" indent="-285750">
              <a:buFont typeface="Wingdings" panose="05000000000000000000" pitchFamily="2" charset="2"/>
              <a:buChar char="Ø"/>
            </a:pPr>
            <a:r>
              <a:rPr lang="tr-TR" dirty="0" smtClean="0"/>
              <a:t>Girişimciler sermaye desteği için aile üyelerine, arkadaşlarına ve diğer resmi olmayan yatırımcılara başvuruyor</a:t>
            </a:r>
          </a:p>
          <a:p>
            <a:pPr marL="285750" indent="-285750">
              <a:buFont typeface="Wingdings" panose="05000000000000000000" pitchFamily="2" charset="2"/>
              <a:buChar char="Ø"/>
            </a:pPr>
            <a:endParaRPr lang="tr-TR" dirty="0"/>
          </a:p>
          <a:p>
            <a:pPr marL="285750" indent="-285750">
              <a:buFont typeface="Wingdings" panose="05000000000000000000" pitchFamily="2" charset="2"/>
              <a:buChar char="Ø"/>
            </a:pPr>
            <a:r>
              <a:rPr lang="tr-TR" dirty="0" smtClean="0"/>
              <a:t>Girişimciler daha çok 35-44 yaşları arasında kendi şirketlerini kuruyor.</a:t>
            </a:r>
          </a:p>
          <a:p>
            <a:pPr marL="285750" indent="-285750">
              <a:buFont typeface="Arial" panose="020B0604020202020204" pitchFamily="34" charset="0"/>
              <a:buChar char="•"/>
            </a:pPr>
            <a:endParaRPr lang="tr-TR" dirty="0" smtClean="0"/>
          </a:p>
          <a:p>
            <a:pPr marL="285750" indent="-285750">
              <a:buFont typeface="Arial" panose="020B0604020202020204" pitchFamily="34" charset="0"/>
              <a:buChar char="•"/>
            </a:pPr>
            <a:endParaRPr lang="tr-TR" dirty="0"/>
          </a:p>
        </p:txBody>
      </p:sp>
    </p:spTree>
    <p:extLst>
      <p:ext uri="{BB962C8B-B14F-4D97-AF65-F5344CB8AC3E}">
        <p14:creationId xmlns:p14="http://schemas.microsoft.com/office/powerpoint/2010/main" val="35511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9590" y="367970"/>
            <a:ext cx="11669028" cy="523220"/>
          </a:xfrm>
          <a:prstGeom prst="rect">
            <a:avLst/>
          </a:prstGeom>
        </p:spPr>
        <p:txBody>
          <a:bodyPr wrap="square">
            <a:spAutoFit/>
          </a:bodyPr>
          <a:lstStyle/>
          <a:p>
            <a:pPr algn="ctr"/>
            <a:r>
              <a:rPr lang="tr-TR" sz="2800" b="1" u="sng" dirty="0" smtClean="0"/>
              <a:t>GİRİŞİMCİ PROFİLİ</a:t>
            </a:r>
          </a:p>
        </p:txBody>
      </p:sp>
      <p:sp>
        <p:nvSpPr>
          <p:cNvPr id="3" name="Metin kutusu 2"/>
          <p:cNvSpPr txBox="1"/>
          <p:nvPr/>
        </p:nvSpPr>
        <p:spPr>
          <a:xfrm>
            <a:off x="964276" y="1330036"/>
            <a:ext cx="10631979" cy="5355312"/>
          </a:xfrm>
          <a:prstGeom prst="rect">
            <a:avLst/>
          </a:prstGeom>
          <a:noFill/>
        </p:spPr>
        <p:txBody>
          <a:bodyPr wrap="square" rtlCol="0">
            <a:spAutoFit/>
          </a:bodyPr>
          <a:lstStyle/>
          <a:p>
            <a:pPr marL="285750" indent="-285750">
              <a:lnSpc>
                <a:spcPct val="200000"/>
              </a:lnSpc>
              <a:buFont typeface="Wingdings" panose="05000000000000000000" pitchFamily="2" charset="2"/>
              <a:buChar char="ü"/>
            </a:pPr>
            <a:r>
              <a:rPr lang="tr-TR" dirty="0">
                <a:hlinkClick r:id="rId2" action="ppaction://hlinksldjump"/>
              </a:rPr>
              <a:t>Paradan Ziyade Başarmanın </a:t>
            </a:r>
            <a:r>
              <a:rPr lang="tr-TR" dirty="0" smtClean="0">
                <a:hlinkClick r:id="rId2" action="ppaction://hlinksldjump"/>
              </a:rPr>
              <a:t>Değeri</a:t>
            </a:r>
            <a:endParaRPr lang="tr-TR" dirty="0" smtClean="0">
              <a:solidFill>
                <a:srgbClr val="FF0000"/>
              </a:solidFill>
            </a:endParaRPr>
          </a:p>
          <a:p>
            <a:pPr marL="285750" indent="-285750">
              <a:lnSpc>
                <a:spcPct val="200000"/>
              </a:lnSpc>
              <a:buFont typeface="Wingdings" panose="05000000000000000000" pitchFamily="2" charset="2"/>
              <a:buChar char="ü"/>
            </a:pPr>
            <a:r>
              <a:rPr lang="tr-TR" dirty="0" smtClean="0">
                <a:solidFill>
                  <a:srgbClr val="FF0000"/>
                </a:solidFill>
              </a:rPr>
              <a:t>Sorumluluk İsteği</a:t>
            </a:r>
          </a:p>
          <a:p>
            <a:pPr marL="285750" indent="-285750">
              <a:lnSpc>
                <a:spcPct val="200000"/>
              </a:lnSpc>
              <a:buFont typeface="Wingdings" panose="05000000000000000000" pitchFamily="2" charset="2"/>
              <a:buChar char="ü"/>
            </a:pPr>
            <a:r>
              <a:rPr lang="tr-TR" dirty="0" smtClean="0">
                <a:solidFill>
                  <a:srgbClr val="4F1A67"/>
                </a:solidFill>
                <a:hlinkClick r:id="rId3" action="ppaction://hlinksldjump"/>
              </a:rPr>
              <a:t>Orta </a:t>
            </a:r>
            <a:r>
              <a:rPr lang="tr-TR" dirty="0">
                <a:solidFill>
                  <a:srgbClr val="4F1A67"/>
                </a:solidFill>
                <a:hlinkClick r:id="rId3" action="ppaction://hlinksldjump"/>
              </a:rPr>
              <a:t>D</a:t>
            </a:r>
            <a:r>
              <a:rPr lang="tr-TR" dirty="0" smtClean="0">
                <a:solidFill>
                  <a:srgbClr val="4F1A67"/>
                </a:solidFill>
                <a:hlinkClick r:id="rId3" action="ppaction://hlinksldjump"/>
              </a:rPr>
              <a:t>üzey </a:t>
            </a:r>
            <a:r>
              <a:rPr lang="tr-TR" dirty="0">
                <a:solidFill>
                  <a:srgbClr val="4F1A67"/>
                </a:solidFill>
                <a:hlinkClick r:id="rId3" action="ppaction://hlinksldjump"/>
              </a:rPr>
              <a:t>R</a:t>
            </a:r>
            <a:r>
              <a:rPr lang="tr-TR" dirty="0" smtClean="0">
                <a:solidFill>
                  <a:srgbClr val="4F1A67"/>
                </a:solidFill>
                <a:hlinkClick r:id="rId3" action="ppaction://hlinksldjump"/>
              </a:rPr>
              <a:t>isk </a:t>
            </a:r>
            <a:r>
              <a:rPr lang="tr-TR" dirty="0">
                <a:solidFill>
                  <a:srgbClr val="4F1A67"/>
                </a:solidFill>
                <a:hlinkClick r:id="rId3" action="ppaction://hlinksldjump"/>
              </a:rPr>
              <a:t>T</a:t>
            </a:r>
            <a:r>
              <a:rPr lang="tr-TR" dirty="0" smtClean="0">
                <a:solidFill>
                  <a:srgbClr val="4F1A67"/>
                </a:solidFill>
                <a:hlinkClick r:id="rId3" action="ppaction://hlinksldjump"/>
              </a:rPr>
              <a:t>ercihi</a:t>
            </a:r>
            <a:endParaRPr lang="tr-TR" dirty="0" smtClean="0">
              <a:solidFill>
                <a:srgbClr val="4F1A67"/>
              </a:solidFill>
            </a:endParaRPr>
          </a:p>
          <a:p>
            <a:pPr marL="285750" indent="-285750">
              <a:lnSpc>
                <a:spcPct val="200000"/>
              </a:lnSpc>
              <a:buFont typeface="Wingdings" panose="05000000000000000000" pitchFamily="2" charset="2"/>
              <a:buChar char="ü"/>
            </a:pPr>
            <a:r>
              <a:rPr lang="tr-TR" dirty="0" smtClean="0">
                <a:solidFill>
                  <a:srgbClr val="FFC000"/>
                </a:solidFill>
                <a:hlinkClick r:id="rId4" action="ppaction://hlinksldjump"/>
              </a:rPr>
              <a:t>Başarılı Olmak İçin Yeteneklerine Güvenme</a:t>
            </a:r>
            <a:endParaRPr lang="tr-TR" dirty="0" smtClean="0">
              <a:solidFill>
                <a:srgbClr val="FFC000"/>
              </a:solidFill>
            </a:endParaRPr>
          </a:p>
          <a:p>
            <a:pPr marL="285750" indent="-285750">
              <a:lnSpc>
                <a:spcPct val="200000"/>
              </a:lnSpc>
              <a:buFont typeface="Wingdings" panose="05000000000000000000" pitchFamily="2" charset="2"/>
              <a:buChar char="ü"/>
            </a:pPr>
            <a:r>
              <a:rPr lang="tr-TR" dirty="0" smtClean="0">
                <a:solidFill>
                  <a:srgbClr val="81900B"/>
                </a:solidFill>
              </a:rPr>
              <a:t>Azim ve kararlılık</a:t>
            </a:r>
          </a:p>
          <a:p>
            <a:pPr marL="285750" indent="-285750">
              <a:lnSpc>
                <a:spcPct val="200000"/>
              </a:lnSpc>
              <a:buFont typeface="Wingdings" panose="05000000000000000000" pitchFamily="2" charset="2"/>
              <a:buChar char="ü"/>
            </a:pPr>
            <a:r>
              <a:rPr lang="tr-TR" dirty="0" smtClean="0">
                <a:solidFill>
                  <a:srgbClr val="7030A0"/>
                </a:solidFill>
              </a:rPr>
              <a:t>Yüksek Seviyede Enerji ve Sıkı Çalışma İsteği</a:t>
            </a:r>
          </a:p>
          <a:p>
            <a:pPr marL="285750" indent="-285750">
              <a:lnSpc>
                <a:spcPct val="200000"/>
              </a:lnSpc>
              <a:buFont typeface="Wingdings" panose="05000000000000000000" pitchFamily="2" charset="2"/>
              <a:buChar char="ü"/>
            </a:pPr>
            <a:r>
              <a:rPr lang="tr-TR" dirty="0" smtClean="0">
                <a:solidFill>
                  <a:srgbClr val="EB5B19"/>
                </a:solidFill>
              </a:rPr>
              <a:t>Geleceğe Yönelme</a:t>
            </a:r>
          </a:p>
          <a:p>
            <a:pPr marL="285750" indent="-285750">
              <a:lnSpc>
                <a:spcPct val="200000"/>
              </a:lnSpc>
              <a:buFont typeface="Wingdings" panose="05000000000000000000" pitchFamily="2" charset="2"/>
              <a:buChar char="ü"/>
            </a:pPr>
            <a:r>
              <a:rPr lang="tr-TR" dirty="0" smtClean="0">
                <a:solidFill>
                  <a:srgbClr val="00B050"/>
                </a:solidFill>
              </a:rPr>
              <a:t>Organize Etme Becerisi</a:t>
            </a:r>
          </a:p>
          <a:p>
            <a:pPr marL="285750" indent="-285750">
              <a:lnSpc>
                <a:spcPct val="200000"/>
              </a:lnSpc>
              <a:buFont typeface="Wingdings" panose="05000000000000000000" pitchFamily="2" charset="2"/>
              <a:buChar char="ü"/>
            </a:pPr>
            <a:endParaRPr lang="tr-TR" dirty="0" smtClean="0"/>
          </a:p>
          <a:p>
            <a:pPr marL="285750" indent="-285750">
              <a:buFont typeface="Wingdings" panose="05000000000000000000" pitchFamily="2" charset="2"/>
              <a:buChar char="ü"/>
            </a:pPr>
            <a:endParaRPr lang="tr-TR" dirty="0"/>
          </a:p>
        </p:txBody>
      </p:sp>
      <p:pic>
        <p:nvPicPr>
          <p:cNvPr id="4" name="Resim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58989" y="1840272"/>
            <a:ext cx="4876800" cy="3557016"/>
          </a:xfrm>
          <a:prstGeom prst="rect">
            <a:avLst/>
          </a:prstGeom>
        </p:spPr>
      </p:pic>
    </p:spTree>
    <p:extLst>
      <p:ext uri="{BB962C8B-B14F-4D97-AF65-F5344CB8AC3E}">
        <p14:creationId xmlns:p14="http://schemas.microsoft.com/office/powerpoint/2010/main" val="59498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2186247" y="-108065"/>
            <a:ext cx="6400800" cy="714939"/>
          </a:xfrm>
          <a:prstGeom prst="rect">
            <a:avLst/>
          </a:prstGeom>
          <a:noFill/>
        </p:spPr>
        <p:txBody>
          <a:bodyPr wrap="square" rtlCol="0">
            <a:spAutoFit/>
          </a:bodyPr>
          <a:lstStyle/>
          <a:p>
            <a:pPr algn="ctr">
              <a:lnSpc>
                <a:spcPct val="200000"/>
              </a:lnSpc>
            </a:pPr>
            <a:r>
              <a:rPr lang="tr-TR" sz="2400" i="1" u="sng" dirty="0" smtClean="0">
                <a:latin typeface="Arial Narrow" panose="020B0606020202030204" pitchFamily="34" charset="0"/>
              </a:rPr>
              <a:t>PARADAN ZİYADE BAŞARMANIN DEĞERİ</a:t>
            </a:r>
            <a:endParaRPr lang="tr-TR" sz="2400" i="1" u="sng" dirty="0">
              <a:solidFill>
                <a:srgbClr val="FF0000"/>
              </a:solidFill>
              <a:latin typeface="Arial Narrow" panose="020B0606020202030204" pitchFamily="34" charset="0"/>
            </a:endParaRPr>
          </a:p>
        </p:txBody>
      </p:sp>
      <p:sp>
        <p:nvSpPr>
          <p:cNvPr id="3" name="Metin kutusu 2"/>
          <p:cNvSpPr txBox="1"/>
          <p:nvPr/>
        </p:nvSpPr>
        <p:spPr>
          <a:xfrm>
            <a:off x="864523" y="619506"/>
            <a:ext cx="10997739" cy="5770811"/>
          </a:xfrm>
          <a:prstGeom prst="rect">
            <a:avLst/>
          </a:prstGeom>
          <a:noFill/>
        </p:spPr>
        <p:txBody>
          <a:bodyPr wrap="square" rtlCol="0">
            <a:spAutoFit/>
          </a:bodyPr>
          <a:lstStyle/>
          <a:p>
            <a:r>
              <a:rPr lang="tr-TR" sz="1700" b="1" dirty="0">
                <a:solidFill>
                  <a:srgbClr val="00B0F0"/>
                </a:solidFill>
              </a:rPr>
              <a:t>BIOTA </a:t>
            </a:r>
            <a:endParaRPr lang="tr-TR" sz="1700" dirty="0">
              <a:solidFill>
                <a:srgbClr val="00B0F0"/>
              </a:solidFill>
            </a:endParaRPr>
          </a:p>
          <a:p>
            <a:r>
              <a:rPr lang="tr-TR" sz="1600" dirty="0"/>
              <a:t>Bitkilerin sunduğu çözümleri ortaya çıkarmak onun için artık bir hobi olmuştu. Hobi olarak başladığı bu iş onun için artık bir meraka dönüşmüştü. Askerlik bittikten sonra günlerini laboratuvarlarda geçirdi. Kadınların bıyık bölgesindeki aşırı kıllanmayı önleyici bir formül geliştirmek için günlerce araştırmalar ve deneyler ile uğraştı. Çalışmalarını ailesinden gizli yürütüyordu. Zira hem eşi, hem de anne ve babasından destek alamayacağını biliyordu. Ailesi, “kıldan tüyden iş olmaz” diyerek onu vazgeçirmeye çalışıyordu ve onun devlet memuru olmasını istiyordu. Deneylerini ilk olarak evinde mutfak tezgâhında yapıyordu. Eşi bu durumdan rahatsız olunca deneylerine evin dışında devam etti. Binlerce deney sonucu geliştirdiği formüller ile ilk olarak </a:t>
            </a:r>
            <a:r>
              <a:rPr lang="tr-TR" sz="1600" dirty="0" err="1"/>
              <a:t>Bioder</a:t>
            </a:r>
            <a:r>
              <a:rPr lang="tr-TR" sz="1600" dirty="0"/>
              <a:t> ürününü keşfetti. Devamında ise saçların dökülmesini engelleyen </a:t>
            </a:r>
            <a:r>
              <a:rPr lang="tr-TR" sz="1600" dirty="0" err="1"/>
              <a:t>Bioxcin’in</a:t>
            </a:r>
            <a:r>
              <a:rPr lang="tr-TR" sz="1600" dirty="0"/>
              <a:t> formülünü buldu. Cihat Dündar </a:t>
            </a:r>
            <a:r>
              <a:rPr lang="tr-TR" sz="1600" dirty="0" err="1"/>
              <a:t>Bioder</a:t>
            </a:r>
            <a:r>
              <a:rPr lang="tr-TR" sz="1600" dirty="0"/>
              <a:t> ve </a:t>
            </a:r>
            <a:r>
              <a:rPr lang="tr-TR" sz="1600" dirty="0" err="1"/>
              <a:t>Bioxcin’in</a:t>
            </a:r>
            <a:r>
              <a:rPr lang="tr-TR" sz="1600" dirty="0"/>
              <a:t> ortaya çıkış sürecini şu sözlerle özetlemektedir: </a:t>
            </a:r>
            <a:endParaRPr lang="tr-TR" sz="1600" dirty="0" smtClean="0"/>
          </a:p>
          <a:p>
            <a:endParaRPr lang="tr-TR" sz="1600" dirty="0"/>
          </a:p>
          <a:p>
            <a:r>
              <a:rPr lang="tr-TR" sz="1600" i="1" dirty="0"/>
              <a:t>“Bu işe hobi olarak başladım. Günlerim laboratuvarlarda geçti. Önce tüyleri azaltan </a:t>
            </a:r>
            <a:r>
              <a:rPr lang="tr-TR" sz="1600" i="1" dirty="0" err="1"/>
              <a:t>Bioder</a:t>
            </a:r>
            <a:r>
              <a:rPr lang="tr-TR" sz="1600" i="1" dirty="0"/>
              <a:t> ürününü keşfettim. Bu formül üzerinde çalışırken, bugün alanında pazar lideri olan </a:t>
            </a:r>
            <a:r>
              <a:rPr lang="tr-TR" sz="1600" i="1" dirty="0" err="1"/>
              <a:t>Bioxcin</a:t>
            </a:r>
            <a:r>
              <a:rPr lang="tr-TR" sz="1600" i="1" dirty="0"/>
              <a:t> ürünümüzün temelini oluşturan ‘saçların dökülmesini önleyen’ formülü buldum. Daha sonra da biriktirdiğim bu bilgiyi, kendi şirketimi kurarak insanların hizmetine sunmayı istedim. Bir hayal ile 2002 yılında başlayan yolculuğumuz, gururla belirtmeliyim ki bugün ülkemizde ve dünya çapında başarılarla devam ediyor</a:t>
            </a:r>
            <a:r>
              <a:rPr lang="tr-TR" sz="1600" i="1" dirty="0" smtClean="0"/>
              <a:t>”.</a:t>
            </a:r>
          </a:p>
          <a:p>
            <a:r>
              <a:rPr lang="tr-TR" sz="1600" i="1" dirty="0" smtClean="0"/>
              <a:t> </a:t>
            </a:r>
            <a:endParaRPr lang="tr-TR" sz="1600" dirty="0"/>
          </a:p>
          <a:p>
            <a:r>
              <a:rPr lang="tr-TR" sz="1600" dirty="0"/>
              <a:t>Sağlık ve güzellik sorunlarına etkin ve uzun vadeli bitkisel çözümler üretme amacıyla 2002 yılında kurulan </a:t>
            </a:r>
            <a:r>
              <a:rPr lang="tr-TR" sz="1600" dirty="0" err="1"/>
              <a:t>Biota</a:t>
            </a:r>
            <a:r>
              <a:rPr lang="tr-TR" sz="1600" dirty="0"/>
              <a:t> Laboratuvarları günümüzde </a:t>
            </a:r>
            <a:r>
              <a:rPr lang="tr-TR" sz="1600" dirty="0" err="1"/>
              <a:t>Bioxcin</a:t>
            </a:r>
            <a:r>
              <a:rPr lang="tr-TR" sz="1600" dirty="0"/>
              <a:t>, </a:t>
            </a:r>
            <a:r>
              <a:rPr lang="tr-TR" sz="1600" dirty="0" err="1"/>
              <a:t>Bioder</a:t>
            </a:r>
            <a:r>
              <a:rPr lang="tr-TR" sz="1600" dirty="0"/>
              <a:t>, </a:t>
            </a:r>
            <a:r>
              <a:rPr lang="tr-TR" sz="1600" dirty="0" err="1"/>
              <a:t>Bioblas</a:t>
            </a:r>
            <a:r>
              <a:rPr lang="tr-TR" sz="1600" dirty="0"/>
              <a:t>, </a:t>
            </a:r>
            <a:r>
              <a:rPr lang="tr-TR" sz="1600" dirty="0" err="1"/>
              <a:t>Biomen</a:t>
            </a:r>
            <a:r>
              <a:rPr lang="tr-TR" sz="1600" dirty="0"/>
              <a:t>, </a:t>
            </a:r>
            <a:r>
              <a:rPr lang="tr-TR" sz="1600" dirty="0" err="1"/>
              <a:t>Restorex</a:t>
            </a:r>
            <a:r>
              <a:rPr lang="tr-TR" sz="1600" dirty="0"/>
              <a:t> ve </a:t>
            </a:r>
            <a:r>
              <a:rPr lang="tr-TR" sz="1600" dirty="0" err="1"/>
              <a:t>Nutraxin</a:t>
            </a:r>
            <a:r>
              <a:rPr lang="tr-TR" sz="1600" dirty="0"/>
              <a:t> gibi markaları barındırmaktadır. Yüzde yüz Türk şirketi olan </a:t>
            </a:r>
            <a:r>
              <a:rPr lang="tr-TR" sz="1600" dirty="0" err="1"/>
              <a:t>Biota</a:t>
            </a:r>
            <a:r>
              <a:rPr lang="tr-TR" sz="1600" dirty="0"/>
              <a:t>, 2002 yılında 15-20 kişi ile başladığı üretimine bugün yüzlerce çalışan ile devam etmektedir. </a:t>
            </a:r>
            <a:r>
              <a:rPr lang="tr-TR" sz="1600" dirty="0" err="1"/>
              <a:t>Biota</a:t>
            </a:r>
            <a:r>
              <a:rPr lang="tr-TR" sz="1600" dirty="0"/>
              <a:t> fabrikası bugün Türkiye’nin ilk, Avrupa’nın ise üçüncü en büyük </a:t>
            </a:r>
            <a:r>
              <a:rPr lang="tr-TR" sz="1600" dirty="0" err="1"/>
              <a:t>dermokozmetik</a:t>
            </a:r>
            <a:r>
              <a:rPr lang="tr-TR" sz="1600" dirty="0"/>
              <a:t> tesisi olarak çalışmalarına devam etmektedir. Cihat Dündar’ın genç girişimcilere ise tavsiyesi şu şekildedir: </a:t>
            </a:r>
            <a:endParaRPr lang="tr-TR" sz="1600" dirty="0" smtClean="0"/>
          </a:p>
          <a:p>
            <a:endParaRPr lang="tr-TR" sz="1600" dirty="0"/>
          </a:p>
          <a:p>
            <a:r>
              <a:rPr lang="tr-TR" sz="1600" i="1" dirty="0"/>
              <a:t>“Başarılı bir girişim için ilk etapta paraya gerek yok. Paradan daha öncelikli olan inanç, azim ve cesarettir. Gençlerin bunu anlaması gerekmektedir.” </a:t>
            </a:r>
            <a:endParaRPr lang="tr-TR" sz="1600" dirty="0"/>
          </a:p>
        </p:txBody>
      </p:sp>
    </p:spTree>
    <p:extLst>
      <p:ext uri="{BB962C8B-B14F-4D97-AF65-F5344CB8AC3E}">
        <p14:creationId xmlns:p14="http://schemas.microsoft.com/office/powerpoint/2010/main" val="1319689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554480" y="1271848"/>
            <a:ext cx="9027621" cy="2554545"/>
          </a:xfrm>
          <a:prstGeom prst="rect">
            <a:avLst/>
          </a:prstGeom>
          <a:noFill/>
        </p:spPr>
        <p:txBody>
          <a:bodyPr wrap="square" rtlCol="0">
            <a:spAutoFit/>
          </a:bodyPr>
          <a:lstStyle/>
          <a:p>
            <a:r>
              <a:rPr lang="tr-TR" sz="3200" dirty="0" smtClean="0">
                <a:latin typeface="Baskerville Old Face" panose="02020602080505020303" pitchFamily="18" charset="0"/>
              </a:rPr>
              <a:t>Girişimcilik zar atıp en iyi sonucu beklemeye benzemez. Pazar, mevcut kaynak veya ürünlerin bilgisine ve önceden belirlenmiş bir başarı potansiyeli ölçüsüne bağlı olarak hesaplanmış risk alma ve planlama işidir.</a:t>
            </a:r>
            <a:endParaRPr lang="tr-TR" sz="3200" dirty="0">
              <a:latin typeface="Baskerville Old Face" panose="02020602080505020303" pitchFamily="18" charset="0"/>
            </a:endParaRPr>
          </a:p>
        </p:txBody>
      </p:sp>
      <p:pic>
        <p:nvPicPr>
          <p:cNvPr id="3" name="Resi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8923" y="4182860"/>
            <a:ext cx="2143125" cy="2143125"/>
          </a:xfrm>
          <a:prstGeom prst="rect">
            <a:avLst/>
          </a:prstGeom>
        </p:spPr>
      </p:pic>
      <p:sp>
        <p:nvSpPr>
          <p:cNvPr id="4" name="Metin kutusu 3"/>
          <p:cNvSpPr txBox="1"/>
          <p:nvPr/>
        </p:nvSpPr>
        <p:spPr>
          <a:xfrm>
            <a:off x="2477193" y="457200"/>
            <a:ext cx="6716683" cy="738664"/>
          </a:xfrm>
          <a:prstGeom prst="rect">
            <a:avLst/>
          </a:prstGeom>
          <a:noFill/>
        </p:spPr>
        <p:txBody>
          <a:bodyPr wrap="square" rtlCol="0">
            <a:spAutoFit/>
          </a:bodyPr>
          <a:lstStyle/>
          <a:p>
            <a:pPr algn="ctr"/>
            <a:r>
              <a:rPr lang="tr-TR" sz="2400" i="1" u="sng" dirty="0" smtClean="0">
                <a:solidFill>
                  <a:srgbClr val="4F1A67"/>
                </a:solidFill>
                <a:latin typeface="Arial Narrow" panose="020B0606020202030204" pitchFamily="34" charset="0"/>
              </a:rPr>
              <a:t>ORTA DÜZEY RİSK TERCİHİ</a:t>
            </a:r>
            <a:endParaRPr lang="tr-TR" sz="2400" i="1" u="sng" dirty="0">
              <a:solidFill>
                <a:srgbClr val="4F1A67"/>
              </a:solidFill>
              <a:latin typeface="Arial Narrow" panose="020B0606020202030204" pitchFamily="34" charset="0"/>
            </a:endParaRPr>
          </a:p>
          <a:p>
            <a:endParaRPr lang="tr-TR" dirty="0"/>
          </a:p>
        </p:txBody>
      </p:sp>
    </p:spTree>
    <p:extLst>
      <p:ext uri="{BB962C8B-B14F-4D97-AF65-F5344CB8AC3E}">
        <p14:creationId xmlns:p14="http://schemas.microsoft.com/office/powerpoint/2010/main" val="2120909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836" y="369332"/>
            <a:ext cx="5029200" cy="2895600"/>
          </a:xfrm>
          <a:prstGeom prst="rect">
            <a:avLst/>
          </a:prstGeom>
        </p:spPr>
      </p:pic>
      <p:sp>
        <p:nvSpPr>
          <p:cNvPr id="3" name="Metin kutusu 2"/>
          <p:cNvSpPr txBox="1"/>
          <p:nvPr/>
        </p:nvSpPr>
        <p:spPr>
          <a:xfrm>
            <a:off x="1080654" y="3350029"/>
            <a:ext cx="10457411" cy="2308324"/>
          </a:xfrm>
          <a:prstGeom prst="rect">
            <a:avLst/>
          </a:prstGeom>
          <a:noFill/>
        </p:spPr>
        <p:txBody>
          <a:bodyPr wrap="square" rtlCol="0">
            <a:spAutoFit/>
          </a:bodyPr>
          <a:lstStyle/>
          <a:p>
            <a:r>
              <a:rPr lang="tr-TR" i="1" dirty="0" err="1" smtClean="0"/>
              <a:t>Gary</a:t>
            </a:r>
            <a:r>
              <a:rPr lang="tr-TR" i="1" dirty="0" smtClean="0"/>
              <a:t> </a:t>
            </a:r>
            <a:r>
              <a:rPr lang="tr-TR" i="1" dirty="0" err="1" smtClean="0"/>
              <a:t>Erickson</a:t>
            </a:r>
            <a:r>
              <a:rPr lang="tr-TR" i="1" dirty="0" smtClean="0"/>
              <a:t> bir gün arkadaşı </a:t>
            </a:r>
            <a:r>
              <a:rPr lang="tr-TR" i="1" dirty="0" err="1" smtClean="0"/>
              <a:t>Jay</a:t>
            </a:r>
            <a:r>
              <a:rPr lang="tr-TR" i="1" dirty="0" smtClean="0"/>
              <a:t> ile bisiklet sürerken aklına bir fikir geldi ve 1991 krizi esnasında besleyici, organik enerji barları ve atıştırmalık yiyecekler üreten </a:t>
            </a:r>
            <a:r>
              <a:rPr lang="tr-TR" i="1" dirty="0" err="1" smtClean="0"/>
              <a:t>Clif</a:t>
            </a:r>
            <a:r>
              <a:rPr lang="tr-TR" i="1" dirty="0" smtClean="0"/>
              <a:t> Bar’ı kurdu. </a:t>
            </a:r>
          </a:p>
          <a:p>
            <a:endParaRPr lang="tr-TR" i="1" dirty="0" smtClean="0"/>
          </a:p>
          <a:p>
            <a:r>
              <a:rPr lang="tr-TR" i="1" dirty="0" smtClean="0"/>
              <a:t>«Biz bütün gün ‘diğer’ enerji barlarından yerdik.» diye anımsıyor </a:t>
            </a:r>
            <a:r>
              <a:rPr lang="tr-TR" i="1" dirty="0" err="1" smtClean="0"/>
              <a:t>Gary</a:t>
            </a:r>
            <a:r>
              <a:rPr lang="tr-TR" i="1" dirty="0" smtClean="0"/>
              <a:t>. «Bir anda açlığıma rağmen bir ısırık daha alamadım, ‘bu bardan daha iyisini yapabilirim’ diye düşündüm. O an aklıma bir şimşek çaktı!« </a:t>
            </a:r>
          </a:p>
          <a:p>
            <a:endParaRPr lang="tr-TR" i="1" dirty="0" smtClean="0"/>
          </a:p>
          <a:p>
            <a:r>
              <a:rPr lang="tr-TR" i="1" dirty="0" smtClean="0"/>
              <a:t>Annesinin mutfağında saatlerce uğraştıktan sonra </a:t>
            </a:r>
            <a:r>
              <a:rPr lang="tr-TR" i="1" dirty="0" err="1" smtClean="0"/>
              <a:t>Gary</a:t>
            </a:r>
            <a:r>
              <a:rPr lang="tr-TR" i="1" dirty="0" smtClean="0"/>
              <a:t> kendi enerji barını yaptı ve Eşi Kit ile bugün yıllık 235 milyon dolarlık ciroya sahip olan çok başarılı bir şirket kurdular.</a:t>
            </a:r>
            <a:endParaRPr lang="tr-TR" i="1" dirty="0"/>
          </a:p>
        </p:txBody>
      </p:sp>
      <p:sp>
        <p:nvSpPr>
          <p:cNvPr id="4" name="Metin kutusu 3"/>
          <p:cNvSpPr txBox="1"/>
          <p:nvPr/>
        </p:nvSpPr>
        <p:spPr>
          <a:xfrm>
            <a:off x="3706091" y="0"/>
            <a:ext cx="4696691" cy="369332"/>
          </a:xfrm>
          <a:prstGeom prst="rect">
            <a:avLst/>
          </a:prstGeom>
          <a:noFill/>
        </p:spPr>
        <p:txBody>
          <a:bodyPr wrap="square" rtlCol="0">
            <a:spAutoFit/>
          </a:bodyPr>
          <a:lstStyle/>
          <a:p>
            <a:pPr algn="ctr"/>
            <a:r>
              <a:rPr lang="tr-TR" i="1" dirty="0" smtClean="0">
                <a:solidFill>
                  <a:srgbClr val="965FA4"/>
                </a:solidFill>
              </a:rPr>
              <a:t>KİT</a:t>
            </a:r>
            <a:r>
              <a:rPr lang="tr-TR" i="1" dirty="0" smtClean="0"/>
              <a:t> &amp; </a:t>
            </a:r>
            <a:r>
              <a:rPr lang="tr-TR" i="1" dirty="0" smtClean="0">
                <a:solidFill>
                  <a:srgbClr val="C84A19"/>
                </a:solidFill>
              </a:rPr>
              <a:t>GARY</a:t>
            </a:r>
            <a:endParaRPr lang="tr-TR" i="1" dirty="0">
              <a:solidFill>
                <a:srgbClr val="C84A19"/>
              </a:solidFill>
            </a:endParaRPr>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453329">
            <a:off x="7783290" y="5158908"/>
            <a:ext cx="1092124" cy="1845424"/>
          </a:xfrm>
          <a:prstGeom prst="rect">
            <a:avLst/>
          </a:prstGeom>
        </p:spPr>
      </p:pic>
    </p:spTree>
    <p:extLst>
      <p:ext uri="{BB962C8B-B14F-4D97-AF65-F5344CB8AC3E}">
        <p14:creationId xmlns:p14="http://schemas.microsoft.com/office/powerpoint/2010/main" val="4554076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496290" y="532015"/>
            <a:ext cx="8520545" cy="523220"/>
          </a:xfrm>
          <a:prstGeom prst="rect">
            <a:avLst/>
          </a:prstGeom>
          <a:noFill/>
        </p:spPr>
        <p:txBody>
          <a:bodyPr wrap="square" rtlCol="0">
            <a:spAutoFit/>
          </a:bodyPr>
          <a:lstStyle/>
          <a:p>
            <a:r>
              <a:rPr lang="tr-TR" sz="2800" dirty="0" smtClean="0"/>
              <a:t>İŞ KURMA SEBEPLERİ AÇISINDAN GİRİŞİMCİ ÇEŞİTLERİ</a:t>
            </a:r>
            <a:endParaRPr lang="tr-TR" sz="2800" dirty="0"/>
          </a:p>
        </p:txBody>
      </p:sp>
      <p:sp>
        <p:nvSpPr>
          <p:cNvPr id="3" name="Metin kutusu 2"/>
          <p:cNvSpPr txBox="1"/>
          <p:nvPr/>
        </p:nvSpPr>
        <p:spPr>
          <a:xfrm>
            <a:off x="814647" y="1604356"/>
            <a:ext cx="10557164" cy="4616648"/>
          </a:xfrm>
          <a:prstGeom prst="rect">
            <a:avLst/>
          </a:prstGeom>
          <a:noFill/>
        </p:spPr>
        <p:txBody>
          <a:bodyPr wrap="square" rtlCol="0">
            <a:spAutoFit/>
          </a:bodyPr>
          <a:lstStyle/>
          <a:p>
            <a:pPr marL="285750" indent="-285750">
              <a:buFont typeface="Wingdings" panose="05000000000000000000" pitchFamily="2" charset="2"/>
              <a:buChar char="q"/>
            </a:pPr>
            <a:r>
              <a:rPr lang="tr-TR" sz="2000" dirty="0" smtClean="0">
                <a:solidFill>
                  <a:srgbClr val="E8420D"/>
                </a:solidFill>
              </a:rPr>
              <a:t>Fırsat Girişimcileri</a:t>
            </a:r>
            <a:r>
              <a:rPr lang="tr-TR" sz="2000" dirty="0" smtClean="0"/>
              <a:t>: </a:t>
            </a:r>
            <a:r>
              <a:rPr lang="tr-TR" dirty="0" smtClean="0"/>
              <a:t>Piyasada bir fırsat yakaladıkları için iş kuran girişimciler</a:t>
            </a:r>
          </a:p>
          <a:p>
            <a:pPr marL="285750" indent="-285750">
              <a:buFont typeface="Wingdings" panose="05000000000000000000" pitchFamily="2" charset="2"/>
              <a:buChar char="q"/>
            </a:pPr>
            <a:endParaRPr lang="tr-TR" dirty="0" smtClean="0"/>
          </a:p>
          <a:p>
            <a:pPr marL="285750" indent="-285750">
              <a:buFont typeface="Wingdings" panose="05000000000000000000" pitchFamily="2" charset="2"/>
              <a:buChar char="q"/>
            </a:pPr>
            <a:r>
              <a:rPr lang="tr-TR" sz="2000" dirty="0" smtClean="0">
                <a:solidFill>
                  <a:srgbClr val="002060"/>
                </a:solidFill>
              </a:rPr>
              <a:t>Gereksinimden Dolayı Girişimciler</a:t>
            </a:r>
            <a:r>
              <a:rPr lang="tr-TR" sz="2000" dirty="0" smtClean="0"/>
              <a:t>: </a:t>
            </a:r>
            <a:r>
              <a:rPr lang="tr-TR" dirty="0" smtClean="0"/>
              <a:t>Başka iş bulamadıkları için iş kuran girişimciler</a:t>
            </a:r>
          </a:p>
          <a:p>
            <a:endParaRPr lang="tr-TR" dirty="0"/>
          </a:p>
          <a:p>
            <a:pPr marL="285750" indent="-285750">
              <a:buFont typeface="Wingdings" panose="05000000000000000000" pitchFamily="2" charset="2"/>
              <a:buChar char="q"/>
            </a:pPr>
            <a:r>
              <a:rPr lang="tr-TR" sz="2000" dirty="0" smtClean="0">
                <a:solidFill>
                  <a:srgbClr val="81900B"/>
                </a:solidFill>
              </a:rPr>
              <a:t>Seri Girişimciler (Start </a:t>
            </a:r>
            <a:r>
              <a:rPr lang="tr-TR" sz="2000" dirty="0" err="1" smtClean="0">
                <a:solidFill>
                  <a:srgbClr val="81900B"/>
                </a:solidFill>
              </a:rPr>
              <a:t>Up</a:t>
            </a:r>
            <a:r>
              <a:rPr lang="tr-TR" sz="2000" dirty="0">
                <a:solidFill>
                  <a:srgbClr val="81900B"/>
                </a:solidFill>
              </a:rPr>
              <a:t> </a:t>
            </a:r>
            <a:r>
              <a:rPr lang="tr-TR" sz="2000" dirty="0" smtClean="0">
                <a:solidFill>
                  <a:srgbClr val="81900B"/>
                </a:solidFill>
              </a:rPr>
              <a:t>Girişimci): </a:t>
            </a:r>
            <a:r>
              <a:rPr lang="tr-TR" dirty="0" smtClean="0"/>
              <a:t>Yeni bir atılım yapmadan önce defalarca iş kuran ve onları sürdürülebilir bir büyüklüğe getiren girişimciler. </a:t>
            </a:r>
          </a:p>
          <a:p>
            <a:pPr marL="285750" indent="-285750">
              <a:buFont typeface="Wingdings" panose="05000000000000000000" pitchFamily="2" charset="2"/>
              <a:buChar char="q"/>
            </a:pPr>
            <a:endParaRPr lang="tr-TR" dirty="0"/>
          </a:p>
          <a:p>
            <a:endParaRPr lang="tr-TR" dirty="0" smtClean="0"/>
          </a:p>
          <a:p>
            <a:r>
              <a:rPr lang="tr-TR" dirty="0" smtClean="0"/>
              <a:t> </a:t>
            </a:r>
          </a:p>
          <a:p>
            <a:endParaRPr lang="tr-TR" dirty="0" smtClean="0"/>
          </a:p>
          <a:p>
            <a:endParaRPr lang="tr-TR" dirty="0"/>
          </a:p>
          <a:p>
            <a:r>
              <a:rPr lang="tr-TR" i="1" dirty="0" smtClean="0"/>
              <a:t>Michael ve </a:t>
            </a:r>
            <a:r>
              <a:rPr lang="tr-TR" i="1" dirty="0" err="1" smtClean="0"/>
              <a:t>Xochi</a:t>
            </a:r>
            <a:r>
              <a:rPr lang="tr-TR" i="1" dirty="0" smtClean="0"/>
              <a:t>, sosyal ağ sitesi olan </a:t>
            </a:r>
            <a:r>
              <a:rPr lang="tr-TR" i="1" dirty="0" err="1" smtClean="0"/>
              <a:t>Bebo’yu</a:t>
            </a:r>
            <a:r>
              <a:rPr lang="tr-TR" i="1" dirty="0" smtClean="0"/>
              <a:t> kurdu. Facebook’tan sonra ikinci olsa da bu site Avrupa’da çok popülerdi. Üç yıl sonra </a:t>
            </a:r>
            <a:r>
              <a:rPr lang="tr-TR" i="1" dirty="0" err="1" smtClean="0"/>
              <a:t>Birch</a:t>
            </a:r>
            <a:r>
              <a:rPr lang="tr-TR" i="1" dirty="0" smtClean="0"/>
              <a:t> kardeşler </a:t>
            </a:r>
            <a:r>
              <a:rPr lang="tr-TR" i="1" dirty="0" err="1" smtClean="0"/>
              <a:t>BEBO’yu</a:t>
            </a:r>
            <a:r>
              <a:rPr lang="tr-TR" i="1" dirty="0" smtClean="0"/>
              <a:t>  AOL Firmasına 850 milyon dolara sattı fakat maaş günü girişimcilik isteklerini kırmadı. </a:t>
            </a:r>
            <a:r>
              <a:rPr lang="tr-TR" i="1" dirty="0" err="1" smtClean="0"/>
              <a:t>BEBO’dan</a:t>
            </a:r>
            <a:r>
              <a:rPr lang="tr-TR" i="1" dirty="0" smtClean="0"/>
              <a:t> sonra </a:t>
            </a:r>
            <a:r>
              <a:rPr lang="tr-TR" i="1" dirty="0" err="1" smtClean="0"/>
              <a:t>Birch</a:t>
            </a:r>
            <a:r>
              <a:rPr lang="tr-TR" i="1" dirty="0" smtClean="0"/>
              <a:t> kardeşler 30’dan fazla start </a:t>
            </a:r>
            <a:r>
              <a:rPr lang="tr-TR" i="1" dirty="0" err="1" smtClean="0"/>
              <a:t>up</a:t>
            </a:r>
            <a:r>
              <a:rPr lang="tr-TR" i="1" dirty="0" smtClean="0"/>
              <a:t> şirkete yatırım yaptı. </a:t>
            </a:r>
          </a:p>
          <a:p>
            <a:r>
              <a:rPr lang="tr-TR" i="1" dirty="0" smtClean="0"/>
              <a:t>Michael </a:t>
            </a:r>
            <a:r>
              <a:rPr lang="tr-TR" i="1" dirty="0" err="1" smtClean="0"/>
              <a:t>Birch</a:t>
            </a:r>
            <a:r>
              <a:rPr lang="tr-TR" i="1" dirty="0" smtClean="0"/>
              <a:t> bu konuda, «neden yeni </a:t>
            </a:r>
            <a:r>
              <a:rPr lang="tr-TR" i="1" dirty="0" err="1" smtClean="0"/>
              <a:t>startup</a:t>
            </a:r>
            <a:r>
              <a:rPr lang="tr-TR" i="1" dirty="0" smtClean="0"/>
              <a:t> şirketi kurmak istemediğinizi anlamıyorum. Birçok girişimci gerçekten emekli olmak istemiyor! </a:t>
            </a:r>
            <a:r>
              <a:rPr lang="tr-TR" i="1" dirty="0" err="1" smtClean="0"/>
              <a:t>Birşeyler</a:t>
            </a:r>
            <a:r>
              <a:rPr lang="tr-TR" i="1" dirty="0" smtClean="0"/>
              <a:t> başarmanın verdiği haz çok büyük» diyor.</a:t>
            </a:r>
            <a:endParaRPr lang="tr-TR" i="1"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8541" y="3552243"/>
            <a:ext cx="2399954" cy="1207572"/>
          </a:xfrm>
          <a:prstGeom prst="rect">
            <a:avLst/>
          </a:prstGeom>
        </p:spPr>
      </p:pic>
    </p:spTree>
    <p:extLst>
      <p:ext uri="{BB962C8B-B14F-4D97-AF65-F5344CB8AC3E}">
        <p14:creationId xmlns:p14="http://schemas.microsoft.com/office/powerpoint/2010/main" val="374131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5954" y="762618"/>
            <a:ext cx="8628965" cy="5164506"/>
          </a:xfrm>
          <a:prstGeom prst="rect">
            <a:avLst/>
          </a:prstGeom>
        </p:spPr>
      </p:pic>
    </p:spTree>
    <p:extLst>
      <p:ext uri="{BB962C8B-B14F-4D97-AF65-F5344CB8AC3E}">
        <p14:creationId xmlns:p14="http://schemas.microsoft.com/office/powerpoint/2010/main" val="80406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Hava Akımı">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üven">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BÖLÜM2</Template>
  <TotalTime>1835</TotalTime>
  <Words>1330</Words>
  <Application>Microsoft Office PowerPoint</Application>
  <PresentationFormat>Geniş ekran</PresentationFormat>
  <Paragraphs>106</Paragraphs>
  <Slides>22</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22</vt:i4>
      </vt:variant>
    </vt:vector>
  </HeadingPairs>
  <TitlesOfParts>
    <vt:vector size="29" baseType="lpstr">
      <vt:lpstr>Arial</vt:lpstr>
      <vt:lpstr>Arial Narrow</vt:lpstr>
      <vt:lpstr>Baskerville Old Face</vt:lpstr>
      <vt:lpstr>Calibri</vt:lpstr>
      <vt:lpstr>Calibri Light</vt:lpstr>
      <vt:lpstr>Wingdings</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MOTUN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Windows Kullanıcısı</dc:creator>
  <cp:lastModifiedBy>erhan</cp:lastModifiedBy>
  <cp:revision>585</cp:revision>
  <dcterms:created xsi:type="dcterms:W3CDTF">2017-10-11T07:51:22Z</dcterms:created>
  <dcterms:modified xsi:type="dcterms:W3CDTF">2022-03-03T13:01:59Z</dcterms:modified>
</cp:coreProperties>
</file>