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67"/>
  </p:notesMasterIdLst>
  <p:sldIdLst>
    <p:sldId id="257" r:id="rId2"/>
    <p:sldId id="258" r:id="rId3"/>
    <p:sldId id="259" r:id="rId4"/>
    <p:sldId id="260" r:id="rId5"/>
    <p:sldId id="261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6" r:id="rId62"/>
    <p:sldId id="322" r:id="rId63"/>
    <p:sldId id="323" r:id="rId64"/>
    <p:sldId id="324" r:id="rId65"/>
    <p:sldId id="325" r:id="rId6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56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png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C9004-35EA-4020-8FE7-FE9FE7D64247}" type="datetimeFigureOut">
              <a:rPr lang="tr-TR" smtClean="0"/>
              <a:pPr/>
              <a:t>11.04.2022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B79EB-467D-4FC8-95AE-6522C7C1695A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0531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7AF123-6E25-40B1-BC5E-49BDB541553F}" type="slidenum">
              <a:rPr lang="tr-TR" smtClean="0">
                <a:solidFill>
                  <a:prstClr val="black"/>
                </a:solidFill>
              </a:rPr>
              <a:pPr/>
              <a:t>15</a:t>
            </a:fld>
            <a:endParaRPr lang="tr-T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13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25.03.2013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25.03.2013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25.03.2013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Başlık, İçerik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>
                <a:solidFill>
                  <a:srgbClr val="696464"/>
                </a:solidFill>
              </a:rPr>
              <a:t>25.03.2013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04EB77D7-3196-4833-A332-FE2DEDCA066C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39385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İçerik Yer Tutucusu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Veri Yer Tutucusu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>
                <a:solidFill>
                  <a:srgbClr val="696464"/>
                </a:solidFill>
              </a:rPr>
              <a:t>25.03.2013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7" name="Altbilgi Yer Tutucusu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8" name="Slayt Numarası Yer Tutucusu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4780FA4-5044-4BB5-9C21-2E953AAE0671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1701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>
                <a:solidFill>
                  <a:srgbClr val="696464"/>
                </a:solidFill>
              </a:rPr>
              <a:t>25.03.2013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BE0E112-5EAA-451E-959E-2EBCE255E90F}" type="slidenum">
              <a:rPr lang="tr-TR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08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25.03.2013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25.03.2013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25.03.2013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25.03.2013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25.03.2013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25.03.2013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25.03.2013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25.03.2013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tr-TR" smtClean="0">
                <a:solidFill>
                  <a:srgbClr val="696464"/>
                </a:solidFill>
              </a:rPr>
              <a:t>25.03.2013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36CFBDD-177C-4012-B3C4-71965B2248F3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2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4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4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4" Type="http://schemas.openxmlformats.org/officeDocument/2006/relationships/image" Target="../media/image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4" Type="http://schemas.openxmlformats.org/officeDocument/2006/relationships/image" Target="../media/image5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sz="3200" dirty="0" smtClean="0"/>
              <a:t>BMÜ-421 Benzetim ve Modelleme</a:t>
            </a:r>
            <a:br>
              <a:rPr lang="tr-TR" sz="3200" dirty="0" smtClean="0"/>
            </a:br>
            <a:r>
              <a:rPr lang="tr-TR" sz="3200" dirty="0" smtClean="0"/>
              <a:t>STOKASTİK ÜRETEÇLER</a:t>
            </a:r>
            <a:endParaRPr lang="tr-TR" sz="3200" dirty="0"/>
          </a:p>
        </p:txBody>
      </p:sp>
      <p:sp>
        <p:nvSpPr>
          <p:cNvPr id="3" name="Metin kutusu 2"/>
          <p:cNvSpPr txBox="1"/>
          <p:nvPr/>
        </p:nvSpPr>
        <p:spPr>
          <a:xfrm>
            <a:off x="3131840" y="4005064"/>
            <a:ext cx="2939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000" dirty="0">
                <a:solidFill>
                  <a:srgbClr val="FF0000"/>
                </a:solidFill>
              </a:rPr>
              <a:t>İlhan AYDIN</a:t>
            </a:r>
          </a:p>
        </p:txBody>
      </p:sp>
    </p:spTree>
    <p:extLst>
      <p:ext uri="{BB962C8B-B14F-4D97-AF65-F5344CB8AC3E}">
        <p14:creationId xmlns:p14="http://schemas.microsoft.com/office/powerpoint/2010/main" val="417621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130622"/>
            <a:ext cx="7772400" cy="562074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FF0000"/>
                </a:solidFill>
              </a:rPr>
              <a:t>TEKDÜZE DAĞITIMLI RASTGELE SAYILAR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620688"/>
                <a:ext cx="8568952" cy="5832648"/>
              </a:xfrm>
            </p:spPr>
            <p:txBody>
              <a:bodyPr>
                <a:normAutofit/>
              </a:bodyPr>
              <a:lstStyle/>
              <a:p>
                <a:r>
                  <a:rPr lang="tr-TR" sz="2000" dirty="0" smtClean="0"/>
                  <a:t>Tek düze rastgele sayı üreteçlerinin çoğu LCG (</a:t>
                </a:r>
                <a:r>
                  <a:rPr lang="tr-TR" sz="2000" dirty="0" err="1" smtClean="0"/>
                  <a:t>LinearCongruentialGenerators</a:t>
                </a:r>
                <a:r>
                  <a:rPr lang="tr-TR" sz="2000" dirty="0" smtClean="0"/>
                  <a:t>) – Lineer </a:t>
                </a:r>
                <a:r>
                  <a:rPr lang="tr-TR" sz="2000" dirty="0" err="1" smtClean="0"/>
                  <a:t>Eşleşiksel</a:t>
                </a:r>
                <a:r>
                  <a:rPr lang="tr-TR" sz="2000" dirty="0" smtClean="0"/>
                  <a:t> Üreteçler – şeklindedir.</a:t>
                </a:r>
              </a:p>
              <a:p>
                <a:r>
                  <a:rPr lang="tr-TR" sz="2000" dirty="0" smtClean="0"/>
                  <a:t>Bunlar genelde </a:t>
                </a:r>
                <a:r>
                  <a:rPr lang="tr-TR" sz="2000" dirty="0" err="1" smtClean="0"/>
                  <a:t>deterministik</a:t>
                </a:r>
                <a:r>
                  <a:rPr lang="tr-TR" sz="2000" dirty="0" smtClean="0"/>
                  <a:t> olup bir algoritmaya dayalıdır. </a:t>
                </a:r>
              </a:p>
              <a:p>
                <a:r>
                  <a:rPr lang="tr-TR" sz="2000" dirty="0" smtClean="0"/>
                  <a:t>LCG, tahmin edilemez gibi görünen bir dizi sayılar oluşturur.</a:t>
                </a:r>
              </a:p>
              <a:p>
                <a:r>
                  <a:rPr lang="tr-TR" sz="2000" dirty="0" smtClean="0"/>
                  <a:t>Başlamak için bir ilk değer çekirdeğe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tr-TR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2000" dirty="0" smtClean="0"/>
                  <a:t> ihtiyaç duyar.  </a:t>
                </a:r>
              </a:p>
              <a:p>
                <a:r>
                  <a:rPr lang="tr-TR" sz="2000" dirty="0" smtClean="0"/>
                  <a:t>Bu çekirdek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tr-TR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tr-TR" sz="2000" dirty="0" smtClean="0"/>
                  <a:t> dizisinin </a:t>
                </a:r>
                <a:r>
                  <a:rPr lang="tr-TR" sz="2000" dirty="0" err="1" smtClean="0"/>
                  <a:t>ardışıl</a:t>
                </a:r>
                <a:r>
                  <a:rPr lang="tr-TR" sz="2000" dirty="0" smtClean="0"/>
                  <a:t> terimleri bir LCG formülüne uygulanır.</a:t>
                </a:r>
              </a:p>
              <a:p>
                <a:r>
                  <a:rPr lang="tr-TR" sz="2000" dirty="0"/>
                  <a:t>Ardından,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tr-TR" sz="20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tr-TR" sz="2000">
                        <a:latin typeface="Cambria Math"/>
                      </a:rPr>
                      <m:t>,</m:t>
                    </m:r>
                    <m:r>
                      <a:rPr lang="tr-TR" sz="2000" i="1" dirty="0">
                        <a:latin typeface="Cambria Math"/>
                      </a:rPr>
                      <m:t>0</m:t>
                    </m:r>
                    <m:r>
                      <a:rPr lang="tr-TR" sz="2000" i="1" dirty="0">
                        <a:latin typeface="Cambria Math"/>
                        <a:ea typeface="Cambria Math"/>
                      </a:rPr>
                      <m:t>≤ </m:t>
                    </m:r>
                    <m:sSub>
                      <m:sSubPr>
                        <m:ctrlPr>
                          <a:rPr lang="tr-TR" sz="20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000" i="1" dirty="0">
                            <a:latin typeface="Cambria Math"/>
                            <a:ea typeface="Cambria Math"/>
                          </a:rPr>
                          <m:t>𝑈</m:t>
                        </m:r>
                      </m:e>
                      <m:sub>
                        <m:r>
                          <a:rPr lang="tr-TR" sz="2000" i="1" dirty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tr-TR" sz="2000" i="1" dirty="0">
                        <a:latin typeface="Cambria Math"/>
                        <a:ea typeface="Cambria Math"/>
                      </a:rPr>
                      <m:t> ≤1</m:t>
                    </m:r>
                    <m:r>
                      <a:rPr lang="tr-TR" sz="2000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tr-TR" sz="2000" dirty="0"/>
                  <a:t> aralığında bir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tr-TR" sz="20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tr-TR" sz="2000" dirty="0"/>
                  <a:t> çıkışına </a:t>
                </a:r>
                <a:r>
                  <a:rPr lang="tr-TR" sz="2000" dirty="0" err="1"/>
                  <a:t>normalize</a:t>
                </a:r>
                <a:r>
                  <a:rPr lang="tr-TR" sz="2000" dirty="0"/>
                  <a:t> edilir.</a:t>
                </a:r>
              </a:p>
              <a:p>
                <a:r>
                  <a:rPr lang="tr-TR" sz="2000" dirty="0"/>
                  <a:t>Yani,</a:t>
                </a:r>
              </a:p>
              <a:p>
                <a:pPr marL="749808" lvl="2" indent="0">
                  <a:buNone/>
                </a:pPr>
                <a:endParaRPr lang="tr-TR" dirty="0"/>
              </a:p>
              <a:p>
                <a:pPr marL="749808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tr-TR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tr-TR" i="1">
                        <a:latin typeface="Cambria Math"/>
                      </a:rPr>
                      <m:t>="ç</m:t>
                    </m:r>
                    <m:r>
                      <a:rPr lang="tr-TR" i="1">
                        <a:latin typeface="Cambria Math"/>
                      </a:rPr>
                      <m:t>𝑒𝑘𝑖𝑟𝑑𝑒𝑘</m:t>
                    </m:r>
                    <m:r>
                      <a:rPr lang="tr-TR" i="1">
                        <a:latin typeface="Cambria Math"/>
                      </a:rPr>
                      <m:t>"</m:t>
                    </m:r>
                  </m:oMath>
                </a14:m>
                <a:r>
                  <a:rPr lang="tr-TR" dirty="0"/>
                  <a:t> ,  </a:t>
                </a:r>
                <a14:m>
                  <m:oMath xmlns:m="http://schemas.openxmlformats.org/officeDocument/2006/math">
                    <m:r>
                      <a:rPr lang="tr-TR"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tr-TR" i="1">
                            <a:latin typeface="Cambria Math"/>
                          </a:rPr>
                          <m:t>𝑘</m:t>
                        </m:r>
                        <m:r>
                          <a:rPr lang="tr-T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tr-TR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i="1">
                                <a:latin typeface="Cambria Math"/>
                              </a:rPr>
                              <m:t>𝑍</m:t>
                            </m:r>
                          </m:e>
                          <m:sub>
                            <m:r>
                              <a:rPr lang="tr-T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tr-TR" i="1">
                            <a:latin typeface="Cambria Math"/>
                          </a:rPr>
                          <m:t>+</m:t>
                        </m:r>
                        <m:r>
                          <a:rPr lang="tr-TR" i="1">
                            <a:latin typeface="Cambria Math"/>
                          </a:rPr>
                          <m:t>𝑐</m:t>
                        </m:r>
                      </m:e>
                    </m:d>
                    <m:r>
                      <a:rPr lang="tr-TR" i="1">
                        <a:latin typeface="Cambria Math"/>
                      </a:rPr>
                      <m:t>𝑚𝑜𝑑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/>
                          </a:rPr>
                          <m:t>𝑚</m:t>
                        </m:r>
                      </m:e>
                    </m:d>
                  </m:oMath>
                </a14:m>
                <a:endParaRPr lang="tr-TR" dirty="0"/>
              </a:p>
              <a:p>
                <a:pPr marL="749808" lvl="2" indent="0">
                  <a:buNone/>
                </a:pPr>
                <a:endParaRPr lang="tr-TR" dirty="0"/>
              </a:p>
              <a:p>
                <a:pPr marL="749808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tr-TR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tr-TR" i="1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tr-TR" dirty="0"/>
              </a:p>
              <a:p>
                <a:pPr marL="749808" lvl="2" indent="0">
                  <a:buNone/>
                </a:pPr>
                <a:endParaRPr lang="tr-TR" dirty="0"/>
              </a:p>
              <a:p>
                <a:pPr marL="749808" lvl="2" indent="0">
                  <a:buNone/>
                </a:pPr>
                <a:r>
                  <a:rPr lang="tr-TR" dirty="0"/>
                  <a:t>      a : çarpan,  c: artım  ve  m: </a:t>
                </a:r>
                <a:r>
                  <a:rPr lang="tr-TR" dirty="0" smtClean="0"/>
                  <a:t>genlik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620688"/>
                <a:ext cx="8568952" cy="5832648"/>
              </a:xfrm>
              <a:blipFill rotWithShape="1">
                <a:blip r:embed="rId2"/>
                <a:stretch>
                  <a:fillRect l="-213" t="-4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3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116632"/>
            <a:ext cx="7772400" cy="634082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FF0000"/>
                </a:solidFill>
              </a:rPr>
              <a:t>TEKDÜZE DAĞITIMLI RASTGELE SAYILAR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620688"/>
                <a:ext cx="8363272" cy="5399112"/>
              </a:xfrm>
            </p:spPr>
            <p:txBody>
              <a:bodyPr>
                <a:normAutofit/>
              </a:bodyPr>
              <a:lstStyle/>
              <a:p>
                <a:r>
                  <a:rPr lang="tr-TR" sz="1800" dirty="0" smtClean="0">
                    <a:latin typeface="Cambria" pitchFamily="18" charset="0"/>
                  </a:rPr>
                  <a:t>Örnek: a=5, c=3, m=16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8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tr-TR" sz="1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tr-TR" sz="1800" dirty="0" smtClean="0">
                    <a:latin typeface="Cambria" pitchFamily="18" charset="0"/>
                  </a:rPr>
                  <a:t>= 7 değerleri ile LCG kullanarak oluşturulan sayı dizisini belirleyelim.</a:t>
                </a: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/>
                            </a:rPr>
                            <m:t>𝑈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tr-TR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tr-TR" sz="18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  <m:r>
                        <a:rPr lang="tr-TR" sz="18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sz="1800" b="0" i="1" smtClean="0">
                              <a:latin typeface="Cambria Math"/>
                            </a:rPr>
                            <m:t>7</m:t>
                          </m:r>
                        </m:num>
                        <m:den>
                          <m:r>
                            <a:rPr lang="tr-TR" sz="1800" b="0" i="1" smtClean="0">
                              <a:latin typeface="Cambria Math"/>
                            </a:rPr>
                            <m:t>16</m:t>
                          </m:r>
                        </m:den>
                      </m:f>
                      <m:r>
                        <a:rPr lang="tr-TR" sz="18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tr-TR" sz="1800" b="0" i="1" smtClean="0">
                          <a:latin typeface="Cambria Math"/>
                          <a:ea typeface="Cambria Math"/>
                        </a:rPr>
                        <m:t>0.437</m:t>
                      </m:r>
                    </m:oMath>
                  </m:oMathPara>
                </a14:m>
                <a:endParaRPr lang="tr-TR" sz="1800" dirty="0" smtClean="0">
                  <a:latin typeface="Cambria" pitchFamily="18" charset="0"/>
                </a:endParaRP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/>
                            </a:rPr>
                            <m:t>𝑘</m:t>
                          </m:r>
                          <m:r>
                            <a:rPr lang="tr-TR" sz="18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tr-TR" sz="18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b="0" i="1" smtClean="0">
                              <a:latin typeface="Cambria Math"/>
                            </a:rPr>
                            <m:t>5</m:t>
                          </m:r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tr-TR" sz="1800" b="0" i="1" smtClean="0">
                              <a:latin typeface="Cambria Math"/>
                            </a:rPr>
                            <m:t>+3</m:t>
                          </m:r>
                        </m:e>
                      </m:d>
                      <m:r>
                        <a:rPr lang="tr-TR" sz="1800" b="0" i="1" smtClean="0">
                          <a:latin typeface="Cambria Math"/>
                        </a:rPr>
                        <m:t>𝑚𝑜𝑑</m:t>
                      </m:r>
                      <m:r>
                        <a:rPr lang="tr-TR" sz="1800" b="0" i="1" smtClean="0">
                          <a:latin typeface="Cambria Math"/>
                        </a:rPr>
                        <m:t>(16)</m:t>
                      </m:r>
                    </m:oMath>
                  </m:oMathPara>
                </a14:m>
                <a:endParaRPr lang="tr-TR" sz="1800" dirty="0" smtClean="0">
                  <a:latin typeface="Cambria" pitchFamily="18" charset="0"/>
                </a:endParaRPr>
              </a:p>
              <a:p>
                <a:pPr marL="36576" indent="0">
                  <a:buNone/>
                </a:pPr>
                <a:r>
                  <a:rPr lang="tr-TR" sz="1800" dirty="0" smtClean="0">
                    <a:latin typeface="Cambria" pitchFamily="18" charset="0"/>
                  </a:rPr>
                  <a:t>		Z0=7</a:t>
                </a:r>
                <a:r>
                  <a:rPr lang="tr-TR" sz="1800" dirty="0" smtClean="0">
                    <a:latin typeface="Cambria" pitchFamily="18" charset="0"/>
                    <a:sym typeface="Wingdings" pitchFamily="2" charset="2"/>
                  </a:rPr>
                  <a:t> </a:t>
                </a:r>
                <a:r>
                  <a:rPr lang="tr-TR" sz="1800" dirty="0" smtClean="0">
                    <a:latin typeface="Cambria" pitchFamily="18" charset="0"/>
                  </a:rPr>
                  <a:t>Z1=(5*7+3) </a:t>
                </a:r>
                <a:r>
                  <a:rPr lang="tr-TR" sz="1800" dirty="0" err="1" smtClean="0">
                    <a:latin typeface="Cambria" pitchFamily="18" charset="0"/>
                  </a:rPr>
                  <a:t>mod</a:t>
                </a:r>
                <a:r>
                  <a:rPr lang="tr-TR" sz="1800" dirty="0" smtClean="0">
                    <a:latin typeface="Cambria" pitchFamily="18" charset="0"/>
                  </a:rPr>
                  <a:t> 16=6 U1=6/16=0.375 olur. </a:t>
                </a:r>
              </a:p>
              <a:p>
                <a:pPr marL="322326" indent="-285750"/>
                <a:r>
                  <a:rPr lang="tr-TR" sz="1800" dirty="0" smtClean="0">
                    <a:latin typeface="Cambria" pitchFamily="18" charset="0"/>
                  </a:rPr>
                  <a:t>Benzer şekilde k=1 için Z2=1 ve U2=0.062 elde edilir. </a:t>
                </a:r>
              </a:p>
              <a:p>
                <a:pPr marL="322326" indent="-285750"/>
                <a:r>
                  <a:rPr lang="tr-TR" sz="1800" dirty="0" smtClean="0">
                    <a:latin typeface="Cambria" pitchFamily="18" charset="0"/>
                  </a:rPr>
                  <a:t>Burada </a:t>
                </a:r>
                <a:r>
                  <a:rPr lang="tr-TR" sz="1800" dirty="0" err="1" smtClean="0">
                    <a:latin typeface="Cambria" pitchFamily="18" charset="0"/>
                  </a:rPr>
                  <a:t>Zk</a:t>
                </a:r>
                <a:r>
                  <a:rPr lang="tr-TR" sz="1800" dirty="0" smtClean="0">
                    <a:latin typeface="Cambria" pitchFamily="18" charset="0"/>
                  </a:rPr>
                  <a:t> m ile bölünme sonucu elde edildiğinden, sadece m adet kalan vardır. </a:t>
                </a:r>
              </a:p>
              <a:p>
                <a:pPr marL="322326" indent="-285750"/>
                <a:r>
                  <a:rPr lang="tr-TR" sz="1800" dirty="0" smtClean="0">
                    <a:latin typeface="Cambria" pitchFamily="18" charset="0"/>
                  </a:rPr>
                  <a:t>Dolayısıyla bu örnekte maksimum 16 rastgele sayı mümkündür. </a:t>
                </a:r>
              </a:p>
              <a:p>
                <a:pPr marL="322326" indent="-285750"/>
                <a:r>
                  <a:rPr lang="tr-TR" sz="1800" dirty="0" smtClean="0">
                    <a:latin typeface="Cambria" pitchFamily="18" charset="0"/>
                  </a:rPr>
                  <a:t>Büyük m değerleri iyi bir seri elde etmek için gereklidir. </a:t>
                </a:r>
              </a:p>
              <a:p>
                <a:pPr marL="322326" indent="-285750"/>
                <a:r>
                  <a:rPr lang="tr-TR" sz="1800" dirty="0" smtClean="0">
                    <a:latin typeface="Cambria" pitchFamily="18" charset="0"/>
                  </a:rPr>
                  <a:t>m adet tekrar için m farklı sayının oluştuğu durumda seçilen </a:t>
                </a:r>
                <a:r>
                  <a:rPr lang="tr-TR" sz="1800" dirty="0" err="1" smtClean="0">
                    <a:latin typeface="Cambria" pitchFamily="18" charset="0"/>
                  </a:rPr>
                  <a:t>LCG’nin</a:t>
                </a:r>
                <a:r>
                  <a:rPr lang="tr-TR" sz="1800" dirty="0" smtClean="0">
                    <a:latin typeface="Cambria" pitchFamily="18" charset="0"/>
                  </a:rPr>
                  <a:t> tam periyoda sahip olduğu söylenir. </a:t>
                </a:r>
              </a:p>
              <a:p>
                <a:pPr marL="322326" indent="-285750"/>
                <a:r>
                  <a:rPr lang="tr-TR" sz="1800" dirty="0" smtClean="0">
                    <a:latin typeface="Cambria" pitchFamily="18" charset="0"/>
                  </a:rPr>
                  <a:t>Bu her bir </a:t>
                </a:r>
                <a:r>
                  <a:rPr lang="tr-TR" sz="1800" dirty="0" err="1" smtClean="0">
                    <a:latin typeface="Cambria" pitchFamily="18" charset="0"/>
                  </a:rPr>
                  <a:t>Zk</a:t>
                </a:r>
                <a:r>
                  <a:rPr lang="tr-TR" sz="1800" dirty="0" smtClean="0">
                    <a:latin typeface="Cambria" pitchFamily="18" charset="0"/>
                  </a:rPr>
                  <a:t> bir kez tekrar ettiği için tam periyot oluşmaktadır. Yukarıda verilen örnek tam periyoda sahip olup elde edilen rastgele sayılar aşağıdaki tabloda verilmiştir.</a:t>
                </a:r>
                <a:endParaRPr lang="tr-TR" sz="18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620688"/>
                <a:ext cx="8363272" cy="5399112"/>
              </a:xfrm>
              <a:blipFill rotWithShape="1">
                <a:blip r:embed="rId2"/>
                <a:stretch>
                  <a:fillRect l="-146" t="-677" r="-94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53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İçerik Yer Tutucusu 5"/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1992692429"/>
              </p:ext>
            </p:extLst>
          </p:nvPr>
        </p:nvGraphicFramePr>
        <p:xfrm>
          <a:off x="611560" y="764704"/>
          <a:ext cx="4608513" cy="540060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60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27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964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 smtClean="0">
                          <a:effectLst/>
                        </a:rPr>
                        <a:t>LCG </a:t>
                      </a:r>
                      <a:r>
                        <a:rPr lang="tr-TR" sz="1100" dirty="0">
                          <a:effectLst/>
                        </a:rPr>
                        <a:t>ile oluşturulmuş </a:t>
                      </a:r>
                      <a:r>
                        <a:rPr lang="tr-TR" sz="1100" dirty="0" smtClean="0">
                          <a:effectLst/>
                        </a:rPr>
                        <a:t>sözde rastgele </a:t>
                      </a:r>
                      <a:r>
                        <a:rPr lang="tr-TR" sz="1100" dirty="0">
                          <a:effectLst/>
                        </a:rPr>
                        <a:t>dizi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>
                          <a:effectLst/>
                        </a:rPr>
                        <a:t>k</a:t>
                      </a:r>
                      <a:endParaRPr lang="tr-T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>
                          <a:effectLst/>
                        </a:rPr>
                        <a:t>Z</a:t>
                      </a:r>
                      <a:r>
                        <a:rPr lang="tr-TR" sz="1400" baseline="-25000">
                          <a:effectLst/>
                        </a:rPr>
                        <a:t>k</a:t>
                      </a:r>
                      <a:endParaRPr lang="tr-TR" sz="14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400" dirty="0" err="1">
                          <a:effectLst/>
                        </a:rPr>
                        <a:t>U</a:t>
                      </a:r>
                      <a:r>
                        <a:rPr lang="tr-TR" sz="1400" baseline="-25000" dirty="0" err="1">
                          <a:effectLst/>
                        </a:rPr>
                        <a:t>k</a:t>
                      </a:r>
                      <a:endParaRPr lang="tr-TR" sz="1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0</a:t>
                      </a:r>
                      <a:endParaRPr lang="tr-TR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7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0.437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</a:t>
                      </a:r>
                      <a:endParaRPr lang="tr-TR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6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0.375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2</a:t>
                      </a:r>
                      <a:endParaRPr lang="tr-TR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0.062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3</a:t>
                      </a:r>
                      <a:endParaRPr lang="tr-TR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0.500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4</a:t>
                      </a:r>
                      <a:endParaRPr lang="tr-TR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11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0.688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5</a:t>
                      </a:r>
                      <a:endParaRPr lang="tr-TR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0.625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6</a:t>
                      </a:r>
                      <a:endParaRPr lang="tr-TR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0.313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7</a:t>
                      </a:r>
                      <a:endParaRPr lang="tr-TR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12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0.750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8</a:t>
                      </a:r>
                      <a:endParaRPr lang="tr-TR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0.938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9</a:t>
                      </a:r>
                      <a:endParaRPr lang="tr-TR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14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0.875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10</a:t>
                      </a:r>
                      <a:endParaRPr lang="tr-TR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9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0.563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11</a:t>
                      </a:r>
                      <a:endParaRPr lang="tr-TR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0.000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 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12</a:t>
                      </a:r>
                      <a:endParaRPr lang="tr-TR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0.188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13</a:t>
                      </a:r>
                      <a:endParaRPr lang="tr-TR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2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0.125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14</a:t>
                      </a:r>
                      <a:endParaRPr lang="tr-TR" sz="11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13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0.813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548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15</a:t>
                      </a:r>
                      <a:endParaRPr lang="tr-TR" sz="11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4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0.250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01809" marR="101809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Metin Yer Tutucusu 7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652120" y="620688"/>
                <a:ext cx="3053866" cy="3672408"/>
              </a:xfrm>
            </p:spPr>
            <p:txBody>
              <a:bodyPr>
                <a:noAutofit/>
              </a:bodyPr>
              <a:lstStyle/>
              <a:p>
                <a:r>
                  <a:rPr lang="tr-TR" sz="1600" dirty="0" smtClean="0"/>
                  <a:t>Dizinin ilk 16 elemanı tablodaki gibidir. </a:t>
                </a:r>
              </a:p>
              <a:p>
                <a:endParaRPr lang="tr-TR" sz="1600" dirty="0"/>
              </a:p>
              <a:p>
                <a:r>
                  <a:rPr lang="tr-TR" sz="1600" dirty="0"/>
                  <a:t>m</a:t>
                </a:r>
                <a:r>
                  <a:rPr lang="tr-TR" sz="1600" dirty="0" smtClean="0"/>
                  <a:t> tekrarlı bir durum için, m farklı rastgele sayı oluştuğunda LCG seçimi tam periyoda sahiptir.</a:t>
                </a:r>
              </a:p>
              <a:p>
                <a:endParaRPr lang="tr-TR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tr-TR" sz="1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tr-TR" sz="1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tr-TR" sz="1600" dirty="0" err="1" smtClean="0"/>
                  <a:t>nın</a:t>
                </a:r>
                <a:r>
                  <a:rPr lang="tr-TR" sz="1600" dirty="0" smtClean="0"/>
                  <a:t> bir tekrarında tam bir döngü izler.</a:t>
                </a:r>
              </a:p>
              <a:p>
                <a:endParaRPr lang="tr-TR" sz="1600" dirty="0"/>
              </a:p>
              <a:p>
                <a:r>
                  <a:rPr lang="tr-TR" sz="1600" dirty="0" smtClean="0"/>
                  <a:t>Buradaki, LCG, tam periyoda sahiptir.</a:t>
                </a:r>
                <a:endParaRPr lang="tr-TR" sz="1600" dirty="0"/>
              </a:p>
            </p:txBody>
          </p:sp>
        </mc:Choice>
        <mc:Fallback xmlns="">
          <p:sp>
            <p:nvSpPr>
              <p:cNvPr id="8" name="Metin Yer Tutucusu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652120" y="620688"/>
                <a:ext cx="3053866" cy="3672408"/>
              </a:xfrm>
              <a:blipFill rotWithShape="1">
                <a:blip r:embed="rId2"/>
                <a:stretch>
                  <a:fillRect l="-998" t="-498" r="-1198" b="-348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07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772400" cy="562074"/>
          </a:xfrm>
        </p:spPr>
        <p:txBody>
          <a:bodyPr>
            <a:normAutofit/>
          </a:bodyPr>
          <a:lstStyle/>
          <a:p>
            <a:r>
              <a:rPr lang="tr-TR" sz="2800" dirty="0" err="1" smtClean="0">
                <a:solidFill>
                  <a:srgbClr val="FF0000"/>
                </a:solidFill>
              </a:rPr>
              <a:t>Hull-Dobell</a:t>
            </a:r>
            <a:r>
              <a:rPr lang="tr-TR" sz="2800" dirty="0" smtClean="0">
                <a:solidFill>
                  <a:srgbClr val="FF0000"/>
                </a:solidFill>
              </a:rPr>
              <a:t> Teoremi</a:t>
            </a:r>
            <a:endParaRPr lang="tr-TR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2696"/>
                <a:ext cx="8435280" cy="53271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tr-TR" sz="2000" dirty="0">
                    <a:latin typeface="Cambria" pitchFamily="18" charset="0"/>
                  </a:rPr>
                  <a:t>Parametrelerin </a:t>
                </a:r>
                <a:r>
                  <a:rPr lang="tr-TR" sz="2000" dirty="0" smtClean="0">
                    <a:latin typeface="Cambria" pitchFamily="18" charset="0"/>
                  </a:rPr>
                  <a:t>seçiminde </a:t>
                </a:r>
                <a:r>
                  <a:rPr lang="tr-TR" sz="2000" dirty="0" err="1" smtClean="0">
                    <a:latin typeface="Cambria" pitchFamily="18" charset="0"/>
                  </a:rPr>
                  <a:t>Hull-Dobell</a:t>
                </a:r>
                <a:r>
                  <a:rPr lang="tr-TR" sz="2000" dirty="0" smtClean="0">
                    <a:latin typeface="Cambria" pitchFamily="18" charset="0"/>
                  </a:rPr>
                  <a:t> teoremi oldukça kullanışlıdır. </a:t>
                </a:r>
              </a:p>
              <a:p>
                <a:r>
                  <a:rPr lang="tr-TR" sz="2000" dirty="0" smtClean="0">
                    <a:latin typeface="Cambria" pitchFamily="18" charset="0"/>
                  </a:rPr>
                  <a:t>Bu teorem tam periyodu elde etmek için gerekli ve yeterli şartları sağlar.</a:t>
                </a:r>
              </a:p>
              <a:p>
                <a:r>
                  <a:rPr lang="tr-TR" sz="2000" dirty="0" smtClean="0">
                    <a:latin typeface="Cambria" pitchFamily="18" charset="0"/>
                  </a:rPr>
                  <a:t>LCG ancak ve ancak aşağıdaki üç şartı sağlarsa tam periyoda sahiptir. </a:t>
                </a:r>
              </a:p>
              <a:p>
                <a:pPr marL="720090" lvl="1" indent="-400050">
                  <a:buFont typeface="+mj-lt"/>
                  <a:buAutoNum type="romanUcPeriod"/>
                </a:pPr>
                <a:r>
                  <a:rPr lang="tr-TR" sz="1800" dirty="0" smtClean="0">
                    <a:solidFill>
                      <a:srgbClr val="FF0000"/>
                    </a:solidFill>
                    <a:latin typeface="Cambria" pitchFamily="18" charset="0"/>
                  </a:rPr>
                  <a:t>a ve c asal  olmalı</a:t>
                </a:r>
              </a:p>
              <a:p>
                <a:pPr marL="720090" lvl="1" indent="-400050">
                  <a:buFont typeface="+mj-lt"/>
                  <a:buAutoNum type="romanUcPeriod"/>
                </a:pPr>
                <a:r>
                  <a:rPr lang="tr-TR" sz="1800" dirty="0" smtClean="0">
                    <a:solidFill>
                      <a:srgbClr val="FF0000"/>
                    </a:solidFill>
                    <a:latin typeface="Cambria" pitchFamily="18" charset="0"/>
                  </a:rPr>
                  <a:t>m sayısının bölünebildiği bütün asal sayılara a-1  de bölünebilmelidir.</a:t>
                </a:r>
              </a:p>
              <a:p>
                <a:pPr marL="720090" lvl="1" indent="-400050">
                  <a:buFont typeface="+mj-lt"/>
                  <a:buAutoNum type="romanUcPeriod"/>
                </a:pPr>
                <a:r>
                  <a:rPr lang="tr-TR" sz="1800" dirty="0" smtClean="0">
                    <a:solidFill>
                      <a:srgbClr val="FF0000"/>
                    </a:solidFill>
                    <a:latin typeface="Cambria" pitchFamily="18" charset="0"/>
                  </a:rPr>
                  <a:t>Eğer m dörde bölünüyorsa a-1 de 4’e bölünebilir. </a:t>
                </a:r>
              </a:p>
              <a:p>
                <a:r>
                  <a:rPr lang="tr-TR" sz="2000" dirty="0" smtClean="0">
                    <a:latin typeface="Cambria" pitchFamily="18" charset="0"/>
                  </a:rPr>
                  <a:t>Önceki örnekte </a:t>
                </a:r>
              </a:p>
              <a:p>
                <a:pPr lvl="1"/>
                <a:r>
                  <a:rPr lang="tr-TR" sz="1800" dirty="0" smtClean="0">
                    <a:latin typeface="Cambria" pitchFamily="18" charset="0"/>
                  </a:rPr>
                  <a:t>5 ve 3 asal olduğu için şart (I), </a:t>
                </a:r>
              </a:p>
              <a:p>
                <a:pPr lvl="1"/>
                <a:r>
                  <a:rPr lang="tr-TR" sz="1800" dirty="0" smtClean="0">
                    <a:latin typeface="Cambria" pitchFamily="18" charset="0"/>
                  </a:rPr>
                  <a:t>m=16 olduğundan 16 sadece 2 asal sayısına bölünür ve a-1=5-1=4 de 2 ye bölünür(şart II). </a:t>
                </a:r>
              </a:p>
              <a:p>
                <a:pPr lvl="1"/>
                <a:r>
                  <a:rPr lang="tr-TR" sz="1800" dirty="0" smtClean="0">
                    <a:latin typeface="Cambria" pitchFamily="18" charset="0"/>
                  </a:rPr>
                  <a:t>16 dörde bölünmekte ve a-1 de dörde bölünmektedir (şart III). </a:t>
                </a:r>
              </a:p>
              <a:p>
                <a:r>
                  <a:rPr lang="tr-TR" sz="2000" dirty="0" smtClean="0">
                    <a:latin typeface="Cambria" pitchFamily="18" charset="0"/>
                  </a:rPr>
                  <a:t>Bütün şartlar sağlandığı için tam periyoda sahiptir.</a:t>
                </a:r>
              </a:p>
              <a:p>
                <a:r>
                  <a:rPr lang="tr-TR" sz="2000" dirty="0">
                    <a:latin typeface="Cambria" pitchFamily="18" charset="0"/>
                  </a:rPr>
                  <a:t>Bir bilgisayar uygulaması, bu algoritmayı donanım aşamasında ele alır. Çünkü, işlemler hesaplama ve hız odaklıdır.</a:t>
                </a:r>
              </a:p>
              <a:p>
                <a:r>
                  <a:rPr lang="tr-TR" sz="2000" dirty="0">
                    <a:latin typeface="Cambria" pitchFamily="18" charset="0"/>
                  </a:rPr>
                  <a:t>İşlem makineye </a:t>
                </a:r>
                <a:r>
                  <a:rPr lang="tr-TR" sz="2000" dirty="0" err="1">
                    <a:latin typeface="Cambria" pitchFamily="18" charset="0"/>
                  </a:rPr>
                  <a:t>shiftregister</a:t>
                </a:r>
                <a:r>
                  <a:rPr lang="tr-TR" sz="2000" dirty="0">
                    <a:latin typeface="Cambria" pitchFamily="18" charset="0"/>
                  </a:rPr>
                  <a:t> kullanılarak yaptırılır.</a:t>
                </a:r>
              </a:p>
              <a:p>
                <a14:m>
                  <m:oMath xmlns:m="http://schemas.openxmlformats.org/officeDocument/2006/math">
                    <m:r>
                      <a:rPr lang="tr-TR" sz="2000" i="1">
                        <a:latin typeface="Cambria Math"/>
                      </a:rPr>
                      <m:t>𝑚</m:t>
                    </m:r>
                  </m:oMath>
                </a14:m>
                <a:r>
                  <a:rPr lang="tr-TR" sz="2000" dirty="0">
                    <a:latin typeface="Cambria" pitchFamily="18" charset="0"/>
                  </a:rPr>
                  <a:t>, 2’nin kuvveti şeklinde alınır.</a:t>
                </a:r>
              </a:p>
              <a:p>
                <a:endParaRPr lang="tr-TR" sz="20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2696"/>
                <a:ext cx="8435280" cy="5327104"/>
              </a:xfrm>
              <a:blipFill rotWithShape="1">
                <a:blip r:embed="rId2"/>
                <a:stretch>
                  <a:fillRect l="-289" t="-1144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36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7772400" cy="634082"/>
          </a:xfrm>
        </p:spPr>
        <p:txBody>
          <a:bodyPr>
            <a:normAutofit/>
          </a:bodyPr>
          <a:lstStyle/>
          <a:p>
            <a:r>
              <a:rPr lang="tr-TR" sz="2800" b="1" dirty="0"/>
              <a:t>TEKDÜZE DAĞITIMLI RASTGELE SAYILAR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764704"/>
                <a:ext cx="8424936" cy="4896544"/>
              </a:xfrm>
            </p:spPr>
            <p:txBody>
              <a:bodyPr>
                <a:normAutofit/>
              </a:bodyPr>
              <a:lstStyle/>
              <a:p>
                <a:pPr marL="36576" indent="0">
                  <a:buNone/>
                </a:pPr>
                <a:r>
                  <a:rPr lang="tr-TR" sz="2000" b="0" dirty="0" smtClean="0">
                    <a:latin typeface="Cambria" pitchFamily="18" charset="0"/>
                  </a:rPr>
                  <a:t>Örnek: Önceki örnekteki  problemi düşünelim. Değişkenler a=5, c=3, 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sz="2000" b="0" i="0" smtClean="0">
                        <a:latin typeface="Cambria Math"/>
                      </a:rPr>
                      <m:t>m</m:t>
                    </m:r>
                    <m:r>
                      <a:rPr lang="tr-TR" sz="2000" b="0" i="0" smtClean="0">
                        <a:latin typeface="Cambria Math"/>
                      </a:rPr>
                      <m:t>=16= </m:t>
                    </m:r>
                    <m:sSup>
                      <m:sSup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tr-TR" sz="2000" b="0" i="0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tr-TR" sz="2000" dirty="0" smtClean="0">
                    <a:latin typeface="Cambria" pitchFamily="18" charset="0"/>
                  </a:rPr>
                  <a:t> . Dolayısıyla LCG 4-bit </a:t>
                </a:r>
                <a:r>
                  <a:rPr lang="tr-TR" sz="2000" dirty="0" err="1" smtClean="0">
                    <a:latin typeface="Cambria" pitchFamily="18" charset="0"/>
                  </a:rPr>
                  <a:t>shiftregister</a:t>
                </a:r>
                <a:r>
                  <a:rPr lang="tr-TR" sz="2000" dirty="0" smtClean="0">
                    <a:latin typeface="Cambria" pitchFamily="18" charset="0"/>
                  </a:rPr>
                  <a:t> ile tam sayıları gösterebilir. R=[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tr-T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tr-TR" sz="2000" b="0" i="1" smtClean="0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tr-T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tr-TR" sz="2000" b="0" i="1" smtClean="0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</m:e>
                      </m:mr>
                    </m:m>
                    <m:r>
                      <a:rPr lang="tr-TR" sz="2000" b="0" i="1" smtClean="0">
                        <a:latin typeface="Cambria Math"/>
                      </a:rPr>
                      <m:t>    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tr-T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tr-TR" sz="2000" b="0" i="1" smtClean="0">
                                  <a:latin typeface="Cambria Math"/>
                                </a:rPr>
                                <m:t>−3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tr-T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tr-TR" sz="2000" b="0" i="1" smtClean="0">
                                  <a:latin typeface="Cambria Math"/>
                                </a:rPr>
                                <m:t>−4</m:t>
                              </m:r>
                            </m:sub>
                          </m:sSub>
                        </m:e>
                      </m:mr>
                    </m:m>
                  </m:oMath>
                </a14:m>
                <a:r>
                  <a:rPr lang="tr-TR" sz="2000" dirty="0" smtClean="0">
                    <a:latin typeface="Cambria" pitchFamily="18" charset="0"/>
                  </a:rPr>
                  <a:t>]. </a:t>
                </a:r>
              </a:p>
              <a:p>
                <a:pPr marL="36576" indent="0">
                  <a:buNone/>
                </a:pPr>
                <a:r>
                  <a:rPr lang="tr-TR" sz="2000" dirty="0" err="1" smtClean="0">
                    <a:latin typeface="Cambria" pitchFamily="18" charset="0"/>
                  </a:rPr>
                  <a:t>Register</a:t>
                </a:r>
                <a:r>
                  <a:rPr lang="tr-TR" sz="2000" dirty="0" smtClean="0">
                    <a:latin typeface="Cambria" pitchFamily="18" charset="0"/>
                  </a:rPr>
                  <a:t> içeriği 4 bit olacaktır.</a:t>
                </a:r>
              </a:p>
              <a:p>
                <a:pPr marL="36576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000" b="0" i="0" smtClean="0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a:rPr lang="tr-TR" sz="2000" b="0" i="0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tr-TR" sz="2000" b="0" i="0" smtClean="0">
                        <a:latin typeface="Cambria Math"/>
                      </a:rPr>
                      <m:t>=5</m:t>
                    </m:r>
                  </m:oMath>
                </a14:m>
                <a:r>
                  <a:rPr lang="tr-TR" sz="2000" dirty="0" smtClean="0">
                    <a:latin typeface="Cambria" pitchFamily="18" charset="0"/>
                  </a:rPr>
                  <a:t> olduğundan R:[0101] </a:t>
                </a:r>
                <a:r>
                  <a:rPr lang="tr-TR" sz="2000" dirty="0" err="1" smtClean="0">
                    <a:latin typeface="Cambria" pitchFamily="18" charset="0"/>
                  </a:rPr>
                  <a:t>dir</a:t>
                </a:r>
                <a:endParaRPr lang="tr-TR" sz="2000" dirty="0" smtClean="0">
                  <a:latin typeface="Cambria" pitchFamily="18" charset="0"/>
                </a:endParaRPr>
              </a:p>
              <a:p>
                <a:pPr marL="36576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000" b="0" i="0" smtClean="0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a:rPr lang="tr-TR" sz="2000" b="0" i="0" smtClean="0">
                            <a:latin typeface="Cambria Math"/>
                          </a:rPr>
                          <m:t>7</m:t>
                        </m:r>
                      </m:sub>
                    </m:sSub>
                  </m:oMath>
                </a14:m>
                <a:r>
                  <a:rPr lang="tr-TR" sz="2000" dirty="0" smtClean="0">
                    <a:latin typeface="Cambria" pitchFamily="18" charset="0"/>
                  </a:rPr>
                  <a:t>’</a:t>
                </a:r>
                <a:r>
                  <a:rPr lang="tr-TR" sz="2000" dirty="0" err="1" smtClean="0">
                    <a:latin typeface="Cambria" pitchFamily="18" charset="0"/>
                  </a:rPr>
                  <a:t>yi</a:t>
                </a:r>
                <a:r>
                  <a:rPr lang="tr-TR" sz="2000" dirty="0" smtClean="0">
                    <a:latin typeface="Cambria" pitchFamily="18" charset="0"/>
                  </a:rPr>
                  <a:t> elde etmek için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0" smtClean="0">
                            <a:latin typeface="Cambria Math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tr-TR" sz="2000" b="0" i="0" smtClean="0">
                            <a:latin typeface="Cambria Math"/>
                          </a:rPr>
                          <m:t>Z</m:t>
                        </m:r>
                      </m:e>
                      <m:sub>
                        <m:r>
                          <a:rPr lang="tr-TR" sz="2000" b="0" i="0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tr-TR" sz="2000" b="0" i="0" smtClean="0">
                        <a:latin typeface="Cambria Math"/>
                      </a:rPr>
                      <m:t>+3=</m:t>
                    </m:r>
                    <m:r>
                      <m:rPr>
                        <m:sty m:val="p"/>
                      </m:rPr>
                      <a:rPr lang="tr-TR" sz="2000" b="0" i="0" smtClean="0">
                        <a:latin typeface="Cambria Math"/>
                      </a:rPr>
                      <m:t>R</m:t>
                    </m:r>
                    <m:r>
                      <a:rPr lang="tr-TR" sz="2000" b="0" i="0" smtClean="0">
                        <a:latin typeface="Cambria Math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000" b="0" i="0" smtClean="0">
                            <a:latin typeface="Cambria Math"/>
                          </a:rPr>
                          <m:t>1  1100</m:t>
                        </m:r>
                      </m:e>
                    </m:d>
                    <m:r>
                      <a:rPr lang="tr-TR" sz="2000" b="0" i="0" smtClean="0">
                        <a:latin typeface="Cambria Math"/>
                      </a:rPr>
                      <m:t>=28</m:t>
                    </m:r>
                  </m:oMath>
                </a14:m>
                <a:endParaRPr lang="tr-TR" sz="2000" dirty="0" smtClean="0">
                  <a:latin typeface="Cambria" pitchFamily="18" charset="0"/>
                </a:endParaRPr>
              </a:p>
              <a:p>
                <a:pPr marL="36576" indent="0">
                  <a:buNone/>
                </a:pPr>
                <a:r>
                  <a:rPr lang="tr-TR" sz="2000" dirty="0" smtClean="0">
                    <a:latin typeface="Cambria" pitchFamily="18" charset="0"/>
                  </a:rPr>
                  <a:t>Burada baştaki 1 </a:t>
                </a:r>
                <a:r>
                  <a:rPr lang="tr-TR" sz="2000" dirty="0" err="1" smtClean="0">
                    <a:latin typeface="Cambria" pitchFamily="18" charset="0"/>
                  </a:rPr>
                  <a:t>shift-register</a:t>
                </a:r>
                <a:r>
                  <a:rPr lang="tr-TR" sz="2000" dirty="0" smtClean="0">
                    <a:latin typeface="Cambria" pitchFamily="18" charset="0"/>
                  </a:rPr>
                  <a:t> 4 bit olduğundan kaybedilir. </a:t>
                </a: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0" i="0" smtClean="0">
                          <a:latin typeface="Cambria Math"/>
                        </a:rPr>
                        <m:t>28 </m:t>
                      </m:r>
                      <m:r>
                        <m:rPr>
                          <m:sty m:val="p"/>
                        </m:rPr>
                        <a:rPr lang="tr-TR" sz="2000" b="0" i="0" smtClean="0">
                          <a:latin typeface="Cambria Math"/>
                        </a:rPr>
                        <m:t>mod</m:t>
                      </m:r>
                      <m:d>
                        <m:dPr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000" b="0" i="0" smtClean="0">
                              <a:latin typeface="Cambria Math"/>
                            </a:rPr>
                            <m:t>16</m:t>
                          </m:r>
                        </m:e>
                      </m:d>
                      <m:r>
                        <a:rPr lang="tr-TR" sz="2000" b="0" i="0" smtClean="0">
                          <a:latin typeface="Cambria Math"/>
                        </a:rPr>
                        <m:t>=12=</m:t>
                      </m:r>
                      <m:r>
                        <m:rPr>
                          <m:sty m:val="p"/>
                        </m:rPr>
                        <a:rPr lang="tr-TR" sz="2000" b="0" i="0" smtClean="0">
                          <a:latin typeface="Cambria Math"/>
                        </a:rPr>
                        <m:t>R</m:t>
                      </m:r>
                      <m:r>
                        <a:rPr lang="tr-TR" sz="2000" b="0" i="0" smtClean="0">
                          <a:latin typeface="Cambria Math"/>
                        </a:rPr>
                        <m:t>:[1100]</m:t>
                      </m:r>
                    </m:oMath>
                  </m:oMathPara>
                </a14:m>
                <a:endParaRPr lang="tr-TR" sz="2000" dirty="0" smtClean="0">
                  <a:latin typeface="Cambria" pitchFamily="18" charset="0"/>
                </a:endParaRPr>
              </a:p>
              <a:p>
                <a:pPr marL="36576" indent="0">
                  <a:buNone/>
                </a:pPr>
                <a:r>
                  <a:rPr lang="tr-TR" sz="2000" dirty="0" smtClean="0">
                    <a:latin typeface="Cambria" pitchFamily="18" charset="0"/>
                  </a:rPr>
                  <a:t>R</a:t>
                </a:r>
                <a:r>
                  <a:rPr lang="tr-TR" sz="2000" dirty="0" smtClean="0">
                    <a:latin typeface="Cambria" pitchFamily="18" charset="0"/>
                    <a:sym typeface="Wingdings" pitchFamily="2" charset="2"/>
                  </a:rPr>
                  <a:t>5R+3: [1 1 1 1] elde edilir Z8=15 olur. </a:t>
                </a:r>
                <a:endParaRPr lang="tr-TR" sz="2000" dirty="0" smtClean="0">
                  <a:latin typeface="Cambria" pitchFamily="18" charset="0"/>
                </a:endParaRPr>
              </a:p>
              <a:p>
                <a:pPr marL="36576" indent="0">
                  <a:buNone/>
                </a:pPr>
                <a:r>
                  <a:rPr lang="tr-TR" sz="2000" dirty="0" smtClean="0">
                    <a:latin typeface="Cambria" pitchFamily="18" charset="0"/>
                  </a:rPr>
                  <a:t>İkili nokta uygulandığında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0" smtClean="0">
                            <a:latin typeface="Cambria Math"/>
                          </a:rPr>
                          <m:t>(0.1100)</m:t>
                        </m:r>
                      </m:e>
                      <m:sub>
                        <m:r>
                          <a:rPr lang="tr-TR" sz="20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sz="2000" b="0" i="0" smtClean="0">
                        <a:latin typeface="Cambria Math"/>
                      </a:rPr>
                      <m:t>=0.75</m:t>
                    </m:r>
                  </m:oMath>
                </a14:m>
                <a:endParaRPr lang="tr-TR" sz="2000" dirty="0" smtClean="0">
                  <a:latin typeface="Cambria" pitchFamily="18" charset="0"/>
                </a:endParaRPr>
              </a:p>
              <a:p>
                <a:r>
                  <a:rPr lang="tr-TR" sz="2000" dirty="0">
                    <a:latin typeface="Cambria" pitchFamily="18" charset="0"/>
                  </a:rPr>
                  <a:t>Gerçek bilgisayarlarda farklı ölçüde üreteçler vardır</a:t>
                </a:r>
                <a:r>
                  <a:rPr lang="tr-TR" sz="2000" dirty="0" smtClean="0">
                    <a:latin typeface="Cambria" pitchFamily="18" charset="0"/>
                  </a:rPr>
                  <a:t>.</a:t>
                </a:r>
                <a:endParaRPr lang="tr-TR" sz="2000" dirty="0">
                  <a:latin typeface="Cambria" pitchFamily="18" charset="0"/>
                </a:endParaRPr>
              </a:p>
              <a:p>
                <a:r>
                  <a:rPr lang="tr-TR" sz="2000" dirty="0">
                    <a:latin typeface="Cambria" pitchFamily="18" charset="0"/>
                  </a:rPr>
                  <a:t>IBM’in RANDU üreteçleri,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/>
                      </a:rPr>
                      <m:t>𝑎</m:t>
                    </m:r>
                    <m:r>
                      <a:rPr lang="tr-TR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tr-TR" sz="2000" i="1">
                            <a:latin typeface="Cambria Math"/>
                          </a:rPr>
                          <m:t>16</m:t>
                        </m:r>
                      </m:sup>
                    </m:sSup>
                    <m:r>
                      <a:rPr lang="tr-TR" sz="2000" i="1">
                        <a:latin typeface="Cambria Math"/>
                      </a:rPr>
                      <m:t>+3</m:t>
                    </m:r>
                  </m:oMath>
                </a14:m>
                <a:r>
                  <a:rPr lang="tr-TR" sz="2000" dirty="0">
                    <a:latin typeface="Cambria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/>
                      </a:rPr>
                      <m:t>𝑐</m:t>
                    </m:r>
                    <m:r>
                      <a:rPr lang="tr-TR" sz="2000" i="1">
                        <a:latin typeface="Cambria Math"/>
                      </a:rPr>
                      <m:t>=0</m:t>
                    </m:r>
                  </m:oMath>
                </a14:m>
                <a:r>
                  <a:rPr lang="tr-TR" sz="2000" dirty="0">
                    <a:latin typeface="Cambria" pitchFamily="18" charset="0"/>
                  </a:rPr>
                  <a:t> ve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/>
                      </a:rPr>
                      <m:t>𝑚</m:t>
                    </m:r>
                    <m:r>
                      <a:rPr lang="tr-TR" sz="20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tr-TR" sz="2000" i="1">
                            <a:latin typeface="Cambria Math"/>
                          </a:rPr>
                          <m:t>31</m:t>
                        </m:r>
                      </m:sup>
                    </m:sSup>
                  </m:oMath>
                </a14:m>
                <a:r>
                  <a:rPr lang="tr-TR" sz="2000" dirty="0">
                    <a:latin typeface="Cambria" pitchFamily="18" charset="0"/>
                  </a:rPr>
                  <a:t> sahiptir.</a:t>
                </a:r>
              </a:p>
              <a:p>
                <a:pPr marL="36576" indent="0">
                  <a:buNone/>
                </a:pPr>
                <a:endParaRPr lang="tr-TR" sz="20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23528" y="764704"/>
                <a:ext cx="8424936" cy="4896544"/>
              </a:xfrm>
              <a:blipFill rotWithShape="1">
                <a:blip r:embed="rId2"/>
                <a:stretch>
                  <a:fillRect l="-289" t="-6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918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179512" y="260648"/>
            <a:ext cx="7772400" cy="576064"/>
          </a:xfrm>
        </p:spPr>
        <p:txBody>
          <a:bodyPr>
            <a:normAutofit/>
          </a:bodyPr>
          <a:lstStyle/>
          <a:p>
            <a:r>
              <a:rPr lang="tr-TR" sz="2800" dirty="0"/>
              <a:t>Üreteçlerin İstatistiksel Özellikleri</a:t>
            </a: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251520" y="692696"/>
            <a:ext cx="8435280" cy="5327104"/>
          </a:xfrm>
        </p:spPr>
        <p:txBody>
          <a:bodyPr>
            <a:normAutofit/>
          </a:bodyPr>
          <a:lstStyle/>
          <a:p>
            <a:r>
              <a:rPr lang="tr-TR" sz="2000" dirty="0" smtClean="0">
                <a:latin typeface="Cambria" pitchFamily="18" charset="0"/>
              </a:rPr>
              <a:t>Donanım </a:t>
            </a:r>
            <a:r>
              <a:rPr lang="tr-TR" sz="2000" dirty="0" err="1" smtClean="0">
                <a:latin typeface="Cambria" pitchFamily="18" charset="0"/>
              </a:rPr>
              <a:t>hesaplanabilirliği</a:t>
            </a:r>
            <a:r>
              <a:rPr lang="tr-TR" sz="2000" dirty="0" smtClean="0">
                <a:latin typeface="Cambria" pitchFamily="18" charset="0"/>
              </a:rPr>
              <a:t> için seçilen </a:t>
            </a:r>
            <a:r>
              <a:rPr lang="tr-TR" sz="2000" dirty="0" err="1" smtClean="0">
                <a:latin typeface="Cambria" pitchFamily="18" charset="0"/>
              </a:rPr>
              <a:t>mod</a:t>
            </a:r>
            <a:r>
              <a:rPr lang="tr-TR" sz="2000" dirty="0" smtClean="0">
                <a:latin typeface="Cambria" pitchFamily="18" charset="0"/>
              </a:rPr>
              <a:t> işlemi ve geniş bir periyoda sahip olmanın yanı sıra bir U[0,1] üreteci istatistiksel anlamda iyi davranmalıdır. </a:t>
            </a:r>
          </a:p>
          <a:p>
            <a:r>
              <a:rPr lang="tr-TR" sz="2000" dirty="0" smtClean="0">
                <a:latin typeface="Cambria" pitchFamily="18" charset="0"/>
              </a:rPr>
              <a:t>Şu iki özelliğin sağlanması önemlidir:</a:t>
            </a:r>
            <a:endParaRPr lang="tr-TR" sz="2000" dirty="0">
              <a:latin typeface="Cambria" pitchFamily="18" charset="0"/>
            </a:endParaRPr>
          </a:p>
          <a:p>
            <a:pPr lvl="1"/>
            <a:r>
              <a:rPr lang="tr-TR" sz="2000" dirty="0" smtClean="0">
                <a:solidFill>
                  <a:srgbClr val="FF0000"/>
                </a:solidFill>
                <a:latin typeface="Cambria" pitchFamily="18" charset="0"/>
              </a:rPr>
              <a:t>Üreteç tekdüze olmalı: </a:t>
            </a:r>
            <a:r>
              <a:rPr lang="tr-TR" sz="2000" dirty="0" smtClean="0">
                <a:latin typeface="Cambria" pitchFamily="18" charset="0"/>
              </a:rPr>
              <a:t>Herhangi bir L uzunluk aralığında oluşan sayıların miktarı, diğer bir L uzunluk aralığında oluşan miktara yakın olmalı.</a:t>
            </a:r>
          </a:p>
          <a:p>
            <a:pPr lvl="1"/>
            <a:r>
              <a:rPr lang="tr-TR" sz="2000" dirty="0" smtClean="0">
                <a:solidFill>
                  <a:srgbClr val="FF0000"/>
                </a:solidFill>
                <a:latin typeface="Cambria" pitchFamily="18" charset="0"/>
              </a:rPr>
              <a:t>Dizi bağımsız olmalı: </a:t>
            </a:r>
            <a:r>
              <a:rPr lang="tr-TR" sz="2000" dirty="0" smtClean="0">
                <a:latin typeface="Cambria" pitchFamily="18" charset="0"/>
              </a:rPr>
              <a:t>Özellikle, herhangi bir sayı bir sonrakine etkisini göstermemelidir. Aksi halde dizi boşluk veya gruplama eğilimi gösterir.</a:t>
            </a:r>
          </a:p>
          <a:p>
            <a:r>
              <a:rPr lang="tr-TR" sz="2000" dirty="0" smtClean="0">
                <a:latin typeface="Cambria" pitchFamily="18" charset="0"/>
              </a:rPr>
              <a:t>Üreteçleri test etmek için teorik ve deneysel araçlar vardır. </a:t>
            </a:r>
          </a:p>
          <a:p>
            <a:r>
              <a:rPr lang="tr-TR" sz="2000" dirty="0">
                <a:latin typeface="Cambria" pitchFamily="18" charset="0"/>
              </a:rPr>
              <a:t>Birinci özelliği test etmek için </a:t>
            </a:r>
            <a:r>
              <a:rPr lang="tr-TR" sz="2000" dirty="0" err="1">
                <a:latin typeface="Cambria" pitchFamily="18" charset="0"/>
              </a:rPr>
              <a:t>chi-square</a:t>
            </a:r>
            <a:r>
              <a:rPr lang="tr-TR" sz="2000" dirty="0">
                <a:latin typeface="Cambria" pitchFamily="18" charset="0"/>
              </a:rPr>
              <a:t> (Ki-Kare) testi uygulanır.</a:t>
            </a:r>
          </a:p>
          <a:p>
            <a:r>
              <a:rPr lang="tr-TR" sz="2000" dirty="0">
                <a:latin typeface="Cambria" pitchFamily="18" charset="0"/>
              </a:rPr>
              <a:t>Ki-Kare testi; beklenen frekans değerler ile gözlenen frekans değerlerinin karşılaştırılıp, aradaki uyuma bakılmasıdır</a:t>
            </a:r>
            <a:r>
              <a:rPr lang="tr-TR" sz="2000" dirty="0" smtClean="0">
                <a:latin typeface="Cambria" pitchFamily="18" charset="0"/>
              </a:rPr>
              <a:t>.</a:t>
            </a:r>
            <a:endParaRPr lang="tr-TR" sz="2000" dirty="0">
              <a:latin typeface="Cambria" pitchFamily="18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60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Resim Yer Tutucusu 6"/>
              <p:cNvGraphicFramePr>
                <a:graphicFrameLocks noGrp="1"/>
              </p:cNvGraphicFramePr>
              <p:nvPr>
                <p:ph type="pic" idx="1"/>
                <p:extLst>
                  <p:ext uri="{D42A27DB-BD31-4B8C-83A1-F6EECF244321}">
                    <p14:modId xmlns:p14="http://schemas.microsoft.com/office/powerpoint/2010/main" val="1342181694"/>
                  </p:ext>
                </p:extLst>
              </p:nvPr>
            </p:nvGraphicFramePr>
            <p:xfrm>
              <a:off x="251520" y="476672"/>
              <a:ext cx="3888431" cy="414941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293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059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702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5616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0610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Frekans Dağıtım Tablosu</a:t>
                          </a:r>
                          <a:endParaRPr lang="tr-TR" sz="11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>
                              <a:effectLst/>
                            </a:rPr>
                            <a:t> </a:t>
                          </a:r>
                          <a:endParaRPr lang="tr-TR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tr-TR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13152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>
                              <a:effectLst/>
                            </a:rPr>
                            <a:t>Aralık sayısı     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>
                              <a:effectLst/>
                            </a:rPr>
                            <a:t>         k</a:t>
                          </a:r>
                          <a:endParaRPr lang="tr-TR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Aralık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Deneysel frekans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Beklenilen frekans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17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1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0, 1/</m:t>
                                    </m:r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17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2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1/</m:t>
                                    </m:r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, 2/</m:t>
                                    </m:r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34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3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2/</m:t>
                                    </m:r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, 3/</m:t>
                                    </m:r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406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406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406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0355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tr-TR" sz="1100">
                                    <a:effectLst/>
                                    <a:latin typeface="Cambria Math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−1)/</m:t>
                                    </m:r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, 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tr-TR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tr-TR" sz="1100">
                                        <a:effectLst/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tr-TR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Resim Yer Tutucusu 6"/>
              <p:cNvGraphicFramePr>
                <a:graphicFrameLocks noGrp="1"/>
              </p:cNvGraphicFramePr>
              <p:nvPr>
                <p:ph type="pic" idx="1"/>
                <p:extLst>
                  <p:ext uri="{D42A27DB-BD31-4B8C-83A1-F6EECF244321}">
                    <p14:modId xmlns:a14="http://schemas.microsoft.com/office/drawing/2010/main" xmlns="" xmlns:p14="http://schemas.microsoft.com/office/powerpoint/2010/main" val="864086311"/>
                  </p:ext>
                </p:extLst>
              </p:nvPr>
            </p:nvGraphicFramePr>
            <p:xfrm>
              <a:off x="251520" y="476672"/>
              <a:ext cx="3888431" cy="4149419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929302"/>
                    <a:gridCol w="1205944"/>
                    <a:gridCol w="797024"/>
                    <a:gridCol w="956161"/>
                  </a:tblGrid>
                  <a:tr h="373190"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 smtClean="0">
                              <a:effectLst/>
                            </a:rPr>
                            <a:t>Frekans Dağıtım Tablosu</a:t>
                          </a:r>
                          <a:endParaRPr lang="tr-TR" sz="1100" dirty="0">
                            <a:effectLst/>
                          </a:endParaRP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>
                              <a:effectLst/>
                            </a:rPr>
                            <a:t> </a:t>
                          </a:r>
                          <a:endParaRPr lang="tr-TR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tr-TR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113152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>
                              <a:effectLst/>
                            </a:rPr>
                            <a:t>Aralık sayısı      </a:t>
                          </a:r>
                        </a:p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 dirty="0">
                              <a:effectLst/>
                            </a:rPr>
                            <a:t>         k</a:t>
                          </a:r>
                          <a:endParaRPr lang="tr-TR" sz="1100" dirty="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Aralık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7176" t="-36022" r="-120611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6369" t="-36022" r="-637" b="-232258"/>
                          </a:stretch>
                        </a:blipFill>
                      </a:tcPr>
                    </a:tc>
                  </a:tr>
                  <a:tr h="4017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1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6768" t="-383333" r="-145960" b="-5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7176" t="-383333" r="-120611" b="-5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6369" t="-383333" r="-637" b="-554545"/>
                          </a:stretch>
                        </a:blipFill>
                      </a:tcPr>
                    </a:tc>
                  </a:tr>
                  <a:tr h="40175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2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6768" t="-483333" r="-145960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7176" t="-483333" r="-120611" b="-4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6369" t="-483333" r="-637" b="-454545"/>
                          </a:stretch>
                        </a:blipFill>
                      </a:tcPr>
                    </a:tc>
                  </a:tr>
                  <a:tr h="4034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3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6768" t="-583333" r="-145960" b="-3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7176" t="-583333" r="-120611" b="-35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6369" t="-583333" r="-637" b="-354545"/>
                          </a:stretch>
                        </a:blipFill>
                      </a:tcPr>
                    </a:tc>
                  </a:tr>
                  <a:tr h="3406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406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34061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tr-TR" sz="1100">
                              <a:effectLst/>
                            </a:rPr>
                            <a:t>.</a:t>
                          </a:r>
                          <a:endParaRPr lang="tr-TR" sz="1100">
                            <a:effectLst/>
                            <a:latin typeface="Calibri"/>
                            <a:ea typeface="Calibri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</a:tr>
                  <a:tr h="403551"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t="-937879" r="-3203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76768" t="-937879" r="-1459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267176" t="-937879" r="-120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L="68580" marR="68580" marT="0" marB="0">
                        <a:blipFill rotWithShape="1">
                          <a:blip r:embed="rId2"/>
                          <a:stretch>
                            <a:fillRect l="-306369" t="-937879" r="-63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Metin Yer Tutucusu 5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355976" y="188640"/>
                <a:ext cx="4350010" cy="4680520"/>
              </a:xfrm>
            </p:spPr>
            <p:txBody>
              <a:bodyPr>
                <a:normAutofit/>
              </a:bodyPr>
              <a:lstStyle/>
              <a:p>
                <a:r>
                  <a:rPr lang="tr-TR" sz="1600" dirty="0" smtClean="0"/>
                  <a:t> - Bu test için, FDT (</a:t>
                </a:r>
                <a:r>
                  <a:rPr lang="tr-TR" sz="1600" dirty="0" err="1" smtClean="0"/>
                  <a:t>Frequency</a:t>
                </a:r>
                <a:r>
                  <a:rPr lang="tr-TR" sz="1600" dirty="0" smtClean="0"/>
                  <a:t> Distribution </a:t>
                </a:r>
                <a:r>
                  <a:rPr lang="tr-TR" sz="1600" dirty="0" err="1" smtClean="0"/>
                  <a:t>Table</a:t>
                </a:r>
                <a:r>
                  <a:rPr lang="tr-TR" sz="1600" dirty="0" smtClean="0"/>
                  <a:t>) – Frekans Dağıtım Tablosu- faydalanılır.</a:t>
                </a:r>
                <a:endParaRPr lang="tr-TR" sz="1600" dirty="0"/>
              </a:p>
              <a:p>
                <a:r>
                  <a:rPr lang="tr-TR" sz="1600" dirty="0" smtClean="0"/>
                  <a:t> - m rastgele sayı oluşturularak ve her birini bir m sınıfına atayarak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tr-TR" sz="16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sz="1600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tr-TR" sz="16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sz="1600" b="0" i="1" smtClean="0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tr-TR" sz="1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tr-TR" sz="16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tr-TR" sz="1600" dirty="0" smtClean="0"/>
                  <a:t>frekansları çizelgeye geçirilir.</a:t>
                </a:r>
                <a:endParaRPr lang="tr-TR" sz="1600" dirty="0"/>
              </a:p>
              <a:p>
                <a:r>
                  <a:rPr lang="tr-TR" sz="1600" dirty="0" smtClean="0"/>
                  <a:t> - Her bir sınıf için beklenen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tr-TR" sz="16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tr-TR" sz="1600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tr-T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1600" b="0" i="1" smtClean="0">
                            <a:latin typeface="Cambria Math"/>
                          </a:rPr>
                          <m:t>𝑛</m:t>
                        </m:r>
                      </m:num>
                      <m:den>
                        <m:r>
                          <a:rPr lang="tr-TR" sz="1600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tr-TR" sz="1600" dirty="0" smtClean="0"/>
                  <a:t> frekansı ile karşılaştırılır.</a:t>
                </a:r>
                <a:endParaRPr lang="tr-T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i="1">
                              <a:latin typeface="Cambria Math"/>
                            </a:rPr>
                            <m:t>𝜒</m:t>
                          </m:r>
                        </m:e>
                        <m:sup>
                          <m:r>
                            <a:rPr lang="tr-TR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tr-TR" i="1">
                          <a:latin typeface="Cambria Math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/>
                            </a:rPr>
                            <m:t>𝑘</m:t>
                          </m:r>
                          <m:r>
                            <a:rPr lang="tr-T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tr-T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tr-T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tr-TR" i="1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tr-T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tr-TR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tr-TR" dirty="0" smtClean="0"/>
              </a:p>
              <a:p>
                <a:endParaRPr lang="tr-T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tr-TR" i="1">
                              <a:latin typeface="Cambria Math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/>
                            </a:rPr>
                            <m:t>𝑘</m:t>
                          </m:r>
                          <m:r>
                            <a:rPr lang="tr-T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tr-TR" i="1">
                                  <a:latin typeface="Cambria Math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tr-TR" i="1">
                                      <a:latin typeface="Cambria Math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tr-TR" i="1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tr-TR" i="1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tr-TR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tr-TR" dirty="0" smtClean="0"/>
              </a:p>
              <a:p>
                <a:r>
                  <a:rPr lang="tr-TR" dirty="0" smtClean="0"/>
                  <a:t>v=m-1 bağımsızlık derecesidir. </a:t>
                </a:r>
                <a:endParaRPr lang="tr-TR" dirty="0"/>
              </a:p>
            </p:txBody>
          </p:sp>
        </mc:Choice>
        <mc:Fallback xmlns="">
          <p:sp>
            <p:nvSpPr>
              <p:cNvPr id="6" name="Metin Yer Tutucusu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355976" y="188640"/>
                <a:ext cx="4350010" cy="4680520"/>
              </a:xfrm>
              <a:blipFill rotWithShape="1">
                <a:blip r:embed="rId3"/>
                <a:stretch>
                  <a:fillRect l="-842" t="-39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392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86800" cy="634082"/>
          </a:xfrm>
        </p:spPr>
        <p:txBody>
          <a:bodyPr>
            <a:normAutofit/>
          </a:bodyPr>
          <a:lstStyle/>
          <a:p>
            <a:r>
              <a:rPr lang="tr-TR" sz="3200" dirty="0"/>
              <a:t>Üreteçlerin İstatistiksel Özellikleri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548680"/>
                <a:ext cx="8712968" cy="5904656"/>
              </a:xfrm>
            </p:spPr>
            <p:txBody>
              <a:bodyPr>
                <a:normAutofit/>
              </a:bodyPr>
              <a:lstStyle/>
              <a:p>
                <a:r>
                  <a:rPr lang="tr-TR" sz="2000" dirty="0" smtClean="0">
                    <a:latin typeface="Cambria" pitchFamily="18" charset="0"/>
                  </a:rPr>
                  <a:t>Örnek: SNAFU olarak isimlendirilen U[0,1] üreteci 100 sayı üretilerek test edilmiş ve frekansları sayılmıştır. Frekans değerleri aşağıda verilmiştir.</a:t>
                </a:r>
              </a:p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tr-TR" sz="2000" b="0" i="1" smtClean="0">
                              <a:latin typeface="Cambria Math"/>
                            </a:rPr>
                            <m:t>0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.00</m:t>
                          </m:r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&lt;0.25</m:t>
                          </m:r>
                        </m:e>
                      </m:mr>
                      <m:mr>
                        <m:e>
                          <m:r>
                            <a:rPr lang="tr-TR" sz="2000" b="0" i="1" smtClean="0">
                              <a:latin typeface="Cambria Math"/>
                            </a:rPr>
                            <m:t>0.25</m:t>
                          </m:r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&lt;0.50</m:t>
                          </m:r>
                        </m:e>
                      </m:mr>
                      <m:mr>
                        <m:e>
                          <m:r>
                            <a:rPr lang="tr-TR" sz="2000" b="0" i="1" smtClean="0">
                              <a:latin typeface="Cambria Math"/>
                            </a:rPr>
                            <m:t>0.50</m:t>
                          </m:r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&lt;0.75</m:t>
                          </m:r>
                        </m:e>
                      </m:mr>
                      <m:mr>
                        <m:e>
                          <m:r>
                            <a:rPr lang="tr-TR" sz="2000" b="0" i="1" smtClean="0">
                              <a:latin typeface="Cambria Math"/>
                            </a:rPr>
                            <m:t>0.75</m:t>
                          </m:r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≤</m:t>
                          </m:r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&lt;1.00</m:t>
                          </m:r>
                        </m:e>
                      </m:mr>
                    </m:m>
                  </m:oMath>
                </a14:m>
                <a:r>
                  <a:rPr lang="tr-TR" sz="2000" dirty="0" smtClean="0">
                    <a:latin typeface="Cambria" pitchFamily="18" charset="0"/>
                  </a:rPr>
                  <a:t>   Sonuçlar f1=21, f2=31, f3026, f4=22 şeklindedir. Üretecin </a:t>
                </a:r>
                <a:r>
                  <a:rPr lang="tr-TR" sz="2000" dirty="0" err="1" smtClean="0">
                    <a:latin typeface="Cambria" pitchFamily="18" charset="0"/>
                  </a:rPr>
                  <a:t>uniform</a:t>
                </a:r>
                <a:r>
                  <a:rPr lang="tr-TR" sz="2000" dirty="0" smtClean="0">
                    <a:latin typeface="Cambria" pitchFamily="18" charset="0"/>
                  </a:rPr>
                  <a:t> olup olmadığını bulunuz?</a:t>
                </a:r>
              </a:p>
              <a:p>
                <a:pPr marL="0" indent="0">
                  <a:buNone/>
                </a:pPr>
                <a:r>
                  <a:rPr lang="tr-TR" sz="2000" dirty="0" smtClean="0">
                    <a:latin typeface="Cambria" pitchFamily="18" charset="0"/>
                  </a:rPr>
                  <a:t>n=100 m=4 sınıf var. n/m=25 sayı her sınıfta olmalıdır. Ki-kare testi ile  aşağıdaki gibi bir sonuç  elde edilir.</a:t>
                </a:r>
              </a:p>
              <a:p>
                <a:pPr marL="0" indent="0">
                  <a:buNone/>
                </a:pPr>
                <a:endParaRPr lang="tr-TR" sz="2000" dirty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tr-TR" sz="2000" dirty="0" smtClean="0">
                  <a:latin typeface="Cambria" pitchFamily="18" charset="0"/>
                </a:endParaRPr>
              </a:p>
              <a:p>
                <a:pPr marL="0" indent="0">
                  <a:buNone/>
                </a:pPr>
                <a:r>
                  <a:rPr lang="tr-TR" sz="2000" dirty="0" smtClean="0">
                    <a:latin typeface="Cambria" pitchFamily="18" charset="0"/>
                  </a:rPr>
                  <a:t>Bağımsızlık derecesi v=4-1=3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b="0" i="1" smtClean="0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tr-TR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tr-TR" sz="2000" b="0" i="1" smtClean="0">
                        <a:latin typeface="Cambria Math"/>
                      </a:rPr>
                      <m:t> </m:t>
                    </m:r>
                    <m:r>
                      <a:rPr lang="tr-TR" sz="2000" b="0" i="1" smtClean="0">
                        <a:latin typeface="Cambria Math"/>
                      </a:rPr>
                      <m:t>𝑑𝑒</m:t>
                    </m:r>
                    <m:r>
                      <a:rPr lang="tr-TR" sz="2000" b="0" i="1" smtClean="0">
                        <a:latin typeface="Cambria Math"/>
                      </a:rPr>
                      <m:t>ğ</m:t>
                    </m:r>
                    <m:r>
                      <a:rPr lang="tr-TR" sz="2000" b="0" i="1" smtClean="0">
                        <a:latin typeface="Cambria Math"/>
                      </a:rPr>
                      <m:t>𝑒𝑟𝑖</m:t>
                    </m:r>
                    <m:r>
                      <a:rPr lang="tr-TR" sz="2000" b="0" i="1" smtClean="0">
                        <a:latin typeface="Cambria Math"/>
                      </a:rPr>
                      <m:t> </m:t>
                    </m:r>
                    <m:r>
                      <a:rPr lang="tr-TR" sz="2000" b="0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tr-TR" sz="2000" b="0" i="1" smtClean="0">
                        <a:latin typeface="Cambria Math"/>
                        <a:ea typeface="Cambria Math"/>
                      </a:rPr>
                      <m:t>=95%</m:t>
                    </m:r>
                    <m:sSup>
                      <m:s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tr-TR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tr-TR" sz="2000" i="1" smtClean="0">
                                <a:latin typeface="Cambria Math"/>
                                <a:ea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tr-TR" sz="2000" b="0" i="1" smtClean="0">
                                <a:latin typeface="Cambria Math"/>
                              </a:rPr>
                              <m:t>𝑐</m:t>
                            </m:r>
                          </m:sub>
                          <m:sup>
                            <m:r>
                              <a:rPr lang="tr-TR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tr-TR" sz="2000" b="0" i="1" smtClean="0">
                            <a:latin typeface="Cambria Math"/>
                          </a:rPr>
                          <m:t> </m:t>
                        </m:r>
                      </m:e>
                      <m:sup/>
                    </m:sSup>
                  </m:oMath>
                </a14:m>
                <a:r>
                  <a:rPr lang="tr-TR" sz="2000" dirty="0" smtClean="0">
                    <a:latin typeface="Cambria" pitchFamily="18" charset="0"/>
                  </a:rPr>
                  <a:t> =7.81(</a:t>
                </a:r>
                <a:r>
                  <a:rPr lang="tr-TR" sz="2000" dirty="0" err="1" smtClean="0">
                    <a:latin typeface="Cambria" pitchFamily="18" charset="0"/>
                  </a:rPr>
                  <a:t>Appendix</a:t>
                </a:r>
                <a:r>
                  <a:rPr lang="tr-TR" sz="2000" dirty="0" smtClean="0">
                    <a:latin typeface="Cambria" pitchFamily="18" charset="0"/>
                  </a:rPr>
                  <a:t> F) olduğu ki-kare tablosundan bulunabilir.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p>
                        <m:r>
                          <a:rPr lang="tr-TR" sz="20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tr-TR" sz="2000" dirty="0" smtClean="0">
                    <a:latin typeface="Cambria" pitchFamily="18" charset="0"/>
                  </a:rPr>
                  <a:t>&lt;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𝜒</m:t>
                        </m:r>
                      </m:e>
                      <m:sub>
                        <m:r>
                          <a:rPr lang="tr-TR" sz="2000" i="1">
                            <a:latin typeface="Cambria Math"/>
                          </a:rPr>
                          <m:t>𝑐</m:t>
                        </m:r>
                      </m:sub>
                      <m:sup>
                        <m:r>
                          <a:rPr lang="tr-TR" sz="2000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tr-TR" sz="2000" dirty="0" smtClean="0">
                    <a:latin typeface="Cambria" pitchFamily="18" charset="0"/>
                  </a:rPr>
                  <a:t> olduğundan  </a:t>
                </a:r>
                <a:r>
                  <a:rPr lang="tr-TR" sz="2000" dirty="0" err="1" smtClean="0">
                    <a:latin typeface="Cambria" pitchFamily="18" charset="0"/>
                  </a:rPr>
                  <a:t>uniform</a:t>
                </a:r>
                <a:r>
                  <a:rPr lang="tr-TR" sz="2000" dirty="0" smtClean="0">
                    <a:latin typeface="Cambria" pitchFamily="18" charset="0"/>
                  </a:rPr>
                  <a:t> olduğu söylenebilir.</a:t>
                </a:r>
              </a:p>
              <a:p>
                <a:pPr marL="0" indent="0">
                  <a:buNone/>
                </a:pPr>
                <a:endParaRPr lang="tr-TR" sz="2000" dirty="0" smtClean="0">
                  <a:latin typeface="Cambria" pitchFamily="18" charset="0"/>
                </a:endParaRPr>
              </a:p>
              <a:p>
                <a:pPr marL="0" indent="0">
                  <a:buNone/>
                </a:pPr>
                <a:endParaRPr lang="tr-TR" sz="20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5" name="İçerik Yer Tutucus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548680"/>
                <a:ext cx="8712968" cy="5904656"/>
              </a:xfrm>
              <a:blipFill rotWithShape="1">
                <a:blip r:embed="rId2"/>
                <a:stretch>
                  <a:fillRect l="-700" t="-51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573016"/>
            <a:ext cx="626745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99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32656"/>
            <a:ext cx="5616624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2123728" y="1916832"/>
            <a:ext cx="3096344" cy="144016"/>
          </a:xfrm>
          <a:prstGeom prst="rect">
            <a:avLst/>
          </a:prstGeom>
          <a:solidFill>
            <a:srgbClr val="00B0F0">
              <a:alpha val="3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prstClr val="white"/>
              </a:solidFill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571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sz="3200" dirty="0"/>
              <a:t>TEKDÜZE OLMAYAN RASGELE DEĞİŞKENLERİN </a:t>
            </a:r>
            <a:r>
              <a:rPr lang="tr-TR" sz="3200" dirty="0" smtClean="0"/>
              <a:t>ÜRETİMİ</a:t>
            </a:r>
            <a:endParaRPr lang="tr-TR" sz="3200" dirty="0"/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İstatistiksel dağıtımda, isteğe bağlı sayıları oluşturabilmek önemlidir. Bunu yapabilmek için bazı bilinen algoritmalar vardır.</a:t>
            </a:r>
          </a:p>
          <a:p>
            <a:pPr lvl="1"/>
            <a:r>
              <a:rPr lang="tr-TR" dirty="0" smtClean="0"/>
              <a:t>Ters Dönüşüm Metodu</a:t>
            </a:r>
          </a:p>
          <a:p>
            <a:pPr lvl="1"/>
            <a:r>
              <a:rPr lang="tr-TR" dirty="0" smtClean="0"/>
              <a:t>Ret Metodu</a:t>
            </a:r>
          </a:p>
          <a:p>
            <a:pPr lvl="1"/>
            <a:r>
              <a:rPr lang="tr-TR" dirty="0" err="1" smtClean="0"/>
              <a:t>Konvolüsyon</a:t>
            </a:r>
            <a:r>
              <a:rPr lang="tr-TR" dirty="0" smtClean="0"/>
              <a:t> Metodu</a:t>
            </a:r>
            <a:endParaRPr lang="tr-TR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209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51520" y="202630"/>
            <a:ext cx="8229600" cy="562074"/>
          </a:xfrm>
        </p:spPr>
        <p:txBody>
          <a:bodyPr>
            <a:normAutofit/>
          </a:bodyPr>
          <a:lstStyle/>
          <a:p>
            <a:pPr algn="just"/>
            <a:r>
              <a:rPr lang="tr-TR" sz="2800" b="1" dirty="0" smtClean="0">
                <a:solidFill>
                  <a:srgbClr val="FF0000"/>
                </a:solidFill>
              </a:rPr>
              <a:t>RASGELE SAYI ÜRETEÇLERİ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tr-TR" sz="2300" dirty="0" err="1" smtClean="0"/>
              <a:t>Deterministik</a:t>
            </a:r>
            <a:r>
              <a:rPr lang="tr-TR" sz="2300" dirty="0" smtClean="0"/>
              <a:t> terimler ile doğayı tanımlamak geleneksel bir yoldur.</a:t>
            </a:r>
          </a:p>
          <a:p>
            <a:r>
              <a:rPr lang="tr-TR" sz="2300" dirty="0" smtClean="0"/>
              <a:t>Doğa ve mühendislik sistemleri kesin olarak tahmin edilebilir bir tarzda değildirler.</a:t>
            </a:r>
          </a:p>
          <a:p>
            <a:r>
              <a:rPr lang="tr-TR" sz="2300" dirty="0" smtClean="0"/>
              <a:t>Sistemler genelde gürültü içerir bu yüzden bir sistemi gerçekçi modellemek için </a:t>
            </a:r>
            <a:r>
              <a:rPr lang="tr-TR" sz="2300" dirty="0" err="1" smtClean="0"/>
              <a:t>rastgeleliğin</a:t>
            </a:r>
            <a:r>
              <a:rPr lang="tr-TR" sz="2300" dirty="0" smtClean="0"/>
              <a:t> bir derecesi modele eklenmelidir. </a:t>
            </a:r>
          </a:p>
          <a:p>
            <a:r>
              <a:rPr lang="tr-TR" sz="2300" dirty="0" smtClean="0"/>
              <a:t>Olay tahmin edilmese bile sonraki olayların nasıl dağıtılacağı tahmin edilebilir.</a:t>
            </a:r>
          </a:p>
          <a:p>
            <a:r>
              <a:rPr lang="tr-TR" sz="2300" dirty="0" smtClean="0"/>
              <a:t>Verilen veriden ortalama, standart sapma ve benzeri hesaplamaların yapıldığı geleneksel istatistik analizinden farklı olarak bu bölümde ön tanımlı </a:t>
            </a:r>
            <a:r>
              <a:rPr lang="tr-TR" sz="2300" dirty="0" err="1" smtClean="0"/>
              <a:t>istatisiklere</a:t>
            </a:r>
            <a:r>
              <a:rPr lang="tr-TR" sz="2300" dirty="0" smtClean="0"/>
              <a:t> sahip veri kümesi üretme işleminden bahsedilecektir.</a:t>
            </a:r>
          </a:p>
          <a:p>
            <a:endParaRPr lang="tr-TR" sz="2300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27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dirty="0">
              <a:solidFill>
                <a:srgbClr val="FF0000"/>
              </a:solidFill>
            </a:endParaRPr>
          </a:p>
        </p:txBody>
      </p:sp>
      <p:graphicFrame>
        <p:nvGraphicFramePr>
          <p:cNvPr id="2458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698500" y="3429000"/>
          <a:ext cx="788987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Bit Eşlem Resmi" r:id="rId3" imgW="6409524" imgH="2514286" progId="PBrush">
                  <p:embed/>
                </p:oleObj>
              </mc:Choice>
              <mc:Fallback>
                <p:oleObj name="Bit Eşlem Resmi" r:id="rId3" imgW="6409524" imgH="2514286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429000"/>
                        <a:ext cx="7889875" cy="30956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28775"/>
            <a:ext cx="8229600" cy="4530725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400" dirty="0" smtClean="0">
                <a:latin typeface="Times New Roman" pitchFamily="18" charset="0"/>
              </a:rPr>
              <a:t>f(x</a:t>
            </a:r>
            <a:r>
              <a:rPr lang="tr-TR" sz="2400" dirty="0">
                <a:latin typeface="Times New Roman" pitchFamily="18" charset="0"/>
              </a:rPr>
              <a:t>) olasılık yoğunluk fonksiyonunun verildiğini kabul edelim.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400" dirty="0">
                <a:latin typeface="Times New Roman" pitchFamily="18" charset="0"/>
              </a:rPr>
              <a:t>Amaç f(x) </a:t>
            </a:r>
            <a:r>
              <a:rPr lang="tr-TR" sz="2400" dirty="0" smtClean="0">
                <a:latin typeface="Times New Roman" pitchFamily="18" charset="0"/>
              </a:rPr>
              <a:t>‘ten </a:t>
            </a:r>
            <a:r>
              <a:rPr lang="tr-TR" sz="2400" dirty="0">
                <a:latin typeface="Times New Roman" pitchFamily="18" charset="0"/>
              </a:rPr>
              <a:t>bir </a:t>
            </a:r>
            <a:r>
              <a:rPr lang="tr-TR" sz="2400" dirty="0" err="1">
                <a:latin typeface="Times New Roman" pitchFamily="18" charset="0"/>
              </a:rPr>
              <a:t>rassal</a:t>
            </a:r>
            <a:r>
              <a:rPr lang="tr-TR" sz="2400" dirty="0">
                <a:latin typeface="Times New Roman" pitchFamily="18" charset="0"/>
              </a:rPr>
              <a:t> değişken üretmektir.</a:t>
            </a:r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7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0691054"/>
              </p:ext>
            </p:extLst>
          </p:nvPr>
        </p:nvGraphicFramePr>
        <p:xfrm>
          <a:off x="825127" y="1454150"/>
          <a:ext cx="7707313" cy="401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7" name="Bit Eşlem Resmi" r:id="rId3" imgW="6744641" imgH="3514286" progId="PBrush">
                  <p:embed/>
                </p:oleObj>
              </mc:Choice>
              <mc:Fallback>
                <p:oleObj name="Bit Eşlem Resmi" r:id="rId3" imgW="6744641" imgH="3514286" progId="PBrush">
                  <p:embed/>
                  <p:pic>
                    <p:nvPicPr>
                      <p:cNvPr id="0" name="Picture 5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127" y="1454150"/>
                        <a:ext cx="7707313" cy="40163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643438" y="2636838"/>
          <a:ext cx="13144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Bit Eşlem Resmi" r:id="rId5" imgW="1314286" imgH="400000" progId="PBrush">
                  <p:embed/>
                </p:oleObj>
              </mc:Choice>
              <mc:Fallback>
                <p:oleObj name="Bit Eşlem Resmi" r:id="rId5" imgW="1314286" imgH="400000" progId="PBrush">
                  <p:embed/>
                  <p:pic>
                    <p:nvPicPr>
                      <p:cNvPr id="0" name="Picture 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636838"/>
                        <a:ext cx="1314450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091484528"/>
              </p:ext>
            </p:extLst>
          </p:nvPr>
        </p:nvGraphicFramePr>
        <p:xfrm>
          <a:off x="611188" y="6092825"/>
          <a:ext cx="1524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9" name="Bit Eşlem Resmi" r:id="rId7" imgW="1523810" imgH="438095" progId="PBrush">
                  <p:embed/>
                </p:oleObj>
              </mc:Choice>
              <mc:Fallback>
                <p:oleObj name="Bit Eşlem Resmi" r:id="rId7" imgW="1523810" imgH="438095" progId="PBrush">
                  <p:embed/>
                  <p:pic>
                    <p:nvPicPr>
                      <p:cNvPr id="0" name="Picture 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092825"/>
                        <a:ext cx="1524000" cy="4381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4643438" y="3141663"/>
            <a:ext cx="38655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tr-TR">
                <a:solidFill>
                  <a:srgbClr val="000000"/>
                </a:solidFill>
                <a:latin typeface="Times New Roman" pitchFamily="18" charset="0"/>
              </a:rPr>
              <a:t>ifadesi; verilen U değerine karşılık gelen X değerini belirler. 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2268538" y="6092825"/>
            <a:ext cx="4610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just"/>
            <a:r>
              <a:rPr lang="tr-TR" sz="2400" dirty="0" err="1">
                <a:solidFill>
                  <a:prstClr val="black"/>
                </a:solidFill>
                <a:latin typeface="Times New Roman" pitchFamily="18" charset="0"/>
              </a:rPr>
              <a:t>dir</a:t>
            </a:r>
            <a:r>
              <a:rPr lang="tr-TR" sz="2400" dirty="0">
                <a:solidFill>
                  <a:prstClr val="black"/>
                </a:solidFill>
                <a:latin typeface="Times New Roman" pitchFamily="18" charset="0"/>
              </a:rPr>
              <a:t>.  F(x) artan bir fonksiyondur.</a:t>
            </a: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>
          <a:xfrm>
            <a:off x="5430838" y="53360"/>
            <a:ext cx="2895600" cy="457200"/>
          </a:xfrm>
        </p:spPr>
        <p:txBody>
          <a:bodyPr/>
          <a:lstStyle/>
          <a:p>
            <a:r>
              <a:rPr lang="tr-TR" dirty="0" smtClean="0">
                <a:solidFill>
                  <a:srgbClr val="696464"/>
                </a:solidFill>
              </a:rPr>
              <a:t>BMÜ-421 Benzetim ve Modelleme</a:t>
            </a:r>
            <a:endParaRPr lang="tr-TR" dirty="0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77D7-3196-4833-A332-FE2DEDCA066C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19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611188" y="3122613"/>
          <a:ext cx="8064500" cy="298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Bit Eşlem Resmi" r:id="rId3" imgW="6400000" imgH="2371429" progId="PBrush">
                  <p:embed/>
                </p:oleObj>
              </mc:Choice>
              <mc:Fallback>
                <p:oleObj name="Bit Eşlem Resmi" r:id="rId3" imgW="6400000" imgH="2371429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122613"/>
                        <a:ext cx="8064500" cy="29892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447800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</a:rPr>
              <a:t>TERS DÖNÜŞÜM TEKNİĞİ: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800" b="1" dirty="0">
                <a:latin typeface="Times New Roman" pitchFamily="18" charset="0"/>
              </a:rPr>
              <a:t>Algoritma: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endParaRPr lang="tr-TR" sz="2800" dirty="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tr-TR" sz="2800" b="1" dirty="0">
              <a:solidFill>
                <a:schemeClr val="folHlink"/>
              </a:solidFill>
              <a:latin typeface="Times New Roman" pitchFamily="18" charset="0"/>
            </a:endParaRPr>
          </a:p>
          <a:p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829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sz="4800" b="1" dirty="0">
              <a:solidFill>
                <a:srgbClr val="FF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628775"/>
            <a:ext cx="4038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800" b="1">
                <a:solidFill>
                  <a:srgbClr val="FF6600"/>
                </a:solidFill>
                <a:latin typeface="Times New Roman" pitchFamily="18" charset="0"/>
              </a:rPr>
              <a:t>	Örnek:</a:t>
            </a:r>
          </a:p>
        </p:txBody>
      </p:sp>
      <p:graphicFrame>
        <p:nvGraphicFramePr>
          <p:cNvPr id="3277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82650" y="2205038"/>
          <a:ext cx="7954963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Bit Eşlem Resmi" r:id="rId3" imgW="6800000" imgH="3734321" progId="PBrush">
                  <p:embed/>
                </p:oleObj>
              </mc:Choice>
              <mc:Fallback>
                <p:oleObj name="Bit Eşlem Resmi" r:id="rId3" imgW="6800000" imgH="3734321" progId="PBrush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0" y="2205038"/>
                        <a:ext cx="7954963" cy="43688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08625" y="2492375"/>
          <a:ext cx="29495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Bit Eşlem Resmi" r:id="rId5" imgW="2580952" imgH="1600000" progId="PBrush">
                  <p:embed/>
                </p:oleObj>
              </mc:Choice>
              <mc:Fallback>
                <p:oleObj name="Bit Eşlem Resmi" r:id="rId5" imgW="2580952" imgH="1600000" progId="PBrush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492375"/>
                        <a:ext cx="294957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>
          <a:xfrm>
            <a:off x="4644008" y="0"/>
            <a:ext cx="2895600" cy="457200"/>
          </a:xfrm>
        </p:spPr>
        <p:txBody>
          <a:bodyPr/>
          <a:lstStyle/>
          <a:p>
            <a:r>
              <a:rPr lang="tr-TR" dirty="0" smtClean="0">
                <a:solidFill>
                  <a:srgbClr val="696464"/>
                </a:solidFill>
              </a:rPr>
              <a:t>BMÜ-421 Benzetim ve Modelleme</a:t>
            </a:r>
            <a:endParaRPr lang="tr-TR" dirty="0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>
          <a:xfrm>
            <a:off x="7740352" y="0"/>
            <a:ext cx="576064" cy="457200"/>
          </a:xfrm>
        </p:spPr>
        <p:txBody>
          <a:bodyPr/>
          <a:lstStyle/>
          <a:p>
            <a:fld id="{44780FA4-5044-4BB5-9C21-2E953AAE0671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578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35843" name="Object 3"/>
          <p:cNvGraphicFramePr>
            <a:graphicFrameLocks noGrp="1" noChangeAspect="1"/>
          </p:cNvGraphicFramePr>
          <p:nvPr>
            <p:ph sz="half" idx="1"/>
          </p:nvPr>
        </p:nvGraphicFramePr>
        <p:xfrm>
          <a:off x="700088" y="1557338"/>
          <a:ext cx="7886700" cy="388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Bit Eşlem Resmi" r:id="rId3" imgW="6857143" imgH="3381847" progId="PBrush">
                  <p:embed/>
                </p:oleObj>
              </mc:Choice>
              <mc:Fallback>
                <p:oleObj name="Bit Eşlem Resmi" r:id="rId3" imgW="6857143" imgH="3381847" progId="PBrush">
                  <p:embed/>
                  <p:pic>
                    <p:nvPicPr>
                      <p:cNvPr id="0" name="Picture 5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1557338"/>
                        <a:ext cx="7886700" cy="38893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172075" y="1843088"/>
          <a:ext cx="2990850" cy="170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Bit Eşlem Resmi" r:id="rId5" imgW="2991268" imgH="1704762" progId="PBrush">
                  <p:embed/>
                </p:oleObj>
              </mc:Choice>
              <mc:Fallback>
                <p:oleObj name="Bit Eşlem Resmi" r:id="rId5" imgW="2991268" imgH="1704762" progId="PBrush">
                  <p:embed/>
                  <p:pic>
                    <p:nvPicPr>
                      <p:cNvPr id="0" name="Picture 5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2075" y="1843088"/>
                        <a:ext cx="2990850" cy="170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179513" y="5589588"/>
          <a:ext cx="541655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Bit Eşlem Resmi" r:id="rId7" imgW="5257143" imgH="1047619" progId="PBrush">
                  <p:embed/>
                </p:oleObj>
              </mc:Choice>
              <mc:Fallback>
                <p:oleObj name="Bit Eşlem Resmi" r:id="rId7" imgW="5257143" imgH="1047619" progId="PBrush">
                  <p:embed/>
                  <p:pic>
                    <p:nvPicPr>
                      <p:cNvPr id="0" name="Picture 5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5589588"/>
                        <a:ext cx="5416550" cy="10795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>
          <a:xfrm>
            <a:off x="5148064" y="0"/>
            <a:ext cx="2895600" cy="457200"/>
          </a:xfrm>
        </p:spPr>
        <p:txBody>
          <a:bodyPr/>
          <a:lstStyle/>
          <a:p>
            <a:r>
              <a:rPr lang="tr-TR" dirty="0" smtClean="0">
                <a:solidFill>
                  <a:srgbClr val="696464"/>
                </a:solidFill>
              </a:rPr>
              <a:t>BMÜ-421 Benzetim ve Modelleme</a:t>
            </a:r>
            <a:endParaRPr lang="tr-TR" dirty="0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>
          <a:xfrm>
            <a:off x="6804248" y="-30753"/>
            <a:ext cx="2133600" cy="457200"/>
          </a:xfrm>
        </p:spPr>
        <p:txBody>
          <a:bodyPr/>
          <a:lstStyle/>
          <a:p>
            <a:pPr algn="r"/>
            <a:fld id="{04EB77D7-3196-4833-A332-FE2DEDCA066C}" type="slidenum">
              <a:rPr lang="tr-TR" smtClean="0"/>
              <a:pPr algn="r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46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3993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9750" y="1579563"/>
          <a:ext cx="8280400" cy="485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Bit Eşlem Resmi" r:id="rId3" imgW="8000000" imgH="4686954" progId="PBrush">
                  <p:embed/>
                </p:oleObj>
              </mc:Choice>
              <mc:Fallback>
                <p:oleObj name="Bit Eşlem Resmi" r:id="rId3" imgW="8000000" imgH="4686954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79563"/>
                        <a:ext cx="8280400" cy="48514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988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4403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11188" y="1620838"/>
          <a:ext cx="8064500" cy="476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9" name="Bit Eşlem Resmi" r:id="rId3" imgW="7602011" imgH="4495238" progId="PBrush">
                  <p:embed/>
                </p:oleObj>
              </mc:Choice>
              <mc:Fallback>
                <p:oleObj name="Bit Eşlem Resmi" r:id="rId3" imgW="7602011" imgH="4495238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620838"/>
                        <a:ext cx="8064500" cy="47688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85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00113" y="2770188"/>
          <a:ext cx="7559675" cy="383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Bit Eşlem Resmi" r:id="rId3" imgW="5723810" imgH="2905531" progId="PBrush">
                  <p:embed/>
                </p:oleObj>
              </mc:Choice>
              <mc:Fallback>
                <p:oleObj name="Bit Eşlem Resmi" r:id="rId3" imgW="5723810" imgH="2905531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770188"/>
                        <a:ext cx="7559675" cy="38369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287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800" b="1">
                <a:solidFill>
                  <a:srgbClr val="FF6600"/>
                </a:solidFill>
                <a:latin typeface="Times New Roman" pitchFamily="18" charset="0"/>
              </a:rPr>
              <a:t>Örnek 2:</a:t>
            </a:r>
            <a:r>
              <a:rPr lang="tr-TR" sz="2400" b="1"/>
              <a:t> </a:t>
            </a:r>
          </a:p>
          <a:p>
            <a:pPr>
              <a:buFont typeface="Wingdings" pitchFamily="2" charset="2"/>
              <a:buNone/>
            </a:pPr>
            <a:r>
              <a:rPr lang="tr-TR" sz="2400" b="1">
                <a:latin typeface="Times New Roman" pitchFamily="18" charset="0"/>
              </a:rPr>
              <a:t>Üstel dağılımdan rassal değişken üreten algoritmayı yazın.</a:t>
            </a:r>
            <a:r>
              <a:rPr lang="tr-TR" sz="2400" b="1"/>
              <a:t/>
            </a:r>
            <a:br>
              <a:rPr lang="tr-TR" sz="2400" b="1"/>
            </a:br>
            <a:endParaRPr lang="tr-TR" sz="2400" b="1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250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4813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55650" y="2000250"/>
          <a:ext cx="7920038" cy="415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Bit Eşlem Resmi" r:id="rId3" imgW="5866667" imgH="3076190" progId="PBrush">
                  <p:embed/>
                </p:oleObj>
              </mc:Choice>
              <mc:Fallback>
                <p:oleObj name="Bit Eşlem Resmi" r:id="rId3" imgW="5866667" imgH="3076190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000250"/>
                        <a:ext cx="7920038" cy="41529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44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sz="4800" b="1" dirty="0">
              <a:solidFill>
                <a:srgbClr val="FF0000"/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844675"/>
            <a:ext cx="4038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800"/>
              <a:t>	</a:t>
            </a:r>
            <a:r>
              <a:rPr lang="tr-TR" sz="2800" b="1">
                <a:latin typeface="Times New Roman" pitchFamily="18" charset="0"/>
              </a:rPr>
              <a:t>Algoritma:</a:t>
            </a:r>
          </a:p>
        </p:txBody>
      </p:sp>
      <p:graphicFrame>
        <p:nvGraphicFramePr>
          <p:cNvPr id="5120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00113" y="2852738"/>
          <a:ext cx="5686425" cy="240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name="Bit Eşlem Resmi" r:id="rId3" imgW="4323810" imgH="1828571" progId="PBrush">
                  <p:embed/>
                </p:oleObj>
              </mc:Choice>
              <mc:Fallback>
                <p:oleObj name="Bit Eşlem Resmi" r:id="rId3" imgW="4323810" imgH="1828571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52738"/>
                        <a:ext cx="5686425" cy="24050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>
          <a:xfrm>
            <a:off x="3550209" y="4762"/>
            <a:ext cx="2895600" cy="457200"/>
          </a:xfrm>
        </p:spPr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>
          <a:xfrm>
            <a:off x="6979209" y="0"/>
            <a:ext cx="2133600" cy="457200"/>
          </a:xfrm>
        </p:spPr>
        <p:txBody>
          <a:bodyPr/>
          <a:lstStyle/>
          <a:p>
            <a:fld id="{EBE0E112-5EAA-451E-959E-2EBCE255E90F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555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</a:rPr>
              <a:t>RASGELE SAYI ve DEĞİŞKEN ÜRETİMİ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980728"/>
            <a:ext cx="8147248" cy="503907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tr-TR" sz="2800" dirty="0" smtClean="0">
                <a:latin typeface="Times New Roman" pitchFamily="18" charset="0"/>
              </a:rPr>
              <a:t>Gerçek </a:t>
            </a:r>
            <a:r>
              <a:rPr lang="tr-TR" sz="2800" dirty="0">
                <a:latin typeface="Times New Roman" pitchFamily="18" charset="0"/>
              </a:rPr>
              <a:t>sistemlerin olasılıklı </a:t>
            </a:r>
            <a:r>
              <a:rPr lang="tr-TR" sz="2800" dirty="0" err="1">
                <a:latin typeface="Times New Roman" pitchFamily="18" charset="0"/>
              </a:rPr>
              <a:t>stokastik</a:t>
            </a:r>
            <a:r>
              <a:rPr lang="tr-TR" sz="2800" dirty="0">
                <a:latin typeface="Times New Roman" pitchFamily="18" charset="0"/>
              </a:rPr>
              <a:t> davranışı her zaman düzgün (</a:t>
            </a:r>
            <a:r>
              <a:rPr lang="tr-TR" sz="2800" dirty="0" err="1">
                <a:latin typeface="Times New Roman" pitchFamily="18" charset="0"/>
              </a:rPr>
              <a:t>uniform</a:t>
            </a:r>
            <a:r>
              <a:rPr lang="tr-TR" sz="2800" dirty="0">
                <a:latin typeface="Times New Roman" pitchFamily="18" charset="0"/>
              </a:rPr>
              <a:t>) dağılımla açıklanamaz.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q"/>
            </a:pPr>
            <a:r>
              <a:rPr lang="tr-TR" sz="2800" dirty="0">
                <a:latin typeface="Times New Roman" pitchFamily="18" charset="0"/>
              </a:rPr>
              <a:t>Bir sistem içinde karşılaşılan </a:t>
            </a:r>
            <a:r>
              <a:rPr lang="tr-TR" sz="2800" dirty="0" err="1">
                <a:latin typeface="Times New Roman" pitchFamily="18" charset="0"/>
              </a:rPr>
              <a:t>stokastik</a:t>
            </a:r>
            <a:r>
              <a:rPr lang="tr-TR" sz="2800" dirty="0">
                <a:latin typeface="Times New Roman" pitchFamily="18" charset="0"/>
              </a:rPr>
              <a:t> işlemler </a:t>
            </a:r>
            <a:r>
              <a:rPr lang="tr-TR" sz="2800" dirty="0" err="1">
                <a:latin typeface="Times New Roman" pitchFamily="18" charset="0"/>
              </a:rPr>
              <a:t>uniform</a:t>
            </a:r>
            <a:r>
              <a:rPr lang="tr-TR" sz="2800" dirty="0">
                <a:latin typeface="Times New Roman" pitchFamily="18" charset="0"/>
              </a:rPr>
              <a:t> dağılımdan daha çok diğer teorik dağılımlarla                      (üstel, normal,  gamma </a:t>
            </a:r>
            <a:r>
              <a:rPr lang="tr-TR" sz="2800" dirty="0" err="1">
                <a:latin typeface="Times New Roman" pitchFamily="18" charset="0"/>
              </a:rPr>
              <a:t>v.b</a:t>
            </a:r>
            <a:r>
              <a:rPr lang="tr-TR" sz="2800" dirty="0">
                <a:latin typeface="Times New Roman" pitchFamily="18" charset="0"/>
              </a:rPr>
              <a:t>.) açıklanabilmektedir.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q"/>
            </a:pPr>
            <a:r>
              <a:rPr lang="tr-TR" sz="2800" dirty="0">
                <a:latin typeface="Times New Roman" pitchFamily="18" charset="0"/>
              </a:rPr>
              <a:t>Bu nedenle </a:t>
            </a:r>
            <a:r>
              <a:rPr lang="tr-TR" sz="2800" dirty="0" err="1">
                <a:latin typeface="Times New Roman" pitchFamily="18" charset="0"/>
              </a:rPr>
              <a:t>uniform</a:t>
            </a:r>
            <a:r>
              <a:rPr lang="tr-TR" sz="2800" dirty="0">
                <a:latin typeface="Times New Roman" pitchFamily="18" charset="0"/>
              </a:rPr>
              <a:t> dağılımdan [0,1] aralığında elde edilen </a:t>
            </a:r>
            <a:r>
              <a:rPr lang="tr-TR" sz="2800" dirty="0" err="1">
                <a:latin typeface="Times New Roman" pitchFamily="18" charset="0"/>
              </a:rPr>
              <a:t>rassal</a:t>
            </a:r>
            <a:r>
              <a:rPr lang="tr-TR" sz="2800" dirty="0">
                <a:latin typeface="Times New Roman" pitchFamily="18" charset="0"/>
              </a:rPr>
              <a:t> sayıların teorik veya </a:t>
            </a:r>
            <a:r>
              <a:rPr lang="tr-TR" sz="2800" dirty="0" smtClean="0">
                <a:latin typeface="Times New Roman" pitchFamily="18" charset="0"/>
              </a:rPr>
              <a:t>deneysel </a:t>
            </a:r>
            <a:r>
              <a:rPr lang="tr-TR" sz="2800" dirty="0">
                <a:latin typeface="Times New Roman" pitchFamily="18" charset="0"/>
              </a:rPr>
              <a:t>dağılımlara dönüştürülmesi gerekir. </a:t>
            </a:r>
          </a:p>
          <a:p>
            <a:pPr algn="just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  <a:buFont typeface="Wingdings" pitchFamily="2" charset="2"/>
              <a:buChar char="q"/>
            </a:pPr>
            <a:r>
              <a:rPr lang="tr-TR" sz="2800" dirty="0">
                <a:latin typeface="Times New Roman" pitchFamily="18" charset="0"/>
              </a:rPr>
              <a:t>Bunun için bir dönüşüm tekniği kullanılarak 0-1 aralığında düzgün dağılımdan üretilen </a:t>
            </a:r>
            <a:r>
              <a:rPr lang="tr-TR" sz="2800" b="1" dirty="0" err="1">
                <a:solidFill>
                  <a:schemeClr val="hlink"/>
                </a:solidFill>
                <a:latin typeface="Times New Roman" pitchFamily="18" charset="0"/>
              </a:rPr>
              <a:t>rassal</a:t>
            </a:r>
            <a:r>
              <a:rPr lang="tr-TR" sz="2800" b="1" dirty="0">
                <a:solidFill>
                  <a:schemeClr val="hlink"/>
                </a:solidFill>
                <a:latin typeface="Times New Roman" pitchFamily="18" charset="0"/>
              </a:rPr>
              <a:t> sayı</a:t>
            </a:r>
            <a:r>
              <a:rPr lang="tr-TR" sz="2800" dirty="0">
                <a:latin typeface="Times New Roman" pitchFamily="18" charset="0"/>
              </a:rPr>
              <a:t> istenilen dağılım türünden bir </a:t>
            </a:r>
            <a:r>
              <a:rPr lang="tr-TR" sz="2800" b="1" dirty="0" err="1">
                <a:solidFill>
                  <a:schemeClr val="hlink"/>
                </a:solidFill>
                <a:latin typeface="Times New Roman" pitchFamily="18" charset="0"/>
              </a:rPr>
              <a:t>rassal</a:t>
            </a:r>
            <a:r>
              <a:rPr lang="tr-TR" sz="2800" b="1" dirty="0">
                <a:solidFill>
                  <a:schemeClr val="hlink"/>
                </a:solidFill>
                <a:latin typeface="Times New Roman" pitchFamily="18" charset="0"/>
              </a:rPr>
              <a:t> değişkene</a:t>
            </a:r>
            <a:r>
              <a:rPr lang="tr-TR" sz="2800" dirty="0">
                <a:latin typeface="Times New Roman" pitchFamily="18" charset="0"/>
              </a:rPr>
              <a:t> dönüştürülür. </a:t>
            </a:r>
          </a:p>
          <a:p>
            <a:endParaRPr lang="tr-TR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94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5325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873125" y="3213100"/>
          <a:ext cx="7108825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name="Bit Eşlem Resmi" r:id="rId3" imgW="6601746" imgH="3142857" progId="PBrush">
                  <p:embed/>
                </p:oleObj>
              </mc:Choice>
              <mc:Fallback>
                <p:oleObj name="Bit Eşlem Resmi" r:id="rId3" imgW="6601746" imgH="3142857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213100"/>
                        <a:ext cx="7108825" cy="33845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287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800" b="1">
                <a:solidFill>
                  <a:srgbClr val="FF6600"/>
                </a:solidFill>
                <a:latin typeface="Times New Roman" pitchFamily="18" charset="0"/>
              </a:rPr>
              <a:t>Örnek 2:</a:t>
            </a:r>
          </a:p>
          <a:p>
            <a:pPr>
              <a:buFont typeface="Wingdings" pitchFamily="2" charset="2"/>
              <a:buNone/>
            </a:pPr>
            <a:r>
              <a:rPr kumimoji="1" lang="en-AU" sz="2400">
                <a:effectLst/>
                <a:latin typeface="Times New Roman" pitchFamily="18" charset="0"/>
              </a:rPr>
              <a:t>Aşağıda verilen olasılık yoğunluk fonksiyonuna uygun rassal</a:t>
            </a:r>
            <a:endParaRPr kumimoji="1" lang="tr-TR" sz="2400">
              <a:effectLst/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kumimoji="1" lang="tr-TR" sz="2400">
                <a:effectLst/>
                <a:latin typeface="Times New Roman" pitchFamily="18" charset="0"/>
              </a:rPr>
              <a:t>d</a:t>
            </a:r>
            <a:r>
              <a:rPr kumimoji="1" lang="en-AU" sz="2400">
                <a:effectLst/>
                <a:latin typeface="Times New Roman" pitchFamily="18" charset="0"/>
              </a:rPr>
              <a:t>eğişken</a:t>
            </a:r>
            <a:r>
              <a:rPr kumimoji="1" lang="tr-TR" sz="2400">
                <a:effectLst/>
                <a:latin typeface="Times New Roman" pitchFamily="18" charset="0"/>
              </a:rPr>
              <a:t> </a:t>
            </a:r>
            <a:r>
              <a:rPr kumimoji="1" lang="en-AU" sz="2400">
                <a:effectLst/>
                <a:latin typeface="Times New Roman" pitchFamily="18" charset="0"/>
              </a:rPr>
              <a:t>üreten algoritmayı ters dönüşüm</a:t>
            </a:r>
            <a:r>
              <a:rPr kumimoji="1" lang="tr-TR" sz="2400">
                <a:effectLst/>
                <a:latin typeface="Times New Roman" pitchFamily="18" charset="0"/>
              </a:rPr>
              <a:t> </a:t>
            </a:r>
            <a:r>
              <a:rPr kumimoji="1" lang="en-AU" sz="2400">
                <a:effectLst/>
                <a:latin typeface="Times New Roman" pitchFamily="18" charset="0"/>
              </a:rPr>
              <a:t>tekniğiyle çıkarınız</a:t>
            </a:r>
            <a:endParaRPr lang="tr-TR" sz="2400" b="1">
              <a:solidFill>
                <a:srgbClr val="FF6600"/>
              </a:solidFill>
              <a:latin typeface="Times New Roman" pitchFamily="18" charset="0"/>
            </a:endParaRPr>
          </a:p>
          <a:p>
            <a:endParaRPr lang="tr-TR" sz="2400" b="1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4643438" y="6237288"/>
            <a:ext cx="33115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tr-TR">
                <a:solidFill>
                  <a:srgbClr val="000000"/>
                </a:solidFill>
              </a:rPr>
              <a:t>Orijinden geçen doğru  hx</a:t>
            </a: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792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5529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384816"/>
              </p:ext>
            </p:extLst>
          </p:nvPr>
        </p:nvGraphicFramePr>
        <p:xfrm>
          <a:off x="755650" y="1773238"/>
          <a:ext cx="7632700" cy="459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Bit Eşlem Resmi" r:id="rId3" imgW="5400720" imgH="3247920" progId="PBrush">
                  <p:embed/>
                </p:oleObj>
              </mc:Choice>
              <mc:Fallback>
                <p:oleObj name="Bit Eşlem Resmi" r:id="rId3" imgW="5400720" imgH="3247920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73238"/>
                        <a:ext cx="7632700" cy="45910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etin kutusu 1"/>
          <p:cNvSpPr txBox="1"/>
          <p:nvPr/>
        </p:nvSpPr>
        <p:spPr>
          <a:xfrm>
            <a:off x="5220072" y="5461749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Üçgen ve kare alanının hesabından h bulunur </a:t>
            </a:r>
            <a:endParaRPr lang="tr-TR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349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5939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98525" y="1341438"/>
          <a:ext cx="7632700" cy="523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Bit Eşlem Resmi" r:id="rId3" imgW="6276190" imgH="4304762" progId="PBrush">
                  <p:embed/>
                </p:oleObj>
              </mc:Choice>
              <mc:Fallback>
                <p:oleObj name="Bit Eşlem Resmi" r:id="rId3" imgW="6276190" imgH="4304762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1341438"/>
                        <a:ext cx="7632700" cy="52355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278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6144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12825" y="1412875"/>
          <a:ext cx="7334250" cy="515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Bit Eşlem Resmi" r:id="rId3" imgW="5219048" imgH="3666667" progId="PBrush">
                  <p:embed/>
                </p:oleObj>
              </mc:Choice>
              <mc:Fallback>
                <p:oleObj name="Bit Eşlem Resmi" r:id="rId3" imgW="5219048" imgH="3666667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412875"/>
                        <a:ext cx="7334250" cy="51530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25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6349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4643438" y="3565525"/>
          <a:ext cx="4249737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Bit Eşlem Resmi" r:id="rId3" imgW="3761905" imgH="2180952" progId="PBrush">
                  <p:embed/>
                </p:oleObj>
              </mc:Choice>
              <mc:Fallback>
                <p:oleObj name="Bit Eşlem Resmi" r:id="rId3" imgW="3761905" imgH="2180952" progId="PBrush">
                  <p:embed/>
                  <p:pic>
                    <p:nvPicPr>
                      <p:cNvPr id="0" name="Picture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565525"/>
                        <a:ext cx="4249737" cy="24638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447800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800" b="1" dirty="0">
                <a:solidFill>
                  <a:srgbClr val="FF6600"/>
                </a:solidFill>
                <a:latin typeface="Times New Roman" pitchFamily="18" charset="0"/>
              </a:rPr>
              <a:t>Örnek: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Times New Roman" pitchFamily="18" charset="0"/>
              </a:rPr>
              <a:t>Şekilde görülen f(x) fonksiyonundan ters dönüşüm tekniği ile</a:t>
            </a:r>
          </a:p>
          <a:p>
            <a:pPr>
              <a:buFont typeface="Wingdings" pitchFamily="2" charset="2"/>
              <a:buNone/>
            </a:pPr>
            <a:r>
              <a:rPr lang="tr-TR" sz="2400" dirty="0" err="1">
                <a:latin typeface="Times New Roman" pitchFamily="18" charset="0"/>
              </a:rPr>
              <a:t>rassal</a:t>
            </a:r>
            <a:r>
              <a:rPr lang="tr-TR" sz="2400" dirty="0">
                <a:latin typeface="Times New Roman" pitchFamily="18" charset="0"/>
              </a:rPr>
              <a:t> değişken üreten algoritmayı yazınız</a:t>
            </a:r>
          </a:p>
        </p:txBody>
      </p:sp>
      <p:graphicFrame>
        <p:nvGraphicFramePr>
          <p:cNvPr id="63499" name="Object 11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0" y="3141663"/>
          <a:ext cx="403225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Bit Eşlem Resmi" r:id="rId5" imgW="3104762" imgH="2076740" progId="PBrush">
                  <p:embed/>
                </p:oleObj>
              </mc:Choice>
              <mc:Fallback>
                <p:oleObj name="Bit Eşlem Resmi" r:id="rId5" imgW="3104762" imgH="2076740" progId="PBrush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41663"/>
                        <a:ext cx="4032250" cy="331152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012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6553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42988" y="1557338"/>
          <a:ext cx="7199312" cy="497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Bit Eşlem Resmi" r:id="rId3" imgW="5838095" imgH="4038095" progId="Paint.Picture">
                  <p:embed/>
                </p:oleObj>
              </mc:Choice>
              <mc:Fallback>
                <p:oleObj name="Bit Eşlem Resmi" r:id="rId3" imgW="5838095" imgH="4038095" progId="Paint.Picture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57338"/>
                        <a:ext cx="7199312" cy="497998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78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7168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79500" y="1484313"/>
          <a:ext cx="7058025" cy="504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Bit Eşlem Resmi" r:id="rId3" imgW="5409524" imgH="3866667" progId="PBrush">
                  <p:embed/>
                </p:oleObj>
              </mc:Choice>
              <mc:Fallback>
                <p:oleObj name="Bit Eşlem Resmi" r:id="rId3" imgW="5409524" imgH="3866667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1484313"/>
                        <a:ext cx="7058025" cy="50450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41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0000"/>
                </a:solidFill>
                <a:latin typeface="Times New Roman" pitchFamily="18" charset="0"/>
              </a:rPr>
              <a:t>Ters Dönüşüm Tekniği</a:t>
            </a:r>
            <a:endParaRPr lang="tr-TR" sz="4800" b="1" dirty="0">
              <a:solidFill>
                <a:srgbClr val="FF0000"/>
              </a:solidFill>
            </a:endParaRPr>
          </a:p>
        </p:txBody>
      </p:sp>
      <p:graphicFrame>
        <p:nvGraphicFramePr>
          <p:cNvPr id="73735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249363" y="1412875"/>
          <a:ext cx="6859587" cy="525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Bit Eşlem Resmi" r:id="rId3" imgW="5866667" imgH="4495238" progId="PBrush">
                  <p:embed/>
                </p:oleObj>
              </mc:Choice>
              <mc:Fallback>
                <p:oleObj name="Bit Eşlem Resmi" r:id="rId3" imgW="5866667" imgH="4495238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1412875"/>
                        <a:ext cx="6859587" cy="525621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22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6600"/>
                </a:solidFill>
                <a:latin typeface="Times New Roman" pitchFamily="18" charset="0"/>
              </a:rPr>
              <a:t>Reddetme Tekniği</a:t>
            </a:r>
          </a:p>
        </p:txBody>
      </p:sp>
      <p:graphicFrame>
        <p:nvGraphicFramePr>
          <p:cNvPr id="7782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559186"/>
              </p:ext>
            </p:extLst>
          </p:nvPr>
        </p:nvGraphicFramePr>
        <p:xfrm>
          <a:off x="466725" y="3933825"/>
          <a:ext cx="36004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Bit Eşlem Resmi" r:id="rId3" imgW="3600000" imgH="466543" progId="PBrush">
                  <p:embed/>
                </p:oleObj>
              </mc:Choice>
              <mc:Fallback>
                <p:oleObj name="Bit Eşlem Resmi" r:id="rId3" imgW="3600000" imgH="466543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3933825"/>
                        <a:ext cx="3600450" cy="46672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08025" y="1600200"/>
            <a:ext cx="8435975" cy="50688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400" dirty="0" smtClean="0">
                <a:latin typeface="Times New Roman" pitchFamily="18" charset="0"/>
              </a:rPr>
              <a:t>Reddetme </a:t>
            </a:r>
            <a:r>
              <a:rPr lang="tr-TR" sz="2400" dirty="0">
                <a:latin typeface="Times New Roman" pitchFamily="18" charset="0"/>
              </a:rPr>
              <a:t>tekniği , sürekli ve sınırlı olan herhangi bir f(x) olasılık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Times New Roman" pitchFamily="18" charset="0"/>
              </a:rPr>
              <a:t>yoğunluk  fonksiyonundan  </a:t>
            </a:r>
            <a:r>
              <a:rPr lang="tr-TR" sz="2400" dirty="0" err="1">
                <a:latin typeface="Times New Roman" pitchFamily="18" charset="0"/>
              </a:rPr>
              <a:t>rassal</a:t>
            </a:r>
            <a:r>
              <a:rPr lang="tr-TR" sz="2400" dirty="0">
                <a:latin typeface="Times New Roman" pitchFamily="18" charset="0"/>
              </a:rPr>
              <a:t> değişken üretmek için kullanılan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Times New Roman" pitchFamily="18" charset="0"/>
              </a:rPr>
              <a:t>genel bir metottur.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Times New Roman" pitchFamily="18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Times New Roman" pitchFamily="18" charset="0"/>
              </a:rPr>
              <a:t>Sürekli bir x </a:t>
            </a:r>
            <a:r>
              <a:rPr lang="tr-TR" sz="2400" dirty="0" err="1">
                <a:latin typeface="Times New Roman" pitchFamily="18" charset="0"/>
              </a:rPr>
              <a:t>rassal</a:t>
            </a:r>
            <a:r>
              <a:rPr lang="tr-TR" sz="2400" dirty="0">
                <a:latin typeface="Times New Roman" pitchFamily="18" charset="0"/>
              </a:rPr>
              <a:t> değişkeni için; </a:t>
            </a:r>
          </a:p>
          <a:p>
            <a:pPr>
              <a:buFont typeface="Wingdings" pitchFamily="2" charset="2"/>
              <a:buNone/>
            </a:pPr>
            <a:r>
              <a:rPr lang="tr-TR" sz="2400" dirty="0">
                <a:latin typeface="Times New Roman" pitchFamily="18" charset="0"/>
              </a:rPr>
              <a:t>					</a:t>
            </a:r>
            <a:r>
              <a:rPr lang="tr-TR" sz="2400" dirty="0" err="1">
                <a:latin typeface="Times New Roman" pitchFamily="18" charset="0"/>
              </a:rPr>
              <a:t>dir</a:t>
            </a:r>
            <a:r>
              <a:rPr lang="tr-TR" sz="2400" dirty="0">
                <a:latin typeface="Times New Roman" pitchFamily="18" charset="0"/>
              </a:rPr>
              <a:t>.</a:t>
            </a: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0" y="2803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76176" bIns="76176" anchor="ctr">
            <a:spAutoFit/>
          </a:bodyPr>
          <a:lstStyle/>
          <a:p>
            <a:endParaRPr lang="tr-TR">
              <a:solidFill>
                <a:prstClr val="black"/>
              </a:solidFill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468313" y="5373688"/>
            <a:ext cx="8820150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76176" bIns="76176" anchor="ctr">
            <a:spAutoFit/>
          </a:bodyPr>
          <a:lstStyle/>
          <a:p>
            <a:r>
              <a:rPr lang="tr-TR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Reddetme tekniği direk teknikler başarısız veya etkin olmadığında              </a:t>
            </a:r>
          </a:p>
          <a:p>
            <a:pPr eaLnBrk="0" hangingPunct="0"/>
            <a:r>
              <a:rPr lang="tr-TR" sz="2400" dirty="0">
                <a:solidFill>
                  <a:prstClr val="black"/>
                </a:solidFill>
                <a:latin typeface="Arial" pitchFamily="34" charset="0"/>
              </a:rPr>
              <a:t>kullanılır.</a:t>
            </a: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065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6600"/>
                </a:solidFill>
                <a:latin typeface="Times New Roman" pitchFamily="18" charset="0"/>
              </a:rPr>
              <a:t>Reddetme Tekniği</a:t>
            </a:r>
          </a:p>
        </p:txBody>
      </p:sp>
      <p:graphicFrame>
        <p:nvGraphicFramePr>
          <p:cNvPr id="7987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00113" y="3873500"/>
          <a:ext cx="3671887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Bit Eşlem Resmi" r:id="rId3" imgW="3228571" imgH="800212" progId="PBrush">
                  <p:embed/>
                </p:oleObj>
              </mc:Choice>
              <mc:Fallback>
                <p:oleObj name="Bit Eşlem Resmi" r:id="rId3" imgW="3228571" imgH="800212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73500"/>
                        <a:ext cx="3671887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1600" y="1447800"/>
            <a:ext cx="7772400" cy="4572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AU" sz="2800" b="1">
                <a:solidFill>
                  <a:schemeClr val="folHlink"/>
                </a:solidFill>
                <a:latin typeface="Times New Roman" pitchFamily="18" charset="0"/>
              </a:rPr>
              <a:t>Reddetme Tekniğinin Adımları</a:t>
            </a:r>
            <a:r>
              <a:rPr lang="tr-TR" sz="2800" b="1">
                <a:solidFill>
                  <a:schemeClr val="folHlink"/>
                </a:solidFill>
                <a:latin typeface="Times New Roman" pitchFamily="18" charset="0"/>
              </a:rPr>
              <a:t>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400">
                <a:latin typeface="Times New Roman" pitchFamily="18" charset="0"/>
              </a:rPr>
              <a:t>Bu teknikte öncelikle bir t fonksiyonunun tanımlanması gerekir.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400">
                <a:latin typeface="Times New Roman" pitchFamily="18" charset="0"/>
              </a:rPr>
              <a:t>Her x</a:t>
            </a:r>
            <a:r>
              <a:rPr lang="tr-TR" sz="2400" baseline="-25000">
                <a:latin typeface="Times New Roman" pitchFamily="18" charset="0"/>
              </a:rPr>
              <a:t>i </a:t>
            </a:r>
            <a:r>
              <a:rPr lang="tr-TR" sz="2400">
                <a:latin typeface="Times New Roman" pitchFamily="18" charset="0"/>
              </a:rPr>
              <a:t>için  t(x) ≥ f(x) olmalıdır.</a:t>
            </a:r>
            <a:r>
              <a:rPr lang="tr-TR"/>
              <a:t> </a:t>
            </a:r>
          </a:p>
          <a:p>
            <a:pPr>
              <a:buFont typeface="Wingdings" pitchFamily="2" charset="2"/>
              <a:buNone/>
            </a:pPr>
            <a:endParaRPr lang="tr-TR" sz="2800" b="1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827088" y="5157788"/>
            <a:ext cx="739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tr-TR" sz="2400">
                <a:solidFill>
                  <a:prstClr val="black"/>
                </a:solidFill>
                <a:latin typeface="Times New Roman" pitchFamily="18" charset="0"/>
              </a:rPr>
              <a:t>t(x) fonksiyonu bir olasıllık yoğunluk fonksiyonu değildir. </a:t>
            </a:r>
          </a:p>
          <a:p>
            <a:r>
              <a:rPr kumimoji="1" lang="tr-TR" sz="2400">
                <a:solidFill>
                  <a:prstClr val="black"/>
                </a:solidFill>
                <a:latin typeface="Times New Roman" pitchFamily="18" charset="0"/>
              </a:rPr>
              <a:t>Çünkü  </a:t>
            </a:r>
            <a:r>
              <a:rPr kumimoji="1" lang="tr-TR" sz="2400" b="1">
                <a:solidFill>
                  <a:srgbClr val="FF6600"/>
                </a:solidFill>
                <a:latin typeface="Times New Roman" pitchFamily="18" charset="0"/>
              </a:rPr>
              <a:t>c &gt; 1</a:t>
            </a: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39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8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/>
          </a:bodyPr>
          <a:lstStyle/>
          <a:p>
            <a:r>
              <a:rPr lang="tr-TR" sz="2800" dirty="0">
                <a:solidFill>
                  <a:srgbClr val="FF0000"/>
                </a:solidFill>
              </a:rPr>
              <a:t>	</a:t>
            </a:r>
            <a:r>
              <a:rPr lang="en-AU" sz="2800" b="1" dirty="0" smtClean="0">
                <a:solidFill>
                  <a:srgbClr val="FF0000"/>
                </a:solidFill>
                <a:latin typeface="Times New Roman" pitchFamily="18" charset="0"/>
              </a:rPr>
              <a:t>RAS</a:t>
            </a:r>
            <a:r>
              <a:rPr lang="tr-TR" sz="2800" b="1" dirty="0" smtClean="0">
                <a:solidFill>
                  <a:srgbClr val="FF0000"/>
                </a:solidFill>
                <a:latin typeface="Times New Roman" pitchFamily="18" charset="0"/>
              </a:rPr>
              <a:t>TGELE</a:t>
            </a:r>
            <a:r>
              <a:rPr lang="en-AU" sz="2800" b="1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AU" sz="2800" b="1" dirty="0">
                <a:solidFill>
                  <a:srgbClr val="FF0000"/>
                </a:solidFill>
                <a:latin typeface="Times New Roman" pitchFamily="18" charset="0"/>
              </a:rPr>
              <a:t>SAYI</a:t>
            </a:r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12875"/>
            <a:ext cx="8435975" cy="50688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tr-TR" sz="2400" b="1" dirty="0">
              <a:solidFill>
                <a:schemeClr val="folHlink"/>
              </a:solidFill>
              <a:latin typeface="Times New Roman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400" dirty="0">
                <a:latin typeface="Times New Roman" pitchFamily="18" charset="0"/>
              </a:rPr>
              <a:t>Herhangi bir dağılımdan </a:t>
            </a:r>
            <a:r>
              <a:rPr lang="tr-TR" sz="2400" dirty="0" err="1">
                <a:latin typeface="Times New Roman" pitchFamily="18" charset="0"/>
              </a:rPr>
              <a:t>rassal</a:t>
            </a:r>
            <a:r>
              <a:rPr lang="tr-TR" sz="2400" dirty="0">
                <a:latin typeface="Times New Roman" pitchFamily="18" charset="0"/>
              </a:rPr>
              <a:t> değişken üretmek veya bir </a:t>
            </a:r>
            <a:r>
              <a:rPr lang="tr-TR" sz="2400" dirty="0" err="1">
                <a:latin typeface="Times New Roman" pitchFamily="18" charset="0"/>
              </a:rPr>
              <a:t>rassal</a:t>
            </a:r>
            <a:r>
              <a:rPr lang="tr-TR" sz="2400" dirty="0">
                <a:latin typeface="Times New Roman" pitchFamily="18" charset="0"/>
              </a:rPr>
              <a:t> süreç üretmek için U(0,1) </a:t>
            </a:r>
            <a:r>
              <a:rPr lang="tr-TR" sz="2400" dirty="0" err="1">
                <a:latin typeface="Times New Roman" pitchFamily="18" charset="0"/>
              </a:rPr>
              <a:t>rassal</a:t>
            </a:r>
            <a:r>
              <a:rPr lang="tr-TR" sz="2400" dirty="0">
                <a:latin typeface="Times New Roman" pitchFamily="18" charset="0"/>
              </a:rPr>
              <a:t> </a:t>
            </a:r>
            <a:r>
              <a:rPr lang="tr-TR" sz="2400" dirty="0" err="1">
                <a:latin typeface="Times New Roman" pitchFamily="18" charset="0"/>
              </a:rPr>
              <a:t>değikenleri</a:t>
            </a:r>
            <a:r>
              <a:rPr lang="tr-TR" sz="2400" dirty="0">
                <a:latin typeface="Times New Roman" pitchFamily="18" charset="0"/>
              </a:rPr>
              <a:t> gereklidir. Bu nedenle kullanılan bilgisayarda istatistiksel olarak güvenilir bir </a:t>
            </a:r>
            <a:r>
              <a:rPr lang="tr-TR" sz="2400" dirty="0" err="1">
                <a:latin typeface="Times New Roman" pitchFamily="18" charset="0"/>
              </a:rPr>
              <a:t>rassal</a:t>
            </a:r>
            <a:r>
              <a:rPr lang="tr-TR" sz="2400" dirty="0">
                <a:latin typeface="Times New Roman" pitchFamily="18" charset="0"/>
              </a:rPr>
              <a:t> sayı üreteci olmalıdır. Eğer yoksa bir alt program olarak hazırlanıp yüklenebilir.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400" dirty="0" err="1">
                <a:latin typeface="Times New Roman" pitchFamily="18" charset="0"/>
              </a:rPr>
              <a:t>Stokastik</a:t>
            </a:r>
            <a:r>
              <a:rPr lang="tr-TR" sz="2400" dirty="0">
                <a:latin typeface="Times New Roman" pitchFamily="18" charset="0"/>
              </a:rPr>
              <a:t> faaliyetleri konu alan benzetim modellerinde , olasılık dağılımlarından </a:t>
            </a:r>
            <a:r>
              <a:rPr lang="tr-TR" sz="2400" dirty="0" err="1">
                <a:latin typeface="Times New Roman" pitchFamily="18" charset="0"/>
              </a:rPr>
              <a:t>rassal</a:t>
            </a:r>
            <a:r>
              <a:rPr lang="tr-TR" sz="2400" dirty="0">
                <a:latin typeface="Times New Roman" pitchFamily="18" charset="0"/>
              </a:rPr>
              <a:t> değişken üretmek için </a:t>
            </a:r>
            <a:r>
              <a:rPr lang="tr-TR" sz="2400" dirty="0" err="1">
                <a:latin typeface="Times New Roman" pitchFamily="18" charset="0"/>
              </a:rPr>
              <a:t>rassal</a:t>
            </a:r>
            <a:r>
              <a:rPr lang="tr-TR" sz="2400" dirty="0">
                <a:latin typeface="Times New Roman" pitchFamily="18" charset="0"/>
              </a:rPr>
              <a:t> sayılar gereklidir.  Bu nedenle bazı yazarlar MONTE-CARLO  yöntemini , </a:t>
            </a:r>
            <a:r>
              <a:rPr lang="tr-TR" sz="2400" dirty="0" err="1">
                <a:latin typeface="Times New Roman" pitchFamily="18" charset="0"/>
              </a:rPr>
              <a:t>rassal</a:t>
            </a:r>
            <a:r>
              <a:rPr lang="tr-TR" sz="2400" dirty="0">
                <a:latin typeface="Times New Roman" pitchFamily="18" charset="0"/>
              </a:rPr>
              <a:t> sayılara dayalı deneylerle uğraşan deneysel matematiğin bir dalı olarak tanımlarlar.</a:t>
            </a:r>
          </a:p>
          <a:p>
            <a:pPr>
              <a:buClr>
                <a:srgbClr val="FF6600"/>
              </a:buClr>
              <a:buFont typeface="Wingdings" pitchFamily="2" charset="2"/>
              <a:buNone/>
            </a:pPr>
            <a:endParaRPr lang="tr-TR" sz="2400" b="1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533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6600"/>
                </a:solidFill>
                <a:latin typeface="Times New Roman" pitchFamily="18" charset="0"/>
              </a:rPr>
              <a:t>Reddetme Tekniği</a:t>
            </a:r>
          </a:p>
        </p:txBody>
      </p:sp>
      <p:graphicFrame>
        <p:nvGraphicFramePr>
          <p:cNvPr id="8294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539750" y="1901825"/>
          <a:ext cx="8064500" cy="414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Bit Eşlem Resmi" r:id="rId3" imgW="5582429" imgH="2866667" progId="PBrush">
                  <p:embed/>
                </p:oleObj>
              </mc:Choice>
              <mc:Fallback>
                <p:oleObj name="Bit Eşlem Resmi" r:id="rId3" imgW="5582429" imgH="2866667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01825"/>
                        <a:ext cx="8064500" cy="414178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40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3252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6600"/>
                </a:solidFill>
                <a:latin typeface="Times New Roman" pitchFamily="18" charset="0"/>
              </a:rPr>
              <a:t>Reddetme Tekniği</a:t>
            </a:r>
          </a:p>
        </p:txBody>
      </p:sp>
      <p:graphicFrame>
        <p:nvGraphicFramePr>
          <p:cNvPr id="86019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27088" y="2862263"/>
          <a:ext cx="7561262" cy="357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Bit Eşlem Resmi" r:id="rId3" imgW="6276190" imgH="2971429" progId="PBrush">
                  <p:embed/>
                </p:oleObj>
              </mc:Choice>
              <mc:Fallback>
                <p:oleObj name="Bit Eşlem Resmi" r:id="rId3" imgW="6276190" imgH="2971429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62263"/>
                        <a:ext cx="7561262" cy="357981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755650" y="1700213"/>
            <a:ext cx="77454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tr-TR" sz="2400">
                <a:solidFill>
                  <a:prstClr val="black"/>
                </a:solidFill>
                <a:latin typeface="Times New Roman" pitchFamily="18" charset="0"/>
              </a:rPr>
              <a:t>r(x) olasılık yoğunluk fonksiyonundan y rassal değişkeni aşağıdaki algoritma ile üretilebilir.</a:t>
            </a: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41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6600"/>
                </a:solidFill>
                <a:latin typeface="Times New Roman" pitchFamily="18" charset="0"/>
              </a:rPr>
              <a:t>Reddetme Tekniği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800" b="1">
                <a:solidFill>
                  <a:srgbClr val="FF6600"/>
                </a:solidFill>
                <a:latin typeface="Times New Roman" pitchFamily="18" charset="0"/>
              </a:rPr>
              <a:t>   Örnek:</a:t>
            </a:r>
          </a:p>
          <a:p>
            <a:pPr>
              <a:buFont typeface="Wingdings" pitchFamily="2" charset="2"/>
              <a:buNone/>
            </a:pPr>
            <a:endParaRPr lang="tr-TR" sz="2400" b="1">
              <a:solidFill>
                <a:srgbClr val="FF6600"/>
              </a:solidFill>
              <a:latin typeface="Times New Roman" pitchFamily="18" charset="0"/>
            </a:endParaRPr>
          </a:p>
          <a:p>
            <a:endParaRPr lang="tr-TR" sz="2400"/>
          </a:p>
        </p:txBody>
      </p:sp>
      <p:graphicFrame>
        <p:nvGraphicFramePr>
          <p:cNvPr id="88068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73478023"/>
              </p:ext>
            </p:extLst>
          </p:nvPr>
        </p:nvGraphicFramePr>
        <p:xfrm>
          <a:off x="755576" y="1412776"/>
          <a:ext cx="7123112" cy="446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Bit Eşlem Resmi" r:id="rId3" imgW="7447619" imgH="4667902" progId="PBrush">
                  <p:embed/>
                </p:oleObj>
              </mc:Choice>
              <mc:Fallback>
                <p:oleObj name="Bit Eşlem Resmi" r:id="rId3" imgW="7447619" imgH="4667902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12776"/>
                        <a:ext cx="7123112" cy="44640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>
          <a:xfrm>
            <a:off x="3231232" y="4762"/>
            <a:ext cx="2895600" cy="457200"/>
          </a:xfrm>
        </p:spPr>
        <p:txBody>
          <a:bodyPr/>
          <a:lstStyle/>
          <a:p>
            <a:r>
              <a:rPr lang="tr-TR" dirty="0" smtClean="0">
                <a:solidFill>
                  <a:srgbClr val="696464"/>
                </a:solidFill>
              </a:rPr>
              <a:t>BMÜ-421 Benzetim ve Modelleme</a:t>
            </a:r>
            <a:endParaRPr lang="tr-TR" dirty="0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>
          <a:xfrm>
            <a:off x="6660232" y="0"/>
            <a:ext cx="2133600" cy="457200"/>
          </a:xfrm>
        </p:spPr>
        <p:txBody>
          <a:bodyPr/>
          <a:lstStyle/>
          <a:p>
            <a:fld id="{EBE0E112-5EAA-451E-959E-2EBCE255E90F}" type="slidenum">
              <a:rPr lang="tr-TR" smtClean="0"/>
              <a:pPr/>
              <a:t>42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980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6600"/>
                </a:solidFill>
                <a:latin typeface="Times New Roman" pitchFamily="18" charset="0"/>
              </a:rPr>
              <a:t>Reddetme Tekniği</a:t>
            </a:r>
          </a:p>
        </p:txBody>
      </p:sp>
      <p:graphicFrame>
        <p:nvGraphicFramePr>
          <p:cNvPr id="9011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55650" y="1557338"/>
          <a:ext cx="7632700" cy="496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Bit Eşlem Resmi" r:id="rId3" imgW="6428571" imgH="4180952" progId="PBrush">
                  <p:embed/>
                </p:oleObj>
              </mc:Choice>
              <mc:Fallback>
                <p:oleObj name="Bit Eşlem Resmi" r:id="rId3" imgW="6428571" imgH="4180952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7338"/>
                        <a:ext cx="7632700" cy="49657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43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862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6600"/>
                </a:solidFill>
                <a:latin typeface="Times New Roman" pitchFamily="18" charset="0"/>
              </a:rPr>
              <a:t>Reddetme Tekniği</a:t>
            </a:r>
          </a:p>
        </p:txBody>
      </p:sp>
      <p:graphicFrame>
        <p:nvGraphicFramePr>
          <p:cNvPr id="9216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199727"/>
              </p:ext>
            </p:extLst>
          </p:nvPr>
        </p:nvGraphicFramePr>
        <p:xfrm>
          <a:off x="900113" y="3357563"/>
          <a:ext cx="698500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Bit Eşlem Resmi" r:id="rId3" imgW="6381720" imgH="2048040" progId="PBrush">
                  <p:embed/>
                </p:oleObj>
              </mc:Choice>
              <mc:Fallback>
                <p:oleObj name="Bit Eşlem Resmi" r:id="rId3" imgW="6381720" imgH="2048040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57563"/>
                        <a:ext cx="6985000" cy="22415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844675"/>
            <a:ext cx="8229600" cy="4530725"/>
          </a:xfrm>
        </p:spPr>
        <p:txBody>
          <a:bodyPr/>
          <a:lstStyle/>
          <a:p>
            <a:pPr>
              <a:buClr>
                <a:srgbClr val="FF6600"/>
              </a:buClr>
            </a:pPr>
            <a:r>
              <a:rPr lang="tr-TR" sz="2400">
                <a:latin typeface="Times New Roman" pitchFamily="18" charset="0"/>
              </a:rPr>
              <a:t>Ters dönüşüm metodu kullanılarak r(x) yoğunluk fonksiyonundan [a , b] aralığında bir değişken üretilebilir.</a:t>
            </a: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44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808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6600"/>
                </a:solidFill>
                <a:latin typeface="Times New Roman" pitchFamily="18" charset="0"/>
              </a:rPr>
              <a:t>Reddetme Tekniği</a:t>
            </a:r>
          </a:p>
        </p:txBody>
      </p:sp>
      <p:graphicFrame>
        <p:nvGraphicFramePr>
          <p:cNvPr id="9421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84213" y="1700213"/>
          <a:ext cx="76327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Bit Eşlem Resmi" r:id="rId3" imgW="6295238" imgH="3677163" progId="PBrush">
                  <p:embed/>
                </p:oleObj>
              </mc:Choice>
              <mc:Fallback>
                <p:oleObj name="Bit Eşlem Resmi" r:id="rId3" imgW="6295238" imgH="3677163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0213"/>
                        <a:ext cx="7632700" cy="44577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45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986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6600"/>
                </a:solidFill>
                <a:latin typeface="Times New Roman" pitchFamily="18" charset="0"/>
              </a:rPr>
              <a:t>Reddetme Tekniği</a:t>
            </a:r>
          </a:p>
        </p:txBody>
      </p:sp>
      <p:graphicFrame>
        <p:nvGraphicFramePr>
          <p:cNvPr id="983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19250" y="3068638"/>
          <a:ext cx="5472113" cy="360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Bit Eşlem Resmi" r:id="rId3" imgW="6380952" imgH="4200000" progId="PBrush">
                  <p:embed/>
                </p:oleObj>
              </mc:Choice>
              <mc:Fallback>
                <p:oleObj name="Bit Eşlem Resmi" r:id="rId3" imgW="6380952" imgH="4200000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068638"/>
                        <a:ext cx="5472113" cy="36020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6287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800" b="1">
                <a:solidFill>
                  <a:srgbClr val="FF6600"/>
                </a:solidFill>
                <a:latin typeface="Times New Roman" pitchFamily="18" charset="0"/>
              </a:rPr>
              <a:t>Örnek:</a:t>
            </a:r>
          </a:p>
          <a:p>
            <a:pPr>
              <a:buFont typeface="Wingdings" pitchFamily="2" charset="2"/>
              <a:buNone/>
            </a:pPr>
            <a:r>
              <a:rPr lang="tr-TR" sz="2400">
                <a:latin typeface="Times New Roman" pitchFamily="18" charset="0"/>
              </a:rPr>
              <a:t>Beta (4,3) dağılımından rassal değişken üreten algoritmayı</a:t>
            </a:r>
          </a:p>
          <a:p>
            <a:pPr>
              <a:buFont typeface="Wingdings" pitchFamily="2" charset="2"/>
              <a:buNone/>
            </a:pPr>
            <a:r>
              <a:rPr lang="tr-TR" sz="2400">
                <a:latin typeface="Times New Roman" pitchFamily="18" charset="0"/>
              </a:rPr>
              <a:t>reddetme yöntemine göre düzenleyin.</a:t>
            </a: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46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1473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6600"/>
                </a:solidFill>
                <a:latin typeface="Times New Roman" pitchFamily="18" charset="0"/>
              </a:rPr>
              <a:t>Reddetme Tekniği</a:t>
            </a:r>
          </a:p>
        </p:txBody>
      </p:sp>
      <p:graphicFrame>
        <p:nvGraphicFramePr>
          <p:cNvPr id="10035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68313" y="1763713"/>
          <a:ext cx="8351837" cy="455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93" name="Bit Eşlem Resmi" r:id="rId3" imgW="6095238" imgH="3323810" progId="PBrush">
                  <p:embed/>
                </p:oleObj>
              </mc:Choice>
              <mc:Fallback>
                <p:oleObj name="Bit Eşlem Resmi" r:id="rId3" imgW="6095238" imgH="3323810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763713"/>
                        <a:ext cx="8351837" cy="45545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47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etin kutusu 3"/>
              <p:cNvSpPr txBox="1"/>
              <p:nvPr/>
            </p:nvSpPr>
            <p:spPr>
              <a:xfrm>
                <a:off x="6012160" y="3645024"/>
                <a:ext cx="2654573" cy="120032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tr-TR" dirty="0" smtClean="0">
                    <a:solidFill>
                      <a:srgbClr val="FF0000"/>
                    </a:solidFill>
                  </a:rPr>
                  <a:t>Bilgi:</a:t>
                </a:r>
              </a:p>
              <a:p>
                <a:r>
                  <a:rPr lang="tr-TR" dirty="0" err="1" smtClean="0">
                    <a:solidFill>
                      <a:srgbClr val="FF0000"/>
                    </a:solidFill>
                  </a:rPr>
                  <a:t>For</a:t>
                </a:r>
                <a:r>
                  <a:rPr lang="tr-TR" dirty="0" smtClean="0">
                    <a:solidFill>
                      <a:srgbClr val="FF0000"/>
                    </a:solidFill>
                  </a:rPr>
                  <a:t> x&gt;2;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  <m:d>
                        <m:d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</m:d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  <m:d>
                        <m:d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𝑥</m:t>
                          </m:r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tr-TR" b="0" dirty="0" smtClean="0">
                  <a:solidFill>
                    <a:srgbClr val="FF0000"/>
                  </a:solidFill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Γ</m:t>
                      </m:r>
                      <m:d>
                        <m:dPr>
                          <m:ctrlP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d>
                      <m:r>
                        <a:rPr lang="tr-TR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=1</m:t>
                      </m:r>
                    </m:oMath>
                  </m:oMathPara>
                </a14:m>
                <a:endParaRPr lang="tr-TR" b="0" dirty="0" smtClean="0">
                  <a:solidFill>
                    <a:srgbClr val="FF0000"/>
                  </a:solidFill>
                  <a:ea typeface="Cambria Math"/>
                </a:endParaRPr>
              </a:p>
            </p:txBody>
          </p:sp>
        </mc:Choice>
        <mc:Fallback xmlns="">
          <p:sp>
            <p:nvSpPr>
              <p:cNvPr id="4" name="Metin kutusu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645024"/>
                <a:ext cx="2654573" cy="1200329"/>
              </a:xfrm>
              <a:prstGeom prst="rect">
                <a:avLst/>
              </a:prstGeom>
              <a:blipFill rotWithShape="1">
                <a:blip r:embed="rId5"/>
                <a:stretch>
                  <a:fillRect l="-1364" t="-149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8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6600"/>
                </a:solidFill>
                <a:latin typeface="Times New Roman" pitchFamily="18" charset="0"/>
              </a:rPr>
              <a:t>Reddetme Tekniği</a:t>
            </a:r>
          </a:p>
        </p:txBody>
      </p:sp>
      <p:graphicFrame>
        <p:nvGraphicFramePr>
          <p:cNvPr id="10342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688707"/>
              </p:ext>
            </p:extLst>
          </p:nvPr>
        </p:nvGraphicFramePr>
        <p:xfrm>
          <a:off x="684213" y="1557338"/>
          <a:ext cx="7920037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7" name="Bit Eşlem Resmi" r:id="rId3" imgW="7286760" imgH="4562640" progId="PBrush">
                  <p:embed/>
                </p:oleObj>
              </mc:Choice>
              <mc:Fallback>
                <p:oleObj name="Bit Eşlem Resmi" r:id="rId3" imgW="7286760" imgH="4562640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7920037" cy="49593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48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43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6600"/>
                </a:solidFill>
                <a:latin typeface="Times New Roman" pitchFamily="18" charset="0"/>
              </a:rPr>
              <a:t>Reddetme Tekniği</a:t>
            </a:r>
          </a:p>
        </p:txBody>
      </p:sp>
      <p:graphicFrame>
        <p:nvGraphicFramePr>
          <p:cNvPr id="10547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042988" y="2060575"/>
          <a:ext cx="7200900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Bit Eşlem Resmi" r:id="rId3" imgW="5695238" imgH="3115110" progId="PBrush">
                  <p:embed/>
                </p:oleObj>
              </mc:Choice>
              <mc:Fallback>
                <p:oleObj name="Bit Eşlem Resmi" r:id="rId3" imgW="5695238" imgH="3115110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060575"/>
                        <a:ext cx="7200900" cy="393700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49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489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74638"/>
            <a:ext cx="8003232" cy="1143000"/>
          </a:xfrm>
        </p:spPr>
        <p:txBody>
          <a:bodyPr>
            <a:noAutofit/>
          </a:bodyPr>
          <a:lstStyle/>
          <a:p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</a:rPr>
              <a:t>RASSAL SAYI ÜRETEÇLERİNDEN </a:t>
            </a:r>
            <a:r>
              <a:rPr lang="tr-TR" sz="2800" b="1" dirty="0" smtClean="0">
                <a:solidFill>
                  <a:srgbClr val="FF0000"/>
                </a:solidFill>
                <a:latin typeface="Times New Roman" pitchFamily="18" charset="0"/>
              </a:rPr>
              <a:t>İSTENİLEN ÖZELLİKLER</a:t>
            </a:r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781050" y="1700213"/>
            <a:ext cx="8362950" cy="4924425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tr-TR" sz="2400" dirty="0">
              <a:latin typeface="Times New Roman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400" dirty="0" err="1">
                <a:latin typeface="Times New Roman" pitchFamily="18" charset="0"/>
              </a:rPr>
              <a:t>Rassallık</a:t>
            </a:r>
            <a:endParaRPr lang="tr-TR" sz="2400" dirty="0">
              <a:latin typeface="Times New Roman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400" dirty="0">
                <a:latin typeface="Times New Roman" pitchFamily="18" charset="0"/>
              </a:rPr>
              <a:t>Büyük </a:t>
            </a:r>
            <a:r>
              <a:rPr lang="tr-TR" sz="2400" dirty="0" err="1">
                <a:latin typeface="Times New Roman" pitchFamily="18" charset="0"/>
              </a:rPr>
              <a:t>Period</a:t>
            </a:r>
            <a:r>
              <a:rPr lang="tr-TR" sz="2400" dirty="0">
                <a:latin typeface="Times New Roman" pitchFamily="18" charset="0"/>
              </a:rPr>
              <a:t>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400" dirty="0">
                <a:latin typeface="Times New Roman" pitchFamily="18" charset="0"/>
              </a:rPr>
              <a:t>Yeniden </a:t>
            </a:r>
            <a:r>
              <a:rPr lang="tr-TR" sz="2400" dirty="0" err="1">
                <a:latin typeface="Times New Roman" pitchFamily="18" charset="0"/>
              </a:rPr>
              <a:t>Üretilebilirlik</a:t>
            </a:r>
            <a:r>
              <a:rPr lang="tr-TR" sz="2400" dirty="0">
                <a:latin typeface="Times New Roman" pitchFamily="18" charset="0"/>
              </a:rPr>
              <a:t> (</a:t>
            </a:r>
            <a:r>
              <a:rPr lang="tr-TR" sz="2400" dirty="0" err="1">
                <a:latin typeface="Times New Roman" pitchFamily="18" charset="0"/>
              </a:rPr>
              <a:t>Reproducibility</a:t>
            </a:r>
            <a:r>
              <a:rPr lang="tr-TR" sz="2400" dirty="0">
                <a:latin typeface="Times New Roman" pitchFamily="18" charset="0"/>
              </a:rPr>
              <a:t> )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400" dirty="0">
                <a:latin typeface="Times New Roman" pitchFamily="18" charset="0"/>
              </a:rPr>
              <a:t>Hesaplama Etkinliği</a:t>
            </a: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875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6600"/>
                </a:solidFill>
                <a:latin typeface="Times New Roman" pitchFamily="18" charset="0"/>
              </a:rPr>
              <a:t>Reddetme Tekniği</a:t>
            </a:r>
          </a:p>
        </p:txBody>
      </p:sp>
      <p:graphicFrame>
        <p:nvGraphicFramePr>
          <p:cNvPr id="10752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116013" y="1700213"/>
          <a:ext cx="7129462" cy="460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Bit Eşlem Resmi" r:id="rId3" imgW="5401429" imgH="3486637" progId="PBrush">
                  <p:embed/>
                </p:oleObj>
              </mc:Choice>
              <mc:Fallback>
                <p:oleObj name="Bit Eşlem Resmi" r:id="rId3" imgW="5401429" imgH="3486637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00213"/>
                        <a:ext cx="7129462" cy="46021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50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881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6600"/>
                </a:solidFill>
                <a:latin typeface="Times New Roman" pitchFamily="18" charset="0"/>
              </a:rPr>
              <a:t>Reddetme Tekniği</a:t>
            </a:r>
          </a:p>
        </p:txBody>
      </p:sp>
      <p:graphicFrame>
        <p:nvGraphicFramePr>
          <p:cNvPr id="10957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55650" y="1557338"/>
          <a:ext cx="7777163" cy="503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Bit Eşlem Resmi" r:id="rId3" imgW="6257143" imgH="4048690" progId="PBrush">
                  <p:embed/>
                </p:oleObj>
              </mc:Choice>
              <mc:Fallback>
                <p:oleObj name="Bit Eşlem Resmi" r:id="rId3" imgW="6257143" imgH="4048690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7338"/>
                        <a:ext cx="7777163" cy="5030787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8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51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629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6600"/>
                </a:solidFill>
                <a:latin typeface="Times New Roman" pitchFamily="18" charset="0"/>
              </a:rPr>
              <a:t>Reddetme Tekniği</a:t>
            </a:r>
          </a:p>
        </p:txBody>
      </p:sp>
      <p:graphicFrame>
        <p:nvGraphicFramePr>
          <p:cNvPr id="111620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0" y="1989138"/>
          <a:ext cx="8124825" cy="467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3" name="Bit Eşlem Resmi" r:id="rId3" imgW="6563641" imgH="3780952" progId="PBrush">
                  <p:embed/>
                </p:oleObj>
              </mc:Choice>
              <mc:Fallback>
                <p:oleObj name="Bit Eşlem Resmi" r:id="rId3" imgW="6563641" imgH="3780952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89138"/>
                        <a:ext cx="8124825" cy="46799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1412875"/>
            <a:ext cx="8229600" cy="45307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800" b="1">
                <a:solidFill>
                  <a:srgbClr val="FF6600"/>
                </a:solidFill>
                <a:latin typeface="Times New Roman" pitchFamily="18" charset="0"/>
              </a:rPr>
              <a:t>Örnek:</a:t>
            </a:r>
          </a:p>
          <a:p>
            <a:pPr>
              <a:buFont typeface="Wingdings" pitchFamily="2" charset="2"/>
              <a:buNone/>
            </a:pPr>
            <a:endParaRPr lang="tr-TR" sz="2800" b="1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b="1" dirty="0" smtClean="0">
                <a:solidFill>
                  <a:srgbClr val="696464"/>
                </a:solidFill>
              </a:rPr>
              <a:t>BMÜ-421 Benzetim ve Modelleme</a:t>
            </a:r>
            <a:endParaRPr lang="tr-TR" b="1" dirty="0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52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13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b="1" dirty="0">
                <a:solidFill>
                  <a:srgbClr val="FF6600"/>
                </a:solidFill>
                <a:latin typeface="Times New Roman" pitchFamily="18" charset="0"/>
              </a:rPr>
              <a:t>Reddetme Tekniği</a:t>
            </a:r>
          </a:p>
        </p:txBody>
      </p:sp>
      <p:graphicFrame>
        <p:nvGraphicFramePr>
          <p:cNvPr id="1136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822325" y="1412875"/>
          <a:ext cx="7715250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Bit Eşlem Resmi" r:id="rId3" imgW="7582958" imgH="5095238" progId="PBrush">
                  <p:embed/>
                </p:oleObj>
              </mc:Choice>
              <mc:Fallback>
                <p:oleObj name="Bit Eşlem Resmi" r:id="rId3" imgW="7582958" imgH="5095238" progId="PBrush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412875"/>
                        <a:ext cx="7715250" cy="51847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53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903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Convolution (Konvolüsyon) Metodu</a:t>
            </a:r>
            <a:endParaRPr lang="tr-T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Bağımsız ve özdeş dağıtılan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, … 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tr-TR" dirty="0" smtClean="0"/>
                  <a:t> rasgele değişkenlerinin toplamı olan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𝑋</m:t>
                    </m:r>
                    <m:r>
                      <a:rPr lang="tr-TR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tr-TR" dirty="0" smtClean="0"/>
                  <a:t>değişkenidir.</a:t>
                </a:r>
              </a:p>
              <a:p>
                <a:r>
                  <a:rPr lang="tr-TR" dirty="0" smtClean="0"/>
                  <a:t>Eğer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r>
                      <a:rPr lang="tr-TR" b="0" i="1" dirty="0" smtClean="0">
                        <a:latin typeface="Cambria Math"/>
                      </a:rPr>
                      <m:t>𝑖</m:t>
                    </m:r>
                    <m:r>
                      <a:rPr lang="tr-TR" b="0" i="1" dirty="0" smtClean="0">
                        <a:latin typeface="Cambria Math"/>
                      </a:rPr>
                      <m:t>=1, 2, …, </m:t>
                    </m:r>
                    <m:r>
                      <a:rPr lang="tr-TR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tr-TR" dirty="0" smtClean="0"/>
                  <a:t> için aynı yoğunluk fonksiyonu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tr-TR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/>
                      </a:rPr>
                      <m:t>(</m:t>
                    </m:r>
                    <m:r>
                      <a:rPr lang="tr-TR" b="0" i="1" smtClean="0">
                        <a:latin typeface="Cambria Math"/>
                      </a:rPr>
                      <m:t>𝑥</m:t>
                    </m:r>
                    <m:r>
                      <a:rPr lang="tr-T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tr-TR" dirty="0" smtClean="0"/>
                  <a:t>’e sahip ise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tr-TR" dirty="0" smtClean="0"/>
                  <a:t>’in yoğunluk fonksiyonu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𝑓</m:t>
                    </m:r>
                    <m:r>
                      <a:rPr lang="tr-TR" b="0" i="1" smtClean="0">
                        <a:latin typeface="Cambria Math"/>
                      </a:rPr>
                      <m:t>(</m:t>
                    </m:r>
                    <m:r>
                      <a:rPr lang="tr-TR" b="0" i="1" smtClean="0">
                        <a:latin typeface="Cambria Math"/>
                      </a:rPr>
                      <m:t>𝑥</m:t>
                    </m:r>
                    <m:r>
                      <a:rPr lang="tr-T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tr-TR" dirty="0" smtClean="0"/>
                  <a:t>, </a:t>
                </a:r>
                <a14:m>
                  <m:oMath xmlns:m="http://schemas.openxmlformats.org/officeDocument/2006/math">
                    <m:r>
                      <a:rPr lang="tr-TR" b="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tr-TR" dirty="0" smtClean="0"/>
                  <a:t> tabanlı yoğunluk fonksiyonlarının her biri için </a:t>
                </a:r>
                <a:r>
                  <a:rPr lang="tr-TR" dirty="0" err="1" smtClean="0"/>
                  <a:t>konvolüsyondur</a:t>
                </a:r>
                <a:r>
                  <a:rPr lang="tr-TR" dirty="0" smtClean="0"/>
                  <a:t>.</a:t>
                </a:r>
                <a:endParaRPr lang="tr-T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 r="-177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54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768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smtClean="0"/>
              <a:t>Konvolüsyon Metodu</a:t>
            </a:r>
            <a:endParaRPr lang="tr-TR" sz="3600" dirty="0"/>
          </a:p>
        </p:txBody>
      </p:sp>
      <p:sp>
        <p:nvSpPr>
          <p:cNvPr id="3" name="İçerik Yer Tutucusu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51520" y="1600200"/>
            <a:ext cx="8640960" cy="4525963"/>
          </a:xfrm>
          <a:blipFill rotWithShape="1">
            <a:blip r:embed="rId3">
              <a:lum bright="-60000" contrast="-100000"/>
            </a:blip>
            <a:stretch>
              <a:fillRect l="-353" t="-1752"/>
            </a:stretch>
          </a:blipFill>
        </p:spPr>
        <p:txBody>
          <a:bodyPr/>
          <a:lstStyle/>
          <a:p>
            <a:r>
              <a:rPr lang="tr-TR" smtClean="0">
                <a:noFill/>
              </a:rPr>
              <a:t> </a:t>
            </a:r>
            <a:endParaRPr lang="tr-TR">
              <a:noFill/>
            </a:endParaRP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55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366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/>
              <a:t>Konvolüsyon</a:t>
            </a:r>
            <a:r>
              <a:rPr lang="tr-TR" sz="3600" dirty="0" smtClean="0"/>
              <a:t> </a:t>
            </a:r>
            <a:r>
              <a:rPr lang="tr-TR" sz="3600" dirty="0"/>
              <a:t>Metodu</a:t>
            </a:r>
          </a:p>
        </p:txBody>
      </p:sp>
      <p:sp>
        <p:nvSpPr>
          <p:cNvPr id="3" name="İçerik Yer Tutucusu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408" r="-3102"/>
            </a:stretch>
          </a:blipFill>
        </p:spPr>
        <p:txBody>
          <a:bodyPr/>
          <a:lstStyle/>
          <a:p>
            <a:r>
              <a:rPr lang="tr-TR"/>
              <a:t> </a:t>
            </a:r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56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54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Başlık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𝑚</m:t>
                    </m:r>
                    <m:r>
                      <a:rPr lang="tr-TR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tr-TR" dirty="0" err="1" smtClean="0"/>
                  <a:t>Erlang</a:t>
                </a:r>
                <a:r>
                  <a:rPr lang="tr-TR" dirty="0" smtClean="0"/>
                  <a:t> Dağıtımı</a:t>
                </a:r>
                <a:endParaRPr lang="tr-TR" dirty="0"/>
              </a:p>
            </p:txBody>
          </p:sp>
        </mc:Choice>
        <mc:Fallback xmlns="">
          <p:sp>
            <p:nvSpPr>
              <p:cNvPr id="2" name="Başlık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11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tr-TR" dirty="0" smtClean="0"/>
                  <a:t> adet IID </a:t>
                </a:r>
                <a:r>
                  <a:rPr lang="tr-TR" dirty="0" err="1" smtClean="0"/>
                  <a:t>exponansiyel</a:t>
                </a:r>
                <a:r>
                  <a:rPr lang="tr-TR" dirty="0" smtClean="0"/>
                  <a:t> rasgele değişkenin toplamı olarak tanımlanır.</a:t>
                </a:r>
              </a:p>
              <a:p>
                <a:r>
                  <a:rPr lang="tr-TR" dirty="0" smtClean="0"/>
                  <a:t>Bu dağıtımın ortalaması;</a:t>
                </a:r>
              </a:p>
              <a:p>
                <a:pPr marL="36576" indent="0">
                  <a:buNone/>
                </a:pPr>
                <a:endParaRPr lang="tr-TR" i="1" dirty="0" smtClean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/>
                        </a:rPr>
                        <m:t>𝜇</m:t>
                      </m:r>
                      <m:r>
                        <a:rPr lang="tr-TR" i="1">
                          <a:latin typeface="Cambria Math"/>
                        </a:rPr>
                        <m:t>=</m:t>
                      </m:r>
                      <m:r>
                        <a:rPr lang="tr-TR" i="1">
                          <a:latin typeface="Cambria Math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>
                                  <a:latin typeface="Cambria Math"/>
                                </a:rPr>
                                <m:t>𝑘</m:t>
                              </m:r>
                              <m:r>
                                <a:rPr lang="tr-TR" i="1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tr-TR" i="1">
                                  <a:latin typeface="Cambria Math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tr-T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tr-TR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/>
                            </a:rPr>
                            <m:t>𝑘</m:t>
                          </m:r>
                          <m:r>
                            <a:rPr lang="tr-TR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tr-TR" i="1"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a:rPr lang="tr-TR" i="1">
                              <a:latin typeface="Cambria Math"/>
                            </a:rPr>
                            <m:t>𝐸</m:t>
                          </m:r>
                          <m:r>
                            <a:rPr lang="tr-TR" i="1">
                              <a:latin typeface="Cambria Math"/>
                            </a:rPr>
                            <m:t>[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tr-TR" i="1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  <m:r>
                            <a:rPr lang="tr-TR" i="1">
                              <a:latin typeface="Cambria Math"/>
                            </a:rPr>
                            <m:t>]</m:t>
                          </m:r>
                        </m:e>
                      </m:nary>
                      <m:r>
                        <a:rPr lang="tr-TR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i="1">
                              <a:latin typeface="Cambria Math"/>
                            </a:rPr>
                            <m:t>𝑚</m:t>
                          </m:r>
                        </m:num>
                        <m:den>
                          <m:r>
                            <a:rPr lang="tr-TR" i="1">
                              <a:latin typeface="Cambria Math"/>
                            </a:rPr>
                            <m:t>𝜆</m:t>
                          </m:r>
                        </m:den>
                      </m:f>
                      <m:r>
                        <a:rPr lang="tr-TR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tr-TR" dirty="0"/>
              </a:p>
              <a:p>
                <a:pPr marL="36576" indent="0">
                  <a:buNone/>
                </a:pPr>
                <a:endParaRPr lang="tr-TR" dirty="0" smtClean="0"/>
              </a:p>
              <a:p>
                <a:pPr marL="36576" indent="0">
                  <a:buNone/>
                </a:pPr>
                <a14:m>
                  <m:oMath xmlns:m="http://schemas.openxmlformats.org/officeDocument/2006/math">
                    <m:r>
                      <a:rPr lang="tr-TR" i="1" smtClean="0">
                        <a:latin typeface="Cambria Math"/>
                        <a:ea typeface="Cambria Math"/>
                      </a:rPr>
                      <m:t>𝜆</m:t>
                    </m:r>
                  </m:oMath>
                </a14:m>
                <a:r>
                  <a:rPr lang="tr-TR" dirty="0" smtClean="0"/>
                  <a:t> , </a:t>
                </a:r>
                <a:r>
                  <a:rPr lang="tr-TR" dirty="0" err="1" smtClean="0"/>
                  <a:t>exponansiyel</a:t>
                </a:r>
                <a:r>
                  <a:rPr lang="tr-TR" dirty="0" smtClean="0"/>
                  <a:t> dağıtımın ortalamasının matematiksel karşıtıdır.</a:t>
                </a: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388" t="-1752" b="-94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57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272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Başlık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𝑚</m:t>
                    </m:r>
                    <m:r>
                      <a:rPr lang="tr-TR" i="1">
                        <a:latin typeface="Cambria Math"/>
                      </a:rPr>
                      <m:t>−</m:t>
                    </m:r>
                  </m:oMath>
                </a14:m>
                <a:r>
                  <a:rPr lang="tr-TR" dirty="0" err="1"/>
                  <a:t>Erlang</a:t>
                </a:r>
                <a:r>
                  <a:rPr lang="tr-TR" dirty="0"/>
                  <a:t> Dağıtımı</a:t>
                </a:r>
              </a:p>
            </p:txBody>
          </p:sp>
        </mc:Choice>
        <mc:Fallback xmlns="">
          <p:sp>
            <p:nvSpPr>
              <p:cNvPr id="2" name="Başlık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1117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 smtClean="0"/>
                  <a:t>Rasgele bir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𝑚</m:t>
                    </m:r>
                    <m:r>
                      <a:rPr lang="tr-TR" i="1">
                        <a:latin typeface="Cambria Math"/>
                      </a:rPr>
                      <m:t>−</m:t>
                    </m:r>
                  </m:oMath>
                </a14:m>
                <a:r>
                  <a:rPr lang="tr-TR" dirty="0" err="1"/>
                  <a:t>Erlang</a:t>
                </a:r>
                <a:r>
                  <a:rPr lang="tr-TR" dirty="0" smtClean="0"/>
                  <a:t>değişkeni oluşturma algoritması;</a:t>
                </a:r>
              </a:p>
              <a:p>
                <a:endParaRPr lang="tr-TR" dirty="0" smtClean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𝑥</m:t>
                      </m:r>
                      <m:r>
                        <a:rPr lang="tr-TR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tr-TR" b="0" i="1" dirty="0" smtClean="0">
                  <a:latin typeface="Cambria Math"/>
                </a:endParaRP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𝑓𝑜𝑟</m:t>
                      </m:r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</a:rPr>
                        <m:t>𝑘</m:t>
                      </m:r>
                      <m:r>
                        <a:rPr lang="tr-TR" b="0" i="1" smtClean="0">
                          <a:latin typeface="Cambria Math"/>
                        </a:rPr>
                        <m:t>=1  </m:t>
                      </m:r>
                      <m:r>
                        <a:rPr lang="tr-TR" b="0" i="1" smtClean="0">
                          <a:latin typeface="Cambria Math"/>
                        </a:rPr>
                        <m:t>𝑡𝑜</m:t>
                      </m:r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tr-TR" b="0" i="1" dirty="0" smtClean="0">
                  <a:latin typeface="Cambria Math"/>
                </a:endParaRPr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𝑥</m:t>
                      </m:r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r>
                        <a:rPr lang="tr-TR" b="0" i="1" smtClean="0">
                          <a:latin typeface="Cambria Math"/>
                        </a:rPr>
                        <m:t>𝑥</m:t>
                      </m:r>
                      <m:r>
                        <a:rPr lang="tr-TR" b="0" i="1" smtClean="0">
                          <a:latin typeface="Cambria Math"/>
                        </a:rPr>
                        <m:t>−</m:t>
                      </m:r>
                      <m:r>
                        <a:rPr lang="tr-TR" b="0" i="1" smtClean="0">
                          <a:latin typeface="Cambria Math"/>
                          <a:ea typeface="Cambria Math"/>
                        </a:rPr>
                        <m:t>𝜇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/>
                          <a:ea typeface="Cambria Math"/>
                        </a:rPr>
                        <m:t>ln</m:t>
                      </m:r>
                      <m:r>
                        <a:rPr lang="tr-TR" b="0" i="1" smtClean="0">
                          <a:latin typeface="Cambria Math"/>
                          <a:ea typeface="Cambria Math"/>
                        </a:rPr>
                        <m:t>⁡(</m:t>
                      </m:r>
                      <m:r>
                        <a:rPr lang="tr-TR" b="0" i="1" smtClean="0">
                          <a:latin typeface="Cambria Math"/>
                          <a:ea typeface="Cambria Math"/>
                        </a:rPr>
                        <m:t>𝑅𝑁𝐷</m:t>
                      </m:r>
                      <m:r>
                        <a:rPr lang="tr-TR" b="0" i="1" smtClean="0">
                          <a:latin typeface="Cambria Math"/>
                          <a:ea typeface="Cambria Math"/>
                        </a:rPr>
                        <m:t>)/</m:t>
                      </m:r>
                      <m:r>
                        <a:rPr lang="tr-TR" b="0" i="1" smtClean="0">
                          <a:latin typeface="Cambria Math"/>
                          <a:ea typeface="Cambria Math"/>
                        </a:rPr>
                        <m:t>𝑚</m:t>
                      </m:r>
                    </m:oMath>
                  </m:oMathPara>
                </a14:m>
                <a:endParaRPr lang="tr-TR" dirty="0" smtClean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𝑛𝑒𝑥𝑡</m:t>
                      </m:r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tr-TR" b="0" dirty="0" smtClean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𝑝𝑟𝑖𝑛𝑡</m:t>
                      </m:r>
                      <m:r>
                        <a:rPr lang="tr-TR" b="0" i="1" smtClean="0">
                          <a:latin typeface="Cambria Math"/>
                        </a:rPr>
                        <m:t> </m:t>
                      </m:r>
                      <m:r>
                        <a:rPr lang="tr-T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tr-TR" dirty="0"/>
              </a:p>
              <a:p>
                <a:pPr marL="36576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408" t="-28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58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28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 smtClean="0"/>
                  <a:t>Ortalaması 5 olan 1000 elemanlı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2−</m:t>
                    </m:r>
                  </m:oMath>
                </a14:m>
                <a:r>
                  <a:rPr lang="tr-TR" dirty="0" err="1" smtClean="0"/>
                  <a:t>Erlang</a:t>
                </a:r>
                <a:r>
                  <a:rPr lang="tr-TR" dirty="0" smtClean="0"/>
                  <a:t> dizisi oluşturalım ve Ki-Kare testi ile kıyaslama yapalım.</a:t>
                </a:r>
              </a:p>
              <a:p>
                <a:endParaRPr lang="tr-TR" dirty="0" smtClean="0"/>
              </a:p>
              <a:p>
                <a:r>
                  <a:rPr lang="tr-TR" dirty="0" smtClean="0"/>
                  <a:t>Çözüm:</a:t>
                </a:r>
                <a:endParaRPr lang="tr-TR" dirty="0"/>
              </a:p>
              <a:p>
                <a:pPr marL="36576" indent="0">
                  <a:buNone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2−</m:t>
                    </m:r>
                  </m:oMath>
                </a14:m>
                <a:r>
                  <a:rPr lang="tr-TR" dirty="0" err="1" smtClean="0"/>
                  <a:t>Erlang</a:t>
                </a:r>
                <a:r>
                  <a:rPr lang="tr-TR" dirty="0" smtClean="0"/>
                  <a:t> dağıtımı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/>
                        <a:ea typeface="Cambria Math"/>
                      </a:rPr>
                      <m:t>𝛼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=2</m:t>
                    </m:r>
                  </m:oMath>
                </a14:m>
                <a:r>
                  <a:rPr lang="tr-TR" dirty="0" smtClean="0"/>
                  <a:t> ile Gamma dağıtımının özel bir durumudur. </a:t>
                </a:r>
              </a:p>
              <a:p>
                <a:pPr marL="36576" indent="0">
                  <a:buNone/>
                </a:pPr>
                <a:endParaRPr lang="tr-TR" dirty="0" smtClean="0"/>
              </a:p>
              <a:p>
                <a:pPr marL="36576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88" t="-1752" r="-49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59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22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/>
          <p:cNvSpPr>
            <a:spLocks noGrp="1"/>
          </p:cNvSpPr>
          <p:nvPr>
            <p:ph type="title"/>
          </p:nvPr>
        </p:nvSpPr>
        <p:spPr>
          <a:xfrm>
            <a:off x="179512" y="188640"/>
            <a:ext cx="8229600" cy="562074"/>
          </a:xfrm>
        </p:spPr>
        <p:txBody>
          <a:bodyPr>
            <a:normAutofit/>
          </a:bodyPr>
          <a:lstStyle/>
          <a:p>
            <a:pPr algn="just"/>
            <a:r>
              <a:rPr lang="tr-TR" sz="2300" dirty="0" smtClean="0">
                <a:solidFill>
                  <a:srgbClr val="FF0000"/>
                </a:solidFill>
              </a:rPr>
              <a:t>TEKDÜZE DAĞITIMLI RASTGELE SAYILAR</a:t>
            </a:r>
            <a:endParaRPr lang="tr-TR" sz="2300" dirty="0">
              <a:solidFill>
                <a:srgbClr val="FF0000"/>
              </a:solidFill>
            </a:endParaRPr>
          </a:p>
        </p:txBody>
      </p:sp>
      <p:sp>
        <p:nvSpPr>
          <p:cNvPr id="5" name="İçerik Yer Tutucusu 4"/>
          <p:cNvSpPr>
            <a:spLocks noGrp="1"/>
          </p:cNvSpPr>
          <p:nvPr>
            <p:ph idx="1"/>
          </p:nvPr>
        </p:nvSpPr>
        <p:spPr>
          <a:xfrm>
            <a:off x="395536" y="620688"/>
            <a:ext cx="8229600" cy="5102027"/>
          </a:xfrm>
        </p:spPr>
        <p:txBody>
          <a:bodyPr>
            <a:normAutofit/>
          </a:bodyPr>
          <a:lstStyle/>
          <a:p>
            <a:r>
              <a:rPr lang="tr-TR" sz="2300" dirty="0" smtClean="0"/>
              <a:t>Dil derleyicileri [0,1] aralığında tekdüze dağılımlı rastgele sayılar için olanak sağlar.</a:t>
            </a:r>
          </a:p>
          <a:p>
            <a:r>
              <a:rPr lang="tr-TR" sz="2300" dirty="0" smtClean="0"/>
              <a:t>Böyle yordamlar U [0,1] üreteçleri olarak bilinir.</a:t>
            </a:r>
          </a:p>
          <a:p>
            <a:r>
              <a:rPr lang="tr-TR" sz="2300" dirty="0" smtClean="0"/>
              <a:t>Örneğin;</a:t>
            </a:r>
            <a:r>
              <a:rPr lang="tr-TR" sz="2300" dirty="0"/>
              <a:t> </a:t>
            </a:r>
            <a:r>
              <a:rPr lang="tr-TR" sz="2300" dirty="0" smtClean="0"/>
              <a:t>BASIC dilinde RND çağrısı 0&lt;=x&lt;=1 aralığında bir x </a:t>
            </a:r>
            <a:r>
              <a:rPr lang="tr-TR" sz="2300" dirty="0" err="1" smtClean="0"/>
              <a:t>kesiri</a:t>
            </a:r>
            <a:r>
              <a:rPr lang="tr-TR" sz="2300" dirty="0" smtClean="0"/>
              <a:t> döndürecektir.  </a:t>
            </a:r>
          </a:p>
          <a:p>
            <a:r>
              <a:rPr lang="tr-TR" sz="2300" dirty="0" smtClean="0"/>
              <a:t>Kesin konuşmak gerekirse, bu ayrık bir rastgele değişkendir.</a:t>
            </a:r>
          </a:p>
          <a:p>
            <a:r>
              <a:rPr lang="tr-TR" sz="2300" dirty="0" smtClean="0"/>
              <a:t>Fakat pratikte sürekli olduğu varsayılır</a:t>
            </a:r>
          </a:p>
          <a:p>
            <a:r>
              <a:rPr lang="tr-TR" sz="2300" dirty="0" smtClean="0"/>
              <a:t>100 defa RND fonksiyonunu çağırırsanız kabaca %10’u 0 ile 0.1 arasında, %10’u 0.1 ile 0.2 arasında vb. dağılımlar oluşacaktır. </a:t>
            </a:r>
            <a:endParaRPr lang="tr-TR" sz="2300" dirty="0"/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3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Örnek: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Ortalama 5 ise,</a:t>
                </a:r>
              </a:p>
              <a:p>
                <a:pPr marL="36576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tr-TR" i="1">
                            <a:latin typeface="Cambria Math"/>
                            <a:ea typeface="Cambria Math"/>
                          </a:rPr>
                          <m:t>𝜆</m:t>
                        </m:r>
                      </m:den>
                    </m:f>
                    <m:r>
                      <a:rPr lang="tr-TR" i="1">
                        <a:latin typeface="Cambria Math"/>
                        <a:ea typeface="Cambria Math"/>
                      </a:rPr>
                      <m:t>=5,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       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 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𝜆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=0.4</m:t>
                    </m:r>
                  </m:oMath>
                </a14:m>
                <a:r>
                  <a:rPr lang="tr-TR" dirty="0" smtClean="0"/>
                  <a:t>  olur.</a:t>
                </a:r>
              </a:p>
              <a:p>
                <a:pPr marL="36576" indent="0">
                  <a:buNone/>
                </a:pPr>
                <a:endParaRPr lang="tr-TR" dirty="0"/>
              </a:p>
              <a:p>
                <a:pPr marL="36576" indent="0">
                  <a:buNone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2−</m:t>
                    </m:r>
                  </m:oMath>
                </a14:m>
                <a:r>
                  <a:rPr lang="tr-TR" dirty="0" err="1" smtClean="0"/>
                  <a:t>Erlang</a:t>
                </a:r>
                <a:r>
                  <a:rPr lang="tr-TR" dirty="0" smtClean="0"/>
                  <a:t> dağıtımı için yoğunluk fonksiyonu;</a:t>
                </a:r>
              </a:p>
              <a:p>
                <a:pPr marL="36576" indent="0">
                  <a:buNone/>
                </a:pPr>
                <a:endParaRPr lang="tr-TR" dirty="0"/>
              </a:p>
              <a:p>
                <a:pPr marL="36576" indent="0">
                  <a:buNone/>
                </a:pP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   </m:t>
                    </m:r>
                    <m:r>
                      <a:rPr lang="tr-T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tr-TR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i="1">
                            <a:latin typeface="Cambria Math"/>
                          </a:rPr>
                          <m:t>4</m:t>
                        </m:r>
                      </m:num>
                      <m:den>
                        <m:r>
                          <a:rPr lang="tr-TR" i="1">
                            <a:latin typeface="Cambria Math"/>
                          </a:rPr>
                          <m:t>25</m:t>
                        </m:r>
                      </m:den>
                    </m:f>
                    <m:r>
                      <a:rPr lang="tr-TR" i="1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tr-TR" i="1">
                            <a:latin typeface="Cambria Math"/>
                          </a:rPr>
                          <m:t>−2</m:t>
                        </m:r>
                        <m:r>
                          <a:rPr lang="tr-TR" i="1">
                            <a:latin typeface="Cambria Math"/>
                          </a:rPr>
                          <m:t>𝑥</m:t>
                        </m:r>
                        <m:r>
                          <a:rPr lang="tr-TR" i="1">
                            <a:latin typeface="Cambria Math"/>
                          </a:rPr>
                          <m:t>/5</m:t>
                        </m:r>
                      </m:sup>
                    </m:sSup>
                    <m:r>
                      <a:rPr lang="tr-TR" i="1">
                        <a:latin typeface="Cambria Math"/>
                      </a:rPr>
                      <m:t>   ,    </m:t>
                    </m:r>
                    <m:r>
                      <a:rPr lang="tr-TR" i="1">
                        <a:latin typeface="Cambria Math"/>
                      </a:rPr>
                      <m:t>𝑥</m:t>
                    </m:r>
                    <m:r>
                      <a:rPr lang="tr-TR" i="1">
                        <a:latin typeface="Cambria Math"/>
                      </a:rPr>
                      <m:t>≥0   </m:t>
                    </m:r>
                  </m:oMath>
                </a14:m>
                <a:r>
                  <a:rPr lang="tr-TR" dirty="0" smtClean="0"/>
                  <a:t>olur.</a:t>
                </a:r>
                <a:endParaRPr lang="tr-TR" dirty="0"/>
              </a:p>
              <a:p>
                <a:pPr marL="36576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88" t="-175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60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68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61</a:t>
            </a:fld>
            <a:endParaRPr lang="tr-TR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6672"/>
            <a:ext cx="7128792" cy="604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Konvolüsyon</a:t>
            </a:r>
            <a:r>
              <a:rPr lang="tr-TR" dirty="0"/>
              <a:t> Metodu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smtClean="0"/>
                  <a:t>Konvolüsyon metoduna göre, bir </a:t>
                </a:r>
                <a:r>
                  <a:rPr lang="tr-TR" dirty="0" err="1" smtClean="0"/>
                  <a:t>Erlang</a:t>
                </a:r>
                <a:r>
                  <a:rPr lang="tr-TR" dirty="0" smtClean="0"/>
                  <a:t> rasgele değişkeni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−2.5</m:t>
                    </m:r>
                    <m:r>
                      <m:rPr>
                        <m:sty m:val="p"/>
                      </m:rPr>
                      <a:rPr lang="tr-TR" b="0" i="0" smtClean="0">
                        <a:latin typeface="Cambria Math"/>
                      </a:rPr>
                      <m:t>ln</m:t>
                    </m:r>
                    <m:r>
                      <a:rPr lang="tr-TR" b="0" i="1" smtClean="0">
                        <a:latin typeface="Cambria Math"/>
                      </a:rPr>
                      <m:t>⁡(</m:t>
                    </m:r>
                    <m:r>
                      <a:rPr lang="tr-TR" b="0" i="1" smtClean="0">
                        <a:latin typeface="Cambria Math"/>
                      </a:rPr>
                      <m:t>𝑅𝑁𝐷</m:t>
                    </m:r>
                    <m:r>
                      <a:rPr lang="tr-TR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tr-TR" dirty="0" smtClean="0"/>
                  <a:t> ve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−2.5</m:t>
                    </m:r>
                    <m:r>
                      <m:rPr>
                        <m:sty m:val="p"/>
                      </m:rPr>
                      <a:rPr lang="tr-TR">
                        <a:latin typeface="Cambria Math"/>
                      </a:rPr>
                      <m:t>ln</m:t>
                    </m:r>
                    <m:r>
                      <a:rPr lang="tr-TR" i="1">
                        <a:latin typeface="Cambria Math"/>
                      </a:rPr>
                      <m:t>⁡(</m:t>
                    </m:r>
                    <m:r>
                      <a:rPr lang="tr-TR" i="1">
                        <a:latin typeface="Cambria Math"/>
                      </a:rPr>
                      <m:t>𝑅𝑁𝐷</m:t>
                    </m:r>
                    <m:r>
                      <a:rPr lang="tr-TR" i="1">
                        <a:latin typeface="Cambria Math"/>
                      </a:rPr>
                      <m:t>)</m:t>
                    </m:r>
                  </m:oMath>
                </a14:m>
                <a:r>
                  <a:rPr lang="tr-TR" dirty="0" smtClean="0"/>
                  <a:t>‘</a:t>
                </a:r>
                <a:r>
                  <a:rPr lang="tr-TR" dirty="0" err="1" smtClean="0"/>
                  <a:t>nin</a:t>
                </a:r>
                <a:r>
                  <a:rPr lang="tr-TR" dirty="0" smtClean="0"/>
                  <a:t> toplamıdır. </a:t>
                </a:r>
              </a:p>
              <a:p>
                <a:r>
                  <a:rPr lang="tr-TR" dirty="0" smtClean="0"/>
                  <a:t>Cebirsel karşılığı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</a:rPr>
                      <m:t>−2.5</m:t>
                    </m:r>
                    <m:r>
                      <m:rPr>
                        <m:sty m:val="p"/>
                      </m:rPr>
                      <a:rPr lang="tr-TR">
                        <a:latin typeface="Cambria Math"/>
                      </a:rPr>
                      <m:t>ln</m:t>
                    </m:r>
                    <m:r>
                      <a:rPr lang="tr-TR" i="1">
                        <a:latin typeface="Cambria Math"/>
                      </a:rPr>
                      <m:t>⁡(</m:t>
                    </m:r>
                    <m:r>
                      <a:rPr lang="tr-TR" i="1">
                        <a:latin typeface="Cambria Math"/>
                      </a:rPr>
                      <m:t>𝑅𝑁𝐷</m:t>
                    </m:r>
                    <m:r>
                      <a:rPr lang="tr-TR" b="0" i="1" smtClean="0">
                        <a:latin typeface="Cambria Math"/>
                      </a:rPr>
                      <m:t>∗</m:t>
                    </m:r>
                    <m:r>
                      <a:rPr lang="tr-TR" b="0" i="1" smtClean="0">
                        <a:latin typeface="Cambria Math"/>
                      </a:rPr>
                      <m:t>𝑅𝑁𝐷</m:t>
                    </m:r>
                    <m:r>
                      <a:rPr lang="tr-TR" i="1">
                        <a:latin typeface="Cambria Math"/>
                      </a:rPr>
                      <m:t>)</m:t>
                    </m:r>
                  </m:oMath>
                </a14:m>
                <a:endParaRPr lang="tr-TR" dirty="0" smtClean="0"/>
              </a:p>
              <a:p>
                <a:endParaRPr lang="tr-TR" dirty="0"/>
              </a:p>
              <a:p>
                <a:r>
                  <a:rPr lang="tr-TR" dirty="0" smtClean="0"/>
                  <a:t>Sonuçların doğrulanması için gerekli 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/>
                      </a:rPr>
                      <m:t>𝑛</m:t>
                    </m:r>
                    <m:r>
                      <a:rPr lang="tr-TR" b="0" i="1" smtClean="0">
                        <a:latin typeface="Cambria Math"/>
                      </a:rPr>
                      <m:t>=1000</m:t>
                    </m:r>
                  </m:oMath>
                </a14:m>
                <a:r>
                  <a:rPr lang="tr-TR" dirty="0" smtClean="0"/>
                  <a:t> rasgele değişken frekans dağıtım tablosunda özetlemiştir.</a:t>
                </a: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08" t="-175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62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23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Konvolüsyon</a:t>
            </a:r>
            <a:r>
              <a:rPr lang="tr-TR" dirty="0"/>
              <a:t> Metodu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600200"/>
                <a:ext cx="8568952" cy="4525963"/>
              </a:xfrm>
            </p:spPr>
            <p:txBody>
              <a:bodyPr>
                <a:normAutofit/>
              </a:bodyPr>
              <a:lstStyle/>
              <a:p>
                <a:r>
                  <a:rPr lang="tr-TR" dirty="0" smtClean="0"/>
                  <a:t>Her bir aralıktaki beklenilen frekans;</a:t>
                </a:r>
              </a:p>
              <a:p>
                <a:pPr marL="36576" indent="0">
                  <a:buNone/>
                </a:pPr>
                <a:endParaRPr lang="tr-TR" dirty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tr-TR" i="1">
                              <a:latin typeface="Cambria Math"/>
                            </a:rPr>
                            <m:t>[</m:t>
                          </m:r>
                          <m:r>
                            <a:rPr lang="tr-TR" i="1">
                              <a:latin typeface="Cambria Math"/>
                            </a:rPr>
                            <m:t>𝑎</m:t>
                          </m:r>
                          <m:r>
                            <a:rPr lang="tr-TR" i="1">
                              <a:latin typeface="Cambria Math"/>
                            </a:rPr>
                            <m:t>,</m:t>
                          </m:r>
                          <m:r>
                            <a:rPr lang="tr-TR" i="1">
                              <a:latin typeface="Cambria Math"/>
                            </a:rPr>
                            <m:t>𝑏</m:t>
                          </m:r>
                          <m:r>
                            <a:rPr lang="tr-TR" i="1">
                              <a:latin typeface="Cambria Math"/>
                            </a:rPr>
                            <m:t>]</m:t>
                          </m:r>
                        </m:sub>
                      </m:sSub>
                      <m:r>
                        <a:rPr lang="tr-TR" i="1">
                          <a:latin typeface="Cambria Math"/>
                        </a:rPr>
                        <m:t>=</m:t>
                      </m:r>
                      <m:r>
                        <a:rPr lang="tr-TR" i="1">
                          <a:latin typeface="Cambria Math"/>
                        </a:rPr>
                        <m:t>𝑛</m:t>
                      </m:r>
                      <m:nary>
                        <m:naryPr>
                          <m:limLoc m:val="subSup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tr-TR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tr-TR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tr-TR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tr-TR" i="1">
                              <a:latin typeface="Cambria Math"/>
                            </a:rPr>
                            <m:t>𝑑𝑥</m:t>
                          </m:r>
                          <m:r>
                            <a:rPr lang="tr-TR" i="1">
                              <a:latin typeface="Cambria Math"/>
                            </a:rPr>
                            <m:t>= 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/>
                                </a:rPr>
                                <m:t>4</m:t>
                              </m:r>
                              <m:r>
                                <a:rPr lang="tr-TR" i="1"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tr-TR" i="1">
                                  <a:latin typeface="Cambria Math"/>
                                </a:rPr>
                                <m:t>25</m:t>
                              </m:r>
                            </m:den>
                          </m:f>
                          <m:nary>
                            <m:naryPr>
                              <m:limLoc m:val="subSup"/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tr-TR" i="1">
                                  <a:latin typeface="Cambria Math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tr-TR" i="1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tr-TR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tr-TR" i="1">
                                      <a:latin typeface="Cambria Math"/>
                                    </a:rPr>
                                    <m:t>/5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tr-TR" dirty="0" smtClean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>
                          <a:latin typeface="Cambria Math"/>
                        </a:rPr>
                        <m:t>=</m:t>
                      </m:r>
                      <m:r>
                        <a:rPr lang="tr-TR" i="1">
                          <a:latin typeface="Cambria Math"/>
                        </a:rPr>
                        <m:t>𝑛</m:t>
                      </m:r>
                      <m:sSubSup>
                        <m:sSubSup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i="1">
                              <a:latin typeface="Cambria Math"/>
                            </a:rPr>
                            <m:t>[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tr-T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tr-TR" i="1">
                                  <a:latin typeface="Cambria Math"/>
                                </a:rPr>
                                <m:t>/5</m:t>
                              </m:r>
                            </m:sup>
                          </m:sSup>
                          <m:r>
                            <a:rPr lang="tr-TR" i="1">
                              <a:latin typeface="Cambria Math"/>
                            </a:rPr>
                            <m:t>(1−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/>
                                </a:rPr>
                                <m:t>2</m:t>
                              </m:r>
                              <m:r>
                                <a:rPr lang="tr-TR" i="1">
                                  <a:latin typeface="Cambria Math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tr-TR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  <m:r>
                            <a:rPr lang="tr-TR" i="1">
                              <a:latin typeface="Cambria Math"/>
                            </a:rPr>
                            <m:t>)]</m:t>
                          </m:r>
                        </m:e>
                        <m:sub>
                          <m:r>
                            <a:rPr lang="tr-TR" i="1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tr-TR" i="1">
                              <a:latin typeface="Cambria Math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tr-TR" i="1" dirty="0" smtClean="0"/>
              </a:p>
              <a:p>
                <a:pPr marL="3657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r>
                        <a:rPr lang="tr-TR" i="1">
                          <a:latin typeface="Cambria Math"/>
                        </a:rPr>
                        <m:t>𝑛</m:t>
                      </m:r>
                      <m:d>
                        <m:dPr>
                          <m:begChr m:val="["/>
                          <m:endChr m:val="]"/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tr-TR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tr-TR" i="1">
                                      <a:latin typeface="Cambria Math"/>
                                    </a:rPr>
                                    <m:t>/5 </m:t>
                                  </m:r>
                                </m:sup>
                              </m:sSup>
                              <m:r>
                                <a:rPr lang="tr-TR" i="1">
                                  <a:latin typeface="Cambria Math"/>
                                </a:rPr>
                                <m:t>− </m:t>
                              </m:r>
                              <m:sSup>
                                <m:sSupPr>
                                  <m:ctrlPr>
                                    <a:rPr lang="tr-T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tr-TR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tr-TR" i="1">
                                      <a:latin typeface="Cambria Math"/>
                                    </a:rPr>
                                    <m:t>−2</m:t>
                                  </m:r>
                                  <m:r>
                                    <a:rPr lang="tr-TR" i="1">
                                      <a:latin typeface="Cambria Math"/>
                                    </a:rPr>
                                    <m:t>𝑎</m:t>
                                  </m:r>
                                  <m:r>
                                    <a:rPr lang="tr-TR" i="1">
                                      <a:latin typeface="Cambria Math"/>
                                    </a:rPr>
                                    <m:t>/5 </m:t>
                                  </m:r>
                                </m:sup>
                              </m:sSup>
                            </m:e>
                          </m:d>
                          <m:r>
                            <a:rPr lang="tr-TR" i="1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i="1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tr-TR" i="1">
                                  <a:latin typeface="Cambria Math"/>
                                </a:rPr>
                                <m:t>5</m:t>
                              </m:r>
                            </m:den>
                          </m:f>
                          <m:r>
                            <a:rPr lang="tr-TR" i="1">
                              <a:latin typeface="Cambria Math"/>
                            </a:rPr>
                            <m:t>(</m:t>
                          </m:r>
                          <m:r>
                            <a:rPr lang="tr-TR" i="1">
                              <a:latin typeface="Cambria Math"/>
                            </a:rPr>
                            <m:t>𝑎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tr-TR" i="1">
                                  <a:latin typeface="Cambria Math"/>
                                </a:rPr>
                                <m:t>𝑎</m:t>
                              </m:r>
                              <m:r>
                                <a:rPr lang="tr-TR" i="1">
                                  <a:latin typeface="Cambria Math"/>
                                </a:rPr>
                                <m:t>/5</m:t>
                              </m:r>
                            </m:sup>
                          </m:sSup>
                          <m:r>
                            <a:rPr lang="tr-TR" i="1">
                              <a:latin typeface="Cambria Math"/>
                            </a:rPr>
                            <m:t>− </m:t>
                          </m:r>
                          <m:r>
                            <a:rPr lang="tr-TR" i="1">
                              <a:latin typeface="Cambria Math"/>
                            </a:rPr>
                            <m:t>𝑏</m:t>
                          </m:r>
                          <m:sSup>
                            <m:sSup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tr-TR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tr-TR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tr-TR" i="1">
                                  <a:latin typeface="Cambria Math"/>
                                </a:rPr>
                                <m:t>𝑏</m:t>
                              </m:r>
                              <m:r>
                                <a:rPr lang="tr-TR" i="1">
                                  <a:latin typeface="Cambria Math"/>
                                </a:rPr>
                                <m:t>/5</m:t>
                              </m:r>
                            </m:sup>
                          </m:sSup>
                          <m:r>
                            <a:rPr lang="tr-TR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tr-TR" i="1">
                          <a:latin typeface="Cambria Math"/>
                        </a:rPr>
                        <m:t>.</m:t>
                      </m:r>
                    </m:oMath>
                  </m:oMathPara>
                </a14:m>
                <a:endParaRPr lang="tr-TR" dirty="0"/>
              </a:p>
              <a:p>
                <a:pPr marL="36576" indent="0">
                  <a:buNone/>
                </a:pPr>
                <a:endParaRPr lang="tr-TR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600200"/>
                <a:ext cx="8568952" cy="4525963"/>
              </a:xfrm>
              <a:blipFill rotWithShape="1">
                <a:blip r:embed="rId2"/>
                <a:stretch>
                  <a:fillRect l="-356" t="-175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63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680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dirty="0">
                <a:latin typeface="Calibri"/>
                <a:ea typeface="Calibri"/>
                <a:cs typeface="Times New Roman"/>
              </a:rPr>
              <a:t>Frekans Dağıtım </a:t>
            </a:r>
            <a:r>
              <a:rPr lang="tr-TR" sz="4800" dirty="0" smtClean="0">
                <a:latin typeface="Calibri"/>
                <a:ea typeface="Calibri"/>
                <a:cs typeface="Times New Roman"/>
              </a:rPr>
              <a:t>Tablosu</a:t>
            </a:r>
            <a:endParaRPr lang="tr-TR" dirty="0"/>
          </a:p>
        </p:txBody>
      </p:sp>
      <p:graphicFrame>
        <p:nvGraphicFramePr>
          <p:cNvPr id="4" name="İçerik Yer Tutucus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6756868"/>
              </p:ext>
            </p:extLst>
          </p:nvPr>
        </p:nvGraphicFramePr>
        <p:xfrm>
          <a:off x="539552" y="1700806"/>
          <a:ext cx="8064897" cy="4896542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793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6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46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1"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Frekans Dağıtım Tablosu</a:t>
                      </a:r>
                      <a:endParaRPr lang="tr-TR" sz="12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tr-T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Aralık 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>
                          <a:effectLst/>
                        </a:rPr>
                        <a:t>Deneysel frekans</a:t>
                      </a:r>
                      <a:endParaRPr lang="tr-TR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1100" dirty="0">
                          <a:effectLst/>
                        </a:rPr>
                        <a:t>Beklenilen frekans</a:t>
                      </a:r>
                      <a:endParaRPr lang="tr-TR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[0.0,   0.5]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8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17.52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[0.5,   1.0]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37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44.03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[1.0,   1.5]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56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60.35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[1.5,   2.0]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64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69.31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[2.0,   2.5]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76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73.03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[2.5,   3.0]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64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73.13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[3.0,   3.5]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77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70.79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[3.5,   4.0]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78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66.90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[4.0,   4.5]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64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62.09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[4.5,   5.0]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49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56.83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[5.0,   5.5]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53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51.44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[5.5,   6.0]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46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46.13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[6.0,   6.5]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50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41.06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[6.5,   7.0]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35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36.31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[7.0,   7.5]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27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31.93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[7.5,   8.0]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29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27.95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[8.0,   8.5]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21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24.36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[8.5,   9.0]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22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21.15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[9.0,   9.5]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9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18.31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[9.5,   10.0]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25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15.80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[10.0,   10.5]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21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13.60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[10.5,   11.0]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9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11.68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[11.0,   11.5]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4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10.01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[11.5,   12.0]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8.56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[12.0,   12.5]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3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7.30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[12.5,   13.0]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6.22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[13.0,   13.5]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10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5.30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[13.5,   14.0]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10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4.50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[14.0,   14.5]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3.82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440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</a:rPr>
                        <a:t>[14.5,   15.0]</a:t>
                      </a:r>
                      <a:endParaRPr lang="tr-T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>
                          <a:effectLst/>
                        </a:rPr>
                        <a:t>5</a:t>
                      </a:r>
                      <a:endParaRPr lang="tr-TR" sz="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tr-TR" sz="800" dirty="0">
                          <a:effectLst/>
                        </a:rPr>
                        <a:t>3.24</a:t>
                      </a:r>
                      <a:endParaRPr lang="tr-TR" sz="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7354" marR="47354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64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5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Grafiksel Gösterim</a:t>
            </a: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20" y="1484784"/>
            <a:ext cx="6761385" cy="4531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65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580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850106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</a:rPr>
              <a:t>RASSAL SAYI ÜRETİMİ İÇİN TEKNİKLER</a:t>
            </a:r>
            <a:endParaRPr lang="tr-TR" sz="2800" b="1" dirty="0">
              <a:solidFill>
                <a:srgbClr val="FF0000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52736"/>
            <a:ext cx="8507413" cy="52578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1200" dirty="0">
                <a:latin typeface="Times New Roman" pitchFamily="18" charset="0"/>
              </a:rPr>
              <a:t/>
            </a:r>
            <a:br>
              <a:rPr lang="tr-TR" sz="1200" dirty="0">
                <a:latin typeface="Times New Roman" pitchFamily="18" charset="0"/>
              </a:rPr>
            </a:br>
            <a:endParaRPr lang="tr-TR" sz="1200" dirty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tr-TR" sz="2000" b="1" dirty="0">
                <a:solidFill>
                  <a:srgbClr val="FF0000"/>
                </a:solidFill>
                <a:latin typeface="Times New Roman" pitchFamily="18" charset="0"/>
              </a:rPr>
              <a:t>1) </a:t>
            </a:r>
            <a:r>
              <a:rPr lang="tr-TR" sz="2000" dirty="0">
                <a:latin typeface="Times New Roman" pitchFamily="18" charset="0"/>
              </a:rPr>
              <a:t> </a:t>
            </a:r>
            <a:r>
              <a:rPr lang="tr-TR" sz="2000" dirty="0">
                <a:solidFill>
                  <a:srgbClr val="FF6600"/>
                </a:solidFill>
                <a:latin typeface="Times New Roman" pitchFamily="18" charset="0"/>
              </a:rPr>
              <a:t>ORTA KARE YÖNTEMİ</a:t>
            </a:r>
            <a:r>
              <a:rPr lang="tr-TR" sz="1200" dirty="0">
                <a:latin typeface="Times New Roman" pitchFamily="18" charset="0"/>
              </a:rPr>
              <a:t/>
            </a:r>
            <a:br>
              <a:rPr lang="tr-TR" sz="1200" dirty="0">
                <a:latin typeface="Times New Roman" pitchFamily="18" charset="0"/>
              </a:rPr>
            </a:br>
            <a:endParaRPr lang="tr-TR" sz="1200" dirty="0">
              <a:latin typeface="Times New Roman" pitchFamily="18" charset="0"/>
            </a:endParaRP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200" dirty="0">
                <a:latin typeface="Times New Roman" pitchFamily="18" charset="0"/>
              </a:rPr>
              <a:t>1916’da </a:t>
            </a:r>
            <a:r>
              <a:rPr lang="tr-TR" sz="2200" dirty="0" err="1">
                <a:latin typeface="Times New Roman" pitchFamily="18" charset="0"/>
              </a:rPr>
              <a:t>Von</a:t>
            </a:r>
            <a:r>
              <a:rPr lang="tr-TR" sz="2200" dirty="0">
                <a:latin typeface="Times New Roman" pitchFamily="18" charset="0"/>
              </a:rPr>
              <a:t> </a:t>
            </a:r>
            <a:r>
              <a:rPr lang="tr-TR" sz="2200" dirty="0" err="1">
                <a:latin typeface="Times New Roman" pitchFamily="18" charset="0"/>
              </a:rPr>
              <a:t>Neumann</a:t>
            </a:r>
            <a:r>
              <a:rPr lang="tr-TR" sz="2200" dirty="0">
                <a:latin typeface="Times New Roman" pitchFamily="18" charset="0"/>
              </a:rPr>
              <a:t> ve </a:t>
            </a:r>
            <a:r>
              <a:rPr lang="tr-TR" sz="2200" dirty="0" err="1">
                <a:latin typeface="Times New Roman" pitchFamily="18" charset="0"/>
              </a:rPr>
              <a:t>Metropolis</a:t>
            </a:r>
            <a:r>
              <a:rPr lang="tr-TR" sz="2200" dirty="0">
                <a:latin typeface="Times New Roman" pitchFamily="18" charset="0"/>
              </a:rPr>
              <a:t> tarafından önerilen “ORTAKARE” yöntemidir 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200" dirty="0">
                <a:latin typeface="Times New Roman" pitchFamily="18" charset="0"/>
              </a:rPr>
              <a:t>Bu yöntemde , (m) basamaklı ve genellikle tek olan bir sayı başlangıç değeri olarak alınır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200" dirty="0">
                <a:latin typeface="Times New Roman" pitchFamily="18" charset="0"/>
              </a:rPr>
              <a:t>İkinci aşamada, bu sayının karesi alınarak bulunan sayının ortasındaki m kadar basamaklı sayı alınır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200" dirty="0">
                <a:latin typeface="Times New Roman" pitchFamily="18" charset="0"/>
              </a:rPr>
              <a:t>Bu bir </a:t>
            </a:r>
            <a:r>
              <a:rPr lang="tr-TR" sz="2200" dirty="0" err="1">
                <a:latin typeface="Times New Roman" pitchFamily="18" charset="0"/>
              </a:rPr>
              <a:t>rassal</a:t>
            </a:r>
            <a:r>
              <a:rPr lang="tr-TR" sz="2200" dirty="0">
                <a:latin typeface="Times New Roman" pitchFamily="18" charset="0"/>
              </a:rPr>
              <a:t> sayı olarak kayıt edilir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200" dirty="0">
                <a:latin typeface="Times New Roman" pitchFamily="18" charset="0"/>
              </a:rPr>
              <a:t>Tekrar bu </a:t>
            </a:r>
            <a:r>
              <a:rPr lang="tr-TR" sz="2200" dirty="0" err="1">
                <a:latin typeface="Times New Roman" pitchFamily="18" charset="0"/>
              </a:rPr>
              <a:t>rassal</a:t>
            </a:r>
            <a:r>
              <a:rPr lang="tr-TR" sz="2200" dirty="0">
                <a:latin typeface="Times New Roman" pitchFamily="18" charset="0"/>
              </a:rPr>
              <a:t> sayının karesi alınır ve yine ortadaki m ba</a:t>
            </a:r>
            <a:r>
              <a:rPr lang="tr-TR" sz="2200" dirty="0"/>
              <a:t>s</a:t>
            </a:r>
            <a:r>
              <a:rPr lang="tr-TR" sz="2200" dirty="0">
                <a:latin typeface="Times New Roman" pitchFamily="18" charset="0"/>
              </a:rPr>
              <a:t>amaklı sayı bir </a:t>
            </a:r>
            <a:r>
              <a:rPr lang="tr-TR" sz="2200" dirty="0" err="1">
                <a:latin typeface="Times New Roman" pitchFamily="18" charset="0"/>
              </a:rPr>
              <a:t>rassal</a:t>
            </a:r>
            <a:r>
              <a:rPr lang="tr-TR" sz="2200" dirty="0">
                <a:latin typeface="Times New Roman" pitchFamily="18" charset="0"/>
              </a:rPr>
              <a:t> sayı olarak kaydedilir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sz="2200" dirty="0">
                <a:latin typeface="Times New Roman" pitchFamily="18" charset="0"/>
              </a:rPr>
              <a:t>Bu işlem , istenilen sayıda </a:t>
            </a:r>
            <a:r>
              <a:rPr lang="tr-TR" sz="2200" dirty="0" err="1">
                <a:latin typeface="Times New Roman" pitchFamily="18" charset="0"/>
              </a:rPr>
              <a:t>rassal</a:t>
            </a:r>
            <a:r>
              <a:rPr lang="tr-TR" sz="2200" dirty="0">
                <a:latin typeface="Times New Roman" pitchFamily="18" charset="0"/>
              </a:rPr>
              <a:t> sayı elde edilinceye kadar devam eder.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tr-TR" sz="2200" dirty="0">
              <a:latin typeface="Times New Roman" pitchFamily="18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54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80728"/>
            <a:ext cx="8435975" cy="50688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sz="2800" b="1" dirty="0">
                <a:solidFill>
                  <a:srgbClr val="FF6600"/>
                </a:solidFill>
                <a:latin typeface="Times New Roman" pitchFamily="18" charset="0"/>
              </a:rPr>
              <a:t>Örnek: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endParaRPr lang="tr-TR" sz="2400" dirty="0">
              <a:latin typeface="Times New Roman" pitchFamily="18" charset="0"/>
            </a:endParaRP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tr-TR" sz="2400" b="1" dirty="0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tr-TR" sz="2400" b="1" baseline="-25000" dirty="0">
                <a:solidFill>
                  <a:schemeClr val="folHlink"/>
                </a:solidFill>
                <a:latin typeface="Times New Roman" pitchFamily="18" charset="0"/>
              </a:rPr>
              <a:t>0 </a:t>
            </a:r>
            <a:r>
              <a:rPr lang="tr-TR" sz="2400" b="1" dirty="0">
                <a:solidFill>
                  <a:schemeClr val="folHlink"/>
                </a:solidFill>
                <a:latin typeface="Times New Roman" pitchFamily="18" charset="0"/>
              </a:rPr>
              <a:t>= 5497</a:t>
            </a:r>
            <a:r>
              <a:rPr lang="tr-TR" sz="2400" dirty="0">
                <a:latin typeface="Times New Roman" pitchFamily="18" charset="0"/>
              </a:rPr>
              <a:t>   olarak seçilsin.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tr-TR" sz="2400" dirty="0">
                <a:latin typeface="Times New Roman" pitchFamily="18" charset="0"/>
              </a:rPr>
              <a:t>X</a:t>
            </a:r>
            <a:r>
              <a:rPr lang="tr-TR" sz="2400" baseline="-25000" dirty="0">
                <a:latin typeface="Times New Roman" pitchFamily="18" charset="0"/>
              </a:rPr>
              <a:t>0</a:t>
            </a:r>
            <a:r>
              <a:rPr lang="tr-TR" sz="2400" baseline="30000" dirty="0">
                <a:latin typeface="Times New Roman" pitchFamily="18" charset="0"/>
              </a:rPr>
              <a:t>2 </a:t>
            </a:r>
            <a:r>
              <a:rPr lang="tr-TR" sz="2400" dirty="0">
                <a:latin typeface="Times New Roman" pitchFamily="18" charset="0"/>
              </a:rPr>
              <a:t>= (5497)</a:t>
            </a:r>
            <a:r>
              <a:rPr lang="tr-TR" sz="2400" baseline="30000" dirty="0">
                <a:latin typeface="Times New Roman" pitchFamily="18" charset="0"/>
              </a:rPr>
              <a:t>2 </a:t>
            </a:r>
            <a:r>
              <a:rPr lang="tr-TR" sz="2400" dirty="0">
                <a:latin typeface="Times New Roman" pitchFamily="18" charset="0"/>
              </a:rPr>
              <a:t>=  30.217.0,09  </a:t>
            </a:r>
            <a:r>
              <a:rPr lang="tr-TR" sz="2400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400" dirty="0">
                <a:latin typeface="Times New Roman" pitchFamily="18" charset="0"/>
              </a:rPr>
              <a:t>  </a:t>
            </a:r>
            <a:r>
              <a:rPr lang="tr-TR" sz="2400" b="1" dirty="0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tr-TR" sz="2400" b="1" baseline="-25000" dirty="0">
                <a:solidFill>
                  <a:schemeClr val="folHlink"/>
                </a:solidFill>
                <a:latin typeface="Times New Roman" pitchFamily="18" charset="0"/>
              </a:rPr>
              <a:t>1 </a:t>
            </a:r>
            <a:r>
              <a:rPr lang="tr-TR" sz="2400" b="1" dirty="0">
                <a:solidFill>
                  <a:schemeClr val="folHlink"/>
                </a:solidFill>
                <a:latin typeface="Times New Roman" pitchFamily="18" charset="0"/>
              </a:rPr>
              <a:t>=2170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tr-TR" sz="2400" dirty="0">
                <a:latin typeface="Times New Roman" pitchFamily="18" charset="0"/>
              </a:rPr>
              <a:t>U</a:t>
            </a:r>
            <a:r>
              <a:rPr lang="tr-TR" sz="2400" baseline="-25000" dirty="0">
                <a:latin typeface="Times New Roman" pitchFamily="18" charset="0"/>
              </a:rPr>
              <a:t>1</a:t>
            </a:r>
            <a:r>
              <a:rPr lang="tr-TR" sz="2400" dirty="0">
                <a:latin typeface="Times New Roman" pitchFamily="18" charset="0"/>
              </a:rPr>
              <a:t>= 0.2170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tr-TR" sz="2400" dirty="0">
                <a:latin typeface="Times New Roman" pitchFamily="18" charset="0"/>
              </a:rPr>
              <a:t>X</a:t>
            </a:r>
            <a:r>
              <a:rPr lang="tr-TR" sz="2400" baseline="-25000" dirty="0">
                <a:latin typeface="Times New Roman" pitchFamily="18" charset="0"/>
              </a:rPr>
              <a:t>1</a:t>
            </a:r>
            <a:r>
              <a:rPr lang="tr-TR" sz="2400" baseline="30000" dirty="0">
                <a:latin typeface="Times New Roman" pitchFamily="18" charset="0"/>
              </a:rPr>
              <a:t>2 </a:t>
            </a:r>
            <a:r>
              <a:rPr lang="tr-TR" sz="2400" dirty="0">
                <a:latin typeface="Times New Roman" pitchFamily="18" charset="0"/>
              </a:rPr>
              <a:t>= (2170)</a:t>
            </a:r>
            <a:r>
              <a:rPr lang="tr-TR" sz="2400" baseline="30000" dirty="0">
                <a:latin typeface="Times New Roman" pitchFamily="18" charset="0"/>
              </a:rPr>
              <a:t>2 </a:t>
            </a:r>
            <a:r>
              <a:rPr lang="tr-TR" sz="2400" dirty="0">
                <a:latin typeface="Times New Roman" pitchFamily="18" charset="0"/>
              </a:rPr>
              <a:t>= 4.708.900 </a:t>
            </a:r>
            <a:r>
              <a:rPr lang="tr-TR" sz="2400" dirty="0">
                <a:latin typeface="Times New Roman" pitchFamily="18" charset="0"/>
                <a:sym typeface="Symbol" pitchFamily="18" charset="2"/>
              </a:rPr>
              <a:t></a:t>
            </a:r>
            <a:r>
              <a:rPr lang="tr-TR" sz="2400" dirty="0">
                <a:latin typeface="Times New Roman" pitchFamily="18" charset="0"/>
              </a:rPr>
              <a:t> </a:t>
            </a:r>
            <a:r>
              <a:rPr lang="tr-TR" sz="2400" b="1" dirty="0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tr-TR" sz="2400" b="1" baseline="-25000" dirty="0">
                <a:solidFill>
                  <a:schemeClr val="folHlink"/>
                </a:solidFill>
                <a:latin typeface="Times New Roman" pitchFamily="18" charset="0"/>
              </a:rPr>
              <a:t>2 </a:t>
            </a:r>
            <a:r>
              <a:rPr lang="tr-TR" sz="2400" b="1" dirty="0">
                <a:solidFill>
                  <a:schemeClr val="folHlink"/>
                </a:solidFill>
                <a:latin typeface="Times New Roman" pitchFamily="18" charset="0"/>
              </a:rPr>
              <a:t>= 7089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tr-TR" sz="2400" dirty="0">
                <a:latin typeface="Times New Roman" pitchFamily="18" charset="0"/>
              </a:rPr>
              <a:t>U</a:t>
            </a:r>
            <a:r>
              <a:rPr lang="tr-TR" sz="2400" baseline="-25000" dirty="0">
                <a:latin typeface="Times New Roman" pitchFamily="18" charset="0"/>
              </a:rPr>
              <a:t>2</a:t>
            </a:r>
            <a:r>
              <a:rPr lang="tr-TR" sz="2400" dirty="0">
                <a:latin typeface="Times New Roman" pitchFamily="18" charset="0"/>
              </a:rPr>
              <a:t>= 0,7089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tr-TR" sz="2400" dirty="0">
                <a:latin typeface="Times New Roman" pitchFamily="18" charset="0"/>
              </a:rPr>
              <a:t>X</a:t>
            </a:r>
            <a:r>
              <a:rPr lang="tr-TR" sz="2400" baseline="-25000" dirty="0">
                <a:latin typeface="Times New Roman" pitchFamily="18" charset="0"/>
              </a:rPr>
              <a:t>2</a:t>
            </a:r>
            <a:r>
              <a:rPr lang="tr-TR" sz="2400" baseline="30000" dirty="0">
                <a:latin typeface="Times New Roman" pitchFamily="18" charset="0"/>
              </a:rPr>
              <a:t>2 </a:t>
            </a:r>
            <a:r>
              <a:rPr lang="tr-TR" sz="2400" dirty="0">
                <a:latin typeface="Times New Roman" pitchFamily="18" charset="0"/>
              </a:rPr>
              <a:t>= (7089)</a:t>
            </a:r>
            <a:r>
              <a:rPr lang="tr-TR" sz="2400" baseline="30000" dirty="0">
                <a:latin typeface="Times New Roman" pitchFamily="18" charset="0"/>
              </a:rPr>
              <a:t>2 </a:t>
            </a:r>
            <a:r>
              <a:rPr lang="tr-TR" sz="2400" dirty="0">
                <a:latin typeface="Times New Roman" pitchFamily="18" charset="0"/>
              </a:rPr>
              <a:t>= 50.253.921</a:t>
            </a:r>
            <a:r>
              <a:rPr lang="tr-TR" sz="2400" dirty="0">
                <a:latin typeface="Times New Roman" pitchFamily="18" charset="0"/>
                <a:sym typeface="Symbol" pitchFamily="18" charset="2"/>
              </a:rPr>
              <a:t> </a:t>
            </a:r>
            <a:r>
              <a:rPr lang="tr-TR" sz="2400" b="1" dirty="0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tr-TR" sz="2400" b="1" baseline="-25000" dirty="0">
                <a:solidFill>
                  <a:schemeClr val="folHlink"/>
                </a:solidFill>
                <a:latin typeface="Times New Roman" pitchFamily="18" charset="0"/>
              </a:rPr>
              <a:t>3 </a:t>
            </a:r>
            <a:r>
              <a:rPr lang="tr-TR" sz="2400" b="1" dirty="0">
                <a:solidFill>
                  <a:schemeClr val="folHlink"/>
                </a:solidFill>
                <a:latin typeface="Times New Roman" pitchFamily="18" charset="0"/>
              </a:rPr>
              <a:t>=2539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tr-TR" sz="2400" dirty="0">
                <a:latin typeface="Times New Roman" pitchFamily="18" charset="0"/>
              </a:rPr>
              <a:t>U</a:t>
            </a:r>
            <a:r>
              <a:rPr lang="tr-TR" sz="2400" baseline="-25000" dirty="0">
                <a:latin typeface="Times New Roman" pitchFamily="18" charset="0"/>
              </a:rPr>
              <a:t>3</a:t>
            </a:r>
            <a:r>
              <a:rPr lang="tr-TR" sz="2400" dirty="0">
                <a:latin typeface="Times New Roman" pitchFamily="18" charset="0"/>
              </a:rPr>
              <a:t>= 0,2539</a:t>
            </a:r>
          </a:p>
          <a:p>
            <a:pPr>
              <a:buFont typeface="Wingdings" pitchFamily="2" charset="2"/>
              <a:buNone/>
            </a:pPr>
            <a:endParaRPr lang="tr-TR" sz="2400" b="1" dirty="0">
              <a:solidFill>
                <a:srgbClr val="FF6600"/>
              </a:solidFill>
              <a:latin typeface="Times New Roman" pitchFamily="18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09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/>
          </a:bodyPr>
          <a:lstStyle/>
          <a:p>
            <a:r>
              <a:rPr lang="tr-TR" sz="2800" b="1" dirty="0">
                <a:solidFill>
                  <a:srgbClr val="FF0000"/>
                </a:solidFill>
                <a:latin typeface="Times New Roman" pitchFamily="18" charset="0"/>
              </a:rPr>
              <a:t>Bu tekniğin dezavantajları ;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08720"/>
            <a:ext cx="8112447" cy="614930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tr-TR" dirty="0">
                <a:latin typeface="Times New Roman" pitchFamily="18" charset="0"/>
              </a:rPr>
              <a:t>		</a:t>
            </a:r>
            <a:endParaRPr lang="tr-TR" dirty="0" smtClean="0">
              <a:latin typeface="Times New Roman" pitchFamily="18" charset="0"/>
            </a:endParaRPr>
          </a:p>
          <a:p>
            <a:pPr lvl="2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en-AU" dirty="0" smtClean="0">
                <a:latin typeface="Times New Roman" pitchFamily="18" charset="0"/>
              </a:rPr>
              <a:t>İ</a:t>
            </a:r>
            <a:r>
              <a:rPr lang="tr-TR" dirty="0" err="1" smtClean="0">
                <a:latin typeface="Times New Roman" pitchFamily="18" charset="0"/>
              </a:rPr>
              <a:t>lk</a:t>
            </a:r>
            <a:r>
              <a:rPr lang="tr-TR" dirty="0" smtClean="0">
                <a:latin typeface="Times New Roman" pitchFamily="18" charset="0"/>
              </a:rPr>
              <a:t> sayı ve dizinin tekrar uzunluğu arasındaki ilişkiyi (</a:t>
            </a:r>
            <a:r>
              <a:rPr lang="tr-TR" dirty="0" err="1" smtClean="0">
                <a:latin typeface="Times New Roman" pitchFamily="18" charset="0"/>
              </a:rPr>
              <a:t>peryod</a:t>
            </a:r>
            <a:r>
              <a:rPr lang="tr-TR" dirty="0" smtClean="0">
                <a:latin typeface="Times New Roman" pitchFamily="18" charset="0"/>
              </a:rPr>
              <a:t>) önceden bilmek mümkün değildir. Çoğu kez tekrar uzunluğu kısadır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dirty="0" smtClean="0">
                <a:latin typeface="Times New Roman" pitchFamily="18" charset="0"/>
              </a:rPr>
              <a:t>Elde </a:t>
            </a:r>
            <a:r>
              <a:rPr lang="tr-TR" dirty="0">
                <a:latin typeface="Times New Roman" pitchFamily="18" charset="0"/>
              </a:rPr>
              <a:t>edilen sayılar </a:t>
            </a:r>
            <a:r>
              <a:rPr lang="tr-TR" dirty="0" err="1">
                <a:latin typeface="Times New Roman" pitchFamily="18" charset="0"/>
              </a:rPr>
              <a:t>rassal</a:t>
            </a:r>
            <a:r>
              <a:rPr lang="tr-TR" dirty="0">
                <a:latin typeface="Times New Roman" pitchFamily="18" charset="0"/>
              </a:rPr>
              <a:t> olmayabilir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r>
              <a:rPr lang="tr-TR" dirty="0">
                <a:latin typeface="Times New Roman" pitchFamily="18" charset="0"/>
              </a:rPr>
              <a:t>Yani dizide dejenerasyon söz konusu olabilir</a:t>
            </a:r>
            <a:r>
              <a:rPr lang="tr-TR" dirty="0" smtClean="0">
                <a:latin typeface="Times New Roman" pitchFamily="18" charset="0"/>
              </a:rPr>
              <a:t>.</a:t>
            </a:r>
          </a:p>
          <a:p>
            <a:pPr lvl="2">
              <a:buClr>
                <a:srgbClr val="FF6600"/>
              </a:buClr>
            </a:pPr>
            <a:r>
              <a:rPr lang="tr-TR" dirty="0">
                <a:latin typeface="Times New Roman" pitchFamily="18" charset="0"/>
              </a:rPr>
              <a:t>Bu yöntemle belirli bir sayı aritmetik işleme başlangıç değeri (</a:t>
            </a:r>
            <a:r>
              <a:rPr lang="tr-TR" dirty="0" err="1">
                <a:latin typeface="Times New Roman" pitchFamily="18" charset="0"/>
              </a:rPr>
              <a:t>seed</a:t>
            </a:r>
            <a:r>
              <a:rPr lang="tr-TR" dirty="0">
                <a:latin typeface="Times New Roman" pitchFamily="18" charset="0"/>
              </a:rPr>
              <a:t>) olarak verilmekte ve buna bağlı olarak bir sayı hesaplanmaktadır</a:t>
            </a:r>
          </a:p>
          <a:p>
            <a:pPr lvl="2">
              <a:buClr>
                <a:srgbClr val="FF6600"/>
              </a:buClr>
            </a:pPr>
            <a:r>
              <a:rPr lang="tr-TR" dirty="0">
                <a:latin typeface="Times New Roman" pitchFamily="18" charset="0"/>
              </a:rPr>
              <a:t>Hesaplanan sayı , bu kez başlangıç değeri olarak alınmakta ve yeni bir sayı üretilmektedir</a:t>
            </a:r>
          </a:p>
          <a:p>
            <a:pPr lvl="2">
              <a:buClr>
                <a:srgbClr val="FF6600"/>
              </a:buClr>
            </a:pPr>
            <a:r>
              <a:rPr lang="tr-TR" dirty="0">
                <a:latin typeface="Times New Roman" pitchFamily="18" charset="0"/>
              </a:rPr>
              <a:t>Böylece her üretilen sayıdan yeni bir sayı üretilerek bir sayı dizisi elde edilmektedir</a:t>
            </a:r>
          </a:p>
          <a:p>
            <a:pPr lvl="2" algn="just">
              <a:spcBef>
                <a:spcPts val="600"/>
              </a:spcBef>
              <a:spcAft>
                <a:spcPts val="600"/>
              </a:spcAft>
              <a:buClr>
                <a:srgbClr val="FF6600"/>
              </a:buClr>
            </a:pPr>
            <a:endParaRPr lang="tr-TR" dirty="0">
              <a:latin typeface="Times New Roman" pitchFamily="18" charset="0"/>
            </a:endParaRPr>
          </a:p>
          <a:p>
            <a:endParaRPr lang="en-AU" dirty="0"/>
          </a:p>
          <a:p>
            <a:pPr>
              <a:buFont typeface="Wingdings" pitchFamily="2" charset="2"/>
              <a:buNone/>
            </a:pPr>
            <a:endParaRPr lang="tr-TR" sz="2800" b="1" dirty="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2" name="Altbilgi Yer Tutucusu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>
                <a:solidFill>
                  <a:srgbClr val="696464"/>
                </a:solidFill>
              </a:rPr>
              <a:t>BMÜ-421 Benzetim ve Modelleme</a:t>
            </a:r>
            <a:endParaRPr lang="tr-TR">
              <a:solidFill>
                <a:srgbClr val="696464"/>
              </a:solidFill>
            </a:endParaRP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CFBDD-177C-4012-B3C4-71965B2248F3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841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lik">
  <a:themeElements>
    <a:clrScheme name="Netlik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is Klasik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etli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779</TotalTime>
  <Words>1957</Words>
  <Application>Microsoft Office PowerPoint</Application>
  <PresentationFormat>Ekran Gösterisi (4:3)</PresentationFormat>
  <Paragraphs>587</Paragraphs>
  <Slides>65</Slides>
  <Notes>1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65</vt:i4>
      </vt:variant>
    </vt:vector>
  </HeadingPairs>
  <TitlesOfParts>
    <vt:vector size="74" baseType="lpstr">
      <vt:lpstr>Arial</vt:lpstr>
      <vt:lpstr>Calibri</vt:lpstr>
      <vt:lpstr>Cambria</vt:lpstr>
      <vt:lpstr>Cambria Math</vt:lpstr>
      <vt:lpstr>Symbol</vt:lpstr>
      <vt:lpstr>Times New Roman</vt:lpstr>
      <vt:lpstr>Wingdings</vt:lpstr>
      <vt:lpstr>Netlik</vt:lpstr>
      <vt:lpstr>Bit Eşlem Resmi</vt:lpstr>
      <vt:lpstr>BMÜ-421 Benzetim ve Modelleme STOKASTİK ÜRETEÇLER</vt:lpstr>
      <vt:lpstr>RASGELE SAYI ÜRETEÇLERİ</vt:lpstr>
      <vt:lpstr>RASGELE SAYI ve DEĞİŞKEN ÜRETİMİ</vt:lpstr>
      <vt:lpstr> RASTGELE SAYI:</vt:lpstr>
      <vt:lpstr>RASSAL SAYI ÜRETEÇLERİNDEN İSTENİLEN ÖZELLİKLER:</vt:lpstr>
      <vt:lpstr>TEKDÜZE DAĞITIMLI RASTGELE SAYILAR</vt:lpstr>
      <vt:lpstr>RASSAL SAYI ÜRETİMİ İÇİN TEKNİKLER</vt:lpstr>
      <vt:lpstr>PowerPoint Sunusu</vt:lpstr>
      <vt:lpstr>Bu tekniğin dezavantajları ;</vt:lpstr>
      <vt:lpstr>TEKDÜZE DAĞITIMLI RASTGELE SAYILAR</vt:lpstr>
      <vt:lpstr>TEKDÜZE DAĞITIMLI RASTGELE SAYILAR</vt:lpstr>
      <vt:lpstr>PowerPoint Sunusu</vt:lpstr>
      <vt:lpstr>Hull-Dobell Teoremi</vt:lpstr>
      <vt:lpstr>TEKDÜZE DAĞITIMLI RASTGELE SAYILAR</vt:lpstr>
      <vt:lpstr>Üreteçlerin İstatistiksel Özellikleri</vt:lpstr>
      <vt:lpstr>PowerPoint Sunusu</vt:lpstr>
      <vt:lpstr>Üreteçlerin İstatistiksel Özellikleri</vt:lpstr>
      <vt:lpstr>PowerPoint Sunusu</vt:lpstr>
      <vt:lpstr>TEKDÜZE OLMAYAN RASGELE DEĞİŞKENLERİN ÜRETİMİ</vt:lpstr>
      <vt:lpstr>Ters Dönüşüm Tekniği</vt:lpstr>
      <vt:lpstr>Ters Dönüşüm Tekniği</vt:lpstr>
      <vt:lpstr>PowerPoint Sunusu</vt:lpstr>
      <vt:lpstr>Ters Dönüşüm Tekniği</vt:lpstr>
      <vt:lpstr>Ters Dönüşüm Tekniği</vt:lpstr>
      <vt:lpstr>Ters Dönüşüm Tekniği</vt:lpstr>
      <vt:lpstr>Ters Dönüşüm Tekniği</vt:lpstr>
      <vt:lpstr>Ters Dönüşüm Tekniği</vt:lpstr>
      <vt:lpstr>Ters Dönüşüm Tekniği</vt:lpstr>
      <vt:lpstr>Ters Dönüşüm Tekniği</vt:lpstr>
      <vt:lpstr>Ters Dönüşüm Tekniği</vt:lpstr>
      <vt:lpstr>Ters Dönüşüm Tekniği</vt:lpstr>
      <vt:lpstr>Ters Dönüşüm Tekniği</vt:lpstr>
      <vt:lpstr>Ters Dönüşüm Tekniği</vt:lpstr>
      <vt:lpstr>Ters Dönüşüm Tekniği</vt:lpstr>
      <vt:lpstr>Ters Dönüşüm Tekniği</vt:lpstr>
      <vt:lpstr>Ters Dönüşüm Tekniği</vt:lpstr>
      <vt:lpstr>Ters Dönüşüm Tekniği</vt:lpstr>
      <vt:lpstr>Reddetme Tekniği</vt:lpstr>
      <vt:lpstr>Reddetme Tekniği</vt:lpstr>
      <vt:lpstr>Reddetme Tekniği</vt:lpstr>
      <vt:lpstr>Reddetme Tekniği</vt:lpstr>
      <vt:lpstr>Reddetme Tekniği</vt:lpstr>
      <vt:lpstr>Reddetme Tekniği</vt:lpstr>
      <vt:lpstr>Reddetme Tekniği</vt:lpstr>
      <vt:lpstr>Reddetme Tekniği</vt:lpstr>
      <vt:lpstr>Reddetme Tekniği</vt:lpstr>
      <vt:lpstr>Reddetme Tekniği</vt:lpstr>
      <vt:lpstr>Reddetme Tekniği</vt:lpstr>
      <vt:lpstr>Reddetme Tekniği</vt:lpstr>
      <vt:lpstr>Reddetme Tekniği</vt:lpstr>
      <vt:lpstr>Reddetme Tekniği</vt:lpstr>
      <vt:lpstr>Reddetme Tekniği</vt:lpstr>
      <vt:lpstr>Reddetme Tekniği</vt:lpstr>
      <vt:lpstr>Convolution (Konvolüsyon) Metodu</vt:lpstr>
      <vt:lpstr>Konvolüsyon Metodu</vt:lpstr>
      <vt:lpstr>Konvolüsyon Metodu</vt:lpstr>
      <vt:lpstr>m-Erlang Dağıtımı</vt:lpstr>
      <vt:lpstr>m-Erlang Dağıtımı</vt:lpstr>
      <vt:lpstr>Örnek</vt:lpstr>
      <vt:lpstr>Örnek:</vt:lpstr>
      <vt:lpstr>PowerPoint Sunusu</vt:lpstr>
      <vt:lpstr>Konvolüsyon Metodu</vt:lpstr>
      <vt:lpstr>Konvolüsyon Metodu</vt:lpstr>
      <vt:lpstr>Frekans Dağıtım Tablosu</vt:lpstr>
      <vt:lpstr>Grafiksel Gösterim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BMÜ-421 Benzetim ve Modelleme STOKASTİK ÜRETEÇLER</dc:title>
  <dc:creator>ilhan</dc:creator>
  <cp:lastModifiedBy>Erkan DUMAN</cp:lastModifiedBy>
  <cp:revision>24</cp:revision>
  <dcterms:created xsi:type="dcterms:W3CDTF">2013-03-25T03:17:30Z</dcterms:created>
  <dcterms:modified xsi:type="dcterms:W3CDTF">2022-04-11T08:26:28Z</dcterms:modified>
</cp:coreProperties>
</file>