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89"/>
  </p:notesMasterIdLst>
  <p:handoutMasterIdLst>
    <p:handoutMasterId r:id="rId90"/>
  </p:handoutMasterIdLst>
  <p:sldIdLst>
    <p:sldId id="269" r:id="rId2"/>
    <p:sldId id="270" r:id="rId3"/>
    <p:sldId id="273" r:id="rId4"/>
    <p:sldId id="260" r:id="rId5"/>
    <p:sldId id="315" r:id="rId6"/>
    <p:sldId id="316" r:id="rId7"/>
    <p:sldId id="317" r:id="rId8"/>
    <p:sldId id="318" r:id="rId9"/>
    <p:sldId id="319" r:id="rId10"/>
    <p:sldId id="320" r:id="rId11"/>
    <p:sldId id="321" r:id="rId12"/>
    <p:sldId id="322" r:id="rId13"/>
    <p:sldId id="323" r:id="rId14"/>
    <p:sldId id="324" r:id="rId15"/>
    <p:sldId id="325" r:id="rId16"/>
    <p:sldId id="274" r:id="rId17"/>
    <p:sldId id="275" r:id="rId18"/>
    <p:sldId id="276" r:id="rId19"/>
    <p:sldId id="277" r:id="rId20"/>
    <p:sldId id="278" r:id="rId21"/>
    <p:sldId id="279" r:id="rId22"/>
    <p:sldId id="280" r:id="rId23"/>
    <p:sldId id="281" r:id="rId24"/>
    <p:sldId id="326" r:id="rId25"/>
    <p:sldId id="327" r:id="rId26"/>
    <p:sldId id="328" r:id="rId27"/>
    <p:sldId id="329" r:id="rId28"/>
    <p:sldId id="360" r:id="rId29"/>
    <p:sldId id="282" r:id="rId30"/>
    <p:sldId id="283" r:id="rId31"/>
    <p:sldId id="362" r:id="rId32"/>
    <p:sldId id="365" r:id="rId33"/>
    <p:sldId id="366" r:id="rId34"/>
    <p:sldId id="361" r:id="rId35"/>
    <p:sldId id="284" r:id="rId36"/>
    <p:sldId id="285" r:id="rId37"/>
    <p:sldId id="286" r:id="rId38"/>
    <p:sldId id="287" r:id="rId39"/>
    <p:sldId id="367" r:id="rId40"/>
    <p:sldId id="368" r:id="rId41"/>
    <p:sldId id="369" r:id="rId42"/>
    <p:sldId id="370" r:id="rId43"/>
    <p:sldId id="288" r:id="rId44"/>
    <p:sldId id="289" r:id="rId45"/>
    <p:sldId id="265" r:id="rId46"/>
    <p:sldId id="371" r:id="rId47"/>
    <p:sldId id="330" r:id="rId48"/>
    <p:sldId id="372" r:id="rId49"/>
    <p:sldId id="290" r:id="rId50"/>
    <p:sldId id="291" r:id="rId51"/>
    <p:sldId id="292" r:id="rId52"/>
    <p:sldId id="293" r:id="rId53"/>
    <p:sldId id="294" r:id="rId54"/>
    <p:sldId id="336" r:id="rId55"/>
    <p:sldId id="295" r:id="rId56"/>
    <p:sldId id="296" r:id="rId57"/>
    <p:sldId id="373" r:id="rId58"/>
    <p:sldId id="385" r:id="rId59"/>
    <p:sldId id="383" r:id="rId60"/>
    <p:sldId id="386" r:id="rId61"/>
    <p:sldId id="374" r:id="rId62"/>
    <p:sldId id="375" r:id="rId63"/>
    <p:sldId id="376" r:id="rId64"/>
    <p:sldId id="377" r:id="rId65"/>
    <p:sldId id="382" r:id="rId66"/>
    <p:sldId id="378" r:id="rId67"/>
    <p:sldId id="379" r:id="rId68"/>
    <p:sldId id="380" r:id="rId69"/>
    <p:sldId id="384"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Lst>
  <p:sldSz cx="9144000" cy="6858000" type="screen4x3"/>
  <p:notesSz cx="7010400" cy="9296400"/>
  <p:defaultTextStyle>
    <a:defPPr rtl="0">
      <a:defRPr lang="tr-tr"/>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893611"/>
    <a:srgbClr val="A44114"/>
    <a:srgbClr val="F3B99F"/>
    <a:srgbClr val="B94917"/>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7155" autoAdjust="0"/>
  </p:normalViewPr>
  <p:slideViewPr>
    <p:cSldViewPr>
      <p:cViewPr varScale="1">
        <p:scale>
          <a:sx n="69" d="100"/>
          <a:sy n="69" d="100"/>
        </p:scale>
        <p:origin x="66" y="450"/>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NotesMaster">
      <pc:chgData name="Fake Test User" userId="SID-0" providerId="Test" clId="FakeClientId" dt="2018-12-04T05:43:13.074" v="7" actId="790"/>
      <pc:docMkLst>
        <pc:docMk/>
      </pc:docMkLst>
      <pc:sldChg chg="modSp">
        <pc:chgData name="Fake Test User" userId="SID-0" providerId="Test" clId="FakeClientId" dt="2018-12-04T05:39:21.983" v="1" actId="6549"/>
        <pc:sldMkLst>
          <pc:docMk/>
          <pc:sldMk cId="3733441278" sldId="271"/>
        </pc:sldMkLst>
        <pc:spChg chg="mod">
          <ac:chgData name="Fake Test User" userId="SID-0" providerId="Test" clId="FakeClientId" dt="2018-12-04T05:39:21.983" v="1" actId="6549"/>
          <ac:spMkLst>
            <pc:docMk/>
            <pc:sldMk cId="3733441278" sldId="271"/>
            <ac:spMk id="3" creationId="{138AFC74-2DAB-4FF2-A66B-288CACB8B844}"/>
          </ac:spMkLst>
        </pc:spChg>
      </pc:sldChg>
      <pc:sldChg chg="modSp">
        <pc:chgData name="Fake Test User" userId="SID-0" providerId="Test" clId="FakeClientId" dt="2018-12-04T05:41:53.817" v="6" actId="27636"/>
        <pc:sldMkLst>
          <pc:docMk/>
          <pc:sldMk cId="2525023481" sldId="277"/>
        </pc:sldMkLst>
        <pc:spChg chg="mod">
          <ac:chgData name="Fake Test User" userId="SID-0" providerId="Test" clId="FakeClientId" dt="2018-12-04T05:41:53.817" v="6" actId="27636"/>
          <ac:spMkLst>
            <pc:docMk/>
            <pc:sldMk cId="2525023481" sldId="277"/>
            <ac:spMk id="3" creationId="{CF66EF10-C287-4341-AD3D-9B48C2895A59}"/>
          </ac:spMkLst>
        </pc:spChg>
      </pc:sldChg>
      <pc:sldChg chg="modSp">
        <pc:chgData name="Fake Test User" userId="SID-0" providerId="Test" clId="FakeClientId" dt="2018-12-04T05:40:40.727" v="5" actId="20577"/>
        <pc:sldMkLst>
          <pc:docMk/>
          <pc:sldMk cId="2321117250" sldId="278"/>
        </pc:sldMkLst>
        <pc:spChg chg="mod">
          <ac:chgData name="Fake Test User" userId="SID-0" providerId="Test" clId="FakeClientId" dt="2018-12-04T05:40:40.727" v="5" actId="20577"/>
          <ac:spMkLst>
            <pc:docMk/>
            <pc:sldMk cId="2321117250" sldId="278"/>
            <ac:spMk id="3" creationId="{D1E1198F-DBE4-4470-AE42-7DC4BC96CA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Dikdörtgen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tr-TR" dirty="0">
              <a:latin typeface="Arial" panose="020B0604020202020204" pitchFamily="34" charset="0"/>
            </a:endParaRPr>
          </a:p>
        </p:txBody>
      </p:sp>
      <p:sp>
        <p:nvSpPr>
          <p:cNvPr id="34819" name="Dikdörtgen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8EB1AC0F-E286-44A1-8E5A-20BC1E627360}" type="datetime1">
              <a:rPr lang="tr-TR" smtClean="0">
                <a:latin typeface="Arial" panose="020B0604020202020204" pitchFamily="34" charset="0"/>
              </a:rPr>
              <a:t>12.09.2022</a:t>
            </a:fld>
            <a:endParaRPr lang="tr-TR" dirty="0">
              <a:latin typeface="Arial" panose="020B0604020202020204" pitchFamily="34" charset="0"/>
            </a:endParaRPr>
          </a:p>
        </p:txBody>
      </p:sp>
      <p:sp>
        <p:nvSpPr>
          <p:cNvPr id="34820" name="Dikdörtgen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tr-TR" dirty="0">
              <a:latin typeface="Arial" panose="020B0604020202020204" pitchFamily="34" charset="0"/>
            </a:endParaRPr>
          </a:p>
        </p:txBody>
      </p:sp>
      <p:sp>
        <p:nvSpPr>
          <p:cNvPr id="34821" name="Dikdörtgen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tr-TR" smtClean="0">
                <a:latin typeface="Arial" panose="020B0604020202020204" pitchFamily="34" charset="0"/>
              </a:rPr>
              <a:pPr/>
              <a:t>‹#›</a:t>
            </a:fld>
            <a:endParaRPr lang="tr-TR" dirty="0">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Dikdörtgen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tr-TR" noProof="0"/>
          </a:p>
        </p:txBody>
      </p:sp>
      <p:sp>
        <p:nvSpPr>
          <p:cNvPr id="26627" name="Dikdörtgen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B2142ED-62CF-4BE7-A720-C948E8939493}" type="datetime1">
              <a:rPr lang="tr-TR" noProof="0" smtClean="0"/>
              <a:t>12.09.2022</a:t>
            </a:fld>
            <a:endParaRPr lang="tr-TR" noProof="0"/>
          </a:p>
        </p:txBody>
      </p:sp>
      <p:sp>
        <p:nvSpPr>
          <p:cNvPr id="26628" name="Dikdörtgen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Dikdörtgen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6630" name="Dikdörtgen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tr-TR" noProof="0"/>
          </a:p>
        </p:txBody>
      </p:sp>
      <p:sp>
        <p:nvSpPr>
          <p:cNvPr id="26631" name="Dikdörtgen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tr-TR" noProof="0" smtClean="0"/>
              <a:pPr/>
              <a:t>‹#›</a:t>
            </a:fld>
            <a:endParaRPr lang="tr-TR"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a:t>
            </a:fld>
            <a:endParaRPr lang="tr-TR" dirty="0"/>
          </a:p>
        </p:txBody>
      </p:sp>
    </p:spTree>
    <p:extLst>
      <p:ext uri="{BB962C8B-B14F-4D97-AF65-F5344CB8AC3E}">
        <p14:creationId xmlns:p14="http://schemas.microsoft.com/office/powerpoint/2010/main" val="110559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22</a:t>
            </a:fld>
            <a:endParaRPr lang="tr-TR" dirty="0"/>
          </a:p>
        </p:txBody>
      </p:sp>
    </p:spTree>
    <p:extLst>
      <p:ext uri="{BB962C8B-B14F-4D97-AF65-F5344CB8AC3E}">
        <p14:creationId xmlns:p14="http://schemas.microsoft.com/office/powerpoint/2010/main" val="102829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23</a:t>
            </a:fld>
            <a:endParaRPr lang="tr-TR" dirty="0"/>
          </a:p>
        </p:txBody>
      </p:sp>
    </p:spTree>
    <p:extLst>
      <p:ext uri="{BB962C8B-B14F-4D97-AF65-F5344CB8AC3E}">
        <p14:creationId xmlns:p14="http://schemas.microsoft.com/office/powerpoint/2010/main" val="17571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a:t>
            </a:fld>
            <a:endParaRPr lang="tr-TR" dirty="0"/>
          </a:p>
        </p:txBody>
      </p:sp>
    </p:spTree>
    <p:extLst>
      <p:ext uri="{BB962C8B-B14F-4D97-AF65-F5344CB8AC3E}">
        <p14:creationId xmlns:p14="http://schemas.microsoft.com/office/powerpoint/2010/main" val="75543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3</a:t>
            </a:fld>
            <a:endParaRPr lang="tr-TR" dirty="0"/>
          </a:p>
        </p:txBody>
      </p:sp>
    </p:spTree>
    <p:extLst>
      <p:ext uri="{BB962C8B-B14F-4D97-AF65-F5344CB8AC3E}">
        <p14:creationId xmlns:p14="http://schemas.microsoft.com/office/powerpoint/2010/main" val="207464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16</a:t>
            </a:fld>
            <a:endParaRPr lang="tr-TR" dirty="0"/>
          </a:p>
        </p:txBody>
      </p:sp>
    </p:spTree>
    <p:extLst>
      <p:ext uri="{BB962C8B-B14F-4D97-AF65-F5344CB8AC3E}">
        <p14:creationId xmlns:p14="http://schemas.microsoft.com/office/powerpoint/2010/main" val="248309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17</a:t>
            </a:fld>
            <a:endParaRPr lang="tr-TR" dirty="0"/>
          </a:p>
        </p:txBody>
      </p:sp>
    </p:spTree>
    <p:extLst>
      <p:ext uri="{BB962C8B-B14F-4D97-AF65-F5344CB8AC3E}">
        <p14:creationId xmlns:p14="http://schemas.microsoft.com/office/powerpoint/2010/main" val="238962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18</a:t>
            </a:fld>
            <a:endParaRPr lang="tr-TR" dirty="0"/>
          </a:p>
        </p:txBody>
      </p:sp>
    </p:spTree>
    <p:extLst>
      <p:ext uri="{BB962C8B-B14F-4D97-AF65-F5344CB8AC3E}">
        <p14:creationId xmlns:p14="http://schemas.microsoft.com/office/powerpoint/2010/main" val="116334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19</a:t>
            </a:fld>
            <a:endParaRPr lang="tr-TR" dirty="0"/>
          </a:p>
        </p:txBody>
      </p:sp>
    </p:spTree>
    <p:extLst>
      <p:ext uri="{BB962C8B-B14F-4D97-AF65-F5344CB8AC3E}">
        <p14:creationId xmlns:p14="http://schemas.microsoft.com/office/powerpoint/2010/main" val="286050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20</a:t>
            </a:fld>
            <a:endParaRPr lang="tr-TR" dirty="0"/>
          </a:p>
        </p:txBody>
      </p:sp>
    </p:spTree>
    <p:extLst>
      <p:ext uri="{BB962C8B-B14F-4D97-AF65-F5344CB8AC3E}">
        <p14:creationId xmlns:p14="http://schemas.microsoft.com/office/powerpoint/2010/main" val="4217638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21</a:t>
            </a:fld>
            <a:endParaRPr lang="tr-TR" dirty="0"/>
          </a:p>
        </p:txBody>
      </p:sp>
    </p:spTree>
    <p:extLst>
      <p:ext uri="{BB962C8B-B14F-4D97-AF65-F5344CB8AC3E}">
        <p14:creationId xmlns:p14="http://schemas.microsoft.com/office/powerpoint/2010/main" val="93097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47106" name="Çizgi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grpSp>
        <p:nvGrpSpPr>
          <p:cNvPr id="47112" name="Gr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grpSp>
      <p:sp>
        <p:nvSpPr>
          <p:cNvPr id="47144" name="Çizgi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sp>
        <p:nvSpPr>
          <p:cNvPr id="47107" name="Başlık Yer Tutucusu 1"/>
          <p:cNvSpPr>
            <a:spLocks noGrp="1" noChangeArrowheads="1"/>
          </p:cNvSpPr>
          <p:nvPr>
            <p:ph type="ctrTitle" hasCustomPrompt="1"/>
          </p:nvPr>
        </p:nvSpPr>
        <p:spPr>
          <a:xfrm>
            <a:off x="315913" y="466725"/>
            <a:ext cx="6781800" cy="2133600"/>
          </a:xfrm>
        </p:spPr>
        <p:txBody>
          <a:bodyPr rtlCol="0"/>
          <a:lstStyle>
            <a:lvl1pPr algn="r">
              <a:defRPr sz="4400">
                <a:latin typeface="Arial" panose="020B0604020202020204" pitchFamily="34" charset="0"/>
              </a:defRPr>
            </a:lvl1pPr>
          </a:lstStyle>
          <a:p>
            <a:pPr lvl="0" rtl="0"/>
            <a:r>
              <a:rPr lang="tr-TR" noProof="0"/>
              <a:t>Asıl başlık stilini düzenlemek için tıklayın</a:t>
            </a:r>
            <a:endParaRPr lang="tr-TR" noProof="0" dirty="0"/>
          </a:p>
        </p:txBody>
      </p:sp>
      <p:sp>
        <p:nvSpPr>
          <p:cNvPr id="47108" name="Metin Yer Tutucusu 2"/>
          <p:cNvSpPr>
            <a:spLocks noGrp="1" noChangeArrowheads="1"/>
          </p:cNvSpPr>
          <p:nvPr>
            <p:ph type="subTitle" idx="1" hasCustomPrompt="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tr-TR" noProof="0"/>
              <a:t>Asıl alt başlık stilini düzenlemek için tıklatın</a:t>
            </a:r>
            <a:endParaRPr lang="tr-TR" noProof="0" dirty="0"/>
          </a:p>
        </p:txBody>
      </p:sp>
      <p:sp>
        <p:nvSpPr>
          <p:cNvPr id="47109" name="Tarih Yer Tutucusu 3"/>
          <p:cNvSpPr>
            <a:spLocks noGrp="1" noChangeArrowheads="1"/>
          </p:cNvSpPr>
          <p:nvPr>
            <p:ph type="dt" sz="half" idx="2"/>
          </p:nvPr>
        </p:nvSpPr>
        <p:spPr/>
        <p:txBody>
          <a:bodyPr rtlCol="0"/>
          <a:lstStyle>
            <a:lvl1pPr>
              <a:defRPr>
                <a:latin typeface="Arial" panose="020B0604020202020204" pitchFamily="34" charset="0"/>
              </a:defRPr>
            </a:lvl1pPr>
          </a:lstStyle>
          <a:p>
            <a:fld id="{E06B36F6-45CF-44EC-92EC-747323348449}" type="datetime1">
              <a:rPr lang="tr-TR" altLang="en-US" smtClean="0"/>
              <a:t>12.09.2022</a:t>
            </a:fld>
            <a:endParaRPr lang="tr-TR" altLang="en-US" dirty="0"/>
          </a:p>
        </p:txBody>
      </p:sp>
      <p:sp>
        <p:nvSpPr>
          <p:cNvPr id="47110" name="Alt Bilgi Yer Tutucusu 4"/>
          <p:cNvSpPr>
            <a:spLocks noGrp="1" noChangeArrowheads="1"/>
          </p:cNvSpPr>
          <p:nvPr>
            <p:ph type="ftr" sz="quarter" idx="3"/>
          </p:nvPr>
        </p:nvSpPr>
        <p:spPr/>
        <p:txBody>
          <a:bodyPr rtlCol="0"/>
          <a:lstStyle>
            <a:lvl1pPr>
              <a:defRPr>
                <a:latin typeface="Arial" panose="020B0604020202020204" pitchFamily="34" charset="0"/>
              </a:defRPr>
            </a:lvl1pPr>
          </a:lstStyle>
          <a:p>
            <a:r>
              <a:rPr lang="tr-TR"/>
              <a:t>Alt bilgi ekleme</a:t>
            </a:r>
            <a:endParaRPr lang="tr-TR" dirty="0"/>
          </a:p>
        </p:txBody>
      </p:sp>
      <p:sp>
        <p:nvSpPr>
          <p:cNvPr id="47111" name="Slayt Numarası Yer Tutucusu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tr-TR" altLang="en-US" smtClean="0"/>
              <a:pPr/>
              <a:t>‹#›</a:t>
            </a:fld>
            <a:endParaRPr lang="tr-TR" altLang="en-US" dirty="0"/>
          </a:p>
        </p:txBody>
      </p:sp>
    </p:spTree>
    <p:extLst>
      <p:ext uri="{BB962C8B-B14F-4D97-AF65-F5344CB8AC3E}">
        <p14:creationId xmlns:p14="http://schemas.microsoft.com/office/powerpoint/2010/main" val="17615609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01AD666B-80F8-4322-9C36-13ED0A30C122}"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tr-TR" altLang="en-US" smtClean="0"/>
              <a:pPr/>
              <a:t>‹#›</a:t>
            </a:fld>
            <a:endParaRPr lang="tr-TR" altLang="en-US" dirty="0"/>
          </a:p>
        </p:txBody>
      </p:sp>
    </p:spTree>
    <p:extLst>
      <p:ext uri="{BB962C8B-B14F-4D97-AF65-F5344CB8AC3E}">
        <p14:creationId xmlns:p14="http://schemas.microsoft.com/office/powerpoint/2010/main" val="160110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6457950" y="228600"/>
            <a:ext cx="2076450" cy="5707063"/>
          </a:xfrm>
        </p:spPr>
        <p:txBody>
          <a:bodyPr vert="eaVert"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BE6A5FAC-E593-49AE-AED3-51E74CBDF44F}"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tr-TR" altLang="en-US" smtClean="0"/>
              <a:pPr/>
              <a:t>‹#›</a:t>
            </a:fld>
            <a:endParaRPr lang="tr-TR" altLang="en-US" dirty="0"/>
          </a:p>
        </p:txBody>
      </p:sp>
    </p:spTree>
    <p:extLst>
      <p:ext uri="{BB962C8B-B14F-4D97-AF65-F5344CB8AC3E}">
        <p14:creationId xmlns:p14="http://schemas.microsoft.com/office/powerpoint/2010/main" val="40094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AF121EA4-7451-46EF-AC9C-BE38A0CA0DC9}"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tr-TR" altLang="en-US" smtClean="0"/>
              <a:pPr/>
              <a:t>‹#›</a:t>
            </a:fld>
            <a:endParaRPr lang="tr-TR" altLang="en-US" dirty="0"/>
          </a:p>
        </p:txBody>
      </p:sp>
    </p:spTree>
    <p:extLst>
      <p:ext uri="{BB962C8B-B14F-4D97-AF65-F5344CB8AC3E}">
        <p14:creationId xmlns:p14="http://schemas.microsoft.com/office/powerpoint/2010/main" val="167821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tr-TR"/>
              <a:t>Asıl metin stillerini düzenlemek için tıklayın</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2477DF7E-E0B3-4182-8D13-C2DDF93AB6B5}"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tr-TR" altLang="en-US" smtClean="0"/>
              <a:pPr/>
              <a:t>‹#›</a:t>
            </a:fld>
            <a:endParaRPr lang="tr-TR" altLang="en-US" dirty="0"/>
          </a:p>
        </p:txBody>
      </p:sp>
    </p:spTree>
    <p:extLst>
      <p:ext uri="{BB962C8B-B14F-4D97-AF65-F5344CB8AC3E}">
        <p14:creationId xmlns:p14="http://schemas.microsoft.com/office/powerpoint/2010/main" val="354223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E83E61A1-2D1E-4E9B-9B82-8D3E08C5898F}" type="datetime1">
              <a:rPr lang="tr-TR" altLang="en-US" smtClean="0"/>
              <a:t>12.09.2022</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tr-TR" altLang="en-US" smtClean="0"/>
              <a:pPr/>
              <a:t>‹#›</a:t>
            </a:fld>
            <a:endParaRPr lang="tr-TR" altLang="en-US" dirty="0"/>
          </a:p>
        </p:txBody>
      </p:sp>
    </p:spTree>
    <p:extLst>
      <p:ext uri="{BB962C8B-B14F-4D97-AF65-F5344CB8AC3E}">
        <p14:creationId xmlns:p14="http://schemas.microsoft.com/office/powerpoint/2010/main" val="18145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74638"/>
            <a:ext cx="8229600" cy="1143000"/>
          </a:xfrm>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endParaRPr lang="tr-TR" dirty="0"/>
          </a:p>
        </p:txBody>
      </p:sp>
      <p:sp>
        <p:nvSpPr>
          <p:cNvPr id="4" name="İçerik Yer Tutucusu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endParaRPr lang="tr-TR" dirty="0"/>
          </a:p>
        </p:txBody>
      </p:sp>
      <p:sp>
        <p:nvSpPr>
          <p:cNvPr id="6" name="İçerik Yer Tutucusu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lvl1pPr>
              <a:defRPr>
                <a:latin typeface="Arial" panose="020B0604020202020204" pitchFamily="34" charset="0"/>
              </a:defRPr>
            </a:lvl1pPr>
          </a:lstStyle>
          <a:p>
            <a:fld id="{34FB15FF-4579-4682-8FD7-06AFF4EE0B6F}" type="datetime1">
              <a:rPr lang="tr-TR" altLang="en-US" smtClean="0"/>
              <a:t>12.09.2022</a:t>
            </a:fld>
            <a:endParaRPr lang="tr-TR" altLang="en-US" dirty="0"/>
          </a:p>
        </p:txBody>
      </p:sp>
      <p:sp>
        <p:nvSpPr>
          <p:cNvPr id="8" name="Alt Bilgi Yer Tutucusu 7"/>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9" name="Slayt Numarası Yer Tutucusu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tr-TR" altLang="en-US" smtClean="0"/>
              <a:pPr/>
              <a:t>‹#›</a:t>
            </a:fld>
            <a:endParaRPr lang="tr-TR" altLang="en-US" dirty="0"/>
          </a:p>
        </p:txBody>
      </p:sp>
    </p:spTree>
    <p:extLst>
      <p:ext uri="{BB962C8B-B14F-4D97-AF65-F5344CB8AC3E}">
        <p14:creationId xmlns:p14="http://schemas.microsoft.com/office/powerpoint/2010/main" val="288477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lvl1pPr>
              <a:defRPr>
                <a:latin typeface="Arial" panose="020B0604020202020204" pitchFamily="34" charset="0"/>
              </a:defRPr>
            </a:lvl1pPr>
          </a:lstStyle>
          <a:p>
            <a:fld id="{D18031B7-64B7-4EF9-8B21-78A5D432910C}" type="datetime1">
              <a:rPr lang="tr-TR" altLang="en-US" smtClean="0"/>
              <a:t>12.09.2022</a:t>
            </a:fld>
            <a:endParaRPr lang="tr-TR" altLang="en-US" dirty="0"/>
          </a:p>
        </p:txBody>
      </p:sp>
      <p:sp>
        <p:nvSpPr>
          <p:cNvPr id="4" name="Alt Bilgi Yer Tutucusu 3"/>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5" name="Slayt Numarası Yer Tutucusu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tr-TR" altLang="en-US" smtClean="0"/>
              <a:pPr/>
              <a:t>‹#›</a:t>
            </a:fld>
            <a:endParaRPr lang="tr-TR" altLang="en-US" dirty="0"/>
          </a:p>
        </p:txBody>
      </p:sp>
    </p:spTree>
    <p:extLst>
      <p:ext uri="{BB962C8B-B14F-4D97-AF65-F5344CB8AC3E}">
        <p14:creationId xmlns:p14="http://schemas.microsoft.com/office/powerpoint/2010/main" val="31113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atin typeface="Arial" panose="020B0604020202020204" pitchFamily="34" charset="0"/>
              </a:defRPr>
            </a:lvl1pPr>
          </a:lstStyle>
          <a:p>
            <a:fld id="{2DEEDB3C-10B7-4BB8-B7E6-EC2F3E485486}" type="datetime1">
              <a:rPr lang="tr-TR" altLang="en-US" smtClean="0"/>
              <a:t>12.09.2022</a:t>
            </a:fld>
            <a:endParaRPr lang="tr-TR" altLang="en-US" dirty="0"/>
          </a:p>
        </p:txBody>
      </p:sp>
      <p:sp>
        <p:nvSpPr>
          <p:cNvPr id="3" name="Alt Bilgi Yer Tutucusu 2"/>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4" name="Slayt Numarası Yer Tutucusu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tr-TR" altLang="en-US" smtClean="0"/>
              <a:pPr/>
              <a:t>‹#›</a:t>
            </a:fld>
            <a:endParaRPr lang="tr-TR" altLang="en-US" dirty="0"/>
          </a:p>
        </p:txBody>
      </p:sp>
    </p:spTree>
    <p:extLst>
      <p:ext uri="{BB962C8B-B14F-4D97-AF65-F5344CB8AC3E}">
        <p14:creationId xmlns:p14="http://schemas.microsoft.com/office/powerpoint/2010/main" val="423601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73050"/>
            <a:ext cx="3008313" cy="1162050"/>
          </a:xfrm>
        </p:spPr>
        <p:txBody>
          <a:bodyPr rtlCol="0"/>
          <a:lstStyle>
            <a:lvl1pPr algn="l">
              <a:defRPr sz="2000" b="1">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B9EB1398-D18F-4241-92D7-094D1F5D15C5}" type="datetime1">
              <a:rPr lang="tr-TR" altLang="en-US" smtClean="0"/>
              <a:t>12.09.2022</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D7E5119E-5338-4B55-81DC-57EAC9440FD0}" type="slidenum">
              <a:rPr lang="tr-TR" altLang="en-US" smtClean="0"/>
              <a:pPr/>
              <a:t>‹#›</a:t>
            </a:fld>
            <a:endParaRPr lang="tr-TR" altLang="en-US" dirty="0"/>
          </a:p>
        </p:txBody>
      </p:sp>
    </p:spTree>
    <p:extLst>
      <p:ext uri="{BB962C8B-B14F-4D97-AF65-F5344CB8AC3E}">
        <p14:creationId xmlns:p14="http://schemas.microsoft.com/office/powerpoint/2010/main" val="4622410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792288" y="4800600"/>
            <a:ext cx="5486400" cy="566738"/>
          </a:xfrm>
        </p:spPr>
        <p:txBody>
          <a:bodyPr rtlCol="0"/>
          <a:lstStyle>
            <a:lvl1pPr algn="l">
              <a:defRPr sz="2000" b="1">
                <a:latin typeface="Arial" panose="020B0604020202020204" pitchFamily="34" charset="0"/>
              </a:defRPr>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hasCustomPrompt="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sp>
        <p:nvSpPr>
          <p:cNvPr id="4" name="Metin Yer Tutucusu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B9EB1398-D18F-4241-92D7-094D1F5D15C5}" type="datetime1">
              <a:rPr lang="tr-TR" altLang="en-US" smtClean="0"/>
              <a:t>12.09.2022</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D7E5119E-5338-4B55-81DC-57EAC9440FD0}" type="slidenum">
              <a:rPr lang="tr-TR" altLang="en-US" smtClean="0"/>
              <a:pPr/>
              <a:t>‹#›</a:t>
            </a:fld>
            <a:endParaRPr lang="tr-TR" altLang="en-US" dirty="0"/>
          </a:p>
        </p:txBody>
      </p:sp>
    </p:spTree>
    <p:extLst>
      <p:ext uri="{BB962C8B-B14F-4D97-AF65-F5344CB8AC3E}">
        <p14:creationId xmlns:p14="http://schemas.microsoft.com/office/powerpoint/2010/main" val="4644807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Çizgi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grpSp>
        <p:nvGrpSpPr>
          <p:cNvPr id="46088" name="Gr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grpSp>
      <p:sp>
        <p:nvSpPr>
          <p:cNvPr id="46083" name="Başlık Yer Tutucusu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tr-TR"/>
              <a:t>Asıl başlık stilini düzenlemek için tıklayın</a:t>
            </a:r>
            <a:endParaRPr lang="tr-TR" dirty="0"/>
          </a:p>
        </p:txBody>
      </p:sp>
      <p:sp>
        <p:nvSpPr>
          <p:cNvPr id="46084" name="Metin Yer Tutucusu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a:p>
            <a:pPr lvl="8" rtl="0"/>
            <a:endParaRPr lang="tr-TR" altLang="en-US"/>
          </a:p>
          <a:p>
            <a:pPr lvl="8" rtl="0"/>
            <a:endParaRPr lang="tr-TR" altLang="en-US" dirty="0"/>
          </a:p>
        </p:txBody>
      </p:sp>
      <p:sp>
        <p:nvSpPr>
          <p:cNvPr id="46085" name="Tarih Yer Tutucusu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B9EB1398-D18F-4241-92D7-094D1F5D15C5}" type="datetime1">
              <a:rPr lang="tr-TR" altLang="en-US" smtClean="0"/>
              <a:t>12.09.2022</a:t>
            </a:fld>
            <a:endParaRPr lang="tr-TR" altLang="en-US" dirty="0"/>
          </a:p>
        </p:txBody>
      </p:sp>
      <p:sp>
        <p:nvSpPr>
          <p:cNvPr id="46086" name="Alt Bilgi Yer Tutucusu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tr-TR"/>
              <a:t>Alt bilgi ekleme</a:t>
            </a:r>
            <a:endParaRPr lang="tr-TR" dirty="0"/>
          </a:p>
        </p:txBody>
      </p:sp>
      <p:sp>
        <p:nvSpPr>
          <p:cNvPr id="46087" name="Slayt Numarası Yer Tutucusu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tr-TR" altLang="en-US" smtClean="0"/>
              <a:pPr/>
              <a:t>‹#›</a:t>
            </a:fld>
            <a:endParaRPr lang="tr-TR" altLang="en-US" dirty="0"/>
          </a:p>
        </p:txBody>
      </p:sp>
    </p:spTree>
    <p:extLst>
      <p:ext uri="{BB962C8B-B14F-4D97-AF65-F5344CB8AC3E}">
        <p14:creationId xmlns:p14="http://schemas.microsoft.com/office/powerpoint/2010/main" val="186823098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Operator_overload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Orthogonality_(programming)#:~:text=The%20term%20is%20most-frequently,data%20structures%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eb.stanford.edu/class/cs242/materials.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tr.wikipedia.org/wiki/T&#252;mle&#351;ik_geli&#351;tirme_ortam&#305;"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0486D98-0B9B-4C4E-A25F-64BA4C5DBB94}"/>
              </a:ext>
            </a:extLst>
          </p:cNvPr>
          <p:cNvSpPr>
            <a:spLocks noGrp="1"/>
          </p:cNvSpPr>
          <p:nvPr>
            <p:ph type="ctrTitle"/>
          </p:nvPr>
        </p:nvSpPr>
        <p:spPr>
          <a:xfrm>
            <a:off x="315912" y="466725"/>
            <a:ext cx="7064399" cy="2133600"/>
          </a:xfrm>
        </p:spPr>
        <p:txBody>
          <a:bodyPr rtlCol="0"/>
          <a:lstStyle/>
          <a:p>
            <a:pPr rtl="0"/>
            <a:r>
              <a:rPr lang="tr-TR" sz="4800" dirty="0"/>
              <a:t>BMÜ-325 Programlama Dilleri Prensipleri</a:t>
            </a:r>
            <a:endParaRPr lang="tr-TR" sz="4800" dirty="0">
              <a:latin typeface="Arial" panose="020B0604020202020204" pitchFamily="34" charset="0"/>
            </a:endParaRPr>
          </a:p>
        </p:txBody>
      </p:sp>
      <p:sp>
        <p:nvSpPr>
          <p:cNvPr id="5" name="Alt Başlık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lstStyle/>
          <a:p>
            <a:pPr rtl="0"/>
            <a:r>
              <a:rPr lang="tr-TR" dirty="0"/>
              <a:t>Ders 1.Giriş ve Ön Bilgiler</a:t>
            </a:r>
            <a:endParaRPr lang="tr-TR" dirty="0">
              <a:latin typeface="Arial" panose="020B0604020202020204" pitchFamily="34" charset="0"/>
            </a:endParaRPr>
          </a:p>
        </p:txBody>
      </p:sp>
      <p:sp>
        <p:nvSpPr>
          <p:cNvPr id="2" name="Dikdörtgen 1"/>
          <p:cNvSpPr/>
          <p:nvPr/>
        </p:nvSpPr>
        <p:spPr>
          <a:xfrm>
            <a:off x="0" y="5860578"/>
            <a:ext cx="3456384" cy="634020"/>
          </a:xfrm>
          <a:prstGeom prst="rect">
            <a:avLst/>
          </a:prstGeom>
        </p:spPr>
        <p:txBody>
          <a:bodyPr wrap="square">
            <a:spAutoFit/>
          </a:bodyPr>
          <a:lstStyle/>
          <a:p>
            <a:pPr>
              <a:buNone/>
            </a:pPr>
            <a:r>
              <a:rPr lang="tr-TR" sz="1600" dirty="0"/>
              <a:t>Prof. Dr. İlhan AYDIN</a:t>
            </a:r>
          </a:p>
          <a:p>
            <a:pPr>
              <a:buNone/>
            </a:pPr>
            <a:r>
              <a:rPr lang="tr-TR" sz="1600" dirty="0"/>
              <a:t>Bilgisayar Mühendisliği Bölümü</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4800" y="152400"/>
            <a:ext cx="8686800" cy="1143000"/>
          </a:xfrm>
        </p:spPr>
        <p:txBody>
          <a:bodyPr/>
          <a:lstStyle/>
          <a:p>
            <a:pPr marL="342900" indent="-342900" algn="ctr" eaLnBrk="1" hangingPunct="1">
              <a:spcBef>
                <a:spcPct val="20000"/>
              </a:spcBef>
              <a:defRPr/>
            </a:pPr>
            <a:r>
              <a:rPr lang="tr-TR" sz="2800" b="1" dirty="0">
                <a:solidFill>
                  <a:srgbClr val="C00000"/>
                </a:solidFill>
                <a:ea typeface="+mn-ea"/>
                <a:cs typeface="+mn-cs"/>
              </a:rPr>
              <a:t>Yeni diller öğrenebilme yeteneğinin geliştirilmesi</a:t>
            </a:r>
            <a:br>
              <a:rPr lang="en-US" sz="2800" b="1" dirty="0">
                <a:solidFill>
                  <a:srgbClr val="000000"/>
                </a:solidFill>
                <a:ea typeface="+mn-ea"/>
                <a:cs typeface="+mn-cs"/>
              </a:rPr>
            </a:br>
            <a:endParaRPr lang="tr-TR" b="1" dirty="0"/>
          </a:p>
        </p:txBody>
      </p:sp>
      <p:sp>
        <p:nvSpPr>
          <p:cNvPr id="11267" name="İçerik Yer Tutucusu 2"/>
          <p:cNvSpPr>
            <a:spLocks noGrp="1"/>
          </p:cNvSpPr>
          <p:nvPr>
            <p:ph idx="1"/>
          </p:nvPr>
        </p:nvSpPr>
        <p:spPr/>
        <p:txBody>
          <a:bodyPr/>
          <a:lstStyle/>
          <a:p>
            <a:pPr eaLnBrk="1" hangingPunct="1"/>
            <a:r>
              <a:rPr lang="tr-TR" sz="2400" dirty="0"/>
              <a:t>Bilgisayar programlama genç bir bilim dalı. Gerek programlama dillerinde gerek yazılım geliştirme araçlarında gerekse tasarım yöntemlerinde gelişim halen devam etmektedir. Bundan dolayı bilgisayar programcılığı ömür boyu öğrenme yeteneği isteyen bir bilim dalı olarak karşımıza çıkmakta.</a:t>
            </a:r>
          </a:p>
          <a:p>
            <a:pPr eaLnBrk="1" hangingPunct="1"/>
            <a:r>
              <a:rPr lang="tr-TR" sz="2400" dirty="0"/>
              <a:t>Bir veya iki programlama dili bilen ve programlama dilleri kavramlarını bilmeyen programcıların yeni programlama dilleri öğrenmeleri hem uzun zaman almaktadır hem de zor olmaktadır</a:t>
            </a:r>
            <a:r>
              <a:rPr lang="tr-TR" dirty="0"/>
              <a:t>.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İçerik Yer Tutucusu 2"/>
          <p:cNvSpPr>
            <a:spLocks noGrp="1"/>
          </p:cNvSpPr>
          <p:nvPr>
            <p:ph idx="1"/>
          </p:nvPr>
        </p:nvSpPr>
        <p:spPr/>
        <p:txBody>
          <a:bodyPr/>
          <a:lstStyle/>
          <a:p>
            <a:pPr eaLnBrk="1" hangingPunct="1"/>
            <a:r>
              <a:rPr lang="tr-TR" sz="2400" dirty="0"/>
              <a:t>Programlama dillerinin genel kavramlarını iyi bilen bir programcı, yeni öğreneceği dilde bu kavramların nasıl birleştirildiğini ve kullanıldığını daha rahat anlayacaktır. Programlama dilinin tasarımı hakkında bilgi sahibi olacaktır. </a:t>
            </a:r>
          </a:p>
          <a:p>
            <a:pPr eaLnBrk="1" hangingPunct="1"/>
            <a:r>
              <a:rPr lang="tr-TR" sz="2400" dirty="0"/>
              <a:t>Örneğin veri soyutlama (data </a:t>
            </a:r>
            <a:r>
              <a:rPr lang="tr-TR" sz="2400" dirty="0" err="1"/>
              <a:t>abstraction</a:t>
            </a:r>
            <a:r>
              <a:rPr lang="tr-TR" sz="2400" dirty="0"/>
              <a:t>) kavramını bilen bir programcı Java’da soyutlanmış data tiplerinin nasıl oluşturulduğunu daha iyi ve çabuk anlayacaktır. Veya nesne tabanlı programlama kavramını bilen bir kişi C++ veya Java’yı daha çabuk anlayacaktır.</a:t>
            </a:r>
          </a:p>
        </p:txBody>
      </p:sp>
      <p:sp>
        <p:nvSpPr>
          <p:cNvPr id="7" name="Başlık 1"/>
          <p:cNvSpPr>
            <a:spLocks noGrp="1"/>
          </p:cNvSpPr>
          <p:nvPr>
            <p:ph type="title"/>
          </p:nvPr>
        </p:nvSpPr>
        <p:spPr>
          <a:xfrm>
            <a:off x="304800" y="152400"/>
            <a:ext cx="8686800" cy="1143000"/>
          </a:xfrm>
        </p:spPr>
        <p:txBody>
          <a:bodyPr/>
          <a:lstStyle/>
          <a:p>
            <a:pPr marL="342900" indent="-342900" algn="ctr" eaLnBrk="1" hangingPunct="1">
              <a:spcBef>
                <a:spcPct val="20000"/>
              </a:spcBef>
              <a:defRPr/>
            </a:pPr>
            <a:r>
              <a:rPr lang="tr-TR" sz="2800" b="1" dirty="0">
                <a:solidFill>
                  <a:srgbClr val="C00000"/>
                </a:solidFill>
                <a:ea typeface="+mn-ea"/>
                <a:cs typeface="+mn-cs"/>
              </a:rPr>
              <a:t>Yeni diller öğrenebilme yeteneğinin geliştirilmesi</a:t>
            </a:r>
            <a:br>
              <a:rPr lang="en-US" sz="2800" b="1" dirty="0">
                <a:solidFill>
                  <a:srgbClr val="000000"/>
                </a:solidFill>
                <a:ea typeface="+mn-ea"/>
                <a:cs typeface="+mn-cs"/>
              </a:rPr>
            </a:br>
            <a:endParaRPr lang="tr-TR" b="1"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400" y="152400"/>
            <a:ext cx="8915400" cy="1143000"/>
          </a:xfrm>
        </p:spPr>
        <p:txBody>
          <a:bodyPr/>
          <a:lstStyle/>
          <a:p>
            <a:pPr marL="342900" indent="-342900" algn="ctr" eaLnBrk="1" hangingPunct="1">
              <a:spcBef>
                <a:spcPct val="20000"/>
              </a:spcBef>
              <a:defRPr/>
            </a:pPr>
            <a:r>
              <a:rPr lang="tr-TR" sz="2800" b="1" dirty="0">
                <a:solidFill>
                  <a:srgbClr val="C00000"/>
                </a:solidFill>
                <a:ea typeface="+mn-ea"/>
                <a:cs typeface="+mn-cs"/>
              </a:rPr>
              <a:t>İ</a:t>
            </a:r>
            <a:r>
              <a:rPr lang="en-US" sz="2800" b="1" dirty="0" err="1">
                <a:solidFill>
                  <a:srgbClr val="C00000"/>
                </a:solidFill>
                <a:ea typeface="+mn-ea"/>
                <a:cs typeface="+mn-cs"/>
              </a:rPr>
              <a:t>mplementa</a:t>
            </a:r>
            <a:r>
              <a:rPr lang="tr-TR" sz="2800" b="1" dirty="0" err="1">
                <a:solidFill>
                  <a:srgbClr val="C00000"/>
                </a:solidFill>
                <a:ea typeface="+mn-ea"/>
                <a:cs typeface="+mn-cs"/>
              </a:rPr>
              <a:t>sy</a:t>
            </a:r>
            <a:r>
              <a:rPr lang="en-US" sz="2800" b="1" dirty="0">
                <a:solidFill>
                  <a:srgbClr val="C00000"/>
                </a:solidFill>
                <a:ea typeface="+mn-ea"/>
                <a:cs typeface="+mn-cs"/>
              </a:rPr>
              <a:t>on</a:t>
            </a:r>
            <a:r>
              <a:rPr lang="tr-TR" sz="2800" b="1" dirty="0">
                <a:solidFill>
                  <a:srgbClr val="C00000"/>
                </a:solidFill>
                <a:ea typeface="+mn-ea"/>
                <a:cs typeface="+mn-cs"/>
              </a:rPr>
              <a:t>un öneminin daha iyi anlaşılması</a:t>
            </a:r>
            <a:br>
              <a:rPr lang="en-US" sz="2800" b="1" dirty="0">
                <a:solidFill>
                  <a:srgbClr val="C00000"/>
                </a:solidFill>
                <a:ea typeface="+mn-ea"/>
                <a:cs typeface="+mn-cs"/>
              </a:rPr>
            </a:br>
            <a:endParaRPr lang="tr-TR" b="1" dirty="0">
              <a:solidFill>
                <a:srgbClr val="C00000"/>
              </a:solidFill>
            </a:endParaRPr>
          </a:p>
        </p:txBody>
      </p:sp>
      <p:sp>
        <p:nvSpPr>
          <p:cNvPr id="13315" name="İçerik Yer Tutucusu 2"/>
          <p:cNvSpPr>
            <a:spLocks noGrp="1"/>
          </p:cNvSpPr>
          <p:nvPr>
            <p:ph idx="1"/>
          </p:nvPr>
        </p:nvSpPr>
        <p:spPr/>
        <p:txBody>
          <a:bodyPr/>
          <a:lstStyle/>
          <a:p>
            <a:pPr eaLnBrk="1" hangingPunct="1"/>
            <a:r>
              <a:rPr lang="tr-TR" sz="2400" dirty="0"/>
              <a:t>Programlama dilleri kavramı öğrenilirken </a:t>
            </a:r>
            <a:r>
              <a:rPr lang="tr-TR" sz="2400" dirty="0" err="1"/>
              <a:t>implementasyon</a:t>
            </a:r>
            <a:r>
              <a:rPr lang="tr-TR" sz="2400" dirty="0"/>
              <a:t> sorunlarına da dikkat etmek gerekir. Çünkü  </a:t>
            </a:r>
            <a:r>
              <a:rPr lang="tr-TR" sz="2400" dirty="0" err="1"/>
              <a:t>implementasyon</a:t>
            </a:r>
            <a:r>
              <a:rPr lang="tr-TR" sz="2400" dirty="0"/>
              <a:t> sorunları programlama dilleri kavramlarını etkilemektedir. Bazen bir </a:t>
            </a:r>
            <a:r>
              <a:rPr lang="tr-TR" sz="2400" dirty="0" err="1"/>
              <a:t>implementasyon</a:t>
            </a:r>
            <a:r>
              <a:rPr lang="tr-TR" sz="2400" dirty="0"/>
              <a:t> sorununu bilmek, programlama dilinin nasıl tasarlandığı konusunu da anlamamıza yardımcı olmaktadır. Sonuç olarak </a:t>
            </a:r>
            <a:r>
              <a:rPr lang="tr-TR" sz="2400" dirty="0" err="1"/>
              <a:t>implementasyon</a:t>
            </a:r>
            <a:r>
              <a:rPr lang="tr-TR" sz="2400" dirty="0"/>
              <a:t> sorunları ve bunları aşmak için geliştirilmiş programlama dilleri tasarımları bilindiğinde, bildiğimiz bir programlama dili daha zekice kullanılmaktadır</a:t>
            </a:r>
            <a:r>
              <a:rPr lang="tr-TR" dirty="0"/>
              <a:t>.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İçerik Yer Tutucusu 2"/>
          <p:cNvSpPr>
            <a:spLocks noGrp="1"/>
          </p:cNvSpPr>
          <p:nvPr>
            <p:ph idx="1"/>
          </p:nvPr>
        </p:nvSpPr>
        <p:spPr/>
        <p:txBody>
          <a:bodyPr>
            <a:normAutofit lnSpcReduction="10000"/>
          </a:bodyPr>
          <a:lstStyle/>
          <a:p>
            <a:r>
              <a:rPr lang="tr-TR" sz="2400" dirty="0" err="1"/>
              <a:t>İmplementasyon</a:t>
            </a:r>
            <a:r>
              <a:rPr lang="tr-TR" sz="2400" dirty="0"/>
              <a:t> detaylarını bilen bir programcı program </a:t>
            </a:r>
            <a:r>
              <a:rPr lang="tr-TR" sz="2400" dirty="0" err="1"/>
              <a:t>bug</a:t>
            </a:r>
            <a:r>
              <a:rPr lang="tr-TR" sz="2400" dirty="0"/>
              <a:t> (hatalarını) bulup düzeltebilir. </a:t>
            </a:r>
          </a:p>
          <a:p>
            <a:r>
              <a:rPr lang="tr-TR" sz="2400" dirty="0" err="1"/>
              <a:t>İmplementasyonu</a:t>
            </a:r>
            <a:r>
              <a:rPr lang="tr-TR" sz="2400" dirty="0"/>
              <a:t> iyi bilmenin bir avantajı da bilgisayarın değişik dil yapılarını nasıl çalıştırdığını kafamızda canlandırmamıza yardımcı olmasıdır.</a:t>
            </a:r>
          </a:p>
          <a:p>
            <a:r>
              <a:rPr lang="tr-TR" sz="2400" dirty="0"/>
              <a:t>Bir avantajı da, aynı işi yapan farklı yapılar varsa ortaya çıkar. </a:t>
            </a:r>
            <a:r>
              <a:rPr lang="tr-TR" sz="2400" dirty="0" err="1"/>
              <a:t>İmplementasyonu</a:t>
            </a:r>
            <a:r>
              <a:rPr lang="tr-TR" sz="2400" dirty="0"/>
              <a:t> bilen programcı hangisinin daha verimli olduğunu anlayabilir.</a:t>
            </a:r>
          </a:p>
          <a:p>
            <a:r>
              <a:rPr lang="tr-TR" sz="2400" dirty="0"/>
              <a:t>Bu derste </a:t>
            </a:r>
            <a:r>
              <a:rPr lang="tr-TR" sz="2400" dirty="0" err="1"/>
              <a:t>implementasyona</a:t>
            </a:r>
            <a:r>
              <a:rPr lang="tr-TR" sz="2400" dirty="0"/>
              <a:t> kısaca değinilecek. Daha detaylı bilgi, derleyici tasarımı dersinde verilecektir</a:t>
            </a:r>
            <a:r>
              <a:rPr lang="tr-TR" dirty="0"/>
              <a:t>.</a:t>
            </a:r>
          </a:p>
        </p:txBody>
      </p:sp>
      <p:sp>
        <p:nvSpPr>
          <p:cNvPr id="7" name="Başlık 1"/>
          <p:cNvSpPr>
            <a:spLocks noGrp="1"/>
          </p:cNvSpPr>
          <p:nvPr>
            <p:ph type="title"/>
          </p:nvPr>
        </p:nvSpPr>
        <p:spPr>
          <a:xfrm>
            <a:off x="152400" y="152400"/>
            <a:ext cx="8915400" cy="1143000"/>
          </a:xfrm>
        </p:spPr>
        <p:txBody>
          <a:bodyPr/>
          <a:lstStyle/>
          <a:p>
            <a:pPr marL="342900" indent="-342900" algn="ctr" eaLnBrk="1" hangingPunct="1">
              <a:spcBef>
                <a:spcPct val="20000"/>
              </a:spcBef>
              <a:defRPr/>
            </a:pPr>
            <a:r>
              <a:rPr lang="tr-TR" sz="2800" b="1" dirty="0">
                <a:solidFill>
                  <a:srgbClr val="C00000"/>
                </a:solidFill>
                <a:ea typeface="+mn-ea"/>
                <a:cs typeface="+mn-cs"/>
              </a:rPr>
              <a:t>İ</a:t>
            </a:r>
            <a:r>
              <a:rPr lang="en-US" sz="2800" b="1" dirty="0" err="1">
                <a:solidFill>
                  <a:srgbClr val="C00000"/>
                </a:solidFill>
                <a:ea typeface="+mn-ea"/>
                <a:cs typeface="+mn-cs"/>
              </a:rPr>
              <a:t>mplementa</a:t>
            </a:r>
            <a:r>
              <a:rPr lang="tr-TR" sz="2800" b="1" dirty="0" err="1">
                <a:solidFill>
                  <a:srgbClr val="C00000"/>
                </a:solidFill>
                <a:ea typeface="+mn-ea"/>
                <a:cs typeface="+mn-cs"/>
              </a:rPr>
              <a:t>sy</a:t>
            </a:r>
            <a:r>
              <a:rPr lang="en-US" sz="2800" b="1" dirty="0">
                <a:solidFill>
                  <a:srgbClr val="C00000"/>
                </a:solidFill>
                <a:ea typeface="+mn-ea"/>
                <a:cs typeface="+mn-cs"/>
              </a:rPr>
              <a:t>on</a:t>
            </a:r>
            <a:r>
              <a:rPr lang="tr-TR" sz="2800" b="1" dirty="0">
                <a:solidFill>
                  <a:srgbClr val="C00000"/>
                </a:solidFill>
                <a:ea typeface="+mn-ea"/>
                <a:cs typeface="+mn-cs"/>
              </a:rPr>
              <a:t>un öneminin daha iyi anlaşılması</a:t>
            </a:r>
            <a:br>
              <a:rPr lang="en-US" sz="2800" b="1" dirty="0">
                <a:solidFill>
                  <a:srgbClr val="C00000"/>
                </a:solidFill>
                <a:ea typeface="+mn-ea"/>
                <a:cs typeface="+mn-cs"/>
              </a:rPr>
            </a:br>
            <a:endParaRPr lang="tr-TR" b="1" dirty="0">
              <a:solidFill>
                <a:srgbClr val="C00000"/>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0" y="152400"/>
            <a:ext cx="9144000" cy="1143000"/>
          </a:xfrm>
        </p:spPr>
        <p:txBody>
          <a:bodyPr/>
          <a:lstStyle/>
          <a:p>
            <a:pPr algn="ctr"/>
            <a:r>
              <a:rPr lang="tr-TR" sz="2800" b="1">
                <a:solidFill>
                  <a:srgbClr val="C00000"/>
                </a:solidFill>
              </a:rPr>
              <a:t>Bilinen programlama dillerinin daha iyi kullanılması</a:t>
            </a:r>
            <a:br>
              <a:rPr lang="en-US">
                <a:solidFill>
                  <a:srgbClr val="C00000"/>
                </a:solidFill>
              </a:rPr>
            </a:br>
            <a:endParaRPr lang="tr-TR">
              <a:solidFill>
                <a:srgbClr val="C00000"/>
              </a:solidFill>
            </a:endParaRPr>
          </a:p>
        </p:txBody>
      </p:sp>
      <p:sp>
        <p:nvSpPr>
          <p:cNvPr id="15363" name="İçerik Yer Tutucusu 2"/>
          <p:cNvSpPr>
            <a:spLocks noGrp="1"/>
          </p:cNvSpPr>
          <p:nvPr>
            <p:ph idx="1"/>
          </p:nvPr>
        </p:nvSpPr>
        <p:spPr/>
        <p:txBody>
          <a:bodyPr/>
          <a:lstStyle/>
          <a:p>
            <a:r>
              <a:rPr lang="tr-TR" dirty="0"/>
              <a:t>Programlama dilleri çok büyük ve karmaşıktır. Bu dilleri bilen bir programcının dilin tüm özelliklerini bilmesi pek rastlanan bir durum değildir. </a:t>
            </a:r>
          </a:p>
          <a:p>
            <a:r>
              <a:rPr lang="tr-TR" dirty="0"/>
              <a:t>Programlama dilleri kavramını bilen bir programcı, daha önce bilmediği ve kullanmadığı özellikleri daha rahat öğrenip kullanabilir.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28600"/>
            <a:ext cx="8153400" cy="1143000"/>
          </a:xfrm>
        </p:spPr>
        <p:txBody>
          <a:bodyPr/>
          <a:lstStyle/>
          <a:p>
            <a:pPr marL="342900" indent="-342900" algn="ctr" eaLnBrk="1" hangingPunct="1">
              <a:spcBef>
                <a:spcPct val="20000"/>
              </a:spcBef>
              <a:defRPr/>
            </a:pPr>
            <a:r>
              <a:rPr lang="tr-TR" sz="2800" b="1" dirty="0">
                <a:solidFill>
                  <a:srgbClr val="C00000"/>
                </a:solidFill>
                <a:ea typeface="+mn-ea"/>
                <a:cs typeface="+mn-cs"/>
              </a:rPr>
              <a:t>Bilgisayar biliminde kapsamlı ilerleme</a:t>
            </a:r>
            <a:endParaRPr lang="tr-TR" dirty="0">
              <a:solidFill>
                <a:srgbClr val="C00000"/>
              </a:solidFill>
            </a:endParaRPr>
          </a:p>
        </p:txBody>
      </p:sp>
      <p:sp>
        <p:nvSpPr>
          <p:cNvPr id="16387" name="İçerik Yer Tutucusu 2"/>
          <p:cNvSpPr>
            <a:spLocks noGrp="1"/>
          </p:cNvSpPr>
          <p:nvPr>
            <p:ph idx="1"/>
          </p:nvPr>
        </p:nvSpPr>
        <p:spPr/>
        <p:txBody>
          <a:bodyPr>
            <a:normAutofit lnSpcReduction="10000"/>
          </a:bodyPr>
          <a:lstStyle/>
          <a:p>
            <a:r>
              <a:rPr lang="tr-TR" dirty="0"/>
              <a:t>Kendi dönemlerinde popüler olan programlama dillerinin en iyi programlama dili olmadığı zamanla görülmüştür. </a:t>
            </a:r>
          </a:p>
          <a:p>
            <a:r>
              <a:rPr lang="tr-TR" dirty="0"/>
              <a:t>Örneğin ALGOL60’ın FORTRAN’ın yerine geçeceğine kesin gözüyle bakılmış, fakat 1960’lar da </a:t>
            </a:r>
            <a:r>
              <a:rPr lang="tr-TR" dirty="0" err="1"/>
              <a:t>ALGOL’un</a:t>
            </a:r>
            <a:r>
              <a:rPr lang="tr-TR" dirty="0"/>
              <a:t> okuma ve yazma  karmaşıklığından dolayı insanlar bu düşüncelerinden vazgeçmeye başlamışlardır.  </a:t>
            </a:r>
          </a:p>
          <a:p>
            <a:r>
              <a:rPr lang="tr-TR" dirty="0">
                <a:solidFill>
                  <a:srgbClr val="002060"/>
                </a:solidFill>
              </a:rPr>
              <a:t>ACABA JAVA SONSUZA KADAR KULLANILACAK MI?</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4765FE-5DC8-4FFF-A1C7-4CC710B3D073}"/>
              </a:ext>
            </a:extLst>
          </p:cNvPr>
          <p:cNvSpPr>
            <a:spLocks noGrp="1"/>
          </p:cNvSpPr>
          <p:nvPr>
            <p:ph type="title"/>
          </p:nvPr>
        </p:nvSpPr>
        <p:spPr>
          <a:xfrm>
            <a:off x="611560" y="260648"/>
            <a:ext cx="7200900" cy="1485900"/>
          </a:xfrm>
        </p:spPr>
        <p:txBody>
          <a:bodyPr rtlCol="0">
            <a:normAutofit fontScale="90000"/>
          </a:bodyPr>
          <a:lstStyle/>
          <a:p>
            <a:r>
              <a:rPr lang="nn-NO" dirty="0"/>
              <a:t>Programlama Dillerinin Seviyesine Göre Sınıflandırılması</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C4DFD893-57C4-4127-A79D-AC2307C2C10F}"/>
              </a:ext>
            </a:extLst>
          </p:cNvPr>
          <p:cNvSpPr>
            <a:spLocks noGrp="1"/>
          </p:cNvSpPr>
          <p:nvPr>
            <p:ph idx="1"/>
          </p:nvPr>
        </p:nvSpPr>
        <p:spPr>
          <a:xfrm>
            <a:off x="605326" y="2060848"/>
            <a:ext cx="8305800" cy="3849216"/>
          </a:xfrm>
        </p:spPr>
        <p:txBody>
          <a:bodyPr rtlCol="0"/>
          <a:lstStyle/>
          <a:p>
            <a:pPr marL="502920" indent="-457200">
              <a:buFont typeface="Wingdings" panose="05000000000000000000" pitchFamily="2" charset="2"/>
              <a:buChar char="q"/>
            </a:pPr>
            <a:r>
              <a:rPr lang="tr-TR" dirty="0"/>
              <a:t>Seviye, bir programlama dilinin insan algısına olan yakınlığı olarak ifade edilebilir. </a:t>
            </a:r>
          </a:p>
          <a:p>
            <a:pPr marL="1033272" lvl="1" indent="-457200">
              <a:buSzPct val="50000"/>
              <a:buFont typeface="Wingdings" panose="05000000000000000000" pitchFamily="2" charset="2"/>
              <a:buChar char="q"/>
            </a:pPr>
            <a:r>
              <a:rPr lang="tr-TR" dirty="0"/>
              <a:t>Makine Dili: 1 ve 0 </a:t>
            </a:r>
          </a:p>
          <a:p>
            <a:pPr marL="1033272" lvl="1" indent="-457200">
              <a:buSzPct val="50000"/>
              <a:buFont typeface="Wingdings" panose="05000000000000000000" pitchFamily="2" charset="2"/>
              <a:buChar char="q"/>
            </a:pPr>
            <a:r>
              <a:rPr lang="tr-TR" dirty="0"/>
              <a:t>Düşük Seviyeli: Assembly</a:t>
            </a:r>
          </a:p>
          <a:p>
            <a:pPr marL="1033272" lvl="1" indent="-457200">
              <a:buSzPct val="50000"/>
              <a:buFont typeface="Wingdings" panose="05000000000000000000" pitchFamily="2" charset="2"/>
              <a:buChar char="q"/>
            </a:pPr>
            <a:r>
              <a:rPr lang="tr-TR" dirty="0"/>
              <a:t>Orta Seviye: C, C++ </a:t>
            </a:r>
          </a:p>
          <a:p>
            <a:pPr marL="1033272" lvl="1" indent="-457200">
              <a:buSzPct val="50000"/>
              <a:buFont typeface="Wingdings" panose="05000000000000000000" pitchFamily="2" charset="2"/>
              <a:buChar char="q"/>
            </a:pPr>
            <a:r>
              <a:rPr lang="tr-TR" dirty="0"/>
              <a:t>Yüksek Seviye: Pascal, Basic, Fortran, </a:t>
            </a:r>
            <a:r>
              <a:rPr lang="tr-TR" dirty="0" err="1"/>
              <a:t>Cobol</a:t>
            </a:r>
            <a:r>
              <a:rPr lang="tr-TR" dirty="0"/>
              <a:t> </a:t>
            </a:r>
          </a:p>
          <a:p>
            <a:pPr marL="1566863" lvl="3" indent="-285750">
              <a:buSzPct val="80000"/>
              <a:buFont typeface="Wingdings" panose="05000000000000000000" pitchFamily="2" charset="2"/>
              <a:buChar char="§"/>
            </a:pPr>
            <a:r>
              <a:rPr lang="tr-TR" dirty="0"/>
              <a:t>Çok Yüksek Seviye: </a:t>
            </a:r>
            <a:r>
              <a:rPr lang="tr-TR" dirty="0" err="1"/>
              <a:t>Dbase</a:t>
            </a:r>
            <a:r>
              <a:rPr lang="tr-TR" dirty="0"/>
              <a:t>, Visual Basic, Java, SQL, </a:t>
            </a:r>
            <a:r>
              <a:rPr lang="tr-TR" dirty="0" err="1"/>
              <a:t>Paradox</a:t>
            </a:r>
            <a:r>
              <a:rPr lang="tr-TR" dirty="0"/>
              <a:t>, Access, </a:t>
            </a:r>
            <a:r>
              <a:rPr lang="tr-TR" dirty="0" err="1"/>
              <a:t>FileMaker</a:t>
            </a:r>
            <a:r>
              <a:rPr lang="tr-TR" dirty="0"/>
              <a:t>, C#</a:t>
            </a:r>
            <a:endParaRPr lang="tr-TR" dirty="0">
              <a:latin typeface="Arial" panose="020B0604020202020204" pitchFamily="34" charset="0"/>
            </a:endParaRPr>
          </a:p>
        </p:txBody>
      </p:sp>
    </p:spTree>
    <p:extLst>
      <p:ext uri="{BB962C8B-B14F-4D97-AF65-F5344CB8AC3E}">
        <p14:creationId xmlns:p14="http://schemas.microsoft.com/office/powerpoint/2010/main" val="1532761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73141-D3A6-47A5-B703-C5FDED978572}"/>
              </a:ext>
            </a:extLst>
          </p:cNvPr>
          <p:cNvSpPr>
            <a:spLocks noGrp="1"/>
          </p:cNvSpPr>
          <p:nvPr>
            <p:ph type="title"/>
          </p:nvPr>
        </p:nvSpPr>
        <p:spPr>
          <a:xfrm>
            <a:off x="570911" y="332656"/>
            <a:ext cx="7696200" cy="791344"/>
          </a:xfrm>
        </p:spPr>
        <p:txBody>
          <a:bodyPr rtlCol="0"/>
          <a:lstStyle/>
          <a:p>
            <a:pPr rtl="0"/>
            <a:r>
              <a:rPr lang="tr-TR" dirty="0">
                <a:latin typeface="Arial" panose="020B0604020202020204" pitchFamily="34" charset="0"/>
              </a:rPr>
              <a:t>Programlama Alanları</a:t>
            </a:r>
          </a:p>
        </p:txBody>
      </p:sp>
      <p:sp>
        <p:nvSpPr>
          <p:cNvPr id="3" name="İçerik Yer Tutucusu 2">
            <a:extLst>
              <a:ext uri="{FF2B5EF4-FFF2-40B4-BE49-F238E27FC236}">
                <a16:creationId xmlns:a16="http://schemas.microsoft.com/office/drawing/2014/main" id="{A9CB90E4-55C7-4C09-BA39-97F85D7DC935}"/>
              </a:ext>
            </a:extLst>
          </p:cNvPr>
          <p:cNvSpPr>
            <a:spLocks noGrp="1"/>
          </p:cNvSpPr>
          <p:nvPr>
            <p:ph idx="1"/>
          </p:nvPr>
        </p:nvSpPr>
        <p:spPr>
          <a:xfrm>
            <a:off x="589437" y="1484784"/>
            <a:ext cx="8519864" cy="5145360"/>
          </a:xfrm>
        </p:spPr>
        <p:txBody>
          <a:bodyPr rtlCol="0">
            <a:normAutofit fontScale="85000" lnSpcReduction="20000"/>
          </a:bodyPr>
          <a:lstStyle/>
          <a:p>
            <a:pPr marL="502920" indent="-457200">
              <a:buFont typeface="Wingdings" panose="05000000000000000000" pitchFamily="2" charset="2"/>
              <a:buChar char="q"/>
            </a:pPr>
            <a:r>
              <a:rPr lang="tr-TR" dirty="0"/>
              <a:t>Bilimsel ve mühendislik uygulamaları </a:t>
            </a:r>
          </a:p>
          <a:p>
            <a:pPr marL="1033272" lvl="1" indent="-457200">
              <a:buSzPct val="50000"/>
              <a:buFont typeface="Wingdings" panose="05000000000000000000" pitchFamily="2" charset="2"/>
              <a:buChar char="q"/>
            </a:pPr>
            <a:r>
              <a:rPr lang="tr-TR" dirty="0"/>
              <a:t>Dizi ve matrislerin etkin kullanımı </a:t>
            </a:r>
          </a:p>
          <a:p>
            <a:pPr marL="1033272" lvl="1" indent="-457200">
              <a:buSzPct val="50000"/>
              <a:buFont typeface="Wingdings" panose="05000000000000000000" pitchFamily="2" charset="2"/>
              <a:buChar char="q"/>
            </a:pPr>
            <a:r>
              <a:rPr lang="tr-TR" dirty="0"/>
              <a:t>Fortran, C, Pascal </a:t>
            </a:r>
          </a:p>
          <a:p>
            <a:pPr marL="502920" indent="-457200">
              <a:buFont typeface="Wingdings" panose="05000000000000000000" pitchFamily="2" charset="2"/>
              <a:buChar char="q"/>
            </a:pPr>
            <a:r>
              <a:rPr lang="tr-TR" dirty="0"/>
              <a:t>Mesleki uygulamalar </a:t>
            </a:r>
          </a:p>
          <a:p>
            <a:pPr marL="1033272" lvl="1" indent="-457200">
              <a:buSzPct val="50000"/>
              <a:buFont typeface="Wingdings" panose="05000000000000000000" pitchFamily="2" charset="2"/>
              <a:buChar char="q"/>
            </a:pPr>
            <a:r>
              <a:rPr lang="tr-TR" dirty="0"/>
              <a:t>Raporlar oluşturun </a:t>
            </a:r>
          </a:p>
          <a:p>
            <a:pPr marL="1033272" lvl="1" indent="-457200">
              <a:buSzPct val="50000"/>
              <a:buFont typeface="Wingdings" panose="05000000000000000000" pitchFamily="2" charset="2"/>
              <a:buChar char="q"/>
            </a:pPr>
            <a:r>
              <a:rPr lang="tr-TR" dirty="0"/>
              <a:t>COBOL </a:t>
            </a:r>
          </a:p>
          <a:p>
            <a:pPr marL="502920" indent="-457200">
              <a:buFont typeface="Wingdings" panose="05000000000000000000" pitchFamily="2" charset="2"/>
              <a:buChar char="q"/>
            </a:pPr>
            <a:r>
              <a:rPr lang="tr-TR" dirty="0"/>
              <a:t>Yapay zeka uygulamaları </a:t>
            </a:r>
          </a:p>
          <a:p>
            <a:pPr marL="1033272" lvl="1" indent="-457200">
              <a:buSzPct val="50000"/>
              <a:buFont typeface="Wingdings" panose="05000000000000000000" pitchFamily="2" charset="2"/>
              <a:buChar char="q"/>
            </a:pPr>
            <a:r>
              <a:rPr lang="tr-TR" dirty="0"/>
              <a:t>Sayılar yerine semboller; bağlantılı listeleri(</a:t>
            </a:r>
            <a:r>
              <a:rPr lang="tr-TR" dirty="0" err="1"/>
              <a:t>Linked</a:t>
            </a:r>
            <a:r>
              <a:rPr lang="tr-TR" dirty="0"/>
              <a:t> </a:t>
            </a:r>
            <a:r>
              <a:rPr lang="tr-TR" dirty="0" err="1"/>
              <a:t>List</a:t>
            </a:r>
            <a:r>
              <a:rPr lang="tr-TR" dirty="0"/>
              <a:t>) kullanır </a:t>
            </a:r>
          </a:p>
          <a:p>
            <a:pPr marL="1033272" lvl="1" indent="-457200">
              <a:buSzPct val="50000"/>
              <a:buFont typeface="Wingdings" panose="05000000000000000000" pitchFamily="2" charset="2"/>
              <a:buChar char="q"/>
            </a:pPr>
            <a:r>
              <a:rPr lang="tr-TR" dirty="0"/>
              <a:t>LISP, Prolog, </a:t>
            </a:r>
            <a:r>
              <a:rPr lang="tr-TR" dirty="0" err="1"/>
              <a:t>Python</a:t>
            </a:r>
            <a:r>
              <a:rPr lang="tr-TR" dirty="0"/>
              <a:t> </a:t>
            </a:r>
          </a:p>
          <a:p>
            <a:pPr marL="502920" indent="-457200">
              <a:buFont typeface="Wingdings" panose="05000000000000000000" pitchFamily="2" charset="2"/>
              <a:buChar char="q"/>
            </a:pPr>
            <a:r>
              <a:rPr lang="tr-TR" dirty="0"/>
              <a:t>Sistem programlama </a:t>
            </a:r>
          </a:p>
          <a:p>
            <a:pPr marL="1033272" lvl="1" indent="-457200">
              <a:buSzPct val="50000"/>
              <a:buFont typeface="Wingdings" panose="05000000000000000000" pitchFamily="2" charset="2"/>
              <a:buChar char="q"/>
            </a:pPr>
            <a:r>
              <a:rPr lang="tr-TR" dirty="0"/>
              <a:t>Sürekli kullanım nedeniyle verimliliğe ihtiyaç var </a:t>
            </a:r>
          </a:p>
          <a:p>
            <a:pPr marL="1033272" lvl="1" indent="-457200">
              <a:buSzPct val="50000"/>
              <a:buFont typeface="Wingdings" panose="05000000000000000000" pitchFamily="2" charset="2"/>
              <a:buChar char="q"/>
            </a:pPr>
            <a:r>
              <a:rPr lang="tr-TR" dirty="0"/>
              <a:t>C, Assembler </a:t>
            </a:r>
          </a:p>
          <a:p>
            <a:pPr marL="502920" indent="-457200">
              <a:buFont typeface="Wingdings" panose="05000000000000000000" pitchFamily="2" charset="2"/>
              <a:buChar char="q"/>
            </a:pPr>
            <a:r>
              <a:rPr lang="tr-TR" dirty="0"/>
              <a:t>Web Yazılımı </a:t>
            </a:r>
          </a:p>
          <a:p>
            <a:pPr marL="1033272" lvl="1" indent="-457200">
              <a:buSzPct val="50000"/>
              <a:buFont typeface="Wingdings" panose="05000000000000000000" pitchFamily="2" charset="2"/>
              <a:buChar char="q"/>
            </a:pPr>
            <a:r>
              <a:rPr lang="tr-TR" dirty="0"/>
              <a:t>Farklı programlama dilleri: biçimlendirme (ör. HTML), İstemci taraflı programlama (</a:t>
            </a:r>
            <a:r>
              <a:rPr lang="tr-TR" dirty="0" err="1"/>
              <a:t>Javascript</a:t>
            </a:r>
            <a:r>
              <a:rPr lang="tr-TR" dirty="0"/>
              <a:t>), komut dosyası oluşturma (ör. PHP, Java, C#)</a:t>
            </a:r>
            <a:endParaRPr lang="tr-TR" dirty="0">
              <a:latin typeface="Arial" panose="020B0604020202020204" pitchFamily="34" charset="0"/>
            </a:endParaRPr>
          </a:p>
        </p:txBody>
      </p:sp>
    </p:spTree>
    <p:extLst>
      <p:ext uri="{BB962C8B-B14F-4D97-AF65-F5344CB8AC3E}">
        <p14:creationId xmlns:p14="http://schemas.microsoft.com/office/powerpoint/2010/main" val="128781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237FB1-9D2A-402E-AEDC-342DC199561A}"/>
              </a:ext>
            </a:extLst>
          </p:cNvPr>
          <p:cNvSpPr>
            <a:spLocks noGrp="1"/>
          </p:cNvSpPr>
          <p:nvPr>
            <p:ph type="title"/>
          </p:nvPr>
        </p:nvSpPr>
        <p:spPr>
          <a:xfrm>
            <a:off x="683568" y="404664"/>
            <a:ext cx="7200900" cy="1485900"/>
          </a:xfrm>
        </p:spPr>
        <p:txBody>
          <a:bodyPr rtlCol="0"/>
          <a:lstStyle/>
          <a:p>
            <a:r>
              <a:rPr lang="tr-TR" dirty="0"/>
              <a:t>Programlama Dili Değerlendirme Kriterleri</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F2CE9E13-8C60-40B1-961A-C74E2AAB3511}"/>
              </a:ext>
            </a:extLst>
          </p:cNvPr>
          <p:cNvSpPr>
            <a:spLocks noGrp="1"/>
          </p:cNvSpPr>
          <p:nvPr>
            <p:ph idx="1"/>
          </p:nvPr>
        </p:nvSpPr>
        <p:spPr>
          <a:xfrm>
            <a:off x="683568" y="2420888"/>
            <a:ext cx="8305800" cy="3888432"/>
          </a:xfrm>
        </p:spPr>
        <p:txBody>
          <a:bodyPr rtlCol="0"/>
          <a:lstStyle/>
          <a:p>
            <a:pPr marL="502920" indent="-457200">
              <a:buFont typeface="Wingdings" panose="05000000000000000000" pitchFamily="2" charset="2"/>
              <a:buChar char="q"/>
            </a:pPr>
            <a:r>
              <a:rPr lang="tr-TR" b="1" dirty="0"/>
              <a:t>Okunabilirlik (</a:t>
            </a:r>
            <a:r>
              <a:rPr lang="tr-TR" b="1" dirty="0" err="1"/>
              <a:t>Readability</a:t>
            </a:r>
            <a:r>
              <a:rPr lang="tr-TR" b="1" dirty="0"/>
              <a:t>): </a:t>
            </a:r>
            <a:r>
              <a:rPr lang="tr-TR" dirty="0"/>
              <a:t>programların okunma ve anlaşılma kolaylığı </a:t>
            </a:r>
          </a:p>
          <a:p>
            <a:pPr marL="502920" indent="-457200">
              <a:buFont typeface="Wingdings" panose="05000000000000000000" pitchFamily="2" charset="2"/>
              <a:buChar char="q"/>
            </a:pPr>
            <a:r>
              <a:rPr lang="tr-TR" b="1" dirty="0" err="1"/>
              <a:t>Yazılabilirlik</a:t>
            </a:r>
            <a:r>
              <a:rPr lang="tr-TR" b="1" dirty="0"/>
              <a:t> (</a:t>
            </a:r>
            <a:r>
              <a:rPr lang="tr-TR" b="1" dirty="0" err="1"/>
              <a:t>Writability</a:t>
            </a:r>
            <a:r>
              <a:rPr lang="tr-TR" b="1" dirty="0"/>
              <a:t>): </a:t>
            </a:r>
            <a:r>
              <a:rPr lang="tr-TR" dirty="0"/>
              <a:t>bir dilin programları oluşturmak için kullanılma kolaylığı </a:t>
            </a:r>
          </a:p>
          <a:p>
            <a:pPr marL="502920" indent="-457200">
              <a:buFont typeface="Wingdings" panose="05000000000000000000" pitchFamily="2" charset="2"/>
              <a:buChar char="q"/>
            </a:pPr>
            <a:r>
              <a:rPr lang="tr-TR" b="1" dirty="0"/>
              <a:t>Güvenilirlik (</a:t>
            </a:r>
            <a:r>
              <a:rPr lang="tr-TR" b="1" dirty="0" err="1"/>
              <a:t>Reliability</a:t>
            </a:r>
            <a:r>
              <a:rPr lang="tr-TR" b="1" dirty="0"/>
              <a:t>): </a:t>
            </a:r>
            <a:r>
              <a:rPr lang="tr-TR" dirty="0" err="1"/>
              <a:t>spesifikasyonları</a:t>
            </a:r>
            <a:r>
              <a:rPr lang="tr-TR" dirty="0"/>
              <a:t> yerine getirme </a:t>
            </a:r>
          </a:p>
          <a:p>
            <a:pPr marL="502920" indent="-457200">
              <a:buFont typeface="Wingdings" panose="05000000000000000000" pitchFamily="2" charset="2"/>
              <a:buChar char="q"/>
            </a:pPr>
            <a:r>
              <a:rPr lang="tr-TR" b="1" dirty="0"/>
              <a:t>Maliyet (</a:t>
            </a:r>
            <a:r>
              <a:rPr lang="tr-TR" b="1" dirty="0" err="1"/>
              <a:t>Cost</a:t>
            </a:r>
            <a:r>
              <a:rPr lang="tr-TR" b="1" dirty="0"/>
              <a:t>): </a:t>
            </a:r>
            <a:r>
              <a:rPr lang="tr-TR" dirty="0"/>
              <a:t>nihai toplam maliyet</a:t>
            </a:r>
            <a:endParaRPr lang="tr-TR" dirty="0">
              <a:latin typeface="Arial" panose="020B0604020202020204" pitchFamily="34" charset="0"/>
            </a:endParaRPr>
          </a:p>
        </p:txBody>
      </p:sp>
    </p:spTree>
    <p:extLst>
      <p:ext uri="{BB962C8B-B14F-4D97-AF65-F5344CB8AC3E}">
        <p14:creationId xmlns:p14="http://schemas.microsoft.com/office/powerpoint/2010/main" val="212083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AE88BA-C100-45F7-B2E8-A0D57582C413}"/>
              </a:ext>
            </a:extLst>
          </p:cNvPr>
          <p:cNvSpPr>
            <a:spLocks noGrp="1"/>
          </p:cNvSpPr>
          <p:nvPr>
            <p:ph type="title"/>
          </p:nvPr>
        </p:nvSpPr>
        <p:spPr>
          <a:xfrm>
            <a:off x="683568" y="476672"/>
            <a:ext cx="7200900" cy="1485900"/>
          </a:xfrm>
        </p:spPr>
        <p:txBody>
          <a:bodyPr rtlCol="0"/>
          <a:lstStyle/>
          <a:p>
            <a:r>
              <a:rPr lang="tr-TR" dirty="0"/>
              <a:t>Programlama Dili Değerlendirme Kriterleri </a:t>
            </a:r>
            <a:endParaRPr lang="tr-TR" dirty="0">
              <a:latin typeface="Arial" panose="020B0604020202020204" pitchFamily="34" charset="0"/>
            </a:endParaRPr>
          </a:p>
        </p:txBody>
      </p:sp>
      <p:pic>
        <p:nvPicPr>
          <p:cNvPr id="4" name="image17.jpeg" descr="PPL- Introduction – CS/IT STUDENT'S CORNER"/>
          <p:cNvPicPr>
            <a:picLocks noGrp="1"/>
          </p:cNvPicPr>
          <p:nvPr>
            <p:ph idx="1"/>
          </p:nvPr>
        </p:nvPicPr>
        <p:blipFill>
          <a:blip r:embed="rId3" cstate="print"/>
          <a:stretch>
            <a:fillRect/>
          </a:stretch>
        </p:blipFill>
        <p:spPr>
          <a:xfrm>
            <a:off x="1209675" y="1986756"/>
            <a:ext cx="7258050" cy="3486150"/>
          </a:xfrm>
          <a:prstGeom prst="rect">
            <a:avLst/>
          </a:prstGeom>
        </p:spPr>
      </p:pic>
    </p:spTree>
    <p:extLst>
      <p:ext uri="{BB962C8B-B14F-4D97-AF65-F5344CB8AC3E}">
        <p14:creationId xmlns:p14="http://schemas.microsoft.com/office/powerpoint/2010/main" val="252502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E2B656-4656-4646-A221-7C30814F2E69}"/>
              </a:ext>
            </a:extLst>
          </p:cNvPr>
          <p:cNvSpPr>
            <a:spLocks noGrp="1"/>
          </p:cNvSpPr>
          <p:nvPr>
            <p:ph type="title"/>
          </p:nvPr>
        </p:nvSpPr>
        <p:spPr>
          <a:xfrm>
            <a:off x="362338" y="404664"/>
            <a:ext cx="7200900" cy="837828"/>
          </a:xfrm>
        </p:spPr>
        <p:txBody>
          <a:bodyPr rtlCol="0"/>
          <a:lstStyle/>
          <a:p>
            <a:pPr rtl="0"/>
            <a:r>
              <a:rPr lang="tr-TR" dirty="0">
                <a:latin typeface="Arial" panose="020B0604020202020204" pitchFamily="34" charset="0"/>
              </a:rPr>
              <a:t>Ders için Önerilen Kaynaklar</a:t>
            </a:r>
          </a:p>
        </p:txBody>
      </p:sp>
      <p:sp>
        <p:nvSpPr>
          <p:cNvPr id="3" name="İçerik Yer Tutucusu 2">
            <a:extLst>
              <a:ext uri="{FF2B5EF4-FFF2-40B4-BE49-F238E27FC236}">
                <a16:creationId xmlns:a16="http://schemas.microsoft.com/office/drawing/2014/main" id="{F6DABF9E-9B82-4C13-8452-952BD74F6DC7}"/>
              </a:ext>
            </a:extLst>
          </p:cNvPr>
          <p:cNvSpPr>
            <a:spLocks noGrp="1"/>
          </p:cNvSpPr>
          <p:nvPr>
            <p:ph idx="1"/>
          </p:nvPr>
        </p:nvSpPr>
        <p:spPr>
          <a:xfrm>
            <a:off x="395536" y="1772816"/>
            <a:ext cx="8210872" cy="4857328"/>
          </a:xfrm>
        </p:spPr>
        <p:txBody>
          <a:bodyPr rtlCol="0">
            <a:normAutofit/>
          </a:bodyPr>
          <a:lstStyle/>
          <a:p>
            <a:pPr marL="502920" indent="-457200">
              <a:buFont typeface="Wingdings" panose="05000000000000000000" pitchFamily="2" charset="2"/>
              <a:buChar char="q"/>
            </a:pPr>
            <a:r>
              <a:rPr lang="tr-TR" dirty="0"/>
              <a:t>Tavsiye Edilen Kitaplar</a:t>
            </a:r>
          </a:p>
          <a:p>
            <a:pPr marL="1033272" lvl="1" indent="-457200">
              <a:buSzPct val="50000"/>
              <a:buFont typeface="Wingdings" panose="05000000000000000000" pitchFamily="2" charset="2"/>
              <a:buChar char="q"/>
            </a:pPr>
            <a:r>
              <a:rPr lang="tr-TR" b="1" dirty="0"/>
              <a:t>Programlama Dilleri Prensipleri</a:t>
            </a:r>
            <a:r>
              <a:rPr lang="tr-TR" dirty="0"/>
              <a:t>, Prof. Dr. Nejat YUMUŞAK, Dr. M. Fatih ADAK, Seçkin Yayıncılık </a:t>
            </a:r>
          </a:p>
          <a:p>
            <a:pPr marL="1033272" lvl="1" indent="-457200">
              <a:buSzPct val="50000"/>
              <a:buFont typeface="Wingdings" panose="05000000000000000000" pitchFamily="2" charset="2"/>
              <a:buChar char="q"/>
            </a:pPr>
            <a:r>
              <a:rPr lang="en-US" b="1" dirty="0"/>
              <a:t>Concepts of Programming Languages</a:t>
            </a:r>
            <a:r>
              <a:rPr lang="en-US" dirty="0"/>
              <a:t>,</a:t>
            </a:r>
            <a:r>
              <a:rPr lang="en-US" b="1" dirty="0"/>
              <a:t> </a:t>
            </a:r>
            <a:r>
              <a:rPr lang="en-US" dirty="0"/>
              <a:t>12th edition, Robert W </a:t>
            </a:r>
            <a:r>
              <a:rPr lang="en-US" dirty="0" err="1"/>
              <a:t>Sebesta</a:t>
            </a:r>
            <a:r>
              <a:rPr lang="en-US" dirty="0"/>
              <a:t>, Pearson</a:t>
            </a:r>
            <a:endParaRPr lang="tr-TR" dirty="0"/>
          </a:p>
          <a:p>
            <a:pPr marL="502920" indent="-457200">
              <a:buFont typeface="Wingdings" panose="05000000000000000000" pitchFamily="2" charset="2"/>
              <a:buChar char="q"/>
            </a:pPr>
            <a:r>
              <a:rPr lang="tr-TR" dirty="0"/>
              <a:t>Değerlendirme</a:t>
            </a:r>
          </a:p>
          <a:p>
            <a:pPr marL="1033272" lvl="1" indent="-457200">
              <a:buSzPct val="50000"/>
              <a:buFont typeface="Wingdings" panose="05000000000000000000" pitchFamily="2" charset="2"/>
              <a:buChar char="q"/>
            </a:pPr>
            <a:r>
              <a:rPr lang="tr-TR" dirty="0"/>
              <a:t>Ara Sınav: %40</a:t>
            </a:r>
          </a:p>
          <a:p>
            <a:pPr marL="1033272" lvl="1" indent="-457200">
              <a:buSzPct val="50000"/>
              <a:buFont typeface="Wingdings" panose="05000000000000000000" pitchFamily="2" charset="2"/>
              <a:buChar char="q"/>
            </a:pPr>
            <a:r>
              <a:rPr lang="tr-TR" dirty="0"/>
              <a:t>Final: %60</a:t>
            </a:r>
          </a:p>
          <a:p>
            <a:pPr lvl="1">
              <a:buFont typeface="Wingdings" panose="05000000000000000000" pitchFamily="2" charset="2"/>
              <a:buChar char="§"/>
            </a:pPr>
            <a:endParaRPr lang="tr-TR" dirty="0"/>
          </a:p>
          <a:p>
            <a:pPr lvl="1">
              <a:buFont typeface="Wingdings" panose="05000000000000000000" pitchFamily="2" charset="2"/>
              <a:buChar char="§"/>
            </a:pPr>
            <a:endParaRPr lang="tr-TR" dirty="0">
              <a:latin typeface="Arial" panose="020B0604020202020204" pitchFamily="34" charset="0"/>
            </a:endParaRPr>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0C039-1FD4-4B7E-A163-C43B2B4682AC}"/>
              </a:ext>
            </a:extLst>
          </p:cNvPr>
          <p:cNvSpPr>
            <a:spLocks noGrp="1"/>
          </p:cNvSpPr>
          <p:nvPr>
            <p:ph type="title"/>
          </p:nvPr>
        </p:nvSpPr>
        <p:spPr>
          <a:xfrm>
            <a:off x="694184" y="548680"/>
            <a:ext cx="7696200" cy="1295400"/>
          </a:xfrm>
        </p:spPr>
        <p:txBody>
          <a:bodyPr rtlCol="0"/>
          <a:lstStyle/>
          <a:p>
            <a:r>
              <a:rPr lang="tr-TR" sz="3200" dirty="0"/>
              <a:t>Programlama Dili Değerlendirme Kriterleri : Okunabilirlik (</a:t>
            </a:r>
            <a:r>
              <a:rPr lang="tr-TR" sz="3200" dirty="0" err="1"/>
              <a:t>Readability</a:t>
            </a:r>
            <a:r>
              <a:rPr lang="tr-TR" sz="3200" dirty="0"/>
              <a:t>) </a:t>
            </a:r>
          </a:p>
        </p:txBody>
      </p:sp>
      <p:sp>
        <p:nvSpPr>
          <p:cNvPr id="3" name="İçerik Yer Tutucusu 2">
            <a:extLst>
              <a:ext uri="{FF2B5EF4-FFF2-40B4-BE49-F238E27FC236}">
                <a16:creationId xmlns:a16="http://schemas.microsoft.com/office/drawing/2014/main" id="{D1E1198F-DBE4-4470-AE42-7DC4BC96CAD6}"/>
              </a:ext>
            </a:extLst>
          </p:cNvPr>
          <p:cNvSpPr>
            <a:spLocks noGrp="1"/>
          </p:cNvSpPr>
          <p:nvPr>
            <p:ph idx="1"/>
          </p:nvPr>
        </p:nvSpPr>
        <p:spPr>
          <a:xfrm>
            <a:off x="694184" y="2708920"/>
            <a:ext cx="8138864" cy="2625080"/>
          </a:xfrm>
        </p:spPr>
        <p:txBody>
          <a:bodyPr rtlCol="0">
            <a:normAutofit/>
          </a:bodyPr>
          <a:lstStyle/>
          <a:p>
            <a:pPr marL="502920" indent="-457200">
              <a:buFont typeface="Wingdings" panose="05000000000000000000" pitchFamily="2" charset="2"/>
              <a:buChar char="q"/>
            </a:pPr>
            <a:r>
              <a:rPr lang="tr-TR" dirty="0"/>
              <a:t>Genel basitlik (</a:t>
            </a:r>
            <a:r>
              <a:rPr lang="tr-TR" dirty="0" err="1"/>
              <a:t>Simplicity</a:t>
            </a:r>
            <a:r>
              <a:rPr lang="tr-TR" dirty="0"/>
              <a:t>) </a:t>
            </a:r>
          </a:p>
          <a:p>
            <a:pPr marL="502920" indent="-457200">
              <a:buFont typeface="Wingdings" panose="05000000000000000000" pitchFamily="2" charset="2"/>
              <a:buChar char="q"/>
            </a:pPr>
            <a:r>
              <a:rPr lang="tr-TR" dirty="0" err="1"/>
              <a:t>Ortogonalite</a:t>
            </a:r>
            <a:r>
              <a:rPr lang="tr-TR" dirty="0"/>
              <a:t> (</a:t>
            </a:r>
            <a:r>
              <a:rPr lang="tr-TR" dirty="0" err="1"/>
              <a:t>Orthogonality</a:t>
            </a:r>
            <a:r>
              <a:rPr lang="tr-TR" dirty="0"/>
              <a:t>) </a:t>
            </a:r>
          </a:p>
          <a:p>
            <a:pPr marL="502920" indent="-457200">
              <a:buFont typeface="Wingdings" panose="05000000000000000000" pitchFamily="2" charset="2"/>
              <a:buChar char="q"/>
            </a:pPr>
            <a:r>
              <a:rPr lang="tr-TR" dirty="0"/>
              <a:t>Veri tipleri (Data </a:t>
            </a:r>
            <a:r>
              <a:rPr lang="tr-TR" dirty="0" err="1"/>
              <a:t>Types</a:t>
            </a:r>
            <a:r>
              <a:rPr lang="tr-TR" dirty="0"/>
              <a:t>) </a:t>
            </a:r>
          </a:p>
          <a:p>
            <a:pPr marL="502920" indent="-457200">
              <a:buFont typeface="Wingdings" panose="05000000000000000000" pitchFamily="2" charset="2"/>
              <a:buChar char="q"/>
            </a:pPr>
            <a:r>
              <a:rPr lang="tr-TR" dirty="0"/>
              <a:t>Sözdizimi ile ilgili hususlar (</a:t>
            </a:r>
            <a:r>
              <a:rPr lang="tr-TR" dirty="0" err="1"/>
              <a:t>Syntax</a:t>
            </a:r>
            <a:r>
              <a:rPr lang="tr-TR" dirty="0"/>
              <a:t> Design)</a:t>
            </a:r>
            <a:endParaRPr lang="tr-TR" dirty="0">
              <a:latin typeface="Arial" panose="020B0604020202020204" pitchFamily="34" charset="0"/>
            </a:endParaRPr>
          </a:p>
        </p:txBody>
      </p:sp>
    </p:spTree>
    <p:extLst>
      <p:ext uri="{BB962C8B-B14F-4D97-AF65-F5344CB8AC3E}">
        <p14:creationId xmlns:p14="http://schemas.microsoft.com/office/powerpoint/2010/main" val="232111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6814B-3E46-4B4F-A449-2D17ABFA3371}"/>
              </a:ext>
            </a:extLst>
          </p:cNvPr>
          <p:cNvSpPr>
            <a:spLocks noGrp="1"/>
          </p:cNvSpPr>
          <p:nvPr>
            <p:ph type="title"/>
          </p:nvPr>
        </p:nvSpPr>
        <p:spPr>
          <a:xfrm>
            <a:off x="257137" y="144624"/>
            <a:ext cx="7696200" cy="1207368"/>
          </a:xfrm>
        </p:spPr>
        <p:txBody>
          <a:bodyPr rtlCol="0"/>
          <a:lstStyle/>
          <a:p>
            <a:r>
              <a:rPr lang="tr-TR" sz="3200" dirty="0"/>
              <a:t>Programlama Dili Değerlendirme Kriterleri : Okunabilirlik (</a:t>
            </a:r>
            <a:r>
              <a:rPr lang="tr-TR" sz="3200" dirty="0" err="1"/>
              <a:t>Readability</a:t>
            </a:r>
            <a:r>
              <a:rPr lang="tr-TR" sz="3200" dirty="0"/>
              <a:t>) </a:t>
            </a:r>
          </a:p>
        </p:txBody>
      </p:sp>
      <p:sp>
        <p:nvSpPr>
          <p:cNvPr id="3" name="İçerik Yer Tutucusu 2">
            <a:extLst>
              <a:ext uri="{FF2B5EF4-FFF2-40B4-BE49-F238E27FC236}">
                <a16:creationId xmlns:a16="http://schemas.microsoft.com/office/drawing/2014/main" id="{D10EF433-027F-45C1-8F3B-BF207D9F4678}"/>
              </a:ext>
            </a:extLst>
          </p:cNvPr>
          <p:cNvSpPr>
            <a:spLocks noGrp="1"/>
          </p:cNvSpPr>
          <p:nvPr>
            <p:ph idx="1"/>
          </p:nvPr>
        </p:nvSpPr>
        <p:spPr>
          <a:xfrm>
            <a:off x="257137" y="1628800"/>
            <a:ext cx="8405045" cy="5073352"/>
          </a:xfrm>
        </p:spPr>
        <p:txBody>
          <a:bodyPr rtlCol="0">
            <a:normAutofit fontScale="85000" lnSpcReduction="20000"/>
          </a:bodyPr>
          <a:lstStyle/>
          <a:p>
            <a:pPr marL="502920" indent="-457200">
              <a:buFont typeface="Wingdings" panose="05000000000000000000" pitchFamily="2" charset="2"/>
              <a:buChar char="q"/>
            </a:pPr>
            <a:r>
              <a:rPr lang="tr-TR" dirty="0"/>
              <a:t>Genel basitlik </a:t>
            </a:r>
          </a:p>
          <a:p>
            <a:pPr marL="1033272" lvl="1" indent="-457200">
              <a:buSzPct val="50000"/>
              <a:buFont typeface="Wingdings" panose="05000000000000000000" pitchFamily="2" charset="2"/>
              <a:buChar char="q"/>
            </a:pPr>
            <a:r>
              <a:rPr lang="tr-TR" dirty="0"/>
              <a:t>Yönetilebilir bir dizi özellik ve yapı: </a:t>
            </a:r>
          </a:p>
          <a:p>
            <a:pPr marL="1490472" lvl="2" indent="-457200">
              <a:buSzPct val="80000"/>
              <a:buFont typeface="Wingdings" panose="05000000000000000000" pitchFamily="2" charset="2"/>
              <a:buChar char="§"/>
            </a:pPr>
            <a:r>
              <a:rPr lang="tr-TR" dirty="0"/>
              <a:t>Temel Yapılar sahip dil (</a:t>
            </a:r>
            <a:r>
              <a:rPr lang="tr-TR" dirty="0" err="1"/>
              <a:t>Array</a:t>
            </a:r>
            <a:r>
              <a:rPr lang="tr-TR" dirty="0"/>
              <a:t>: C# ve Java) </a:t>
            </a:r>
          </a:p>
          <a:p>
            <a:pPr marL="1033272" lvl="1" indent="-457200">
              <a:buSzPct val="50000"/>
              <a:buFont typeface="Wingdings" panose="05000000000000000000" pitchFamily="2" charset="2"/>
              <a:buChar char="q"/>
            </a:pPr>
            <a:r>
              <a:rPr lang="tr-TR" dirty="0"/>
              <a:t>Özellik Çokluğu (</a:t>
            </a:r>
            <a:r>
              <a:rPr lang="tr-TR" dirty="0" err="1"/>
              <a:t>Feature</a:t>
            </a:r>
            <a:r>
              <a:rPr lang="tr-TR" dirty="0"/>
              <a:t> </a:t>
            </a:r>
            <a:r>
              <a:rPr lang="tr-TR" dirty="0" err="1"/>
              <a:t>Multiplicity</a:t>
            </a:r>
            <a:r>
              <a:rPr lang="tr-TR" dirty="0"/>
              <a:t>) : </a:t>
            </a:r>
          </a:p>
          <a:p>
            <a:pPr lvl="1" indent="0">
              <a:buNone/>
            </a:pPr>
            <a:r>
              <a:rPr lang="tr-TR" b="1" dirty="0"/>
              <a:t>Java arttırma örneği</a:t>
            </a:r>
          </a:p>
          <a:p>
            <a:pPr lvl="1" indent="0">
              <a:buNone/>
            </a:pPr>
            <a:endParaRPr lang="tr-TR" dirty="0"/>
          </a:p>
          <a:p>
            <a:pPr lvl="1" indent="0">
              <a:buNone/>
            </a:pPr>
            <a:endParaRPr lang="tr-TR" dirty="0"/>
          </a:p>
          <a:p>
            <a:pPr lvl="1" indent="0">
              <a:buNone/>
            </a:pPr>
            <a:endParaRPr lang="tr-TR" dirty="0"/>
          </a:p>
          <a:p>
            <a:pPr lvl="1" indent="0">
              <a:buNone/>
            </a:pPr>
            <a:endParaRPr lang="tr-TR" dirty="0"/>
          </a:p>
          <a:p>
            <a:pPr marL="1035050" lvl="1" indent="-342900">
              <a:buSzPct val="50000"/>
              <a:buFont typeface="Wingdings" panose="05000000000000000000" pitchFamily="2" charset="2"/>
              <a:buChar char="q"/>
            </a:pPr>
            <a:r>
              <a:rPr lang="tr-TR" dirty="0"/>
              <a:t>Minimal operatör aşırı yüklemesi: a + b </a:t>
            </a:r>
          </a:p>
          <a:p>
            <a:pPr marL="1492250" lvl="2" indent="-342900">
              <a:buSzPct val="80000"/>
              <a:buFont typeface="Wingdings" panose="05000000000000000000" pitchFamily="2" charset="2"/>
              <a:buChar char="§"/>
            </a:pPr>
            <a:r>
              <a:rPr lang="tr-TR" dirty="0"/>
              <a:t>a ve b </a:t>
            </a:r>
            <a:r>
              <a:rPr lang="tr-TR" dirty="0" err="1"/>
              <a:t>int</a:t>
            </a:r>
            <a:r>
              <a:rPr lang="tr-TR" dirty="0"/>
              <a:t> ise toplama işlemi sonuç </a:t>
            </a:r>
            <a:r>
              <a:rPr lang="tr-TR" dirty="0" err="1"/>
              <a:t>int</a:t>
            </a:r>
            <a:endParaRPr lang="tr-TR" dirty="0"/>
          </a:p>
          <a:p>
            <a:pPr marL="1492250" lvl="2" indent="-342900">
              <a:buSzPct val="80000"/>
              <a:buFont typeface="Wingdings" panose="05000000000000000000" pitchFamily="2" charset="2"/>
              <a:buChar char="§"/>
            </a:pPr>
            <a:r>
              <a:rPr lang="tr-TR" dirty="0"/>
              <a:t>a ve b </a:t>
            </a:r>
            <a:r>
              <a:rPr lang="tr-TR" dirty="0" err="1"/>
              <a:t>string</a:t>
            </a:r>
            <a:r>
              <a:rPr lang="tr-TR" dirty="0"/>
              <a:t> ise birleştirme işlemi sonuç </a:t>
            </a:r>
            <a:r>
              <a:rPr lang="tr-TR" dirty="0" err="1"/>
              <a:t>string</a:t>
            </a:r>
            <a:endParaRPr lang="tr-TR" dirty="0"/>
          </a:p>
          <a:p>
            <a:pPr marL="1492250" lvl="2" indent="-342900">
              <a:buSzPct val="80000"/>
              <a:buFont typeface="Wingdings" panose="05000000000000000000" pitchFamily="2" charset="2"/>
              <a:buChar char="§"/>
            </a:pPr>
            <a:r>
              <a:rPr lang="tr-TR" dirty="0"/>
              <a:t>Programlama </a:t>
            </a:r>
            <a:r>
              <a:rPr lang="tr-TR" dirty="0" err="1"/>
              <a:t>dilinine</a:t>
            </a:r>
            <a:r>
              <a:rPr lang="tr-TR" dirty="0"/>
              <a:t> farklılıklar olabilir. </a:t>
            </a:r>
          </a:p>
          <a:p>
            <a:pPr lvl="3" indent="0">
              <a:buNone/>
            </a:pPr>
            <a:endParaRPr lang="tr-TR" dirty="0"/>
          </a:p>
          <a:p>
            <a:pPr lvl="3" indent="0">
              <a:buNone/>
            </a:pPr>
            <a:r>
              <a:rPr lang="tr-TR" dirty="0"/>
              <a:t>			  </a:t>
            </a:r>
            <a:r>
              <a:rPr lang="tr-TR" dirty="0">
                <a:hlinkClick r:id="rId3"/>
              </a:rPr>
              <a:t>https://en.wikipedia.org/wiki/Operator_overloading</a:t>
            </a:r>
            <a:endParaRPr lang="tr-TR" dirty="0">
              <a:latin typeface="Arial" panose="020B0604020202020204" pitchFamily="34" charset="0"/>
            </a:endParaRPr>
          </a:p>
        </p:txBody>
      </p:sp>
      <p:pic>
        <p:nvPicPr>
          <p:cNvPr id="4" name="image18.png"/>
          <p:cNvPicPr/>
          <p:nvPr/>
        </p:nvPicPr>
        <p:blipFill>
          <a:blip r:embed="rId4" cstate="print"/>
          <a:stretch>
            <a:fillRect/>
          </a:stretch>
        </p:blipFill>
        <p:spPr>
          <a:xfrm>
            <a:off x="3707904" y="3068960"/>
            <a:ext cx="2320855" cy="1312540"/>
          </a:xfrm>
          <a:prstGeom prst="rect">
            <a:avLst/>
          </a:prstGeom>
        </p:spPr>
      </p:pic>
    </p:spTree>
    <p:extLst>
      <p:ext uri="{BB962C8B-B14F-4D97-AF65-F5344CB8AC3E}">
        <p14:creationId xmlns:p14="http://schemas.microsoft.com/office/powerpoint/2010/main" val="254494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A4EE38-DE1D-4015-B070-A6B7E4B6135F}"/>
              </a:ext>
            </a:extLst>
          </p:cNvPr>
          <p:cNvSpPr>
            <a:spLocks noGrp="1"/>
          </p:cNvSpPr>
          <p:nvPr>
            <p:ph type="title"/>
          </p:nvPr>
        </p:nvSpPr>
        <p:spPr>
          <a:xfrm>
            <a:off x="179512" y="332656"/>
            <a:ext cx="7632848" cy="1125860"/>
          </a:xfrm>
        </p:spPr>
        <p:txBody>
          <a:bodyPr rtlCol="0"/>
          <a:lstStyle/>
          <a:p>
            <a:r>
              <a:rPr lang="tr-TR" sz="3200" dirty="0"/>
              <a:t>Programlama Dili Değerlendirme Kriterleri : Okunabilirlik (</a:t>
            </a:r>
            <a:r>
              <a:rPr lang="tr-TR" sz="3200" dirty="0" err="1"/>
              <a:t>Readability</a:t>
            </a:r>
            <a:r>
              <a:rPr lang="tr-TR" sz="3200" dirty="0"/>
              <a:t>)</a:t>
            </a:r>
          </a:p>
        </p:txBody>
      </p:sp>
      <p:sp>
        <p:nvSpPr>
          <p:cNvPr id="3" name="İçerik Yer Tutucusu 2">
            <a:extLst>
              <a:ext uri="{FF2B5EF4-FFF2-40B4-BE49-F238E27FC236}">
                <a16:creationId xmlns:a16="http://schemas.microsoft.com/office/drawing/2014/main" id="{0861EC1F-BCEB-45FA-970D-948326BC86E2}"/>
              </a:ext>
            </a:extLst>
          </p:cNvPr>
          <p:cNvSpPr>
            <a:spLocks noGrp="1"/>
          </p:cNvSpPr>
          <p:nvPr>
            <p:ph idx="1"/>
          </p:nvPr>
        </p:nvSpPr>
        <p:spPr>
          <a:xfrm>
            <a:off x="179512" y="1674540"/>
            <a:ext cx="8640960" cy="5073352"/>
          </a:xfrm>
        </p:spPr>
        <p:txBody>
          <a:bodyPr rtlCol="0">
            <a:normAutofit/>
          </a:bodyPr>
          <a:lstStyle/>
          <a:p>
            <a:pPr marL="502920" indent="-457200">
              <a:buFont typeface="Wingdings" panose="05000000000000000000" pitchFamily="2" charset="2"/>
              <a:buChar char="q"/>
            </a:pPr>
            <a:r>
              <a:rPr lang="tr-TR" sz="2800" dirty="0" err="1"/>
              <a:t>Ortogonalite</a:t>
            </a:r>
            <a:r>
              <a:rPr lang="tr-TR" sz="2800" dirty="0"/>
              <a:t> </a:t>
            </a:r>
          </a:p>
          <a:p>
            <a:pPr marL="1033272" lvl="1" indent="-457200">
              <a:buSzPct val="50000"/>
              <a:buFont typeface="Wingdings" panose="05000000000000000000" pitchFamily="2" charset="2"/>
              <a:buChar char="q"/>
            </a:pPr>
            <a:r>
              <a:rPr lang="tr-TR" sz="2800" dirty="0" err="1"/>
              <a:t>Ortogonalite</a:t>
            </a:r>
            <a:r>
              <a:rPr lang="tr-TR" sz="2800" dirty="0"/>
              <a:t>, "A'yı değiştirmek B'yi değiştirmez" anlamına gelen özelliktir. </a:t>
            </a:r>
          </a:p>
          <a:p>
            <a:pPr marL="1033272" lvl="1" indent="-457200">
              <a:buSzPct val="50000"/>
              <a:buFont typeface="Wingdings" panose="05000000000000000000" pitchFamily="2" charset="2"/>
              <a:buChar char="q"/>
            </a:pPr>
            <a:r>
              <a:rPr lang="tr-TR" sz="2800" dirty="0"/>
              <a:t>Bir programlama dilinde </a:t>
            </a:r>
            <a:r>
              <a:rPr lang="tr-TR" sz="2800" dirty="0" err="1"/>
              <a:t>ortogonallik</a:t>
            </a:r>
            <a:r>
              <a:rPr lang="tr-TR" sz="2800" dirty="0"/>
              <a:t>, nispeten küçük bir ilkel yapı kümesinin, dilin kontrol ve veri yapılarını oluşturmak için nispeten az sayıda yolla birleştirilebileceği anlamına gelir. </a:t>
            </a:r>
          </a:p>
          <a:p>
            <a:pPr marL="1033272" lvl="1" indent="-457200">
              <a:buSzPct val="50000"/>
              <a:buFont typeface="Wingdings" panose="05000000000000000000" pitchFamily="2" charset="2"/>
              <a:buChar char="q"/>
            </a:pPr>
            <a:r>
              <a:rPr lang="tr-TR" sz="2800" dirty="0" err="1"/>
              <a:t>opcode</a:t>
            </a:r>
            <a:r>
              <a:rPr lang="tr-TR" sz="2800" dirty="0"/>
              <a:t> [ </a:t>
            </a:r>
            <a:r>
              <a:rPr lang="tr-TR" sz="2800" dirty="0" err="1"/>
              <a:t>operand</a:t>
            </a:r>
            <a:r>
              <a:rPr lang="tr-TR" sz="2800" dirty="0"/>
              <a:t> ] [ </a:t>
            </a:r>
            <a:r>
              <a:rPr lang="tr-TR" sz="2800" dirty="0" err="1"/>
              <a:t>operand</a:t>
            </a:r>
            <a:r>
              <a:rPr lang="tr-TR" sz="2800" dirty="0"/>
              <a:t> </a:t>
            </a:r>
          </a:p>
          <a:p>
            <a:pPr lvl="1" indent="0">
              <a:buNone/>
            </a:pPr>
            <a:endParaRPr lang="tr-TR" sz="1600" dirty="0"/>
          </a:p>
          <a:p>
            <a:endParaRPr lang="tr-TR" sz="1600" dirty="0"/>
          </a:p>
          <a:p>
            <a:pPr marL="0" indent="0">
              <a:buNone/>
            </a:pPr>
            <a:r>
              <a:rPr lang="tr-TR" sz="1600" dirty="0">
                <a:hlinkClick r:id="rId3"/>
              </a:rPr>
              <a:t>https://en.wikipedia.org/wiki/Orthogonality_(programming)#:~:text=The%20term%20is%20most-frequently,data%20structures%2</a:t>
            </a:r>
            <a:endParaRPr lang="tr-TR" sz="1600" dirty="0"/>
          </a:p>
          <a:p>
            <a:pPr marL="1149350" lvl="1" indent="-457200">
              <a:buFont typeface="Wingdings" panose="05000000000000000000" pitchFamily="2" charset="2"/>
              <a:buChar char="q"/>
            </a:pPr>
            <a:endParaRPr lang="tr-TR" dirty="0">
              <a:latin typeface="Arial" panose="020B0604020202020204" pitchFamily="34" charset="0"/>
            </a:endParaRPr>
          </a:p>
        </p:txBody>
      </p:sp>
    </p:spTree>
    <p:extLst>
      <p:ext uri="{BB962C8B-B14F-4D97-AF65-F5344CB8AC3E}">
        <p14:creationId xmlns:p14="http://schemas.microsoft.com/office/powerpoint/2010/main" val="1163146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BF7E1A-4726-4A4D-936E-1547410B3991}"/>
              </a:ext>
            </a:extLst>
          </p:cNvPr>
          <p:cNvSpPr>
            <a:spLocks noGrp="1"/>
          </p:cNvSpPr>
          <p:nvPr>
            <p:ph type="title"/>
          </p:nvPr>
        </p:nvSpPr>
        <p:spPr>
          <a:xfrm>
            <a:off x="611560" y="332656"/>
            <a:ext cx="7200900" cy="1485900"/>
          </a:xfrm>
        </p:spPr>
        <p:txBody>
          <a:bodyPr rtlCol="0"/>
          <a:lstStyle/>
          <a:p>
            <a:r>
              <a:rPr lang="tr-TR" sz="3200" dirty="0"/>
              <a:t>Programlama Dili Değerlendirme Kriterleri : Okunabilirlik (</a:t>
            </a:r>
            <a:r>
              <a:rPr lang="tr-TR" sz="3200" dirty="0" err="1"/>
              <a:t>Readability</a:t>
            </a:r>
            <a:r>
              <a:rPr lang="tr-TR" sz="3200" dirty="0"/>
              <a:t>) </a:t>
            </a:r>
          </a:p>
        </p:txBody>
      </p:sp>
      <p:sp>
        <p:nvSpPr>
          <p:cNvPr id="3" name="İçerik Yer Tutucusu 2">
            <a:extLst>
              <a:ext uri="{FF2B5EF4-FFF2-40B4-BE49-F238E27FC236}">
                <a16:creationId xmlns:a16="http://schemas.microsoft.com/office/drawing/2014/main" id="{57D24D5D-0235-41C0-B7A5-8534D08ABD25}"/>
              </a:ext>
            </a:extLst>
          </p:cNvPr>
          <p:cNvSpPr>
            <a:spLocks noGrp="1"/>
          </p:cNvSpPr>
          <p:nvPr>
            <p:ph idx="1"/>
          </p:nvPr>
        </p:nvSpPr>
        <p:spPr>
          <a:xfrm>
            <a:off x="611560" y="2060848"/>
            <a:ext cx="8305800" cy="3849216"/>
          </a:xfrm>
        </p:spPr>
        <p:txBody>
          <a:bodyPr rtlCol="0"/>
          <a:lstStyle/>
          <a:p>
            <a:pPr marL="502920" indent="-457200">
              <a:buFont typeface="Wingdings" panose="05000000000000000000" pitchFamily="2" charset="2"/>
              <a:buChar char="q"/>
            </a:pPr>
            <a:r>
              <a:rPr lang="tr-TR" dirty="0"/>
              <a:t>Veri tipleri </a:t>
            </a:r>
          </a:p>
          <a:p>
            <a:pPr marL="1033272" lvl="1" indent="-457200">
              <a:buSzPct val="50000"/>
              <a:buFont typeface="Wingdings" panose="05000000000000000000" pitchFamily="2" charset="2"/>
              <a:buChar char="q"/>
            </a:pPr>
            <a:r>
              <a:rPr lang="tr-TR" dirty="0"/>
              <a:t>Yeterli önceden tanımlanmış veri türleri </a:t>
            </a:r>
          </a:p>
          <a:p>
            <a:pPr marL="1033272" lvl="1" indent="-457200">
              <a:buSzPct val="50000"/>
              <a:buFont typeface="Wingdings" panose="05000000000000000000" pitchFamily="2" charset="2"/>
              <a:buChar char="q"/>
            </a:pPr>
            <a:r>
              <a:rPr lang="tr-TR" dirty="0"/>
              <a:t>C’de </a:t>
            </a:r>
            <a:r>
              <a:rPr lang="tr-TR" dirty="0" err="1"/>
              <a:t>Boolean</a:t>
            </a:r>
            <a:r>
              <a:rPr lang="tr-TR" dirty="0"/>
              <a:t> veri tipi yoktur </a:t>
            </a:r>
          </a:p>
          <a:p>
            <a:pPr marL="1490472" lvl="2" indent="-457200">
              <a:buSzPct val="80000"/>
              <a:buFont typeface="Wingdings" panose="05000000000000000000" pitchFamily="2" charset="2"/>
              <a:buChar char="§"/>
            </a:pPr>
            <a:r>
              <a:rPr lang="tr-TR" sz="2200" dirty="0" err="1"/>
              <a:t>timeout</a:t>
            </a:r>
            <a:r>
              <a:rPr lang="tr-TR" sz="2200" dirty="0"/>
              <a:t> = 0 </a:t>
            </a:r>
          </a:p>
          <a:p>
            <a:pPr marL="1033272" lvl="1" indent="-457200">
              <a:buSzPct val="50000"/>
              <a:buFont typeface="Wingdings" panose="05000000000000000000" pitchFamily="2" charset="2"/>
              <a:buChar char="q"/>
            </a:pPr>
            <a:r>
              <a:rPr lang="tr-TR" dirty="0"/>
              <a:t>Java, C#, </a:t>
            </a:r>
            <a:r>
              <a:rPr lang="tr-TR" dirty="0" err="1"/>
              <a:t>Python</a:t>
            </a:r>
            <a:r>
              <a:rPr lang="tr-TR" dirty="0"/>
              <a:t>… gibi dillerde </a:t>
            </a:r>
            <a:r>
              <a:rPr lang="tr-TR" dirty="0" err="1"/>
              <a:t>Boolean</a:t>
            </a:r>
            <a:r>
              <a:rPr lang="tr-TR" dirty="0"/>
              <a:t> veri tipi vardır. </a:t>
            </a:r>
          </a:p>
          <a:p>
            <a:pPr marL="1490472" lvl="2" indent="-457200">
              <a:buSzPct val="80000"/>
              <a:buFont typeface="Wingdings" panose="05000000000000000000" pitchFamily="2" charset="2"/>
              <a:buChar char="§"/>
            </a:pPr>
            <a:r>
              <a:rPr lang="tr-TR" sz="2200" dirty="0" err="1"/>
              <a:t>timeout</a:t>
            </a:r>
            <a:r>
              <a:rPr lang="tr-TR" sz="2200" dirty="0"/>
              <a:t> = </a:t>
            </a:r>
            <a:r>
              <a:rPr lang="tr-TR" sz="2200" dirty="0" err="1"/>
              <a:t>false</a:t>
            </a:r>
            <a:r>
              <a:rPr lang="tr-TR" sz="2200" dirty="0"/>
              <a:t> </a:t>
            </a:r>
          </a:p>
        </p:txBody>
      </p:sp>
    </p:spTree>
    <p:extLst>
      <p:ext uri="{BB962C8B-B14F-4D97-AF65-F5344CB8AC3E}">
        <p14:creationId xmlns:p14="http://schemas.microsoft.com/office/powerpoint/2010/main" val="857171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Başlık 1"/>
          <p:cNvSpPr>
            <a:spLocks noGrp="1"/>
          </p:cNvSpPr>
          <p:nvPr>
            <p:ph type="title"/>
          </p:nvPr>
        </p:nvSpPr>
        <p:spPr/>
        <p:txBody>
          <a:bodyPr/>
          <a:lstStyle/>
          <a:p>
            <a:r>
              <a:rPr lang="tr-TR">
                <a:solidFill>
                  <a:srgbClr val="C00000"/>
                </a:solidFill>
              </a:rPr>
              <a:t>Syntax Tasarımı		</a:t>
            </a:r>
          </a:p>
        </p:txBody>
      </p:sp>
      <p:sp>
        <p:nvSpPr>
          <p:cNvPr id="33795" name="İçerik Yer Tutucusu 2"/>
          <p:cNvSpPr>
            <a:spLocks noGrp="1"/>
          </p:cNvSpPr>
          <p:nvPr>
            <p:ph idx="1"/>
          </p:nvPr>
        </p:nvSpPr>
        <p:spPr/>
        <p:txBody>
          <a:bodyPr/>
          <a:lstStyle/>
          <a:p>
            <a:r>
              <a:rPr lang="tr-TR"/>
              <a:t>Bir programın syntax tasarımı okunabilirlik için en önemli etkenlerden biridir</a:t>
            </a:r>
          </a:p>
          <a:p>
            <a:r>
              <a:rPr lang="tr-TR"/>
              <a:t>Örneğin değişken isimlerini kısa tutmak okunabilirliği azaltır. Fortran 77’de değişken isimleri 6 karakterle sınırlandırılmıştır. </a:t>
            </a:r>
          </a:p>
          <a:p>
            <a:r>
              <a:rPr lang="tr-TR"/>
              <a:t>Örnek: </a:t>
            </a:r>
            <a:r>
              <a:rPr lang="tr-TR">
                <a:solidFill>
                  <a:srgbClr val="FF0000"/>
                </a:solidFill>
              </a:rPr>
              <a:t>ogrenci_no</a:t>
            </a:r>
            <a:r>
              <a:rPr lang="tr-TR"/>
              <a:t> biçiminde okunabilirliği artıracak bir değişken ismi verilemez.</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Başlık 1"/>
          <p:cNvSpPr>
            <a:spLocks noGrp="1"/>
          </p:cNvSpPr>
          <p:nvPr>
            <p:ph type="title"/>
          </p:nvPr>
        </p:nvSpPr>
        <p:spPr/>
        <p:txBody>
          <a:bodyPr/>
          <a:lstStyle/>
          <a:p>
            <a:r>
              <a:rPr lang="tr-TR">
                <a:solidFill>
                  <a:srgbClr val="C00000"/>
                </a:solidFill>
              </a:rPr>
              <a:t>Syntax Tasarımı	</a:t>
            </a:r>
          </a:p>
        </p:txBody>
      </p:sp>
      <p:sp>
        <p:nvSpPr>
          <p:cNvPr id="34819" name="İçerik Yer Tutucusu 2"/>
          <p:cNvSpPr>
            <a:spLocks noGrp="1"/>
          </p:cNvSpPr>
          <p:nvPr>
            <p:ph idx="1"/>
          </p:nvPr>
        </p:nvSpPr>
        <p:spPr>
          <a:xfrm>
            <a:off x="533400" y="1371600"/>
            <a:ext cx="8153400" cy="4572000"/>
          </a:xfrm>
        </p:spPr>
        <p:txBody>
          <a:bodyPr/>
          <a:lstStyle/>
          <a:p>
            <a:r>
              <a:rPr lang="tr-TR" dirty="0"/>
              <a:t>Özel kelimeler de (</a:t>
            </a:r>
            <a:r>
              <a:rPr lang="tr-TR" dirty="0" err="1"/>
              <a:t>for</a:t>
            </a:r>
            <a:r>
              <a:rPr lang="tr-TR" dirty="0"/>
              <a:t>, </a:t>
            </a:r>
            <a:r>
              <a:rPr lang="tr-TR" dirty="0" err="1"/>
              <a:t>end</a:t>
            </a:r>
            <a:r>
              <a:rPr lang="tr-TR" dirty="0"/>
              <a:t>, do, vb.) okunabilirliği etkiler.</a:t>
            </a:r>
          </a:p>
          <a:p>
            <a:r>
              <a:rPr lang="tr-TR" dirty="0"/>
              <a:t>Birleşik durumların gösterim biçimi de okunabilirliği etkiler. Örneğin bir döngü ifadesi verilebilir. </a:t>
            </a:r>
          </a:p>
          <a:p>
            <a:r>
              <a:rPr lang="tr-TR" dirty="0"/>
              <a:t>Özel kelimeler değişken ismi olarak tanımlanırsa da okunabilirlik etkilenir. </a:t>
            </a:r>
          </a:p>
          <a:p>
            <a:r>
              <a:rPr lang="tr-TR" dirty="0"/>
              <a:t>Örneğin </a:t>
            </a:r>
            <a:r>
              <a:rPr lang="tr-TR" dirty="0" err="1"/>
              <a:t>Fortran</a:t>
            </a:r>
            <a:r>
              <a:rPr lang="tr-TR" dirty="0"/>
              <a:t> 95’te Do ve </a:t>
            </a:r>
            <a:r>
              <a:rPr lang="tr-TR" dirty="0" err="1"/>
              <a:t>End</a:t>
            </a:r>
            <a:r>
              <a:rPr lang="tr-TR" dirty="0"/>
              <a:t> özel kelimelerinin değişken ismi olarak ta tanımlanmasında bir sınırlama yoktur. Bu durum okunabilirliği azaltmaktadır.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Başlık 1"/>
          <p:cNvSpPr>
            <a:spLocks noGrp="1"/>
          </p:cNvSpPr>
          <p:nvPr>
            <p:ph type="title"/>
          </p:nvPr>
        </p:nvSpPr>
        <p:spPr/>
        <p:txBody>
          <a:bodyPr/>
          <a:lstStyle/>
          <a:p>
            <a:r>
              <a:rPr lang="tr-TR">
                <a:solidFill>
                  <a:srgbClr val="C00000"/>
                </a:solidFill>
              </a:rPr>
              <a:t>Syntax Tasarımı	</a:t>
            </a:r>
          </a:p>
        </p:txBody>
      </p:sp>
      <p:sp>
        <p:nvSpPr>
          <p:cNvPr id="3" name="İçerik Yer Tutucusu 2"/>
          <p:cNvSpPr>
            <a:spLocks noGrp="1"/>
          </p:cNvSpPr>
          <p:nvPr>
            <p:ph idx="1"/>
          </p:nvPr>
        </p:nvSpPr>
        <p:spPr>
          <a:xfrm>
            <a:off x="609600" y="1219200"/>
            <a:ext cx="8534400" cy="4572000"/>
          </a:xfrm>
        </p:spPr>
        <p:txBody>
          <a:bodyPr/>
          <a:lstStyle/>
          <a:p>
            <a:pPr>
              <a:defRPr/>
            </a:pPr>
            <a:r>
              <a:rPr lang="tr-TR" dirty="0"/>
              <a:t>Bir diğer problem de anlam ve biçim.</a:t>
            </a:r>
          </a:p>
          <a:p>
            <a:pPr marL="0" indent="0">
              <a:buFontTx/>
              <a:buNone/>
              <a:defRPr/>
            </a:pPr>
            <a:r>
              <a:rPr lang="tr-TR" dirty="0"/>
              <a:t>Örneğin C programlama dilinde </a:t>
            </a:r>
            <a:r>
              <a:rPr lang="tr-TR" dirty="0" err="1"/>
              <a:t>static</a:t>
            </a:r>
            <a:r>
              <a:rPr lang="tr-TR" dirty="0"/>
              <a:t> kelimesi kullanılış biçimine göre farklı anlamlara gelmektedir.</a:t>
            </a:r>
          </a:p>
          <a:p>
            <a:pPr marL="0" indent="0">
              <a:buFontTx/>
              <a:buNone/>
              <a:defRPr/>
            </a:pPr>
            <a:r>
              <a:rPr lang="tr-TR" dirty="0"/>
              <a:t>Eğer bir fonksiyonun içinde değişken tanımlamak için kullanılıyorsa değişkenin derleme zamanında (</a:t>
            </a:r>
            <a:r>
              <a:rPr lang="tr-TR" dirty="0" err="1"/>
              <a:t>compile</a:t>
            </a:r>
            <a:r>
              <a:rPr lang="tr-TR" dirty="0"/>
              <a:t> time) oluşturulacağı anlamına gelmektedir.</a:t>
            </a:r>
          </a:p>
          <a:p>
            <a:pPr marL="0" indent="0">
              <a:buFontTx/>
              <a:buNone/>
              <a:defRPr/>
            </a:pPr>
            <a:r>
              <a:rPr lang="tr-TR" dirty="0"/>
              <a:t>Eğer tüm fonksiyonların dışında değişken tanımlamak için kullanılıyorsa, bu değişken bu dosyadan alınamaz ve ancak ve ancak tanımlandığı dosyada görülebilir.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Başlık 1"/>
          <p:cNvSpPr>
            <a:spLocks noGrp="1"/>
          </p:cNvSpPr>
          <p:nvPr>
            <p:ph type="title"/>
          </p:nvPr>
        </p:nvSpPr>
        <p:spPr/>
        <p:txBody>
          <a:bodyPr/>
          <a:lstStyle/>
          <a:p>
            <a:r>
              <a:rPr lang="tr-TR">
                <a:solidFill>
                  <a:srgbClr val="C00000"/>
                </a:solidFill>
              </a:rPr>
              <a:t>Syntax Tasarımı</a:t>
            </a:r>
          </a:p>
        </p:txBody>
      </p:sp>
      <p:sp>
        <p:nvSpPr>
          <p:cNvPr id="3" name="İçerik Yer Tutucusu 2"/>
          <p:cNvSpPr>
            <a:spLocks noGrp="1"/>
          </p:cNvSpPr>
          <p:nvPr>
            <p:ph idx="1"/>
          </p:nvPr>
        </p:nvSpPr>
        <p:spPr/>
        <p:txBody>
          <a:bodyPr>
            <a:normAutofit lnSpcReduction="10000"/>
          </a:bodyPr>
          <a:lstStyle/>
          <a:p>
            <a:pPr>
              <a:defRPr/>
            </a:pPr>
            <a:r>
              <a:rPr lang="tr-TR" dirty="0"/>
              <a:t>ÖRNEK: UNIX’ in </a:t>
            </a:r>
            <a:r>
              <a:rPr lang="tr-TR" dirty="0" err="1"/>
              <a:t>shell</a:t>
            </a:r>
            <a:r>
              <a:rPr lang="tr-TR" dirty="0"/>
              <a:t>  komutları çoğu zaman alakasız bir fonksiyonu göstermektedir. Bu da okunabilirliği azaltmaktadır.</a:t>
            </a:r>
          </a:p>
          <a:p>
            <a:pPr marL="0" indent="0">
              <a:buFontTx/>
              <a:buNone/>
              <a:defRPr/>
            </a:pPr>
            <a:r>
              <a:rPr lang="tr-TR" dirty="0" err="1"/>
              <a:t>grep</a:t>
            </a:r>
            <a:r>
              <a:rPr lang="tr-TR" dirty="0"/>
              <a:t> komutu size herhangi bir şey anımsatıyor mu?</a:t>
            </a:r>
          </a:p>
          <a:p>
            <a:pPr marL="0" indent="0">
              <a:buFontTx/>
              <a:buNone/>
              <a:defRPr/>
            </a:pPr>
            <a:r>
              <a:rPr lang="tr-TR" b="1" dirty="0">
                <a:solidFill>
                  <a:srgbClr val="FF0000"/>
                </a:solidFill>
              </a:rPr>
              <a:t>g</a:t>
            </a:r>
            <a:r>
              <a:rPr lang="tr-TR" dirty="0"/>
              <a:t> harfi global komut olduğunu gösteriyor.</a:t>
            </a:r>
          </a:p>
          <a:p>
            <a:pPr marL="0" indent="0">
              <a:buFontTx/>
              <a:buNone/>
              <a:defRPr/>
            </a:pPr>
            <a:r>
              <a:rPr lang="tr-TR" b="1" dirty="0">
                <a:solidFill>
                  <a:srgbClr val="FF0000"/>
                </a:solidFill>
              </a:rPr>
              <a:t>re</a:t>
            </a:r>
            <a:r>
              <a:rPr lang="tr-TR" dirty="0"/>
              <a:t> </a:t>
            </a:r>
            <a:r>
              <a:rPr lang="tr-TR" dirty="0" err="1"/>
              <a:t>regular</a:t>
            </a:r>
            <a:r>
              <a:rPr lang="tr-TR" dirty="0"/>
              <a:t> </a:t>
            </a:r>
            <a:r>
              <a:rPr lang="tr-TR" dirty="0" err="1"/>
              <a:t>expression</a:t>
            </a:r>
            <a:endParaRPr lang="tr-TR" dirty="0"/>
          </a:p>
          <a:p>
            <a:pPr marL="0" indent="0">
              <a:buFontTx/>
              <a:buNone/>
              <a:defRPr/>
            </a:pPr>
            <a:r>
              <a:rPr lang="tr-TR" b="1" dirty="0">
                <a:solidFill>
                  <a:srgbClr val="FF0000"/>
                </a:solidFill>
              </a:rPr>
              <a:t>p</a:t>
            </a:r>
            <a:r>
              <a:rPr lang="tr-TR" dirty="0"/>
              <a:t> </a:t>
            </a:r>
            <a:r>
              <a:rPr lang="tr-TR" dirty="0" err="1"/>
              <a:t>regular</a:t>
            </a:r>
            <a:r>
              <a:rPr lang="tr-TR" dirty="0"/>
              <a:t> ifadeyi içeren </a:t>
            </a:r>
            <a:r>
              <a:rPr lang="tr-TR" dirty="0" err="1"/>
              <a:t>substring’lerin</a:t>
            </a:r>
            <a:r>
              <a:rPr lang="tr-TR" dirty="0"/>
              <a:t> yazılması komutudur</a:t>
            </a:r>
          </a:p>
          <a:p>
            <a:pPr marL="0" indent="0">
              <a:buFontTx/>
              <a:buNone/>
              <a:defRPr/>
            </a:pPr>
            <a:r>
              <a:rPr lang="tr-TR" dirty="0">
                <a:solidFill>
                  <a:srgbClr val="7030A0"/>
                </a:solidFill>
              </a:rPr>
              <a:t>Global </a:t>
            </a:r>
            <a:r>
              <a:rPr lang="tr-TR" dirty="0" err="1">
                <a:solidFill>
                  <a:srgbClr val="7030A0"/>
                </a:solidFill>
              </a:rPr>
              <a:t>Regular</a:t>
            </a:r>
            <a:r>
              <a:rPr lang="tr-TR" dirty="0">
                <a:solidFill>
                  <a:srgbClr val="7030A0"/>
                </a:solidFill>
              </a:rPr>
              <a:t> </a:t>
            </a:r>
            <a:r>
              <a:rPr lang="tr-TR" dirty="0" err="1">
                <a:solidFill>
                  <a:srgbClr val="7030A0"/>
                </a:solidFill>
              </a:rPr>
              <a:t>Expression</a:t>
            </a:r>
            <a:r>
              <a:rPr lang="tr-TR" dirty="0">
                <a:solidFill>
                  <a:srgbClr val="7030A0"/>
                </a:solidFill>
              </a:rPr>
              <a:t> Printer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Başlık"/>
          <p:cNvSpPr>
            <a:spLocks noGrp="1"/>
          </p:cNvSpPr>
          <p:nvPr>
            <p:ph type="title"/>
          </p:nvPr>
        </p:nvSpPr>
        <p:spPr/>
        <p:txBody>
          <a:bodyPr/>
          <a:lstStyle/>
          <a:p>
            <a:r>
              <a:rPr lang="tr-TR">
                <a:solidFill>
                  <a:srgbClr val="C00000"/>
                </a:solidFill>
              </a:rPr>
              <a:t>Syntax Tasarımı</a:t>
            </a:r>
          </a:p>
        </p:txBody>
      </p:sp>
      <p:sp>
        <p:nvSpPr>
          <p:cNvPr id="37891" name="2 İçerik Yer Tutucusu"/>
          <p:cNvSpPr>
            <a:spLocks noGrp="1"/>
          </p:cNvSpPr>
          <p:nvPr>
            <p:ph idx="1"/>
          </p:nvPr>
        </p:nvSpPr>
        <p:spPr>
          <a:xfrm>
            <a:off x="609600" y="1600200"/>
            <a:ext cx="8382000" cy="4572000"/>
          </a:xfrm>
        </p:spPr>
        <p:txBody>
          <a:bodyPr/>
          <a:lstStyle/>
          <a:p>
            <a:pPr marL="342900" lvl="1" indent="-342900">
              <a:buFontTx/>
              <a:buChar char="•"/>
            </a:pPr>
            <a:r>
              <a:rPr lang="tr-TR" sz="2800"/>
              <a:t>Tanıtıcı/kimlik belirtici (</a:t>
            </a:r>
            <a:r>
              <a:rPr lang="en-US" sz="2800"/>
              <a:t>Identifier</a:t>
            </a:r>
            <a:r>
              <a:rPr lang="tr-TR" sz="2800"/>
              <a:t>) biçimleri</a:t>
            </a:r>
            <a:r>
              <a:rPr lang="en-US" sz="2800"/>
              <a:t>: </a:t>
            </a:r>
            <a:r>
              <a:rPr lang="tr-TR" sz="2800"/>
              <a:t>Esnek kompozisyon</a:t>
            </a:r>
            <a:r>
              <a:rPr lang="en-US" sz="2800"/>
              <a:t> </a:t>
            </a:r>
          </a:p>
          <a:p>
            <a:r>
              <a:rPr lang="tr-TR"/>
              <a:t>Karmaşık ve birleşik ifadelerin oluşturulması için belirli özel deyimlerin (kelime ve metot) kullanılması</a:t>
            </a:r>
          </a:p>
          <a:p>
            <a:r>
              <a:rPr lang="tr-TR"/>
              <a:t>Anlamlı anahtar sözcükler ve anlaşılabilir yapılar kullanılması</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3568" y="332656"/>
            <a:ext cx="7200900" cy="1485900"/>
          </a:xfrm>
        </p:spPr>
        <p:txBody>
          <a:bodyPr/>
          <a:lstStyle/>
          <a:p>
            <a:r>
              <a:rPr lang="tr-TR" sz="3200" dirty="0"/>
              <a:t>Programlama Dili Değerlendirme Kriterleri : Okunabilirlik (</a:t>
            </a:r>
            <a:r>
              <a:rPr lang="tr-TR" sz="3200" dirty="0" err="1"/>
              <a:t>Readability</a:t>
            </a:r>
            <a:r>
              <a:rPr lang="tr-TR" sz="3200" dirty="0"/>
              <a:t>)</a:t>
            </a:r>
          </a:p>
        </p:txBody>
      </p:sp>
      <p:sp>
        <p:nvSpPr>
          <p:cNvPr id="3" name="İçerik Yer Tutucusu 2"/>
          <p:cNvSpPr>
            <a:spLocks noGrp="1"/>
          </p:cNvSpPr>
          <p:nvPr>
            <p:ph idx="1"/>
          </p:nvPr>
        </p:nvSpPr>
        <p:spPr>
          <a:xfrm>
            <a:off x="683568" y="2204864"/>
            <a:ext cx="8305800" cy="3345160"/>
          </a:xfrm>
        </p:spPr>
        <p:txBody>
          <a:bodyPr/>
          <a:lstStyle/>
          <a:p>
            <a:pPr marL="502920" indent="-457200">
              <a:buFont typeface="Wingdings" panose="05000000000000000000" pitchFamily="2" charset="2"/>
              <a:buChar char="q"/>
            </a:pPr>
            <a:r>
              <a:rPr lang="tr-TR" dirty="0"/>
              <a:t>Sözdizimi ile ilgili hususlar </a:t>
            </a:r>
          </a:p>
          <a:p>
            <a:pPr marL="1149350" lvl="1" indent="-457200">
              <a:buFont typeface="Wingdings" panose="05000000000000000000" pitchFamily="2" charset="2"/>
              <a:buChar char="q"/>
            </a:pPr>
            <a:r>
              <a:rPr lang="tr-TR" dirty="0"/>
              <a:t>Özel Kelimeler </a:t>
            </a:r>
          </a:p>
          <a:p>
            <a:pPr marL="1444625" lvl="2" indent="-457200">
              <a:buSzPct val="80000"/>
              <a:buFont typeface="Wingdings" panose="05000000000000000000" pitchFamily="2" charset="2"/>
              <a:buChar char="§"/>
            </a:pPr>
            <a:r>
              <a:rPr lang="tr-TR" dirty="0"/>
              <a:t>Döngü için özel kelimeler: </a:t>
            </a:r>
            <a:r>
              <a:rPr lang="tr-TR" dirty="0" err="1"/>
              <a:t>while</a:t>
            </a:r>
            <a:r>
              <a:rPr lang="tr-TR" dirty="0"/>
              <a:t>, </a:t>
            </a:r>
            <a:r>
              <a:rPr lang="tr-TR" dirty="0" err="1"/>
              <a:t>class</a:t>
            </a:r>
            <a:r>
              <a:rPr lang="tr-TR" dirty="0"/>
              <a:t>, </a:t>
            </a:r>
            <a:r>
              <a:rPr lang="tr-TR" dirty="0" err="1"/>
              <a:t>and</a:t>
            </a:r>
            <a:r>
              <a:rPr lang="tr-TR" dirty="0"/>
              <a:t> </a:t>
            </a:r>
            <a:r>
              <a:rPr lang="tr-TR" dirty="0" err="1"/>
              <a:t>for</a:t>
            </a:r>
            <a:r>
              <a:rPr lang="tr-TR" dirty="0"/>
              <a:t> </a:t>
            </a:r>
          </a:p>
          <a:p>
            <a:pPr marL="1149350" lvl="1" indent="-457200">
              <a:buSzPct val="50000"/>
              <a:buFont typeface="Wingdings" panose="05000000000000000000" pitchFamily="2" charset="2"/>
              <a:buChar char="q"/>
            </a:pPr>
            <a:r>
              <a:rPr lang="tr-TR" dirty="0"/>
              <a:t>Birleşik özel kelimeler </a:t>
            </a:r>
          </a:p>
          <a:p>
            <a:pPr marL="1444625" lvl="2" indent="-457200">
              <a:buSzPct val="80000"/>
              <a:buFont typeface="Wingdings" panose="05000000000000000000" pitchFamily="2" charset="2"/>
              <a:buChar char="§"/>
            </a:pPr>
            <a:r>
              <a:rPr lang="tr-TR" dirty="0" err="1"/>
              <a:t>static</a:t>
            </a:r>
            <a:r>
              <a:rPr lang="tr-TR" dirty="0"/>
              <a:t> kelimesi (</a:t>
            </a:r>
            <a:r>
              <a:rPr lang="tr-TR" dirty="0" err="1"/>
              <a:t>compile</a:t>
            </a:r>
            <a:r>
              <a:rPr lang="tr-TR" dirty="0"/>
              <a:t> </a:t>
            </a:r>
            <a:r>
              <a:rPr lang="tr-TR" dirty="0" err="1"/>
              <a:t>time’da</a:t>
            </a:r>
            <a:r>
              <a:rPr lang="tr-TR" dirty="0"/>
              <a:t> yüklenir) </a:t>
            </a:r>
          </a:p>
          <a:p>
            <a:pPr marL="1444625" lvl="2" indent="-457200">
              <a:buSzPct val="80000"/>
              <a:buFont typeface="Wingdings" panose="05000000000000000000" pitchFamily="2" charset="2"/>
              <a:buChar char="§"/>
            </a:pPr>
            <a:r>
              <a:rPr lang="tr-TR" dirty="0" err="1"/>
              <a:t>public</a:t>
            </a:r>
            <a:r>
              <a:rPr lang="tr-TR" dirty="0"/>
              <a:t> </a:t>
            </a:r>
            <a:r>
              <a:rPr lang="tr-TR" dirty="0" err="1"/>
              <a:t>static</a:t>
            </a:r>
            <a:r>
              <a:rPr lang="tr-TR" dirty="0"/>
              <a:t> </a:t>
            </a:r>
          </a:p>
        </p:txBody>
      </p:sp>
    </p:spTree>
    <p:extLst>
      <p:ext uri="{BB962C8B-B14F-4D97-AF65-F5344CB8AC3E}">
        <p14:creationId xmlns:p14="http://schemas.microsoft.com/office/powerpoint/2010/main" val="223451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6294C1-FB65-4366-A83A-341A46390349}"/>
              </a:ext>
            </a:extLst>
          </p:cNvPr>
          <p:cNvSpPr>
            <a:spLocks noGrp="1"/>
          </p:cNvSpPr>
          <p:nvPr>
            <p:ph type="title"/>
          </p:nvPr>
        </p:nvSpPr>
        <p:spPr>
          <a:xfrm>
            <a:off x="611560" y="404664"/>
            <a:ext cx="7200900" cy="1008112"/>
          </a:xfrm>
        </p:spPr>
        <p:txBody>
          <a:bodyPr rtlCol="0"/>
          <a:lstStyle/>
          <a:p>
            <a:pPr rtl="0"/>
            <a:r>
              <a:rPr lang="tr-TR" dirty="0">
                <a:latin typeface="Arial" panose="020B0604020202020204" pitchFamily="34" charset="0"/>
              </a:rPr>
              <a:t>Konular</a:t>
            </a:r>
          </a:p>
        </p:txBody>
      </p:sp>
      <p:sp>
        <p:nvSpPr>
          <p:cNvPr id="3" name="İçerik Yer Tutucusu 2">
            <a:extLst>
              <a:ext uri="{FF2B5EF4-FFF2-40B4-BE49-F238E27FC236}">
                <a16:creationId xmlns:a16="http://schemas.microsoft.com/office/drawing/2014/main" id="{51262635-0730-4040-88A7-C9E553A5898C}"/>
              </a:ext>
            </a:extLst>
          </p:cNvPr>
          <p:cNvSpPr>
            <a:spLocks noGrp="1"/>
          </p:cNvSpPr>
          <p:nvPr>
            <p:ph idx="1"/>
          </p:nvPr>
        </p:nvSpPr>
        <p:spPr>
          <a:xfrm>
            <a:off x="611560" y="1988840"/>
            <a:ext cx="8305800" cy="4411663"/>
          </a:xfrm>
        </p:spPr>
        <p:txBody>
          <a:bodyPr rtlCol="0">
            <a:normAutofit lnSpcReduction="10000"/>
          </a:bodyPr>
          <a:lstStyle/>
          <a:p>
            <a:pPr marL="502920" indent="-457200">
              <a:buFont typeface="Wingdings" panose="05000000000000000000" pitchFamily="2" charset="2"/>
              <a:buChar char="q"/>
            </a:pPr>
            <a:r>
              <a:rPr lang="tr-TR" dirty="0"/>
              <a:t>Derse Giriş </a:t>
            </a:r>
          </a:p>
          <a:p>
            <a:pPr marL="502920" indent="-457200">
              <a:buFont typeface="Wingdings" panose="05000000000000000000" pitchFamily="2" charset="2"/>
              <a:buChar char="q"/>
            </a:pPr>
            <a:r>
              <a:rPr lang="tr-TR" dirty="0"/>
              <a:t>Programlama Dillerinin Seviyesine Göre Sınıflandırılması </a:t>
            </a:r>
          </a:p>
          <a:p>
            <a:pPr marL="502920" indent="-457200">
              <a:buFont typeface="Wingdings" panose="05000000000000000000" pitchFamily="2" charset="2"/>
              <a:buChar char="q"/>
            </a:pPr>
            <a:r>
              <a:rPr lang="tr-TR" dirty="0"/>
              <a:t>Programlama Alanları </a:t>
            </a:r>
          </a:p>
          <a:p>
            <a:pPr marL="502920" indent="-457200">
              <a:buFont typeface="Wingdings" panose="05000000000000000000" pitchFamily="2" charset="2"/>
              <a:buChar char="q"/>
            </a:pPr>
            <a:r>
              <a:rPr lang="tr-TR" dirty="0"/>
              <a:t>Dil Değerlendirme Kriterleri </a:t>
            </a:r>
          </a:p>
          <a:p>
            <a:pPr marL="502920" indent="-457200">
              <a:buFont typeface="Wingdings" panose="05000000000000000000" pitchFamily="2" charset="2"/>
              <a:buChar char="q"/>
            </a:pPr>
            <a:r>
              <a:rPr lang="tr-TR" dirty="0"/>
              <a:t>Dil Tasarımına Etkiler </a:t>
            </a:r>
          </a:p>
          <a:p>
            <a:pPr marL="502920" indent="-457200">
              <a:buFont typeface="Wingdings" panose="05000000000000000000" pitchFamily="2" charset="2"/>
              <a:buChar char="q"/>
            </a:pPr>
            <a:r>
              <a:rPr lang="tr-TR" dirty="0"/>
              <a:t>Dil Kategorileri </a:t>
            </a:r>
          </a:p>
          <a:p>
            <a:pPr marL="502920" indent="-457200">
              <a:buFont typeface="Wingdings" panose="05000000000000000000" pitchFamily="2" charset="2"/>
              <a:buChar char="q"/>
            </a:pPr>
            <a:r>
              <a:rPr lang="tr-TR" dirty="0"/>
              <a:t>Dil Tasarım Değişimi Uygulama Yöntemleri </a:t>
            </a:r>
          </a:p>
          <a:p>
            <a:pPr marL="502920" indent="-457200">
              <a:buFont typeface="Wingdings" panose="05000000000000000000" pitchFamily="2" charset="2"/>
              <a:buChar char="q"/>
            </a:pPr>
            <a:r>
              <a:rPr lang="tr-TR" dirty="0"/>
              <a:t>Programlama Ortamları </a:t>
            </a:r>
            <a:endParaRPr lang="tr-TR" dirty="0">
              <a:latin typeface="Arial" panose="020B0604020202020204" pitchFamily="34" charset="0"/>
            </a:endParaRPr>
          </a:p>
        </p:txBody>
      </p:sp>
    </p:spTree>
    <p:extLst>
      <p:ext uri="{BB962C8B-B14F-4D97-AF65-F5344CB8AC3E}">
        <p14:creationId xmlns:p14="http://schemas.microsoft.com/office/powerpoint/2010/main" val="1283074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7544" y="260648"/>
            <a:ext cx="7200900" cy="1145654"/>
          </a:xfrm>
        </p:spPr>
        <p:txBody>
          <a:bodyPr>
            <a:normAutofit fontScale="90000"/>
          </a:bodyPr>
          <a:lstStyle/>
          <a:p>
            <a:r>
              <a:rPr lang="tr-TR" dirty="0"/>
              <a:t>Programlama Dili Değerlendirme Kriterleri </a:t>
            </a:r>
            <a:r>
              <a:rPr lang="tr-TR" dirty="0" err="1"/>
              <a:t>Yazılabilirlik</a:t>
            </a:r>
            <a:r>
              <a:rPr lang="tr-TR" dirty="0"/>
              <a:t> (</a:t>
            </a:r>
            <a:r>
              <a:rPr lang="tr-TR" dirty="0" err="1"/>
              <a:t>Writability</a:t>
            </a:r>
            <a:r>
              <a:rPr lang="tr-TR" dirty="0"/>
              <a:t>) </a:t>
            </a:r>
          </a:p>
        </p:txBody>
      </p:sp>
      <p:sp>
        <p:nvSpPr>
          <p:cNvPr id="3" name="İçerik Yer Tutucusu 2"/>
          <p:cNvSpPr>
            <a:spLocks noGrp="1"/>
          </p:cNvSpPr>
          <p:nvPr>
            <p:ph idx="1"/>
          </p:nvPr>
        </p:nvSpPr>
        <p:spPr>
          <a:xfrm>
            <a:off x="683568" y="1897038"/>
            <a:ext cx="8305800" cy="4713312"/>
          </a:xfrm>
        </p:spPr>
        <p:txBody>
          <a:bodyPr>
            <a:normAutofit lnSpcReduction="10000"/>
          </a:bodyPr>
          <a:lstStyle/>
          <a:p>
            <a:pPr marL="502920" indent="-457200">
              <a:buFont typeface="Wingdings" panose="05000000000000000000" pitchFamily="2" charset="2"/>
              <a:buChar char="q"/>
            </a:pPr>
            <a:r>
              <a:rPr lang="tr-TR" dirty="0"/>
              <a:t>Basitlik ve </a:t>
            </a:r>
            <a:r>
              <a:rPr lang="tr-TR" dirty="0" err="1"/>
              <a:t>Ortogonalite</a:t>
            </a:r>
            <a:r>
              <a:rPr lang="tr-TR" dirty="0"/>
              <a:t> </a:t>
            </a:r>
          </a:p>
          <a:p>
            <a:pPr marL="1033272" lvl="1" indent="-457200">
              <a:buSzPct val="50000"/>
              <a:buFont typeface="Wingdings" panose="05000000000000000000" pitchFamily="2" charset="2"/>
              <a:buChar char="q"/>
            </a:pPr>
            <a:r>
              <a:rPr lang="tr-TR" dirty="0"/>
              <a:t>Az sayıda yapı, az sayıda ilkel, bunları birleştirmek için küçük bir kurallar dizisi </a:t>
            </a:r>
          </a:p>
          <a:p>
            <a:pPr marL="502920" indent="-457200">
              <a:buFont typeface="Wingdings" panose="05000000000000000000" pitchFamily="2" charset="2"/>
              <a:buChar char="q"/>
            </a:pPr>
            <a:r>
              <a:rPr lang="tr-TR" dirty="0"/>
              <a:t>Soyutlama desteği </a:t>
            </a:r>
          </a:p>
          <a:p>
            <a:pPr marL="1033272" lvl="1" indent="-457200">
              <a:buSzPct val="50000"/>
              <a:buFont typeface="Wingdings" panose="05000000000000000000" pitchFamily="2" charset="2"/>
              <a:buChar char="q"/>
            </a:pPr>
            <a:r>
              <a:rPr lang="tr-TR" dirty="0"/>
              <a:t>Karmaşık yapıları veya işlemleri ayrıntıların göz ardı edilmesine izin verecek şekilde tanımlama ve kullanma yeteneği (Soyutlama konusu programcı yeteneğidir.) </a:t>
            </a:r>
          </a:p>
          <a:p>
            <a:pPr marL="502920" indent="-457200">
              <a:buFont typeface="Wingdings" panose="05000000000000000000" pitchFamily="2" charset="2"/>
              <a:buChar char="q"/>
            </a:pPr>
            <a:r>
              <a:rPr lang="tr-TR" dirty="0"/>
              <a:t>İfade </a:t>
            </a:r>
          </a:p>
          <a:p>
            <a:pPr marL="1033272" lvl="1" indent="-457200">
              <a:buSzPct val="50000"/>
              <a:buFont typeface="Wingdings" panose="05000000000000000000" pitchFamily="2" charset="2"/>
              <a:buChar char="q"/>
            </a:pPr>
            <a:r>
              <a:rPr lang="tr-TR" dirty="0"/>
              <a:t>İşlemleri belirlemenin nispeten uygun bir yolu</a:t>
            </a:r>
          </a:p>
          <a:p>
            <a:pPr marL="1033272" lvl="1" indent="-457200">
              <a:buSzPct val="50000"/>
              <a:buFont typeface="Wingdings" panose="05000000000000000000" pitchFamily="2" charset="2"/>
              <a:buChar char="q"/>
            </a:pPr>
            <a:r>
              <a:rPr lang="tr-TR" dirty="0"/>
              <a:t>Operatörlerin gücü ve sayısı ve önceden tanımlanmış işlevler </a:t>
            </a:r>
          </a:p>
        </p:txBody>
      </p:sp>
    </p:spTree>
    <p:extLst>
      <p:ext uri="{BB962C8B-B14F-4D97-AF65-F5344CB8AC3E}">
        <p14:creationId xmlns:p14="http://schemas.microsoft.com/office/powerpoint/2010/main" val="2539704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Başlık 1"/>
          <p:cNvSpPr>
            <a:spLocks noGrp="1"/>
          </p:cNvSpPr>
          <p:nvPr>
            <p:ph type="title"/>
          </p:nvPr>
        </p:nvSpPr>
        <p:spPr/>
        <p:txBody>
          <a:bodyPr/>
          <a:lstStyle/>
          <a:p>
            <a:r>
              <a:rPr lang="tr-TR">
                <a:solidFill>
                  <a:srgbClr val="C00000"/>
                </a:solidFill>
              </a:rPr>
              <a:t>Soyutlama (A</a:t>
            </a:r>
            <a:r>
              <a:rPr lang="en-US">
                <a:solidFill>
                  <a:srgbClr val="C00000"/>
                </a:solidFill>
              </a:rPr>
              <a:t>bstraction</a:t>
            </a:r>
            <a:r>
              <a:rPr lang="tr-TR">
                <a:solidFill>
                  <a:srgbClr val="C00000"/>
                </a:solidFill>
              </a:rPr>
              <a:t>) desteği</a:t>
            </a:r>
            <a:br>
              <a:rPr lang="en-US">
                <a:solidFill>
                  <a:srgbClr val="C00000"/>
                </a:solidFill>
              </a:rPr>
            </a:br>
            <a:endParaRPr lang="tr-TR">
              <a:solidFill>
                <a:srgbClr val="C00000"/>
              </a:solidFill>
            </a:endParaRPr>
          </a:p>
        </p:txBody>
      </p:sp>
      <p:sp>
        <p:nvSpPr>
          <p:cNvPr id="45059" name="İçerik Yer Tutucusu 2"/>
          <p:cNvSpPr>
            <a:spLocks noGrp="1"/>
          </p:cNvSpPr>
          <p:nvPr>
            <p:ph idx="1"/>
          </p:nvPr>
        </p:nvSpPr>
        <p:spPr>
          <a:xfrm>
            <a:off x="228600" y="1600200"/>
            <a:ext cx="8534400" cy="4572000"/>
          </a:xfrm>
        </p:spPr>
        <p:txBody>
          <a:bodyPr/>
          <a:lstStyle/>
          <a:p>
            <a:pPr marL="457200" lvl="1" indent="0">
              <a:buFontTx/>
              <a:buNone/>
            </a:pPr>
            <a:r>
              <a:rPr lang="tr-TR" sz="2000" dirty="0"/>
              <a:t>Programlama dillerinde 2 çeşit soyutlama sınıfı vardır. Proses (işlem) soyutlama ve veri soyutlama. </a:t>
            </a:r>
          </a:p>
          <a:p>
            <a:pPr marL="857250" lvl="2" indent="0">
              <a:buFont typeface="Wingdings" pitchFamily="2" charset="2"/>
              <a:buChar char="§"/>
            </a:pPr>
            <a:r>
              <a:rPr lang="tr-TR" sz="2000" dirty="0"/>
              <a:t> Proses soyutlamaya en iyi örnek altprogramlardır. Örneğin sıralama yapan bir alt program kod yazarken tekrarları azaltır. </a:t>
            </a:r>
          </a:p>
          <a:p>
            <a:pPr marL="857250" lvl="2" indent="0">
              <a:buFont typeface="Wingdings" pitchFamily="2" charset="2"/>
              <a:buChar char="§"/>
            </a:pPr>
            <a:r>
              <a:rPr lang="tr-TR" sz="2000" dirty="0"/>
              <a:t> Veri soyutlamaya bir örnek Fortran77 programlama dilinde </a:t>
            </a:r>
            <a:r>
              <a:rPr lang="tr-TR" sz="2000" dirty="0" err="1"/>
              <a:t>binary</a:t>
            </a:r>
            <a:r>
              <a:rPr lang="tr-TR" sz="2000" dirty="0"/>
              <a:t> bir ağaç tanımlanmasıdır. Fortran77 dili </a:t>
            </a:r>
            <a:r>
              <a:rPr lang="tr-TR" sz="2000" dirty="0" err="1"/>
              <a:t>pointer</a:t>
            </a:r>
            <a:r>
              <a:rPr lang="tr-TR" sz="2000" dirty="0"/>
              <a:t> ve </a:t>
            </a:r>
            <a:r>
              <a:rPr lang="tr-TR" sz="2000" dirty="0" err="1"/>
              <a:t>heap</a:t>
            </a:r>
            <a:r>
              <a:rPr lang="tr-TR" sz="2000" dirty="0"/>
              <a:t> ile dinamik hafıza yönetimini desteklememektedir. </a:t>
            </a:r>
            <a:r>
              <a:rPr lang="tr-TR" sz="2000" dirty="0" err="1"/>
              <a:t>Fortran</a:t>
            </a:r>
            <a:r>
              <a:rPr lang="tr-TR" sz="2000" dirty="0"/>
              <a:t> 77 kullanarak </a:t>
            </a:r>
            <a:r>
              <a:rPr lang="tr-TR" sz="2000" dirty="0" err="1"/>
              <a:t>binary</a:t>
            </a:r>
            <a:r>
              <a:rPr lang="tr-TR" sz="2000" dirty="0"/>
              <a:t> </a:t>
            </a:r>
            <a:r>
              <a:rPr lang="tr-TR" sz="2000" dirty="0" err="1"/>
              <a:t>tree</a:t>
            </a:r>
            <a:r>
              <a:rPr lang="tr-TR" sz="2000" dirty="0"/>
              <a:t> oluşturulabilir. Fakat oluşturmak zordur ve yazımı anlaşılabilir değildir. Fakat soyutlama özelliği olan Java gibi bir dil kullanıldığında </a:t>
            </a:r>
            <a:r>
              <a:rPr lang="tr-TR" sz="2000" dirty="0" err="1"/>
              <a:t>binary</a:t>
            </a:r>
            <a:r>
              <a:rPr lang="tr-TR" sz="2000" dirty="0"/>
              <a:t> </a:t>
            </a:r>
            <a:r>
              <a:rPr lang="tr-TR" sz="2000" dirty="0" err="1"/>
              <a:t>tree’yi</a:t>
            </a:r>
            <a:r>
              <a:rPr lang="tr-TR" sz="2000" dirty="0"/>
              <a:t> oluşturmak (2 </a:t>
            </a:r>
            <a:r>
              <a:rPr lang="tr-TR" sz="2000" dirty="0" err="1"/>
              <a:t>pointer</a:t>
            </a:r>
            <a:r>
              <a:rPr lang="tr-TR" sz="2000" dirty="0"/>
              <a:t> ve 1 </a:t>
            </a:r>
            <a:r>
              <a:rPr lang="tr-TR" sz="2000" dirty="0" err="1"/>
              <a:t>integer</a:t>
            </a:r>
            <a:r>
              <a:rPr lang="tr-TR" sz="2000" dirty="0"/>
              <a:t> ile) ve kullanmak çok daha kolaydır. Yazılabilirliği de </a:t>
            </a:r>
            <a:r>
              <a:rPr lang="tr-TR" sz="2000" dirty="0" err="1"/>
              <a:t>Fortran’a</a:t>
            </a:r>
            <a:r>
              <a:rPr lang="tr-TR" sz="2000" dirty="0"/>
              <a:t> göre çok iyidir. </a:t>
            </a:r>
            <a:endParaRPr lang="en-US" sz="2000" dirty="0"/>
          </a:p>
          <a:p>
            <a:endParaRPr lang="tr-TR"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D1004746-D25A-83E2-6DAB-CC8841AEA6A7}"/>
              </a:ext>
            </a:extLst>
          </p:cNvPr>
          <p:cNvGrpSpPr/>
          <p:nvPr/>
        </p:nvGrpSpPr>
        <p:grpSpPr>
          <a:xfrm>
            <a:off x="1762522" y="2978905"/>
            <a:ext cx="5195887" cy="2600414"/>
            <a:chOff x="1762522" y="2978905"/>
            <a:chExt cx="5195887" cy="2600414"/>
          </a:xfrm>
        </p:grpSpPr>
        <p:sp>
          <p:nvSpPr>
            <p:cNvPr id="6" name="TextBox 12"/>
            <p:cNvSpPr txBox="1">
              <a:spLocks noChangeArrowheads="1"/>
            </p:cNvSpPr>
            <p:nvPr/>
          </p:nvSpPr>
          <p:spPr bwMode="auto">
            <a:xfrm>
              <a:off x="3419872" y="2978905"/>
              <a:ext cx="2071688" cy="323165"/>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tr-TR" sz="1500" b="1" dirty="0"/>
                <a:t>PROGRAMLAMA</a:t>
              </a:r>
            </a:p>
          </p:txBody>
        </p:sp>
        <p:sp>
          <p:nvSpPr>
            <p:cNvPr id="7" name="TextBox 13"/>
            <p:cNvSpPr txBox="1">
              <a:spLocks noChangeArrowheads="1"/>
            </p:cNvSpPr>
            <p:nvPr/>
          </p:nvSpPr>
          <p:spPr bwMode="auto">
            <a:xfrm>
              <a:off x="3286522" y="4979155"/>
              <a:ext cx="2376487" cy="600164"/>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tr-TR" sz="1500" b="1" dirty="0"/>
                <a:t>NESNEYE-DAYALI</a:t>
              </a:r>
            </a:p>
            <a:p>
              <a:pPr algn="ctr">
                <a:defRPr/>
              </a:pPr>
              <a:r>
                <a:rPr lang="tr-TR" sz="1500" b="1" dirty="0"/>
                <a:t>PROGRAMLAMA</a:t>
              </a:r>
            </a:p>
          </p:txBody>
        </p:sp>
        <p:sp>
          <p:nvSpPr>
            <p:cNvPr id="8" name="TextBox 14"/>
            <p:cNvSpPr txBox="1">
              <a:spLocks noChangeArrowheads="1"/>
            </p:cNvSpPr>
            <p:nvPr/>
          </p:nvSpPr>
          <p:spPr bwMode="auto">
            <a:xfrm>
              <a:off x="1762522" y="3936168"/>
              <a:ext cx="2667000" cy="323165"/>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tr-TR" sz="1500" b="1" dirty="0"/>
                <a:t>PROSES SOYUTLAMA</a:t>
              </a:r>
            </a:p>
          </p:txBody>
        </p:sp>
        <p:cxnSp>
          <p:nvCxnSpPr>
            <p:cNvPr id="9" name="Straight Connector 15"/>
            <p:cNvCxnSpPr>
              <a:cxnSpLocks noChangeShapeType="1"/>
            </p:cNvCxnSpPr>
            <p:nvPr/>
          </p:nvCxnSpPr>
          <p:spPr bwMode="auto">
            <a:xfrm rot="5400000">
              <a:off x="3464323" y="2915405"/>
              <a:ext cx="590550" cy="1393825"/>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cxnSp>
          <p:nvCxnSpPr>
            <p:cNvPr id="10" name="Straight Connector 16"/>
            <p:cNvCxnSpPr>
              <a:cxnSpLocks noChangeShapeType="1"/>
            </p:cNvCxnSpPr>
            <p:nvPr/>
          </p:nvCxnSpPr>
          <p:spPr bwMode="auto">
            <a:xfrm rot="16200000" flipH="1">
              <a:off x="4750198" y="3023355"/>
              <a:ext cx="590550" cy="1177925"/>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cxnSp>
          <p:nvCxnSpPr>
            <p:cNvPr id="11" name="Straight Connector 17"/>
            <p:cNvCxnSpPr>
              <a:cxnSpLocks noChangeShapeType="1"/>
            </p:cNvCxnSpPr>
            <p:nvPr/>
          </p:nvCxnSpPr>
          <p:spPr bwMode="auto">
            <a:xfrm rot="10800000" flipV="1">
              <a:off x="4429522" y="4245730"/>
              <a:ext cx="1281113" cy="733425"/>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cxnSp>
          <p:nvCxnSpPr>
            <p:cNvPr id="12" name="Straight Connector 18"/>
            <p:cNvCxnSpPr>
              <a:cxnSpLocks noChangeShapeType="1"/>
            </p:cNvCxnSpPr>
            <p:nvPr/>
          </p:nvCxnSpPr>
          <p:spPr bwMode="auto">
            <a:xfrm rot="16200000" flipH="1">
              <a:off x="3398441" y="3948074"/>
              <a:ext cx="728662" cy="1333500"/>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sp>
          <p:nvSpPr>
            <p:cNvPr id="13" name="TextBox 19"/>
            <p:cNvSpPr txBox="1">
              <a:spLocks noChangeArrowheads="1"/>
            </p:cNvSpPr>
            <p:nvPr/>
          </p:nvSpPr>
          <p:spPr bwMode="auto">
            <a:xfrm>
              <a:off x="4505722" y="3960373"/>
              <a:ext cx="2452687" cy="323165"/>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tr-TR" sz="1500" b="1" dirty="0"/>
                <a:t>VERİ SOYUTLAMA</a:t>
              </a:r>
            </a:p>
          </p:txBody>
        </p:sp>
      </p:grpSp>
      <p:sp>
        <p:nvSpPr>
          <p:cNvPr id="46100" name="17 Dikdörtgen"/>
          <p:cNvSpPr>
            <a:spLocks noChangeArrowheads="1"/>
          </p:cNvSpPr>
          <p:nvPr/>
        </p:nvSpPr>
        <p:spPr bwMode="auto">
          <a:xfrm>
            <a:off x="228600" y="1905000"/>
            <a:ext cx="8686800" cy="436563"/>
          </a:xfrm>
          <a:prstGeom prst="rect">
            <a:avLst/>
          </a:prstGeom>
          <a:noFill/>
          <a:ln w="9525">
            <a:noFill/>
            <a:miter lim="800000"/>
            <a:headEnd/>
            <a:tailEnd/>
          </a:ln>
        </p:spPr>
        <p:txBody>
          <a:bodyPr>
            <a:spAutoFit/>
          </a:bodyPr>
          <a:lstStyle/>
          <a:p>
            <a:r>
              <a:rPr lang="tr-TR" sz="2800"/>
              <a:t>İki soyutlama süreci, sınıf yapısında birleşmiştir.</a:t>
            </a:r>
          </a:p>
        </p:txBody>
      </p:sp>
      <p:sp>
        <p:nvSpPr>
          <p:cNvPr id="46101" name="Başlık 1"/>
          <p:cNvSpPr>
            <a:spLocks noGrp="1"/>
          </p:cNvSpPr>
          <p:nvPr>
            <p:ph type="title"/>
          </p:nvPr>
        </p:nvSpPr>
        <p:spPr/>
        <p:txBody>
          <a:bodyPr/>
          <a:lstStyle/>
          <a:p>
            <a:r>
              <a:rPr lang="tr-TR">
                <a:solidFill>
                  <a:srgbClr val="C00000"/>
                </a:solidFill>
              </a:rPr>
              <a:t>Soyutlama (A</a:t>
            </a:r>
            <a:r>
              <a:rPr lang="en-US">
                <a:solidFill>
                  <a:srgbClr val="C00000"/>
                </a:solidFill>
              </a:rPr>
              <a:t>bstraction</a:t>
            </a:r>
            <a:r>
              <a:rPr lang="tr-TR">
                <a:solidFill>
                  <a:srgbClr val="C00000"/>
                </a:solidFill>
              </a:rPr>
              <a:t>) desteği</a:t>
            </a:r>
            <a:br>
              <a:rPr lang="en-US">
                <a:solidFill>
                  <a:srgbClr val="C00000"/>
                </a:solidFill>
              </a:rPr>
            </a:br>
            <a:endParaRPr lang="tr-TR">
              <a:solidFill>
                <a:srgbClr val="C00000"/>
              </a:solidFill>
            </a:endParaRPr>
          </a:p>
        </p:txBody>
      </p:sp>
      <p:sp>
        <p:nvSpPr>
          <p:cNvPr id="14" name="13 Slayt Numarası Yer Tutucusu"/>
          <p:cNvSpPr>
            <a:spLocks noGrp="1"/>
          </p:cNvSpPr>
          <p:nvPr>
            <p:ph type="sldNum" sz="quarter" idx="11"/>
          </p:nvPr>
        </p:nvSpPr>
        <p:spPr>
          <a:xfrm>
            <a:off x="3224609" y="6179305"/>
            <a:ext cx="2895600" cy="457200"/>
          </a:xfrm>
        </p:spPr>
        <p:txBody>
          <a:bodyPr/>
          <a:lstStyle/>
          <a:p>
            <a:pPr>
              <a:defRPr/>
            </a:pPr>
            <a:fld id="{617D8655-7DB7-43A0-B0D9-9A74AB1E468F}" type="slidenum">
              <a:rPr lang="en-US" sz="1500" smtClean="0"/>
              <a:pPr>
                <a:defRPr/>
              </a:pPr>
              <a:t>32</a:t>
            </a:fld>
            <a:endParaRPr lang="en-US"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Başlık 1"/>
          <p:cNvSpPr>
            <a:spLocks noGrp="1"/>
          </p:cNvSpPr>
          <p:nvPr>
            <p:ph type="title"/>
          </p:nvPr>
        </p:nvSpPr>
        <p:spPr>
          <a:xfrm>
            <a:off x="381000" y="381000"/>
            <a:ext cx="8382000" cy="1143000"/>
          </a:xfrm>
        </p:spPr>
        <p:txBody>
          <a:bodyPr/>
          <a:lstStyle/>
          <a:p>
            <a:r>
              <a:rPr lang="tr-TR" dirty="0">
                <a:solidFill>
                  <a:srgbClr val="C00000"/>
                </a:solidFill>
              </a:rPr>
              <a:t>Anlamlılık (</a:t>
            </a:r>
            <a:r>
              <a:rPr lang="tr-TR" dirty="0" err="1">
                <a:solidFill>
                  <a:srgbClr val="C00000"/>
                </a:solidFill>
              </a:rPr>
              <a:t>Açıklayıcılık</a:t>
            </a:r>
            <a:r>
              <a:rPr lang="tr-TR" dirty="0">
                <a:solidFill>
                  <a:srgbClr val="C00000"/>
                </a:solidFill>
              </a:rPr>
              <a:t>)(</a:t>
            </a:r>
            <a:r>
              <a:rPr lang="en-US" dirty="0">
                <a:solidFill>
                  <a:srgbClr val="C00000"/>
                </a:solidFill>
              </a:rPr>
              <a:t>Expressivity</a:t>
            </a:r>
            <a:r>
              <a:rPr lang="tr-TR" dirty="0">
                <a:solidFill>
                  <a:srgbClr val="C00000"/>
                </a:solidFill>
              </a:rPr>
              <a:t>)</a:t>
            </a:r>
          </a:p>
        </p:txBody>
      </p:sp>
      <p:sp>
        <p:nvSpPr>
          <p:cNvPr id="47107" name="İçerik Yer Tutucusu 2"/>
          <p:cNvSpPr>
            <a:spLocks noGrp="1"/>
          </p:cNvSpPr>
          <p:nvPr>
            <p:ph idx="1"/>
          </p:nvPr>
        </p:nvSpPr>
        <p:spPr/>
        <p:txBody>
          <a:bodyPr/>
          <a:lstStyle/>
          <a:p>
            <a:pPr lvl="1"/>
            <a:r>
              <a:rPr lang="tr-TR" dirty="0"/>
              <a:t>İşlemleri belirtmenin nispeten</a:t>
            </a:r>
            <a:r>
              <a:rPr lang="en-US" dirty="0"/>
              <a:t> </a:t>
            </a:r>
            <a:r>
              <a:rPr lang="tr-TR" dirty="0"/>
              <a:t>elverişli yollarını kullanmak yazılabilirliği artırır.</a:t>
            </a:r>
            <a:endParaRPr lang="en-US" dirty="0"/>
          </a:p>
          <a:p>
            <a:pPr lvl="1"/>
            <a:r>
              <a:rPr lang="tr-TR" dirty="0"/>
              <a:t>Örnek</a:t>
            </a:r>
            <a:r>
              <a:rPr lang="en-US" dirty="0"/>
              <a:t>: </a:t>
            </a:r>
            <a:r>
              <a:rPr lang="sv-SE" dirty="0"/>
              <a:t>Birçok modern </a:t>
            </a:r>
            <a:r>
              <a:rPr lang="tr-TR" dirty="0"/>
              <a:t>dilin</a:t>
            </a:r>
            <a:r>
              <a:rPr lang="sv-SE" dirty="0"/>
              <a:t> </a:t>
            </a:r>
            <a:r>
              <a:rPr lang="en-US" b="1" dirty="0">
                <a:latin typeface="Courier New" pitchFamily="49" charset="0"/>
                <a:cs typeface="Courier New" pitchFamily="49" charset="0"/>
              </a:rPr>
              <a:t>for</a:t>
            </a:r>
            <a:r>
              <a:rPr lang="sv-SE" dirty="0"/>
              <a:t> ifade</a:t>
            </a:r>
            <a:r>
              <a:rPr lang="tr-TR" dirty="0"/>
              <a:t>sini içermesi</a:t>
            </a:r>
          </a:p>
          <a:p>
            <a:pPr lvl="1"/>
            <a:r>
              <a:rPr lang="tr-TR" dirty="0"/>
              <a:t>C programlama dilinde </a:t>
            </a:r>
            <a:r>
              <a:rPr lang="tr-TR" b="1" dirty="0" err="1">
                <a:solidFill>
                  <a:srgbClr val="FF0000"/>
                </a:solidFill>
                <a:latin typeface="Courier New" pitchFamily="49" charset="0"/>
                <a:cs typeface="Courier New" pitchFamily="49" charset="0"/>
              </a:rPr>
              <a:t>count</a:t>
            </a:r>
            <a:r>
              <a:rPr lang="tr-TR" b="1" dirty="0">
                <a:solidFill>
                  <a:srgbClr val="FF0000"/>
                </a:solidFill>
                <a:latin typeface="Courier New" pitchFamily="49" charset="0"/>
                <a:cs typeface="Courier New" pitchFamily="49" charset="0"/>
              </a:rPr>
              <a:t>++</a:t>
            </a:r>
            <a:r>
              <a:rPr lang="tr-TR" b="1" dirty="0">
                <a:latin typeface="Courier New" pitchFamily="49" charset="0"/>
                <a:cs typeface="Courier New" pitchFamily="49" charset="0"/>
              </a:rPr>
              <a:t> </a:t>
            </a:r>
            <a:r>
              <a:rPr lang="tr-TR" dirty="0"/>
              <a:t>ifadesi </a:t>
            </a:r>
            <a:r>
              <a:rPr lang="tr-TR" b="1" dirty="0" err="1">
                <a:solidFill>
                  <a:srgbClr val="FF0000"/>
                </a:solidFill>
                <a:latin typeface="Courier New" pitchFamily="49" charset="0"/>
                <a:cs typeface="Courier New" pitchFamily="49" charset="0"/>
              </a:rPr>
              <a:t>count</a:t>
            </a:r>
            <a:r>
              <a:rPr lang="tr-TR" b="1" dirty="0">
                <a:solidFill>
                  <a:srgbClr val="FF0000"/>
                </a:solidFill>
                <a:latin typeface="Courier New" pitchFamily="49" charset="0"/>
                <a:cs typeface="Courier New" pitchFamily="49" charset="0"/>
              </a:rPr>
              <a:t>=</a:t>
            </a:r>
            <a:r>
              <a:rPr lang="tr-TR" b="1" dirty="0" err="1">
                <a:solidFill>
                  <a:srgbClr val="FF0000"/>
                </a:solidFill>
                <a:latin typeface="Courier New" pitchFamily="49" charset="0"/>
                <a:cs typeface="Courier New" pitchFamily="49" charset="0"/>
              </a:rPr>
              <a:t>count</a:t>
            </a:r>
            <a:r>
              <a:rPr lang="tr-TR" b="1" dirty="0">
                <a:solidFill>
                  <a:srgbClr val="FF0000"/>
                </a:solidFill>
                <a:latin typeface="Courier New" pitchFamily="49" charset="0"/>
                <a:cs typeface="Courier New" pitchFamily="49" charset="0"/>
              </a:rPr>
              <a:t>+1</a:t>
            </a:r>
            <a:r>
              <a:rPr lang="tr-TR" dirty="0">
                <a:latin typeface="Courier New" pitchFamily="49" charset="0"/>
                <a:cs typeface="Courier New" pitchFamily="49" charset="0"/>
              </a:rPr>
              <a:t> </a:t>
            </a:r>
            <a:r>
              <a:rPr lang="tr-TR" dirty="0"/>
              <a:t>ifadesinden daha açıklayıcıdır. Yazılabilirliği artırır. </a:t>
            </a:r>
            <a:endParaRPr lang="sv-SE" dirty="0"/>
          </a:p>
          <a:p>
            <a:endParaRPr lang="tr-TR" sz="3200"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Başlık 1"/>
          <p:cNvSpPr>
            <a:spLocks noGrp="1"/>
          </p:cNvSpPr>
          <p:nvPr>
            <p:ph type="title"/>
          </p:nvPr>
        </p:nvSpPr>
        <p:spPr>
          <a:xfrm>
            <a:off x="381000" y="381000"/>
            <a:ext cx="8382000" cy="1143000"/>
          </a:xfrm>
        </p:spPr>
        <p:txBody>
          <a:bodyPr/>
          <a:lstStyle/>
          <a:p>
            <a:r>
              <a:rPr lang="tr-TR">
                <a:solidFill>
                  <a:srgbClr val="C00000"/>
                </a:solidFill>
              </a:rPr>
              <a:t>Anlamlılık (Açıklayıcılık)(</a:t>
            </a:r>
            <a:r>
              <a:rPr lang="en-US">
                <a:solidFill>
                  <a:srgbClr val="C00000"/>
                </a:solidFill>
              </a:rPr>
              <a:t>Expressivity</a:t>
            </a:r>
            <a:r>
              <a:rPr lang="tr-TR">
                <a:solidFill>
                  <a:srgbClr val="C00000"/>
                </a:solidFill>
              </a:rPr>
              <a:t>)</a:t>
            </a:r>
            <a:br>
              <a:rPr lang="en-US">
                <a:solidFill>
                  <a:srgbClr val="C00000"/>
                </a:solidFill>
              </a:rPr>
            </a:br>
            <a:endParaRPr lang="tr-TR">
              <a:solidFill>
                <a:srgbClr val="C00000"/>
              </a:solidFill>
            </a:endParaRPr>
          </a:p>
        </p:txBody>
      </p:sp>
      <p:sp>
        <p:nvSpPr>
          <p:cNvPr id="47107" name="İçerik Yer Tutucusu 2"/>
          <p:cNvSpPr>
            <a:spLocks noGrp="1"/>
          </p:cNvSpPr>
          <p:nvPr>
            <p:ph idx="1"/>
          </p:nvPr>
        </p:nvSpPr>
        <p:spPr/>
        <p:txBody>
          <a:bodyPr/>
          <a:lstStyle/>
          <a:p>
            <a:pPr lvl="1"/>
            <a:r>
              <a:rPr lang="tr-TR" dirty="0"/>
              <a:t>İşlemleri belirtmenin nispeten</a:t>
            </a:r>
            <a:r>
              <a:rPr lang="en-US" dirty="0"/>
              <a:t> </a:t>
            </a:r>
            <a:r>
              <a:rPr lang="tr-TR" dirty="0"/>
              <a:t>elverişli yollarını kullanmak yazılabilirliği artırır.</a:t>
            </a:r>
            <a:endParaRPr lang="en-US" dirty="0"/>
          </a:p>
          <a:p>
            <a:pPr lvl="1"/>
            <a:r>
              <a:rPr lang="tr-TR" dirty="0"/>
              <a:t>Örnek</a:t>
            </a:r>
            <a:r>
              <a:rPr lang="en-US" dirty="0"/>
              <a:t>: </a:t>
            </a:r>
            <a:r>
              <a:rPr lang="sv-SE" dirty="0"/>
              <a:t>Birçok modern </a:t>
            </a:r>
            <a:r>
              <a:rPr lang="tr-TR" dirty="0"/>
              <a:t>dilin</a:t>
            </a:r>
            <a:r>
              <a:rPr lang="sv-SE" dirty="0"/>
              <a:t> </a:t>
            </a:r>
            <a:r>
              <a:rPr lang="en-US" b="1" dirty="0">
                <a:latin typeface="Courier New" pitchFamily="49" charset="0"/>
                <a:cs typeface="Courier New" pitchFamily="49" charset="0"/>
              </a:rPr>
              <a:t>for</a:t>
            </a:r>
            <a:r>
              <a:rPr lang="sv-SE" dirty="0"/>
              <a:t> ifade</a:t>
            </a:r>
            <a:r>
              <a:rPr lang="tr-TR" dirty="0"/>
              <a:t>sini içermesi</a:t>
            </a:r>
          </a:p>
          <a:p>
            <a:pPr lvl="1"/>
            <a:r>
              <a:rPr lang="tr-TR" dirty="0"/>
              <a:t>C programlama dilinde </a:t>
            </a:r>
            <a:r>
              <a:rPr lang="tr-TR" b="1" dirty="0" err="1">
                <a:solidFill>
                  <a:srgbClr val="FF0000"/>
                </a:solidFill>
                <a:latin typeface="Courier New" pitchFamily="49" charset="0"/>
                <a:cs typeface="Courier New" pitchFamily="49" charset="0"/>
              </a:rPr>
              <a:t>count</a:t>
            </a:r>
            <a:r>
              <a:rPr lang="tr-TR" b="1" dirty="0">
                <a:solidFill>
                  <a:srgbClr val="FF0000"/>
                </a:solidFill>
                <a:latin typeface="Courier New" pitchFamily="49" charset="0"/>
                <a:cs typeface="Courier New" pitchFamily="49" charset="0"/>
              </a:rPr>
              <a:t>++</a:t>
            </a:r>
            <a:r>
              <a:rPr lang="tr-TR" b="1" dirty="0">
                <a:latin typeface="Courier New" pitchFamily="49" charset="0"/>
                <a:cs typeface="Courier New" pitchFamily="49" charset="0"/>
              </a:rPr>
              <a:t> </a:t>
            </a:r>
            <a:r>
              <a:rPr lang="tr-TR" dirty="0"/>
              <a:t>ifadesi </a:t>
            </a:r>
            <a:r>
              <a:rPr lang="tr-TR" b="1" dirty="0" err="1">
                <a:solidFill>
                  <a:srgbClr val="FF0000"/>
                </a:solidFill>
                <a:latin typeface="Courier New" pitchFamily="49" charset="0"/>
                <a:cs typeface="Courier New" pitchFamily="49" charset="0"/>
              </a:rPr>
              <a:t>count</a:t>
            </a:r>
            <a:r>
              <a:rPr lang="tr-TR" b="1" dirty="0">
                <a:solidFill>
                  <a:srgbClr val="FF0000"/>
                </a:solidFill>
                <a:latin typeface="Courier New" pitchFamily="49" charset="0"/>
                <a:cs typeface="Courier New" pitchFamily="49" charset="0"/>
              </a:rPr>
              <a:t>=</a:t>
            </a:r>
            <a:r>
              <a:rPr lang="tr-TR" b="1" dirty="0" err="1">
                <a:solidFill>
                  <a:srgbClr val="FF0000"/>
                </a:solidFill>
                <a:latin typeface="Courier New" pitchFamily="49" charset="0"/>
                <a:cs typeface="Courier New" pitchFamily="49" charset="0"/>
              </a:rPr>
              <a:t>count</a:t>
            </a:r>
            <a:r>
              <a:rPr lang="tr-TR" b="1" dirty="0">
                <a:solidFill>
                  <a:srgbClr val="FF0000"/>
                </a:solidFill>
                <a:latin typeface="Courier New" pitchFamily="49" charset="0"/>
                <a:cs typeface="Courier New" pitchFamily="49" charset="0"/>
              </a:rPr>
              <a:t>+1</a:t>
            </a:r>
            <a:r>
              <a:rPr lang="tr-TR" dirty="0">
                <a:latin typeface="Courier New" pitchFamily="49" charset="0"/>
                <a:cs typeface="Courier New" pitchFamily="49" charset="0"/>
              </a:rPr>
              <a:t> </a:t>
            </a:r>
            <a:r>
              <a:rPr lang="tr-TR" dirty="0"/>
              <a:t>ifadesinden daha açıklayıcıdır. Yazılabilirliği artırır. </a:t>
            </a:r>
            <a:endParaRPr lang="sv-SE" dirty="0"/>
          </a:p>
          <a:p>
            <a:endParaRPr lang="tr-TR" sz="3200"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536" y="404664"/>
            <a:ext cx="7200900" cy="1224136"/>
          </a:xfrm>
        </p:spPr>
        <p:txBody>
          <a:bodyPr>
            <a:normAutofit fontScale="90000"/>
          </a:bodyPr>
          <a:lstStyle/>
          <a:p>
            <a:r>
              <a:rPr lang="tr-TR" dirty="0"/>
              <a:t>Programlama Dili Değerlendirme Kriterleri Güvenilirlik (</a:t>
            </a:r>
            <a:r>
              <a:rPr lang="tr-TR" dirty="0" err="1"/>
              <a:t>Reliability</a:t>
            </a:r>
            <a:r>
              <a:rPr lang="tr-TR" dirty="0"/>
              <a:t>) </a:t>
            </a:r>
          </a:p>
        </p:txBody>
      </p:sp>
      <p:sp>
        <p:nvSpPr>
          <p:cNvPr id="3" name="İçerik Yer Tutucusu 2"/>
          <p:cNvSpPr>
            <a:spLocks noGrp="1"/>
          </p:cNvSpPr>
          <p:nvPr>
            <p:ph idx="1"/>
          </p:nvPr>
        </p:nvSpPr>
        <p:spPr>
          <a:xfrm>
            <a:off x="611560" y="2564904"/>
            <a:ext cx="8305800" cy="2697088"/>
          </a:xfrm>
        </p:spPr>
        <p:txBody>
          <a:bodyPr/>
          <a:lstStyle/>
          <a:p>
            <a:pPr marL="502920" indent="-457200">
              <a:buFont typeface="Wingdings" panose="05000000000000000000" pitchFamily="2" charset="2"/>
              <a:buChar char="q"/>
            </a:pPr>
            <a:r>
              <a:rPr lang="tr-TR" dirty="0"/>
              <a:t>Tip kontrolü </a:t>
            </a:r>
          </a:p>
          <a:p>
            <a:pPr marL="1035050" lvl="1" indent="-342900">
              <a:buSzPct val="50000"/>
              <a:buFont typeface="Wingdings" panose="05000000000000000000" pitchFamily="2" charset="2"/>
              <a:buChar char="q"/>
            </a:pPr>
            <a:r>
              <a:rPr lang="tr-TR" dirty="0"/>
              <a:t>Derleme zamanında yapılmalıdır (Çalışma zamanında kötü sonuçlar doğurabilir.) </a:t>
            </a:r>
          </a:p>
          <a:p>
            <a:pPr marL="1035050" lvl="1" indent="-342900">
              <a:buSzPct val="50000"/>
              <a:buFont typeface="Wingdings" panose="05000000000000000000" pitchFamily="2" charset="2"/>
              <a:buChar char="q"/>
            </a:pPr>
            <a:r>
              <a:rPr lang="tr-TR" dirty="0"/>
              <a:t>Tip hatalarını: </a:t>
            </a:r>
            <a:r>
              <a:rPr lang="tr-TR" dirty="0" err="1"/>
              <a:t>int</a:t>
            </a:r>
            <a:r>
              <a:rPr lang="tr-TR" dirty="0"/>
              <a:t>, </a:t>
            </a:r>
            <a:r>
              <a:rPr lang="tr-TR" dirty="0" err="1"/>
              <a:t>float</a:t>
            </a:r>
            <a:r>
              <a:rPr lang="tr-TR" dirty="0"/>
              <a:t>, </a:t>
            </a:r>
            <a:r>
              <a:rPr lang="tr-TR" dirty="0" err="1"/>
              <a:t>string</a:t>
            </a:r>
            <a:r>
              <a:rPr lang="tr-TR" dirty="0"/>
              <a:t> </a:t>
            </a:r>
          </a:p>
          <a:p>
            <a:pPr marL="1444625" lvl="2" indent="-457200">
              <a:buSzPct val="80000"/>
              <a:buFont typeface="Wingdings" panose="05000000000000000000" pitchFamily="2" charset="2"/>
              <a:buChar char="§"/>
            </a:pPr>
            <a:r>
              <a:rPr lang="tr-TR" dirty="0" err="1"/>
              <a:t>int</a:t>
            </a:r>
            <a:r>
              <a:rPr lang="tr-TR" dirty="0"/>
              <a:t> a = 10.2; ? </a:t>
            </a:r>
          </a:p>
        </p:txBody>
      </p:sp>
    </p:spTree>
    <p:extLst>
      <p:ext uri="{BB962C8B-B14F-4D97-AF65-F5344CB8AC3E}">
        <p14:creationId xmlns:p14="http://schemas.microsoft.com/office/powerpoint/2010/main" val="4123793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536" y="476672"/>
            <a:ext cx="7200900" cy="1152128"/>
          </a:xfrm>
        </p:spPr>
        <p:txBody>
          <a:bodyPr>
            <a:normAutofit fontScale="90000"/>
          </a:bodyPr>
          <a:lstStyle/>
          <a:p>
            <a:r>
              <a:rPr lang="tr-TR" dirty="0"/>
              <a:t>Programlama Dili Değerlendirme Kriterleri Güvenilirlik (</a:t>
            </a:r>
            <a:r>
              <a:rPr lang="tr-TR" dirty="0" err="1"/>
              <a:t>Reliability</a:t>
            </a:r>
            <a:r>
              <a:rPr lang="tr-TR" dirty="0"/>
              <a:t>)</a:t>
            </a:r>
          </a:p>
        </p:txBody>
      </p:sp>
      <p:sp>
        <p:nvSpPr>
          <p:cNvPr id="3" name="İçerik Yer Tutucusu 2"/>
          <p:cNvSpPr>
            <a:spLocks noGrp="1"/>
          </p:cNvSpPr>
          <p:nvPr>
            <p:ph idx="1"/>
          </p:nvPr>
        </p:nvSpPr>
        <p:spPr>
          <a:xfrm>
            <a:off x="611560" y="2420888"/>
            <a:ext cx="8305800" cy="3345160"/>
          </a:xfrm>
        </p:spPr>
        <p:txBody>
          <a:bodyPr/>
          <a:lstStyle/>
          <a:p>
            <a:pPr marL="502920" indent="-457200">
              <a:buFont typeface="Wingdings" panose="05000000000000000000" pitchFamily="2" charset="2"/>
              <a:buChar char="q"/>
            </a:pPr>
            <a:r>
              <a:rPr lang="tr-TR" dirty="0"/>
              <a:t>İstisna işleme (</a:t>
            </a:r>
            <a:r>
              <a:rPr lang="tr-TR" dirty="0" err="1"/>
              <a:t>Exception</a:t>
            </a:r>
            <a:r>
              <a:rPr lang="tr-TR" dirty="0"/>
              <a:t> Handling) </a:t>
            </a:r>
          </a:p>
          <a:p>
            <a:pPr marL="1149350" lvl="1" indent="-457200">
              <a:buSzPct val="50000"/>
              <a:buFont typeface="Wingdings" panose="05000000000000000000" pitchFamily="2" charset="2"/>
              <a:buChar char="q"/>
            </a:pPr>
            <a:r>
              <a:rPr lang="tr-TR" dirty="0"/>
              <a:t>Çalışma zamanı hatalarını önleyin ve düzeltici önlemler alın. </a:t>
            </a:r>
          </a:p>
          <a:p>
            <a:pPr marL="1444625" lvl="2" indent="-457200">
              <a:buSzPct val="80000"/>
              <a:buFont typeface="Wingdings" panose="05000000000000000000" pitchFamily="2" charset="2"/>
              <a:buChar char="§"/>
            </a:pPr>
            <a:r>
              <a:rPr lang="tr-TR" dirty="0" err="1"/>
              <a:t>try-catch</a:t>
            </a:r>
            <a:r>
              <a:rPr lang="tr-TR" dirty="0"/>
              <a:t> </a:t>
            </a:r>
          </a:p>
          <a:p>
            <a:pPr marL="1149350" lvl="1" indent="-457200">
              <a:buSzPct val="50000"/>
              <a:buFont typeface="Wingdings" panose="05000000000000000000" pitchFamily="2" charset="2"/>
              <a:buChar char="q"/>
            </a:pPr>
            <a:r>
              <a:rPr lang="tr-TR" dirty="0"/>
              <a:t>Ada, C++, Java, </a:t>
            </a:r>
            <a:r>
              <a:rPr lang="tr-TR" dirty="0" err="1"/>
              <a:t>and</a:t>
            </a:r>
            <a:r>
              <a:rPr lang="tr-TR" dirty="0"/>
              <a:t> C# bu konuya önem vermiştir. </a:t>
            </a:r>
          </a:p>
        </p:txBody>
      </p:sp>
    </p:spTree>
    <p:extLst>
      <p:ext uri="{BB962C8B-B14F-4D97-AF65-F5344CB8AC3E}">
        <p14:creationId xmlns:p14="http://schemas.microsoft.com/office/powerpoint/2010/main" val="1034885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536" y="332656"/>
            <a:ext cx="7200900" cy="1224136"/>
          </a:xfrm>
        </p:spPr>
        <p:txBody>
          <a:bodyPr>
            <a:normAutofit fontScale="90000"/>
          </a:bodyPr>
          <a:lstStyle/>
          <a:p>
            <a:r>
              <a:rPr lang="tr-TR" dirty="0"/>
              <a:t>Programlama Dili Değerlendirme Kriterleri Güvenilirlik (</a:t>
            </a:r>
            <a:r>
              <a:rPr lang="tr-TR" dirty="0" err="1"/>
              <a:t>Reliability</a:t>
            </a:r>
            <a:r>
              <a:rPr lang="tr-TR" dirty="0"/>
              <a:t>)</a:t>
            </a:r>
          </a:p>
        </p:txBody>
      </p:sp>
      <p:sp>
        <p:nvSpPr>
          <p:cNvPr id="3" name="İçerik Yer Tutucusu 2"/>
          <p:cNvSpPr>
            <a:spLocks noGrp="1"/>
          </p:cNvSpPr>
          <p:nvPr>
            <p:ph idx="1"/>
          </p:nvPr>
        </p:nvSpPr>
        <p:spPr>
          <a:xfrm>
            <a:off x="583010" y="2204864"/>
            <a:ext cx="8305800" cy="2985120"/>
          </a:xfrm>
        </p:spPr>
        <p:txBody>
          <a:bodyPr/>
          <a:lstStyle/>
          <a:p>
            <a:pPr marL="502920" indent="-457200">
              <a:buFont typeface="Wingdings" panose="05000000000000000000" pitchFamily="2" charset="2"/>
              <a:buChar char="q"/>
            </a:pPr>
            <a:r>
              <a:rPr lang="tr-TR" dirty="0"/>
              <a:t>Takma ad (</a:t>
            </a:r>
            <a:r>
              <a:rPr lang="tr-TR" dirty="0" err="1"/>
              <a:t>Aliasing</a:t>
            </a:r>
            <a:r>
              <a:rPr lang="tr-TR" dirty="0"/>
              <a:t>) </a:t>
            </a:r>
          </a:p>
          <a:p>
            <a:pPr marL="1149350" lvl="1" indent="-457200">
              <a:buSzPct val="50000"/>
              <a:buFont typeface="Wingdings" panose="05000000000000000000" pitchFamily="2" charset="2"/>
              <a:buChar char="q"/>
            </a:pPr>
            <a:r>
              <a:rPr lang="tr-TR" dirty="0"/>
              <a:t>Aynı bellek konumu için iki veya daha fazla farklı referans alma yönteminin varlığı </a:t>
            </a:r>
          </a:p>
          <a:p>
            <a:pPr marL="1149350" lvl="1" indent="-457200">
              <a:buSzPct val="50000"/>
              <a:buFont typeface="Wingdings" panose="05000000000000000000" pitchFamily="2" charset="2"/>
              <a:buChar char="q"/>
            </a:pPr>
            <a:r>
              <a:rPr lang="tr-TR" dirty="0"/>
              <a:t>Özellikle Nesne Yönelimli Programlama dillerinde yapılabilir</a:t>
            </a:r>
          </a:p>
        </p:txBody>
      </p:sp>
    </p:spTree>
    <p:extLst>
      <p:ext uri="{BB962C8B-B14F-4D97-AF65-F5344CB8AC3E}">
        <p14:creationId xmlns:p14="http://schemas.microsoft.com/office/powerpoint/2010/main" val="3629828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3528" y="188640"/>
            <a:ext cx="7200900" cy="1485900"/>
          </a:xfrm>
        </p:spPr>
        <p:txBody>
          <a:bodyPr>
            <a:normAutofit fontScale="90000"/>
          </a:bodyPr>
          <a:lstStyle/>
          <a:p>
            <a:r>
              <a:rPr lang="tr-TR" dirty="0"/>
              <a:t>Programlama Dili Değerlendirme Kriterleri Güvenilirlik (</a:t>
            </a:r>
            <a:r>
              <a:rPr lang="tr-TR" dirty="0" err="1"/>
              <a:t>Reliability</a:t>
            </a:r>
            <a:r>
              <a:rPr lang="tr-TR" dirty="0"/>
              <a:t>)</a:t>
            </a:r>
          </a:p>
        </p:txBody>
      </p:sp>
      <p:sp>
        <p:nvSpPr>
          <p:cNvPr id="3" name="İçerik Yer Tutucusu 2"/>
          <p:cNvSpPr>
            <a:spLocks noGrp="1"/>
          </p:cNvSpPr>
          <p:nvPr>
            <p:ph idx="1"/>
          </p:nvPr>
        </p:nvSpPr>
        <p:spPr>
          <a:xfrm>
            <a:off x="683568" y="2171700"/>
            <a:ext cx="8305800" cy="3600400"/>
          </a:xfrm>
        </p:spPr>
        <p:txBody>
          <a:bodyPr/>
          <a:lstStyle/>
          <a:p>
            <a:pPr marL="502920" indent="-457200">
              <a:buFont typeface="Wingdings" panose="05000000000000000000" pitchFamily="2" charset="2"/>
              <a:buChar char="q"/>
            </a:pPr>
            <a:r>
              <a:rPr lang="tr-TR" dirty="0"/>
              <a:t>Okunabilirlik ve </a:t>
            </a:r>
            <a:r>
              <a:rPr lang="tr-TR" dirty="0" err="1"/>
              <a:t>yazılabilirlik</a:t>
            </a:r>
            <a:r>
              <a:rPr lang="tr-TR" dirty="0"/>
              <a:t> </a:t>
            </a:r>
          </a:p>
          <a:p>
            <a:pPr marL="1149350" lvl="1" indent="-457200">
              <a:buSzPct val="50000"/>
              <a:buFont typeface="Wingdings" panose="05000000000000000000" pitchFamily="2" charset="2"/>
              <a:buChar char="q"/>
            </a:pPr>
            <a:r>
              <a:rPr lang="tr-TR" dirty="0"/>
              <a:t>Bir algoritmayı ifade etmenin "doğal" yollarını desteklemeyen bir dil, "doğal olmayan" yaklaşımların kullanılmasını ve dolayısıyla daha düşük güvenilirlik gerektirir. </a:t>
            </a:r>
          </a:p>
          <a:p>
            <a:pPr marL="1149350" lvl="1" indent="-457200">
              <a:buSzPct val="50000"/>
              <a:buFont typeface="Wingdings" panose="05000000000000000000" pitchFamily="2" charset="2"/>
              <a:buChar char="q"/>
            </a:pPr>
            <a:r>
              <a:rPr lang="tr-TR" dirty="0"/>
              <a:t>Bir program ne kadar kolay yazılırsa, doğru olma olasılığı da o kadar yüksektir.</a:t>
            </a:r>
          </a:p>
        </p:txBody>
      </p:sp>
    </p:spTree>
    <p:extLst>
      <p:ext uri="{BB962C8B-B14F-4D97-AF65-F5344CB8AC3E}">
        <p14:creationId xmlns:p14="http://schemas.microsoft.com/office/powerpoint/2010/main" val="329183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Başlık 1"/>
          <p:cNvSpPr>
            <a:spLocks noGrp="1"/>
          </p:cNvSpPr>
          <p:nvPr>
            <p:ph type="title"/>
          </p:nvPr>
        </p:nvSpPr>
        <p:spPr/>
        <p:txBody>
          <a:bodyPr/>
          <a:lstStyle/>
          <a:p>
            <a:r>
              <a:rPr lang="tr-TR" dirty="0">
                <a:solidFill>
                  <a:srgbClr val="C00000"/>
                </a:solidFill>
              </a:rPr>
              <a:t>Tip Kontrolü (</a:t>
            </a:r>
            <a:r>
              <a:rPr lang="tr-TR" dirty="0" err="1">
                <a:solidFill>
                  <a:srgbClr val="C00000"/>
                </a:solidFill>
              </a:rPr>
              <a:t>Type</a:t>
            </a:r>
            <a:r>
              <a:rPr lang="tr-TR" dirty="0">
                <a:solidFill>
                  <a:srgbClr val="C00000"/>
                </a:solidFill>
              </a:rPr>
              <a:t> </a:t>
            </a:r>
            <a:r>
              <a:rPr lang="tr-TR" dirty="0" err="1">
                <a:solidFill>
                  <a:srgbClr val="C00000"/>
                </a:solidFill>
              </a:rPr>
              <a:t>Checking</a:t>
            </a:r>
            <a:r>
              <a:rPr lang="tr-TR" dirty="0">
                <a:solidFill>
                  <a:srgbClr val="C00000"/>
                </a:solidFill>
              </a:rPr>
              <a:t>)</a:t>
            </a:r>
          </a:p>
        </p:txBody>
      </p:sp>
      <p:sp>
        <p:nvSpPr>
          <p:cNvPr id="51203" name="İçerik Yer Tutucusu 2"/>
          <p:cNvSpPr>
            <a:spLocks noGrp="1"/>
          </p:cNvSpPr>
          <p:nvPr>
            <p:ph idx="1"/>
          </p:nvPr>
        </p:nvSpPr>
        <p:spPr>
          <a:xfrm>
            <a:off x="533400" y="1371600"/>
            <a:ext cx="8153400" cy="4572000"/>
          </a:xfrm>
        </p:spPr>
        <p:txBody>
          <a:bodyPr/>
          <a:lstStyle/>
          <a:p>
            <a:r>
              <a:rPr lang="tr-TR" dirty="0"/>
              <a:t>Programın çalışması veya derlenmesi süresince verilen programın tip hatalarının test edilmesine tip kontrolü (</a:t>
            </a:r>
            <a:r>
              <a:rPr lang="tr-TR" dirty="0" err="1"/>
              <a:t>type</a:t>
            </a:r>
            <a:r>
              <a:rPr lang="tr-TR" dirty="0"/>
              <a:t> </a:t>
            </a:r>
            <a:r>
              <a:rPr lang="tr-TR" dirty="0" err="1"/>
              <a:t>checking</a:t>
            </a:r>
            <a:r>
              <a:rPr lang="tr-TR" dirty="0"/>
              <a:t>) denir. Tip kontrol özelliği dilde güvenilirlik için önemlidir. Derleme zamanında (</a:t>
            </a:r>
            <a:r>
              <a:rPr lang="tr-TR" dirty="0" err="1"/>
              <a:t>compile</a:t>
            </a:r>
            <a:r>
              <a:rPr lang="tr-TR" dirty="0"/>
              <a:t> time) tip kontrolü yapmak, az maliyetli olduğundan tercih edilmektedir. Çalışma zamanında (</a:t>
            </a:r>
            <a:r>
              <a:rPr lang="tr-TR" dirty="0" err="1"/>
              <a:t>run</a:t>
            </a:r>
            <a:r>
              <a:rPr lang="tr-TR" dirty="0"/>
              <a:t> time) tip kontrolü maliyeti fazladır ve tercih edilmez. Programdaki tip hatalarının tespiti erken yapıldığından, hatalar erken fark edilmekte ve düzeltilmeleri sağlanmaktadır.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09600" y="0"/>
            <a:ext cx="7772400" cy="1206500"/>
          </a:xfrm>
        </p:spPr>
        <p:txBody>
          <a:bodyPr/>
          <a:lstStyle/>
          <a:p>
            <a:pPr eaLnBrk="1" hangingPunct="1"/>
            <a:r>
              <a:rPr lang="en-US" sz="3200"/>
              <a:t>1.1 Program</a:t>
            </a:r>
            <a:r>
              <a:rPr lang="tr-TR" sz="3200"/>
              <a:t>lama Dilleri Kavramlarını Öğrenmenin</a:t>
            </a:r>
            <a:r>
              <a:rPr lang="en-US" sz="3200"/>
              <a:t> </a:t>
            </a:r>
            <a:r>
              <a:rPr lang="tr-TR" sz="3200"/>
              <a:t>Nedenleri</a:t>
            </a:r>
            <a:endParaRPr lang="en-US" sz="3200"/>
          </a:p>
        </p:txBody>
      </p:sp>
      <p:sp>
        <p:nvSpPr>
          <p:cNvPr id="5125" name="Rectangle 3"/>
          <p:cNvSpPr>
            <a:spLocks noGrp="1" noChangeArrowheads="1"/>
          </p:cNvSpPr>
          <p:nvPr>
            <p:ph type="body" idx="1"/>
          </p:nvPr>
        </p:nvSpPr>
        <p:spPr>
          <a:xfrm>
            <a:off x="685800" y="1295400"/>
            <a:ext cx="8229600" cy="4495800"/>
          </a:xfrm>
        </p:spPr>
        <p:txBody>
          <a:bodyPr/>
          <a:lstStyle/>
          <a:p>
            <a:pPr eaLnBrk="1" hangingPunct="1"/>
            <a:r>
              <a:rPr lang="tr-TR"/>
              <a:t>Fikirleri ifade etme yeteneğinin arttırılması</a:t>
            </a:r>
            <a:endParaRPr lang="en-US"/>
          </a:p>
          <a:p>
            <a:pPr eaLnBrk="1" hangingPunct="1"/>
            <a:r>
              <a:rPr lang="tr-TR"/>
              <a:t>Uygun dilleri seçebilme bilincinin geliştirilmesi, altyapının sağlamlaştırılması</a:t>
            </a:r>
            <a:endParaRPr lang="en-US"/>
          </a:p>
          <a:p>
            <a:pPr eaLnBrk="1" hangingPunct="1"/>
            <a:r>
              <a:rPr lang="tr-TR"/>
              <a:t>Yeni diller öğrenebilme yeteneğinin geliştirilmesi</a:t>
            </a:r>
            <a:endParaRPr lang="en-US"/>
          </a:p>
          <a:p>
            <a:pPr eaLnBrk="1" hangingPunct="1"/>
            <a:r>
              <a:rPr lang="tr-TR"/>
              <a:t>İ</a:t>
            </a:r>
            <a:r>
              <a:rPr lang="en-US"/>
              <a:t>mplementa</a:t>
            </a:r>
            <a:r>
              <a:rPr lang="tr-TR"/>
              <a:t>sy</a:t>
            </a:r>
            <a:r>
              <a:rPr lang="en-US"/>
              <a:t>on</a:t>
            </a:r>
            <a:r>
              <a:rPr lang="tr-TR"/>
              <a:t>un (Gerçekleştirim) öneminin daha iyi anlaşılması ve kavranması</a:t>
            </a:r>
          </a:p>
          <a:p>
            <a:pPr eaLnBrk="1" hangingPunct="1"/>
            <a:r>
              <a:rPr lang="tr-TR"/>
              <a:t>Bilinen programlama dillerinin daha iyi kullanılması</a:t>
            </a:r>
            <a:endParaRPr lang="en-US"/>
          </a:p>
          <a:p>
            <a:pPr eaLnBrk="1" hangingPunct="1"/>
            <a:r>
              <a:rPr lang="tr-TR"/>
              <a:t>Bilgisayar biliminde kapsamlı ilerleme</a:t>
            </a:r>
            <a:endParaRPr lang="en-US"/>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Başlık 1"/>
          <p:cNvSpPr>
            <a:spLocks noGrp="1"/>
          </p:cNvSpPr>
          <p:nvPr>
            <p:ph type="title"/>
          </p:nvPr>
        </p:nvSpPr>
        <p:spPr/>
        <p:txBody>
          <a:bodyPr/>
          <a:lstStyle/>
          <a:p>
            <a:r>
              <a:rPr lang="tr-TR" dirty="0">
                <a:solidFill>
                  <a:srgbClr val="C00000"/>
                </a:solidFill>
              </a:rPr>
              <a:t>Tip Kontrolü (</a:t>
            </a:r>
            <a:r>
              <a:rPr lang="tr-TR" dirty="0" err="1">
                <a:solidFill>
                  <a:srgbClr val="C00000"/>
                </a:solidFill>
              </a:rPr>
              <a:t>Type</a:t>
            </a:r>
            <a:r>
              <a:rPr lang="tr-TR" dirty="0">
                <a:solidFill>
                  <a:srgbClr val="C00000"/>
                </a:solidFill>
              </a:rPr>
              <a:t> </a:t>
            </a:r>
            <a:r>
              <a:rPr lang="tr-TR" dirty="0" err="1">
                <a:solidFill>
                  <a:srgbClr val="C00000"/>
                </a:solidFill>
              </a:rPr>
              <a:t>Checking</a:t>
            </a:r>
            <a:r>
              <a:rPr lang="tr-TR" dirty="0">
                <a:solidFill>
                  <a:srgbClr val="C00000"/>
                </a:solidFill>
              </a:rPr>
              <a:t>)</a:t>
            </a:r>
          </a:p>
        </p:txBody>
      </p:sp>
      <p:sp>
        <p:nvSpPr>
          <p:cNvPr id="52227" name="İçerik Yer Tutucusu 2"/>
          <p:cNvSpPr>
            <a:spLocks noGrp="1"/>
          </p:cNvSpPr>
          <p:nvPr>
            <p:ph idx="1"/>
          </p:nvPr>
        </p:nvSpPr>
        <p:spPr/>
        <p:txBody>
          <a:bodyPr/>
          <a:lstStyle/>
          <a:p>
            <a:r>
              <a:rPr lang="tr-TR" dirty="0"/>
              <a:t>Örnek: Bir fonksiyonda kullanılan bir parametrenin tip kontrolünün programlama dili tarafından yapılamadığını varsayalım.</a:t>
            </a:r>
          </a:p>
          <a:p>
            <a:r>
              <a:rPr lang="tr-TR" dirty="0" err="1"/>
              <a:t>Int</a:t>
            </a:r>
            <a:r>
              <a:rPr lang="tr-TR" dirty="0"/>
              <a:t> olarak tanımlanması gereken 23 sayısı yerine </a:t>
            </a:r>
            <a:r>
              <a:rPr lang="tr-TR" dirty="0" err="1"/>
              <a:t>float</a:t>
            </a:r>
            <a:r>
              <a:rPr lang="tr-TR" dirty="0"/>
              <a:t> olarak aynı sayı girildiğinde ne olur?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Başlık 1"/>
          <p:cNvSpPr>
            <a:spLocks noGrp="1"/>
          </p:cNvSpPr>
          <p:nvPr>
            <p:ph type="title"/>
          </p:nvPr>
        </p:nvSpPr>
        <p:spPr/>
        <p:txBody>
          <a:bodyPr/>
          <a:lstStyle/>
          <a:p>
            <a:r>
              <a:rPr lang="tr-TR" dirty="0">
                <a:solidFill>
                  <a:srgbClr val="C00000"/>
                </a:solidFill>
              </a:rPr>
              <a:t>İstisna İşleme (</a:t>
            </a:r>
            <a:r>
              <a:rPr lang="en-US" dirty="0">
                <a:solidFill>
                  <a:srgbClr val="C00000"/>
                </a:solidFill>
              </a:rPr>
              <a:t>Exception </a:t>
            </a:r>
            <a:r>
              <a:rPr lang="tr-TR" dirty="0">
                <a:solidFill>
                  <a:srgbClr val="C00000"/>
                </a:solidFill>
              </a:rPr>
              <a:t>H</a:t>
            </a:r>
            <a:r>
              <a:rPr lang="en-US" dirty="0" err="1">
                <a:solidFill>
                  <a:srgbClr val="C00000"/>
                </a:solidFill>
              </a:rPr>
              <a:t>andling</a:t>
            </a:r>
            <a:r>
              <a:rPr lang="tr-TR" dirty="0">
                <a:solidFill>
                  <a:srgbClr val="C00000"/>
                </a:solidFill>
              </a:rPr>
              <a:t>)</a:t>
            </a:r>
            <a:br>
              <a:rPr lang="en-US" dirty="0">
                <a:solidFill>
                  <a:srgbClr val="C00000"/>
                </a:solidFill>
              </a:rPr>
            </a:br>
            <a:endParaRPr lang="tr-TR" dirty="0">
              <a:solidFill>
                <a:srgbClr val="C00000"/>
              </a:solidFill>
            </a:endParaRPr>
          </a:p>
        </p:txBody>
      </p:sp>
      <p:sp>
        <p:nvSpPr>
          <p:cNvPr id="53251" name="İçerik Yer Tutucusu 2"/>
          <p:cNvSpPr>
            <a:spLocks noGrp="1"/>
          </p:cNvSpPr>
          <p:nvPr>
            <p:ph idx="1"/>
          </p:nvPr>
        </p:nvSpPr>
        <p:spPr/>
        <p:txBody>
          <a:bodyPr/>
          <a:lstStyle/>
          <a:p>
            <a:pPr marL="0" lvl="1" indent="0">
              <a:buFont typeface="Arial" pitchFamily="34" charset="0"/>
              <a:buChar char="•"/>
            </a:pPr>
            <a:r>
              <a:rPr lang="tr-TR" sz="3200" dirty="0"/>
              <a:t> Yürütme zamanı (</a:t>
            </a:r>
            <a:r>
              <a:rPr lang="en-US" sz="3200" dirty="0"/>
              <a:t>run-time</a:t>
            </a:r>
            <a:r>
              <a:rPr lang="tr-TR" sz="3200" dirty="0"/>
              <a:t>)</a:t>
            </a:r>
            <a:r>
              <a:rPr lang="en-US" sz="3200" dirty="0"/>
              <a:t> </a:t>
            </a:r>
            <a:r>
              <a:rPr lang="tr-TR" sz="3200" dirty="0"/>
              <a:t>hatalarını yakalama ve düzeltme önlemleri alır.</a:t>
            </a:r>
            <a:endParaRPr lang="en-US" sz="3200" dirty="0"/>
          </a:p>
          <a:p>
            <a:pPr marL="0" indent="0">
              <a:buFont typeface="Arial" pitchFamily="34" charset="0"/>
              <a:buChar char="•"/>
            </a:pPr>
            <a:r>
              <a:rPr lang="tr-TR" sz="3200" dirty="0"/>
              <a:t> Ada, C++ ve Java  bu özelliği içermektedir, ama C ve </a:t>
            </a:r>
            <a:r>
              <a:rPr lang="tr-TR" sz="3200" dirty="0" err="1"/>
              <a:t>Fortran</a:t>
            </a:r>
            <a:r>
              <a:rPr lang="tr-TR" sz="3200" dirty="0"/>
              <a:t> gibi dillerde bu özellik yoktur. Daha sonraki konularda detaylı tartışılacaktır.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Başlık 1"/>
          <p:cNvSpPr>
            <a:spLocks noGrp="1"/>
          </p:cNvSpPr>
          <p:nvPr>
            <p:ph type="title"/>
          </p:nvPr>
        </p:nvSpPr>
        <p:spPr/>
        <p:txBody>
          <a:bodyPr/>
          <a:lstStyle/>
          <a:p>
            <a:r>
              <a:rPr lang="tr-TR">
                <a:solidFill>
                  <a:srgbClr val="C00000"/>
                </a:solidFill>
              </a:rPr>
              <a:t>Farklı Adlandırma (</a:t>
            </a:r>
            <a:r>
              <a:rPr lang="en-US">
                <a:solidFill>
                  <a:srgbClr val="C00000"/>
                </a:solidFill>
              </a:rPr>
              <a:t>Aliasing</a:t>
            </a:r>
            <a:r>
              <a:rPr lang="tr-TR">
                <a:solidFill>
                  <a:srgbClr val="C00000"/>
                </a:solidFill>
              </a:rPr>
              <a:t>)</a:t>
            </a:r>
            <a:br>
              <a:rPr lang="en-US">
                <a:solidFill>
                  <a:srgbClr val="C00000"/>
                </a:solidFill>
              </a:rPr>
            </a:br>
            <a:endParaRPr lang="tr-TR">
              <a:solidFill>
                <a:srgbClr val="C00000"/>
              </a:solidFill>
            </a:endParaRPr>
          </a:p>
        </p:txBody>
      </p:sp>
      <p:sp>
        <p:nvSpPr>
          <p:cNvPr id="54275" name="İçerik Yer Tutucusu 2"/>
          <p:cNvSpPr>
            <a:spLocks noGrp="1"/>
          </p:cNvSpPr>
          <p:nvPr>
            <p:ph idx="1"/>
          </p:nvPr>
        </p:nvSpPr>
        <p:spPr/>
        <p:txBody>
          <a:bodyPr/>
          <a:lstStyle/>
          <a:p>
            <a:pPr marL="0" indent="0"/>
            <a:r>
              <a:rPr lang="tr-TR" dirty="0"/>
              <a:t> Aynı hafıza hücresine erişim için 2 veya daha fazla farklı ismin tanımlanmasıdır.</a:t>
            </a:r>
          </a:p>
          <a:p>
            <a:pPr marL="0" indent="0"/>
            <a:r>
              <a:rPr lang="tr-TR" dirty="0"/>
              <a:t> Programlama dilleri için tehlikeli bir özellik olduğu kabul edilmektedir. Fakat bazı programlama dilleri bazı tip </a:t>
            </a:r>
            <a:r>
              <a:rPr lang="tr-TR" dirty="0" err="1"/>
              <a:t>aliasing’lere</a:t>
            </a:r>
            <a:r>
              <a:rPr lang="tr-TR" dirty="0"/>
              <a:t> izin vermektedir. Örneğin iki </a:t>
            </a:r>
            <a:r>
              <a:rPr lang="tr-TR" dirty="0" err="1"/>
              <a:t>pointer</a:t>
            </a:r>
            <a:r>
              <a:rPr lang="tr-TR" dirty="0"/>
              <a:t> aynı değişkeni göstermek için kullanılabilir.</a:t>
            </a:r>
          </a:p>
          <a:p>
            <a:pPr marL="0" indent="0"/>
            <a:r>
              <a:rPr lang="tr-TR" dirty="0"/>
              <a:t>Programcının dikkatli olmasını gerektirmektedir. NEDEN?</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536" y="188640"/>
            <a:ext cx="7200900" cy="1485900"/>
          </a:xfrm>
        </p:spPr>
        <p:txBody>
          <a:bodyPr>
            <a:normAutofit fontScale="90000"/>
          </a:bodyPr>
          <a:lstStyle/>
          <a:p>
            <a:r>
              <a:rPr lang="tr-TR" dirty="0"/>
              <a:t>Programlama Dili Değerlendirme Kriterleri </a:t>
            </a:r>
            <a:r>
              <a:rPr lang="tr-TR" dirty="0" err="1"/>
              <a:t>Cost</a:t>
            </a:r>
            <a:r>
              <a:rPr lang="tr-TR" dirty="0"/>
              <a:t> (Maliyet) </a:t>
            </a:r>
          </a:p>
        </p:txBody>
      </p:sp>
      <p:sp>
        <p:nvSpPr>
          <p:cNvPr id="3" name="İçerik Yer Tutucusu 2"/>
          <p:cNvSpPr>
            <a:spLocks noGrp="1"/>
          </p:cNvSpPr>
          <p:nvPr>
            <p:ph idx="1"/>
          </p:nvPr>
        </p:nvSpPr>
        <p:spPr>
          <a:xfrm>
            <a:off x="683568" y="1988840"/>
            <a:ext cx="8305800" cy="4411663"/>
          </a:xfrm>
        </p:spPr>
        <p:txBody>
          <a:bodyPr/>
          <a:lstStyle/>
          <a:p>
            <a:pPr marL="502920" indent="-457200">
              <a:buFont typeface="Wingdings" panose="05000000000000000000" pitchFamily="2" charset="2"/>
              <a:buChar char="q"/>
            </a:pPr>
            <a:r>
              <a:rPr lang="tr-TR" dirty="0"/>
              <a:t>Programcıları dili kullanmak için eğitmek </a:t>
            </a:r>
          </a:p>
          <a:p>
            <a:pPr marL="502920" indent="-457200">
              <a:buFont typeface="Wingdings" panose="05000000000000000000" pitchFamily="2" charset="2"/>
              <a:buChar char="q"/>
            </a:pPr>
            <a:r>
              <a:rPr lang="tr-TR" dirty="0"/>
              <a:t>Program yazma (belirli uygulamalara yakınlık) </a:t>
            </a:r>
          </a:p>
          <a:p>
            <a:pPr marL="502920" indent="-457200">
              <a:buFont typeface="Wingdings" panose="05000000000000000000" pitchFamily="2" charset="2"/>
              <a:buChar char="q"/>
            </a:pPr>
            <a:r>
              <a:rPr lang="tr-TR" dirty="0"/>
              <a:t>Programları derleme: Zaman önemli </a:t>
            </a:r>
          </a:p>
          <a:p>
            <a:pPr marL="502920" indent="-457200">
              <a:buFont typeface="Wingdings" panose="05000000000000000000" pitchFamily="2" charset="2"/>
              <a:buChar char="q"/>
            </a:pPr>
            <a:r>
              <a:rPr lang="tr-TR" dirty="0"/>
              <a:t>Programları çalıştırma </a:t>
            </a:r>
          </a:p>
          <a:p>
            <a:pPr marL="502920" indent="-457200">
              <a:buFont typeface="Wingdings" panose="05000000000000000000" pitchFamily="2" charset="2"/>
              <a:buChar char="q"/>
            </a:pPr>
            <a:r>
              <a:rPr lang="tr-TR" dirty="0"/>
              <a:t>Ücretsiz derleyicilerin kullanılabilirliği </a:t>
            </a:r>
          </a:p>
          <a:p>
            <a:pPr marL="502920" indent="-457200">
              <a:buFont typeface="Wingdings" panose="05000000000000000000" pitchFamily="2" charset="2"/>
              <a:buChar char="q"/>
            </a:pPr>
            <a:r>
              <a:rPr lang="tr-TR" dirty="0"/>
              <a:t>Güvenilirlik: zayıf güvenilirlik yüksek maliyetlere yol açar </a:t>
            </a:r>
          </a:p>
          <a:p>
            <a:pPr marL="502920" indent="-457200">
              <a:buFont typeface="Wingdings" panose="05000000000000000000" pitchFamily="2" charset="2"/>
              <a:buChar char="q"/>
            </a:pPr>
            <a:r>
              <a:rPr lang="tr-TR" dirty="0"/>
              <a:t>Programların bakımı </a:t>
            </a:r>
          </a:p>
        </p:txBody>
      </p:sp>
    </p:spTree>
    <p:extLst>
      <p:ext uri="{BB962C8B-B14F-4D97-AF65-F5344CB8AC3E}">
        <p14:creationId xmlns:p14="http://schemas.microsoft.com/office/powerpoint/2010/main" val="4066966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536" y="188640"/>
            <a:ext cx="7200900" cy="1485900"/>
          </a:xfrm>
        </p:spPr>
        <p:txBody>
          <a:bodyPr>
            <a:normAutofit fontScale="90000"/>
          </a:bodyPr>
          <a:lstStyle/>
          <a:p>
            <a:r>
              <a:rPr lang="it-IT" dirty="0"/>
              <a:t>Programlama Dili Değerlendirme Kriterleri Diğerleri </a:t>
            </a:r>
            <a:endParaRPr lang="tr-TR" dirty="0"/>
          </a:p>
        </p:txBody>
      </p:sp>
      <p:sp>
        <p:nvSpPr>
          <p:cNvPr id="3" name="İçerik Yer Tutucusu 2"/>
          <p:cNvSpPr>
            <a:spLocks noGrp="1"/>
          </p:cNvSpPr>
          <p:nvPr>
            <p:ph idx="1"/>
          </p:nvPr>
        </p:nvSpPr>
        <p:spPr>
          <a:xfrm>
            <a:off x="682799" y="2204864"/>
            <a:ext cx="8305800" cy="3888432"/>
          </a:xfrm>
        </p:spPr>
        <p:txBody>
          <a:bodyPr/>
          <a:lstStyle/>
          <a:p>
            <a:pPr marL="502920" indent="-457200">
              <a:buFont typeface="Wingdings" panose="05000000000000000000" pitchFamily="2" charset="2"/>
              <a:buChar char="q"/>
            </a:pPr>
            <a:r>
              <a:rPr lang="tr-TR" b="1" dirty="0"/>
              <a:t>Taşınabilirlik (</a:t>
            </a:r>
            <a:r>
              <a:rPr lang="tr-TR" b="1" dirty="0" err="1"/>
              <a:t>Portability</a:t>
            </a:r>
            <a:r>
              <a:rPr lang="tr-TR" b="1" dirty="0"/>
              <a:t>) </a:t>
            </a:r>
          </a:p>
          <a:p>
            <a:pPr marL="1149350" lvl="1" indent="-457200">
              <a:buSzPct val="50000"/>
              <a:buFont typeface="Wingdings" panose="05000000000000000000" pitchFamily="2" charset="2"/>
              <a:buChar char="q"/>
            </a:pPr>
            <a:r>
              <a:rPr lang="tr-TR" dirty="0"/>
              <a:t>Programların bir uygulamadan diğerine taşınabilme kolaylığı </a:t>
            </a:r>
          </a:p>
          <a:p>
            <a:pPr marL="502920" indent="-457200">
              <a:buFont typeface="Wingdings" panose="05000000000000000000" pitchFamily="2" charset="2"/>
              <a:buChar char="q"/>
            </a:pPr>
            <a:r>
              <a:rPr lang="tr-TR" b="1" dirty="0"/>
              <a:t>Genellik (</a:t>
            </a:r>
            <a:r>
              <a:rPr lang="tr-TR" b="1" dirty="0" err="1"/>
              <a:t>Generality</a:t>
            </a:r>
            <a:r>
              <a:rPr lang="tr-TR" b="1" dirty="0"/>
              <a:t>) </a:t>
            </a:r>
          </a:p>
          <a:p>
            <a:pPr marL="1149350" lvl="1" indent="-457200">
              <a:buSzPct val="50000"/>
              <a:buFont typeface="Wingdings" panose="05000000000000000000" pitchFamily="2" charset="2"/>
              <a:buChar char="q"/>
            </a:pPr>
            <a:r>
              <a:rPr lang="tr-TR" dirty="0"/>
              <a:t>Geniş bir uygulama yelpazesine uygulanabilirlik </a:t>
            </a:r>
          </a:p>
          <a:p>
            <a:pPr marL="502920" indent="-457200">
              <a:buFont typeface="Wingdings" panose="05000000000000000000" pitchFamily="2" charset="2"/>
              <a:buChar char="q"/>
            </a:pPr>
            <a:r>
              <a:rPr lang="tr-TR" b="1" dirty="0"/>
              <a:t>İyi </a:t>
            </a:r>
            <a:r>
              <a:rPr lang="tr-TR" b="1" dirty="0" err="1"/>
              <a:t>tanımlılık</a:t>
            </a:r>
            <a:r>
              <a:rPr lang="tr-TR" b="1" dirty="0"/>
              <a:t> (</a:t>
            </a:r>
            <a:r>
              <a:rPr lang="tr-TR" b="1" dirty="0" err="1"/>
              <a:t>Well-definedness</a:t>
            </a:r>
            <a:r>
              <a:rPr lang="tr-TR" b="1" dirty="0"/>
              <a:t>) </a:t>
            </a:r>
          </a:p>
          <a:p>
            <a:pPr marL="1033272" lvl="1" indent="-457200">
              <a:buSzPct val="50000"/>
              <a:buFont typeface="Wingdings" panose="05000000000000000000" pitchFamily="2" charset="2"/>
              <a:buChar char="q"/>
            </a:pPr>
            <a:r>
              <a:rPr lang="tr-TR" dirty="0"/>
              <a:t>Dilin resmi tanımının tamlığı ve kesinliği</a:t>
            </a:r>
          </a:p>
        </p:txBody>
      </p:sp>
    </p:spTree>
    <p:extLst>
      <p:ext uri="{BB962C8B-B14F-4D97-AF65-F5344CB8AC3E}">
        <p14:creationId xmlns:p14="http://schemas.microsoft.com/office/powerpoint/2010/main" val="1758131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tr-TR"/>
              <a:t>Değerlendirme</a:t>
            </a:r>
            <a:r>
              <a:rPr lang="en-US"/>
              <a:t> </a:t>
            </a:r>
            <a:r>
              <a:rPr lang="tr-TR"/>
              <a:t>Kriterleri</a:t>
            </a:r>
            <a:r>
              <a:rPr lang="en-US"/>
              <a:t> : </a:t>
            </a:r>
            <a:r>
              <a:rPr lang="tr-TR"/>
              <a:t>Maliyet</a:t>
            </a:r>
            <a:endParaRPr lang="en-US"/>
          </a:p>
        </p:txBody>
      </p:sp>
      <p:sp>
        <p:nvSpPr>
          <p:cNvPr id="56325" name="Rectangle 3"/>
          <p:cNvSpPr>
            <a:spLocks noGrp="1" noChangeArrowheads="1"/>
          </p:cNvSpPr>
          <p:nvPr>
            <p:ph type="body" idx="1"/>
          </p:nvPr>
        </p:nvSpPr>
        <p:spPr>
          <a:xfrm>
            <a:off x="533400" y="1371600"/>
            <a:ext cx="7924800" cy="4876800"/>
          </a:xfrm>
        </p:spPr>
        <p:txBody>
          <a:bodyPr/>
          <a:lstStyle/>
          <a:p>
            <a:pPr eaLnBrk="1" hangingPunct="1"/>
            <a:r>
              <a:rPr lang="en-US">
                <a:solidFill>
                  <a:srgbClr val="FF0000"/>
                </a:solidFill>
              </a:rPr>
              <a:t>Dili kullanacak programc</a:t>
            </a:r>
            <a:r>
              <a:rPr lang="tr-TR">
                <a:solidFill>
                  <a:srgbClr val="FF0000"/>
                </a:solidFill>
              </a:rPr>
              <a:t>ı</a:t>
            </a:r>
            <a:r>
              <a:rPr lang="en-US">
                <a:solidFill>
                  <a:srgbClr val="FF0000"/>
                </a:solidFill>
              </a:rPr>
              <a:t>lar</a:t>
            </a:r>
            <a:r>
              <a:rPr lang="tr-TR">
                <a:solidFill>
                  <a:srgbClr val="FF0000"/>
                </a:solidFill>
              </a:rPr>
              <a:t>ı</a:t>
            </a:r>
            <a:r>
              <a:rPr lang="en-US">
                <a:solidFill>
                  <a:srgbClr val="FF0000"/>
                </a:solidFill>
              </a:rPr>
              <a:t>n e</a:t>
            </a:r>
            <a:r>
              <a:rPr lang="tr-TR">
                <a:solidFill>
                  <a:srgbClr val="FF0000"/>
                </a:solidFill>
              </a:rPr>
              <a:t>ğitilmesi: </a:t>
            </a:r>
            <a:r>
              <a:rPr lang="tr-TR"/>
              <a:t>Bu özellik basitlik ve ortogonallik ile alakalıdır. Ayrıca programcının tecrübesi de önemlidir. </a:t>
            </a:r>
            <a:endParaRPr lang="en-US"/>
          </a:p>
          <a:p>
            <a:pPr eaLnBrk="1" hangingPunct="1"/>
            <a:r>
              <a:rPr lang="tr-TR">
                <a:solidFill>
                  <a:srgbClr val="FF0000"/>
                </a:solidFill>
              </a:rPr>
              <a:t>P</a:t>
            </a:r>
            <a:r>
              <a:rPr lang="en-US">
                <a:solidFill>
                  <a:srgbClr val="FF0000"/>
                </a:solidFill>
              </a:rPr>
              <a:t>rogram</a:t>
            </a:r>
            <a:r>
              <a:rPr lang="tr-TR">
                <a:solidFill>
                  <a:srgbClr val="FF0000"/>
                </a:solidFill>
              </a:rPr>
              <a:t>ları yazma</a:t>
            </a:r>
            <a:r>
              <a:rPr lang="en-US">
                <a:solidFill>
                  <a:srgbClr val="FF0000"/>
                </a:solidFill>
              </a:rPr>
              <a:t> (</a:t>
            </a:r>
            <a:r>
              <a:rPr lang="tr-TR">
                <a:solidFill>
                  <a:srgbClr val="FF0000"/>
                </a:solidFill>
              </a:rPr>
              <a:t>özel uygulamalara yakınlık</a:t>
            </a:r>
            <a:r>
              <a:rPr lang="en-US">
                <a:solidFill>
                  <a:srgbClr val="FF0000"/>
                </a:solidFill>
              </a:rPr>
              <a:t>)</a:t>
            </a:r>
            <a:r>
              <a:rPr lang="tr-TR">
                <a:solidFill>
                  <a:srgbClr val="FF0000"/>
                </a:solidFill>
              </a:rPr>
              <a:t>:</a:t>
            </a:r>
            <a:r>
              <a:rPr lang="tr-TR"/>
              <a:t> Dilin yazılabilirliği ile alakalıdır. </a:t>
            </a:r>
            <a:endParaRPr lang="en-US"/>
          </a:p>
          <a:p>
            <a:pPr eaLnBrk="1" hangingPunct="1"/>
            <a:r>
              <a:rPr lang="tr-TR">
                <a:solidFill>
                  <a:srgbClr val="FF0000"/>
                </a:solidFill>
              </a:rPr>
              <a:t>Programları derleme (c</a:t>
            </a:r>
            <a:r>
              <a:rPr lang="en-US">
                <a:solidFill>
                  <a:srgbClr val="FF0000"/>
                </a:solidFill>
              </a:rPr>
              <a:t>ompiling</a:t>
            </a:r>
            <a:r>
              <a:rPr lang="tr-TR">
                <a:solidFill>
                  <a:srgbClr val="FF0000"/>
                </a:solidFill>
              </a:rPr>
              <a:t>) maliyeti: </a:t>
            </a:r>
            <a:r>
              <a:rPr lang="tr-TR"/>
              <a:t>Ada programlama dilinin ilk versiyonlarında derleme maliyetleri çok fazlaydı. Daha sonraki versiyonlarda maliyet azaltıldı.</a:t>
            </a:r>
            <a:endParaRPr lang="en-US"/>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Başlık 1"/>
          <p:cNvSpPr>
            <a:spLocks noGrp="1"/>
          </p:cNvSpPr>
          <p:nvPr>
            <p:ph type="title"/>
          </p:nvPr>
        </p:nvSpPr>
        <p:spPr/>
        <p:txBody>
          <a:bodyPr/>
          <a:lstStyle/>
          <a:p>
            <a:r>
              <a:rPr lang="tr-TR"/>
              <a:t>Değerlendirme</a:t>
            </a:r>
            <a:r>
              <a:rPr lang="en-US"/>
              <a:t> </a:t>
            </a:r>
            <a:r>
              <a:rPr lang="tr-TR"/>
              <a:t>Kriterleri</a:t>
            </a:r>
            <a:r>
              <a:rPr lang="en-US"/>
              <a:t> : </a:t>
            </a:r>
            <a:r>
              <a:rPr lang="tr-TR"/>
              <a:t>Maliyet</a:t>
            </a:r>
          </a:p>
        </p:txBody>
      </p:sp>
      <p:sp>
        <p:nvSpPr>
          <p:cNvPr id="57347" name="İçerik Yer Tutucusu 2"/>
          <p:cNvSpPr>
            <a:spLocks noGrp="1"/>
          </p:cNvSpPr>
          <p:nvPr>
            <p:ph idx="1"/>
          </p:nvPr>
        </p:nvSpPr>
        <p:spPr>
          <a:xfrm>
            <a:off x="609600" y="1295400"/>
            <a:ext cx="8153400" cy="4876800"/>
          </a:xfrm>
        </p:spPr>
        <p:txBody>
          <a:bodyPr/>
          <a:lstStyle/>
          <a:p>
            <a:pPr eaLnBrk="1" hangingPunct="1"/>
            <a:r>
              <a:rPr lang="tr-TR" sz="2400" dirty="0">
                <a:solidFill>
                  <a:srgbClr val="FF0000"/>
                </a:solidFill>
              </a:rPr>
              <a:t>Programları yürütme (e</a:t>
            </a:r>
            <a:r>
              <a:rPr lang="en-US" sz="2400" dirty="0" err="1">
                <a:solidFill>
                  <a:srgbClr val="FF0000"/>
                </a:solidFill>
              </a:rPr>
              <a:t>xecuting</a:t>
            </a:r>
            <a:r>
              <a:rPr lang="tr-TR" sz="2400" dirty="0">
                <a:solidFill>
                  <a:srgbClr val="FF0000"/>
                </a:solidFill>
              </a:rPr>
              <a:t>) maliyeti</a:t>
            </a:r>
          </a:p>
          <a:p>
            <a:pPr eaLnBrk="1" hangingPunct="1">
              <a:buNone/>
            </a:pPr>
            <a:r>
              <a:rPr lang="tr-TR" sz="2400" dirty="0"/>
              <a:t>	Örneğin tip kontrolüne çok fazla </a:t>
            </a:r>
            <a:r>
              <a:rPr lang="tr-TR" sz="2400" dirty="0" err="1"/>
              <a:t>run</a:t>
            </a:r>
            <a:r>
              <a:rPr lang="tr-TR" sz="2400" dirty="0"/>
              <a:t> time ayıran bir programlama dili bu maliyeti artırır. </a:t>
            </a:r>
          </a:p>
          <a:p>
            <a:pPr eaLnBrk="1" hangingPunct="1"/>
            <a:r>
              <a:rPr lang="tr-TR" sz="2400" dirty="0">
                <a:solidFill>
                  <a:srgbClr val="FF0000"/>
                </a:solidFill>
              </a:rPr>
              <a:t>SORU: </a:t>
            </a:r>
            <a:r>
              <a:rPr lang="tr-TR" sz="2400" dirty="0"/>
              <a:t>Derleme maliyeti ile yürütme maliyeti arasında optimizasyon nasıl yapılabilir?</a:t>
            </a:r>
            <a:endParaRPr lang="en-US" sz="2400" dirty="0"/>
          </a:p>
          <a:p>
            <a:pPr eaLnBrk="1" hangingPunct="1"/>
            <a:r>
              <a:rPr lang="tr-TR" sz="2400" dirty="0">
                <a:solidFill>
                  <a:srgbClr val="FF0000"/>
                </a:solidFill>
              </a:rPr>
              <a:t>Dil</a:t>
            </a:r>
            <a:r>
              <a:rPr lang="en-US" sz="2400" dirty="0">
                <a:solidFill>
                  <a:srgbClr val="FF0000"/>
                </a:solidFill>
              </a:rPr>
              <a:t> </a:t>
            </a:r>
            <a:r>
              <a:rPr lang="en-US" sz="2400" dirty="0" err="1">
                <a:solidFill>
                  <a:srgbClr val="FF0000"/>
                </a:solidFill>
              </a:rPr>
              <a:t>implementa</a:t>
            </a:r>
            <a:r>
              <a:rPr lang="tr-TR" sz="2400" dirty="0" err="1">
                <a:solidFill>
                  <a:srgbClr val="FF0000"/>
                </a:solidFill>
              </a:rPr>
              <a:t>sy</a:t>
            </a:r>
            <a:r>
              <a:rPr lang="en-US" sz="2400" dirty="0">
                <a:solidFill>
                  <a:srgbClr val="FF0000"/>
                </a:solidFill>
              </a:rPr>
              <a:t>on s</a:t>
            </a:r>
            <a:r>
              <a:rPr lang="tr-TR" sz="2400" dirty="0">
                <a:solidFill>
                  <a:srgbClr val="FF0000"/>
                </a:solidFill>
              </a:rPr>
              <a:t>i</a:t>
            </a:r>
            <a:r>
              <a:rPr lang="en-US" sz="2400" dirty="0">
                <a:solidFill>
                  <a:srgbClr val="FF0000"/>
                </a:solidFill>
              </a:rPr>
              <a:t>stem</a:t>
            </a:r>
            <a:r>
              <a:rPr lang="tr-TR" sz="2400" dirty="0">
                <a:solidFill>
                  <a:srgbClr val="FF0000"/>
                </a:solidFill>
              </a:rPr>
              <a:t>i</a:t>
            </a:r>
            <a:r>
              <a:rPr lang="en-US" sz="2400" dirty="0">
                <a:solidFill>
                  <a:srgbClr val="FF0000"/>
                </a:solidFill>
              </a:rPr>
              <a:t>: </a:t>
            </a:r>
            <a:endParaRPr lang="tr-TR" sz="2400" dirty="0">
              <a:solidFill>
                <a:srgbClr val="FF0000"/>
              </a:solidFill>
            </a:endParaRPr>
          </a:p>
          <a:p>
            <a:pPr eaLnBrk="1" hangingPunct="1">
              <a:buNone/>
            </a:pPr>
            <a:r>
              <a:rPr lang="tr-TR" sz="2400" dirty="0"/>
              <a:t>	Ücretsiz derleyicilerin (</a:t>
            </a:r>
            <a:r>
              <a:rPr lang="en-US" sz="2400" dirty="0"/>
              <a:t>compilers</a:t>
            </a:r>
            <a:r>
              <a:rPr lang="tr-TR" sz="2400" dirty="0"/>
              <a:t>) kullanılabilirliği. Örneğin Java’nın derleyicisinin ücretsiz olması maliyeti azaltmaktadır. Veya daha pahalı bir donanımda çalışması gereken programlama dilleri maliyeti artırır. </a:t>
            </a:r>
            <a:endParaRPr lang="en-US" sz="2400" dirty="0"/>
          </a:p>
          <a:p>
            <a:endParaRPr lang="tr-TR"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Başlık 1"/>
          <p:cNvSpPr>
            <a:spLocks noGrp="1"/>
          </p:cNvSpPr>
          <p:nvPr>
            <p:ph type="title"/>
          </p:nvPr>
        </p:nvSpPr>
        <p:spPr/>
        <p:txBody>
          <a:bodyPr/>
          <a:lstStyle/>
          <a:p>
            <a:r>
              <a:rPr lang="tr-TR"/>
              <a:t>Değerlendirme</a:t>
            </a:r>
            <a:r>
              <a:rPr lang="en-US"/>
              <a:t> </a:t>
            </a:r>
            <a:r>
              <a:rPr lang="tr-TR"/>
              <a:t>Kriterleri</a:t>
            </a:r>
            <a:r>
              <a:rPr lang="en-US"/>
              <a:t> : </a:t>
            </a:r>
            <a:r>
              <a:rPr lang="tr-TR"/>
              <a:t>Maliyet</a:t>
            </a:r>
          </a:p>
        </p:txBody>
      </p:sp>
      <p:sp>
        <p:nvSpPr>
          <p:cNvPr id="58371" name="İçerik Yer Tutucusu 2"/>
          <p:cNvSpPr>
            <a:spLocks noGrp="1"/>
          </p:cNvSpPr>
          <p:nvPr>
            <p:ph idx="1"/>
          </p:nvPr>
        </p:nvSpPr>
        <p:spPr>
          <a:xfrm>
            <a:off x="609600" y="1219200"/>
            <a:ext cx="8153400" cy="4953000"/>
          </a:xfrm>
        </p:spPr>
        <p:txBody>
          <a:bodyPr/>
          <a:lstStyle/>
          <a:p>
            <a:pPr eaLnBrk="1" hangingPunct="1"/>
            <a:r>
              <a:rPr lang="tr-TR" sz="2400" dirty="0">
                <a:solidFill>
                  <a:srgbClr val="FF0000"/>
                </a:solidFill>
              </a:rPr>
              <a:t>Güvenilirlik (</a:t>
            </a:r>
            <a:r>
              <a:rPr lang="en-US" sz="2400" dirty="0">
                <a:solidFill>
                  <a:srgbClr val="FF0000"/>
                </a:solidFill>
              </a:rPr>
              <a:t>Reliability</a:t>
            </a:r>
            <a:r>
              <a:rPr lang="tr-TR" sz="2400" dirty="0">
                <a:solidFill>
                  <a:srgbClr val="FF0000"/>
                </a:solidFill>
              </a:rPr>
              <a:t>)</a:t>
            </a:r>
            <a:r>
              <a:rPr lang="en-US" sz="2400" dirty="0">
                <a:solidFill>
                  <a:srgbClr val="FF0000"/>
                </a:solidFill>
              </a:rPr>
              <a:t>: </a:t>
            </a:r>
            <a:endParaRPr lang="tr-TR" sz="2400" dirty="0">
              <a:solidFill>
                <a:srgbClr val="FF0000"/>
              </a:solidFill>
            </a:endParaRPr>
          </a:p>
          <a:p>
            <a:pPr eaLnBrk="1" hangingPunct="1">
              <a:buNone/>
            </a:pPr>
            <a:r>
              <a:rPr lang="tr-TR" sz="2400" dirty="0"/>
              <a:t>	Zayıf</a:t>
            </a:r>
            <a:r>
              <a:rPr lang="en-US" sz="2400" dirty="0"/>
              <a:t> </a:t>
            </a:r>
            <a:r>
              <a:rPr lang="tr-TR" sz="2400" dirty="0"/>
              <a:t>güvenilirlik</a:t>
            </a:r>
            <a:r>
              <a:rPr lang="en-US" sz="2400" dirty="0"/>
              <a:t> </a:t>
            </a:r>
            <a:r>
              <a:rPr lang="tr-TR" sz="2400" dirty="0"/>
              <a:t>yüksek maliyetlere yol açar. Örneğin bir uzay çalışmasında kullanılan programlama dili çökerse maliyet çok artar. Veya kriptoloji uygulamasında kullanılan bir programlama dilindeki güvenlik açığının maliyeti zarar verir. </a:t>
            </a:r>
            <a:endParaRPr lang="en-US" sz="2400" dirty="0"/>
          </a:p>
          <a:p>
            <a:pPr eaLnBrk="1" hangingPunct="1"/>
            <a:r>
              <a:rPr lang="tr-TR" sz="2400" dirty="0">
                <a:solidFill>
                  <a:srgbClr val="FF0000"/>
                </a:solidFill>
              </a:rPr>
              <a:t>P</a:t>
            </a:r>
            <a:r>
              <a:rPr lang="en-US" sz="2400" dirty="0" err="1">
                <a:solidFill>
                  <a:srgbClr val="FF0000"/>
                </a:solidFill>
              </a:rPr>
              <a:t>rogram</a:t>
            </a:r>
            <a:r>
              <a:rPr lang="tr-TR" sz="2400" dirty="0" err="1">
                <a:solidFill>
                  <a:srgbClr val="FF0000"/>
                </a:solidFill>
              </a:rPr>
              <a:t>ların</a:t>
            </a:r>
            <a:r>
              <a:rPr lang="tr-TR" sz="2400" dirty="0">
                <a:solidFill>
                  <a:srgbClr val="FF0000"/>
                </a:solidFill>
              </a:rPr>
              <a:t> bakım (m</a:t>
            </a:r>
            <a:r>
              <a:rPr lang="en-US" sz="2400" dirty="0" err="1">
                <a:solidFill>
                  <a:srgbClr val="FF0000"/>
                </a:solidFill>
              </a:rPr>
              <a:t>aintaining</a:t>
            </a:r>
            <a:r>
              <a:rPr lang="tr-TR" sz="2400" dirty="0">
                <a:solidFill>
                  <a:srgbClr val="FF0000"/>
                </a:solidFill>
              </a:rPr>
              <a:t>) maliyeti</a:t>
            </a:r>
            <a:endParaRPr lang="en-US" sz="2400" dirty="0">
              <a:solidFill>
                <a:srgbClr val="FF0000"/>
              </a:solidFill>
            </a:endParaRPr>
          </a:p>
          <a:p>
            <a:pPr>
              <a:buNone/>
            </a:pPr>
            <a:r>
              <a:rPr lang="tr-TR" sz="2400" dirty="0"/>
              <a:t>	Tüm maliyet içinde en yüksek oranda olan maliyettir.</a:t>
            </a:r>
            <a:r>
              <a:rPr lang="tr-TR" sz="2400" i="1" dirty="0">
                <a:solidFill>
                  <a:srgbClr val="FF0000"/>
                </a:solidFill>
              </a:rPr>
              <a:t> </a:t>
            </a:r>
            <a:r>
              <a:rPr lang="tr-TR" sz="2400" dirty="0"/>
              <a:t>Bir yazılım projesinde eskiden maliyeti etkileyen en önemli parametre kodlama kısmı iken, şimdi bakım maliyeti en önemli parametre haline gelmiştir.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tr-TR"/>
              <a:t>Değerlendirme Kriterleri</a:t>
            </a:r>
            <a:r>
              <a:rPr lang="en-US"/>
              <a:t>: </a:t>
            </a:r>
            <a:r>
              <a:rPr lang="tr-TR"/>
              <a:t>Diğerleri</a:t>
            </a:r>
            <a:endParaRPr lang="en-US"/>
          </a:p>
        </p:txBody>
      </p:sp>
      <p:sp>
        <p:nvSpPr>
          <p:cNvPr id="59397" name="Rectangle 3"/>
          <p:cNvSpPr>
            <a:spLocks noGrp="1" noChangeArrowheads="1"/>
          </p:cNvSpPr>
          <p:nvPr>
            <p:ph type="body" idx="1"/>
          </p:nvPr>
        </p:nvSpPr>
        <p:spPr/>
        <p:txBody>
          <a:bodyPr/>
          <a:lstStyle/>
          <a:p>
            <a:pPr eaLnBrk="1" hangingPunct="1"/>
            <a:r>
              <a:rPr lang="en-US" dirty="0" err="1">
                <a:solidFill>
                  <a:srgbClr val="FF0000"/>
                </a:solidFill>
              </a:rPr>
              <a:t>Taşınabilirlik</a:t>
            </a:r>
            <a:r>
              <a:rPr lang="en-US" dirty="0">
                <a:solidFill>
                  <a:srgbClr val="FF0000"/>
                </a:solidFill>
              </a:rPr>
              <a:t> </a:t>
            </a:r>
            <a:r>
              <a:rPr lang="tr-TR" dirty="0">
                <a:solidFill>
                  <a:srgbClr val="FF0000"/>
                </a:solidFill>
              </a:rPr>
              <a:t>(</a:t>
            </a:r>
            <a:r>
              <a:rPr lang="en-US" dirty="0">
                <a:solidFill>
                  <a:srgbClr val="FF0000"/>
                </a:solidFill>
              </a:rPr>
              <a:t>Portability</a:t>
            </a:r>
            <a:r>
              <a:rPr lang="tr-TR" dirty="0">
                <a:solidFill>
                  <a:srgbClr val="FF0000"/>
                </a:solidFill>
              </a:rPr>
              <a:t>)</a:t>
            </a:r>
            <a:endParaRPr lang="en-US" dirty="0">
              <a:solidFill>
                <a:srgbClr val="FF0000"/>
              </a:solidFill>
            </a:endParaRPr>
          </a:p>
          <a:p>
            <a:pPr lvl="1" eaLnBrk="1" hangingPunct="1"/>
            <a:r>
              <a:rPr lang="tr-TR" dirty="0"/>
              <a:t>Programların bir </a:t>
            </a:r>
            <a:r>
              <a:rPr lang="tr-TR" dirty="0" err="1"/>
              <a:t>implementasyondan</a:t>
            </a:r>
            <a:r>
              <a:rPr lang="tr-TR" dirty="0"/>
              <a:t> diğerine taşınabilme kolaylığıdır. Dilin standartlaşma derecesi ile alakalıdır. BASIC’in standartlaşma derecesi kötüdür. Bu dilde yazılan bir programı başka bir </a:t>
            </a:r>
            <a:r>
              <a:rPr lang="tr-TR" dirty="0" err="1"/>
              <a:t>implementasyona</a:t>
            </a:r>
            <a:r>
              <a:rPr lang="tr-TR" dirty="0"/>
              <a:t> taşımak zordur. </a:t>
            </a:r>
          </a:p>
          <a:p>
            <a:pPr lvl="1" eaLnBrk="1" hangingPunct="1"/>
            <a:r>
              <a:rPr lang="tr-TR" dirty="0"/>
              <a:t>Standartlaşma çok vakit alan maliyetli bir işlemdir. 1989 yılında C++’</a:t>
            </a:r>
            <a:r>
              <a:rPr lang="tr-TR" dirty="0" err="1"/>
              <a:t>yı</a:t>
            </a:r>
            <a:r>
              <a:rPr lang="tr-TR" dirty="0"/>
              <a:t> standartlaşmak için kurulan bir komite 1998 yılında çalışmasını tamamlamıştır. </a:t>
            </a:r>
            <a:endParaRPr lang="en-US" dirty="0"/>
          </a:p>
          <a:p>
            <a:pPr eaLnBrk="1" hangingPunct="1"/>
            <a:endParaRPr lang="en-US"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3528" y="476672"/>
            <a:ext cx="7200900" cy="865212"/>
          </a:xfrm>
        </p:spPr>
        <p:txBody>
          <a:bodyPr/>
          <a:lstStyle/>
          <a:p>
            <a:r>
              <a:rPr lang="tr-TR" dirty="0"/>
              <a:t>Programlama Dilinin Hedefleri </a:t>
            </a:r>
          </a:p>
        </p:txBody>
      </p:sp>
      <p:sp>
        <p:nvSpPr>
          <p:cNvPr id="3" name="İçerik Yer Tutucusu 2"/>
          <p:cNvSpPr>
            <a:spLocks noGrp="1"/>
          </p:cNvSpPr>
          <p:nvPr>
            <p:ph idx="1"/>
          </p:nvPr>
        </p:nvSpPr>
        <p:spPr>
          <a:xfrm>
            <a:off x="539552" y="2873188"/>
            <a:ext cx="4697355" cy="2440537"/>
          </a:xfrm>
        </p:spPr>
        <p:txBody>
          <a:bodyPr/>
          <a:lstStyle/>
          <a:p>
            <a:pPr marL="502920" indent="-457200">
              <a:buFont typeface="Wingdings" panose="05000000000000000000" pitchFamily="2" charset="2"/>
              <a:buChar char="q"/>
            </a:pPr>
            <a:r>
              <a:rPr lang="tr-TR" dirty="0"/>
              <a:t>Performans </a:t>
            </a:r>
          </a:p>
          <a:p>
            <a:pPr marL="502920" indent="-457200">
              <a:buFont typeface="Wingdings" panose="05000000000000000000" pitchFamily="2" charset="2"/>
              <a:buChar char="q"/>
            </a:pPr>
            <a:r>
              <a:rPr lang="tr-TR" dirty="0"/>
              <a:t>Üretkenlik (Productivity) </a:t>
            </a:r>
          </a:p>
          <a:p>
            <a:pPr marL="502920" indent="-457200">
              <a:buFont typeface="Wingdings" panose="05000000000000000000" pitchFamily="2" charset="2"/>
              <a:buChar char="q"/>
            </a:pPr>
            <a:r>
              <a:rPr lang="tr-TR" dirty="0"/>
              <a:t>Güven (</a:t>
            </a:r>
            <a:r>
              <a:rPr lang="tr-TR" dirty="0" err="1"/>
              <a:t>Safety</a:t>
            </a:r>
            <a:r>
              <a:rPr lang="tr-TR" dirty="0"/>
              <a:t>)</a:t>
            </a:r>
          </a:p>
        </p:txBody>
      </p:sp>
      <p:pic>
        <p:nvPicPr>
          <p:cNvPr id="4" name="image19.jpeg"/>
          <p:cNvPicPr/>
          <p:nvPr/>
        </p:nvPicPr>
        <p:blipFill>
          <a:blip r:embed="rId2" cstate="print"/>
          <a:stretch>
            <a:fillRect/>
          </a:stretch>
        </p:blipFill>
        <p:spPr>
          <a:xfrm>
            <a:off x="4644008" y="2428623"/>
            <a:ext cx="4104456" cy="3592665"/>
          </a:xfrm>
          <a:prstGeom prst="rect">
            <a:avLst/>
          </a:prstGeom>
        </p:spPr>
      </p:pic>
      <p:sp>
        <p:nvSpPr>
          <p:cNvPr id="5" name="Dikdörtgen 4"/>
          <p:cNvSpPr/>
          <p:nvPr/>
        </p:nvSpPr>
        <p:spPr>
          <a:xfrm>
            <a:off x="3657329" y="6080326"/>
            <a:ext cx="5472608" cy="369332"/>
          </a:xfrm>
          <a:prstGeom prst="rect">
            <a:avLst/>
          </a:prstGeom>
        </p:spPr>
        <p:txBody>
          <a:bodyPr wrap="square">
            <a:spAutoFit/>
          </a:bodyPr>
          <a:lstStyle/>
          <a:p>
            <a:pPr>
              <a:buNone/>
            </a:pPr>
            <a:r>
              <a:rPr lang="tr-TR" sz="1800" dirty="0">
                <a:hlinkClick r:id="rId3"/>
              </a:rPr>
              <a:t>https://web.stanford.edu/class/cs242/materials.html</a:t>
            </a:r>
            <a:endParaRPr lang="tr-TR" sz="1800" dirty="0"/>
          </a:p>
        </p:txBody>
      </p:sp>
    </p:spTree>
    <p:extLst>
      <p:ext uri="{BB962C8B-B14F-4D97-AF65-F5344CB8AC3E}">
        <p14:creationId xmlns:p14="http://schemas.microsoft.com/office/powerpoint/2010/main" val="73200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Başlık 1"/>
          <p:cNvSpPr>
            <a:spLocks noGrp="1"/>
          </p:cNvSpPr>
          <p:nvPr>
            <p:ph type="title"/>
          </p:nvPr>
        </p:nvSpPr>
        <p:spPr>
          <a:xfrm>
            <a:off x="609600" y="228600"/>
            <a:ext cx="8153400" cy="1143000"/>
          </a:xfrm>
        </p:spPr>
        <p:txBody>
          <a:bodyPr/>
          <a:lstStyle/>
          <a:p>
            <a:pPr algn="ctr" eaLnBrk="1" hangingPunct="1"/>
            <a:r>
              <a:rPr lang="tr-TR" sz="2800" b="1">
                <a:solidFill>
                  <a:srgbClr val="C00000"/>
                </a:solidFill>
              </a:rPr>
              <a:t>Fikirleri ifade etme yeteneğinin arttırılması</a:t>
            </a:r>
            <a:br>
              <a:rPr lang="en-US"/>
            </a:br>
            <a:endParaRPr lang="tr-TR"/>
          </a:p>
        </p:txBody>
      </p:sp>
      <p:sp>
        <p:nvSpPr>
          <p:cNvPr id="3" name="İçerik Yer Tutucusu 2"/>
          <p:cNvSpPr>
            <a:spLocks noGrp="1"/>
          </p:cNvSpPr>
          <p:nvPr>
            <p:ph idx="1"/>
          </p:nvPr>
        </p:nvSpPr>
        <p:spPr/>
        <p:txBody>
          <a:bodyPr/>
          <a:lstStyle/>
          <a:p>
            <a:pPr eaLnBrk="1" hangingPunct="1">
              <a:defRPr/>
            </a:pPr>
            <a:r>
              <a:rPr lang="tr-TR" dirty="0"/>
              <a:t>Düşüncelerimizdeki derinliğin; düşüncelerimizi ilettiğimiz dilin ifade gücü tarafından etkilendiğine inanılmaktadır.</a:t>
            </a:r>
          </a:p>
          <a:p>
            <a:pPr marL="0" indent="0" eaLnBrk="1" hangingPunct="1">
              <a:buFontTx/>
              <a:buNone/>
              <a:defRPr/>
            </a:pPr>
            <a:endParaRPr lang="tr-TR" dirty="0"/>
          </a:p>
          <a:p>
            <a:pPr eaLnBrk="1" hangingPunct="1">
              <a:defRPr/>
            </a:pPr>
            <a:r>
              <a:rPr lang="tr-TR" dirty="0"/>
              <a:t>Diğer bir deyişle insanların sözlü veya yazılı olarak  tanımlayamadığı yapıları kavramlaştırmaları zordur.</a:t>
            </a:r>
          </a:p>
          <a:p>
            <a:pPr marL="0" indent="0" eaLnBrk="1" hangingPunct="1">
              <a:buFontTx/>
              <a:buNone/>
              <a:defRPr/>
            </a:pPr>
            <a:endParaRPr lang="tr-TR" dirty="0"/>
          </a:p>
          <a:p>
            <a:pPr eaLnBrk="1" hangingPunct="1">
              <a:defRPr/>
            </a:pPr>
            <a:endParaRPr lang="tr-TR"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536" y="116632"/>
            <a:ext cx="7200900" cy="1485900"/>
          </a:xfrm>
        </p:spPr>
        <p:txBody>
          <a:bodyPr/>
          <a:lstStyle/>
          <a:p>
            <a:r>
              <a:rPr lang="tr-TR" dirty="0"/>
              <a:t>Programlama Dili Tasarımı Etkileri</a:t>
            </a:r>
          </a:p>
        </p:txBody>
      </p:sp>
      <p:sp>
        <p:nvSpPr>
          <p:cNvPr id="3" name="İçerik Yer Tutucusu 2"/>
          <p:cNvSpPr>
            <a:spLocks noGrp="1"/>
          </p:cNvSpPr>
          <p:nvPr>
            <p:ph idx="1"/>
          </p:nvPr>
        </p:nvSpPr>
        <p:spPr>
          <a:xfrm>
            <a:off x="611560" y="2204864"/>
            <a:ext cx="8305800" cy="3705200"/>
          </a:xfrm>
        </p:spPr>
        <p:txBody>
          <a:bodyPr/>
          <a:lstStyle/>
          <a:p>
            <a:pPr marL="502920" indent="-457200">
              <a:buFont typeface="Wingdings" panose="05000000000000000000" pitchFamily="2" charset="2"/>
              <a:buChar char="q"/>
            </a:pPr>
            <a:r>
              <a:rPr lang="tr-TR" dirty="0"/>
              <a:t>Bilgisayar Mimarisi Diller: </a:t>
            </a:r>
          </a:p>
          <a:p>
            <a:pPr marL="1149350" lvl="1" indent="-457200">
              <a:buSzPct val="50000"/>
              <a:buFont typeface="Wingdings" panose="05000000000000000000" pitchFamily="2" charset="2"/>
              <a:buChar char="q"/>
            </a:pPr>
            <a:r>
              <a:rPr lang="tr-TR" dirty="0" err="1"/>
              <a:t>von</a:t>
            </a:r>
            <a:r>
              <a:rPr lang="tr-TR" dirty="0"/>
              <a:t> </a:t>
            </a:r>
            <a:r>
              <a:rPr lang="tr-TR" dirty="0" err="1"/>
              <a:t>Neumann</a:t>
            </a:r>
            <a:r>
              <a:rPr lang="tr-TR" dirty="0"/>
              <a:t> mimarisi olarak bilinen yaygın bilgisayar mimarisi olarak kullanılır. </a:t>
            </a:r>
          </a:p>
          <a:p>
            <a:pPr marL="502920" indent="-457200">
              <a:buFont typeface="Wingdings" panose="05000000000000000000" pitchFamily="2" charset="2"/>
              <a:buChar char="q"/>
            </a:pPr>
            <a:r>
              <a:rPr lang="tr-TR" dirty="0"/>
              <a:t>Program Tasarım Metodolojileri </a:t>
            </a:r>
          </a:p>
          <a:p>
            <a:pPr marL="1149350" lvl="1" indent="-457200">
              <a:buSzPct val="50000"/>
              <a:buFont typeface="Wingdings" panose="05000000000000000000" pitchFamily="2" charset="2"/>
              <a:buChar char="q"/>
            </a:pPr>
            <a:r>
              <a:rPr lang="tr-TR" dirty="0"/>
              <a:t>Yeni yazılım geliştirme metodolojileri (ör. Nesne yönelimli yazılım geliştirme) yeni programlama paradigmalarına ve dolayısıyla yeni programlama dillerine yol açtı </a:t>
            </a:r>
          </a:p>
        </p:txBody>
      </p:sp>
    </p:spTree>
    <p:extLst>
      <p:ext uri="{BB962C8B-B14F-4D97-AF65-F5344CB8AC3E}">
        <p14:creationId xmlns:p14="http://schemas.microsoft.com/office/powerpoint/2010/main" val="696811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11560" y="430932"/>
            <a:ext cx="7200900" cy="909836"/>
          </a:xfrm>
        </p:spPr>
        <p:txBody>
          <a:bodyPr/>
          <a:lstStyle/>
          <a:p>
            <a:r>
              <a:rPr lang="tr-TR" dirty="0"/>
              <a:t>Bilgisayar Mimarisi Etkisi</a:t>
            </a:r>
          </a:p>
        </p:txBody>
      </p:sp>
      <p:sp>
        <p:nvSpPr>
          <p:cNvPr id="3" name="İçerik Yer Tutucusu 2"/>
          <p:cNvSpPr>
            <a:spLocks noGrp="1"/>
          </p:cNvSpPr>
          <p:nvPr>
            <p:ph idx="1"/>
          </p:nvPr>
        </p:nvSpPr>
        <p:spPr>
          <a:xfrm>
            <a:off x="467544" y="1912218"/>
            <a:ext cx="8571588" cy="4536504"/>
          </a:xfrm>
        </p:spPr>
        <p:txBody>
          <a:bodyPr/>
          <a:lstStyle/>
          <a:p>
            <a:pPr marL="502920" indent="-457200">
              <a:buFont typeface="Wingdings" panose="05000000000000000000" pitchFamily="2" charset="2"/>
              <a:buChar char="q"/>
            </a:pPr>
            <a:r>
              <a:rPr lang="tr-TR" dirty="0"/>
              <a:t>Tanınmış bilgisayar mimarisi: </a:t>
            </a:r>
            <a:r>
              <a:rPr lang="tr-TR" dirty="0" err="1"/>
              <a:t>Von</a:t>
            </a:r>
            <a:r>
              <a:rPr lang="tr-TR" dirty="0"/>
              <a:t> </a:t>
            </a:r>
            <a:r>
              <a:rPr lang="tr-TR" dirty="0" err="1"/>
              <a:t>Neumann</a:t>
            </a:r>
            <a:endParaRPr lang="tr-TR" dirty="0"/>
          </a:p>
          <a:p>
            <a:pPr marL="1149350" lvl="1" indent="-457200">
              <a:buSzPct val="50000"/>
              <a:buFont typeface="Wingdings" panose="05000000000000000000" pitchFamily="2" charset="2"/>
              <a:buChar char="q"/>
            </a:pPr>
            <a:r>
              <a:rPr lang="tr-TR" dirty="0"/>
              <a:t>Bellekte (Memory) saklanan veriler ve programlar </a:t>
            </a:r>
          </a:p>
          <a:p>
            <a:pPr marL="1149350" lvl="1" indent="-457200">
              <a:buSzPct val="50000"/>
              <a:buFont typeface="Wingdings" panose="05000000000000000000" pitchFamily="2" charset="2"/>
              <a:buChar char="q"/>
            </a:pPr>
            <a:r>
              <a:rPr lang="tr-TR" dirty="0"/>
              <a:t>Bellek CPU'dan ayrıdır </a:t>
            </a:r>
          </a:p>
          <a:p>
            <a:pPr marL="1149350" lvl="1" indent="-457200">
              <a:buSzPct val="50000"/>
              <a:buFont typeface="Wingdings" panose="05000000000000000000" pitchFamily="2" charset="2"/>
              <a:buChar char="q"/>
            </a:pPr>
            <a:r>
              <a:rPr lang="tr-TR" dirty="0"/>
              <a:t>Komutlar (</a:t>
            </a:r>
            <a:r>
              <a:rPr lang="tr-TR" dirty="0" err="1"/>
              <a:t>Instruction</a:t>
            </a:r>
            <a:r>
              <a:rPr lang="tr-TR" dirty="0"/>
              <a:t>) ve veriler bellekten CPU'ya aktarılır </a:t>
            </a:r>
          </a:p>
          <a:p>
            <a:pPr marL="1149350" lvl="1" indent="-457200">
              <a:buSzPct val="50000"/>
              <a:buFont typeface="Wingdings" panose="05000000000000000000" pitchFamily="2" charset="2"/>
              <a:buChar char="q"/>
            </a:pPr>
            <a:r>
              <a:rPr lang="tr-TR" dirty="0"/>
              <a:t>Programlama dillerin açısından </a:t>
            </a:r>
          </a:p>
          <a:p>
            <a:pPr marL="1444625" lvl="2" indent="-457200">
              <a:buSzPct val="80000"/>
              <a:buFont typeface="Wingdings" panose="05000000000000000000" pitchFamily="2" charset="2"/>
              <a:buChar char="§"/>
            </a:pPr>
            <a:r>
              <a:rPr lang="tr-TR" dirty="0"/>
              <a:t>Değişkenler (</a:t>
            </a:r>
            <a:r>
              <a:rPr lang="tr-TR" dirty="0" err="1"/>
              <a:t>variables</a:t>
            </a:r>
            <a:r>
              <a:rPr lang="tr-TR" dirty="0"/>
              <a:t>) bellektedir. </a:t>
            </a:r>
          </a:p>
          <a:p>
            <a:pPr marL="1444625" lvl="2" indent="-457200">
              <a:buSzPct val="80000"/>
              <a:buFont typeface="Wingdings" panose="05000000000000000000" pitchFamily="2" charset="2"/>
              <a:buChar char="§"/>
            </a:pPr>
            <a:r>
              <a:rPr lang="tr-TR" dirty="0"/>
              <a:t>Atamalarda, aktarım olur. </a:t>
            </a:r>
          </a:p>
          <a:p>
            <a:pPr marL="1444625" lvl="2" indent="-457200">
              <a:buSzPct val="80000"/>
              <a:buFont typeface="Wingdings" panose="05000000000000000000" pitchFamily="2" charset="2"/>
              <a:buChar char="§"/>
            </a:pPr>
            <a:r>
              <a:rPr lang="tr-TR" dirty="0" err="1"/>
              <a:t>Iterasyon</a:t>
            </a:r>
            <a:r>
              <a:rPr lang="tr-TR" dirty="0"/>
              <a:t> (</a:t>
            </a:r>
            <a:r>
              <a:rPr lang="tr-TR" dirty="0" err="1"/>
              <a:t>Iteration</a:t>
            </a:r>
            <a:r>
              <a:rPr lang="tr-TR" dirty="0"/>
              <a:t>) etkilidir </a:t>
            </a:r>
          </a:p>
        </p:txBody>
      </p:sp>
    </p:spTree>
    <p:extLst>
      <p:ext uri="{BB962C8B-B14F-4D97-AF65-F5344CB8AC3E}">
        <p14:creationId xmlns:p14="http://schemas.microsoft.com/office/powerpoint/2010/main" val="2988978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11560" y="480673"/>
            <a:ext cx="7200900" cy="1009623"/>
          </a:xfrm>
        </p:spPr>
        <p:txBody>
          <a:bodyPr/>
          <a:lstStyle/>
          <a:p>
            <a:r>
              <a:rPr lang="tr-TR" dirty="0" err="1"/>
              <a:t>Von</a:t>
            </a:r>
            <a:r>
              <a:rPr lang="tr-TR" dirty="0"/>
              <a:t> </a:t>
            </a:r>
            <a:r>
              <a:rPr lang="tr-TR" dirty="0" err="1"/>
              <a:t>Neumann</a:t>
            </a:r>
            <a:r>
              <a:rPr lang="tr-TR" dirty="0"/>
              <a:t> Mimarisi</a:t>
            </a:r>
          </a:p>
        </p:txBody>
      </p:sp>
      <p:sp>
        <p:nvSpPr>
          <p:cNvPr id="3" name="İçerik Yer Tutucusu 2"/>
          <p:cNvSpPr>
            <a:spLocks noGrp="1"/>
          </p:cNvSpPr>
          <p:nvPr>
            <p:ph idx="1"/>
          </p:nvPr>
        </p:nvSpPr>
        <p:spPr>
          <a:xfrm>
            <a:off x="608931" y="1778071"/>
            <a:ext cx="8479008" cy="517154"/>
          </a:xfrm>
        </p:spPr>
        <p:txBody>
          <a:bodyPr>
            <a:normAutofit/>
          </a:bodyPr>
          <a:lstStyle/>
          <a:p>
            <a:r>
              <a:rPr lang="tr-TR" sz="1800" dirty="0" err="1"/>
              <a:t>von</a:t>
            </a:r>
            <a:r>
              <a:rPr lang="tr-TR" sz="1800" dirty="0"/>
              <a:t> </a:t>
            </a:r>
            <a:r>
              <a:rPr lang="tr-TR" sz="1800" dirty="0" err="1"/>
              <a:t>Neumann</a:t>
            </a:r>
            <a:r>
              <a:rPr lang="tr-TR" sz="1800" dirty="0"/>
              <a:t> bilgisayarı, hem veriler hem de programlar aynı bellekte saklanır.</a:t>
            </a:r>
          </a:p>
        </p:txBody>
      </p:sp>
      <p:grpSp>
        <p:nvGrpSpPr>
          <p:cNvPr id="4" name="Group 2" descr="Von Neumann Architecture - Computer Science GCSE GURU"/>
          <p:cNvGrpSpPr>
            <a:grpSpLocks/>
          </p:cNvGrpSpPr>
          <p:nvPr/>
        </p:nvGrpSpPr>
        <p:grpSpPr bwMode="auto">
          <a:xfrm>
            <a:off x="2843808" y="2489465"/>
            <a:ext cx="4637087" cy="3246437"/>
            <a:chOff x="4003" y="-3518"/>
            <a:chExt cx="7304" cy="5112"/>
          </a:xfrm>
        </p:grpSpPr>
        <p:pic>
          <p:nvPicPr>
            <p:cNvPr id="1027" name="Picture 3" descr="Von Neumann Architecture - Computer Science GCSE GU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 y="-3518"/>
              <a:ext cx="7304" cy="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4"/>
            <p:cNvSpPr>
              <a:spLocks/>
            </p:cNvSpPr>
            <p:nvPr/>
          </p:nvSpPr>
          <p:spPr bwMode="auto">
            <a:xfrm>
              <a:off x="5348" y="164"/>
              <a:ext cx="4839" cy="845"/>
            </a:xfrm>
            <a:custGeom>
              <a:avLst/>
              <a:gdLst>
                <a:gd name="T0" fmla="+- 0 6449 5348"/>
                <a:gd name="T1" fmla="*/ T0 w 4839"/>
                <a:gd name="T2" fmla="+- 0 922 165"/>
                <a:gd name="T3" fmla="*/ 922 h 845"/>
                <a:gd name="T4" fmla="+- 0 6447 5348"/>
                <a:gd name="T5" fmla="*/ T4 w 4839"/>
                <a:gd name="T6" fmla="+- 0 862 165"/>
                <a:gd name="T7" fmla="*/ 862 h 845"/>
                <a:gd name="T8" fmla="+- 0 5528 5348"/>
                <a:gd name="T9" fmla="*/ T8 w 4839"/>
                <a:gd name="T10" fmla="+- 0 889 165"/>
                <a:gd name="T11" fmla="*/ 889 h 845"/>
                <a:gd name="T12" fmla="+- 0 5526 5348"/>
                <a:gd name="T13" fmla="*/ T12 w 4839"/>
                <a:gd name="T14" fmla="+- 0 829 165"/>
                <a:gd name="T15" fmla="*/ 829 h 845"/>
                <a:gd name="T16" fmla="+- 0 5348 5348"/>
                <a:gd name="T17" fmla="*/ T16 w 4839"/>
                <a:gd name="T18" fmla="+- 0 924 165"/>
                <a:gd name="T19" fmla="*/ 924 h 845"/>
                <a:gd name="T20" fmla="+- 0 5531 5348"/>
                <a:gd name="T21" fmla="*/ T20 w 4839"/>
                <a:gd name="T22" fmla="+- 0 1009 165"/>
                <a:gd name="T23" fmla="*/ 1009 h 845"/>
                <a:gd name="T24" fmla="+- 0 5529 5348"/>
                <a:gd name="T25" fmla="*/ T24 w 4839"/>
                <a:gd name="T26" fmla="+- 0 950 165"/>
                <a:gd name="T27" fmla="*/ 950 h 845"/>
                <a:gd name="T28" fmla="+- 0 5529 5348"/>
                <a:gd name="T29" fmla="*/ T28 w 4839"/>
                <a:gd name="T30" fmla="+- 0 949 165"/>
                <a:gd name="T31" fmla="*/ 949 h 845"/>
                <a:gd name="T32" fmla="+- 0 6449 5348"/>
                <a:gd name="T33" fmla="*/ T32 w 4839"/>
                <a:gd name="T34" fmla="+- 0 922 165"/>
                <a:gd name="T35" fmla="*/ 922 h 845"/>
                <a:gd name="T36" fmla="+- 0 10187 5348"/>
                <a:gd name="T37" fmla="*/ T36 w 4839"/>
                <a:gd name="T38" fmla="+- 0 254 165"/>
                <a:gd name="T39" fmla="*/ 254 h 845"/>
                <a:gd name="T40" fmla="+- 0 10128 5348"/>
                <a:gd name="T41" fmla="*/ T40 w 4839"/>
                <a:gd name="T42" fmla="+- 0 225 165"/>
                <a:gd name="T43" fmla="*/ 225 h 845"/>
                <a:gd name="T44" fmla="+- 0 10007 5348"/>
                <a:gd name="T45" fmla="*/ T44 w 4839"/>
                <a:gd name="T46" fmla="+- 0 165 165"/>
                <a:gd name="T47" fmla="*/ 165 h 845"/>
                <a:gd name="T48" fmla="+- 0 10007 5348"/>
                <a:gd name="T49" fmla="*/ T48 w 4839"/>
                <a:gd name="T50" fmla="+- 0 225 165"/>
                <a:gd name="T51" fmla="*/ 225 h 845"/>
                <a:gd name="T52" fmla="+- 0 8130 5348"/>
                <a:gd name="T53" fmla="*/ T52 w 4839"/>
                <a:gd name="T54" fmla="+- 0 232 165"/>
                <a:gd name="T55" fmla="*/ 232 h 845"/>
                <a:gd name="T56" fmla="+- 0 8130 5348"/>
                <a:gd name="T57" fmla="*/ T56 w 4839"/>
                <a:gd name="T58" fmla="+- 0 292 165"/>
                <a:gd name="T59" fmla="*/ 292 h 845"/>
                <a:gd name="T60" fmla="+- 0 10008 5348"/>
                <a:gd name="T61" fmla="*/ T60 w 4839"/>
                <a:gd name="T62" fmla="+- 0 285 165"/>
                <a:gd name="T63" fmla="*/ 285 h 845"/>
                <a:gd name="T64" fmla="+- 0 10008 5348"/>
                <a:gd name="T65" fmla="*/ T64 w 4839"/>
                <a:gd name="T66" fmla="+- 0 345 165"/>
                <a:gd name="T67" fmla="*/ 345 h 845"/>
                <a:gd name="T68" fmla="+- 0 10187 5348"/>
                <a:gd name="T69" fmla="*/ T68 w 4839"/>
                <a:gd name="T70" fmla="+- 0 254 165"/>
                <a:gd name="T71" fmla="*/ 254 h 8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839" h="845">
                  <a:moveTo>
                    <a:pt x="1101" y="757"/>
                  </a:moveTo>
                  <a:lnTo>
                    <a:pt x="1099" y="697"/>
                  </a:lnTo>
                  <a:lnTo>
                    <a:pt x="180" y="724"/>
                  </a:lnTo>
                  <a:lnTo>
                    <a:pt x="178" y="664"/>
                  </a:lnTo>
                  <a:lnTo>
                    <a:pt x="0" y="759"/>
                  </a:lnTo>
                  <a:lnTo>
                    <a:pt x="183" y="844"/>
                  </a:lnTo>
                  <a:lnTo>
                    <a:pt x="181" y="785"/>
                  </a:lnTo>
                  <a:lnTo>
                    <a:pt x="181" y="784"/>
                  </a:lnTo>
                  <a:lnTo>
                    <a:pt x="1101" y="757"/>
                  </a:lnTo>
                  <a:close/>
                  <a:moveTo>
                    <a:pt x="4839" y="89"/>
                  </a:moveTo>
                  <a:lnTo>
                    <a:pt x="4780" y="60"/>
                  </a:lnTo>
                  <a:lnTo>
                    <a:pt x="4659" y="0"/>
                  </a:lnTo>
                  <a:lnTo>
                    <a:pt x="4659" y="60"/>
                  </a:lnTo>
                  <a:lnTo>
                    <a:pt x="2782" y="67"/>
                  </a:lnTo>
                  <a:lnTo>
                    <a:pt x="2782" y="127"/>
                  </a:lnTo>
                  <a:lnTo>
                    <a:pt x="4660" y="120"/>
                  </a:lnTo>
                  <a:lnTo>
                    <a:pt x="4660" y="180"/>
                  </a:lnTo>
                  <a:lnTo>
                    <a:pt x="4839" y="89"/>
                  </a:lnTo>
                  <a:close/>
                </a:path>
              </a:pathLst>
            </a:custGeom>
            <a:solidFill>
              <a:srgbClr val="005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6" name="Dikdörtgen 5"/>
          <p:cNvSpPr/>
          <p:nvPr/>
        </p:nvSpPr>
        <p:spPr>
          <a:xfrm>
            <a:off x="6761661" y="4709265"/>
            <a:ext cx="2090637" cy="338554"/>
          </a:xfrm>
          <a:prstGeom prst="rect">
            <a:avLst/>
          </a:prstGeom>
        </p:spPr>
        <p:txBody>
          <a:bodyPr wrap="none">
            <a:spAutoFit/>
          </a:bodyPr>
          <a:lstStyle/>
          <a:p>
            <a:pPr>
              <a:buNone/>
            </a:pPr>
            <a:r>
              <a:rPr lang="tr-TR" sz="1600" dirty="0" err="1"/>
              <a:t>Instructions</a:t>
            </a:r>
            <a:r>
              <a:rPr lang="tr-TR" sz="1600" dirty="0"/>
              <a:t> </a:t>
            </a:r>
            <a:r>
              <a:rPr lang="tr-TR" sz="1600" dirty="0" err="1"/>
              <a:t>and</a:t>
            </a:r>
            <a:r>
              <a:rPr lang="tr-TR" sz="1600" dirty="0"/>
              <a:t> data</a:t>
            </a:r>
          </a:p>
        </p:txBody>
      </p:sp>
      <p:sp>
        <p:nvSpPr>
          <p:cNvPr id="7" name="Dikdörtgen 6"/>
          <p:cNvSpPr/>
          <p:nvPr/>
        </p:nvSpPr>
        <p:spPr>
          <a:xfrm>
            <a:off x="539552" y="5313611"/>
            <a:ext cx="3438128" cy="338554"/>
          </a:xfrm>
          <a:prstGeom prst="rect">
            <a:avLst/>
          </a:prstGeom>
        </p:spPr>
        <p:txBody>
          <a:bodyPr wrap="square">
            <a:spAutoFit/>
          </a:bodyPr>
          <a:lstStyle/>
          <a:p>
            <a:pPr>
              <a:buNone/>
            </a:pPr>
            <a:r>
              <a:rPr lang="tr-TR" sz="1600" dirty="0" err="1"/>
              <a:t>Variables</a:t>
            </a:r>
            <a:r>
              <a:rPr lang="tr-TR" sz="1600" dirty="0"/>
              <a:t> (Değişken): bellek hücresi</a:t>
            </a:r>
          </a:p>
        </p:txBody>
      </p:sp>
    </p:spTree>
    <p:extLst>
      <p:ext uri="{BB962C8B-B14F-4D97-AF65-F5344CB8AC3E}">
        <p14:creationId xmlns:p14="http://schemas.microsoft.com/office/powerpoint/2010/main" val="2975073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7544" y="476672"/>
            <a:ext cx="7200900" cy="936104"/>
          </a:xfrm>
        </p:spPr>
        <p:txBody>
          <a:bodyPr/>
          <a:lstStyle/>
          <a:p>
            <a:r>
              <a:rPr lang="tr-TR" dirty="0" err="1"/>
              <a:t>Von</a:t>
            </a:r>
            <a:r>
              <a:rPr lang="tr-TR" dirty="0"/>
              <a:t> </a:t>
            </a:r>
            <a:r>
              <a:rPr lang="tr-TR" dirty="0" err="1"/>
              <a:t>Neumann</a:t>
            </a:r>
            <a:r>
              <a:rPr lang="tr-TR" dirty="0"/>
              <a:t> Mimarisi </a:t>
            </a:r>
          </a:p>
        </p:txBody>
      </p:sp>
      <p:sp>
        <p:nvSpPr>
          <p:cNvPr id="3" name="İçerik Yer Tutucusu 2"/>
          <p:cNvSpPr>
            <a:spLocks noGrp="1"/>
          </p:cNvSpPr>
          <p:nvPr>
            <p:ph idx="1"/>
          </p:nvPr>
        </p:nvSpPr>
        <p:spPr>
          <a:xfrm>
            <a:off x="629866" y="1916832"/>
            <a:ext cx="8305800" cy="4411663"/>
          </a:xfrm>
        </p:spPr>
        <p:txBody>
          <a:bodyPr/>
          <a:lstStyle/>
          <a:p>
            <a:pPr marL="502920" indent="-457200">
              <a:buFont typeface="Wingdings" panose="05000000000000000000" pitchFamily="2" charset="2"/>
              <a:buChar char="q"/>
            </a:pPr>
            <a:r>
              <a:rPr lang="tr-TR" dirty="0" err="1"/>
              <a:t>Fetch-execute-cycle</a:t>
            </a:r>
            <a:r>
              <a:rPr lang="tr-TR" dirty="0"/>
              <a:t> </a:t>
            </a:r>
          </a:p>
          <a:p>
            <a:pPr marL="502920" indent="-457200">
              <a:buFont typeface="Wingdings" panose="05000000000000000000" pitchFamily="2" charset="2"/>
              <a:buChar char="q"/>
            </a:pPr>
            <a:r>
              <a:rPr lang="tr-TR" dirty="0"/>
              <a:t>Program sayacını (Program Counter) başlat </a:t>
            </a:r>
          </a:p>
          <a:p>
            <a:pPr marL="502920" indent="-457200">
              <a:buFont typeface="Wingdings" panose="05000000000000000000" pitchFamily="2" charset="2"/>
              <a:buChar char="q"/>
            </a:pPr>
            <a:r>
              <a:rPr lang="tr-TR" b="1" dirty="0"/>
              <a:t>sonsuza kadar tekrar et</a:t>
            </a:r>
          </a:p>
          <a:p>
            <a:pPr marL="502920" indent="-457200">
              <a:buFont typeface="Wingdings" panose="05000000000000000000" pitchFamily="2" charset="2"/>
              <a:buChar char="q"/>
            </a:pPr>
            <a:r>
              <a:rPr lang="tr-TR" dirty="0"/>
              <a:t>sayacın işaret ettiği komutu (</a:t>
            </a:r>
            <a:r>
              <a:rPr lang="tr-TR" dirty="0" err="1"/>
              <a:t>instruction</a:t>
            </a:r>
            <a:r>
              <a:rPr lang="tr-TR" dirty="0"/>
              <a:t>) getir 	sayacı artır (</a:t>
            </a:r>
            <a:r>
              <a:rPr lang="tr-TR" dirty="0" err="1"/>
              <a:t>increment</a:t>
            </a:r>
            <a:r>
              <a:rPr lang="tr-TR" dirty="0"/>
              <a:t>) </a:t>
            </a:r>
          </a:p>
          <a:p>
            <a:pPr marL="502920" indent="-457200">
              <a:buFont typeface="Wingdings" panose="05000000000000000000" pitchFamily="2" charset="2"/>
              <a:buChar char="q"/>
            </a:pPr>
            <a:r>
              <a:rPr lang="tr-TR" dirty="0"/>
              <a:t>komutu çözmek (</a:t>
            </a:r>
            <a:r>
              <a:rPr lang="tr-TR" dirty="0" err="1"/>
              <a:t>decode</a:t>
            </a:r>
            <a:r>
              <a:rPr lang="tr-TR" dirty="0"/>
              <a:t>) </a:t>
            </a:r>
          </a:p>
          <a:p>
            <a:pPr marL="502920" indent="-457200">
              <a:buFont typeface="Wingdings" panose="05000000000000000000" pitchFamily="2" charset="2"/>
              <a:buChar char="q"/>
            </a:pPr>
            <a:r>
              <a:rPr lang="tr-TR" dirty="0"/>
              <a:t>komutu çalıştır (</a:t>
            </a:r>
            <a:r>
              <a:rPr lang="tr-TR" dirty="0" err="1"/>
              <a:t>execute</a:t>
            </a:r>
            <a:r>
              <a:rPr lang="tr-TR" dirty="0"/>
              <a:t>) </a:t>
            </a:r>
          </a:p>
          <a:p>
            <a:pPr marL="502920" indent="-457200">
              <a:buFont typeface="Wingdings" panose="05000000000000000000" pitchFamily="2" charset="2"/>
              <a:buChar char="q"/>
            </a:pPr>
            <a:r>
              <a:rPr lang="tr-TR" b="1" dirty="0"/>
              <a:t>tekrar sonu </a:t>
            </a:r>
          </a:p>
        </p:txBody>
      </p:sp>
    </p:spTree>
    <p:extLst>
      <p:ext uri="{BB962C8B-B14F-4D97-AF65-F5344CB8AC3E}">
        <p14:creationId xmlns:p14="http://schemas.microsoft.com/office/powerpoint/2010/main" val="2996695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Başlık 1"/>
          <p:cNvSpPr>
            <a:spLocks noGrp="1"/>
          </p:cNvSpPr>
          <p:nvPr>
            <p:ph type="title"/>
          </p:nvPr>
        </p:nvSpPr>
        <p:spPr/>
        <p:txBody>
          <a:bodyPr/>
          <a:lstStyle/>
          <a:p>
            <a:endParaRPr lang="tr-TR"/>
          </a:p>
        </p:txBody>
      </p:sp>
      <p:sp>
        <p:nvSpPr>
          <p:cNvPr id="3" name="İçerik Yer Tutucusu 2"/>
          <p:cNvSpPr>
            <a:spLocks noGrp="1"/>
          </p:cNvSpPr>
          <p:nvPr>
            <p:ph idx="1"/>
          </p:nvPr>
        </p:nvSpPr>
        <p:spPr>
          <a:xfrm>
            <a:off x="152400" y="1600200"/>
            <a:ext cx="8991600" cy="1524000"/>
          </a:xfrm>
        </p:spPr>
        <p:txBody>
          <a:bodyPr/>
          <a:lstStyle/>
          <a:p>
            <a:pPr>
              <a:defRPr/>
            </a:pPr>
            <a:r>
              <a:rPr lang="en-US" dirty="0"/>
              <a:t>von Neumann </a:t>
            </a:r>
            <a:r>
              <a:rPr lang="tr-TR" dirty="0"/>
              <a:t>mimarisi bilgisayarda </a:t>
            </a:r>
            <a:r>
              <a:rPr lang="tr-TR" dirty="0" err="1"/>
              <a:t>Fetch</a:t>
            </a:r>
            <a:r>
              <a:rPr lang="tr-TR" dirty="0"/>
              <a:t>-</a:t>
            </a:r>
            <a:r>
              <a:rPr lang="tr-TR" dirty="0" err="1"/>
              <a:t>Execute</a:t>
            </a:r>
            <a:r>
              <a:rPr lang="tr-TR" dirty="0"/>
              <a:t> basitçe aşağıdaki algoritmayla tanımlanabilir.</a:t>
            </a:r>
          </a:p>
          <a:p>
            <a:pPr marL="0" lvl="1" indent="0">
              <a:buFontTx/>
              <a:buNone/>
              <a:defRPr/>
            </a:pPr>
            <a:endParaRPr lang="tr-TR" sz="1600" dirty="0">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54</a:t>
            </a:fld>
            <a:endParaRPr lang="en-US" dirty="0"/>
          </a:p>
        </p:txBody>
      </p:sp>
      <p:sp>
        <p:nvSpPr>
          <p:cNvPr id="8" name="TextBox 7"/>
          <p:cNvSpPr txBox="1"/>
          <p:nvPr/>
        </p:nvSpPr>
        <p:spPr>
          <a:xfrm>
            <a:off x="152400" y="3288901"/>
            <a:ext cx="8839200" cy="20774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indent="0">
              <a:buFontTx/>
              <a:buNone/>
              <a:defRPr/>
            </a:pPr>
            <a:r>
              <a:rPr lang="tr-TR" sz="1500" dirty="0">
                <a:latin typeface="Courier New" pitchFamily="49" charset="0"/>
                <a:cs typeface="Courier New" pitchFamily="49" charset="0"/>
              </a:rPr>
              <a:t>Program sayıcısını başlangıç durumuna getir</a:t>
            </a:r>
            <a:endParaRPr lang="en-US" sz="1500" dirty="0">
              <a:latin typeface="Courier New" pitchFamily="49" charset="0"/>
              <a:cs typeface="Courier New" pitchFamily="49" charset="0"/>
            </a:endParaRPr>
          </a:p>
          <a:p>
            <a:pPr marL="0" indent="0">
              <a:buFontTx/>
              <a:buNone/>
              <a:defRPr/>
            </a:pPr>
            <a:r>
              <a:rPr lang="tr-TR" sz="1500" b="1" dirty="0" err="1">
                <a:latin typeface="Courier New" pitchFamily="49" charset="0"/>
                <a:cs typeface="Courier New" pitchFamily="49" charset="0"/>
              </a:rPr>
              <a:t>repeat</a:t>
            </a:r>
            <a:r>
              <a:rPr lang="tr-TR" sz="1500" b="1" dirty="0">
                <a:latin typeface="Courier New" pitchFamily="49" charset="0"/>
                <a:cs typeface="Courier New" pitchFamily="49" charset="0"/>
              </a:rPr>
              <a:t> </a:t>
            </a:r>
          </a:p>
          <a:p>
            <a:pPr marL="0" indent="0">
              <a:buFontTx/>
              <a:buNone/>
              <a:defRPr/>
            </a:pPr>
            <a:r>
              <a:rPr lang="tr-TR" sz="1500" dirty="0">
                <a:latin typeface="Courier New" pitchFamily="49" charset="0"/>
                <a:cs typeface="Courier New" pitchFamily="49" charset="0"/>
              </a:rPr>
              <a:t>   program </a:t>
            </a:r>
            <a:r>
              <a:rPr lang="tr-TR" sz="1500" dirty="0" err="1">
                <a:latin typeface="Courier New" pitchFamily="49" charset="0"/>
                <a:cs typeface="Courier New" pitchFamily="49" charset="0"/>
              </a:rPr>
              <a:t>counter</a:t>
            </a:r>
            <a:r>
              <a:rPr lang="tr-TR" sz="1500" dirty="0">
                <a:latin typeface="Courier New" pitchFamily="49" charset="0"/>
                <a:cs typeface="Courier New" pitchFamily="49" charset="0"/>
              </a:rPr>
              <a:t> da adresi verilen komutu hafızadan getir (</a:t>
            </a:r>
            <a:r>
              <a:rPr lang="tr-TR" sz="1500" dirty="0" err="1">
                <a:latin typeface="Courier New" pitchFamily="49" charset="0"/>
                <a:cs typeface="Courier New" pitchFamily="49" charset="0"/>
              </a:rPr>
              <a:t>fetch</a:t>
            </a:r>
            <a:r>
              <a:rPr lang="tr-TR" sz="1500" dirty="0">
                <a:latin typeface="Courier New" pitchFamily="49" charset="0"/>
                <a:cs typeface="Courier New" pitchFamily="49" charset="0"/>
              </a:rPr>
              <a:t>)</a:t>
            </a:r>
          </a:p>
          <a:p>
            <a:pPr marL="0" indent="0">
              <a:buFontTx/>
              <a:buNone/>
              <a:defRPr/>
            </a:pPr>
            <a:r>
              <a:rPr lang="tr-TR" sz="1500" dirty="0">
                <a:latin typeface="Courier New" pitchFamily="49" charset="0"/>
                <a:cs typeface="Courier New" pitchFamily="49" charset="0"/>
              </a:rPr>
              <a:t>   bir sonraki komutun adresini göstermesi için program </a:t>
            </a:r>
            <a:r>
              <a:rPr lang="tr-TR" sz="1500" dirty="0" err="1">
                <a:latin typeface="Courier New" pitchFamily="49" charset="0"/>
                <a:cs typeface="Courier New" pitchFamily="49" charset="0"/>
              </a:rPr>
              <a:t>counter’i</a:t>
            </a:r>
            <a:r>
              <a:rPr lang="tr-TR" sz="1500" dirty="0">
                <a:latin typeface="Courier New" pitchFamily="49" charset="0"/>
                <a:cs typeface="Courier New" pitchFamily="49" charset="0"/>
              </a:rPr>
              <a:t> bir artır</a:t>
            </a:r>
          </a:p>
          <a:p>
            <a:pPr marL="0" indent="0">
              <a:buFontTx/>
              <a:buNone/>
              <a:defRPr/>
            </a:pPr>
            <a:r>
              <a:rPr lang="tr-TR" sz="1500" dirty="0">
                <a:latin typeface="Courier New" pitchFamily="49" charset="0"/>
                <a:cs typeface="Courier New" pitchFamily="49" charset="0"/>
              </a:rPr>
              <a:t>   komutu çöz (</a:t>
            </a:r>
            <a:r>
              <a:rPr lang="tr-TR" sz="1500" dirty="0" err="1">
                <a:latin typeface="Courier New" pitchFamily="49" charset="0"/>
                <a:cs typeface="Courier New" pitchFamily="49" charset="0"/>
              </a:rPr>
              <a:t>decode</a:t>
            </a:r>
            <a:r>
              <a:rPr lang="tr-TR" sz="1500" dirty="0">
                <a:latin typeface="Courier New" pitchFamily="49" charset="0"/>
                <a:cs typeface="Courier New" pitchFamily="49" charset="0"/>
              </a:rPr>
              <a:t>)</a:t>
            </a:r>
          </a:p>
          <a:p>
            <a:pPr marL="0" indent="0">
              <a:buFontTx/>
              <a:buNone/>
              <a:defRPr/>
            </a:pPr>
            <a:r>
              <a:rPr lang="tr-TR" sz="1500" dirty="0">
                <a:latin typeface="Courier New" pitchFamily="49" charset="0"/>
                <a:cs typeface="Courier New" pitchFamily="49" charset="0"/>
              </a:rPr>
              <a:t>   komutu çalıştır (</a:t>
            </a:r>
            <a:r>
              <a:rPr lang="tr-TR" sz="1500" dirty="0" err="1">
                <a:latin typeface="Courier New" pitchFamily="49" charset="0"/>
                <a:cs typeface="Courier New" pitchFamily="49" charset="0"/>
              </a:rPr>
              <a:t>execute</a:t>
            </a:r>
            <a:r>
              <a:rPr lang="tr-TR" sz="1500" dirty="0">
                <a:latin typeface="Courier New" pitchFamily="49" charset="0"/>
                <a:cs typeface="Courier New" pitchFamily="49" charset="0"/>
              </a:rPr>
              <a:t>)</a:t>
            </a:r>
          </a:p>
          <a:p>
            <a:pPr marL="0" indent="0">
              <a:buFontTx/>
              <a:buNone/>
              <a:defRPr/>
            </a:pPr>
            <a:r>
              <a:rPr lang="tr-TR" sz="1500" b="1" dirty="0" err="1">
                <a:latin typeface="Courier New" pitchFamily="49" charset="0"/>
                <a:cs typeface="Courier New" pitchFamily="49" charset="0"/>
              </a:rPr>
              <a:t>end</a:t>
            </a:r>
            <a:r>
              <a:rPr lang="tr-TR" sz="1500" b="1" dirty="0">
                <a:latin typeface="Courier New" pitchFamily="49" charset="0"/>
                <a:cs typeface="Courier New" pitchFamily="49" charset="0"/>
              </a:rPr>
              <a:t> </a:t>
            </a:r>
            <a:r>
              <a:rPr lang="tr-TR" sz="1500" b="1" dirty="0" err="1">
                <a:latin typeface="Courier New" pitchFamily="49" charset="0"/>
                <a:cs typeface="Courier New" pitchFamily="49" charset="0"/>
              </a:rPr>
              <a:t>repeat</a:t>
            </a:r>
            <a:endParaRPr lang="tr-T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1520" y="260648"/>
            <a:ext cx="7696200" cy="792088"/>
          </a:xfrm>
        </p:spPr>
        <p:txBody>
          <a:bodyPr/>
          <a:lstStyle/>
          <a:p>
            <a:r>
              <a:rPr lang="tr-TR" sz="3200" dirty="0"/>
              <a:t>Programlama Metodolojilerinin Etkileri</a:t>
            </a:r>
          </a:p>
        </p:txBody>
      </p:sp>
      <p:sp>
        <p:nvSpPr>
          <p:cNvPr id="3" name="İçerik Yer Tutucusu 2"/>
          <p:cNvSpPr>
            <a:spLocks noGrp="1"/>
          </p:cNvSpPr>
          <p:nvPr>
            <p:ph idx="1"/>
          </p:nvPr>
        </p:nvSpPr>
        <p:spPr>
          <a:xfrm>
            <a:off x="251520" y="1340768"/>
            <a:ext cx="8366193" cy="4824536"/>
          </a:xfrm>
        </p:spPr>
        <p:txBody>
          <a:bodyPr>
            <a:normAutofit fontScale="92500" lnSpcReduction="20000"/>
          </a:bodyPr>
          <a:lstStyle/>
          <a:p>
            <a:pPr marL="502920" indent="-457200">
              <a:buFont typeface="Wingdings" panose="05000000000000000000" pitchFamily="2" charset="2"/>
              <a:buChar char="q"/>
            </a:pPr>
            <a:r>
              <a:rPr lang="tr-TR" dirty="0"/>
              <a:t>1950'ler ve 1960'ların başı: Basit uygulamalar; makine verimliliği konusu sorun </a:t>
            </a:r>
          </a:p>
          <a:p>
            <a:pPr marL="502920" indent="-457200">
              <a:buFont typeface="Wingdings" panose="05000000000000000000" pitchFamily="2" charset="2"/>
              <a:buChar char="q"/>
            </a:pPr>
            <a:r>
              <a:rPr lang="tr-TR" dirty="0"/>
              <a:t>1960'ların sonu: İnsan verimliliği önemli hale geldi; okunabilirlik, daha iyi kontrol yapıları </a:t>
            </a:r>
          </a:p>
          <a:p>
            <a:pPr marL="1149350" lvl="1" indent="-457200">
              <a:buFont typeface="Wingdings" panose="05000000000000000000" pitchFamily="2" charset="2"/>
              <a:buChar char="q"/>
            </a:pPr>
            <a:r>
              <a:rPr lang="tr-TR" dirty="0"/>
              <a:t>yapısal programlama </a:t>
            </a:r>
          </a:p>
          <a:p>
            <a:pPr marL="1149350" lvl="1" indent="-457200">
              <a:buFont typeface="Wingdings" panose="05000000000000000000" pitchFamily="2" charset="2"/>
              <a:buChar char="q"/>
            </a:pPr>
            <a:r>
              <a:rPr lang="tr-TR" dirty="0"/>
              <a:t>yukarıdan aşağıya (top-</a:t>
            </a:r>
            <a:r>
              <a:rPr lang="tr-TR" dirty="0" err="1"/>
              <a:t>down</a:t>
            </a:r>
            <a:r>
              <a:rPr lang="tr-TR" dirty="0"/>
              <a:t>) tasarım ve adım adım iyileştirme </a:t>
            </a:r>
          </a:p>
          <a:p>
            <a:pPr marL="1149350" lvl="1" indent="-457200">
              <a:buFont typeface="Wingdings" panose="05000000000000000000" pitchFamily="2" charset="2"/>
              <a:buChar char="q"/>
            </a:pPr>
            <a:r>
              <a:rPr lang="tr-TR" dirty="0"/>
              <a:t>Bu dönemde, donanım maliyetleri düştükçe ve programcı maliyetleri arttıkça, temel bilgi işlem maliyetinin donanımdan yazılıma kaydı. </a:t>
            </a:r>
          </a:p>
          <a:p>
            <a:pPr marL="502920" indent="-457200">
              <a:buFont typeface="Wingdings" panose="05000000000000000000" pitchFamily="2" charset="2"/>
              <a:buChar char="q"/>
            </a:pPr>
            <a:r>
              <a:rPr lang="tr-TR" dirty="0"/>
              <a:t>1970'lerin sonu: Veriye yönelik süreç odaklı </a:t>
            </a:r>
          </a:p>
          <a:p>
            <a:pPr marL="1149350" lvl="1" indent="-457200">
              <a:buFont typeface="Wingdings" panose="05000000000000000000" pitchFamily="2" charset="2"/>
              <a:buChar char="q"/>
            </a:pPr>
            <a:r>
              <a:rPr lang="tr-TR" dirty="0"/>
              <a:t>Veri soyutlama (data </a:t>
            </a:r>
            <a:r>
              <a:rPr lang="tr-TR" dirty="0" err="1"/>
              <a:t>abstraction</a:t>
            </a:r>
            <a:r>
              <a:rPr lang="tr-TR" dirty="0"/>
              <a:t>) </a:t>
            </a:r>
          </a:p>
          <a:p>
            <a:pPr marL="502920" indent="-457200">
              <a:buFont typeface="Wingdings" panose="05000000000000000000" pitchFamily="2" charset="2"/>
              <a:buChar char="q"/>
            </a:pPr>
            <a:r>
              <a:rPr lang="tr-TR" dirty="0"/>
              <a:t>1980'lerin ortası: Nesne yönelimli programlama </a:t>
            </a:r>
          </a:p>
          <a:p>
            <a:pPr marL="1149350" lvl="1" indent="-457200">
              <a:buFont typeface="Wingdings" panose="05000000000000000000" pitchFamily="2" charset="2"/>
              <a:buChar char="q"/>
            </a:pPr>
            <a:r>
              <a:rPr lang="tr-TR" dirty="0"/>
              <a:t>Veri soyutlama + kalıtım (</a:t>
            </a:r>
            <a:r>
              <a:rPr lang="tr-TR" dirty="0" err="1"/>
              <a:t>inheritance</a:t>
            </a:r>
            <a:r>
              <a:rPr lang="tr-TR" dirty="0"/>
              <a:t>) + </a:t>
            </a:r>
            <a:r>
              <a:rPr lang="tr-TR" dirty="0" err="1"/>
              <a:t>polimorfizm</a:t>
            </a:r>
            <a:endParaRPr lang="tr-TR" dirty="0"/>
          </a:p>
        </p:txBody>
      </p:sp>
    </p:spTree>
    <p:extLst>
      <p:ext uri="{BB962C8B-B14F-4D97-AF65-F5344CB8AC3E}">
        <p14:creationId xmlns:p14="http://schemas.microsoft.com/office/powerpoint/2010/main" val="853541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0"/>
            <a:ext cx="7696200" cy="1295400"/>
          </a:xfrm>
        </p:spPr>
        <p:txBody>
          <a:bodyPr/>
          <a:lstStyle/>
          <a:p>
            <a:r>
              <a:rPr lang="tr-TR" dirty="0"/>
              <a:t>Programlama Dili Kategorileri </a:t>
            </a:r>
          </a:p>
        </p:txBody>
      </p:sp>
      <p:sp>
        <p:nvSpPr>
          <p:cNvPr id="3" name="İçerik Yer Tutucusu 2"/>
          <p:cNvSpPr>
            <a:spLocks noGrp="1"/>
          </p:cNvSpPr>
          <p:nvPr>
            <p:ph idx="1"/>
          </p:nvPr>
        </p:nvSpPr>
        <p:spPr>
          <a:xfrm>
            <a:off x="251520" y="1524000"/>
            <a:ext cx="8807896" cy="5145360"/>
          </a:xfrm>
        </p:spPr>
        <p:txBody>
          <a:bodyPr>
            <a:normAutofit fontScale="85000" lnSpcReduction="20000"/>
          </a:bodyPr>
          <a:lstStyle/>
          <a:p>
            <a:pPr marL="502920" indent="-457200">
              <a:buFont typeface="Wingdings" panose="05000000000000000000" pitchFamily="2" charset="2"/>
              <a:buChar char="q"/>
            </a:pPr>
            <a:r>
              <a:rPr lang="tr-TR" dirty="0" err="1"/>
              <a:t>Imperative</a:t>
            </a:r>
            <a:r>
              <a:rPr lang="tr-TR" dirty="0"/>
              <a:t> (Emir Esaslı) Programlama </a:t>
            </a:r>
          </a:p>
          <a:p>
            <a:pPr marL="1149350" lvl="1" indent="-457200">
              <a:buFont typeface="Wingdings" panose="05000000000000000000" pitchFamily="2" charset="2"/>
              <a:buChar char="q"/>
            </a:pPr>
            <a:r>
              <a:rPr lang="tr-TR" dirty="0"/>
              <a:t>Merkezi özellikler değişkenler, atama ifadeleri ve </a:t>
            </a:r>
            <a:r>
              <a:rPr lang="tr-TR" dirty="0" err="1"/>
              <a:t>iterasyondur</a:t>
            </a:r>
            <a:r>
              <a:rPr lang="tr-TR" dirty="0"/>
              <a:t>. </a:t>
            </a:r>
          </a:p>
          <a:p>
            <a:pPr marL="1149350" lvl="1" indent="-457200">
              <a:buFont typeface="Wingdings" panose="05000000000000000000" pitchFamily="2" charset="2"/>
              <a:buChar char="q"/>
            </a:pPr>
            <a:r>
              <a:rPr lang="tr-TR" dirty="0"/>
              <a:t>Nesne yönelimli programlamayı destekleyen diller </a:t>
            </a:r>
          </a:p>
          <a:p>
            <a:pPr marL="1149350" lvl="1" indent="-457200">
              <a:buFont typeface="Wingdings" panose="05000000000000000000" pitchFamily="2" charset="2"/>
              <a:buChar char="q"/>
            </a:pPr>
            <a:r>
              <a:rPr lang="tr-TR" dirty="0"/>
              <a:t>Betik dilleri (Scripting </a:t>
            </a:r>
            <a:r>
              <a:rPr lang="tr-TR" dirty="0" err="1"/>
              <a:t>languages</a:t>
            </a:r>
            <a:r>
              <a:rPr lang="tr-TR" dirty="0"/>
              <a:t>) </a:t>
            </a:r>
          </a:p>
          <a:p>
            <a:pPr marL="1149350" lvl="1" indent="-457200">
              <a:buFont typeface="Wingdings" panose="05000000000000000000" pitchFamily="2" charset="2"/>
              <a:buChar char="q"/>
            </a:pPr>
            <a:r>
              <a:rPr lang="tr-TR" dirty="0"/>
              <a:t>Görsel dilleri ○ Örnekler: C, Java, </a:t>
            </a:r>
            <a:r>
              <a:rPr lang="tr-TR" dirty="0" err="1"/>
              <a:t>Perl</a:t>
            </a:r>
            <a:r>
              <a:rPr lang="tr-TR" dirty="0"/>
              <a:t>, </a:t>
            </a:r>
            <a:r>
              <a:rPr lang="tr-TR" dirty="0" err="1"/>
              <a:t>JavaScript</a:t>
            </a:r>
            <a:r>
              <a:rPr lang="tr-TR" dirty="0"/>
              <a:t>, </a:t>
            </a:r>
            <a:r>
              <a:rPr lang="tr-TR" dirty="0" err="1"/>
              <a:t>Ruby</a:t>
            </a:r>
            <a:r>
              <a:rPr lang="tr-TR" dirty="0"/>
              <a:t>, </a:t>
            </a:r>
            <a:r>
              <a:rPr lang="tr-TR" dirty="0" err="1"/>
              <a:t>Rust</a:t>
            </a:r>
            <a:r>
              <a:rPr lang="tr-TR" dirty="0"/>
              <a:t>, Visual BASIC .NET, C ++, C# </a:t>
            </a:r>
          </a:p>
          <a:p>
            <a:pPr marL="502920" indent="-457200">
              <a:buFont typeface="Wingdings" panose="05000000000000000000" pitchFamily="2" charset="2"/>
              <a:buChar char="q"/>
            </a:pPr>
            <a:r>
              <a:rPr lang="tr-TR" dirty="0"/>
              <a:t>Fonksiyonel (</a:t>
            </a:r>
            <a:r>
              <a:rPr lang="tr-TR" dirty="0" err="1"/>
              <a:t>Functional</a:t>
            </a:r>
            <a:r>
              <a:rPr lang="tr-TR" dirty="0"/>
              <a:t>) Programlama </a:t>
            </a:r>
          </a:p>
          <a:p>
            <a:pPr marL="1149350" lvl="1" indent="-457200">
              <a:buFont typeface="Wingdings" panose="05000000000000000000" pitchFamily="2" charset="2"/>
              <a:buChar char="q"/>
            </a:pPr>
            <a:r>
              <a:rPr lang="tr-TR" dirty="0"/>
              <a:t>Hesaplama yapmanın ana yolu, verilen parametrelere fonksiyon uygulamaktır. </a:t>
            </a:r>
          </a:p>
          <a:p>
            <a:pPr marL="1149350" lvl="1" indent="-457200">
              <a:buFont typeface="Wingdings" panose="05000000000000000000" pitchFamily="2" charset="2"/>
              <a:buChar char="q"/>
            </a:pPr>
            <a:r>
              <a:rPr lang="tr-TR" dirty="0"/>
              <a:t>Örnekler: LISP, </a:t>
            </a:r>
            <a:r>
              <a:rPr lang="tr-TR" dirty="0" err="1"/>
              <a:t>Scheme</a:t>
            </a:r>
            <a:r>
              <a:rPr lang="tr-TR" dirty="0"/>
              <a:t>, ML, F#, </a:t>
            </a:r>
            <a:r>
              <a:rPr lang="tr-TR" dirty="0" err="1"/>
              <a:t>Haskell</a:t>
            </a:r>
            <a:r>
              <a:rPr lang="tr-TR" dirty="0"/>
              <a:t> ◎ Mantık (</a:t>
            </a:r>
            <a:r>
              <a:rPr lang="tr-TR" dirty="0" err="1"/>
              <a:t>Logic</a:t>
            </a:r>
            <a:r>
              <a:rPr lang="tr-TR" dirty="0"/>
              <a:t>) Programlama </a:t>
            </a:r>
          </a:p>
          <a:p>
            <a:pPr marL="1149350" lvl="1" indent="-457200">
              <a:buFont typeface="Wingdings" panose="05000000000000000000" pitchFamily="2" charset="2"/>
              <a:buChar char="q"/>
            </a:pPr>
            <a:r>
              <a:rPr lang="tr-TR" dirty="0"/>
              <a:t>Kural tabanlı </a:t>
            </a:r>
          </a:p>
          <a:p>
            <a:pPr marL="1149350" lvl="1" indent="-457200">
              <a:buFont typeface="Wingdings" panose="05000000000000000000" pitchFamily="2" charset="2"/>
              <a:buChar char="q"/>
            </a:pPr>
            <a:r>
              <a:rPr lang="tr-TR" dirty="0"/>
              <a:t>Örnek: Prolog </a:t>
            </a:r>
          </a:p>
          <a:p>
            <a:pPr marL="502920" indent="-457200">
              <a:buFont typeface="Wingdings" panose="05000000000000000000" pitchFamily="2" charset="2"/>
              <a:buChar char="q"/>
            </a:pPr>
            <a:r>
              <a:rPr lang="tr-TR" dirty="0"/>
              <a:t>Biçimlendirme / programlama </a:t>
            </a:r>
            <a:r>
              <a:rPr lang="tr-TR" dirty="0" err="1"/>
              <a:t>hibrit</a:t>
            </a:r>
            <a:r>
              <a:rPr lang="tr-TR" dirty="0"/>
              <a:t> </a:t>
            </a:r>
          </a:p>
          <a:p>
            <a:pPr marL="1149350" lvl="1" indent="-457200">
              <a:buFont typeface="Wingdings" panose="05000000000000000000" pitchFamily="2" charset="2"/>
              <a:buChar char="q"/>
            </a:pPr>
            <a:r>
              <a:rPr lang="tr-TR" dirty="0"/>
              <a:t>Bazı programları desteklemek için genişletilen biçimlendirme dilleri </a:t>
            </a:r>
          </a:p>
          <a:p>
            <a:pPr marL="1149350" lvl="1" indent="-457200">
              <a:buFont typeface="Wingdings" panose="05000000000000000000" pitchFamily="2" charset="2"/>
              <a:buChar char="q"/>
            </a:pPr>
            <a:r>
              <a:rPr lang="tr-TR" dirty="0"/>
              <a:t>Örnekler: JSTL, XSLT </a:t>
            </a:r>
          </a:p>
        </p:txBody>
      </p:sp>
    </p:spTree>
    <p:extLst>
      <p:ext uri="{BB962C8B-B14F-4D97-AF65-F5344CB8AC3E}">
        <p14:creationId xmlns:p14="http://schemas.microsoft.com/office/powerpoint/2010/main" val="3250991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fontScale="92500" lnSpcReduction="20000"/>
          </a:bodyPr>
          <a:lstStyle/>
          <a:p>
            <a:r>
              <a:rPr lang="tr-TR" sz="2600" b="1" dirty="0" err="1"/>
              <a:t>Imperative</a:t>
            </a:r>
            <a:r>
              <a:rPr lang="tr-TR" sz="2600" b="1" dirty="0"/>
              <a:t> (Zorunlu) Paradigmayı Destekleyen Diller</a:t>
            </a:r>
          </a:p>
          <a:p>
            <a:pPr lvl="1"/>
            <a:r>
              <a:rPr lang="tr-TR" sz="2800" dirty="0"/>
              <a:t>Söz dizimi:</a:t>
            </a:r>
          </a:p>
          <a:p>
            <a:pPr lvl="2"/>
            <a:r>
              <a:rPr lang="tr-TR" sz="2200" i="1" dirty="0"/>
              <a:t>Deyim‐1;</a:t>
            </a:r>
          </a:p>
          <a:p>
            <a:pPr lvl="2"/>
            <a:r>
              <a:rPr lang="tr-TR" sz="2200" i="1" dirty="0"/>
              <a:t>Deyim 2; </a:t>
            </a:r>
          </a:p>
          <a:p>
            <a:pPr lvl="2"/>
            <a:r>
              <a:rPr lang="tr-TR" sz="2200" i="1" dirty="0"/>
              <a:t>……………</a:t>
            </a:r>
          </a:p>
          <a:p>
            <a:pPr lvl="2"/>
            <a:r>
              <a:rPr lang="tr-TR" sz="2200" i="1" dirty="0"/>
              <a:t>……………</a:t>
            </a:r>
          </a:p>
          <a:p>
            <a:pPr lvl="2"/>
            <a:r>
              <a:rPr lang="tr-TR" sz="2200" i="1" dirty="0"/>
              <a:t>Deyim‐n;</a:t>
            </a:r>
          </a:p>
          <a:p>
            <a:pPr lvl="1"/>
            <a:r>
              <a:rPr lang="tr-TR" sz="2800" dirty="0" err="1"/>
              <a:t>Imperative</a:t>
            </a:r>
            <a:r>
              <a:rPr lang="tr-TR" sz="2800" dirty="0"/>
              <a:t> diller, yaygın olarak kullanılan ilk dil grubudur. </a:t>
            </a:r>
            <a:r>
              <a:rPr lang="tr-TR" sz="2800" dirty="0" err="1"/>
              <a:t>Imperative</a:t>
            </a:r>
            <a:r>
              <a:rPr lang="tr-TR" sz="2800" dirty="0"/>
              <a:t> programlama paradigması, C, FORTRAN, PL/I, Pascal, COBOL, Ada gibi birçok dil tarafından desteklenmektedir.</a:t>
            </a:r>
          </a:p>
          <a:p>
            <a:pPr lvl="1"/>
            <a:endParaRPr lang="tr-TR" sz="2800" dirty="0"/>
          </a:p>
        </p:txBody>
      </p:sp>
      <p:graphicFrame>
        <p:nvGraphicFramePr>
          <p:cNvPr id="1026" name="Object 2"/>
          <p:cNvGraphicFramePr>
            <a:graphicFrameLocks noChangeAspect="1"/>
          </p:cNvGraphicFramePr>
          <p:nvPr/>
        </p:nvGraphicFramePr>
        <p:xfrm>
          <a:off x="5257800" y="1954213"/>
          <a:ext cx="2421677" cy="2084387"/>
        </p:xfrm>
        <a:graphic>
          <a:graphicData uri="http://schemas.openxmlformats.org/presentationml/2006/ole">
            <mc:AlternateContent xmlns:mc="http://schemas.openxmlformats.org/markup-compatibility/2006">
              <mc:Choice xmlns:v="urn:schemas-microsoft-com:vml" Requires="v">
                <p:oleObj name="Bit Eşlem Resmi" r:id="rId2" imgW="1514686" imgH="2000000" progId="PBrush">
                  <p:embed/>
                </p:oleObj>
              </mc:Choice>
              <mc:Fallback>
                <p:oleObj name="Bit Eşlem Resmi" r:id="rId2" imgW="1514686" imgH="2000000" progId="PBrush">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54213"/>
                        <a:ext cx="242167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57</a:t>
            </a:fld>
            <a:endParaRPr lang="en-US" dirty="0"/>
          </a:p>
        </p:txBody>
      </p:sp>
    </p:spTree>
    <p:extLst>
      <p:ext uri="{BB962C8B-B14F-4D97-AF65-F5344CB8AC3E}">
        <p14:creationId xmlns:p14="http://schemas.microsoft.com/office/powerpoint/2010/main" val="452511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52400" y="1295400"/>
            <a:ext cx="5257800" cy="457200"/>
          </a:xfrm>
        </p:spPr>
        <p:txBody>
          <a:bodyPr/>
          <a:lstStyle/>
          <a:p>
            <a:r>
              <a:rPr lang="tr-TR" sz="2800" dirty="0" err="1">
                <a:solidFill>
                  <a:srgbClr val="C00000"/>
                </a:solidFill>
              </a:rPr>
              <a:t>C’de</a:t>
            </a:r>
            <a:r>
              <a:rPr lang="tr-TR" sz="2800" dirty="0">
                <a:solidFill>
                  <a:srgbClr val="C00000"/>
                </a:solidFill>
              </a:rPr>
              <a:t> OBEB (</a:t>
            </a:r>
            <a:r>
              <a:rPr lang="tr-TR" sz="2800" dirty="0" err="1">
                <a:solidFill>
                  <a:srgbClr val="C00000"/>
                </a:solidFill>
              </a:rPr>
              <a:t>Öklit</a:t>
            </a:r>
            <a:r>
              <a:rPr lang="tr-TR" sz="2800" dirty="0">
                <a:solidFill>
                  <a:srgbClr val="C00000"/>
                </a:solidFill>
              </a:rPr>
              <a:t>) Algoritması</a:t>
            </a:r>
          </a:p>
        </p:txBody>
      </p:sp>
      <p:sp>
        <p:nvSpPr>
          <p:cNvPr id="6" name="Rectangle 4"/>
          <p:cNvSpPr>
            <a:spLocks noChangeArrowheads="1"/>
          </p:cNvSpPr>
          <p:nvPr/>
        </p:nvSpPr>
        <p:spPr bwMode="auto">
          <a:xfrm>
            <a:off x="228600" y="1828800"/>
            <a:ext cx="3962400" cy="37338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a:latin typeface="Tw Cen MT" pitchFamily="34" charset="0"/>
              </a:rPr>
              <a:t>#include &lt;</a:t>
            </a:r>
            <a:r>
              <a:rPr lang="en-US" sz="2800" dirty="0" err="1">
                <a:latin typeface="Tw Cen MT" pitchFamily="34" charset="0"/>
              </a:rPr>
              <a:t>stdio.h</a:t>
            </a:r>
            <a:r>
              <a:rPr lang="en-US" sz="2800" dirty="0">
                <a:latin typeface="Tw Cen MT" pitchFamily="34" charset="0"/>
              </a:rPr>
              <a:t>&gt;</a:t>
            </a:r>
          </a:p>
          <a:p>
            <a:pPr marL="342900" indent="-342900">
              <a:spcBef>
                <a:spcPct val="20000"/>
              </a:spcBef>
            </a:pPr>
            <a:r>
              <a:rPr lang="en-US" sz="2800" dirty="0" err="1">
                <a:latin typeface="Tw Cen MT" pitchFamily="34" charset="0"/>
              </a:rPr>
              <a:t>int</a:t>
            </a:r>
            <a:r>
              <a:rPr lang="en-US" sz="2800" dirty="0">
                <a:latin typeface="Tw Cen MT" pitchFamily="34" charset="0"/>
              </a:rPr>
              <a:t> </a:t>
            </a:r>
            <a:r>
              <a:rPr lang="en-US" sz="2800" dirty="0" err="1">
                <a:latin typeface="Tw Cen MT" pitchFamily="34" charset="0"/>
              </a:rPr>
              <a:t>gcd</a:t>
            </a:r>
            <a:r>
              <a:rPr lang="en-US" sz="2800" dirty="0">
                <a:latin typeface="Tw Cen MT" pitchFamily="34" charset="0"/>
              </a:rPr>
              <a:t>(</a:t>
            </a:r>
            <a:r>
              <a:rPr lang="en-US" sz="2800" dirty="0" err="1">
                <a:latin typeface="Tw Cen MT" pitchFamily="34" charset="0"/>
              </a:rPr>
              <a:t>int</a:t>
            </a:r>
            <a:r>
              <a:rPr lang="en-US" sz="2800" dirty="0">
                <a:latin typeface="Tw Cen MT" pitchFamily="34" charset="0"/>
              </a:rPr>
              <a:t> a, </a:t>
            </a:r>
            <a:r>
              <a:rPr lang="en-US" sz="2800" dirty="0" err="1">
                <a:latin typeface="Tw Cen MT" pitchFamily="34" charset="0"/>
              </a:rPr>
              <a:t>int</a:t>
            </a:r>
            <a:r>
              <a:rPr lang="en-US" sz="2800" dirty="0">
                <a:latin typeface="Tw Cen MT" pitchFamily="34" charset="0"/>
              </a:rPr>
              <a:t> b) {</a:t>
            </a:r>
          </a:p>
          <a:p>
            <a:pPr marL="342900" indent="-342900">
              <a:spcBef>
                <a:spcPct val="20000"/>
              </a:spcBef>
            </a:pPr>
            <a:r>
              <a:rPr lang="en-US" sz="2800" dirty="0">
                <a:latin typeface="Tw Cen MT" pitchFamily="34" charset="0"/>
              </a:rPr>
              <a:t>    while (a != b) {</a:t>
            </a:r>
          </a:p>
          <a:p>
            <a:pPr marL="342900" indent="-342900">
              <a:spcBef>
                <a:spcPct val="20000"/>
              </a:spcBef>
            </a:pPr>
            <a:r>
              <a:rPr lang="en-US" sz="2800" dirty="0">
                <a:latin typeface="Tw Cen MT" pitchFamily="34" charset="0"/>
              </a:rPr>
              <a:t>        if (a &gt; b) a = </a:t>
            </a:r>
            <a:r>
              <a:rPr lang="en-US" sz="2800" dirty="0" err="1">
                <a:latin typeface="Tw Cen MT" pitchFamily="34" charset="0"/>
              </a:rPr>
              <a:t>a</a:t>
            </a:r>
            <a:r>
              <a:rPr lang="en-US" sz="2800" dirty="0">
                <a:latin typeface="Tw Cen MT" pitchFamily="34" charset="0"/>
              </a:rPr>
              <a:t> - b;</a:t>
            </a:r>
          </a:p>
          <a:p>
            <a:pPr marL="342900" indent="-342900">
              <a:spcBef>
                <a:spcPct val="20000"/>
              </a:spcBef>
            </a:pPr>
            <a:r>
              <a:rPr lang="en-US" sz="2800" dirty="0">
                <a:latin typeface="Tw Cen MT" pitchFamily="34" charset="0"/>
              </a:rPr>
              <a:t>        else b = </a:t>
            </a:r>
            <a:r>
              <a:rPr lang="en-US" sz="2800" dirty="0" err="1">
                <a:latin typeface="Tw Cen MT" pitchFamily="34" charset="0"/>
              </a:rPr>
              <a:t>b</a:t>
            </a:r>
            <a:r>
              <a:rPr lang="en-US" sz="2800" dirty="0">
                <a:latin typeface="Tw Cen MT" pitchFamily="34" charset="0"/>
              </a:rPr>
              <a:t> - a;</a:t>
            </a:r>
          </a:p>
          <a:p>
            <a:pPr marL="342900" indent="-342900">
              <a:spcBef>
                <a:spcPct val="20000"/>
              </a:spcBef>
            </a:pPr>
            <a:r>
              <a:rPr lang="en-US" sz="2800" dirty="0">
                <a:latin typeface="Tw Cen MT" pitchFamily="34" charset="0"/>
              </a:rPr>
              <a:t>    }</a:t>
            </a:r>
          </a:p>
          <a:p>
            <a:pPr marL="342900" indent="-342900">
              <a:spcBef>
                <a:spcPct val="20000"/>
              </a:spcBef>
            </a:pPr>
            <a:r>
              <a:rPr lang="en-US" sz="2800" dirty="0">
                <a:latin typeface="Tw Cen MT" pitchFamily="34" charset="0"/>
              </a:rPr>
              <a:t>    return a;</a:t>
            </a:r>
          </a:p>
          <a:p>
            <a:pPr marL="342900" indent="-342900">
              <a:spcBef>
                <a:spcPct val="20000"/>
              </a:spcBef>
            </a:pPr>
            <a:r>
              <a:rPr lang="en-US" sz="2800" dirty="0">
                <a:latin typeface="Tw Cen MT" pitchFamily="34" charset="0"/>
              </a:rPr>
              <a:t>}</a:t>
            </a:r>
          </a:p>
        </p:txBody>
      </p:sp>
      <p:sp>
        <p:nvSpPr>
          <p:cNvPr id="7" name="Başlık 1"/>
          <p:cNvSpPr txBox="1">
            <a:spLocks/>
          </p:cNvSpPr>
          <p:nvPr/>
        </p:nvSpPr>
        <p:spPr bwMode="auto">
          <a:xfrm>
            <a:off x="609600" y="381000"/>
            <a:ext cx="8153400" cy="1143000"/>
          </a:xfrm>
          <a:prstGeom prst="rect">
            <a:avLst/>
          </a:prstGeom>
          <a:noFill/>
          <a:ln w="25400" cap="flat" cmpd="sng" algn="ctr">
            <a:no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2800" b="1" i="0" u="none" strike="noStrike" kern="0" cap="none" spc="0" normalizeH="0" baseline="0" noProof="0">
                <a:ln>
                  <a:noFill/>
                </a:ln>
                <a:solidFill>
                  <a:srgbClr val="C00000"/>
                </a:solidFill>
                <a:effectLst/>
                <a:uLnTx/>
                <a:uFillTx/>
                <a:latin typeface="+mn-lt"/>
                <a:ea typeface="+mn-ea"/>
                <a:cs typeface="+mn-cs"/>
              </a:rPr>
              <a:t>Programlama Paradigmaları</a:t>
            </a:r>
            <a:endParaRPr kumimoji="0" lang="tr-TR" sz="2800" b="1" i="0" u="none" strike="noStrike" kern="0" cap="none" spc="0" normalizeH="0" baseline="0" noProof="0" dirty="0">
              <a:ln>
                <a:noFill/>
              </a:ln>
              <a:solidFill>
                <a:srgbClr val="C00000"/>
              </a:solidFill>
              <a:effectLst/>
              <a:uLnTx/>
              <a:uFillTx/>
              <a:latin typeface="+mn-lt"/>
              <a:ea typeface="+mn-ea"/>
              <a:cs typeface="+mn-cs"/>
            </a:endParaRPr>
          </a:p>
        </p:txBody>
      </p:sp>
      <p:sp>
        <p:nvSpPr>
          <p:cNvPr id="8" name="7 Metin kutusu"/>
          <p:cNvSpPr txBox="1"/>
          <p:nvPr/>
        </p:nvSpPr>
        <p:spPr>
          <a:xfrm>
            <a:off x="4876800" y="1828800"/>
            <a:ext cx="4267200" cy="1615827"/>
          </a:xfrm>
          <a:prstGeom prst="rect">
            <a:avLst/>
          </a:prstGeom>
          <a:noFill/>
        </p:spPr>
        <p:txBody>
          <a:bodyPr wrap="square" rtlCol="0">
            <a:spAutoFit/>
          </a:bodyPr>
          <a:lstStyle/>
          <a:p>
            <a:r>
              <a:rPr lang="tr-TR" dirty="0"/>
              <a:t>Algoritma, 2000 yıl önce </a:t>
            </a:r>
            <a:r>
              <a:rPr lang="tr-TR" dirty="0" err="1"/>
              <a:t>Euclid</a:t>
            </a:r>
            <a:r>
              <a:rPr lang="tr-TR" dirty="0"/>
              <a:t> tarafından keşfedilmiştir</a:t>
            </a:r>
          </a:p>
          <a:p>
            <a:r>
              <a:rPr lang="es-ES" i="1" dirty="0">
                <a:solidFill>
                  <a:srgbClr val="FF0000"/>
                </a:solidFill>
              </a:rPr>
              <a:t>a ve </a:t>
            </a:r>
            <a:r>
              <a:rPr lang="es-ES" i="1" dirty="0" err="1">
                <a:solidFill>
                  <a:srgbClr val="FF0000"/>
                </a:solidFill>
              </a:rPr>
              <a:t>b'nin</a:t>
            </a:r>
            <a:r>
              <a:rPr lang="es-ES" i="1" dirty="0">
                <a:solidFill>
                  <a:srgbClr val="FF0000"/>
                </a:solidFill>
              </a:rPr>
              <a:t> </a:t>
            </a:r>
            <a:r>
              <a:rPr lang="es-ES" i="1" dirty="0" err="1">
                <a:solidFill>
                  <a:srgbClr val="FF0000"/>
                </a:solidFill>
              </a:rPr>
              <a:t>OBEB'i</a:t>
            </a:r>
            <a:r>
              <a:rPr lang="es-ES" i="1" dirty="0">
                <a:solidFill>
                  <a:srgbClr val="FF0000"/>
                </a:solidFill>
              </a:rPr>
              <a:t>, b ve </a:t>
            </a:r>
            <a:r>
              <a:rPr lang="es-ES" i="1" dirty="0" err="1">
                <a:solidFill>
                  <a:srgbClr val="FF0000"/>
                </a:solidFill>
              </a:rPr>
              <a:t>a'nın</a:t>
            </a:r>
            <a:r>
              <a:rPr lang="es-ES" i="1" dirty="0">
                <a:solidFill>
                  <a:srgbClr val="FF0000"/>
                </a:solidFill>
              </a:rPr>
              <a:t> </a:t>
            </a:r>
            <a:r>
              <a:rPr lang="es-ES" i="1" dirty="0" err="1">
                <a:solidFill>
                  <a:srgbClr val="FF0000"/>
                </a:solidFill>
              </a:rPr>
              <a:t>b'ye</a:t>
            </a:r>
            <a:endParaRPr lang="es-ES" i="1" dirty="0">
              <a:solidFill>
                <a:srgbClr val="FF0000"/>
              </a:solidFill>
            </a:endParaRPr>
          </a:p>
          <a:p>
            <a:r>
              <a:rPr lang="tr-TR" i="1" dirty="0">
                <a:solidFill>
                  <a:srgbClr val="FF0000"/>
                </a:solidFill>
              </a:rPr>
              <a:t>bölümünden kalan sayının </a:t>
            </a:r>
            <a:r>
              <a:rPr lang="tr-TR" i="1" dirty="0" err="1">
                <a:solidFill>
                  <a:srgbClr val="FF0000"/>
                </a:solidFill>
              </a:rPr>
              <a:t>OBEB'iyle</a:t>
            </a:r>
            <a:endParaRPr lang="tr-TR" i="1" dirty="0">
              <a:solidFill>
                <a:srgbClr val="FF0000"/>
              </a:solidFill>
            </a:endParaRPr>
          </a:p>
          <a:p>
            <a:r>
              <a:rPr lang="tr-TR" i="1" dirty="0">
                <a:solidFill>
                  <a:srgbClr val="FF0000"/>
                </a:solidFill>
              </a:rPr>
              <a:t>aynıdır</a:t>
            </a:r>
            <a:endParaRPr lang="tr-TR" dirty="0">
              <a:solidFill>
                <a:srgbClr val="FF0000"/>
              </a:solidFill>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lum bright="-10000" contrast="10000"/>
          </a:blip>
          <a:srcRect/>
          <a:stretch>
            <a:fillRect/>
          </a:stretch>
        </p:blipFill>
        <p:spPr bwMode="auto">
          <a:xfrm>
            <a:off x="5181600" y="3429000"/>
            <a:ext cx="3352800" cy="3366626"/>
          </a:xfrm>
          <a:prstGeom prst="rect">
            <a:avLst/>
          </a:prstGeom>
          <a:noFill/>
          <a:ln w="9525">
            <a:noFill/>
            <a:miter lim="800000"/>
            <a:headEnd/>
            <a:tailEnd/>
          </a:ln>
          <a:effectLst/>
        </p:spPr>
      </p:pic>
      <p:sp>
        <p:nvSpPr>
          <p:cNvPr id="9" name="8 Slayt Numarası Yer Tutucusu"/>
          <p:cNvSpPr>
            <a:spLocks noGrp="1"/>
          </p:cNvSpPr>
          <p:nvPr>
            <p:ph type="sldNum" sz="quarter" idx="11"/>
          </p:nvPr>
        </p:nvSpPr>
        <p:spPr/>
        <p:txBody>
          <a:bodyPr/>
          <a:lstStyle/>
          <a:p>
            <a:pPr>
              <a:defRPr/>
            </a:pPr>
            <a:fld id="{617D8655-7DB7-43A0-B0D9-9A74AB1E468F}"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http://www.csc.liv.ac.uk/~grant/Teaching/COMP205/wiringDiag.gif89"/>
          <p:cNvPicPr>
            <a:picLocks noChangeAspect="1" noChangeArrowheads="1"/>
          </p:cNvPicPr>
          <p:nvPr/>
        </p:nvPicPr>
        <p:blipFill>
          <a:blip r:embed="rId2"/>
          <a:srcRect/>
          <a:stretch>
            <a:fillRect/>
          </a:stretch>
        </p:blipFill>
        <p:spPr bwMode="auto">
          <a:xfrm>
            <a:off x="2209800" y="2057400"/>
            <a:ext cx="4867275" cy="3629025"/>
          </a:xfrm>
          <a:prstGeom prst="rect">
            <a:avLst/>
          </a:prstGeom>
          <a:noFill/>
        </p:spPr>
      </p:pic>
      <p:sp>
        <p:nvSpPr>
          <p:cNvPr id="7"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8" name="7 Dikdörtgen"/>
          <p:cNvSpPr/>
          <p:nvPr/>
        </p:nvSpPr>
        <p:spPr>
          <a:xfrm>
            <a:off x="2133600" y="5943600"/>
            <a:ext cx="5334000" cy="327782"/>
          </a:xfrm>
          <a:prstGeom prst="rect">
            <a:avLst/>
          </a:prstGeom>
        </p:spPr>
        <p:txBody>
          <a:bodyPr wrap="square">
            <a:spAutoFit/>
          </a:bodyPr>
          <a:lstStyle/>
          <a:p>
            <a:r>
              <a:rPr lang="tr-TR" b="1" dirty="0" err="1">
                <a:solidFill>
                  <a:schemeClr val="tx1">
                    <a:lumMod val="75000"/>
                    <a:lumOff val="25000"/>
                  </a:schemeClr>
                </a:solidFill>
              </a:rPr>
              <a:t>Imperative</a:t>
            </a:r>
            <a:r>
              <a:rPr lang="tr-TR" b="1" dirty="0">
                <a:solidFill>
                  <a:schemeClr val="tx1">
                    <a:lumMod val="75000"/>
                    <a:lumOff val="25000"/>
                  </a:schemeClr>
                </a:solidFill>
              </a:rPr>
              <a:t> (Zorunlu, Komut merkezli) Diller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çerik Yer Tutucusu 2"/>
          <p:cNvSpPr>
            <a:spLocks noGrp="1"/>
          </p:cNvSpPr>
          <p:nvPr>
            <p:ph idx="1"/>
          </p:nvPr>
        </p:nvSpPr>
        <p:spPr/>
        <p:txBody>
          <a:bodyPr>
            <a:normAutofit lnSpcReduction="10000"/>
          </a:bodyPr>
          <a:lstStyle/>
          <a:p>
            <a:pPr eaLnBrk="1" hangingPunct="1"/>
            <a:r>
              <a:rPr lang="tr-TR"/>
              <a:t>Yazılım sürecindeki programcılar da benzer şekilde zorlanmaktadır. Programcıların yazılım geliştirdikleri programlama dilinin limitleri vardır. Örneğin o dilin kontrol yapıları, veri yapıları, soyutlamaları, vs. gibi</a:t>
            </a:r>
          </a:p>
          <a:p>
            <a:pPr eaLnBrk="1" hangingPunct="1"/>
            <a:r>
              <a:rPr lang="tr-TR"/>
              <a:t>Değişik yapıdaki bir çok programlama dili özelliğinin bilinmesi bu limitlerin azaltılmasını sağlamaktadır. </a:t>
            </a:r>
          </a:p>
          <a:p>
            <a:pPr eaLnBrk="1" hangingPunct="1"/>
            <a:r>
              <a:rPr lang="tr-TR"/>
              <a:t>Programcılar yeni dil yapıları ve kavramları öğrendikçe yazılım geliştirme ufukları artmaktadır</a:t>
            </a:r>
          </a:p>
        </p:txBody>
      </p:sp>
      <p:sp>
        <p:nvSpPr>
          <p:cNvPr id="7173" name="Başlık 1"/>
          <p:cNvSpPr>
            <a:spLocks noGrp="1"/>
          </p:cNvSpPr>
          <p:nvPr>
            <p:ph type="title"/>
          </p:nvPr>
        </p:nvSpPr>
        <p:spPr>
          <a:xfrm>
            <a:off x="609600" y="228600"/>
            <a:ext cx="8153400" cy="1143000"/>
          </a:xfrm>
        </p:spPr>
        <p:txBody>
          <a:bodyPr/>
          <a:lstStyle/>
          <a:p>
            <a:pPr algn="ctr" eaLnBrk="1" hangingPunct="1"/>
            <a:r>
              <a:rPr lang="tr-TR" sz="2800" b="1">
                <a:solidFill>
                  <a:srgbClr val="C00000"/>
                </a:solidFill>
              </a:rPr>
              <a:t>Fikirleri ifade etme yeteneğinin arttırılması</a:t>
            </a:r>
            <a:br>
              <a:rPr lang="en-US"/>
            </a:br>
            <a:endParaRPr lang="tr-T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a:xfrm>
            <a:off x="609600" y="1295400"/>
            <a:ext cx="8153400" cy="4572000"/>
          </a:xfrm>
        </p:spPr>
        <p:txBody>
          <a:bodyPr>
            <a:normAutofit/>
          </a:bodyPr>
          <a:lstStyle/>
          <a:p>
            <a:r>
              <a:rPr lang="tr-TR" sz="2400" b="1" dirty="0"/>
              <a:t>Nesneye Yönelik Paradigmayı Destekleyen Diller</a:t>
            </a:r>
          </a:p>
          <a:p>
            <a:pPr lvl="1"/>
            <a:r>
              <a:rPr lang="tr-TR" sz="2100" dirty="0"/>
              <a:t>Bu diller nesnelerin sınıflandırılması esasına dayanır. </a:t>
            </a:r>
          </a:p>
          <a:p>
            <a:pPr lvl="1"/>
            <a:r>
              <a:rPr lang="tr-TR" sz="2100" dirty="0"/>
              <a:t>Birbirini etkileyen nesnelerden oluşmuş diller olarak tanımlanabilir. Nesne, belli bir durumda paylaşılan işlemlerin bir topluluğudur. Veriler, fonksiyon ve prosedürler tek bir nesnede tutulabilir. Nesne temelli yaklaşımı kullanan dillere örnek olarak </a:t>
            </a:r>
            <a:r>
              <a:rPr lang="tr-TR" sz="2100" dirty="0" err="1"/>
              <a:t>Simula</a:t>
            </a:r>
            <a:r>
              <a:rPr lang="tr-TR" sz="2100" dirty="0"/>
              <a:t>, </a:t>
            </a:r>
            <a:r>
              <a:rPr lang="tr-TR" sz="2100" dirty="0" err="1"/>
              <a:t>Smalltalk</a:t>
            </a:r>
            <a:r>
              <a:rPr lang="tr-TR" sz="2100" dirty="0"/>
              <a:t>, C++, Java ve C# gibi diller verilebilir.</a:t>
            </a:r>
            <a:endParaRPr lang="tr-TR" sz="2800" dirty="0"/>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lum bright="-20000" contrast="40000"/>
            <a:extLst>
              <a:ext uri="{28A0092B-C50C-407E-A947-70E740481C1C}">
                <a14:useLocalDpi xmlns:a14="http://schemas.microsoft.com/office/drawing/2010/main" val="0"/>
              </a:ext>
            </a:extLst>
          </a:blip>
          <a:srcRect/>
          <a:stretch>
            <a:fillRect/>
          </a:stretch>
        </p:blipFill>
        <p:spPr bwMode="auto">
          <a:xfrm>
            <a:off x="0" y="3992458"/>
            <a:ext cx="3733800" cy="271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clrChange>
              <a:clrFrom>
                <a:srgbClr val="F8F5E0"/>
              </a:clrFrom>
              <a:clrTo>
                <a:srgbClr val="F8F5E0">
                  <a:alpha val="0"/>
                </a:srgbClr>
              </a:clrTo>
            </a:clrChange>
            <a:extLst>
              <a:ext uri="{28A0092B-C50C-407E-A947-70E740481C1C}">
                <a14:useLocalDpi xmlns:a14="http://schemas.microsoft.com/office/drawing/2010/main" val="0"/>
              </a:ext>
            </a:extLst>
          </a:blip>
          <a:srcRect/>
          <a:stretch>
            <a:fillRect/>
          </a:stretch>
        </p:blipFill>
        <p:spPr bwMode="auto">
          <a:xfrm>
            <a:off x="3719508" y="4114801"/>
            <a:ext cx="509080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60</a:t>
            </a:fld>
            <a:endParaRPr lang="en-US" dirty="0"/>
          </a:p>
        </p:txBody>
      </p:sp>
    </p:spTree>
    <p:extLst>
      <p:ext uri="{BB962C8B-B14F-4D97-AF65-F5344CB8AC3E}">
        <p14:creationId xmlns:p14="http://schemas.microsoft.com/office/powerpoint/2010/main" val="21160769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a:xfrm>
            <a:off x="609600" y="1371600"/>
            <a:ext cx="8153400" cy="4572000"/>
          </a:xfrm>
        </p:spPr>
        <p:txBody>
          <a:bodyPr>
            <a:normAutofit/>
          </a:bodyPr>
          <a:lstStyle/>
          <a:p>
            <a:r>
              <a:rPr lang="tr-TR" sz="2400" b="1" dirty="0"/>
              <a:t>Fonksiyonel Paradigmayı Destekleyen Diller</a:t>
            </a:r>
          </a:p>
          <a:p>
            <a:pPr lvl="1"/>
            <a:r>
              <a:rPr lang="tr-TR" dirty="0"/>
              <a:t>Burada bilgisayara bir işlemi nasıl yapacağı bildirilir. Veriler ve sonucu elde etmek için </a:t>
            </a:r>
            <a:r>
              <a:rPr lang="tr-TR" i="1" dirty="0">
                <a:solidFill>
                  <a:srgbClr val="FF0000"/>
                </a:solidFill>
              </a:rPr>
              <a:t>veriye uygulanacak fonksiyonel dönüşümler</a:t>
            </a:r>
            <a:r>
              <a:rPr lang="tr-TR" dirty="0"/>
              <a:t>, paradigmanın temelini oluşturur.</a:t>
            </a:r>
            <a:endParaRPr lang="tr-TR" b="1" dirty="0"/>
          </a:p>
          <a:p>
            <a:pPr lvl="1"/>
            <a:r>
              <a:rPr lang="tr-TR" sz="2400" dirty="0"/>
              <a:t>Sadece fonksiyonlar üzerine kurulmuş bir modeldir. Fonksiyonlar bir çok değer alır ve geriye sadece bir değer döndürürler. Fonksiyonlar başka fonksiyonları çağırır ya da başka fonksiyonun parametresi olur.</a:t>
            </a:r>
          </a:p>
          <a:p>
            <a:pPr lvl="1"/>
            <a:endParaRPr lang="tr-TR" sz="21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257800"/>
            <a:ext cx="6831345" cy="15735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61</a:t>
            </a:fld>
            <a:endParaRPr lang="en-US" dirty="0"/>
          </a:p>
        </p:txBody>
      </p:sp>
    </p:spTree>
    <p:extLst>
      <p:ext uri="{BB962C8B-B14F-4D97-AF65-F5344CB8AC3E}">
        <p14:creationId xmlns:p14="http://schemas.microsoft.com/office/powerpoint/2010/main" val="229863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a:xfrm>
            <a:off x="609600" y="1219200"/>
            <a:ext cx="8153400" cy="4572000"/>
          </a:xfrm>
        </p:spPr>
        <p:txBody>
          <a:bodyPr>
            <a:normAutofit fontScale="92500"/>
          </a:bodyPr>
          <a:lstStyle/>
          <a:p>
            <a:r>
              <a:rPr lang="tr-TR" sz="2600" b="1" dirty="0"/>
              <a:t>Fonksiyonel Paradigmayı Destekleyen Diller</a:t>
            </a:r>
          </a:p>
          <a:p>
            <a:pPr lvl="1"/>
            <a:r>
              <a:rPr lang="tr-TR" sz="2500" dirty="0"/>
              <a:t>Bu dillerde, alt yordamlar, fonksiyonlar (prosedürler) kullanılarak program daha alt parçalara bölünür.</a:t>
            </a:r>
          </a:p>
          <a:p>
            <a:pPr lvl="1">
              <a:lnSpc>
                <a:spcPct val="90000"/>
              </a:lnSpc>
            </a:pPr>
            <a:r>
              <a:rPr lang="tr-TR" sz="2500" dirty="0"/>
              <a:t>İlk fonksiyonel dil </a:t>
            </a:r>
            <a:r>
              <a:rPr lang="tr-TR" sz="2500" dirty="0" err="1"/>
              <a:t>Lisp’dir</a:t>
            </a:r>
            <a:r>
              <a:rPr lang="tr-TR" sz="2500" dirty="0"/>
              <a:t>. </a:t>
            </a:r>
          </a:p>
          <a:p>
            <a:pPr lvl="1">
              <a:lnSpc>
                <a:spcPct val="90000"/>
              </a:lnSpc>
            </a:pPr>
            <a:r>
              <a:rPr lang="tr-TR" sz="2500" dirty="0"/>
              <a:t>ML ve HASKELL modern fonksiyonel dillerdir. Bu diller fonksiyonlara rasgele değerler gibi davranmaktadır  </a:t>
            </a:r>
          </a:p>
          <a:p>
            <a:pPr lvl="1">
              <a:lnSpc>
                <a:spcPct val="90000"/>
              </a:lnSpc>
            </a:pPr>
            <a:r>
              <a:rPr lang="tr-TR" sz="2500" dirty="0"/>
              <a:t>ML ile </a:t>
            </a:r>
            <a:r>
              <a:rPr lang="tr-TR" sz="2500" dirty="0" err="1"/>
              <a:t>Lisp</a:t>
            </a:r>
            <a:r>
              <a:rPr lang="tr-TR" sz="2500" dirty="0"/>
              <a:t> karışık programlama dilleridir. Değişken ve atama  işlemlerini desteklemektedir. </a:t>
            </a:r>
          </a:p>
          <a:p>
            <a:pPr lvl="1">
              <a:lnSpc>
                <a:spcPct val="90000"/>
              </a:lnSpc>
            </a:pPr>
            <a:r>
              <a:rPr lang="tr-TR" sz="2500" dirty="0" err="1"/>
              <a:t>Haskell</a:t>
            </a:r>
            <a:r>
              <a:rPr lang="tr-TR" sz="2500" dirty="0"/>
              <a:t> ise tamamen saf fonksiyonel bir dildir. Değişken ve atama  işlemlerini desteklememektedir. </a:t>
            </a:r>
          </a:p>
          <a:p>
            <a:pPr lvl="1"/>
            <a:endParaRPr lang="tr-TR" sz="2100" dirty="0"/>
          </a:p>
        </p:txBody>
      </p:sp>
      <p:pic>
        <p:nvPicPr>
          <p:cNvPr id="96258" name="Picture 2"/>
          <p:cNvPicPr>
            <a:picLocks noChangeAspect="1" noChangeArrowheads="1"/>
          </p:cNvPicPr>
          <p:nvPr/>
        </p:nvPicPr>
        <p:blipFill>
          <a:blip r:embed="rId2"/>
          <a:srcRect/>
          <a:stretch>
            <a:fillRect/>
          </a:stretch>
        </p:blipFill>
        <p:spPr bwMode="auto">
          <a:xfrm>
            <a:off x="1676400" y="5410200"/>
            <a:ext cx="5600700" cy="1323975"/>
          </a:xfrm>
          <a:prstGeom prst="rect">
            <a:avLst/>
          </a:prstGeom>
          <a:ln>
            <a:noFill/>
          </a:ln>
          <a:effectLst>
            <a:outerShdw blurRad="292100" dist="139700" dir="2700000" algn="tl" rotWithShape="0">
              <a:srgbClr val="333333">
                <a:alpha val="65000"/>
              </a:srgbClr>
            </a:outerShdw>
          </a:effectLst>
        </p:spPr>
      </p:pic>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62</a:t>
            </a:fld>
            <a:endParaRPr lang="en-US" dirty="0"/>
          </a:p>
        </p:txBody>
      </p:sp>
    </p:spTree>
    <p:extLst>
      <p:ext uri="{BB962C8B-B14F-4D97-AF65-F5344CB8AC3E}">
        <p14:creationId xmlns:p14="http://schemas.microsoft.com/office/powerpoint/2010/main" val="31489382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4" name="Rectangle 4"/>
          <p:cNvSpPr>
            <a:spLocks noChangeArrowheads="1"/>
          </p:cNvSpPr>
          <p:nvPr/>
        </p:nvSpPr>
        <p:spPr bwMode="auto">
          <a:xfrm>
            <a:off x="685800" y="2895600"/>
            <a:ext cx="8077200" cy="25146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a:latin typeface="Tw Cen MT" pitchFamily="34" charset="0"/>
              </a:rPr>
              <a:t>(define gcd2            ; '</a:t>
            </a:r>
            <a:r>
              <a:rPr lang="en-US" sz="2800" dirty="0" err="1">
                <a:latin typeface="Tw Cen MT" pitchFamily="34" charset="0"/>
              </a:rPr>
              <a:t>gcd</a:t>
            </a:r>
            <a:r>
              <a:rPr lang="en-US" sz="2800" dirty="0">
                <a:latin typeface="Tw Cen MT" pitchFamily="34" charset="0"/>
              </a:rPr>
              <a:t>' is</a:t>
            </a:r>
            <a:r>
              <a:rPr lang="tr-TR" sz="2800" dirty="0">
                <a:latin typeface="Tw Cen MT" pitchFamily="34" charset="0"/>
              </a:rPr>
              <a:t> </a:t>
            </a:r>
            <a:r>
              <a:rPr lang="en-US" sz="2800" dirty="0">
                <a:latin typeface="Tw Cen MT" pitchFamily="34" charset="0"/>
              </a:rPr>
              <a:t>built-in to R5RS</a:t>
            </a:r>
          </a:p>
          <a:p>
            <a:pPr marL="342900" indent="-342900">
              <a:spcBef>
                <a:spcPct val="20000"/>
              </a:spcBef>
            </a:pPr>
            <a:r>
              <a:rPr lang="en-US" sz="2800" dirty="0">
                <a:latin typeface="Tw Cen MT" pitchFamily="34" charset="0"/>
              </a:rPr>
              <a:t>  (lambda (a b) </a:t>
            </a:r>
          </a:p>
          <a:p>
            <a:pPr marL="342900" indent="-342900">
              <a:spcBef>
                <a:spcPct val="20000"/>
              </a:spcBef>
            </a:pPr>
            <a:r>
              <a:rPr lang="en-US" sz="2800" dirty="0">
                <a:latin typeface="Tw Cen MT" pitchFamily="34" charset="0"/>
              </a:rPr>
              <a:t>    (</a:t>
            </a:r>
            <a:r>
              <a:rPr lang="en-US" sz="2800" dirty="0" err="1">
                <a:latin typeface="Tw Cen MT" pitchFamily="34" charset="0"/>
              </a:rPr>
              <a:t>cond</a:t>
            </a:r>
            <a:r>
              <a:rPr lang="en-US" sz="2800" dirty="0">
                <a:latin typeface="Tw Cen MT" pitchFamily="34" charset="0"/>
              </a:rPr>
              <a:t> ((= a b) a) </a:t>
            </a:r>
          </a:p>
          <a:p>
            <a:pPr marL="342900" indent="-342900">
              <a:spcBef>
                <a:spcPct val="20000"/>
              </a:spcBef>
            </a:pPr>
            <a:r>
              <a:rPr lang="en-US" sz="2800" dirty="0">
                <a:latin typeface="Tw Cen MT" pitchFamily="34" charset="0"/>
              </a:rPr>
              <a:t>          ((&gt; a b) (gcd2 (- a b) b)) </a:t>
            </a:r>
          </a:p>
          <a:p>
            <a:pPr marL="342900" indent="-342900">
              <a:spcBef>
                <a:spcPct val="20000"/>
              </a:spcBef>
            </a:pPr>
            <a:r>
              <a:rPr lang="en-US" sz="2800" dirty="0">
                <a:latin typeface="Tw Cen MT" pitchFamily="34" charset="0"/>
              </a:rPr>
              <a:t>          (else (gcd2 (- b a) a))))) </a:t>
            </a:r>
          </a:p>
        </p:txBody>
      </p:sp>
      <p:sp>
        <p:nvSpPr>
          <p:cNvPr id="6" name="1 Başlık"/>
          <p:cNvSpPr txBox="1">
            <a:spLocks/>
          </p:cNvSpPr>
          <p:nvPr/>
        </p:nvSpPr>
        <p:spPr bwMode="auto">
          <a:xfrm>
            <a:off x="762000" y="1600200"/>
            <a:ext cx="7315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2800" b="0" i="0" u="none" strike="noStrike" kern="0" cap="none" spc="0" normalizeH="0" baseline="0" noProof="0" dirty="0" err="1">
                <a:ln>
                  <a:noFill/>
                </a:ln>
                <a:solidFill>
                  <a:srgbClr val="C00000"/>
                </a:solidFill>
                <a:effectLst/>
                <a:uLnTx/>
                <a:uFillTx/>
                <a:latin typeface="+mj-lt"/>
                <a:ea typeface="+mj-ea"/>
                <a:cs typeface="+mj-cs"/>
              </a:rPr>
              <a:t>Scheme’de</a:t>
            </a:r>
            <a:r>
              <a:rPr kumimoji="0" lang="tr-TR" sz="2800" b="0" i="0" u="none" strike="noStrike" kern="0" cap="none" spc="0" normalizeH="0" baseline="0" noProof="0" dirty="0">
                <a:ln>
                  <a:noFill/>
                </a:ln>
                <a:solidFill>
                  <a:srgbClr val="C00000"/>
                </a:solidFill>
                <a:effectLst/>
                <a:uLnTx/>
                <a:uFillTx/>
                <a:latin typeface="+mj-lt"/>
                <a:ea typeface="+mj-ea"/>
                <a:cs typeface="+mj-cs"/>
              </a:rPr>
              <a:t> OBEB (</a:t>
            </a:r>
            <a:r>
              <a:rPr kumimoji="0" lang="tr-TR" sz="2800" b="0" i="0" u="none" strike="noStrike" kern="0" cap="none" spc="0" normalizeH="0" baseline="0" noProof="0" dirty="0" err="1">
                <a:ln>
                  <a:noFill/>
                </a:ln>
                <a:solidFill>
                  <a:srgbClr val="C00000"/>
                </a:solidFill>
                <a:effectLst/>
                <a:uLnTx/>
                <a:uFillTx/>
                <a:latin typeface="+mj-lt"/>
                <a:ea typeface="+mj-ea"/>
                <a:cs typeface="+mj-cs"/>
              </a:rPr>
              <a:t>Öklit</a:t>
            </a:r>
            <a:r>
              <a:rPr kumimoji="0" lang="tr-TR" sz="2800" b="0" i="0" u="none" strike="noStrike" kern="0" cap="none" spc="0" normalizeH="0" baseline="0" noProof="0" dirty="0">
                <a:ln>
                  <a:noFill/>
                </a:ln>
                <a:solidFill>
                  <a:srgbClr val="C00000"/>
                </a:solidFill>
                <a:effectLst/>
                <a:uLnTx/>
                <a:uFillTx/>
                <a:latin typeface="+mj-lt"/>
                <a:ea typeface="+mj-ea"/>
                <a:cs typeface="+mj-cs"/>
              </a:rPr>
              <a:t>) Algoritması</a:t>
            </a: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63</a:t>
            </a:fld>
            <a:endParaRPr lang="en-US" dirty="0"/>
          </a:p>
        </p:txBody>
      </p:sp>
    </p:spTree>
    <p:extLst>
      <p:ext uri="{BB962C8B-B14F-4D97-AF65-F5344CB8AC3E}">
        <p14:creationId xmlns:p14="http://schemas.microsoft.com/office/powerpoint/2010/main" val="3283199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sz="2400" b="1" dirty="0"/>
              <a:t>Mantık Paradigmayı Destekleyen Diller </a:t>
            </a:r>
          </a:p>
          <a:p>
            <a:pPr lvl="1"/>
            <a:r>
              <a:rPr lang="tr-TR" sz="2400" dirty="0"/>
              <a:t>Mantık programlama paradigmasında programlama, bir işin nasıl yapılacağının belirtilmesi yerine, ne yapılması istendiğinin belirtilmesi olarak görülür. </a:t>
            </a:r>
          </a:p>
          <a:p>
            <a:pPr lvl="1"/>
            <a:r>
              <a:rPr lang="tr-TR" sz="2400" dirty="0">
                <a:solidFill>
                  <a:srgbClr val="FF0000"/>
                </a:solidFill>
              </a:rPr>
              <a:t>Bu diller, belirli bir koşulun varlığını kontrol ederek ve koşul sağlanıyorsa, uygun bir işlem gerçekleştirerek çalışırlar.</a:t>
            </a:r>
          </a:p>
          <a:p>
            <a:pPr lvl="1"/>
            <a:r>
              <a:rPr lang="tr-TR" dirty="0"/>
              <a:t>Bu modeldeki dillere en tanınmış örnek, Prolog programlama dilidir. </a:t>
            </a:r>
            <a:endParaRPr lang="tr-TR" sz="2100" dirty="0">
              <a:solidFill>
                <a:srgbClr val="FF0000"/>
              </a:solidFill>
            </a:endParaRPr>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64</a:t>
            </a:fld>
            <a:endParaRPr lang="en-US" dirty="0"/>
          </a:p>
        </p:txBody>
      </p:sp>
    </p:spTree>
    <p:extLst>
      <p:ext uri="{BB962C8B-B14F-4D97-AF65-F5344CB8AC3E}">
        <p14:creationId xmlns:p14="http://schemas.microsoft.com/office/powerpoint/2010/main" val="3956268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lnSpcReduction="10000"/>
          </a:bodyPr>
          <a:lstStyle/>
          <a:p>
            <a:r>
              <a:rPr lang="tr-TR" sz="2500" dirty="0"/>
              <a:t>Mantıksal diller kural tabanlı dillerdir. </a:t>
            </a:r>
            <a:r>
              <a:rPr lang="tr-TR" sz="2500" dirty="0" err="1"/>
              <a:t>İmperative</a:t>
            </a:r>
            <a:r>
              <a:rPr lang="tr-TR" sz="2500" dirty="0"/>
              <a:t> dillerde çözülecek algoritmanın tanımı ayrıntılı yapılır, komutların ve işlemlerin sırası bellidir. </a:t>
            </a:r>
          </a:p>
          <a:p>
            <a:r>
              <a:rPr lang="tr-TR" sz="2500" dirty="0"/>
              <a:t>Mantıksal programlamada ise ayrıntı da yoktur. Sıralama da belli değildir. Programlama dili, sonucu elde etmek için hangi kuralı hangi sırayla kullanacağını belirlemelidir. </a:t>
            </a:r>
          </a:p>
          <a:p>
            <a:r>
              <a:rPr lang="tr-TR" sz="2500" dirty="0"/>
              <a:t>Bu yaklaşım diğer dil kategorilerine göre çok radikaldir. Hiçbir kategoriye girmediği ve kendi başına ayrı bir kategori olduğu açıktır. En yaygın mantıksal dil Prolog’dur</a:t>
            </a:r>
          </a:p>
          <a:p>
            <a:endParaRPr lang="tr-TR" sz="2500"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sz="2400" b="1" dirty="0"/>
              <a:t>Mantık Paradigmayı Destekleyen Diller </a:t>
            </a:r>
          </a:p>
          <a:p>
            <a:pPr lvl="1"/>
            <a:r>
              <a:rPr lang="tr-TR" dirty="0"/>
              <a:t>Mantık tabanlı bir dilin çalışması </a:t>
            </a:r>
            <a:r>
              <a:rPr lang="tr-TR" dirty="0" err="1"/>
              <a:t>imperative</a:t>
            </a:r>
            <a:r>
              <a:rPr lang="tr-TR" dirty="0"/>
              <a:t> bir dilin çalışmasına benzemekle birlikte, deyimler sıralı olarak işlenmez.</a:t>
            </a:r>
          </a:p>
          <a:p>
            <a:pPr lvl="1"/>
            <a:r>
              <a:rPr lang="tr-TR" dirty="0"/>
              <a:t>Bu dillerin sözdizimi genel olarak şu şekildedir: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038600"/>
            <a:ext cx="3276600" cy="200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234" name="Picture 2"/>
          <p:cNvPicPr>
            <a:picLocks noChangeAspect="1" noChangeArrowheads="1"/>
          </p:cNvPicPr>
          <p:nvPr/>
        </p:nvPicPr>
        <p:blipFill>
          <a:blip r:embed="rId3"/>
          <a:srcRect/>
          <a:stretch>
            <a:fillRect/>
          </a:stretch>
        </p:blipFill>
        <p:spPr bwMode="auto">
          <a:xfrm>
            <a:off x="3429000" y="4038600"/>
            <a:ext cx="5712460" cy="1981200"/>
          </a:xfrm>
          <a:prstGeom prst="rect">
            <a:avLst/>
          </a:prstGeom>
          <a:ln>
            <a:noFill/>
          </a:ln>
          <a:effectLst>
            <a:outerShdw blurRad="292100" dist="139700" dir="2700000" algn="tl" rotWithShape="0">
              <a:srgbClr val="333333">
                <a:alpha val="65000"/>
              </a:srgbClr>
            </a:outerShdw>
          </a:effectLst>
        </p:spPr>
      </p:pic>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66</a:t>
            </a:fld>
            <a:endParaRPr lang="en-US" dirty="0"/>
          </a:p>
        </p:txBody>
      </p:sp>
    </p:spTree>
    <p:extLst>
      <p:ext uri="{BB962C8B-B14F-4D97-AF65-F5344CB8AC3E}">
        <p14:creationId xmlns:p14="http://schemas.microsoft.com/office/powerpoint/2010/main" val="1291029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fontScale="85000" lnSpcReduction="10000"/>
          </a:bodyPr>
          <a:lstStyle/>
          <a:p>
            <a:r>
              <a:rPr lang="tr-TR" sz="2600" b="1" dirty="0"/>
              <a:t>Mantık Paradigmayı Destekleyen Diller </a:t>
            </a:r>
          </a:p>
          <a:p>
            <a:pPr lvl="1"/>
            <a:r>
              <a:rPr lang="tr-TR" dirty="0"/>
              <a:t>Doğal dil işleme, mantık programlamanın yaygın olarak kullanıldığı bir alandır.</a:t>
            </a:r>
          </a:p>
          <a:p>
            <a:pPr lvl="1"/>
            <a:r>
              <a:rPr lang="tr-TR" dirty="0"/>
              <a:t>Prolog dili, aşağıdaki örnekte olduğu gibi insan-makine etkileşimlerine uygundur. Prolog, özel bir mantık yürütme şeklini kullanarak kendisine yöneltilen sorgulara yanıt verir.</a:t>
            </a:r>
          </a:p>
          <a:p>
            <a:pPr lvl="1"/>
            <a:r>
              <a:rPr lang="tr-TR" dirty="0"/>
              <a:t>Gerçekler-Kurallar</a:t>
            </a:r>
          </a:p>
          <a:p>
            <a:pPr lvl="2"/>
            <a:r>
              <a:rPr lang="tr-TR" dirty="0"/>
              <a:t>1-Ali insandır. 2-İnsanlar ölümlüdür. (Bilgisayar öğrenir)</a:t>
            </a:r>
          </a:p>
          <a:p>
            <a:pPr lvl="1"/>
            <a:r>
              <a:rPr lang="tr-TR" dirty="0"/>
              <a:t>Hedef</a:t>
            </a:r>
          </a:p>
          <a:p>
            <a:pPr lvl="2"/>
            <a:r>
              <a:rPr lang="tr-TR" dirty="0"/>
              <a:t>Ali ölümlüdür? (Bilgisayar gerçeklere bakarak cevap bulur</a:t>
            </a:r>
          </a:p>
          <a:p>
            <a:pPr lvl="1"/>
            <a:r>
              <a:rPr lang="tr-TR" dirty="0" err="1"/>
              <a:t>Sonuc</a:t>
            </a:r>
            <a:r>
              <a:rPr lang="tr-TR" dirty="0"/>
              <a:t>: </a:t>
            </a:r>
          </a:p>
          <a:p>
            <a:pPr lvl="2"/>
            <a:r>
              <a:rPr lang="tr-TR" dirty="0"/>
              <a:t>Ali ölümlüdür. </a:t>
            </a:r>
          </a:p>
          <a:p>
            <a:pPr lvl="1"/>
            <a:endParaRPr lang="tr-TR" dirty="0"/>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67</a:t>
            </a:fld>
            <a:endParaRPr lang="en-US" dirty="0"/>
          </a:p>
        </p:txBody>
      </p:sp>
    </p:spTree>
    <p:extLst>
      <p:ext uri="{BB962C8B-B14F-4D97-AF65-F5344CB8AC3E}">
        <p14:creationId xmlns:p14="http://schemas.microsoft.com/office/powerpoint/2010/main" val="28237632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5" name="Rectangle 3"/>
          <p:cNvSpPr>
            <a:spLocks noChangeArrowheads="1"/>
          </p:cNvSpPr>
          <p:nvPr/>
        </p:nvSpPr>
        <p:spPr bwMode="auto">
          <a:xfrm>
            <a:off x="457200" y="2667000"/>
            <a:ext cx="8153400" cy="1295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400" dirty="0" err="1">
                <a:latin typeface="Tw Cen MT" pitchFamily="34" charset="0"/>
              </a:rPr>
              <a:t>gcd</a:t>
            </a:r>
            <a:r>
              <a:rPr lang="en-US" sz="2400" dirty="0">
                <a:latin typeface="Tw Cen MT" pitchFamily="34" charset="0"/>
              </a:rPr>
              <a:t>(A,B,G) :- A = B, G = A.</a:t>
            </a:r>
          </a:p>
          <a:p>
            <a:pPr marL="342900" indent="-342900">
              <a:spcBef>
                <a:spcPct val="20000"/>
              </a:spcBef>
            </a:pPr>
            <a:r>
              <a:rPr lang="en-US" sz="2400" dirty="0" err="1">
                <a:latin typeface="Tw Cen MT" pitchFamily="34" charset="0"/>
              </a:rPr>
              <a:t>gcd</a:t>
            </a:r>
            <a:r>
              <a:rPr lang="en-US" sz="2400" dirty="0">
                <a:latin typeface="Tw Cen MT" pitchFamily="34" charset="0"/>
              </a:rPr>
              <a:t>(A,B,G) :- A &gt; B, C is A-B, </a:t>
            </a:r>
            <a:r>
              <a:rPr lang="en-US" sz="2400" dirty="0" err="1">
                <a:latin typeface="Tw Cen MT" pitchFamily="34" charset="0"/>
              </a:rPr>
              <a:t>gcd</a:t>
            </a:r>
            <a:r>
              <a:rPr lang="en-US" sz="2400" dirty="0">
                <a:latin typeface="Tw Cen MT" pitchFamily="34" charset="0"/>
              </a:rPr>
              <a:t>(C,B,G).</a:t>
            </a:r>
          </a:p>
          <a:p>
            <a:pPr marL="342900" indent="-342900">
              <a:spcBef>
                <a:spcPct val="20000"/>
              </a:spcBef>
            </a:pPr>
            <a:r>
              <a:rPr lang="en-US" sz="2400" dirty="0" err="1">
                <a:latin typeface="Tw Cen MT" pitchFamily="34" charset="0"/>
              </a:rPr>
              <a:t>gcd</a:t>
            </a:r>
            <a:r>
              <a:rPr lang="en-US" sz="2400" dirty="0">
                <a:latin typeface="Tw Cen MT" pitchFamily="34" charset="0"/>
              </a:rPr>
              <a:t>(A,B,G) :- B &gt; A, C is B-A, </a:t>
            </a:r>
            <a:r>
              <a:rPr lang="en-US" sz="2400" dirty="0" err="1">
                <a:latin typeface="Tw Cen MT" pitchFamily="34" charset="0"/>
              </a:rPr>
              <a:t>gcd</a:t>
            </a:r>
            <a:r>
              <a:rPr lang="en-US" sz="2400" dirty="0">
                <a:latin typeface="Tw Cen MT" pitchFamily="34" charset="0"/>
              </a:rPr>
              <a:t>(C,A,G).</a:t>
            </a:r>
          </a:p>
        </p:txBody>
      </p:sp>
      <p:sp>
        <p:nvSpPr>
          <p:cNvPr id="6" name="1 Başlık"/>
          <p:cNvSpPr txBox="1">
            <a:spLocks/>
          </p:cNvSpPr>
          <p:nvPr/>
        </p:nvSpPr>
        <p:spPr bwMode="auto">
          <a:xfrm>
            <a:off x="304800" y="1676400"/>
            <a:ext cx="8763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2800" b="0" i="0" u="none" strike="noStrike" kern="0" cap="none" spc="0" normalizeH="0" baseline="0" noProof="0" dirty="0">
                <a:ln>
                  <a:noFill/>
                </a:ln>
                <a:solidFill>
                  <a:srgbClr val="C00000"/>
                </a:solidFill>
                <a:effectLst/>
                <a:uLnTx/>
                <a:uFillTx/>
                <a:latin typeface="+mj-lt"/>
                <a:ea typeface="+mj-ea"/>
                <a:cs typeface="+mj-cs"/>
              </a:rPr>
              <a:t>Prolog’da OBEB (</a:t>
            </a:r>
            <a:r>
              <a:rPr kumimoji="0" lang="tr-TR" sz="2800" b="0" i="0" u="none" strike="noStrike" kern="0" cap="none" spc="0" normalizeH="0" baseline="0" noProof="0" dirty="0" err="1">
                <a:ln>
                  <a:noFill/>
                </a:ln>
                <a:solidFill>
                  <a:srgbClr val="C00000"/>
                </a:solidFill>
                <a:effectLst/>
                <a:uLnTx/>
                <a:uFillTx/>
                <a:latin typeface="+mj-lt"/>
                <a:ea typeface="+mj-ea"/>
                <a:cs typeface="+mj-cs"/>
              </a:rPr>
              <a:t>Öklit</a:t>
            </a:r>
            <a:r>
              <a:rPr kumimoji="0" lang="tr-TR" sz="2800" b="0" i="0" u="none" strike="noStrike" kern="0" cap="none" spc="0" normalizeH="0" baseline="0" noProof="0" dirty="0">
                <a:ln>
                  <a:noFill/>
                </a:ln>
                <a:solidFill>
                  <a:srgbClr val="C00000"/>
                </a:solidFill>
                <a:effectLst/>
                <a:uLnTx/>
                <a:uFillTx/>
                <a:latin typeface="+mj-lt"/>
                <a:ea typeface="+mj-ea"/>
                <a:cs typeface="+mj-cs"/>
              </a:rPr>
              <a:t>) Algoritması</a:t>
            </a:r>
          </a:p>
        </p:txBody>
      </p:sp>
      <p:sp>
        <p:nvSpPr>
          <p:cNvPr id="8" name="7 Slayt Numarası Yer Tutucusu"/>
          <p:cNvSpPr>
            <a:spLocks noGrp="1"/>
          </p:cNvSpPr>
          <p:nvPr>
            <p:ph type="sldNum" sz="quarter" idx="11"/>
          </p:nvPr>
        </p:nvSpPr>
        <p:spPr/>
        <p:txBody>
          <a:bodyPr/>
          <a:lstStyle/>
          <a:p>
            <a:pPr>
              <a:defRPr/>
            </a:pPr>
            <a:fld id="{617D8655-7DB7-43A0-B0D9-9A74AB1E468F}" type="slidenum">
              <a:rPr lang="en-US" smtClean="0"/>
              <a:pPr>
                <a:defRPr/>
              </a:pPr>
              <a:t>68</a:t>
            </a:fld>
            <a:endParaRPr lang="en-US" dirty="0"/>
          </a:p>
        </p:txBody>
      </p:sp>
    </p:spTree>
    <p:extLst>
      <p:ext uri="{BB962C8B-B14F-4D97-AF65-F5344CB8AC3E}">
        <p14:creationId xmlns:p14="http://schemas.microsoft.com/office/powerpoint/2010/main" val="36520451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ronology of selected programming languages..."/>
          <p:cNvPicPr>
            <a:picLocks noChangeAspect="1" noChangeArrowheads="1"/>
          </p:cNvPicPr>
          <p:nvPr/>
        </p:nvPicPr>
        <p:blipFill>
          <a:blip r:embed="rId2"/>
          <a:srcRect/>
          <a:stretch>
            <a:fillRect/>
          </a:stretch>
        </p:blipFill>
        <p:spPr bwMode="auto">
          <a:xfrm>
            <a:off x="2514600" y="150870"/>
            <a:ext cx="6565031" cy="6630930"/>
          </a:xfrm>
          <a:prstGeom prst="rect">
            <a:avLst/>
          </a:prstGeom>
          <a:noFill/>
        </p:spPr>
      </p:pic>
      <p:sp>
        <p:nvSpPr>
          <p:cNvPr id="7" name="Rectangle 2"/>
          <p:cNvSpPr>
            <a:spLocks noGrp="1" noChangeArrowheads="1"/>
          </p:cNvSpPr>
          <p:nvPr>
            <p:ph type="title"/>
          </p:nvPr>
        </p:nvSpPr>
        <p:spPr>
          <a:xfrm>
            <a:off x="533400" y="1295400"/>
            <a:ext cx="1828800" cy="4114800"/>
          </a:xfrm>
        </p:spPr>
        <p:txBody>
          <a:bodyPr/>
          <a:lstStyle/>
          <a:p>
            <a:r>
              <a:rPr lang="tr-TR" sz="2000" dirty="0"/>
              <a:t>Şekil:</a:t>
            </a:r>
            <a:br>
              <a:rPr lang="en-US" sz="2000" dirty="0"/>
            </a:br>
            <a:r>
              <a:rPr lang="en-US" sz="2000" dirty="0"/>
              <a:t>Brian Hayes, “The Semicolon Wars.” American Scientist, July-August 2006, pp.299-303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9600" y="1371600"/>
            <a:ext cx="8153400" cy="4572000"/>
          </a:xfrm>
        </p:spPr>
        <p:txBody>
          <a:bodyPr/>
          <a:lstStyle/>
          <a:p>
            <a:pPr eaLnBrk="1" hangingPunct="1">
              <a:defRPr/>
            </a:pPr>
            <a:r>
              <a:rPr lang="tr-TR" dirty="0"/>
              <a:t>Herhangi bir programlama dilini kullanması için zorlanan bir programcının Programlama Dilleri kavramlarını ve yapılarını öğrenmesinin bir anlamı var mıdır?</a:t>
            </a:r>
          </a:p>
          <a:p>
            <a:pPr marL="0" indent="0" eaLnBrk="1" hangingPunct="1">
              <a:buFontTx/>
              <a:buNone/>
              <a:defRPr/>
            </a:pPr>
            <a:endParaRPr lang="tr-TR" dirty="0"/>
          </a:p>
        </p:txBody>
      </p:sp>
      <p:sp>
        <p:nvSpPr>
          <p:cNvPr id="8197" name="Başlık 1"/>
          <p:cNvSpPr>
            <a:spLocks noGrp="1"/>
          </p:cNvSpPr>
          <p:nvPr>
            <p:ph type="title"/>
          </p:nvPr>
        </p:nvSpPr>
        <p:spPr>
          <a:xfrm>
            <a:off x="609600" y="228600"/>
            <a:ext cx="8153400" cy="1143000"/>
          </a:xfrm>
        </p:spPr>
        <p:txBody>
          <a:bodyPr/>
          <a:lstStyle/>
          <a:p>
            <a:pPr algn="ctr" eaLnBrk="1" hangingPunct="1"/>
            <a:r>
              <a:rPr lang="tr-TR" sz="2800" b="1">
                <a:solidFill>
                  <a:srgbClr val="C00000"/>
                </a:solidFill>
              </a:rPr>
              <a:t>Fikirleri ifade etme yeteneğinin arttırılması</a:t>
            </a:r>
            <a:br>
              <a:rPr lang="en-US"/>
            </a:br>
            <a:endParaRPr lang="tr-T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0"/>
            <a:ext cx="7696200" cy="1295400"/>
          </a:xfrm>
        </p:spPr>
        <p:txBody>
          <a:bodyPr/>
          <a:lstStyle/>
          <a:p>
            <a:r>
              <a:rPr lang="tr-TR" dirty="0"/>
              <a:t>Dil tasarımda karşılaştırmalar</a:t>
            </a:r>
          </a:p>
        </p:txBody>
      </p:sp>
      <p:sp>
        <p:nvSpPr>
          <p:cNvPr id="3" name="İçerik Yer Tutucusu 2"/>
          <p:cNvSpPr>
            <a:spLocks noGrp="1"/>
          </p:cNvSpPr>
          <p:nvPr>
            <p:ph idx="1"/>
          </p:nvPr>
        </p:nvSpPr>
        <p:spPr>
          <a:xfrm>
            <a:off x="179512" y="1524000"/>
            <a:ext cx="8354888" cy="4929336"/>
          </a:xfrm>
        </p:spPr>
        <p:txBody>
          <a:bodyPr>
            <a:normAutofit lnSpcReduction="10000"/>
          </a:bodyPr>
          <a:lstStyle/>
          <a:p>
            <a:pPr marL="502920" indent="-457200">
              <a:buFont typeface="Wingdings" panose="05000000000000000000" pitchFamily="2" charset="2"/>
              <a:buChar char="q"/>
            </a:pPr>
            <a:r>
              <a:rPr lang="tr-TR" dirty="0"/>
              <a:t>Güvenilirlik vs. yürütme maliyeti </a:t>
            </a:r>
          </a:p>
          <a:p>
            <a:pPr marL="1149350" lvl="1" indent="-457200">
              <a:buFont typeface="Wingdings" panose="05000000000000000000" pitchFamily="2" charset="2"/>
              <a:buChar char="q"/>
            </a:pPr>
            <a:r>
              <a:rPr lang="tr-TR" dirty="0"/>
              <a:t>Örnek: Java, dizi öğelerine yapılan tüm referansların düzgün indeksleme için kontrol edilmesini ister, bu da yürütme maliyetlerinin artmasına neden olur </a:t>
            </a:r>
          </a:p>
          <a:p>
            <a:pPr marL="502920" indent="-457200">
              <a:buFont typeface="Wingdings" panose="05000000000000000000" pitchFamily="2" charset="2"/>
              <a:buChar char="q"/>
            </a:pPr>
            <a:r>
              <a:rPr lang="tr-TR" dirty="0"/>
              <a:t>Okunabilirlik vs. </a:t>
            </a:r>
            <a:r>
              <a:rPr lang="tr-TR" dirty="0" err="1"/>
              <a:t>yazılabilirlik</a:t>
            </a:r>
            <a:r>
              <a:rPr lang="tr-TR" dirty="0"/>
              <a:t> </a:t>
            </a:r>
          </a:p>
          <a:p>
            <a:pPr marL="1149350" lvl="1" indent="-457200">
              <a:buFont typeface="Wingdings" panose="05000000000000000000" pitchFamily="2" charset="2"/>
              <a:buChar char="q"/>
            </a:pPr>
            <a:r>
              <a:rPr lang="tr-TR" dirty="0"/>
              <a:t>Örnek: APL, karmaşık hesaplamaların kompakt bir programda ancak okunabilirliğin düşük olması pahasına yazılmasına olanak tanıyan birçok güçlü operatör (ve çok sayıda yeni sembol) sağlar </a:t>
            </a:r>
          </a:p>
          <a:p>
            <a:pPr marL="502920" indent="-457200">
              <a:buFont typeface="Wingdings" panose="05000000000000000000" pitchFamily="2" charset="2"/>
              <a:buChar char="q"/>
            </a:pPr>
            <a:r>
              <a:rPr lang="tr-TR" dirty="0" err="1"/>
              <a:t>Yazılabilirlik</a:t>
            </a:r>
            <a:r>
              <a:rPr lang="tr-TR" dirty="0"/>
              <a:t> (esneklik) vs. güvenilirlik </a:t>
            </a:r>
          </a:p>
          <a:p>
            <a:pPr marL="1149350" lvl="1" indent="-457200">
              <a:buFont typeface="Wingdings" panose="05000000000000000000" pitchFamily="2" charset="2"/>
              <a:buChar char="q"/>
            </a:pPr>
            <a:r>
              <a:rPr lang="tr-TR" dirty="0"/>
              <a:t>Örnek: C ++ işaretçileri güçlü ve çok esnektir ancak güvenilmezdir </a:t>
            </a:r>
          </a:p>
        </p:txBody>
      </p:sp>
    </p:spTree>
    <p:extLst>
      <p:ext uri="{BB962C8B-B14F-4D97-AF65-F5344CB8AC3E}">
        <p14:creationId xmlns:p14="http://schemas.microsoft.com/office/powerpoint/2010/main" val="41604468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1520" y="-10143"/>
            <a:ext cx="7696200" cy="1295400"/>
          </a:xfrm>
        </p:spPr>
        <p:txBody>
          <a:bodyPr/>
          <a:lstStyle/>
          <a:p>
            <a:r>
              <a:rPr lang="tr-TR" dirty="0"/>
              <a:t>Uygulama Metotları</a:t>
            </a:r>
          </a:p>
        </p:txBody>
      </p:sp>
      <p:sp>
        <p:nvSpPr>
          <p:cNvPr id="3" name="İçerik Yer Tutucusu 2"/>
          <p:cNvSpPr>
            <a:spLocks noGrp="1"/>
          </p:cNvSpPr>
          <p:nvPr>
            <p:ph idx="1"/>
          </p:nvPr>
        </p:nvSpPr>
        <p:spPr>
          <a:xfrm>
            <a:off x="251520" y="1769165"/>
            <a:ext cx="8568952" cy="5073352"/>
          </a:xfrm>
        </p:spPr>
        <p:txBody>
          <a:bodyPr>
            <a:normAutofit fontScale="92500" lnSpcReduction="10000"/>
          </a:bodyPr>
          <a:lstStyle/>
          <a:p>
            <a:pPr marL="502920" indent="-457200">
              <a:buFont typeface="Wingdings" panose="05000000000000000000" pitchFamily="2" charset="2"/>
              <a:buChar char="q"/>
            </a:pPr>
            <a:r>
              <a:rPr lang="tr-TR" dirty="0"/>
              <a:t>Derleme (</a:t>
            </a:r>
            <a:r>
              <a:rPr lang="tr-TR" dirty="0" err="1"/>
              <a:t>Compilation</a:t>
            </a:r>
            <a:r>
              <a:rPr lang="tr-TR" dirty="0"/>
              <a:t>) </a:t>
            </a:r>
          </a:p>
          <a:p>
            <a:pPr marL="1149350" lvl="1" indent="-457200">
              <a:buFont typeface="Wingdings" panose="05000000000000000000" pitchFamily="2" charset="2"/>
              <a:buChar char="q"/>
            </a:pPr>
            <a:r>
              <a:rPr lang="tr-TR" dirty="0"/>
              <a:t>Programlar, Makine diline çevrilir; JIT (</a:t>
            </a:r>
            <a:r>
              <a:rPr lang="tr-TR" dirty="0" err="1"/>
              <a:t>Just</a:t>
            </a:r>
            <a:r>
              <a:rPr lang="tr-TR" dirty="0"/>
              <a:t>-in-Time) sistemlerini içerir </a:t>
            </a:r>
          </a:p>
          <a:p>
            <a:pPr marL="1149350" lvl="1" indent="-457200">
              <a:buFont typeface="Wingdings" panose="05000000000000000000" pitchFamily="2" charset="2"/>
              <a:buChar char="q"/>
            </a:pPr>
            <a:r>
              <a:rPr lang="tr-TR" dirty="0"/>
              <a:t>Kullanım: Büyük ticari uygulamalar </a:t>
            </a:r>
          </a:p>
          <a:p>
            <a:pPr marL="502920" indent="-457200">
              <a:buFont typeface="Wingdings" panose="05000000000000000000" pitchFamily="2" charset="2"/>
              <a:buChar char="q"/>
            </a:pPr>
            <a:r>
              <a:rPr lang="tr-TR" dirty="0"/>
              <a:t>Yorumlama (</a:t>
            </a:r>
            <a:r>
              <a:rPr lang="tr-TR" dirty="0" err="1"/>
              <a:t>Interpretation</a:t>
            </a:r>
            <a:r>
              <a:rPr lang="tr-TR" dirty="0"/>
              <a:t>) </a:t>
            </a:r>
          </a:p>
          <a:p>
            <a:pPr marL="1149350" lvl="1" indent="-457200">
              <a:buFont typeface="Wingdings" panose="05000000000000000000" pitchFamily="2" charset="2"/>
              <a:buChar char="q"/>
            </a:pPr>
            <a:r>
              <a:rPr lang="tr-TR" dirty="0"/>
              <a:t>Programlar, yorumlayıcı (</a:t>
            </a:r>
            <a:r>
              <a:rPr lang="tr-TR" dirty="0" err="1"/>
              <a:t>interpreter</a:t>
            </a:r>
            <a:r>
              <a:rPr lang="tr-TR" dirty="0"/>
              <a:t>) olarak bilinen başka bir program tarafından yorumlanır </a:t>
            </a:r>
          </a:p>
          <a:p>
            <a:pPr marL="1149350" lvl="1" indent="-457200">
              <a:buFont typeface="Wingdings" panose="05000000000000000000" pitchFamily="2" charset="2"/>
              <a:buChar char="q"/>
            </a:pPr>
            <a:r>
              <a:rPr lang="tr-TR" dirty="0"/>
              <a:t>Kullanım: Küçük programlar veya verimlilik sorun olmadığında </a:t>
            </a:r>
          </a:p>
          <a:p>
            <a:pPr marL="502920" indent="-457200">
              <a:buFont typeface="Wingdings" panose="05000000000000000000" pitchFamily="2" charset="2"/>
              <a:buChar char="q"/>
            </a:pPr>
            <a:r>
              <a:rPr lang="tr-TR" dirty="0" err="1"/>
              <a:t>Hibrit</a:t>
            </a:r>
            <a:r>
              <a:rPr lang="tr-TR" dirty="0"/>
              <a:t> Uygulama Sistemleri </a:t>
            </a:r>
          </a:p>
          <a:p>
            <a:pPr marL="1149350" lvl="1" indent="-457200">
              <a:buFont typeface="Wingdings" panose="05000000000000000000" pitchFamily="2" charset="2"/>
              <a:buChar char="q"/>
            </a:pPr>
            <a:r>
              <a:rPr lang="tr-TR" dirty="0"/>
              <a:t>Derleyiciler ve yorumlayıcılar arasında bir uzlaşma </a:t>
            </a:r>
          </a:p>
          <a:p>
            <a:pPr marL="1149350" lvl="1" indent="-457200">
              <a:buFont typeface="Wingdings" panose="05000000000000000000" pitchFamily="2" charset="2"/>
              <a:buChar char="q"/>
            </a:pPr>
            <a:r>
              <a:rPr lang="tr-TR" dirty="0"/>
              <a:t>Kullanım: Verimlilik ilk konu olmadığında küçük ve orta ölçekli sistemler </a:t>
            </a:r>
          </a:p>
        </p:txBody>
      </p:sp>
    </p:spTree>
    <p:extLst>
      <p:ext uri="{BB962C8B-B14F-4D97-AF65-F5344CB8AC3E}">
        <p14:creationId xmlns:p14="http://schemas.microsoft.com/office/powerpoint/2010/main" val="675109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Katmanlı Görünüm: İşletim sistemi ve Programlama dilleri</a:t>
            </a:r>
          </a:p>
        </p:txBody>
      </p:sp>
      <p:pic>
        <p:nvPicPr>
          <p:cNvPr id="4" name="image21.jpeg" descr="Program Language Concept: Session 1 : Introduction"/>
          <p:cNvPicPr/>
          <p:nvPr/>
        </p:nvPicPr>
        <p:blipFill>
          <a:blip r:embed="rId2" cstate="print"/>
          <a:stretch>
            <a:fillRect/>
          </a:stretch>
        </p:blipFill>
        <p:spPr>
          <a:xfrm>
            <a:off x="1331640" y="1772816"/>
            <a:ext cx="5904656" cy="4725144"/>
          </a:xfrm>
          <a:prstGeom prst="rect">
            <a:avLst/>
          </a:prstGeom>
        </p:spPr>
      </p:pic>
    </p:spTree>
    <p:extLst>
      <p:ext uri="{BB962C8B-B14F-4D97-AF65-F5344CB8AC3E}">
        <p14:creationId xmlns:p14="http://schemas.microsoft.com/office/powerpoint/2010/main" val="1980938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1520" y="8857"/>
            <a:ext cx="7696200" cy="1295400"/>
          </a:xfrm>
        </p:spPr>
        <p:txBody>
          <a:bodyPr/>
          <a:lstStyle/>
          <a:p>
            <a:r>
              <a:rPr lang="tr-TR" dirty="0"/>
              <a:t>Derleme (</a:t>
            </a:r>
            <a:r>
              <a:rPr lang="tr-TR" dirty="0" err="1"/>
              <a:t>Compilation</a:t>
            </a:r>
            <a:r>
              <a:rPr lang="tr-TR" dirty="0"/>
              <a:t>)</a:t>
            </a:r>
          </a:p>
        </p:txBody>
      </p:sp>
      <p:sp>
        <p:nvSpPr>
          <p:cNvPr id="3" name="İçerik Yer Tutucusu 2"/>
          <p:cNvSpPr>
            <a:spLocks noGrp="1"/>
          </p:cNvSpPr>
          <p:nvPr>
            <p:ph idx="1"/>
          </p:nvPr>
        </p:nvSpPr>
        <p:spPr>
          <a:xfrm>
            <a:off x="251520" y="1524000"/>
            <a:ext cx="8712968" cy="5217368"/>
          </a:xfrm>
        </p:spPr>
        <p:txBody>
          <a:bodyPr>
            <a:normAutofit/>
          </a:bodyPr>
          <a:lstStyle/>
          <a:p>
            <a:pPr marL="502920" indent="-457200">
              <a:buFont typeface="Wingdings" panose="05000000000000000000" pitchFamily="2" charset="2"/>
              <a:buChar char="q"/>
            </a:pPr>
            <a:r>
              <a:rPr lang="tr-TR" dirty="0"/>
              <a:t>Üst düzey programı (kaynak dil – </a:t>
            </a:r>
            <a:r>
              <a:rPr lang="tr-TR" dirty="0" err="1"/>
              <a:t>source</a:t>
            </a:r>
            <a:r>
              <a:rPr lang="tr-TR" dirty="0"/>
              <a:t> </a:t>
            </a:r>
            <a:r>
              <a:rPr lang="tr-TR" dirty="0" err="1"/>
              <a:t>language</a:t>
            </a:r>
            <a:r>
              <a:rPr lang="tr-TR" dirty="0"/>
              <a:t>) makine koduna (makine dili) çevirir </a:t>
            </a:r>
          </a:p>
          <a:p>
            <a:pPr marL="502920" indent="-457200">
              <a:buFont typeface="Wingdings" panose="05000000000000000000" pitchFamily="2" charset="2"/>
              <a:buChar char="q"/>
            </a:pPr>
            <a:r>
              <a:rPr lang="tr-TR" dirty="0"/>
              <a:t>Yavaş çeviri, hızlı uygulama </a:t>
            </a:r>
          </a:p>
          <a:p>
            <a:pPr marL="502920" indent="-457200">
              <a:buFont typeface="Wingdings" panose="05000000000000000000" pitchFamily="2" charset="2"/>
              <a:buChar char="q"/>
            </a:pPr>
            <a:r>
              <a:rPr lang="tr-TR" dirty="0"/>
              <a:t>Derleme işleminin birkaç aşaması vardır: </a:t>
            </a:r>
          </a:p>
          <a:p>
            <a:pPr marL="1149350" lvl="1" indent="-457200">
              <a:buFont typeface="Wingdings" panose="05000000000000000000" pitchFamily="2" charset="2"/>
              <a:buChar char="q"/>
            </a:pPr>
            <a:r>
              <a:rPr lang="tr-TR" dirty="0"/>
              <a:t>Sözcük analizi (</a:t>
            </a:r>
            <a:r>
              <a:rPr lang="tr-TR" dirty="0" err="1"/>
              <a:t>lexical</a:t>
            </a:r>
            <a:r>
              <a:rPr lang="tr-TR" dirty="0"/>
              <a:t> </a:t>
            </a:r>
            <a:r>
              <a:rPr lang="tr-TR" dirty="0" err="1"/>
              <a:t>anaysis</a:t>
            </a:r>
            <a:r>
              <a:rPr lang="tr-TR" dirty="0"/>
              <a:t>): kaynak programdaki karakterleri sözcük birimlerine dönüştürür </a:t>
            </a:r>
          </a:p>
          <a:p>
            <a:pPr marL="1149350" lvl="1" indent="-457200">
              <a:buFont typeface="Wingdings" panose="05000000000000000000" pitchFamily="2" charset="2"/>
              <a:buChar char="q"/>
            </a:pPr>
            <a:r>
              <a:rPr lang="tr-TR" dirty="0"/>
              <a:t>Sözdizimi (</a:t>
            </a:r>
            <a:r>
              <a:rPr lang="tr-TR" dirty="0" err="1"/>
              <a:t>syntax</a:t>
            </a:r>
            <a:r>
              <a:rPr lang="tr-TR" dirty="0"/>
              <a:t>) analizi: sözcük birimlerini programın </a:t>
            </a:r>
            <a:r>
              <a:rPr lang="tr-TR" dirty="0" err="1"/>
              <a:t>sözdizimsel</a:t>
            </a:r>
            <a:r>
              <a:rPr lang="tr-TR" dirty="0"/>
              <a:t> yapısını temsil eden ayrıştırma ağaçlarına dönüştürür </a:t>
            </a:r>
          </a:p>
          <a:p>
            <a:pPr marL="1149350" lvl="1" indent="-457200">
              <a:buFont typeface="Wingdings" panose="05000000000000000000" pitchFamily="2" charset="2"/>
              <a:buChar char="q"/>
            </a:pPr>
            <a:r>
              <a:rPr lang="tr-TR" dirty="0"/>
              <a:t>Anlambilim (</a:t>
            </a:r>
            <a:r>
              <a:rPr lang="tr-TR" dirty="0" err="1"/>
              <a:t>semantics</a:t>
            </a:r>
            <a:r>
              <a:rPr lang="tr-TR" dirty="0"/>
              <a:t>) analizi: ara kod oluştur </a:t>
            </a:r>
          </a:p>
          <a:p>
            <a:pPr marL="1149350" lvl="1" indent="-457200">
              <a:buFont typeface="Wingdings" panose="05000000000000000000" pitchFamily="2" charset="2"/>
              <a:buChar char="q"/>
            </a:pPr>
            <a:r>
              <a:rPr lang="tr-TR" dirty="0"/>
              <a:t>Kod üretimi (</a:t>
            </a:r>
            <a:r>
              <a:rPr lang="tr-TR" dirty="0" err="1"/>
              <a:t>code</a:t>
            </a:r>
            <a:r>
              <a:rPr lang="tr-TR" dirty="0"/>
              <a:t> </a:t>
            </a:r>
            <a:r>
              <a:rPr lang="tr-TR" dirty="0" err="1"/>
              <a:t>generation</a:t>
            </a:r>
            <a:r>
              <a:rPr lang="tr-TR" dirty="0"/>
              <a:t>): makine kodu üretilir</a:t>
            </a:r>
          </a:p>
        </p:txBody>
      </p:sp>
    </p:spTree>
    <p:extLst>
      <p:ext uri="{BB962C8B-B14F-4D97-AF65-F5344CB8AC3E}">
        <p14:creationId xmlns:p14="http://schemas.microsoft.com/office/powerpoint/2010/main" val="1625388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10143"/>
            <a:ext cx="7696200" cy="1295400"/>
          </a:xfrm>
        </p:spPr>
        <p:txBody>
          <a:bodyPr/>
          <a:lstStyle/>
          <a:p>
            <a:r>
              <a:rPr lang="tr-TR" dirty="0"/>
              <a:t>Derleme (</a:t>
            </a:r>
            <a:r>
              <a:rPr lang="tr-TR" dirty="0" err="1"/>
              <a:t>Compilation</a:t>
            </a:r>
            <a:r>
              <a:rPr lang="tr-TR" dirty="0"/>
              <a:t>)</a:t>
            </a:r>
          </a:p>
        </p:txBody>
      </p:sp>
      <p:sp>
        <p:nvSpPr>
          <p:cNvPr id="3" name="İçerik Yer Tutucusu 2"/>
          <p:cNvSpPr>
            <a:spLocks noGrp="1"/>
          </p:cNvSpPr>
          <p:nvPr>
            <p:ph idx="1"/>
          </p:nvPr>
        </p:nvSpPr>
        <p:spPr>
          <a:xfrm>
            <a:off x="180797" y="2276872"/>
            <a:ext cx="8354888" cy="3273152"/>
          </a:xfrm>
        </p:spPr>
        <p:txBody>
          <a:bodyPr/>
          <a:lstStyle/>
          <a:p>
            <a:pPr marL="502920" indent="-457200">
              <a:buFont typeface="Wingdings" panose="05000000000000000000" pitchFamily="2" charset="2"/>
              <a:buChar char="q"/>
            </a:pPr>
            <a:r>
              <a:rPr lang="tr-TR" dirty="0"/>
              <a:t>Yükleme modülü (</a:t>
            </a:r>
            <a:r>
              <a:rPr lang="tr-TR" dirty="0" err="1"/>
              <a:t>Load</a:t>
            </a:r>
            <a:r>
              <a:rPr lang="tr-TR" dirty="0"/>
              <a:t> </a:t>
            </a:r>
            <a:r>
              <a:rPr lang="tr-TR" dirty="0" err="1"/>
              <a:t>module</a:t>
            </a:r>
            <a:r>
              <a:rPr lang="tr-TR" dirty="0"/>
              <a:t> - </a:t>
            </a:r>
            <a:r>
              <a:rPr lang="tr-TR" dirty="0" err="1"/>
              <a:t>executable</a:t>
            </a:r>
            <a:r>
              <a:rPr lang="tr-TR" dirty="0"/>
              <a:t> </a:t>
            </a:r>
            <a:r>
              <a:rPr lang="tr-TR" dirty="0" err="1"/>
              <a:t>image</a:t>
            </a:r>
            <a:r>
              <a:rPr lang="tr-TR" dirty="0"/>
              <a:t>) : kullanıcı ve sistem kodu birlikte bulunduğu modül. </a:t>
            </a:r>
          </a:p>
          <a:p>
            <a:pPr marL="502920" indent="-457200">
              <a:buFont typeface="Wingdings" panose="05000000000000000000" pitchFamily="2" charset="2"/>
              <a:buChar char="q"/>
            </a:pPr>
            <a:r>
              <a:rPr lang="tr-TR" dirty="0"/>
              <a:t>Bağlama ve yükleme (</a:t>
            </a:r>
            <a:r>
              <a:rPr lang="tr-TR" dirty="0" err="1"/>
              <a:t>Linking</a:t>
            </a:r>
            <a:r>
              <a:rPr lang="tr-TR" dirty="0"/>
              <a:t> </a:t>
            </a:r>
            <a:r>
              <a:rPr lang="tr-TR" dirty="0" err="1"/>
              <a:t>and</a:t>
            </a:r>
            <a:r>
              <a:rPr lang="tr-TR" dirty="0"/>
              <a:t> </a:t>
            </a:r>
            <a:r>
              <a:rPr lang="tr-TR" dirty="0" err="1"/>
              <a:t>loading</a:t>
            </a:r>
            <a:r>
              <a:rPr lang="tr-TR" dirty="0"/>
              <a:t>): sistem program birimlerini toplama ve bunları bir kullanıcı programına bağlama süreci </a:t>
            </a:r>
          </a:p>
        </p:txBody>
      </p:sp>
    </p:spTree>
    <p:extLst>
      <p:ext uri="{BB962C8B-B14F-4D97-AF65-F5344CB8AC3E}">
        <p14:creationId xmlns:p14="http://schemas.microsoft.com/office/powerpoint/2010/main" val="1038341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sz="3200" dirty="0"/>
              <a:t>Derleme İşlemi (</a:t>
            </a:r>
            <a:r>
              <a:rPr lang="tr-TR" sz="3200" dirty="0" err="1"/>
              <a:t>Compilation</a:t>
            </a:r>
            <a:r>
              <a:rPr lang="tr-TR" sz="3200" dirty="0"/>
              <a:t> </a:t>
            </a:r>
            <a:r>
              <a:rPr lang="tr-TR" sz="3200" dirty="0" err="1"/>
              <a:t>Process</a:t>
            </a:r>
            <a:r>
              <a:rPr lang="tr-TR" sz="3200" dirty="0"/>
              <a:t>)</a:t>
            </a:r>
          </a:p>
        </p:txBody>
      </p:sp>
      <p:pic>
        <p:nvPicPr>
          <p:cNvPr id="4" name="image22.jpeg" descr="compilation steps involved in c |"/>
          <p:cNvPicPr/>
          <p:nvPr/>
        </p:nvPicPr>
        <p:blipFill>
          <a:blip r:embed="rId2" cstate="print"/>
          <a:stretch>
            <a:fillRect/>
          </a:stretch>
        </p:blipFill>
        <p:spPr>
          <a:xfrm>
            <a:off x="228600" y="1700808"/>
            <a:ext cx="8663880" cy="4968552"/>
          </a:xfrm>
          <a:prstGeom prst="rect">
            <a:avLst/>
          </a:prstGeom>
        </p:spPr>
      </p:pic>
    </p:spTree>
    <p:extLst>
      <p:ext uri="{BB962C8B-B14F-4D97-AF65-F5344CB8AC3E}">
        <p14:creationId xmlns:p14="http://schemas.microsoft.com/office/powerpoint/2010/main" val="3202156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sz="3200" dirty="0"/>
              <a:t>Derleme İşlemi (</a:t>
            </a:r>
            <a:r>
              <a:rPr lang="tr-TR" sz="3200" dirty="0" err="1"/>
              <a:t>Compilation</a:t>
            </a:r>
            <a:r>
              <a:rPr lang="tr-TR" sz="3200" dirty="0"/>
              <a:t> </a:t>
            </a:r>
            <a:r>
              <a:rPr lang="tr-TR" sz="3200" dirty="0" err="1"/>
              <a:t>Process</a:t>
            </a:r>
            <a:r>
              <a:rPr lang="tr-TR" sz="3200" dirty="0"/>
              <a:t>)</a:t>
            </a:r>
          </a:p>
        </p:txBody>
      </p:sp>
      <p:pic>
        <p:nvPicPr>
          <p:cNvPr id="4" name="image23.png" descr="8.4 Process of compiling and running a C program | Download Scientific  Diagram"/>
          <p:cNvPicPr/>
          <p:nvPr/>
        </p:nvPicPr>
        <p:blipFill>
          <a:blip r:embed="rId2" cstate="print"/>
          <a:stretch>
            <a:fillRect/>
          </a:stretch>
        </p:blipFill>
        <p:spPr>
          <a:xfrm>
            <a:off x="228600" y="1844824"/>
            <a:ext cx="8735888" cy="4896544"/>
          </a:xfrm>
          <a:prstGeom prst="rect">
            <a:avLst/>
          </a:prstGeom>
        </p:spPr>
      </p:pic>
    </p:spTree>
    <p:extLst>
      <p:ext uri="{BB962C8B-B14F-4D97-AF65-F5344CB8AC3E}">
        <p14:creationId xmlns:p14="http://schemas.microsoft.com/office/powerpoint/2010/main" val="37839027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84176"/>
          </a:xfrm>
        </p:spPr>
        <p:txBody>
          <a:bodyPr/>
          <a:lstStyle/>
          <a:p>
            <a:r>
              <a:rPr lang="tr-TR" dirty="0" err="1"/>
              <a:t>Von</a:t>
            </a:r>
            <a:r>
              <a:rPr lang="tr-TR" dirty="0"/>
              <a:t> </a:t>
            </a:r>
            <a:r>
              <a:rPr lang="tr-TR" dirty="0" err="1"/>
              <a:t>Neumann</a:t>
            </a:r>
            <a:r>
              <a:rPr lang="tr-TR" dirty="0"/>
              <a:t> Darboğazı </a:t>
            </a:r>
          </a:p>
        </p:txBody>
      </p:sp>
      <p:sp>
        <p:nvSpPr>
          <p:cNvPr id="3" name="İçerik Yer Tutucusu 2"/>
          <p:cNvSpPr>
            <a:spLocks noGrp="1"/>
          </p:cNvSpPr>
          <p:nvPr>
            <p:ph idx="1"/>
          </p:nvPr>
        </p:nvSpPr>
        <p:spPr>
          <a:xfrm>
            <a:off x="228600" y="2060848"/>
            <a:ext cx="8305800" cy="3993232"/>
          </a:xfrm>
        </p:spPr>
        <p:txBody>
          <a:bodyPr/>
          <a:lstStyle/>
          <a:p>
            <a:pPr marL="502920" indent="-457200">
              <a:buFont typeface="Wingdings" panose="05000000000000000000" pitchFamily="2" charset="2"/>
              <a:buChar char="q"/>
            </a:pPr>
            <a:r>
              <a:rPr lang="tr-TR" dirty="0"/>
              <a:t>Bir bilgisayarın belleği ile işlemcisi arasındaki bağlantı hızı, bilgisayarın hızını belirler </a:t>
            </a:r>
          </a:p>
          <a:p>
            <a:pPr marL="502920" indent="-457200">
              <a:buFont typeface="Wingdings" panose="05000000000000000000" pitchFamily="2" charset="2"/>
              <a:buChar char="q"/>
            </a:pPr>
            <a:r>
              <a:rPr lang="tr-TR" dirty="0"/>
              <a:t>Program komutları genellikle bağlantı hızından çok daha hızlı yürütülebilir; bağlantı hızı böylece bir darboğazla sonuçlanır </a:t>
            </a:r>
          </a:p>
          <a:p>
            <a:pPr marL="502920" indent="-457200">
              <a:buFont typeface="Wingdings" panose="05000000000000000000" pitchFamily="2" charset="2"/>
              <a:buChar char="q"/>
            </a:pPr>
            <a:r>
              <a:rPr lang="tr-TR" dirty="0" err="1"/>
              <a:t>Von</a:t>
            </a:r>
            <a:r>
              <a:rPr lang="tr-TR" dirty="0"/>
              <a:t> </a:t>
            </a:r>
            <a:r>
              <a:rPr lang="tr-TR" dirty="0" err="1"/>
              <a:t>Neumann</a:t>
            </a:r>
            <a:r>
              <a:rPr lang="tr-TR" dirty="0"/>
              <a:t> darboğazı olarak bilinir; bilgisayarların hızındaki birincil sınırlayıcı faktördür </a:t>
            </a:r>
          </a:p>
        </p:txBody>
      </p:sp>
    </p:spTree>
    <p:extLst>
      <p:ext uri="{BB962C8B-B14F-4D97-AF65-F5344CB8AC3E}">
        <p14:creationId xmlns:p14="http://schemas.microsoft.com/office/powerpoint/2010/main" val="8177052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1520" y="332656"/>
            <a:ext cx="7696200" cy="975320"/>
          </a:xfrm>
        </p:spPr>
        <p:txBody>
          <a:bodyPr/>
          <a:lstStyle/>
          <a:p>
            <a:r>
              <a:rPr lang="tr-TR" dirty="0"/>
              <a:t>Yorumlayıcı</a:t>
            </a:r>
          </a:p>
        </p:txBody>
      </p:sp>
      <p:sp>
        <p:nvSpPr>
          <p:cNvPr id="3" name="İçerik Yer Tutucusu 2"/>
          <p:cNvSpPr>
            <a:spLocks noGrp="1"/>
          </p:cNvSpPr>
          <p:nvPr>
            <p:ph idx="1"/>
          </p:nvPr>
        </p:nvSpPr>
        <p:spPr>
          <a:xfrm>
            <a:off x="251520" y="1524000"/>
            <a:ext cx="8568952" cy="5145360"/>
          </a:xfrm>
        </p:spPr>
        <p:txBody>
          <a:bodyPr>
            <a:normAutofit/>
          </a:bodyPr>
          <a:lstStyle/>
          <a:p>
            <a:pPr marL="502920" indent="-457200">
              <a:buFont typeface="Wingdings" panose="05000000000000000000" pitchFamily="2" charset="2"/>
              <a:buChar char="q"/>
            </a:pPr>
            <a:r>
              <a:rPr lang="tr-TR" dirty="0"/>
              <a:t>Kaynak kodunuz, bir yorumlayıcı program tarafından yorumlanır. </a:t>
            </a:r>
          </a:p>
          <a:p>
            <a:pPr marL="502920" indent="-457200">
              <a:buFont typeface="Wingdings" panose="05000000000000000000" pitchFamily="2" charset="2"/>
              <a:buChar char="q"/>
            </a:pPr>
            <a:r>
              <a:rPr lang="tr-TR" dirty="0"/>
              <a:t>Programların daha kolay uygulanması (çalışma zamanı hataları kolayca ve anında görüntülenebilir) </a:t>
            </a:r>
          </a:p>
          <a:p>
            <a:pPr marL="502920" indent="-457200">
              <a:buFont typeface="Wingdings" panose="05000000000000000000" pitchFamily="2" charset="2"/>
              <a:buChar char="q"/>
            </a:pPr>
            <a:r>
              <a:rPr lang="tr-TR" dirty="0"/>
              <a:t>Daha yavaş yürütme (derlenmiş programlardan 10 ila 100 kat daha yavaş) </a:t>
            </a:r>
          </a:p>
          <a:p>
            <a:pPr marL="502920" indent="-457200">
              <a:buFont typeface="Wingdings" panose="05000000000000000000" pitchFamily="2" charset="2"/>
              <a:buChar char="q"/>
            </a:pPr>
            <a:r>
              <a:rPr lang="tr-TR" dirty="0"/>
              <a:t>Genellikle daha fazla alan gerektirir </a:t>
            </a:r>
          </a:p>
          <a:p>
            <a:pPr marL="502920" indent="-457200">
              <a:buFont typeface="Wingdings" panose="05000000000000000000" pitchFamily="2" charset="2"/>
              <a:buChar char="q"/>
            </a:pPr>
            <a:r>
              <a:rPr lang="tr-TR" dirty="0"/>
              <a:t>Artık geleneksel yüksek seviyeli diller için çok nadir örnekleri vardır. </a:t>
            </a:r>
          </a:p>
          <a:p>
            <a:pPr marL="1149350" lvl="1" indent="-457200">
              <a:buFont typeface="Wingdings" panose="05000000000000000000" pitchFamily="2" charset="2"/>
              <a:buChar char="q"/>
            </a:pPr>
            <a:r>
              <a:rPr lang="tr-TR" dirty="0"/>
              <a:t>Bazı Web kodlama dilleriyle (ör. </a:t>
            </a:r>
            <a:r>
              <a:rPr lang="tr-TR" dirty="0" err="1"/>
              <a:t>JavaScript</a:t>
            </a:r>
            <a:r>
              <a:rPr lang="tr-TR" dirty="0"/>
              <a:t>, PHP) önemli geri dönüş </a:t>
            </a:r>
          </a:p>
        </p:txBody>
      </p:sp>
    </p:spTree>
    <p:extLst>
      <p:ext uri="{BB962C8B-B14F-4D97-AF65-F5344CB8AC3E}">
        <p14:creationId xmlns:p14="http://schemas.microsoft.com/office/powerpoint/2010/main" val="38505700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a:t>Yorumlayıcı Çalışması</a:t>
            </a:r>
          </a:p>
        </p:txBody>
      </p:sp>
      <p:pic>
        <p:nvPicPr>
          <p:cNvPr id="4" name="image24.jpeg" descr="The Programming Process Computers do not understand human languages. In  fact, at the lowest level, computers only understand sequences of numbers  that represent operational codes (op codes for short). On the other hand,  it would be very difficult for ..."/>
          <p:cNvPicPr/>
          <p:nvPr/>
        </p:nvPicPr>
        <p:blipFill>
          <a:blip r:embed="rId2" cstate="print"/>
          <a:stretch>
            <a:fillRect/>
          </a:stretch>
        </p:blipFill>
        <p:spPr>
          <a:xfrm>
            <a:off x="1520416" y="2204864"/>
            <a:ext cx="5112568" cy="3784238"/>
          </a:xfrm>
          <a:prstGeom prst="rect">
            <a:avLst/>
          </a:prstGeom>
        </p:spPr>
      </p:pic>
    </p:spTree>
    <p:extLst>
      <p:ext uri="{BB962C8B-B14F-4D97-AF65-F5344CB8AC3E}">
        <p14:creationId xmlns:p14="http://schemas.microsoft.com/office/powerpoint/2010/main" val="376449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İçerik Yer Tutucusu 2"/>
          <p:cNvSpPr>
            <a:spLocks noGrp="1"/>
          </p:cNvSpPr>
          <p:nvPr>
            <p:ph idx="1"/>
          </p:nvPr>
        </p:nvSpPr>
        <p:spPr>
          <a:xfrm>
            <a:off x="533400" y="1371600"/>
            <a:ext cx="8153400" cy="5105400"/>
          </a:xfrm>
        </p:spPr>
        <p:txBody>
          <a:bodyPr/>
          <a:lstStyle/>
          <a:p>
            <a:pPr eaLnBrk="1" hangingPunct="1"/>
            <a:r>
              <a:rPr lang="tr-TR" sz="2400"/>
              <a:t>Evet vardır. Bu yapılar ve kavramlar mecburi tutulan dilde simüle (benzetim veya taklit) edilebilir. </a:t>
            </a:r>
          </a:p>
          <a:p>
            <a:pPr eaLnBrk="1" hangingPunct="1"/>
            <a:r>
              <a:rPr lang="tr-TR" sz="2400"/>
              <a:t>Örneğin FORTRAN 90 dilinde substring arama fonksiyonu INDEX’tir. Pascal dilinde benzer bir fonksiyon yoktur fakat Pascal kullanması için zorlanan bir programcı bu fonksiyonun yaptığı işi altprogram yazarak çözebilir. </a:t>
            </a:r>
          </a:p>
          <a:p>
            <a:pPr eaLnBrk="1" hangingPunct="1"/>
            <a:r>
              <a:rPr lang="tr-TR" sz="2400"/>
              <a:t>Eğer dil seçiminde zorlama yoksa simüle edilen dildense gerçekten o özelliği barındıran dili kullanmak gerekir. Çünkü o özelliği simüle eden dil direk barındıran dile göre daha hantal ve daha karmaşıktır</a:t>
            </a:r>
          </a:p>
          <a:p>
            <a:pPr eaLnBrk="1" hangingPunct="1"/>
            <a:endParaRPr lang="tr-TR"/>
          </a:p>
        </p:txBody>
      </p:sp>
      <p:sp>
        <p:nvSpPr>
          <p:cNvPr id="9221" name="Başlık 1"/>
          <p:cNvSpPr>
            <a:spLocks noGrp="1"/>
          </p:cNvSpPr>
          <p:nvPr>
            <p:ph type="title"/>
          </p:nvPr>
        </p:nvSpPr>
        <p:spPr>
          <a:xfrm>
            <a:off x="609600" y="228600"/>
            <a:ext cx="8153400" cy="1143000"/>
          </a:xfrm>
        </p:spPr>
        <p:txBody>
          <a:bodyPr/>
          <a:lstStyle/>
          <a:p>
            <a:pPr algn="ctr" eaLnBrk="1" hangingPunct="1"/>
            <a:r>
              <a:rPr lang="tr-TR" sz="2800" b="1">
                <a:solidFill>
                  <a:srgbClr val="C00000"/>
                </a:solidFill>
              </a:rPr>
              <a:t>Fikirleri ifade etme yeteneğinin arttırılması</a:t>
            </a:r>
            <a:br>
              <a:rPr lang="en-US"/>
            </a:br>
            <a:endParaRPr lang="tr-T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Derleyici vs. Yorumlayıcı</a:t>
            </a:r>
          </a:p>
        </p:txBody>
      </p:sp>
      <p:sp>
        <p:nvSpPr>
          <p:cNvPr id="4" name="Dikdörtgen 3"/>
          <p:cNvSpPr/>
          <p:nvPr/>
        </p:nvSpPr>
        <p:spPr bwMode="auto">
          <a:xfrm>
            <a:off x="249357" y="2480506"/>
            <a:ext cx="1656184" cy="900100"/>
          </a:xfrm>
          <a:prstGeom prst="rect">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344487" marR="0" defTabSz="914400" rtl="0" eaLnBrk="1" fontAlgn="base" latinLnBrk="0" hangingPunct="1">
              <a:lnSpc>
                <a:spcPct val="100000"/>
              </a:lnSpc>
              <a:spcBef>
                <a:spcPct val="20000"/>
              </a:spcBef>
              <a:spcAft>
                <a:spcPct val="0"/>
              </a:spcAft>
              <a:buClr>
                <a:schemeClr val="accent2"/>
              </a:buClr>
              <a:buSzPct val="70000"/>
              <a:buNone/>
              <a:tabLst/>
            </a:pPr>
            <a:endParaRPr kumimoji="0" lang="tr-TR" sz="2000" b="0" i="0" u="none" strike="noStrike" cap="none" normalizeH="0" baseline="0" dirty="0">
              <a:ln>
                <a:noFill/>
              </a:ln>
              <a:solidFill>
                <a:schemeClr val="tx1"/>
              </a:solidFill>
              <a:effectLst/>
              <a:latin typeface="Arial" charset="0"/>
            </a:endParaRPr>
          </a:p>
        </p:txBody>
      </p:sp>
      <p:cxnSp>
        <p:nvCxnSpPr>
          <p:cNvPr id="6" name="Düz Ok Bağlayıcısı 5"/>
          <p:cNvCxnSpPr>
            <a:stCxn id="4" idx="3"/>
            <a:endCxn id="9" idx="1"/>
          </p:cNvCxnSpPr>
          <p:nvPr/>
        </p:nvCxnSpPr>
        <p:spPr bwMode="auto">
          <a:xfrm>
            <a:off x="1905541" y="2930556"/>
            <a:ext cx="56899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Akış Çizelgesi: Hazırlık 6"/>
          <p:cNvSpPr/>
          <p:nvPr/>
        </p:nvSpPr>
        <p:spPr bwMode="auto">
          <a:xfrm>
            <a:off x="2735761" y="2534512"/>
            <a:ext cx="1584176" cy="792088"/>
          </a:xfrm>
          <a:prstGeom prst="flowChartPreparatio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tr-TR" sz="2600" b="0" i="0" u="none" strike="noStrike" cap="none" normalizeH="0" baseline="0">
              <a:ln>
                <a:noFill/>
              </a:ln>
              <a:solidFill>
                <a:schemeClr val="tx1"/>
              </a:solidFill>
              <a:effectLst/>
              <a:latin typeface="Arial" charset="0"/>
            </a:endParaRPr>
          </a:p>
        </p:txBody>
      </p:sp>
      <p:sp>
        <p:nvSpPr>
          <p:cNvPr id="9" name="Akış Çizelgesi: Hazırlık 8"/>
          <p:cNvSpPr/>
          <p:nvPr/>
        </p:nvSpPr>
        <p:spPr bwMode="auto">
          <a:xfrm>
            <a:off x="2474538" y="2480506"/>
            <a:ext cx="1638131" cy="900100"/>
          </a:xfrm>
          <a:prstGeom prst="flowChartPreparation">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tr-TR" sz="1800" b="0" i="0" u="none" strike="noStrike" cap="none" normalizeH="0" baseline="0" dirty="0">
              <a:ln>
                <a:noFill/>
              </a:ln>
              <a:solidFill>
                <a:schemeClr val="tx1"/>
              </a:solidFill>
              <a:effectLst/>
              <a:latin typeface="Arial" charset="0"/>
            </a:endParaRPr>
          </a:p>
        </p:txBody>
      </p:sp>
      <p:sp>
        <p:nvSpPr>
          <p:cNvPr id="10" name="Yuvarlatılmış Dikdörtgen 9"/>
          <p:cNvSpPr/>
          <p:nvPr/>
        </p:nvSpPr>
        <p:spPr bwMode="auto">
          <a:xfrm>
            <a:off x="4698954" y="2480506"/>
            <a:ext cx="1728192" cy="900100"/>
          </a:xfrm>
          <a:prstGeom prst="roundRect">
            <a:avLst/>
          </a:prstGeom>
          <a:solidFill>
            <a:srgbClr val="92D050"/>
          </a:solidFill>
          <a:ln>
            <a:noFill/>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tr-TR" sz="2600" b="0" i="0" u="none" strike="noStrike" cap="none" normalizeH="0" baseline="0">
              <a:ln>
                <a:noFill/>
              </a:ln>
              <a:solidFill>
                <a:schemeClr val="tx1"/>
              </a:solidFill>
              <a:effectLst/>
              <a:latin typeface="Arial" charset="0"/>
            </a:endParaRPr>
          </a:p>
        </p:txBody>
      </p:sp>
      <p:sp>
        <p:nvSpPr>
          <p:cNvPr id="11" name="Yuvarlatılmış Dikdörtgen 10"/>
          <p:cNvSpPr/>
          <p:nvPr/>
        </p:nvSpPr>
        <p:spPr bwMode="auto">
          <a:xfrm>
            <a:off x="6996143" y="2480506"/>
            <a:ext cx="1619672" cy="900100"/>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tr-TR" sz="2600" b="0" i="0" u="none" strike="noStrike" cap="none" normalizeH="0" baseline="0">
              <a:ln>
                <a:noFill/>
              </a:ln>
              <a:solidFill>
                <a:schemeClr val="tx1"/>
              </a:solidFill>
              <a:effectLst/>
              <a:latin typeface="Arial" charset="0"/>
            </a:endParaRPr>
          </a:p>
        </p:txBody>
      </p:sp>
      <p:cxnSp>
        <p:nvCxnSpPr>
          <p:cNvPr id="18" name="Düz Ok Bağlayıcısı 17"/>
          <p:cNvCxnSpPr/>
          <p:nvPr/>
        </p:nvCxnSpPr>
        <p:spPr bwMode="auto">
          <a:xfrm>
            <a:off x="4112669" y="2930556"/>
            <a:ext cx="56899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Düz Ok Bağlayıcısı 18"/>
          <p:cNvCxnSpPr/>
          <p:nvPr/>
        </p:nvCxnSpPr>
        <p:spPr bwMode="auto">
          <a:xfrm>
            <a:off x="6427146" y="2930556"/>
            <a:ext cx="56899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Metin kutusu 22"/>
          <p:cNvSpPr txBox="1"/>
          <p:nvPr/>
        </p:nvSpPr>
        <p:spPr>
          <a:xfrm>
            <a:off x="298997" y="2745890"/>
            <a:ext cx="1557368" cy="369332"/>
          </a:xfrm>
          <a:prstGeom prst="rect">
            <a:avLst/>
          </a:prstGeom>
          <a:noFill/>
        </p:spPr>
        <p:txBody>
          <a:bodyPr wrap="square" rtlCol="0">
            <a:spAutoFit/>
          </a:bodyPr>
          <a:lstStyle/>
          <a:p>
            <a:pPr>
              <a:buNone/>
            </a:pPr>
            <a:r>
              <a:rPr lang="tr-TR" sz="1800" dirty="0"/>
              <a:t>Source </a:t>
            </a:r>
            <a:r>
              <a:rPr lang="tr-TR" sz="1800" dirty="0" err="1"/>
              <a:t>Code</a:t>
            </a:r>
            <a:endParaRPr lang="tr-TR" sz="1800" dirty="0"/>
          </a:p>
        </p:txBody>
      </p:sp>
      <p:sp>
        <p:nvSpPr>
          <p:cNvPr id="24" name="Metin kutusu 23"/>
          <p:cNvSpPr txBox="1"/>
          <p:nvPr/>
        </p:nvSpPr>
        <p:spPr>
          <a:xfrm>
            <a:off x="2718473" y="2727750"/>
            <a:ext cx="1132973" cy="369332"/>
          </a:xfrm>
          <a:prstGeom prst="rect">
            <a:avLst/>
          </a:prstGeom>
          <a:noFill/>
        </p:spPr>
        <p:txBody>
          <a:bodyPr wrap="square" rtlCol="0">
            <a:spAutoFit/>
          </a:bodyPr>
          <a:lstStyle/>
          <a:p>
            <a:pPr>
              <a:buNone/>
            </a:pPr>
            <a:r>
              <a:rPr lang="tr-TR" sz="1800" dirty="0"/>
              <a:t>Compiler</a:t>
            </a:r>
          </a:p>
        </p:txBody>
      </p:sp>
      <p:sp>
        <p:nvSpPr>
          <p:cNvPr id="25" name="Metin kutusu 24"/>
          <p:cNvSpPr txBox="1"/>
          <p:nvPr/>
        </p:nvSpPr>
        <p:spPr>
          <a:xfrm>
            <a:off x="4726353" y="2727750"/>
            <a:ext cx="1660068" cy="369332"/>
          </a:xfrm>
          <a:prstGeom prst="rect">
            <a:avLst/>
          </a:prstGeom>
          <a:noFill/>
        </p:spPr>
        <p:txBody>
          <a:bodyPr wrap="square" rtlCol="0">
            <a:spAutoFit/>
          </a:bodyPr>
          <a:lstStyle/>
          <a:p>
            <a:pPr>
              <a:buNone/>
            </a:pPr>
            <a:r>
              <a:rPr lang="tr-TR" sz="1800" dirty="0"/>
              <a:t>Machine </a:t>
            </a:r>
            <a:r>
              <a:rPr lang="tr-TR" sz="1800" dirty="0" err="1"/>
              <a:t>Code</a:t>
            </a:r>
            <a:endParaRPr lang="tr-TR" sz="1800" dirty="0"/>
          </a:p>
        </p:txBody>
      </p:sp>
      <p:sp>
        <p:nvSpPr>
          <p:cNvPr id="26" name="Metin kutusu 25"/>
          <p:cNvSpPr txBox="1"/>
          <p:nvPr/>
        </p:nvSpPr>
        <p:spPr>
          <a:xfrm>
            <a:off x="7344273" y="2745890"/>
            <a:ext cx="1557368" cy="369332"/>
          </a:xfrm>
          <a:prstGeom prst="rect">
            <a:avLst/>
          </a:prstGeom>
          <a:noFill/>
        </p:spPr>
        <p:txBody>
          <a:bodyPr wrap="square" rtlCol="0">
            <a:spAutoFit/>
          </a:bodyPr>
          <a:lstStyle/>
          <a:p>
            <a:pPr>
              <a:buNone/>
            </a:pPr>
            <a:r>
              <a:rPr lang="tr-TR" sz="1800" dirty="0" err="1"/>
              <a:t>Output</a:t>
            </a:r>
            <a:endParaRPr lang="tr-TR" sz="1800" dirty="0"/>
          </a:p>
        </p:txBody>
      </p:sp>
      <p:sp>
        <p:nvSpPr>
          <p:cNvPr id="29" name="Metin kutusu 28"/>
          <p:cNvSpPr txBox="1"/>
          <p:nvPr/>
        </p:nvSpPr>
        <p:spPr>
          <a:xfrm>
            <a:off x="2800003" y="1661830"/>
            <a:ext cx="3691385" cy="504056"/>
          </a:xfrm>
          <a:prstGeom prst="rect">
            <a:avLst/>
          </a:prstGeom>
          <a:noFill/>
        </p:spPr>
        <p:txBody>
          <a:bodyPr wrap="square" rtlCol="0">
            <a:spAutoFit/>
          </a:bodyPr>
          <a:lstStyle/>
          <a:p>
            <a:pPr>
              <a:buNone/>
            </a:pPr>
            <a:r>
              <a:rPr lang="tr-TR" dirty="0">
                <a:solidFill>
                  <a:srgbClr val="FF6600"/>
                </a:solidFill>
              </a:rPr>
              <a:t>How Compiler Works</a:t>
            </a:r>
          </a:p>
        </p:txBody>
      </p:sp>
      <p:sp>
        <p:nvSpPr>
          <p:cNvPr id="31" name="Metin kutusu 30"/>
          <p:cNvSpPr txBox="1"/>
          <p:nvPr/>
        </p:nvSpPr>
        <p:spPr>
          <a:xfrm>
            <a:off x="2800003" y="3915575"/>
            <a:ext cx="3691385" cy="504056"/>
          </a:xfrm>
          <a:prstGeom prst="rect">
            <a:avLst/>
          </a:prstGeom>
          <a:noFill/>
        </p:spPr>
        <p:txBody>
          <a:bodyPr wrap="square" rtlCol="0">
            <a:spAutoFit/>
          </a:bodyPr>
          <a:lstStyle/>
          <a:p>
            <a:pPr>
              <a:buNone/>
            </a:pPr>
            <a:r>
              <a:rPr lang="tr-TR" dirty="0">
                <a:solidFill>
                  <a:srgbClr val="FF6600"/>
                </a:solidFill>
              </a:rPr>
              <a:t>How Interpreter Works</a:t>
            </a:r>
          </a:p>
        </p:txBody>
      </p:sp>
      <p:sp>
        <p:nvSpPr>
          <p:cNvPr id="33" name="Dikdörtgen 32"/>
          <p:cNvSpPr/>
          <p:nvPr/>
        </p:nvSpPr>
        <p:spPr bwMode="auto">
          <a:xfrm>
            <a:off x="1028273" y="4819551"/>
            <a:ext cx="1656184" cy="900100"/>
          </a:xfrm>
          <a:prstGeom prst="rect">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344487" marR="0" defTabSz="914400" rtl="0" eaLnBrk="1" fontAlgn="base" latinLnBrk="0" hangingPunct="1">
              <a:lnSpc>
                <a:spcPct val="100000"/>
              </a:lnSpc>
              <a:spcBef>
                <a:spcPct val="20000"/>
              </a:spcBef>
              <a:spcAft>
                <a:spcPct val="0"/>
              </a:spcAft>
              <a:buClr>
                <a:schemeClr val="accent2"/>
              </a:buClr>
              <a:buSzPct val="70000"/>
              <a:buNone/>
              <a:tabLst/>
            </a:pPr>
            <a:endParaRPr kumimoji="0" lang="tr-TR" sz="2000" b="0" i="0" u="none" strike="noStrike" cap="none" normalizeH="0" baseline="0" dirty="0">
              <a:ln>
                <a:noFill/>
              </a:ln>
              <a:solidFill>
                <a:schemeClr val="tx1"/>
              </a:solidFill>
              <a:effectLst/>
              <a:latin typeface="Arial" charset="0"/>
            </a:endParaRPr>
          </a:p>
        </p:txBody>
      </p:sp>
      <p:sp>
        <p:nvSpPr>
          <p:cNvPr id="34" name="Metin kutusu 33"/>
          <p:cNvSpPr txBox="1"/>
          <p:nvPr/>
        </p:nvSpPr>
        <p:spPr>
          <a:xfrm>
            <a:off x="1060225" y="5102356"/>
            <a:ext cx="1557368" cy="369332"/>
          </a:xfrm>
          <a:prstGeom prst="rect">
            <a:avLst/>
          </a:prstGeom>
          <a:noFill/>
        </p:spPr>
        <p:txBody>
          <a:bodyPr wrap="square" rtlCol="0">
            <a:spAutoFit/>
          </a:bodyPr>
          <a:lstStyle/>
          <a:p>
            <a:pPr>
              <a:buNone/>
            </a:pPr>
            <a:r>
              <a:rPr lang="tr-TR" sz="1800" dirty="0"/>
              <a:t>Source </a:t>
            </a:r>
            <a:r>
              <a:rPr lang="tr-TR" sz="1800" dirty="0" err="1"/>
              <a:t>Code</a:t>
            </a:r>
            <a:endParaRPr lang="tr-TR" sz="1800" dirty="0"/>
          </a:p>
        </p:txBody>
      </p:sp>
      <p:sp>
        <p:nvSpPr>
          <p:cNvPr id="37" name="Akış Çizelgesi: Hazırlık 36"/>
          <p:cNvSpPr/>
          <p:nvPr/>
        </p:nvSpPr>
        <p:spPr bwMode="auto">
          <a:xfrm>
            <a:off x="3832765" y="4909118"/>
            <a:ext cx="1584176" cy="792088"/>
          </a:xfrm>
          <a:prstGeom prst="flowChartPreparatio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tr-TR" sz="2600" b="0" i="0" u="none" strike="noStrike" cap="none" normalizeH="0" baseline="0">
              <a:ln>
                <a:noFill/>
              </a:ln>
              <a:solidFill>
                <a:schemeClr val="tx1"/>
              </a:solidFill>
              <a:effectLst/>
              <a:latin typeface="Arial" charset="0"/>
            </a:endParaRPr>
          </a:p>
        </p:txBody>
      </p:sp>
      <p:sp>
        <p:nvSpPr>
          <p:cNvPr id="38" name="Akış Çizelgesi: Hazırlık 37"/>
          <p:cNvSpPr/>
          <p:nvPr/>
        </p:nvSpPr>
        <p:spPr bwMode="auto">
          <a:xfrm>
            <a:off x="3293603" y="4819551"/>
            <a:ext cx="1638131" cy="900100"/>
          </a:xfrm>
          <a:prstGeom prst="flowChartPreparation">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tr-TR" sz="1800" b="0" i="0" u="none" strike="noStrike" cap="none" normalizeH="0" baseline="0" dirty="0">
              <a:ln>
                <a:noFill/>
              </a:ln>
              <a:solidFill>
                <a:schemeClr val="tx1"/>
              </a:solidFill>
              <a:effectLst/>
              <a:latin typeface="Arial" charset="0"/>
            </a:endParaRPr>
          </a:p>
        </p:txBody>
      </p:sp>
      <p:sp>
        <p:nvSpPr>
          <p:cNvPr id="39" name="Metin kutusu 38"/>
          <p:cNvSpPr txBox="1"/>
          <p:nvPr/>
        </p:nvSpPr>
        <p:spPr>
          <a:xfrm>
            <a:off x="3565981" y="5102356"/>
            <a:ext cx="1132973" cy="369332"/>
          </a:xfrm>
          <a:prstGeom prst="rect">
            <a:avLst/>
          </a:prstGeom>
          <a:noFill/>
        </p:spPr>
        <p:txBody>
          <a:bodyPr wrap="square" rtlCol="0">
            <a:spAutoFit/>
          </a:bodyPr>
          <a:lstStyle/>
          <a:p>
            <a:pPr>
              <a:buNone/>
            </a:pPr>
            <a:r>
              <a:rPr lang="tr-TR" sz="1800" dirty="0"/>
              <a:t>Compiler</a:t>
            </a:r>
          </a:p>
        </p:txBody>
      </p:sp>
      <p:sp>
        <p:nvSpPr>
          <p:cNvPr id="40" name="Yuvarlatılmış Dikdörtgen 39"/>
          <p:cNvSpPr/>
          <p:nvPr/>
        </p:nvSpPr>
        <p:spPr bwMode="auto">
          <a:xfrm>
            <a:off x="5527673" y="4801106"/>
            <a:ext cx="1619672" cy="900100"/>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tr-TR" sz="2600" b="0" i="0" u="none" strike="noStrike" cap="none" normalizeH="0" baseline="0">
              <a:ln>
                <a:noFill/>
              </a:ln>
              <a:solidFill>
                <a:schemeClr val="tx1"/>
              </a:solidFill>
              <a:effectLst/>
              <a:latin typeface="Arial" charset="0"/>
            </a:endParaRPr>
          </a:p>
        </p:txBody>
      </p:sp>
      <p:sp>
        <p:nvSpPr>
          <p:cNvPr id="41" name="Metin kutusu 40"/>
          <p:cNvSpPr txBox="1"/>
          <p:nvPr/>
        </p:nvSpPr>
        <p:spPr>
          <a:xfrm>
            <a:off x="5786905" y="5102356"/>
            <a:ext cx="1557368" cy="369332"/>
          </a:xfrm>
          <a:prstGeom prst="rect">
            <a:avLst/>
          </a:prstGeom>
          <a:noFill/>
        </p:spPr>
        <p:txBody>
          <a:bodyPr wrap="square" rtlCol="0">
            <a:spAutoFit/>
          </a:bodyPr>
          <a:lstStyle/>
          <a:p>
            <a:pPr>
              <a:buNone/>
            </a:pPr>
            <a:r>
              <a:rPr lang="tr-TR" sz="1800" dirty="0" err="1"/>
              <a:t>Output</a:t>
            </a:r>
            <a:endParaRPr lang="tr-TR" sz="1800" dirty="0"/>
          </a:p>
        </p:txBody>
      </p:sp>
      <p:cxnSp>
        <p:nvCxnSpPr>
          <p:cNvPr id="42" name="Düz Ok Bağlayıcısı 41"/>
          <p:cNvCxnSpPr/>
          <p:nvPr/>
        </p:nvCxnSpPr>
        <p:spPr bwMode="auto">
          <a:xfrm>
            <a:off x="2715962" y="5287022"/>
            <a:ext cx="56899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Düz Ok Bağlayıcısı 42"/>
          <p:cNvCxnSpPr/>
          <p:nvPr/>
        </p:nvCxnSpPr>
        <p:spPr bwMode="auto">
          <a:xfrm>
            <a:off x="4931734" y="5269601"/>
            <a:ext cx="56899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810386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err="1"/>
              <a:t>Hibrit</a:t>
            </a:r>
            <a:r>
              <a:rPr lang="tr-TR" dirty="0"/>
              <a:t> Uygulama Sistemleri</a:t>
            </a:r>
          </a:p>
        </p:txBody>
      </p:sp>
      <p:sp>
        <p:nvSpPr>
          <p:cNvPr id="3" name="İçerik Yer Tutucusu 2"/>
          <p:cNvSpPr>
            <a:spLocks noGrp="1"/>
          </p:cNvSpPr>
          <p:nvPr>
            <p:ph idx="1"/>
          </p:nvPr>
        </p:nvSpPr>
        <p:spPr>
          <a:xfrm>
            <a:off x="229547" y="1784648"/>
            <a:ext cx="8663880" cy="5073352"/>
          </a:xfrm>
        </p:spPr>
        <p:txBody>
          <a:bodyPr>
            <a:normAutofit lnSpcReduction="10000"/>
          </a:bodyPr>
          <a:lstStyle/>
          <a:p>
            <a:pPr marL="502920" indent="-457200">
              <a:buFont typeface="Wingdings" panose="05000000000000000000" pitchFamily="2" charset="2"/>
              <a:buChar char="q"/>
            </a:pPr>
            <a:r>
              <a:rPr lang="tr-TR" dirty="0"/>
              <a:t>Derleyiciler ve yorumlayıcı arasında </a:t>
            </a:r>
          </a:p>
          <a:p>
            <a:pPr marL="502920" indent="-457200">
              <a:buFont typeface="Wingdings" panose="05000000000000000000" pitchFamily="2" charset="2"/>
              <a:buChar char="q"/>
            </a:pPr>
            <a:r>
              <a:rPr lang="tr-TR" dirty="0"/>
              <a:t>Üst düzey (</a:t>
            </a:r>
            <a:r>
              <a:rPr lang="tr-TR" dirty="0" err="1"/>
              <a:t>high-level</a:t>
            </a:r>
            <a:r>
              <a:rPr lang="tr-TR" dirty="0"/>
              <a:t>) bir dil programı, kolay yorumlamaya izin veren bir ara dile çevrilir </a:t>
            </a:r>
          </a:p>
          <a:p>
            <a:pPr marL="502920" indent="-457200">
              <a:buFont typeface="Wingdings" panose="05000000000000000000" pitchFamily="2" charset="2"/>
              <a:buChar char="q"/>
            </a:pPr>
            <a:r>
              <a:rPr lang="tr-TR" dirty="0"/>
              <a:t>Yorumlamadan daha hızlı </a:t>
            </a:r>
          </a:p>
          <a:p>
            <a:pPr marL="502920" indent="-457200">
              <a:buFont typeface="Wingdings" panose="05000000000000000000" pitchFamily="2" charset="2"/>
              <a:buChar char="q"/>
            </a:pPr>
            <a:r>
              <a:rPr lang="tr-TR" dirty="0"/>
              <a:t>Örnekler </a:t>
            </a:r>
          </a:p>
          <a:p>
            <a:pPr marL="1149350" lvl="1" indent="-457200">
              <a:buFont typeface="Wingdings" panose="05000000000000000000" pitchFamily="2" charset="2"/>
              <a:buChar char="q"/>
            </a:pPr>
            <a:r>
              <a:rPr lang="tr-TR" dirty="0" err="1"/>
              <a:t>Perl</a:t>
            </a:r>
            <a:r>
              <a:rPr lang="tr-TR" dirty="0"/>
              <a:t> programları, yorumlamadan önce hataları tespit etmek için kısmen derlenir </a:t>
            </a:r>
          </a:p>
          <a:p>
            <a:pPr marL="1149350" lvl="1" indent="-457200">
              <a:buFont typeface="Wingdings" panose="05000000000000000000" pitchFamily="2" charset="2"/>
              <a:buChar char="q"/>
            </a:pPr>
            <a:r>
              <a:rPr lang="tr-TR" dirty="0"/>
              <a:t>Java'nın ilk uygulamaları </a:t>
            </a:r>
            <a:r>
              <a:rPr lang="tr-TR" dirty="0" err="1"/>
              <a:t>hibritti</a:t>
            </a:r>
            <a:r>
              <a:rPr lang="tr-TR" dirty="0"/>
              <a:t>; ara kod (bayt kodu), bayt kodu yorumlayıcısı ve çalışma zamanı sistemine sahip herhangi bir makineye taşınabilirlik sağlar (bunlara birlikte Java Sanal Makinesi (Java Virtual Machine - JVM) denir)</a:t>
            </a:r>
          </a:p>
        </p:txBody>
      </p:sp>
    </p:spTree>
    <p:extLst>
      <p:ext uri="{BB962C8B-B14F-4D97-AF65-F5344CB8AC3E}">
        <p14:creationId xmlns:p14="http://schemas.microsoft.com/office/powerpoint/2010/main" val="18102947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96144"/>
          </a:xfrm>
        </p:spPr>
        <p:txBody>
          <a:bodyPr/>
          <a:lstStyle/>
          <a:p>
            <a:r>
              <a:rPr lang="tr-TR" sz="2800" dirty="0" err="1"/>
              <a:t>Hibrit</a:t>
            </a:r>
            <a:r>
              <a:rPr lang="tr-TR" sz="2800" dirty="0"/>
              <a:t> Uygulama Sistemlerinin Çalışması</a:t>
            </a:r>
          </a:p>
        </p:txBody>
      </p:sp>
      <p:pic>
        <p:nvPicPr>
          <p:cNvPr id="4" name="image27.jpeg"/>
          <p:cNvPicPr/>
          <p:nvPr/>
        </p:nvPicPr>
        <p:blipFill>
          <a:blip r:embed="rId2" cstate="print"/>
          <a:stretch>
            <a:fillRect/>
          </a:stretch>
        </p:blipFill>
        <p:spPr>
          <a:xfrm>
            <a:off x="2843808" y="1700808"/>
            <a:ext cx="4104456" cy="4608512"/>
          </a:xfrm>
          <a:prstGeom prst="rect">
            <a:avLst/>
          </a:prstGeom>
        </p:spPr>
      </p:pic>
    </p:spTree>
    <p:extLst>
      <p:ext uri="{BB962C8B-B14F-4D97-AF65-F5344CB8AC3E}">
        <p14:creationId xmlns:p14="http://schemas.microsoft.com/office/powerpoint/2010/main" val="23979955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sz="3200" dirty="0"/>
              <a:t>JIT (</a:t>
            </a:r>
            <a:r>
              <a:rPr lang="tr-TR" sz="3200" dirty="0" err="1"/>
              <a:t>Just</a:t>
            </a:r>
            <a:r>
              <a:rPr lang="tr-TR" sz="3200" dirty="0"/>
              <a:t>-in-Time) Uygulama Sistemleri </a:t>
            </a:r>
          </a:p>
        </p:txBody>
      </p:sp>
      <p:sp>
        <p:nvSpPr>
          <p:cNvPr id="3" name="İçerik Yer Tutucusu 2"/>
          <p:cNvSpPr>
            <a:spLocks noGrp="1"/>
          </p:cNvSpPr>
          <p:nvPr>
            <p:ph idx="1"/>
          </p:nvPr>
        </p:nvSpPr>
        <p:spPr>
          <a:xfrm>
            <a:off x="228600" y="1916832"/>
            <a:ext cx="8305800" cy="4569296"/>
          </a:xfrm>
        </p:spPr>
        <p:txBody>
          <a:bodyPr/>
          <a:lstStyle/>
          <a:p>
            <a:pPr marL="502920" indent="-457200">
              <a:buFont typeface="Wingdings" panose="05000000000000000000" pitchFamily="2" charset="2"/>
              <a:buChar char="q"/>
            </a:pPr>
            <a:r>
              <a:rPr lang="tr-TR" dirty="0"/>
              <a:t>Başlangıçta programları bir ara dile çevirin </a:t>
            </a:r>
          </a:p>
          <a:p>
            <a:pPr marL="502920" indent="-457200">
              <a:buFont typeface="Wingdings" panose="05000000000000000000" pitchFamily="2" charset="2"/>
              <a:buChar char="q"/>
            </a:pPr>
            <a:r>
              <a:rPr lang="tr-TR" dirty="0"/>
              <a:t>Ardından, alt programların ara dilini çağrıldıklarında makine koduna derler. </a:t>
            </a:r>
          </a:p>
          <a:p>
            <a:pPr marL="502920" indent="-457200">
              <a:buFont typeface="Wingdings" panose="05000000000000000000" pitchFamily="2" charset="2"/>
              <a:buChar char="q"/>
            </a:pPr>
            <a:r>
              <a:rPr lang="tr-TR" dirty="0"/>
              <a:t>Makine kodu sürümü sonraki çağrılar için saklanır </a:t>
            </a:r>
          </a:p>
          <a:p>
            <a:pPr marL="502920" indent="-457200">
              <a:buFont typeface="Wingdings" panose="05000000000000000000" pitchFamily="2" charset="2"/>
              <a:buChar char="q"/>
            </a:pPr>
            <a:r>
              <a:rPr lang="tr-TR" dirty="0"/>
              <a:t>JIT sistemleri Java programları için yaygın olarak kullanılmaktadır </a:t>
            </a:r>
          </a:p>
          <a:p>
            <a:pPr marL="502920" indent="-457200">
              <a:buFont typeface="Wingdings" panose="05000000000000000000" pitchFamily="2" charset="2"/>
              <a:buChar char="q"/>
            </a:pPr>
            <a:r>
              <a:rPr lang="tr-TR" dirty="0"/>
              <a:t>.NET dilleri bir JIT sistemi ile uygulanmaktadır </a:t>
            </a:r>
          </a:p>
          <a:p>
            <a:pPr marL="502920" indent="-457200">
              <a:buFont typeface="Wingdings" panose="05000000000000000000" pitchFamily="2" charset="2"/>
              <a:buChar char="q"/>
            </a:pPr>
            <a:r>
              <a:rPr lang="tr-TR" dirty="0"/>
              <a:t>Özünde, JIT sistemleri gecikmeli derleyicilerdir</a:t>
            </a:r>
          </a:p>
        </p:txBody>
      </p:sp>
    </p:spTree>
    <p:extLst>
      <p:ext uri="{BB962C8B-B14F-4D97-AF65-F5344CB8AC3E}">
        <p14:creationId xmlns:p14="http://schemas.microsoft.com/office/powerpoint/2010/main" val="14141518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a:t>Ön işlemciler (</a:t>
            </a:r>
            <a:r>
              <a:rPr lang="tr-TR" dirty="0" err="1"/>
              <a:t>Preprocessors</a:t>
            </a:r>
            <a:r>
              <a:rPr lang="tr-TR" dirty="0"/>
              <a:t>) </a:t>
            </a:r>
          </a:p>
        </p:txBody>
      </p:sp>
      <p:sp>
        <p:nvSpPr>
          <p:cNvPr id="3" name="İçerik Yer Tutucusu 2"/>
          <p:cNvSpPr>
            <a:spLocks noGrp="1"/>
          </p:cNvSpPr>
          <p:nvPr>
            <p:ph idx="1"/>
          </p:nvPr>
        </p:nvSpPr>
        <p:spPr>
          <a:xfrm>
            <a:off x="260378" y="1772816"/>
            <a:ext cx="8663880" cy="4857328"/>
          </a:xfrm>
        </p:spPr>
        <p:txBody>
          <a:bodyPr>
            <a:normAutofit/>
          </a:bodyPr>
          <a:lstStyle/>
          <a:p>
            <a:pPr marL="502920" indent="-457200">
              <a:buFont typeface="Wingdings" panose="05000000000000000000" pitchFamily="2" charset="2"/>
              <a:buChar char="q"/>
            </a:pPr>
            <a:r>
              <a:rPr lang="tr-TR" dirty="0"/>
              <a:t>Ön işlemci makroları (komutlar), başka bir dosyadaki kodun ekleneceğini belirtmek için yaygın olarak kullanılır. </a:t>
            </a:r>
          </a:p>
          <a:p>
            <a:pPr marL="502920" indent="-457200">
              <a:buFont typeface="Wingdings" panose="05000000000000000000" pitchFamily="2" charset="2"/>
              <a:buChar char="q"/>
            </a:pPr>
            <a:r>
              <a:rPr lang="tr-TR" dirty="0"/>
              <a:t>Bir </a:t>
            </a:r>
            <a:r>
              <a:rPr lang="tr-TR" dirty="0" err="1"/>
              <a:t>önişlemci</a:t>
            </a:r>
            <a:r>
              <a:rPr lang="tr-TR" dirty="0"/>
              <a:t>, gömülü </a:t>
            </a:r>
            <a:r>
              <a:rPr lang="tr-TR" dirty="0" err="1"/>
              <a:t>önişlemci</a:t>
            </a:r>
            <a:r>
              <a:rPr lang="tr-TR" dirty="0"/>
              <a:t> makrolarını genişletmek için program derlenmeden hemen önce bir programı işler. </a:t>
            </a:r>
          </a:p>
          <a:p>
            <a:pPr marL="502920" indent="-457200">
              <a:buFont typeface="Wingdings" panose="05000000000000000000" pitchFamily="2" charset="2"/>
              <a:buChar char="q"/>
            </a:pPr>
            <a:r>
              <a:rPr lang="tr-TR" dirty="0"/>
              <a:t>Örnek: C ön işlemcisi #</a:t>
            </a:r>
            <a:r>
              <a:rPr lang="tr-TR" dirty="0" err="1"/>
              <a:t>include</a:t>
            </a:r>
            <a:r>
              <a:rPr lang="tr-TR" dirty="0"/>
              <a:t>, #define </a:t>
            </a:r>
          </a:p>
          <a:p>
            <a:pPr marL="1149350" lvl="1" indent="-457200">
              <a:buFont typeface="Wingdings" panose="05000000000000000000" pitchFamily="2" charset="2"/>
              <a:buChar char="q"/>
            </a:pPr>
            <a:r>
              <a:rPr lang="tr-TR" dirty="0"/>
              <a:t>#</a:t>
            </a:r>
            <a:r>
              <a:rPr lang="tr-TR" dirty="0" err="1"/>
              <a:t>include</a:t>
            </a:r>
            <a:r>
              <a:rPr lang="tr-TR" dirty="0"/>
              <a:t> "</a:t>
            </a:r>
            <a:r>
              <a:rPr lang="tr-TR" dirty="0" err="1"/>
              <a:t>myLib.h</a:t>
            </a:r>
            <a:r>
              <a:rPr lang="tr-TR" dirty="0"/>
              <a:t> " </a:t>
            </a:r>
          </a:p>
          <a:p>
            <a:pPr marL="1149350" lvl="1" indent="-457200">
              <a:buFont typeface="Wingdings" panose="05000000000000000000" pitchFamily="2" charset="2"/>
              <a:buChar char="q"/>
            </a:pPr>
            <a:r>
              <a:rPr lang="tr-TR" dirty="0"/>
              <a:t>#define </a:t>
            </a:r>
            <a:r>
              <a:rPr lang="tr-TR" dirty="0" err="1"/>
              <a:t>max</a:t>
            </a:r>
            <a:r>
              <a:rPr lang="tr-TR" dirty="0"/>
              <a:t>(A, B) ((A) &gt; (B) ? (A) : (B)) </a:t>
            </a:r>
          </a:p>
          <a:p>
            <a:pPr marL="1444625" lvl="2" indent="-457200">
              <a:buSzPct val="80000"/>
              <a:buFont typeface="Wingdings" panose="05000000000000000000" pitchFamily="2" charset="2"/>
              <a:buChar char="§"/>
            </a:pPr>
            <a:r>
              <a:rPr lang="tr-TR" dirty="0"/>
              <a:t> x = </a:t>
            </a:r>
            <a:r>
              <a:rPr lang="tr-TR" dirty="0" err="1"/>
              <a:t>max</a:t>
            </a:r>
            <a:r>
              <a:rPr lang="tr-TR" dirty="0"/>
              <a:t>(2 * y, z / 1.73); </a:t>
            </a:r>
          </a:p>
          <a:p>
            <a:pPr marL="1444625" lvl="2" indent="-457200">
              <a:buSzPct val="80000"/>
              <a:buFont typeface="Wingdings" panose="05000000000000000000" pitchFamily="2" charset="2"/>
              <a:buChar char="§"/>
            </a:pPr>
            <a:r>
              <a:rPr lang="tr-TR" dirty="0"/>
              <a:t> x = ((2 * y) &gt; (z / 1.73) ? (2 * y) : (z / 1.73); //ön işleme</a:t>
            </a:r>
          </a:p>
        </p:txBody>
      </p:sp>
    </p:spTree>
    <p:extLst>
      <p:ext uri="{BB962C8B-B14F-4D97-AF65-F5344CB8AC3E}">
        <p14:creationId xmlns:p14="http://schemas.microsoft.com/office/powerpoint/2010/main" val="31412439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Programlama Ortamları </a:t>
            </a:r>
          </a:p>
        </p:txBody>
      </p:sp>
      <p:sp>
        <p:nvSpPr>
          <p:cNvPr id="3" name="İçerik Yer Tutucusu 2"/>
          <p:cNvSpPr>
            <a:spLocks noGrp="1"/>
          </p:cNvSpPr>
          <p:nvPr>
            <p:ph idx="1"/>
          </p:nvPr>
        </p:nvSpPr>
        <p:spPr>
          <a:xfrm>
            <a:off x="228600" y="1524000"/>
            <a:ext cx="8305800" cy="5145360"/>
          </a:xfrm>
        </p:spPr>
        <p:txBody>
          <a:bodyPr>
            <a:normAutofit lnSpcReduction="10000"/>
          </a:bodyPr>
          <a:lstStyle/>
          <a:p>
            <a:pPr marL="502920" indent="-457200">
              <a:buFont typeface="Wingdings" panose="05000000000000000000" pitchFamily="2" charset="2"/>
              <a:buChar char="q"/>
            </a:pPr>
            <a:r>
              <a:rPr lang="tr-TR" dirty="0"/>
              <a:t>Derleyici ve yorumlayıcı olmalı </a:t>
            </a:r>
          </a:p>
          <a:p>
            <a:pPr marL="1149350" lvl="1" indent="-457200">
              <a:buFont typeface="Wingdings" panose="05000000000000000000" pitchFamily="2" charset="2"/>
              <a:buChar char="q"/>
            </a:pPr>
            <a:r>
              <a:rPr lang="tr-TR" dirty="0"/>
              <a:t>C, C++, ADA, Fortran: gcc.gnu.org </a:t>
            </a:r>
          </a:p>
          <a:p>
            <a:pPr marL="1149350" lvl="1" indent="-457200">
              <a:buFont typeface="Wingdings" panose="05000000000000000000" pitchFamily="2" charset="2"/>
              <a:buChar char="q"/>
            </a:pPr>
            <a:r>
              <a:rPr lang="tr-TR" dirty="0"/>
              <a:t>C# ve F#: .Net Framework, .Net </a:t>
            </a:r>
            <a:r>
              <a:rPr lang="tr-TR" dirty="0" err="1"/>
              <a:t>Core</a:t>
            </a:r>
            <a:r>
              <a:rPr lang="tr-TR" dirty="0"/>
              <a:t>, .Net 5.0 </a:t>
            </a:r>
          </a:p>
          <a:p>
            <a:pPr marL="1149350" lvl="1" indent="-457200">
              <a:buFont typeface="Wingdings" panose="05000000000000000000" pitchFamily="2" charset="2"/>
              <a:buChar char="q"/>
            </a:pPr>
            <a:r>
              <a:rPr lang="tr-TR" dirty="0"/>
              <a:t>Java: java.sun.com </a:t>
            </a:r>
          </a:p>
          <a:p>
            <a:pPr marL="1149350" lvl="1" indent="-457200">
              <a:buFont typeface="Wingdings" panose="05000000000000000000" pitchFamily="2" charset="2"/>
              <a:buChar char="q"/>
            </a:pPr>
            <a:r>
              <a:rPr lang="tr-TR" dirty="0" err="1"/>
              <a:t>Haskell</a:t>
            </a:r>
            <a:r>
              <a:rPr lang="tr-TR" dirty="0"/>
              <a:t>: haskell.org</a:t>
            </a:r>
          </a:p>
          <a:p>
            <a:pPr marL="1149350" lvl="1" indent="-457200">
              <a:buFont typeface="Wingdings" panose="05000000000000000000" pitchFamily="2" charset="2"/>
              <a:buChar char="q"/>
            </a:pPr>
            <a:r>
              <a:rPr lang="tr-TR" dirty="0" err="1"/>
              <a:t>Scheme</a:t>
            </a:r>
            <a:r>
              <a:rPr lang="tr-TR" dirty="0"/>
              <a:t>: https://www.scheme.com/ </a:t>
            </a:r>
          </a:p>
          <a:p>
            <a:pPr marL="1149350" lvl="1" indent="-457200">
              <a:buFont typeface="Wingdings" panose="05000000000000000000" pitchFamily="2" charset="2"/>
              <a:buChar char="q"/>
            </a:pPr>
            <a:r>
              <a:rPr lang="tr-TR" dirty="0" err="1"/>
              <a:t>Perl</a:t>
            </a:r>
            <a:r>
              <a:rPr lang="tr-TR" dirty="0"/>
              <a:t>: www.perl.com </a:t>
            </a:r>
          </a:p>
          <a:p>
            <a:pPr marL="1149350" lvl="1" indent="-457200">
              <a:buFont typeface="Wingdings" panose="05000000000000000000" pitchFamily="2" charset="2"/>
              <a:buChar char="q"/>
            </a:pPr>
            <a:r>
              <a:rPr lang="tr-TR" dirty="0" err="1"/>
              <a:t>Python</a:t>
            </a:r>
            <a:r>
              <a:rPr lang="tr-TR" dirty="0"/>
              <a:t>: www.python.com </a:t>
            </a:r>
          </a:p>
          <a:p>
            <a:pPr marL="1149350" lvl="1" indent="-457200">
              <a:buFont typeface="Wingdings" panose="05000000000000000000" pitchFamily="2" charset="2"/>
              <a:buChar char="q"/>
            </a:pPr>
            <a:r>
              <a:rPr lang="tr-TR" dirty="0" err="1"/>
              <a:t>Ruby</a:t>
            </a:r>
            <a:r>
              <a:rPr lang="tr-TR" dirty="0"/>
              <a:t>: https://www.ruby-lang.org/ </a:t>
            </a:r>
          </a:p>
          <a:p>
            <a:pPr marL="1149350" lvl="1" indent="-457200">
              <a:buFont typeface="Wingdings" panose="05000000000000000000" pitchFamily="2" charset="2"/>
              <a:buChar char="q"/>
            </a:pPr>
            <a:r>
              <a:rPr lang="tr-TR" dirty="0"/>
              <a:t>Node.js: https://nodejs.org/en/ </a:t>
            </a:r>
          </a:p>
          <a:p>
            <a:pPr marL="1149350" lvl="1" indent="-457200">
              <a:buFont typeface="Wingdings" panose="05000000000000000000" pitchFamily="2" charset="2"/>
              <a:buChar char="q"/>
            </a:pPr>
            <a:r>
              <a:rPr lang="tr-TR" dirty="0" err="1"/>
              <a:t>Rust</a:t>
            </a:r>
            <a:r>
              <a:rPr lang="tr-TR" dirty="0"/>
              <a:t>: https://www.rust-lang.org/ </a:t>
            </a:r>
          </a:p>
          <a:p>
            <a:pPr marL="1149350" lvl="1" indent="-457200">
              <a:buFont typeface="Wingdings" panose="05000000000000000000" pitchFamily="2" charset="2"/>
              <a:buChar char="q"/>
            </a:pPr>
            <a:r>
              <a:rPr lang="tr-TR" dirty="0" err="1"/>
              <a:t>Javasript</a:t>
            </a:r>
            <a:r>
              <a:rPr lang="tr-TR" dirty="0"/>
              <a:t>: Bir browser </a:t>
            </a:r>
          </a:p>
        </p:txBody>
      </p:sp>
    </p:spTree>
    <p:extLst>
      <p:ext uri="{BB962C8B-B14F-4D97-AF65-F5344CB8AC3E}">
        <p14:creationId xmlns:p14="http://schemas.microsoft.com/office/powerpoint/2010/main" val="6708311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sz="2800" dirty="0"/>
              <a:t>IDE (</a:t>
            </a:r>
            <a:r>
              <a:rPr lang="tr-TR" sz="2800" dirty="0" err="1"/>
              <a:t>Integrated</a:t>
            </a:r>
            <a:r>
              <a:rPr lang="tr-TR" sz="2800" dirty="0"/>
              <a:t> Development Environment - Tümleşik geliştirme ortamı) </a:t>
            </a:r>
          </a:p>
        </p:txBody>
      </p:sp>
      <p:sp>
        <p:nvSpPr>
          <p:cNvPr id="3" name="İçerik Yer Tutucusu 2"/>
          <p:cNvSpPr>
            <a:spLocks noGrp="1"/>
          </p:cNvSpPr>
          <p:nvPr>
            <p:ph idx="1"/>
          </p:nvPr>
        </p:nvSpPr>
        <p:spPr>
          <a:xfrm>
            <a:off x="228600" y="1524000"/>
            <a:ext cx="8591872" cy="4857328"/>
          </a:xfrm>
        </p:spPr>
        <p:txBody>
          <a:bodyPr>
            <a:normAutofit fontScale="92500" lnSpcReduction="10000"/>
          </a:bodyPr>
          <a:lstStyle/>
          <a:p>
            <a:pPr marL="502920" indent="-457200">
              <a:buFont typeface="Wingdings" panose="05000000000000000000" pitchFamily="2" charset="2"/>
              <a:buChar char="q"/>
            </a:pPr>
            <a:r>
              <a:rPr lang="tr-TR" dirty="0"/>
              <a:t>Bilgisayar programcılarının hızlı ve rahat bir şekilde yazılım geliştirebilmesini amaçlayan, geliştirme sürecini organize edebilen birçok araç ile birlikte geliştirme sürecinin verimli kullanılmasına katkıda bulunan araçların tamamını içerisinde barındıran bir yazılım türüdür. </a:t>
            </a:r>
          </a:p>
          <a:p>
            <a:pPr marL="1149350" lvl="1" indent="-457200">
              <a:buFont typeface="Wingdings" panose="05000000000000000000" pitchFamily="2" charset="2"/>
              <a:buChar char="q"/>
            </a:pPr>
            <a:r>
              <a:rPr lang="tr-TR" dirty="0"/>
              <a:t>Programlama diline göre sözdizimi renklendirmesi yapabilen kod yazım editörü. </a:t>
            </a:r>
          </a:p>
          <a:p>
            <a:pPr marL="1149350" lvl="1" indent="-457200">
              <a:buFont typeface="Wingdings" panose="05000000000000000000" pitchFamily="2" charset="2"/>
              <a:buChar char="q"/>
            </a:pPr>
            <a:r>
              <a:rPr lang="tr-TR" dirty="0"/>
              <a:t>Kod dosyalarının hiyerarşik olarak görülebilmesi amacıyla hazırlanmış gerçek zamanlı bir dizelge. </a:t>
            </a:r>
          </a:p>
          <a:p>
            <a:pPr marL="1149350" lvl="1" indent="-457200">
              <a:buFont typeface="Wingdings" panose="05000000000000000000" pitchFamily="2" charset="2"/>
              <a:buChar char="q"/>
            </a:pPr>
            <a:r>
              <a:rPr lang="tr-TR" dirty="0"/>
              <a:t>Tümleşik bir derleyici, yorumlayıcı ve hata ayıklayıcı. </a:t>
            </a:r>
          </a:p>
          <a:p>
            <a:pPr marL="1149350" lvl="1" indent="-457200">
              <a:buFont typeface="Wingdings" panose="05000000000000000000" pitchFamily="2" charset="2"/>
              <a:buChar char="q"/>
            </a:pPr>
            <a:r>
              <a:rPr lang="tr-TR" dirty="0"/>
              <a:t>Yazılımın derlenmesi, bağlanması, çalışmaya tümüyle hazır hale gelmesi ve daha birçok ek işi otomatik olarak yapabilmek amacıyla küçük inşa araçları.</a:t>
            </a:r>
          </a:p>
        </p:txBody>
      </p:sp>
      <p:sp>
        <p:nvSpPr>
          <p:cNvPr id="4" name="Dikdörtgen 3"/>
          <p:cNvSpPr/>
          <p:nvPr/>
        </p:nvSpPr>
        <p:spPr>
          <a:xfrm>
            <a:off x="207707" y="6353374"/>
            <a:ext cx="5876461" cy="369332"/>
          </a:xfrm>
          <a:prstGeom prst="rect">
            <a:avLst/>
          </a:prstGeom>
        </p:spPr>
        <p:txBody>
          <a:bodyPr wrap="square">
            <a:spAutoFit/>
          </a:bodyPr>
          <a:lstStyle/>
          <a:p>
            <a:pPr>
              <a:buNone/>
            </a:pPr>
            <a:r>
              <a:rPr lang="tr-TR" sz="1800" dirty="0">
                <a:hlinkClick r:id="rId2"/>
              </a:rPr>
              <a:t>https://tr.wikipedia.org/wiki/Tümleşik_geliştirme_ortamı</a:t>
            </a:r>
            <a:endParaRPr lang="tr-TR" sz="1800" dirty="0"/>
          </a:p>
        </p:txBody>
      </p:sp>
    </p:spTree>
    <p:extLst>
      <p:ext uri="{BB962C8B-B14F-4D97-AF65-F5344CB8AC3E}">
        <p14:creationId xmlns:p14="http://schemas.microsoft.com/office/powerpoint/2010/main" val="2024238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sz="2800" dirty="0"/>
              <a:t>IDE (</a:t>
            </a:r>
            <a:r>
              <a:rPr lang="tr-TR" sz="2800" dirty="0" err="1"/>
              <a:t>Integrated</a:t>
            </a:r>
            <a:r>
              <a:rPr lang="tr-TR" sz="2800" dirty="0"/>
              <a:t> Development Environment - Tümleşik geliştirme ortamı)</a:t>
            </a:r>
          </a:p>
        </p:txBody>
      </p:sp>
      <p:sp>
        <p:nvSpPr>
          <p:cNvPr id="3" name="İçerik Yer Tutucusu 2"/>
          <p:cNvSpPr>
            <a:spLocks noGrp="1"/>
          </p:cNvSpPr>
          <p:nvPr>
            <p:ph idx="1"/>
          </p:nvPr>
        </p:nvSpPr>
        <p:spPr>
          <a:xfrm>
            <a:off x="313803" y="1334732"/>
            <a:ext cx="8568952" cy="5001344"/>
          </a:xfrm>
        </p:spPr>
        <p:txBody>
          <a:bodyPr>
            <a:normAutofit lnSpcReduction="10000"/>
          </a:bodyPr>
          <a:lstStyle/>
          <a:p>
            <a:pPr marL="502920" indent="-457200">
              <a:buFont typeface="Wingdings" panose="05000000000000000000" pitchFamily="2" charset="2"/>
              <a:buChar char="q"/>
            </a:pPr>
            <a:r>
              <a:rPr lang="tr-TR" dirty="0" err="1"/>
              <a:t>Borland</a:t>
            </a:r>
            <a:r>
              <a:rPr lang="tr-TR" dirty="0"/>
              <a:t> </a:t>
            </a:r>
            <a:r>
              <a:rPr lang="tr-TR" dirty="0" err="1"/>
              <a:t>JBuilder</a:t>
            </a:r>
            <a:r>
              <a:rPr lang="tr-TR" dirty="0"/>
              <a:t> </a:t>
            </a:r>
          </a:p>
          <a:p>
            <a:pPr marL="502920" indent="-457200">
              <a:buFont typeface="Wingdings" panose="05000000000000000000" pitchFamily="2" charset="2"/>
              <a:buChar char="q"/>
            </a:pPr>
            <a:r>
              <a:rPr lang="tr-TR" dirty="0"/>
              <a:t>Microsoft Visual </a:t>
            </a:r>
            <a:r>
              <a:rPr lang="tr-TR" dirty="0" err="1"/>
              <a:t>Studio</a:t>
            </a:r>
            <a:r>
              <a:rPr lang="tr-TR" dirty="0"/>
              <a:t> .NET </a:t>
            </a:r>
          </a:p>
          <a:p>
            <a:pPr marL="502920" indent="-457200">
              <a:buFont typeface="Wingdings" panose="05000000000000000000" pitchFamily="2" charset="2"/>
              <a:buChar char="q"/>
            </a:pPr>
            <a:r>
              <a:rPr lang="tr-TR" dirty="0" err="1"/>
              <a:t>NetBeans</a:t>
            </a:r>
            <a:r>
              <a:rPr lang="tr-TR" dirty="0"/>
              <a:t> </a:t>
            </a:r>
          </a:p>
          <a:p>
            <a:pPr marL="502920" indent="-457200">
              <a:buFont typeface="Wingdings" panose="05000000000000000000" pitchFamily="2" charset="2"/>
              <a:buChar char="q"/>
            </a:pPr>
            <a:r>
              <a:rPr lang="tr-TR" dirty="0" err="1"/>
              <a:t>Eclipse</a:t>
            </a:r>
            <a:r>
              <a:rPr lang="tr-TR" dirty="0"/>
              <a:t> </a:t>
            </a:r>
          </a:p>
          <a:p>
            <a:pPr marL="502920" indent="-457200">
              <a:buFont typeface="Wingdings" panose="05000000000000000000" pitchFamily="2" charset="2"/>
              <a:buChar char="q"/>
            </a:pPr>
            <a:r>
              <a:rPr lang="tr-TR" dirty="0" err="1"/>
              <a:t>Code</a:t>
            </a:r>
            <a:r>
              <a:rPr lang="tr-TR" dirty="0"/>
              <a:t>::</a:t>
            </a:r>
            <a:r>
              <a:rPr lang="tr-TR" dirty="0" err="1"/>
              <a:t>Blocks</a:t>
            </a:r>
            <a:r>
              <a:rPr lang="tr-TR" dirty="0"/>
              <a:t> </a:t>
            </a:r>
          </a:p>
          <a:p>
            <a:pPr marL="502920" indent="-457200">
              <a:buFont typeface="Wingdings" panose="05000000000000000000" pitchFamily="2" charset="2"/>
              <a:buChar char="q"/>
            </a:pPr>
            <a:r>
              <a:rPr lang="tr-TR" dirty="0"/>
              <a:t>Dev-C++ </a:t>
            </a:r>
          </a:p>
          <a:p>
            <a:pPr marL="502920" indent="-457200">
              <a:buFont typeface="Wingdings" panose="05000000000000000000" pitchFamily="2" charset="2"/>
              <a:buChar char="q"/>
            </a:pPr>
            <a:r>
              <a:rPr lang="tr-TR" dirty="0" err="1"/>
              <a:t>Anjuta</a:t>
            </a:r>
            <a:r>
              <a:rPr lang="tr-TR" dirty="0"/>
              <a:t> </a:t>
            </a:r>
          </a:p>
          <a:p>
            <a:pPr marL="502920" indent="-457200">
              <a:buFont typeface="Wingdings" panose="05000000000000000000" pitchFamily="2" charset="2"/>
              <a:buChar char="q"/>
            </a:pPr>
            <a:r>
              <a:rPr lang="tr-TR" dirty="0" err="1"/>
              <a:t>KDevelop</a:t>
            </a:r>
            <a:r>
              <a:rPr lang="tr-TR" dirty="0"/>
              <a:t> </a:t>
            </a:r>
          </a:p>
          <a:p>
            <a:pPr marL="502920" indent="-457200">
              <a:buFont typeface="Wingdings" panose="05000000000000000000" pitchFamily="2" charset="2"/>
              <a:buChar char="q"/>
            </a:pPr>
            <a:r>
              <a:rPr lang="tr-TR" b="1" dirty="0"/>
              <a:t>Visual </a:t>
            </a:r>
            <a:r>
              <a:rPr lang="tr-TR" b="1" dirty="0" err="1"/>
              <a:t>Studio</a:t>
            </a:r>
            <a:r>
              <a:rPr lang="tr-TR" b="1" dirty="0"/>
              <a:t> </a:t>
            </a:r>
            <a:r>
              <a:rPr lang="tr-TR" b="1" dirty="0" err="1"/>
              <a:t>Code</a:t>
            </a:r>
            <a:r>
              <a:rPr lang="tr-TR" b="1" dirty="0"/>
              <a:t> </a:t>
            </a:r>
          </a:p>
          <a:p>
            <a:pPr marL="1149350" lvl="1" indent="-457200">
              <a:buFont typeface="Wingdings" panose="05000000000000000000" pitchFamily="2" charset="2"/>
              <a:buChar char="q"/>
            </a:pPr>
            <a:r>
              <a:rPr lang="tr-TR" b="1" dirty="0" err="1"/>
              <a:t>Extension</a:t>
            </a:r>
            <a:r>
              <a:rPr lang="tr-TR" b="1" dirty="0"/>
              <a:t> desteği sayesinde birçok programlama diline desteği var. Açık Kaynak Kod. </a:t>
            </a:r>
          </a:p>
        </p:txBody>
      </p:sp>
    </p:spTree>
    <p:extLst>
      <p:ext uri="{BB962C8B-B14F-4D97-AF65-F5344CB8AC3E}">
        <p14:creationId xmlns:p14="http://schemas.microsoft.com/office/powerpoint/2010/main" val="343530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4800" y="152400"/>
            <a:ext cx="8839200" cy="1143000"/>
          </a:xfrm>
        </p:spPr>
        <p:txBody>
          <a:bodyPr/>
          <a:lstStyle/>
          <a:p>
            <a:pPr marL="342900" indent="-342900" algn="ctr" eaLnBrk="1" hangingPunct="1">
              <a:spcBef>
                <a:spcPct val="20000"/>
              </a:spcBef>
              <a:defRPr/>
            </a:pPr>
            <a:r>
              <a:rPr lang="tr-TR" sz="2800" b="1" dirty="0">
                <a:solidFill>
                  <a:srgbClr val="C00000"/>
                </a:solidFill>
                <a:ea typeface="+mn-ea"/>
                <a:cs typeface="+mn-cs"/>
              </a:rPr>
              <a:t>Uygun dilleri seçebilme bilincinin geliştirilmesi</a:t>
            </a:r>
            <a:br>
              <a:rPr lang="en-US" sz="2800" dirty="0">
                <a:solidFill>
                  <a:srgbClr val="C00000"/>
                </a:solidFill>
                <a:ea typeface="+mn-ea"/>
                <a:cs typeface="+mn-cs"/>
              </a:rPr>
            </a:br>
            <a:endParaRPr lang="tr-TR" dirty="0">
              <a:solidFill>
                <a:srgbClr val="C00000"/>
              </a:solidFill>
            </a:endParaRPr>
          </a:p>
        </p:txBody>
      </p:sp>
      <p:sp>
        <p:nvSpPr>
          <p:cNvPr id="10243" name="İçerik Yer Tutucusu 2"/>
          <p:cNvSpPr>
            <a:spLocks noGrp="1"/>
          </p:cNvSpPr>
          <p:nvPr>
            <p:ph idx="1"/>
          </p:nvPr>
        </p:nvSpPr>
        <p:spPr/>
        <p:txBody>
          <a:bodyPr>
            <a:normAutofit lnSpcReduction="10000"/>
          </a:bodyPr>
          <a:lstStyle/>
          <a:p>
            <a:pPr eaLnBrk="1" hangingPunct="1"/>
            <a:r>
              <a:rPr lang="tr-TR"/>
              <a:t>Bir programcının öğrendiği programlama dilinin ömrü çok uzun olmayabilir.</a:t>
            </a:r>
          </a:p>
          <a:p>
            <a:pPr eaLnBrk="1" hangingPunct="1"/>
            <a:r>
              <a:rPr lang="tr-TR"/>
              <a:t>Veya öğrendiği dillere eklenen yeni özellikleri bilmeyebilir.</a:t>
            </a:r>
          </a:p>
          <a:p>
            <a:pPr eaLnBrk="1" hangingPunct="1"/>
            <a:r>
              <a:rPr lang="tr-TR"/>
              <a:t>Bu programcıya yeni bir proje verildiğinde en uygun dili seçmek yerine, bildiği dili tercih etmesi beklenir. Bu programcı diğer programlama dillerinin özelliklerini ve kavramlarını bildiği takdirde daha verimli projeler gerçekleştirecektir.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Tema1">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1" id="{D38EDBE9-A7CA-4C16-837D-4FB302763518}" vid="{B9E00FB8-30CF-4B2E-BD92-00F74C7C3B39}"/>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203</TotalTime>
  <Words>4680</Words>
  <Application>Microsoft Office PowerPoint</Application>
  <PresentationFormat>Ekran Gösterisi (4:3)</PresentationFormat>
  <Paragraphs>550</Paragraphs>
  <Slides>87</Slides>
  <Notes>11</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87</vt:i4>
      </vt:variant>
    </vt:vector>
  </HeadingPairs>
  <TitlesOfParts>
    <vt:vector size="93" baseType="lpstr">
      <vt:lpstr>Arial</vt:lpstr>
      <vt:lpstr>Courier New</vt:lpstr>
      <vt:lpstr>Tw Cen MT</vt:lpstr>
      <vt:lpstr>Wingdings</vt:lpstr>
      <vt:lpstr>Tema1</vt:lpstr>
      <vt:lpstr>Bit Eşlem Resmi</vt:lpstr>
      <vt:lpstr>BMÜ-325 Programlama Dilleri Prensipleri</vt:lpstr>
      <vt:lpstr>Ders için Önerilen Kaynaklar</vt:lpstr>
      <vt:lpstr>Konular</vt:lpstr>
      <vt:lpstr>1.1 Programlama Dilleri Kavramlarını Öğrenmenin Nedenleri</vt:lpstr>
      <vt:lpstr>Fikirleri ifade etme yeteneğinin arttırılması </vt:lpstr>
      <vt:lpstr>Fikirleri ifade etme yeteneğinin arttırılması </vt:lpstr>
      <vt:lpstr>Fikirleri ifade etme yeteneğinin arttırılması </vt:lpstr>
      <vt:lpstr>Fikirleri ifade etme yeteneğinin arttırılması </vt:lpstr>
      <vt:lpstr>Uygun dilleri seçebilme bilincinin geliştirilmesi </vt:lpstr>
      <vt:lpstr>Yeni diller öğrenebilme yeteneğinin geliştirilmesi </vt:lpstr>
      <vt:lpstr>Yeni diller öğrenebilme yeteneğinin geliştirilmesi </vt:lpstr>
      <vt:lpstr>İmplementasyonun öneminin daha iyi anlaşılması </vt:lpstr>
      <vt:lpstr>İmplementasyonun öneminin daha iyi anlaşılması </vt:lpstr>
      <vt:lpstr>Bilinen programlama dillerinin daha iyi kullanılması </vt:lpstr>
      <vt:lpstr>Bilgisayar biliminde kapsamlı ilerleme</vt:lpstr>
      <vt:lpstr>Programlama Dillerinin Seviyesine Göre Sınıflandırılması</vt:lpstr>
      <vt:lpstr>Programlama Alanları</vt:lpstr>
      <vt:lpstr>Programlama Dili Değerlendirme Kriterleri</vt:lpstr>
      <vt:lpstr>Programlama Dili Değerlendirme Kriterleri </vt:lpstr>
      <vt:lpstr>Programlama Dili Değerlendirme Kriterleri : Okunabilirlik (Readability) </vt:lpstr>
      <vt:lpstr>Programlama Dili Değerlendirme Kriterleri : Okunabilirlik (Readability) </vt:lpstr>
      <vt:lpstr>Programlama Dili Değerlendirme Kriterleri : Okunabilirlik (Readability)</vt:lpstr>
      <vt:lpstr>Programlama Dili Değerlendirme Kriterleri : Okunabilirlik (Readability) </vt:lpstr>
      <vt:lpstr>Syntax Tasarımı  </vt:lpstr>
      <vt:lpstr>Syntax Tasarımı </vt:lpstr>
      <vt:lpstr>Syntax Tasarımı </vt:lpstr>
      <vt:lpstr>Syntax Tasarımı</vt:lpstr>
      <vt:lpstr>Syntax Tasarımı</vt:lpstr>
      <vt:lpstr>Programlama Dili Değerlendirme Kriterleri : Okunabilirlik (Readability)</vt:lpstr>
      <vt:lpstr>Programlama Dili Değerlendirme Kriterleri Yazılabilirlik (Writability) </vt:lpstr>
      <vt:lpstr>Soyutlama (Abstraction) desteği </vt:lpstr>
      <vt:lpstr>Soyutlama (Abstraction) desteği </vt:lpstr>
      <vt:lpstr>Anlamlılık (Açıklayıcılık)(Expressivity)</vt:lpstr>
      <vt:lpstr>Anlamlılık (Açıklayıcılık)(Expressivity) </vt:lpstr>
      <vt:lpstr>Programlama Dili Değerlendirme Kriterleri Güvenilirlik (Reliability) </vt:lpstr>
      <vt:lpstr>Programlama Dili Değerlendirme Kriterleri Güvenilirlik (Reliability)</vt:lpstr>
      <vt:lpstr>Programlama Dili Değerlendirme Kriterleri Güvenilirlik (Reliability)</vt:lpstr>
      <vt:lpstr>Programlama Dili Değerlendirme Kriterleri Güvenilirlik (Reliability)</vt:lpstr>
      <vt:lpstr>Tip Kontrolü (Type Checking)</vt:lpstr>
      <vt:lpstr>Tip Kontrolü (Type Checking)</vt:lpstr>
      <vt:lpstr>İstisna İşleme (Exception Handling) </vt:lpstr>
      <vt:lpstr>Farklı Adlandırma (Aliasing) </vt:lpstr>
      <vt:lpstr>Programlama Dili Değerlendirme Kriterleri Cost (Maliyet) </vt:lpstr>
      <vt:lpstr>Programlama Dili Değerlendirme Kriterleri Diğerleri </vt:lpstr>
      <vt:lpstr>Değerlendirme Kriterleri : Maliyet</vt:lpstr>
      <vt:lpstr>Değerlendirme Kriterleri : Maliyet</vt:lpstr>
      <vt:lpstr>Değerlendirme Kriterleri : Maliyet</vt:lpstr>
      <vt:lpstr>Değerlendirme Kriterleri: Diğerleri</vt:lpstr>
      <vt:lpstr>Programlama Dilinin Hedefleri </vt:lpstr>
      <vt:lpstr>Programlama Dili Tasarımı Etkileri</vt:lpstr>
      <vt:lpstr>Bilgisayar Mimarisi Etkisi</vt:lpstr>
      <vt:lpstr>Von Neumann Mimarisi</vt:lpstr>
      <vt:lpstr>Von Neumann Mimarisi </vt:lpstr>
      <vt:lpstr>PowerPoint Sunusu</vt:lpstr>
      <vt:lpstr>Programlama Metodolojilerinin Etkileri</vt:lpstr>
      <vt:lpstr>Programlama Dili Kategorileri </vt:lpstr>
      <vt:lpstr>Programlama Paradigmaları</vt:lpstr>
      <vt:lpstr>C’de OBEB (Öklit) Algoritması</vt:lpstr>
      <vt:lpstr>Programlama Paradigmaları</vt:lpstr>
      <vt:lpstr>Programlama Paradigmaları</vt:lpstr>
      <vt:lpstr>Programlama Paradigmaları</vt:lpstr>
      <vt:lpstr>Programlama Paradigmaları</vt:lpstr>
      <vt:lpstr>Programlama Paradigmaları</vt:lpstr>
      <vt:lpstr>Programlama Paradigmaları</vt:lpstr>
      <vt:lpstr>PowerPoint Sunusu</vt:lpstr>
      <vt:lpstr>Programlama Paradigmaları</vt:lpstr>
      <vt:lpstr>Programlama Paradigmaları</vt:lpstr>
      <vt:lpstr>Programlama Paradigmaları</vt:lpstr>
      <vt:lpstr>Şekil: Brian Hayes, “The Semicolon Wars.” American Scientist, July-August 2006, pp.299-303</vt:lpstr>
      <vt:lpstr>Dil tasarımda karşılaştırmalar</vt:lpstr>
      <vt:lpstr>Uygulama Metotları</vt:lpstr>
      <vt:lpstr>Katmanlı Görünüm: İşletim sistemi ve Programlama dilleri</vt:lpstr>
      <vt:lpstr>Derleme (Compilation)</vt:lpstr>
      <vt:lpstr>Derleme (Compilation)</vt:lpstr>
      <vt:lpstr>Derleme İşlemi (Compilation Process)</vt:lpstr>
      <vt:lpstr>Derleme İşlemi (Compilation Process)</vt:lpstr>
      <vt:lpstr>Von Neumann Darboğazı </vt:lpstr>
      <vt:lpstr>Yorumlayıcı</vt:lpstr>
      <vt:lpstr>Yorumlayıcı Çalışması</vt:lpstr>
      <vt:lpstr>Derleyici vs. Yorumlayıcı</vt:lpstr>
      <vt:lpstr>Hibrit Uygulama Sistemleri</vt:lpstr>
      <vt:lpstr>Hibrit Uygulama Sistemlerinin Çalışması</vt:lpstr>
      <vt:lpstr>JIT (Just-in-Time) Uygulama Sistemleri </vt:lpstr>
      <vt:lpstr>Ön işlemciler (Preprocessors) </vt:lpstr>
      <vt:lpstr>Programlama Ortamları </vt:lpstr>
      <vt:lpstr>IDE (Integrated Development Environment - Tümleşik geliştirme ortamı) </vt:lpstr>
      <vt:lpstr>IDE (Integrated Development Environment - Tümleşik geliştirme ortamı)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BMB214 Programlama Dilleri Prensipleri</dc:title>
  <dc:creator>Sena_Armagan</dc:creator>
  <cp:lastModifiedBy>Ilhan AYDIN</cp:lastModifiedBy>
  <cp:revision>29</cp:revision>
  <dcterms:created xsi:type="dcterms:W3CDTF">2022-08-18T17:20:36Z</dcterms:created>
  <dcterms:modified xsi:type="dcterms:W3CDTF">2022-09-12T07:21:26Z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