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99"/>
  </p:notesMasterIdLst>
  <p:handoutMasterIdLst>
    <p:handoutMasterId r:id="rId100"/>
  </p:handoutMasterIdLst>
  <p:sldIdLst>
    <p:sldId id="269" r:id="rId2"/>
    <p:sldId id="270" r:id="rId3"/>
    <p:sldId id="271" r:id="rId4"/>
    <p:sldId id="272" r:id="rId5"/>
    <p:sldId id="273" r:id="rId6"/>
    <p:sldId id="275" r:id="rId7"/>
    <p:sldId id="274"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333" r:id="rId66"/>
    <p:sldId id="334" r:id="rId67"/>
    <p:sldId id="335" r:id="rId68"/>
    <p:sldId id="336" r:id="rId69"/>
    <p:sldId id="337" r:id="rId70"/>
    <p:sldId id="338" r:id="rId71"/>
    <p:sldId id="339" r:id="rId72"/>
    <p:sldId id="340" r:id="rId73"/>
    <p:sldId id="341" r:id="rId74"/>
    <p:sldId id="342" r:id="rId75"/>
    <p:sldId id="343" r:id="rId76"/>
    <p:sldId id="344" r:id="rId77"/>
    <p:sldId id="345" r:id="rId78"/>
    <p:sldId id="346" r:id="rId79"/>
    <p:sldId id="347" r:id="rId80"/>
    <p:sldId id="348" r:id="rId81"/>
    <p:sldId id="349" r:id="rId82"/>
    <p:sldId id="350" r:id="rId83"/>
    <p:sldId id="351" r:id="rId84"/>
    <p:sldId id="352" r:id="rId85"/>
    <p:sldId id="353" r:id="rId86"/>
    <p:sldId id="354" r:id="rId87"/>
    <p:sldId id="355" r:id="rId88"/>
    <p:sldId id="356" r:id="rId89"/>
    <p:sldId id="357" r:id="rId90"/>
    <p:sldId id="358" r:id="rId91"/>
    <p:sldId id="359" r:id="rId92"/>
    <p:sldId id="360" r:id="rId93"/>
    <p:sldId id="361" r:id="rId94"/>
    <p:sldId id="362" r:id="rId95"/>
    <p:sldId id="363" r:id="rId96"/>
    <p:sldId id="364" r:id="rId97"/>
    <p:sldId id="365" r:id="rId98"/>
  </p:sldIdLst>
  <p:sldSz cx="9144000" cy="6858000" type="screen4x3"/>
  <p:notesSz cx="7010400" cy="9296400"/>
  <p:defaultTextStyle>
    <a:defPPr rtl="0">
      <a:defRPr lang="tr-tr"/>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3611"/>
    <a:srgbClr val="A44114"/>
    <a:srgbClr val="F3B99F"/>
    <a:srgbClr val="B94917"/>
    <a:srgbClr val="FF6600"/>
    <a:srgbClr val="000066"/>
    <a:srgbClr val="00002C"/>
    <a:srgbClr val="C4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7155" autoAdjust="0"/>
  </p:normalViewPr>
  <p:slideViewPr>
    <p:cSldViewPr>
      <p:cViewPr varScale="1">
        <p:scale>
          <a:sx n="73" d="100"/>
          <a:sy n="73" d="100"/>
        </p:scale>
        <p:origin x="72" y="360"/>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2964" y="6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handoutMaster" Target="handoutMasters/handoutMaster1.xml"/><Relationship Id="rId105"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ke Test User" userId="SID-0" providerId="Test" clId="FakeClientId"/>
    <pc:docChg chg="undo custSel modSld modNotesMaster">
      <pc:chgData name="Fake Test User" userId="SID-0" providerId="Test" clId="FakeClientId" dt="2018-12-04T05:43:13.074" v="7" actId="790"/>
      <pc:docMkLst>
        <pc:docMk/>
      </pc:docMkLst>
      <pc:sldChg chg="modSp">
        <pc:chgData name="Fake Test User" userId="SID-0" providerId="Test" clId="FakeClientId" dt="2018-12-04T05:39:21.983" v="1" actId="6549"/>
        <pc:sldMkLst>
          <pc:docMk/>
          <pc:sldMk cId="3733441278" sldId="271"/>
        </pc:sldMkLst>
        <pc:spChg chg="mod">
          <ac:chgData name="Fake Test User" userId="SID-0" providerId="Test" clId="FakeClientId" dt="2018-12-04T05:39:21.983" v="1" actId="6549"/>
          <ac:spMkLst>
            <pc:docMk/>
            <pc:sldMk cId="3733441278" sldId="271"/>
            <ac:spMk id="3" creationId="{138AFC74-2DAB-4FF2-A66B-288CACB8B844}"/>
          </ac:spMkLst>
        </pc:spChg>
      </pc:sldChg>
      <pc:sldChg chg="modSp">
        <pc:chgData name="Fake Test User" userId="SID-0" providerId="Test" clId="FakeClientId" dt="2018-12-04T05:41:53.817" v="6" actId="27636"/>
        <pc:sldMkLst>
          <pc:docMk/>
          <pc:sldMk cId="2525023481" sldId="277"/>
        </pc:sldMkLst>
        <pc:spChg chg="mod">
          <ac:chgData name="Fake Test User" userId="SID-0" providerId="Test" clId="FakeClientId" dt="2018-12-04T05:41:53.817" v="6" actId="27636"/>
          <ac:spMkLst>
            <pc:docMk/>
            <pc:sldMk cId="2525023481" sldId="277"/>
            <ac:spMk id="3" creationId="{CF66EF10-C287-4341-AD3D-9B48C2895A59}"/>
          </ac:spMkLst>
        </pc:spChg>
      </pc:sldChg>
      <pc:sldChg chg="modSp">
        <pc:chgData name="Fake Test User" userId="SID-0" providerId="Test" clId="FakeClientId" dt="2018-12-04T05:40:40.727" v="5" actId="20577"/>
        <pc:sldMkLst>
          <pc:docMk/>
          <pc:sldMk cId="2321117250" sldId="278"/>
        </pc:sldMkLst>
        <pc:spChg chg="mod">
          <ac:chgData name="Fake Test User" userId="SID-0" providerId="Test" clId="FakeClientId" dt="2018-12-04T05:40:40.727" v="5" actId="20577"/>
          <ac:spMkLst>
            <pc:docMk/>
            <pc:sldMk cId="2321117250" sldId="278"/>
            <ac:spMk id="3" creationId="{D1E1198F-DBE4-4470-AE42-7DC4BC96CAD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Dikdörtgen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lvl1pPr defTabSz="931863">
              <a:spcBef>
                <a:spcPct val="0"/>
              </a:spcBef>
              <a:buClrTx/>
              <a:buSzTx/>
              <a:buFontTx/>
              <a:buNone/>
              <a:defRPr sz="1200"/>
            </a:lvl1pPr>
          </a:lstStyle>
          <a:p>
            <a:pPr rtl="0"/>
            <a:endParaRPr lang="tr-TR" dirty="0">
              <a:latin typeface="Arial" panose="020B0604020202020204" pitchFamily="34" charset="0"/>
            </a:endParaRPr>
          </a:p>
        </p:txBody>
      </p:sp>
      <p:sp>
        <p:nvSpPr>
          <p:cNvPr id="34819" name="Dikdörtgen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lvl1pPr algn="r" defTabSz="931863">
              <a:spcBef>
                <a:spcPct val="0"/>
              </a:spcBef>
              <a:buClrTx/>
              <a:buSzTx/>
              <a:buFontTx/>
              <a:buNone/>
              <a:defRPr sz="1200"/>
            </a:lvl1pPr>
          </a:lstStyle>
          <a:p>
            <a:pPr rtl="0"/>
            <a:fld id="{8EB1AC0F-E286-44A1-8E5A-20BC1E627360}" type="datetime1">
              <a:rPr lang="tr-TR" smtClean="0">
                <a:latin typeface="Arial" panose="020B0604020202020204" pitchFamily="34" charset="0"/>
              </a:rPr>
              <a:t>12.09.2022</a:t>
            </a:fld>
            <a:endParaRPr lang="tr-TR" dirty="0">
              <a:latin typeface="Arial" panose="020B0604020202020204" pitchFamily="34" charset="0"/>
            </a:endParaRPr>
          </a:p>
        </p:txBody>
      </p:sp>
      <p:sp>
        <p:nvSpPr>
          <p:cNvPr id="34820" name="Dikdörtgen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b" anchorCtr="0" compatLnSpc="1">
            <a:prstTxWarp prst="textNoShape">
              <a:avLst/>
            </a:prstTxWarp>
          </a:bodyPr>
          <a:lstStyle>
            <a:lvl1pPr defTabSz="931863">
              <a:spcBef>
                <a:spcPct val="0"/>
              </a:spcBef>
              <a:buClrTx/>
              <a:buSzTx/>
              <a:buFontTx/>
              <a:buNone/>
              <a:defRPr sz="1200"/>
            </a:lvl1pPr>
          </a:lstStyle>
          <a:p>
            <a:pPr rtl="0"/>
            <a:endParaRPr lang="tr-TR" dirty="0">
              <a:latin typeface="Arial" panose="020B0604020202020204" pitchFamily="34" charset="0"/>
            </a:endParaRPr>
          </a:p>
        </p:txBody>
      </p:sp>
      <p:sp>
        <p:nvSpPr>
          <p:cNvPr id="34821" name="Dikdörtgen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b" anchorCtr="0" compatLnSpc="1">
            <a:prstTxWarp prst="textNoShape">
              <a:avLst/>
            </a:prstTxWarp>
          </a:bodyPr>
          <a:lstStyle>
            <a:lvl1pPr algn="r" defTabSz="931863">
              <a:spcBef>
                <a:spcPct val="0"/>
              </a:spcBef>
              <a:buClrTx/>
              <a:buSzTx/>
              <a:buFontTx/>
              <a:buNone/>
              <a:defRPr sz="1200"/>
            </a:lvl1pPr>
          </a:lstStyle>
          <a:p>
            <a:pPr rtl="0"/>
            <a:fld id="{F0B6EC5B-DE15-4B62-9DC0-DE1BD893DD16}" type="slidenum">
              <a:rPr lang="tr-TR" smtClean="0">
                <a:latin typeface="Arial" panose="020B0604020202020204" pitchFamily="34" charset="0"/>
              </a:rPr>
              <a:pPr/>
              <a:t>‹#›</a:t>
            </a:fld>
            <a:endParaRPr lang="tr-TR" dirty="0">
              <a:latin typeface="Arial" panose="020B0604020202020204" pitchFamily="34" charset="0"/>
            </a:endParaRPr>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Dikdörtgen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lvl1pPr defTabSz="931863">
              <a:spcBef>
                <a:spcPct val="0"/>
              </a:spcBef>
              <a:buClrTx/>
              <a:buSzTx/>
              <a:buFontTx/>
              <a:buNone/>
              <a:defRPr sz="1200">
                <a:latin typeface="Arial" panose="020B0604020202020204" pitchFamily="34" charset="0"/>
              </a:defRPr>
            </a:lvl1pPr>
          </a:lstStyle>
          <a:p>
            <a:endParaRPr lang="tr-TR" noProof="0"/>
          </a:p>
        </p:txBody>
      </p:sp>
      <p:sp>
        <p:nvSpPr>
          <p:cNvPr id="26627" name="Dikdörtgen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lvl1pPr algn="r" defTabSz="931863">
              <a:spcBef>
                <a:spcPct val="0"/>
              </a:spcBef>
              <a:buClrTx/>
              <a:buSzTx/>
              <a:buFontTx/>
              <a:buNone/>
              <a:defRPr sz="1200">
                <a:latin typeface="Arial" panose="020B0604020202020204" pitchFamily="34" charset="0"/>
              </a:defRPr>
            </a:lvl1pPr>
          </a:lstStyle>
          <a:p>
            <a:fld id="{8B2142ED-62CF-4BE7-A720-C948E8939493}" type="datetime1">
              <a:rPr lang="tr-TR" noProof="0" smtClean="0"/>
              <a:t>12.09.2022</a:t>
            </a:fld>
            <a:endParaRPr lang="tr-TR" noProof="0"/>
          </a:p>
        </p:txBody>
      </p:sp>
      <p:sp>
        <p:nvSpPr>
          <p:cNvPr id="26628" name="Dikdörtgen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Dikdörtgen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26630" name="Dikdörtgen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b" anchorCtr="0" compatLnSpc="1">
            <a:prstTxWarp prst="textNoShape">
              <a:avLst/>
            </a:prstTxWarp>
          </a:bodyPr>
          <a:lstStyle>
            <a:lvl1pPr defTabSz="931863">
              <a:spcBef>
                <a:spcPct val="0"/>
              </a:spcBef>
              <a:buClrTx/>
              <a:buSzTx/>
              <a:buFontTx/>
              <a:buNone/>
              <a:defRPr sz="1200">
                <a:latin typeface="Arial" panose="020B0604020202020204" pitchFamily="34" charset="0"/>
              </a:defRPr>
            </a:lvl1pPr>
          </a:lstStyle>
          <a:p>
            <a:endParaRPr lang="tr-TR" noProof="0"/>
          </a:p>
        </p:txBody>
      </p:sp>
      <p:sp>
        <p:nvSpPr>
          <p:cNvPr id="26631" name="Dikdörtgen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b" anchorCtr="0" compatLnSpc="1">
            <a:prstTxWarp prst="textNoShape">
              <a:avLst/>
            </a:prstTxWarp>
          </a:bodyPr>
          <a:lstStyle>
            <a:lvl1pPr algn="r" defTabSz="931863">
              <a:spcBef>
                <a:spcPct val="0"/>
              </a:spcBef>
              <a:buClrTx/>
              <a:buSzTx/>
              <a:buFontTx/>
              <a:buNone/>
              <a:defRPr sz="1200">
                <a:latin typeface="Arial" panose="020B0604020202020204" pitchFamily="34" charset="0"/>
              </a:defRPr>
            </a:lvl1pPr>
          </a:lstStyle>
          <a:p>
            <a:fld id="{823FACB9-4E35-4CB3-835A-2EBF55FAEDE3}" type="slidenum">
              <a:rPr lang="tr-TR" noProof="0" smtClean="0"/>
              <a:pPr/>
              <a:t>‹#›</a:t>
            </a:fld>
            <a:endParaRPr lang="tr-TR" noProof="0"/>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panose="020B0604020202020204" pitchFamily="34" charset="0"/>
        <a:ea typeface="+mn-ea"/>
        <a:cs typeface="Arial"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23FACB9-4E35-4CB3-835A-2EBF55FAEDE3}" type="slidenum">
              <a:rPr lang="tr-TR" smtClean="0"/>
              <a:pPr/>
              <a:t>1</a:t>
            </a:fld>
            <a:endParaRPr lang="tr-TR" dirty="0"/>
          </a:p>
        </p:txBody>
      </p:sp>
    </p:spTree>
    <p:extLst>
      <p:ext uri="{BB962C8B-B14F-4D97-AF65-F5344CB8AC3E}">
        <p14:creationId xmlns:p14="http://schemas.microsoft.com/office/powerpoint/2010/main" val="1105594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23FACB9-4E35-4CB3-835A-2EBF55FAEDE3}" type="slidenum">
              <a:rPr lang="tr-TR" smtClean="0"/>
              <a:pPr/>
              <a:t>10</a:t>
            </a:fld>
            <a:endParaRPr lang="tr-TR" dirty="0"/>
          </a:p>
        </p:txBody>
      </p:sp>
    </p:spTree>
    <p:extLst>
      <p:ext uri="{BB962C8B-B14F-4D97-AF65-F5344CB8AC3E}">
        <p14:creationId xmlns:p14="http://schemas.microsoft.com/office/powerpoint/2010/main" val="4217638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23FACB9-4E35-4CB3-835A-2EBF55FAEDE3}" type="slidenum">
              <a:rPr lang="tr-TR" smtClean="0"/>
              <a:pPr/>
              <a:t>11</a:t>
            </a:fld>
            <a:endParaRPr lang="tr-TR" dirty="0"/>
          </a:p>
        </p:txBody>
      </p:sp>
    </p:spTree>
    <p:extLst>
      <p:ext uri="{BB962C8B-B14F-4D97-AF65-F5344CB8AC3E}">
        <p14:creationId xmlns:p14="http://schemas.microsoft.com/office/powerpoint/2010/main" val="930975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23FACB9-4E35-4CB3-835A-2EBF55FAEDE3}" type="slidenum">
              <a:rPr lang="tr-TR" smtClean="0"/>
              <a:pPr/>
              <a:t>12</a:t>
            </a:fld>
            <a:endParaRPr lang="tr-TR" dirty="0"/>
          </a:p>
        </p:txBody>
      </p:sp>
    </p:spTree>
    <p:extLst>
      <p:ext uri="{BB962C8B-B14F-4D97-AF65-F5344CB8AC3E}">
        <p14:creationId xmlns:p14="http://schemas.microsoft.com/office/powerpoint/2010/main" val="1028297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23FACB9-4E35-4CB3-835A-2EBF55FAEDE3}" type="slidenum">
              <a:rPr lang="tr-TR" smtClean="0"/>
              <a:pPr/>
              <a:t>13</a:t>
            </a:fld>
            <a:endParaRPr lang="tr-TR" dirty="0"/>
          </a:p>
        </p:txBody>
      </p:sp>
    </p:spTree>
    <p:extLst>
      <p:ext uri="{BB962C8B-B14F-4D97-AF65-F5344CB8AC3E}">
        <p14:creationId xmlns:p14="http://schemas.microsoft.com/office/powerpoint/2010/main" val="175719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23FACB9-4E35-4CB3-835A-2EBF55FAEDE3}" type="slidenum">
              <a:rPr lang="tr-TR" smtClean="0"/>
              <a:pPr/>
              <a:t>2</a:t>
            </a:fld>
            <a:endParaRPr lang="tr-TR" dirty="0"/>
          </a:p>
        </p:txBody>
      </p:sp>
    </p:spTree>
    <p:extLst>
      <p:ext uri="{BB962C8B-B14F-4D97-AF65-F5344CB8AC3E}">
        <p14:creationId xmlns:p14="http://schemas.microsoft.com/office/powerpoint/2010/main" val="755438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23FACB9-4E35-4CB3-835A-2EBF55FAEDE3}" type="slidenum">
              <a:rPr lang="tr-TR" smtClean="0"/>
              <a:pPr/>
              <a:t>3</a:t>
            </a:fld>
            <a:endParaRPr lang="tr-TR" dirty="0"/>
          </a:p>
        </p:txBody>
      </p:sp>
    </p:spTree>
    <p:extLst>
      <p:ext uri="{BB962C8B-B14F-4D97-AF65-F5344CB8AC3E}">
        <p14:creationId xmlns:p14="http://schemas.microsoft.com/office/powerpoint/2010/main" val="1180608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23FACB9-4E35-4CB3-835A-2EBF55FAEDE3}" type="slidenum">
              <a:rPr lang="tr-TR" smtClean="0"/>
              <a:pPr/>
              <a:t>4</a:t>
            </a:fld>
            <a:endParaRPr lang="tr-TR" dirty="0"/>
          </a:p>
        </p:txBody>
      </p:sp>
    </p:spTree>
    <p:extLst>
      <p:ext uri="{BB962C8B-B14F-4D97-AF65-F5344CB8AC3E}">
        <p14:creationId xmlns:p14="http://schemas.microsoft.com/office/powerpoint/2010/main" val="551175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23FACB9-4E35-4CB3-835A-2EBF55FAEDE3}" type="slidenum">
              <a:rPr lang="tr-TR" smtClean="0"/>
              <a:pPr/>
              <a:t>5</a:t>
            </a:fld>
            <a:endParaRPr lang="tr-TR" dirty="0"/>
          </a:p>
        </p:txBody>
      </p:sp>
    </p:spTree>
    <p:extLst>
      <p:ext uri="{BB962C8B-B14F-4D97-AF65-F5344CB8AC3E}">
        <p14:creationId xmlns:p14="http://schemas.microsoft.com/office/powerpoint/2010/main" val="2074647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23FACB9-4E35-4CB3-835A-2EBF55FAEDE3}" type="slidenum">
              <a:rPr lang="tr-TR" smtClean="0"/>
              <a:pPr/>
              <a:t>6</a:t>
            </a:fld>
            <a:endParaRPr lang="tr-TR" dirty="0"/>
          </a:p>
        </p:txBody>
      </p:sp>
    </p:spTree>
    <p:extLst>
      <p:ext uri="{BB962C8B-B14F-4D97-AF65-F5344CB8AC3E}">
        <p14:creationId xmlns:p14="http://schemas.microsoft.com/office/powerpoint/2010/main" val="2389629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23FACB9-4E35-4CB3-835A-2EBF55FAEDE3}" type="slidenum">
              <a:rPr lang="tr-TR" smtClean="0"/>
              <a:pPr/>
              <a:t>7</a:t>
            </a:fld>
            <a:endParaRPr lang="tr-TR" dirty="0"/>
          </a:p>
        </p:txBody>
      </p:sp>
    </p:spTree>
    <p:extLst>
      <p:ext uri="{BB962C8B-B14F-4D97-AF65-F5344CB8AC3E}">
        <p14:creationId xmlns:p14="http://schemas.microsoft.com/office/powerpoint/2010/main" val="2483098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23FACB9-4E35-4CB3-835A-2EBF55FAEDE3}" type="slidenum">
              <a:rPr lang="tr-TR" smtClean="0"/>
              <a:pPr/>
              <a:t>8</a:t>
            </a:fld>
            <a:endParaRPr lang="tr-TR" dirty="0"/>
          </a:p>
        </p:txBody>
      </p:sp>
    </p:spTree>
    <p:extLst>
      <p:ext uri="{BB962C8B-B14F-4D97-AF65-F5344CB8AC3E}">
        <p14:creationId xmlns:p14="http://schemas.microsoft.com/office/powerpoint/2010/main" val="1163342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23FACB9-4E35-4CB3-835A-2EBF55FAEDE3}" type="slidenum">
              <a:rPr lang="tr-TR" smtClean="0"/>
              <a:pPr/>
              <a:t>9</a:t>
            </a:fld>
            <a:endParaRPr lang="tr-TR" dirty="0"/>
          </a:p>
        </p:txBody>
      </p:sp>
    </p:spTree>
    <p:extLst>
      <p:ext uri="{BB962C8B-B14F-4D97-AF65-F5344CB8AC3E}">
        <p14:creationId xmlns:p14="http://schemas.microsoft.com/office/powerpoint/2010/main" val="2860504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47106" name="Çizgi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dirty="0">
              <a:latin typeface="Arial" panose="020B0604020202020204" pitchFamily="34" charset="0"/>
            </a:endParaRPr>
          </a:p>
        </p:txBody>
      </p:sp>
      <p:grpSp>
        <p:nvGrpSpPr>
          <p:cNvPr id="47112" name="Grup 8"/>
          <p:cNvGrpSpPr>
            <a:grpSpLocks/>
          </p:cNvGrpSpPr>
          <p:nvPr/>
        </p:nvGrpSpPr>
        <p:grpSpPr bwMode="auto">
          <a:xfrm>
            <a:off x="7493000" y="2992438"/>
            <a:ext cx="1338263"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1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1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1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1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1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1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2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2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2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2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2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2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2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2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2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2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3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3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3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3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3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3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3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3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3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3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4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4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4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714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grpSp>
      <p:sp>
        <p:nvSpPr>
          <p:cNvPr id="47144" name="Çizgi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dirty="0">
              <a:latin typeface="Arial" panose="020B0604020202020204" pitchFamily="34" charset="0"/>
            </a:endParaRPr>
          </a:p>
        </p:txBody>
      </p:sp>
      <p:sp>
        <p:nvSpPr>
          <p:cNvPr id="47107" name="Başlık Yer Tutucusu 1"/>
          <p:cNvSpPr>
            <a:spLocks noGrp="1" noChangeArrowheads="1"/>
          </p:cNvSpPr>
          <p:nvPr>
            <p:ph type="ctrTitle" hasCustomPrompt="1"/>
          </p:nvPr>
        </p:nvSpPr>
        <p:spPr>
          <a:xfrm>
            <a:off x="315913" y="466725"/>
            <a:ext cx="6781800" cy="2133600"/>
          </a:xfrm>
        </p:spPr>
        <p:txBody>
          <a:bodyPr rtlCol="0"/>
          <a:lstStyle>
            <a:lvl1pPr algn="r">
              <a:defRPr sz="4400">
                <a:latin typeface="Arial" panose="020B0604020202020204" pitchFamily="34" charset="0"/>
              </a:defRPr>
            </a:lvl1pPr>
          </a:lstStyle>
          <a:p>
            <a:pPr lvl="0" rtl="0"/>
            <a:r>
              <a:rPr lang="tr-TR" noProof="0"/>
              <a:t>Asıl başlık stilini düzenlemek için tıklayın</a:t>
            </a:r>
            <a:endParaRPr lang="tr-TR" noProof="0" dirty="0"/>
          </a:p>
        </p:txBody>
      </p:sp>
      <p:sp>
        <p:nvSpPr>
          <p:cNvPr id="47108" name="Metin Yer Tutucusu 2"/>
          <p:cNvSpPr>
            <a:spLocks noGrp="1" noChangeArrowheads="1"/>
          </p:cNvSpPr>
          <p:nvPr>
            <p:ph type="subTitle" idx="1" hasCustomPrompt="1"/>
          </p:nvPr>
        </p:nvSpPr>
        <p:spPr>
          <a:xfrm>
            <a:off x="849313" y="3049588"/>
            <a:ext cx="6248400" cy="2362200"/>
          </a:xfrm>
        </p:spPr>
        <p:txBody>
          <a:bodyPr rtlCol="0"/>
          <a:lstStyle>
            <a:lvl1pPr marL="0" indent="0" algn="r">
              <a:buFontTx/>
              <a:buNone/>
              <a:defRPr sz="2900">
                <a:latin typeface="Arial" panose="020B0604020202020204" pitchFamily="34" charset="0"/>
              </a:defRPr>
            </a:lvl1pPr>
          </a:lstStyle>
          <a:p>
            <a:pPr lvl="0" rtl="0"/>
            <a:r>
              <a:rPr lang="tr-TR" noProof="0"/>
              <a:t>Asıl alt başlık stilini düzenlemek için tıklatın</a:t>
            </a:r>
            <a:endParaRPr lang="tr-TR" noProof="0" dirty="0"/>
          </a:p>
        </p:txBody>
      </p:sp>
      <p:sp>
        <p:nvSpPr>
          <p:cNvPr id="47109" name="Tarih Yer Tutucusu 3"/>
          <p:cNvSpPr>
            <a:spLocks noGrp="1" noChangeArrowheads="1"/>
          </p:cNvSpPr>
          <p:nvPr>
            <p:ph type="dt" sz="half" idx="2"/>
          </p:nvPr>
        </p:nvSpPr>
        <p:spPr/>
        <p:txBody>
          <a:bodyPr rtlCol="0"/>
          <a:lstStyle>
            <a:lvl1pPr>
              <a:defRPr>
                <a:latin typeface="Arial" panose="020B0604020202020204" pitchFamily="34" charset="0"/>
              </a:defRPr>
            </a:lvl1pPr>
          </a:lstStyle>
          <a:p>
            <a:fld id="{E06B36F6-45CF-44EC-92EC-747323348449}" type="datetime1">
              <a:rPr lang="tr-TR" altLang="en-US" smtClean="0"/>
              <a:t>12.09.2022</a:t>
            </a:fld>
            <a:endParaRPr lang="tr-TR" altLang="en-US" dirty="0"/>
          </a:p>
        </p:txBody>
      </p:sp>
      <p:sp>
        <p:nvSpPr>
          <p:cNvPr id="47110" name="Alt Bilgi Yer Tutucusu 4"/>
          <p:cNvSpPr>
            <a:spLocks noGrp="1" noChangeArrowheads="1"/>
          </p:cNvSpPr>
          <p:nvPr>
            <p:ph type="ftr" sz="quarter" idx="3"/>
          </p:nvPr>
        </p:nvSpPr>
        <p:spPr/>
        <p:txBody>
          <a:bodyPr rtlCol="0"/>
          <a:lstStyle>
            <a:lvl1pPr>
              <a:defRPr>
                <a:latin typeface="Arial" panose="020B0604020202020204" pitchFamily="34" charset="0"/>
              </a:defRPr>
            </a:lvl1pPr>
          </a:lstStyle>
          <a:p>
            <a:r>
              <a:rPr lang="tr-TR"/>
              <a:t>Alt bilgi ekleme</a:t>
            </a:r>
            <a:endParaRPr lang="tr-TR" dirty="0"/>
          </a:p>
        </p:txBody>
      </p:sp>
      <p:sp>
        <p:nvSpPr>
          <p:cNvPr id="47111" name="Slayt Numarası Yer Tutucusu 5"/>
          <p:cNvSpPr>
            <a:spLocks noGrp="1" noChangeArrowheads="1"/>
          </p:cNvSpPr>
          <p:nvPr>
            <p:ph type="sldNum" sz="quarter" idx="4"/>
          </p:nvPr>
        </p:nvSpPr>
        <p:spPr/>
        <p:txBody>
          <a:bodyPr rtlCol="0"/>
          <a:lstStyle>
            <a:lvl1pPr>
              <a:defRPr>
                <a:latin typeface="Arial" panose="020B0604020202020204" pitchFamily="34" charset="0"/>
              </a:defRPr>
            </a:lvl1pPr>
          </a:lstStyle>
          <a:p>
            <a:fld id="{E945280F-DE53-48B1-9FB9-96A39916642A}" type="slidenum">
              <a:rPr lang="tr-TR" altLang="en-US" smtClean="0"/>
              <a:pPr/>
              <a:t>‹#›</a:t>
            </a:fld>
            <a:endParaRPr lang="tr-TR" altLang="en-US" dirty="0"/>
          </a:p>
        </p:txBody>
      </p:sp>
    </p:spTree>
    <p:extLst>
      <p:ext uri="{BB962C8B-B14F-4D97-AF65-F5344CB8AC3E}">
        <p14:creationId xmlns:p14="http://schemas.microsoft.com/office/powerpoint/2010/main" val="265716088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hasCustomPrompt="1"/>
          </p:nvPr>
        </p:nvSpPr>
        <p:spPr/>
        <p:txBody>
          <a:bodyPr rtlCol="0"/>
          <a:lstStyle>
            <a:lvl1pPr>
              <a:defRPr>
                <a:latin typeface="Arial" panose="020B0604020202020204" pitchFamily="34" charset="0"/>
              </a:defRPr>
            </a:lvl1pPr>
          </a:lstStyle>
          <a:p>
            <a:pPr rtl="0"/>
            <a:r>
              <a:rPr lang="tr-TR"/>
              <a:t>Asıl başlık stilini düzenlemek için tıklayın</a:t>
            </a:r>
            <a:endParaRPr lang="tr-TR" dirty="0"/>
          </a:p>
        </p:txBody>
      </p:sp>
      <p:sp>
        <p:nvSpPr>
          <p:cNvPr id="3" name="Dikey Metin Yer Tutucusu 2"/>
          <p:cNvSpPr>
            <a:spLocks noGrp="1"/>
          </p:cNvSpPr>
          <p:nvPr>
            <p:ph type="body" orient="vert" idx="1" hasCustomPrompt="1"/>
          </p:nvPr>
        </p:nvSpPr>
        <p:spPr/>
        <p:txBody>
          <a:bodyPr vert="eaVert" rtlCol="0"/>
          <a:lstStyle>
            <a:lvl1pPr marL="45720" indent="0">
              <a:buFontTx/>
              <a:buNone/>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Tarih Yer Tutucusu 3"/>
          <p:cNvSpPr>
            <a:spLocks noGrp="1"/>
          </p:cNvSpPr>
          <p:nvPr>
            <p:ph type="dt" sz="half" idx="10"/>
          </p:nvPr>
        </p:nvSpPr>
        <p:spPr/>
        <p:txBody>
          <a:bodyPr rtlCol="0"/>
          <a:lstStyle>
            <a:lvl1pPr>
              <a:defRPr>
                <a:latin typeface="Arial" panose="020B0604020202020204" pitchFamily="34" charset="0"/>
              </a:defRPr>
            </a:lvl1pPr>
          </a:lstStyle>
          <a:p>
            <a:fld id="{01AD666B-80F8-4322-9C36-13ED0A30C122}" type="datetime1">
              <a:rPr lang="tr-TR" altLang="en-US" smtClean="0"/>
              <a:t>12.09.2022</a:t>
            </a:fld>
            <a:endParaRPr lang="tr-TR" altLang="en-US" dirty="0"/>
          </a:p>
        </p:txBody>
      </p:sp>
      <p:sp>
        <p:nvSpPr>
          <p:cNvPr id="5" name="Alt Bilgi Yer Tutucusu 4"/>
          <p:cNvSpPr>
            <a:spLocks noGrp="1"/>
          </p:cNvSpPr>
          <p:nvPr>
            <p:ph type="ftr" sz="quarter" idx="11"/>
          </p:nvPr>
        </p:nvSpPr>
        <p:spPr/>
        <p:txBody>
          <a:bodyPr rtlCol="0"/>
          <a:lstStyle>
            <a:lvl1pPr>
              <a:defRPr>
                <a:latin typeface="Arial" panose="020B0604020202020204" pitchFamily="34" charset="0"/>
              </a:defRPr>
            </a:lvl1pPr>
          </a:lstStyle>
          <a:p>
            <a:r>
              <a:rPr lang="tr-TR"/>
              <a:t>Alt bilgi ekleme</a:t>
            </a:r>
            <a:endParaRPr lang="tr-TR" dirty="0"/>
          </a:p>
        </p:txBody>
      </p:sp>
      <p:sp>
        <p:nvSpPr>
          <p:cNvPr id="6" name="Slayt Numarası Yer Tutucusu 5"/>
          <p:cNvSpPr>
            <a:spLocks noGrp="1"/>
          </p:cNvSpPr>
          <p:nvPr>
            <p:ph type="sldNum" sz="quarter" idx="12"/>
          </p:nvPr>
        </p:nvSpPr>
        <p:spPr/>
        <p:txBody>
          <a:bodyPr rtlCol="0"/>
          <a:lstStyle>
            <a:lvl1pPr>
              <a:defRPr>
                <a:latin typeface="Arial" panose="020B0604020202020204" pitchFamily="34" charset="0"/>
              </a:defRPr>
            </a:lvl1pPr>
          </a:lstStyle>
          <a:p>
            <a:fld id="{872E90EB-6CA4-453F-8712-C339590DE034}" type="slidenum">
              <a:rPr lang="tr-TR" altLang="en-US" smtClean="0"/>
              <a:pPr/>
              <a:t>‹#›</a:t>
            </a:fld>
            <a:endParaRPr lang="tr-TR" altLang="en-US" dirty="0"/>
          </a:p>
        </p:txBody>
      </p:sp>
    </p:spTree>
    <p:extLst>
      <p:ext uri="{BB962C8B-B14F-4D97-AF65-F5344CB8AC3E}">
        <p14:creationId xmlns:p14="http://schemas.microsoft.com/office/powerpoint/2010/main" val="2723983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hasCustomPrompt="1"/>
          </p:nvPr>
        </p:nvSpPr>
        <p:spPr>
          <a:xfrm>
            <a:off x="6457950" y="228600"/>
            <a:ext cx="2076450" cy="5707063"/>
          </a:xfrm>
        </p:spPr>
        <p:txBody>
          <a:bodyPr vert="eaVert" rtlCol="0"/>
          <a:lstStyle>
            <a:lvl1pPr>
              <a:defRPr>
                <a:latin typeface="Arial" panose="020B0604020202020204" pitchFamily="34" charset="0"/>
              </a:defRPr>
            </a:lvl1pPr>
          </a:lstStyle>
          <a:p>
            <a:pPr rtl="0"/>
            <a:r>
              <a:rPr lang="tr-TR"/>
              <a:t>Asıl başlık stilini düzenlemek için tıklayın</a:t>
            </a:r>
            <a:endParaRPr lang="tr-TR" dirty="0"/>
          </a:p>
        </p:txBody>
      </p:sp>
      <p:sp>
        <p:nvSpPr>
          <p:cNvPr id="3" name="Dikey Metin Yer Tutucusu 2"/>
          <p:cNvSpPr>
            <a:spLocks noGrp="1"/>
          </p:cNvSpPr>
          <p:nvPr>
            <p:ph type="body" orient="vert" idx="1" hasCustomPrompt="1"/>
          </p:nvPr>
        </p:nvSpPr>
        <p:spPr>
          <a:xfrm>
            <a:off x="228600" y="228600"/>
            <a:ext cx="6076950" cy="5707063"/>
          </a:xfrm>
        </p:spPr>
        <p:txBody>
          <a:bodyPr vert="eaVert" rtlCol="0"/>
          <a:lstStyle>
            <a:lvl1pPr marL="45720" indent="0">
              <a:buFontTx/>
              <a:buNone/>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Tarih Yer Tutucusu 3"/>
          <p:cNvSpPr>
            <a:spLocks noGrp="1"/>
          </p:cNvSpPr>
          <p:nvPr>
            <p:ph type="dt" sz="half" idx="10"/>
          </p:nvPr>
        </p:nvSpPr>
        <p:spPr/>
        <p:txBody>
          <a:bodyPr rtlCol="0"/>
          <a:lstStyle>
            <a:lvl1pPr>
              <a:defRPr>
                <a:latin typeface="Arial" panose="020B0604020202020204" pitchFamily="34" charset="0"/>
              </a:defRPr>
            </a:lvl1pPr>
          </a:lstStyle>
          <a:p>
            <a:fld id="{BE6A5FAC-E593-49AE-AED3-51E74CBDF44F}" type="datetime1">
              <a:rPr lang="tr-TR" altLang="en-US" smtClean="0"/>
              <a:t>12.09.2022</a:t>
            </a:fld>
            <a:endParaRPr lang="tr-TR" altLang="en-US" dirty="0"/>
          </a:p>
        </p:txBody>
      </p:sp>
      <p:sp>
        <p:nvSpPr>
          <p:cNvPr id="5" name="Alt Bilgi Yer Tutucusu 4"/>
          <p:cNvSpPr>
            <a:spLocks noGrp="1"/>
          </p:cNvSpPr>
          <p:nvPr>
            <p:ph type="ftr" sz="quarter" idx="11"/>
          </p:nvPr>
        </p:nvSpPr>
        <p:spPr/>
        <p:txBody>
          <a:bodyPr rtlCol="0"/>
          <a:lstStyle>
            <a:lvl1pPr>
              <a:defRPr>
                <a:latin typeface="Arial" panose="020B0604020202020204" pitchFamily="34" charset="0"/>
              </a:defRPr>
            </a:lvl1pPr>
          </a:lstStyle>
          <a:p>
            <a:r>
              <a:rPr lang="tr-TR"/>
              <a:t>Alt bilgi ekleme</a:t>
            </a:r>
            <a:endParaRPr lang="tr-TR" dirty="0"/>
          </a:p>
        </p:txBody>
      </p:sp>
      <p:sp>
        <p:nvSpPr>
          <p:cNvPr id="6" name="Slayt Numarası Yer Tutucusu 5"/>
          <p:cNvSpPr>
            <a:spLocks noGrp="1"/>
          </p:cNvSpPr>
          <p:nvPr>
            <p:ph type="sldNum" sz="quarter" idx="12"/>
          </p:nvPr>
        </p:nvSpPr>
        <p:spPr/>
        <p:txBody>
          <a:bodyPr rtlCol="0"/>
          <a:lstStyle>
            <a:lvl1pPr>
              <a:defRPr>
                <a:latin typeface="Arial" panose="020B0604020202020204" pitchFamily="34" charset="0"/>
              </a:defRPr>
            </a:lvl1pPr>
          </a:lstStyle>
          <a:p>
            <a:fld id="{26D251BA-4196-46F7-BF5E-DE37F6712AD1}" type="slidenum">
              <a:rPr lang="tr-TR" altLang="en-US" smtClean="0"/>
              <a:pPr/>
              <a:t>‹#›</a:t>
            </a:fld>
            <a:endParaRPr lang="tr-TR" altLang="en-US" dirty="0"/>
          </a:p>
        </p:txBody>
      </p:sp>
    </p:spTree>
    <p:extLst>
      <p:ext uri="{BB962C8B-B14F-4D97-AF65-F5344CB8AC3E}">
        <p14:creationId xmlns:p14="http://schemas.microsoft.com/office/powerpoint/2010/main" val="652560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p:txBody>
          <a:bodyPr rtlCol="0"/>
          <a:lstStyle>
            <a:lvl1pPr>
              <a:defRPr>
                <a:latin typeface="Arial" panose="020B0604020202020204" pitchFamily="34" charset="0"/>
              </a:defRPr>
            </a:lvl1pPr>
          </a:lstStyle>
          <a:p>
            <a:pPr rtl="0"/>
            <a:r>
              <a:rPr lang="tr-TR"/>
              <a:t>Asıl başlık stilini düzenlemek için tıklayın</a:t>
            </a:r>
            <a:endParaRPr lang="tr-TR" dirty="0"/>
          </a:p>
        </p:txBody>
      </p:sp>
      <p:sp>
        <p:nvSpPr>
          <p:cNvPr id="3" name="İçerik Yer Tutucusu 2"/>
          <p:cNvSpPr>
            <a:spLocks noGrp="1"/>
          </p:cNvSpPr>
          <p:nvPr>
            <p:ph idx="1" hasCustomPrompt="1"/>
          </p:nvPr>
        </p:nvSpPr>
        <p:spPr/>
        <p:txBody>
          <a:bodyPr rtlCol="0"/>
          <a:lstStyle>
            <a:lvl1pPr marL="45720" indent="0">
              <a:buFontTx/>
              <a:buNone/>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Tarih Yer Tutucusu 3"/>
          <p:cNvSpPr>
            <a:spLocks noGrp="1"/>
          </p:cNvSpPr>
          <p:nvPr>
            <p:ph type="dt" sz="half" idx="10"/>
          </p:nvPr>
        </p:nvSpPr>
        <p:spPr/>
        <p:txBody>
          <a:bodyPr rtlCol="0"/>
          <a:lstStyle>
            <a:lvl1pPr>
              <a:defRPr>
                <a:latin typeface="Arial" panose="020B0604020202020204" pitchFamily="34" charset="0"/>
              </a:defRPr>
            </a:lvl1pPr>
          </a:lstStyle>
          <a:p>
            <a:fld id="{AF121EA4-7451-46EF-AC9C-BE38A0CA0DC9}" type="datetime1">
              <a:rPr lang="tr-TR" altLang="en-US" smtClean="0"/>
              <a:t>12.09.2022</a:t>
            </a:fld>
            <a:endParaRPr lang="tr-TR" altLang="en-US" dirty="0"/>
          </a:p>
        </p:txBody>
      </p:sp>
      <p:sp>
        <p:nvSpPr>
          <p:cNvPr id="5" name="Alt Bilgi Yer Tutucusu 4"/>
          <p:cNvSpPr>
            <a:spLocks noGrp="1"/>
          </p:cNvSpPr>
          <p:nvPr>
            <p:ph type="ftr" sz="quarter" idx="11"/>
          </p:nvPr>
        </p:nvSpPr>
        <p:spPr/>
        <p:txBody>
          <a:bodyPr rtlCol="0"/>
          <a:lstStyle>
            <a:lvl1pPr>
              <a:defRPr>
                <a:latin typeface="Arial" panose="020B0604020202020204" pitchFamily="34" charset="0"/>
              </a:defRPr>
            </a:lvl1pPr>
          </a:lstStyle>
          <a:p>
            <a:r>
              <a:rPr lang="tr-TR"/>
              <a:t>Alt bilgi ekleme</a:t>
            </a:r>
            <a:endParaRPr lang="tr-TR" dirty="0"/>
          </a:p>
        </p:txBody>
      </p:sp>
      <p:sp>
        <p:nvSpPr>
          <p:cNvPr id="6" name="Slayt Numarası Yer Tutucusu 5"/>
          <p:cNvSpPr>
            <a:spLocks noGrp="1"/>
          </p:cNvSpPr>
          <p:nvPr>
            <p:ph type="sldNum" sz="quarter" idx="12"/>
          </p:nvPr>
        </p:nvSpPr>
        <p:spPr/>
        <p:txBody>
          <a:bodyPr rtlCol="0"/>
          <a:lstStyle>
            <a:lvl1pPr>
              <a:defRPr>
                <a:latin typeface="Arial" panose="020B0604020202020204" pitchFamily="34" charset="0"/>
              </a:defRPr>
            </a:lvl1pPr>
          </a:lstStyle>
          <a:p>
            <a:fld id="{71C6F290-D301-4864-9490-340EF11588D9}" type="slidenum">
              <a:rPr lang="tr-TR" altLang="en-US" smtClean="0"/>
              <a:pPr/>
              <a:t>‹#›</a:t>
            </a:fld>
            <a:endParaRPr lang="tr-TR" altLang="en-US" dirty="0"/>
          </a:p>
        </p:txBody>
      </p:sp>
    </p:spTree>
    <p:extLst>
      <p:ext uri="{BB962C8B-B14F-4D97-AF65-F5344CB8AC3E}">
        <p14:creationId xmlns:p14="http://schemas.microsoft.com/office/powerpoint/2010/main" val="2165299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722313" y="4406900"/>
            <a:ext cx="7772400" cy="1362075"/>
          </a:xfrm>
        </p:spPr>
        <p:txBody>
          <a:bodyPr rtlCol="0" anchor="t"/>
          <a:lstStyle>
            <a:lvl1pPr algn="l">
              <a:defRPr sz="4000" b="1" cap="all">
                <a:latin typeface="Arial" panose="020B0604020202020204" pitchFamily="34" charset="0"/>
              </a:defRPr>
            </a:lvl1pPr>
          </a:lstStyle>
          <a:p>
            <a:pPr rtl="0"/>
            <a:r>
              <a:rPr lang="tr-TR"/>
              <a:t>Asıl başlık stilini düzenlemek için tıklayın</a:t>
            </a:r>
            <a:endParaRPr lang="tr-TR" dirty="0"/>
          </a:p>
        </p:txBody>
      </p:sp>
      <p:sp>
        <p:nvSpPr>
          <p:cNvPr id="3" name="Metin Yer Tutucusu 2"/>
          <p:cNvSpPr>
            <a:spLocks noGrp="1"/>
          </p:cNvSpPr>
          <p:nvPr>
            <p:ph type="body" idx="1" hasCustomPrompt="1"/>
          </p:nvPr>
        </p:nvSpPr>
        <p:spPr>
          <a:xfrm>
            <a:off x="722313" y="2906713"/>
            <a:ext cx="7772400" cy="1500187"/>
          </a:xfrm>
        </p:spPr>
        <p:txBody>
          <a:bodyPr rtlCol="0" anchor="b"/>
          <a:lstStyle>
            <a:lvl1pPr marL="0" indent="0">
              <a:buNone/>
              <a:defRPr sz="2000">
                <a:latin typeface="Arial" panose="020B060402020202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rtl="0"/>
            <a:r>
              <a:rPr lang="tr-TR"/>
              <a:t>Asıl metin stillerini düzenlemek için tıklayın</a:t>
            </a:r>
            <a:endParaRPr lang="tr-TR" dirty="0"/>
          </a:p>
        </p:txBody>
      </p:sp>
      <p:sp>
        <p:nvSpPr>
          <p:cNvPr id="4" name="Tarih Yer Tutucusu 3"/>
          <p:cNvSpPr>
            <a:spLocks noGrp="1"/>
          </p:cNvSpPr>
          <p:nvPr>
            <p:ph type="dt" sz="half" idx="10"/>
          </p:nvPr>
        </p:nvSpPr>
        <p:spPr/>
        <p:txBody>
          <a:bodyPr rtlCol="0"/>
          <a:lstStyle>
            <a:lvl1pPr>
              <a:defRPr>
                <a:latin typeface="Arial" panose="020B0604020202020204" pitchFamily="34" charset="0"/>
              </a:defRPr>
            </a:lvl1pPr>
          </a:lstStyle>
          <a:p>
            <a:fld id="{2477DF7E-E0B3-4182-8D13-C2DDF93AB6B5}" type="datetime1">
              <a:rPr lang="tr-TR" altLang="en-US" smtClean="0"/>
              <a:t>12.09.2022</a:t>
            </a:fld>
            <a:endParaRPr lang="tr-TR" altLang="en-US" dirty="0"/>
          </a:p>
        </p:txBody>
      </p:sp>
      <p:sp>
        <p:nvSpPr>
          <p:cNvPr id="5" name="Alt Bilgi Yer Tutucusu 4"/>
          <p:cNvSpPr>
            <a:spLocks noGrp="1"/>
          </p:cNvSpPr>
          <p:nvPr>
            <p:ph type="ftr" sz="quarter" idx="11"/>
          </p:nvPr>
        </p:nvSpPr>
        <p:spPr/>
        <p:txBody>
          <a:bodyPr rtlCol="0"/>
          <a:lstStyle>
            <a:lvl1pPr>
              <a:defRPr>
                <a:latin typeface="Arial" panose="020B0604020202020204" pitchFamily="34" charset="0"/>
              </a:defRPr>
            </a:lvl1pPr>
          </a:lstStyle>
          <a:p>
            <a:r>
              <a:rPr lang="tr-TR"/>
              <a:t>Alt bilgi ekleme</a:t>
            </a:r>
            <a:endParaRPr lang="tr-TR" dirty="0"/>
          </a:p>
        </p:txBody>
      </p:sp>
      <p:sp>
        <p:nvSpPr>
          <p:cNvPr id="6" name="Slayt Numarası Yer Tutucusu 5"/>
          <p:cNvSpPr>
            <a:spLocks noGrp="1"/>
          </p:cNvSpPr>
          <p:nvPr>
            <p:ph type="sldNum" sz="quarter" idx="12"/>
          </p:nvPr>
        </p:nvSpPr>
        <p:spPr/>
        <p:txBody>
          <a:bodyPr rtlCol="0"/>
          <a:lstStyle>
            <a:lvl1pPr>
              <a:defRPr>
                <a:latin typeface="Arial" panose="020B0604020202020204" pitchFamily="34" charset="0"/>
              </a:defRPr>
            </a:lvl1pPr>
          </a:lstStyle>
          <a:p>
            <a:fld id="{D0208CE1-DD55-4A43-A479-EF83A2DC3985}" type="slidenum">
              <a:rPr lang="tr-TR" altLang="en-US" smtClean="0"/>
              <a:pPr/>
              <a:t>‹#›</a:t>
            </a:fld>
            <a:endParaRPr lang="tr-TR" altLang="en-US" dirty="0"/>
          </a:p>
        </p:txBody>
      </p:sp>
    </p:spTree>
    <p:extLst>
      <p:ext uri="{BB962C8B-B14F-4D97-AF65-F5344CB8AC3E}">
        <p14:creationId xmlns:p14="http://schemas.microsoft.com/office/powerpoint/2010/main" val="392431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p:txBody>
          <a:bodyPr rtlCol="0"/>
          <a:lstStyle>
            <a:lvl1pPr>
              <a:defRPr>
                <a:latin typeface="Arial" panose="020B0604020202020204" pitchFamily="34" charset="0"/>
              </a:defRPr>
            </a:lvl1pPr>
          </a:lstStyle>
          <a:p>
            <a:pPr rtl="0"/>
            <a:r>
              <a:rPr lang="tr-TR"/>
              <a:t>Asıl başlık stilini düzenlemek için tıklayın</a:t>
            </a:r>
            <a:endParaRPr lang="tr-TR" dirty="0"/>
          </a:p>
        </p:txBody>
      </p:sp>
      <p:sp>
        <p:nvSpPr>
          <p:cNvPr id="3" name="İçerik Yer Tutucusu 2"/>
          <p:cNvSpPr>
            <a:spLocks noGrp="1"/>
          </p:cNvSpPr>
          <p:nvPr>
            <p:ph sz="half" idx="1" hasCustomPrompt="1"/>
          </p:nvPr>
        </p:nvSpPr>
        <p:spPr>
          <a:xfrm>
            <a:off x="1143000" y="1524000"/>
            <a:ext cx="3619500" cy="4411663"/>
          </a:xfrm>
        </p:spPr>
        <p:txBody>
          <a:bodyPr rtlCol="0"/>
          <a:lstStyle>
            <a:lvl1pPr marL="45720" indent="0">
              <a:buFontTx/>
              <a:buNone/>
              <a:defRPr sz="2800">
                <a:latin typeface="Arial" panose="020B0604020202020204" pitchFamily="34" charset="0"/>
              </a:defRPr>
            </a:lvl1pPr>
            <a:lvl2pPr>
              <a:defRPr sz="2400">
                <a:latin typeface="Arial" panose="020B0604020202020204" pitchFamily="34" charset="0"/>
              </a:defRPr>
            </a:lvl2pPr>
            <a:lvl3pPr>
              <a:defRPr sz="2000">
                <a:latin typeface="Arial" panose="020B0604020202020204" pitchFamily="34" charset="0"/>
              </a:defRPr>
            </a:lvl3pPr>
            <a:lvl4pPr>
              <a:defRPr sz="1800">
                <a:latin typeface="Arial" panose="020B0604020202020204" pitchFamily="34" charset="0"/>
              </a:defRPr>
            </a:lvl4pPr>
            <a:lvl5pPr>
              <a:defRPr sz="1800">
                <a:latin typeface="Arial" panose="020B0604020202020204" pitchFamily="34" charset="0"/>
              </a:defRPr>
            </a:lvl5pPr>
            <a:lvl6pPr>
              <a:defRPr sz="1800"/>
            </a:lvl6pPr>
            <a:lvl7pPr>
              <a:defRPr sz="1800"/>
            </a:lvl7pPr>
            <a:lvl8pPr>
              <a:defRPr sz="1800"/>
            </a:lvl8pPr>
            <a:lvl9pPr>
              <a:defRPr sz="18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İçerik Yer Tutucusu 3"/>
          <p:cNvSpPr>
            <a:spLocks noGrp="1"/>
          </p:cNvSpPr>
          <p:nvPr>
            <p:ph sz="half" idx="2" hasCustomPrompt="1"/>
          </p:nvPr>
        </p:nvSpPr>
        <p:spPr>
          <a:xfrm>
            <a:off x="4914900" y="1524000"/>
            <a:ext cx="3619500" cy="4411663"/>
          </a:xfrm>
        </p:spPr>
        <p:txBody>
          <a:bodyPr rtlCol="0"/>
          <a:lstStyle>
            <a:lvl1pPr marL="45720" indent="0">
              <a:buFontTx/>
              <a:buNone/>
              <a:defRPr sz="2800">
                <a:latin typeface="Arial" panose="020B0604020202020204" pitchFamily="34" charset="0"/>
              </a:defRPr>
            </a:lvl1pPr>
            <a:lvl2pPr>
              <a:defRPr sz="2400">
                <a:latin typeface="Arial" panose="020B0604020202020204" pitchFamily="34" charset="0"/>
              </a:defRPr>
            </a:lvl2pPr>
            <a:lvl3pPr>
              <a:defRPr sz="2000">
                <a:latin typeface="Arial" panose="020B0604020202020204" pitchFamily="34" charset="0"/>
              </a:defRPr>
            </a:lvl3pPr>
            <a:lvl4pPr>
              <a:defRPr sz="1800">
                <a:latin typeface="Arial" panose="020B0604020202020204" pitchFamily="34" charset="0"/>
              </a:defRPr>
            </a:lvl4pPr>
            <a:lvl5pPr>
              <a:defRPr sz="1800">
                <a:latin typeface="Arial" panose="020B0604020202020204" pitchFamily="34" charset="0"/>
              </a:defRPr>
            </a:lvl5pPr>
            <a:lvl6pPr>
              <a:defRPr sz="1800"/>
            </a:lvl6pPr>
            <a:lvl7pPr>
              <a:defRPr sz="1800"/>
            </a:lvl7pPr>
            <a:lvl8pPr>
              <a:defRPr sz="1800"/>
            </a:lvl8pPr>
            <a:lvl9pPr>
              <a:defRPr sz="18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Tarih Yer Tutucusu 4"/>
          <p:cNvSpPr>
            <a:spLocks noGrp="1"/>
          </p:cNvSpPr>
          <p:nvPr>
            <p:ph type="dt" sz="half" idx="10"/>
          </p:nvPr>
        </p:nvSpPr>
        <p:spPr/>
        <p:txBody>
          <a:bodyPr rtlCol="0"/>
          <a:lstStyle>
            <a:lvl1pPr>
              <a:defRPr>
                <a:latin typeface="Arial" panose="020B0604020202020204" pitchFamily="34" charset="0"/>
              </a:defRPr>
            </a:lvl1pPr>
          </a:lstStyle>
          <a:p>
            <a:fld id="{E83E61A1-2D1E-4E9B-9B82-8D3E08C5898F}" type="datetime1">
              <a:rPr lang="tr-TR" altLang="en-US" smtClean="0"/>
              <a:t>12.09.2022</a:t>
            </a:fld>
            <a:endParaRPr lang="tr-TR" altLang="en-US" dirty="0"/>
          </a:p>
        </p:txBody>
      </p:sp>
      <p:sp>
        <p:nvSpPr>
          <p:cNvPr id="6" name="Alt Bilgi Yer Tutucusu 5"/>
          <p:cNvSpPr>
            <a:spLocks noGrp="1"/>
          </p:cNvSpPr>
          <p:nvPr>
            <p:ph type="ftr" sz="quarter" idx="11"/>
          </p:nvPr>
        </p:nvSpPr>
        <p:spPr/>
        <p:txBody>
          <a:bodyPr rtlCol="0"/>
          <a:lstStyle>
            <a:lvl1pPr>
              <a:defRPr>
                <a:latin typeface="Arial" panose="020B0604020202020204" pitchFamily="34" charset="0"/>
              </a:defRPr>
            </a:lvl1pPr>
          </a:lstStyle>
          <a:p>
            <a:r>
              <a:rPr lang="tr-TR"/>
              <a:t>Alt bilgi ekleme</a:t>
            </a:r>
            <a:endParaRPr lang="tr-TR" dirty="0"/>
          </a:p>
        </p:txBody>
      </p:sp>
      <p:sp>
        <p:nvSpPr>
          <p:cNvPr id="7" name="Slayt Numarası Yer Tutucusu 6"/>
          <p:cNvSpPr>
            <a:spLocks noGrp="1"/>
          </p:cNvSpPr>
          <p:nvPr>
            <p:ph type="sldNum" sz="quarter" idx="12"/>
          </p:nvPr>
        </p:nvSpPr>
        <p:spPr/>
        <p:txBody>
          <a:bodyPr rtlCol="0"/>
          <a:lstStyle>
            <a:lvl1pPr>
              <a:defRPr>
                <a:latin typeface="Arial" panose="020B0604020202020204" pitchFamily="34" charset="0"/>
              </a:defRPr>
            </a:lvl1pPr>
          </a:lstStyle>
          <a:p>
            <a:fld id="{0927AF89-6755-46F5-BBCF-E571D7F311A5}" type="slidenum">
              <a:rPr lang="tr-TR" altLang="en-US" smtClean="0"/>
              <a:pPr/>
              <a:t>‹#›</a:t>
            </a:fld>
            <a:endParaRPr lang="tr-TR" altLang="en-US" dirty="0"/>
          </a:p>
        </p:txBody>
      </p:sp>
    </p:spTree>
    <p:extLst>
      <p:ext uri="{BB962C8B-B14F-4D97-AF65-F5344CB8AC3E}">
        <p14:creationId xmlns:p14="http://schemas.microsoft.com/office/powerpoint/2010/main" val="1252664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457200" y="274638"/>
            <a:ext cx="8229600" cy="1143000"/>
          </a:xfrm>
        </p:spPr>
        <p:txBody>
          <a:bodyPr rtlCol="0"/>
          <a:lstStyle>
            <a:lvl1pPr>
              <a:defRPr>
                <a:latin typeface="Arial" panose="020B0604020202020204" pitchFamily="34" charset="0"/>
              </a:defRPr>
            </a:lvl1pPr>
          </a:lstStyle>
          <a:p>
            <a:pPr rtl="0"/>
            <a:r>
              <a:rPr lang="tr-TR"/>
              <a:t>Asıl başlık stilini düzenlemek için tıklayın</a:t>
            </a:r>
            <a:endParaRPr lang="tr-TR" dirty="0"/>
          </a:p>
        </p:txBody>
      </p:sp>
      <p:sp>
        <p:nvSpPr>
          <p:cNvPr id="3" name="Metin Yer Tutucusu 2"/>
          <p:cNvSpPr>
            <a:spLocks noGrp="1"/>
          </p:cNvSpPr>
          <p:nvPr>
            <p:ph type="body" idx="1" hasCustomPrompt="1"/>
          </p:nvPr>
        </p:nvSpPr>
        <p:spPr>
          <a:xfrm>
            <a:off x="457200" y="1535113"/>
            <a:ext cx="4040188" cy="639762"/>
          </a:xfrm>
        </p:spPr>
        <p:txBody>
          <a:bodyPr rtlCol="0" anchor="b"/>
          <a:lstStyle>
            <a:lvl1pPr marL="0" indent="0">
              <a:buNone/>
              <a:defRPr sz="2400" b="1">
                <a:latin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endParaRPr lang="tr-TR" dirty="0"/>
          </a:p>
        </p:txBody>
      </p:sp>
      <p:sp>
        <p:nvSpPr>
          <p:cNvPr id="4" name="İçerik Yer Tutucusu 3"/>
          <p:cNvSpPr>
            <a:spLocks noGrp="1"/>
          </p:cNvSpPr>
          <p:nvPr>
            <p:ph sz="half" idx="2" hasCustomPrompt="1"/>
          </p:nvPr>
        </p:nvSpPr>
        <p:spPr>
          <a:xfrm>
            <a:off x="457200" y="2174875"/>
            <a:ext cx="4040188" cy="3951288"/>
          </a:xfrm>
        </p:spPr>
        <p:txBody>
          <a:bodyPr rtlCol="0"/>
          <a:lstStyle>
            <a:lvl1pPr marL="45720" indent="0">
              <a:buFontTx/>
              <a:buNone/>
              <a:defRPr sz="2400">
                <a:latin typeface="Arial" panose="020B0604020202020204" pitchFamily="34" charset="0"/>
              </a:defRPr>
            </a:lvl1pPr>
            <a:lvl2pPr>
              <a:defRPr sz="2000">
                <a:latin typeface="Arial" panose="020B0604020202020204" pitchFamily="34" charset="0"/>
              </a:defRPr>
            </a:lvl2pPr>
            <a:lvl3pPr>
              <a:defRPr sz="1800">
                <a:latin typeface="Arial" panose="020B0604020202020204" pitchFamily="34" charset="0"/>
              </a:defRPr>
            </a:lvl3pPr>
            <a:lvl4pPr>
              <a:defRPr sz="1600">
                <a:latin typeface="Arial" panose="020B0604020202020204" pitchFamily="34" charset="0"/>
              </a:defRPr>
            </a:lvl4pPr>
            <a:lvl5pPr>
              <a:defRPr sz="1600">
                <a:latin typeface="Arial" panose="020B0604020202020204" pitchFamily="34" charset="0"/>
              </a:defRPr>
            </a:lvl5pPr>
            <a:lvl6pPr>
              <a:defRPr sz="1600"/>
            </a:lvl6pPr>
            <a:lvl7pPr>
              <a:defRPr sz="1600"/>
            </a:lvl7pPr>
            <a:lvl8pPr>
              <a:defRPr sz="1600"/>
            </a:lvl8pPr>
            <a:lvl9pPr>
              <a:defRPr sz="16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Metin Yer Tutucusu 4"/>
          <p:cNvSpPr>
            <a:spLocks noGrp="1"/>
          </p:cNvSpPr>
          <p:nvPr>
            <p:ph type="body" sz="quarter" idx="3" hasCustomPrompt="1"/>
          </p:nvPr>
        </p:nvSpPr>
        <p:spPr>
          <a:xfrm>
            <a:off x="4645025" y="1535113"/>
            <a:ext cx="4041775" cy="639762"/>
          </a:xfrm>
        </p:spPr>
        <p:txBody>
          <a:bodyPr rtlCol="0" anchor="b"/>
          <a:lstStyle>
            <a:lvl1pPr marL="0" indent="0">
              <a:buNone/>
              <a:defRPr sz="2400" b="1">
                <a:latin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endParaRPr lang="tr-TR" dirty="0"/>
          </a:p>
        </p:txBody>
      </p:sp>
      <p:sp>
        <p:nvSpPr>
          <p:cNvPr id="6" name="İçerik Yer Tutucusu 5"/>
          <p:cNvSpPr>
            <a:spLocks noGrp="1"/>
          </p:cNvSpPr>
          <p:nvPr>
            <p:ph sz="quarter" idx="4" hasCustomPrompt="1"/>
          </p:nvPr>
        </p:nvSpPr>
        <p:spPr>
          <a:xfrm>
            <a:off x="4645025" y="2174875"/>
            <a:ext cx="4041775" cy="3951288"/>
          </a:xfrm>
        </p:spPr>
        <p:txBody>
          <a:bodyPr rtlCol="0"/>
          <a:lstStyle>
            <a:lvl1pPr marL="45720" indent="0">
              <a:buFontTx/>
              <a:buNone/>
              <a:defRPr sz="2400">
                <a:latin typeface="Arial" panose="020B0604020202020204" pitchFamily="34" charset="0"/>
              </a:defRPr>
            </a:lvl1pPr>
            <a:lvl2pPr>
              <a:defRPr sz="2000">
                <a:latin typeface="Arial" panose="020B0604020202020204" pitchFamily="34" charset="0"/>
              </a:defRPr>
            </a:lvl2pPr>
            <a:lvl3pPr>
              <a:defRPr sz="1800">
                <a:latin typeface="Arial" panose="020B0604020202020204" pitchFamily="34" charset="0"/>
              </a:defRPr>
            </a:lvl3pPr>
            <a:lvl4pPr>
              <a:defRPr sz="1600">
                <a:latin typeface="Arial" panose="020B0604020202020204" pitchFamily="34" charset="0"/>
              </a:defRPr>
            </a:lvl4pPr>
            <a:lvl5pPr>
              <a:defRPr sz="1600">
                <a:latin typeface="Arial" panose="020B0604020202020204" pitchFamily="34" charset="0"/>
              </a:defRPr>
            </a:lvl5pPr>
            <a:lvl6pPr>
              <a:defRPr sz="1600"/>
            </a:lvl6pPr>
            <a:lvl7pPr>
              <a:defRPr sz="1600"/>
            </a:lvl7pPr>
            <a:lvl8pPr>
              <a:defRPr sz="1600"/>
            </a:lvl8pPr>
            <a:lvl9pPr>
              <a:defRPr sz="16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7" name="Tarih Yer Tutucusu 6"/>
          <p:cNvSpPr>
            <a:spLocks noGrp="1"/>
          </p:cNvSpPr>
          <p:nvPr>
            <p:ph type="dt" sz="half" idx="10"/>
          </p:nvPr>
        </p:nvSpPr>
        <p:spPr/>
        <p:txBody>
          <a:bodyPr rtlCol="0"/>
          <a:lstStyle>
            <a:lvl1pPr>
              <a:defRPr>
                <a:latin typeface="Arial" panose="020B0604020202020204" pitchFamily="34" charset="0"/>
              </a:defRPr>
            </a:lvl1pPr>
          </a:lstStyle>
          <a:p>
            <a:fld id="{34FB15FF-4579-4682-8FD7-06AFF4EE0B6F}" type="datetime1">
              <a:rPr lang="tr-TR" altLang="en-US" smtClean="0"/>
              <a:t>12.09.2022</a:t>
            </a:fld>
            <a:endParaRPr lang="tr-TR" altLang="en-US" dirty="0"/>
          </a:p>
        </p:txBody>
      </p:sp>
      <p:sp>
        <p:nvSpPr>
          <p:cNvPr id="8" name="Alt Bilgi Yer Tutucusu 7"/>
          <p:cNvSpPr>
            <a:spLocks noGrp="1"/>
          </p:cNvSpPr>
          <p:nvPr>
            <p:ph type="ftr" sz="quarter" idx="11"/>
          </p:nvPr>
        </p:nvSpPr>
        <p:spPr/>
        <p:txBody>
          <a:bodyPr rtlCol="0"/>
          <a:lstStyle>
            <a:lvl1pPr>
              <a:defRPr>
                <a:latin typeface="Arial" panose="020B0604020202020204" pitchFamily="34" charset="0"/>
              </a:defRPr>
            </a:lvl1pPr>
          </a:lstStyle>
          <a:p>
            <a:r>
              <a:rPr lang="tr-TR"/>
              <a:t>Alt bilgi ekleme</a:t>
            </a:r>
            <a:endParaRPr lang="tr-TR" dirty="0"/>
          </a:p>
        </p:txBody>
      </p:sp>
      <p:sp>
        <p:nvSpPr>
          <p:cNvPr id="9" name="Slayt Numarası Yer Tutucusu 8"/>
          <p:cNvSpPr>
            <a:spLocks noGrp="1"/>
          </p:cNvSpPr>
          <p:nvPr>
            <p:ph type="sldNum" sz="quarter" idx="12"/>
          </p:nvPr>
        </p:nvSpPr>
        <p:spPr/>
        <p:txBody>
          <a:bodyPr rtlCol="0"/>
          <a:lstStyle>
            <a:lvl1pPr>
              <a:defRPr>
                <a:latin typeface="Arial" panose="020B0604020202020204" pitchFamily="34" charset="0"/>
              </a:defRPr>
            </a:lvl1pPr>
          </a:lstStyle>
          <a:p>
            <a:fld id="{F76BE3C0-1208-4260-82C3-0EB040027195}" type="slidenum">
              <a:rPr lang="tr-TR" altLang="en-US" smtClean="0"/>
              <a:pPr/>
              <a:t>‹#›</a:t>
            </a:fld>
            <a:endParaRPr lang="tr-TR" altLang="en-US" dirty="0"/>
          </a:p>
        </p:txBody>
      </p:sp>
    </p:spTree>
    <p:extLst>
      <p:ext uri="{BB962C8B-B14F-4D97-AF65-F5344CB8AC3E}">
        <p14:creationId xmlns:p14="http://schemas.microsoft.com/office/powerpoint/2010/main" val="3018018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hasCustomPrompt="1"/>
          </p:nvPr>
        </p:nvSpPr>
        <p:spPr/>
        <p:txBody>
          <a:bodyPr rtlCol="0"/>
          <a:lstStyle>
            <a:lvl1pPr>
              <a:defRPr>
                <a:latin typeface="Arial" panose="020B0604020202020204" pitchFamily="34" charset="0"/>
              </a:defRPr>
            </a:lvl1pPr>
          </a:lstStyle>
          <a:p>
            <a:pPr rtl="0"/>
            <a:r>
              <a:rPr lang="tr-TR"/>
              <a:t>Asıl başlık stilini düzenlemek için tıklayın</a:t>
            </a:r>
            <a:endParaRPr lang="tr-TR" dirty="0"/>
          </a:p>
        </p:txBody>
      </p:sp>
      <p:sp>
        <p:nvSpPr>
          <p:cNvPr id="3" name="Tarih Yer Tutucusu 2"/>
          <p:cNvSpPr>
            <a:spLocks noGrp="1"/>
          </p:cNvSpPr>
          <p:nvPr>
            <p:ph type="dt" sz="half" idx="10"/>
          </p:nvPr>
        </p:nvSpPr>
        <p:spPr/>
        <p:txBody>
          <a:bodyPr rtlCol="0"/>
          <a:lstStyle>
            <a:lvl1pPr>
              <a:defRPr>
                <a:latin typeface="Arial" panose="020B0604020202020204" pitchFamily="34" charset="0"/>
              </a:defRPr>
            </a:lvl1pPr>
          </a:lstStyle>
          <a:p>
            <a:fld id="{D18031B7-64B7-4EF9-8B21-78A5D432910C}" type="datetime1">
              <a:rPr lang="tr-TR" altLang="en-US" smtClean="0"/>
              <a:t>12.09.2022</a:t>
            </a:fld>
            <a:endParaRPr lang="tr-TR" altLang="en-US" dirty="0"/>
          </a:p>
        </p:txBody>
      </p:sp>
      <p:sp>
        <p:nvSpPr>
          <p:cNvPr id="4" name="Alt Bilgi Yer Tutucusu 3"/>
          <p:cNvSpPr>
            <a:spLocks noGrp="1"/>
          </p:cNvSpPr>
          <p:nvPr>
            <p:ph type="ftr" sz="quarter" idx="11"/>
          </p:nvPr>
        </p:nvSpPr>
        <p:spPr/>
        <p:txBody>
          <a:bodyPr rtlCol="0"/>
          <a:lstStyle>
            <a:lvl1pPr>
              <a:defRPr>
                <a:latin typeface="Arial" panose="020B0604020202020204" pitchFamily="34" charset="0"/>
              </a:defRPr>
            </a:lvl1pPr>
          </a:lstStyle>
          <a:p>
            <a:r>
              <a:rPr lang="tr-TR"/>
              <a:t>Alt bilgi ekleme</a:t>
            </a:r>
            <a:endParaRPr lang="tr-TR" dirty="0"/>
          </a:p>
        </p:txBody>
      </p:sp>
      <p:sp>
        <p:nvSpPr>
          <p:cNvPr id="5" name="Slayt Numarası Yer Tutucusu 4"/>
          <p:cNvSpPr>
            <a:spLocks noGrp="1"/>
          </p:cNvSpPr>
          <p:nvPr>
            <p:ph type="sldNum" sz="quarter" idx="12"/>
          </p:nvPr>
        </p:nvSpPr>
        <p:spPr/>
        <p:txBody>
          <a:bodyPr rtlCol="0"/>
          <a:lstStyle>
            <a:lvl1pPr>
              <a:defRPr>
                <a:latin typeface="Arial" panose="020B0604020202020204" pitchFamily="34" charset="0"/>
              </a:defRPr>
            </a:lvl1pPr>
          </a:lstStyle>
          <a:p>
            <a:fld id="{D5F02DF6-5EF1-449D-8E8F-F40E7D2FCBCB}" type="slidenum">
              <a:rPr lang="tr-TR" altLang="en-US" smtClean="0"/>
              <a:pPr/>
              <a:t>‹#›</a:t>
            </a:fld>
            <a:endParaRPr lang="tr-TR" altLang="en-US" dirty="0"/>
          </a:p>
        </p:txBody>
      </p:sp>
    </p:spTree>
    <p:extLst>
      <p:ext uri="{BB962C8B-B14F-4D97-AF65-F5344CB8AC3E}">
        <p14:creationId xmlns:p14="http://schemas.microsoft.com/office/powerpoint/2010/main" val="4255567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lvl1pPr>
              <a:defRPr>
                <a:latin typeface="Arial" panose="020B0604020202020204" pitchFamily="34" charset="0"/>
              </a:defRPr>
            </a:lvl1pPr>
          </a:lstStyle>
          <a:p>
            <a:fld id="{2DEEDB3C-10B7-4BB8-B7E6-EC2F3E485486}" type="datetime1">
              <a:rPr lang="tr-TR" altLang="en-US" smtClean="0"/>
              <a:t>12.09.2022</a:t>
            </a:fld>
            <a:endParaRPr lang="tr-TR" altLang="en-US" dirty="0"/>
          </a:p>
        </p:txBody>
      </p:sp>
      <p:sp>
        <p:nvSpPr>
          <p:cNvPr id="3" name="Alt Bilgi Yer Tutucusu 2"/>
          <p:cNvSpPr>
            <a:spLocks noGrp="1"/>
          </p:cNvSpPr>
          <p:nvPr>
            <p:ph type="ftr" sz="quarter" idx="11"/>
          </p:nvPr>
        </p:nvSpPr>
        <p:spPr/>
        <p:txBody>
          <a:bodyPr rtlCol="0"/>
          <a:lstStyle>
            <a:lvl1pPr>
              <a:defRPr>
                <a:latin typeface="Arial" panose="020B0604020202020204" pitchFamily="34" charset="0"/>
              </a:defRPr>
            </a:lvl1pPr>
          </a:lstStyle>
          <a:p>
            <a:r>
              <a:rPr lang="tr-TR"/>
              <a:t>Alt bilgi ekleme</a:t>
            </a:r>
            <a:endParaRPr lang="tr-TR" dirty="0"/>
          </a:p>
        </p:txBody>
      </p:sp>
      <p:sp>
        <p:nvSpPr>
          <p:cNvPr id="4" name="Slayt Numarası Yer Tutucusu 3"/>
          <p:cNvSpPr>
            <a:spLocks noGrp="1"/>
          </p:cNvSpPr>
          <p:nvPr>
            <p:ph type="sldNum" sz="quarter" idx="12"/>
          </p:nvPr>
        </p:nvSpPr>
        <p:spPr/>
        <p:txBody>
          <a:bodyPr rtlCol="0"/>
          <a:lstStyle>
            <a:lvl1pPr>
              <a:defRPr>
                <a:latin typeface="Arial" panose="020B0604020202020204" pitchFamily="34" charset="0"/>
              </a:defRPr>
            </a:lvl1pPr>
          </a:lstStyle>
          <a:p>
            <a:fld id="{AC3460AA-1533-4548-8781-A6D0EAE276D6}" type="slidenum">
              <a:rPr lang="tr-TR" altLang="en-US" smtClean="0"/>
              <a:pPr/>
              <a:t>‹#›</a:t>
            </a:fld>
            <a:endParaRPr lang="tr-TR" altLang="en-US" dirty="0"/>
          </a:p>
        </p:txBody>
      </p:sp>
    </p:spTree>
    <p:extLst>
      <p:ext uri="{BB962C8B-B14F-4D97-AF65-F5344CB8AC3E}">
        <p14:creationId xmlns:p14="http://schemas.microsoft.com/office/powerpoint/2010/main" val="3807610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457200" y="273050"/>
            <a:ext cx="3008313" cy="1162050"/>
          </a:xfrm>
        </p:spPr>
        <p:txBody>
          <a:bodyPr rtlCol="0"/>
          <a:lstStyle>
            <a:lvl1pPr algn="l">
              <a:defRPr sz="2000" b="1">
                <a:latin typeface="Arial" panose="020B0604020202020204" pitchFamily="34" charset="0"/>
              </a:defRPr>
            </a:lvl1pPr>
          </a:lstStyle>
          <a:p>
            <a:pPr rtl="0"/>
            <a:r>
              <a:rPr lang="tr-TR"/>
              <a:t>Asıl başlık stilini düzenlemek için tıklayın</a:t>
            </a:r>
            <a:endParaRPr lang="tr-TR" dirty="0"/>
          </a:p>
        </p:txBody>
      </p:sp>
      <p:sp>
        <p:nvSpPr>
          <p:cNvPr id="3" name="İçerik Yer Tutucusu 2"/>
          <p:cNvSpPr>
            <a:spLocks noGrp="1"/>
          </p:cNvSpPr>
          <p:nvPr>
            <p:ph idx="1" hasCustomPrompt="1"/>
          </p:nvPr>
        </p:nvSpPr>
        <p:spPr>
          <a:xfrm>
            <a:off x="3575050" y="273050"/>
            <a:ext cx="5111750" cy="5853113"/>
          </a:xfrm>
        </p:spPr>
        <p:txBody>
          <a:bodyPr rtlCol="0"/>
          <a:lstStyle>
            <a:lvl1pPr marL="45720" indent="0">
              <a:buFontTx/>
              <a:buNone/>
              <a:defRPr sz="3200">
                <a:latin typeface="Arial" panose="020B0604020202020204" pitchFamily="34" charset="0"/>
              </a:defRPr>
            </a:lvl1pPr>
            <a:lvl2pPr>
              <a:defRPr sz="2800">
                <a:latin typeface="Arial" panose="020B0604020202020204" pitchFamily="34" charset="0"/>
              </a:defRPr>
            </a:lvl2pPr>
            <a:lvl3pPr>
              <a:defRPr sz="2400">
                <a:latin typeface="Arial" panose="020B0604020202020204" pitchFamily="34" charset="0"/>
              </a:defRPr>
            </a:lvl3pPr>
            <a:lvl4pPr>
              <a:defRPr sz="2000">
                <a:latin typeface="Arial" panose="020B0604020202020204" pitchFamily="34" charset="0"/>
              </a:defRPr>
            </a:lvl4pPr>
            <a:lvl5pPr>
              <a:defRPr sz="2000">
                <a:latin typeface="Arial" panose="020B0604020202020204" pitchFamily="34" charset="0"/>
              </a:defRPr>
            </a:lvl5pPr>
            <a:lvl6pPr>
              <a:defRPr sz="2000"/>
            </a:lvl6pPr>
            <a:lvl7pPr>
              <a:defRPr sz="2000"/>
            </a:lvl7pPr>
            <a:lvl8pPr>
              <a:defRPr sz="2000"/>
            </a:lvl8pPr>
            <a:lvl9pPr>
              <a:defRPr sz="20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Metin Yer Tutucusu 3"/>
          <p:cNvSpPr>
            <a:spLocks noGrp="1"/>
          </p:cNvSpPr>
          <p:nvPr>
            <p:ph type="body" sz="half" idx="2" hasCustomPrompt="1"/>
          </p:nvPr>
        </p:nvSpPr>
        <p:spPr>
          <a:xfrm>
            <a:off x="457200" y="1435100"/>
            <a:ext cx="3008313" cy="4691063"/>
          </a:xfrm>
        </p:spPr>
        <p:txBody>
          <a:bodyPr rtlCol="0"/>
          <a:lstStyle>
            <a:lvl1pPr marL="0" indent="0">
              <a:buNone/>
              <a:defRPr sz="1400">
                <a:latin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endParaRPr lang="tr-TR" dirty="0"/>
          </a:p>
        </p:txBody>
      </p:sp>
      <p:sp>
        <p:nvSpPr>
          <p:cNvPr id="5" name="Tarih Yer Tutucusu 4"/>
          <p:cNvSpPr>
            <a:spLocks noGrp="1"/>
          </p:cNvSpPr>
          <p:nvPr>
            <p:ph type="dt" sz="half" idx="10"/>
          </p:nvPr>
        </p:nvSpPr>
        <p:spPr/>
        <p:txBody>
          <a:bodyPr rtlCol="0"/>
          <a:lstStyle>
            <a:lvl1pPr>
              <a:defRPr>
                <a:latin typeface="Arial" panose="020B0604020202020204" pitchFamily="34" charset="0"/>
              </a:defRPr>
            </a:lvl1pPr>
          </a:lstStyle>
          <a:p>
            <a:fld id="{B9EB1398-D18F-4241-92D7-094D1F5D15C5}" type="datetime1">
              <a:rPr lang="tr-TR" altLang="en-US" smtClean="0"/>
              <a:t>12.09.2022</a:t>
            </a:fld>
            <a:endParaRPr lang="tr-TR" altLang="en-US" dirty="0"/>
          </a:p>
        </p:txBody>
      </p:sp>
      <p:sp>
        <p:nvSpPr>
          <p:cNvPr id="6" name="Alt Bilgi Yer Tutucusu 5"/>
          <p:cNvSpPr>
            <a:spLocks noGrp="1"/>
          </p:cNvSpPr>
          <p:nvPr>
            <p:ph type="ftr" sz="quarter" idx="11"/>
          </p:nvPr>
        </p:nvSpPr>
        <p:spPr/>
        <p:txBody>
          <a:bodyPr rtlCol="0"/>
          <a:lstStyle>
            <a:lvl1pPr>
              <a:defRPr>
                <a:latin typeface="Arial" panose="020B0604020202020204" pitchFamily="34" charset="0"/>
              </a:defRPr>
            </a:lvl1pPr>
          </a:lstStyle>
          <a:p>
            <a:r>
              <a:rPr lang="tr-TR"/>
              <a:t>Alt bilgi ekleme</a:t>
            </a:r>
            <a:endParaRPr lang="tr-TR" dirty="0"/>
          </a:p>
        </p:txBody>
      </p:sp>
      <p:sp>
        <p:nvSpPr>
          <p:cNvPr id="7" name="Slayt Numarası Yer Tutucusu 6"/>
          <p:cNvSpPr>
            <a:spLocks noGrp="1"/>
          </p:cNvSpPr>
          <p:nvPr>
            <p:ph type="sldNum" sz="quarter" idx="12"/>
          </p:nvPr>
        </p:nvSpPr>
        <p:spPr/>
        <p:txBody>
          <a:bodyPr rtlCol="0"/>
          <a:lstStyle>
            <a:lvl1pPr>
              <a:defRPr>
                <a:latin typeface="Arial" panose="020B0604020202020204" pitchFamily="34" charset="0"/>
              </a:defRPr>
            </a:lvl1pPr>
          </a:lstStyle>
          <a:p>
            <a:fld id="{D7E5119E-5338-4B55-81DC-57EAC9440FD0}" type="slidenum">
              <a:rPr lang="tr-TR" altLang="en-US" smtClean="0"/>
              <a:pPr/>
              <a:t>‹#›</a:t>
            </a:fld>
            <a:endParaRPr lang="tr-TR" altLang="en-US" dirty="0"/>
          </a:p>
        </p:txBody>
      </p:sp>
    </p:spTree>
    <p:extLst>
      <p:ext uri="{BB962C8B-B14F-4D97-AF65-F5344CB8AC3E}">
        <p14:creationId xmlns:p14="http://schemas.microsoft.com/office/powerpoint/2010/main" val="257677752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1792288" y="4800600"/>
            <a:ext cx="5486400" cy="566738"/>
          </a:xfrm>
        </p:spPr>
        <p:txBody>
          <a:bodyPr rtlCol="0"/>
          <a:lstStyle>
            <a:lvl1pPr algn="l">
              <a:defRPr sz="2000" b="1">
                <a:latin typeface="Arial" panose="020B0604020202020204" pitchFamily="34" charset="0"/>
              </a:defRPr>
            </a:lvl1pPr>
          </a:lstStyle>
          <a:p>
            <a:pPr rtl="0"/>
            <a:r>
              <a:rPr lang="tr-TR"/>
              <a:t>Asıl başlık stilini düzenlemek için tıklayın</a:t>
            </a:r>
            <a:endParaRPr lang="tr-TR" dirty="0"/>
          </a:p>
        </p:txBody>
      </p:sp>
      <p:sp>
        <p:nvSpPr>
          <p:cNvPr id="3" name="Resim Yer Tutucusu 2" descr="Resim eklemek için boş yer tutucu. Yer tutucuya tıklayın ve eklemek istediğiniz resmi seçin"/>
          <p:cNvSpPr>
            <a:spLocks noGrp="1"/>
          </p:cNvSpPr>
          <p:nvPr>
            <p:ph type="pic" idx="1" hasCustomPrompt="1"/>
          </p:nvPr>
        </p:nvSpPr>
        <p:spPr>
          <a:xfrm>
            <a:off x="1792288" y="612775"/>
            <a:ext cx="5486400" cy="4114800"/>
          </a:xfrm>
        </p:spPr>
        <p:txBody>
          <a:bodyPr rtlCol="0"/>
          <a:lstStyle>
            <a:lvl1pPr marL="0" indent="0">
              <a:buNone/>
              <a:defRPr sz="3200">
                <a:latin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a:t>Resim eklemek için simgeye tıklayın</a:t>
            </a:r>
            <a:endParaRPr lang="tr-TR" dirty="0"/>
          </a:p>
        </p:txBody>
      </p:sp>
      <p:sp>
        <p:nvSpPr>
          <p:cNvPr id="4" name="Metin Yer Tutucusu 3"/>
          <p:cNvSpPr>
            <a:spLocks noGrp="1"/>
          </p:cNvSpPr>
          <p:nvPr>
            <p:ph type="body" sz="half" idx="2" hasCustomPrompt="1"/>
          </p:nvPr>
        </p:nvSpPr>
        <p:spPr>
          <a:xfrm>
            <a:off x="1792288" y="5367338"/>
            <a:ext cx="5486400" cy="804862"/>
          </a:xfrm>
        </p:spPr>
        <p:txBody>
          <a:bodyPr rtlCol="0"/>
          <a:lstStyle>
            <a:lvl1pPr marL="0" indent="0">
              <a:buNone/>
              <a:defRPr sz="1400">
                <a:latin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endParaRPr lang="tr-TR" dirty="0"/>
          </a:p>
        </p:txBody>
      </p:sp>
      <p:sp>
        <p:nvSpPr>
          <p:cNvPr id="5" name="Tarih Yer Tutucusu 4"/>
          <p:cNvSpPr>
            <a:spLocks noGrp="1"/>
          </p:cNvSpPr>
          <p:nvPr>
            <p:ph type="dt" sz="half" idx="10"/>
          </p:nvPr>
        </p:nvSpPr>
        <p:spPr/>
        <p:txBody>
          <a:bodyPr rtlCol="0"/>
          <a:lstStyle>
            <a:lvl1pPr>
              <a:defRPr>
                <a:latin typeface="Arial" panose="020B0604020202020204" pitchFamily="34" charset="0"/>
              </a:defRPr>
            </a:lvl1pPr>
          </a:lstStyle>
          <a:p>
            <a:fld id="{B9EB1398-D18F-4241-92D7-094D1F5D15C5}" type="datetime1">
              <a:rPr lang="tr-TR" altLang="en-US" smtClean="0"/>
              <a:t>12.09.2022</a:t>
            </a:fld>
            <a:endParaRPr lang="tr-TR" altLang="en-US" dirty="0"/>
          </a:p>
        </p:txBody>
      </p:sp>
      <p:sp>
        <p:nvSpPr>
          <p:cNvPr id="6" name="Alt Bilgi Yer Tutucusu 5"/>
          <p:cNvSpPr>
            <a:spLocks noGrp="1"/>
          </p:cNvSpPr>
          <p:nvPr>
            <p:ph type="ftr" sz="quarter" idx="11"/>
          </p:nvPr>
        </p:nvSpPr>
        <p:spPr/>
        <p:txBody>
          <a:bodyPr rtlCol="0"/>
          <a:lstStyle>
            <a:lvl1pPr>
              <a:defRPr>
                <a:latin typeface="Arial" panose="020B0604020202020204" pitchFamily="34" charset="0"/>
              </a:defRPr>
            </a:lvl1pPr>
          </a:lstStyle>
          <a:p>
            <a:r>
              <a:rPr lang="tr-TR"/>
              <a:t>Alt bilgi ekleme</a:t>
            </a:r>
            <a:endParaRPr lang="tr-TR" dirty="0"/>
          </a:p>
        </p:txBody>
      </p:sp>
      <p:sp>
        <p:nvSpPr>
          <p:cNvPr id="7" name="Slayt Numarası Yer Tutucusu 6"/>
          <p:cNvSpPr>
            <a:spLocks noGrp="1"/>
          </p:cNvSpPr>
          <p:nvPr>
            <p:ph type="sldNum" sz="quarter" idx="12"/>
          </p:nvPr>
        </p:nvSpPr>
        <p:spPr/>
        <p:txBody>
          <a:bodyPr rtlCol="0"/>
          <a:lstStyle>
            <a:lvl1pPr>
              <a:defRPr>
                <a:latin typeface="Arial" panose="020B0604020202020204" pitchFamily="34" charset="0"/>
              </a:defRPr>
            </a:lvl1pPr>
          </a:lstStyle>
          <a:p>
            <a:fld id="{D7E5119E-5338-4B55-81DC-57EAC9440FD0}" type="slidenum">
              <a:rPr lang="tr-TR" altLang="en-US" smtClean="0"/>
              <a:pPr/>
              <a:t>‹#›</a:t>
            </a:fld>
            <a:endParaRPr lang="tr-TR" altLang="en-US" dirty="0"/>
          </a:p>
        </p:txBody>
      </p:sp>
    </p:spTree>
    <p:extLst>
      <p:ext uri="{BB962C8B-B14F-4D97-AF65-F5344CB8AC3E}">
        <p14:creationId xmlns:p14="http://schemas.microsoft.com/office/powerpoint/2010/main" val="195411515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Çizgi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dirty="0">
              <a:latin typeface="Arial" panose="020B0604020202020204" pitchFamily="34" charset="0"/>
            </a:endParaRPr>
          </a:p>
        </p:txBody>
      </p:sp>
      <p:grpSp>
        <p:nvGrpSpPr>
          <p:cNvPr id="46088" name="Grup 8"/>
          <p:cNvGrpSpPr>
            <a:grpSpLocks/>
          </p:cNvGrpSpPr>
          <p:nvPr/>
        </p:nvGrpSpPr>
        <p:grpSpPr bwMode="auto">
          <a:xfrm>
            <a:off x="8153400" y="152400"/>
            <a:ext cx="792163"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09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09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09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09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09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09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09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09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09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09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0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0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0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0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0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0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0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1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1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1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1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1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1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1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1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1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sp>
          <p:nvSpPr>
            <p:cNvPr id="4611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dirty="0">
                <a:latin typeface="Arial" panose="020B0604020202020204" pitchFamily="34" charset="0"/>
              </a:endParaRPr>
            </a:p>
          </p:txBody>
        </p:sp>
      </p:grpSp>
      <p:sp>
        <p:nvSpPr>
          <p:cNvPr id="46083" name="Başlık Yer Tutucusu 1"/>
          <p:cNvSpPr>
            <a:spLocks noGrp="1" noChangeArrowheads="1"/>
          </p:cNvSpPr>
          <p:nvPr>
            <p:ph type="title"/>
          </p:nvPr>
        </p:nvSpPr>
        <p:spPr bwMode="auto">
          <a:xfrm>
            <a:off x="228600" y="228600"/>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p>
            <a:pPr lvl="0" rtl="0"/>
            <a:r>
              <a:rPr lang="tr-TR"/>
              <a:t>Asıl başlık stilini düzenlemek için tıklayın</a:t>
            </a:r>
            <a:endParaRPr lang="tr-TR" dirty="0"/>
          </a:p>
        </p:txBody>
      </p:sp>
      <p:sp>
        <p:nvSpPr>
          <p:cNvPr id="46084" name="Metin Yer Tutucusu 2"/>
          <p:cNvSpPr>
            <a:spLocks noGrp="1" noChangeArrowheads="1"/>
          </p:cNvSpPr>
          <p:nvPr>
            <p:ph type="body" idx="1"/>
          </p:nvPr>
        </p:nvSpPr>
        <p:spPr bwMode="auto">
          <a:xfrm>
            <a:off x="1143000" y="1524000"/>
            <a:ext cx="73914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p>
          <a:p>
            <a:pPr lvl="8" rtl="0"/>
            <a:endParaRPr lang="tr-TR" altLang="en-US"/>
          </a:p>
          <a:p>
            <a:pPr lvl="8" rtl="0"/>
            <a:endParaRPr lang="tr-TR" altLang="en-US" dirty="0"/>
          </a:p>
        </p:txBody>
      </p:sp>
      <p:sp>
        <p:nvSpPr>
          <p:cNvPr id="46085" name="Tarih Yer Tutucusu 3"/>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lvl1pPr>
              <a:spcBef>
                <a:spcPct val="0"/>
              </a:spcBef>
              <a:buClrTx/>
              <a:buSzTx/>
              <a:buFontTx/>
              <a:buNone/>
              <a:defRPr sz="1000">
                <a:latin typeface="Arial" panose="020B0604020202020204" pitchFamily="34" charset="0"/>
              </a:defRPr>
            </a:lvl1pPr>
          </a:lstStyle>
          <a:p>
            <a:fld id="{B9EB1398-D18F-4241-92D7-094D1F5D15C5}" type="datetime1">
              <a:rPr lang="tr-TR" altLang="en-US" smtClean="0"/>
              <a:t>12.09.2022</a:t>
            </a:fld>
            <a:endParaRPr lang="tr-TR" altLang="en-US" dirty="0"/>
          </a:p>
        </p:txBody>
      </p:sp>
      <p:sp>
        <p:nvSpPr>
          <p:cNvPr id="46086" name="Alt Bilgi Yer Tutucusu 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lvl1pPr algn="ctr">
              <a:spcBef>
                <a:spcPct val="0"/>
              </a:spcBef>
              <a:buClrTx/>
              <a:buSzTx/>
              <a:buFontTx/>
              <a:buNone/>
              <a:defRPr sz="1000">
                <a:latin typeface="Arial" panose="020B0604020202020204" pitchFamily="34" charset="0"/>
              </a:defRPr>
            </a:lvl1pPr>
          </a:lstStyle>
          <a:p>
            <a:r>
              <a:rPr lang="tr-TR"/>
              <a:t>Alt bilgi ekleme</a:t>
            </a:r>
            <a:endParaRPr lang="tr-TR" dirty="0"/>
          </a:p>
        </p:txBody>
      </p:sp>
      <p:sp>
        <p:nvSpPr>
          <p:cNvPr id="46087" name="Slayt Numarası Yer Tutucusu 5"/>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lvl1pPr algn="r">
              <a:spcBef>
                <a:spcPct val="0"/>
              </a:spcBef>
              <a:buClrTx/>
              <a:buSzTx/>
              <a:buFontTx/>
              <a:buNone/>
              <a:defRPr sz="1000">
                <a:latin typeface="Arial" panose="020B0604020202020204" pitchFamily="34" charset="0"/>
              </a:defRPr>
            </a:lvl1pPr>
          </a:lstStyle>
          <a:p>
            <a:fld id="{D7E5119E-5338-4B55-81DC-57EAC9440FD0}" type="slidenum">
              <a:rPr lang="tr-TR" altLang="en-US" smtClean="0"/>
              <a:pPr/>
              <a:t>‹#›</a:t>
            </a:fld>
            <a:endParaRPr lang="tr-TR" altLang="en-US" dirty="0"/>
          </a:p>
        </p:txBody>
      </p:sp>
    </p:spTree>
    <p:extLst>
      <p:ext uri="{BB962C8B-B14F-4D97-AF65-F5344CB8AC3E}">
        <p14:creationId xmlns:p14="http://schemas.microsoft.com/office/powerpoint/2010/main" val="382152449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lvl1pPr algn="l" rtl="0" eaLnBrk="1" fontAlgn="base" hangingPunct="1">
        <a:spcBef>
          <a:spcPct val="0"/>
        </a:spcBef>
        <a:spcAft>
          <a:spcPct val="0"/>
        </a:spcAft>
        <a:defRPr sz="3600" b="1">
          <a:solidFill>
            <a:schemeClr val="tx2"/>
          </a:solidFill>
          <a:latin typeface="Arial" panose="020B0604020202020204" pitchFamily="34" charset="0"/>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Arial" panose="020B0604020202020204" pitchFamily="34" charset="0"/>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Arial" panose="020B0604020202020204" pitchFamily="34" charset="0"/>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Arial" panose="020B0604020202020204" pitchFamily="34" charset="0"/>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Arial" panose="020B0604020202020204" pitchFamily="34" charset="0"/>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Arial" panose="020B0604020202020204" pitchFamily="34" charset="0"/>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Plankalk&#252;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hort_Code_(computer_languag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Short_Code_(computer_languag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en.wikipedia.org/wiki/Fortran" TargetMode="External"/><Relationship Id="rId4" Type="http://schemas.openxmlformats.org/officeDocument/2006/relationships/hyperlink" Target="https://tr.wikipedia.org/wiki/Fortra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en.wikipedia.org/wiki/Common_Lis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hyperlink" Target="https://en.wikipedia.org/wiki/Haskell_(programming_language"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r.wikipedia.org/wiki/Alan_Tur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tr.wikipedia.org/wiki/Lamda_kalk&#252;l&#252;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hyperlink" Target="https://en.wikipedia.org/wiki/Pascal_(programming_language" TargetMode="External"/></Relationships>
</file>

<file path=ppt/slides/_rels/slide64.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hyperlink" Target="https://en.wikipedia.org/wiki/C_(programming_language" TargetMode="External"/></Relationships>
</file>

<file path=ppt/slides/_rels/slide66.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en.wikipedia.org/wiki/Objective-C" TargetMode="External"/><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en.wikipedia.org/wiki/History_of_Delphi_(software)" TargetMode="External"/><Relationship Id="rId2" Type="http://schemas.openxmlformats.org/officeDocument/2006/relationships/image" Target="../media/image55.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en.wikipedia.org/wiki/History_of_Delphi_(software)" TargetMode="External"/><Relationship Id="rId2" Type="http://schemas.openxmlformats.org/officeDocument/2006/relationships/image" Target="../media/image5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cdn.oreillystatic.com/news/graphics/prog_lang_poster.pdf" TargetMode="External"/></Relationships>
</file>

<file path=ppt/slides/_rels/slide80.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hyperlink" Target="https://en.wikipedia.org/wiki/Perl" TargetMode="External"/><Relationship Id="rId4" Type="http://schemas.openxmlformats.org/officeDocument/2006/relationships/hyperlink" Target="https://tr.wikipedia.org/wiki/Perl" TargetMode="External"/></Relationships>
</file>

<file path=ppt/slides/_rels/slide84.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4.jpg"/><Relationship Id="rId2" Type="http://schemas.openxmlformats.org/officeDocument/2006/relationships/image" Target="../media/image63.jp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5.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7.jp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jp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3.jp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77.jpg"/><Relationship Id="rId2" Type="http://schemas.openxmlformats.org/officeDocument/2006/relationships/image" Target="../media/image76.jpg"/><Relationship Id="rId1" Type="http://schemas.openxmlformats.org/officeDocument/2006/relationships/slideLayout" Target="../slideLayouts/slideLayout2.xml"/><Relationship Id="rId5" Type="http://schemas.openxmlformats.org/officeDocument/2006/relationships/hyperlink" Target="https://tr.wikipedia.org/wiki/R_(programlama_dili" TargetMode="External"/><Relationship Id="rId4" Type="http://schemas.openxmlformats.org/officeDocument/2006/relationships/image" Target="../media/image78.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https://pypl.github.io/PYPL.html" TargetMode="External"/><Relationship Id="rId2" Type="http://schemas.openxmlformats.org/officeDocument/2006/relationships/hyperlink" Target="https://www.tiobe.com/tiobe-index/" TargetMode="External"/><Relationship Id="rId1" Type="http://schemas.openxmlformats.org/officeDocument/2006/relationships/slideLayout" Target="../slideLayouts/slideLayout2.xml"/><Relationship Id="rId5" Type="http://schemas.openxmlformats.org/officeDocument/2006/relationships/hyperlink" Target="http://statisticstimes.com/tech/top-computer-languages.php" TargetMode="External"/><Relationship Id="rId4" Type="http://schemas.openxmlformats.org/officeDocument/2006/relationships/hyperlink" Target="http://metabase.intellimenta.com/public/dashboard/f9b5e04b-9755-489d-9f5d-6adc3e3806f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70486D98-0B9B-4C4E-A25F-64BA4C5DBB94}"/>
              </a:ext>
            </a:extLst>
          </p:cNvPr>
          <p:cNvSpPr>
            <a:spLocks noGrp="1"/>
          </p:cNvSpPr>
          <p:nvPr>
            <p:ph type="ctrTitle"/>
          </p:nvPr>
        </p:nvSpPr>
        <p:spPr/>
        <p:txBody>
          <a:bodyPr rtlCol="0"/>
          <a:lstStyle/>
          <a:p>
            <a:r>
              <a:rPr lang="tr-TR" dirty="0"/>
              <a:t>BMÜ-325 Programlama Dilleri Prensipleri</a:t>
            </a:r>
            <a:endParaRPr lang="tr-TR" dirty="0">
              <a:latin typeface="Arial" panose="020B0604020202020204" pitchFamily="34" charset="0"/>
            </a:endParaRPr>
          </a:p>
        </p:txBody>
      </p:sp>
      <p:sp>
        <p:nvSpPr>
          <p:cNvPr id="5" name="Alt Başlık 4">
            <a:extLst>
              <a:ext uri="{FF2B5EF4-FFF2-40B4-BE49-F238E27FC236}">
                <a16:creationId xmlns:a16="http://schemas.microsoft.com/office/drawing/2014/main" id="{D655BBED-E65C-4B70-99E3-9318D4F249A0}"/>
              </a:ext>
            </a:extLst>
          </p:cNvPr>
          <p:cNvSpPr>
            <a:spLocks noGrp="1"/>
          </p:cNvSpPr>
          <p:nvPr>
            <p:ph type="subTitle" idx="1"/>
          </p:nvPr>
        </p:nvSpPr>
        <p:spPr/>
        <p:txBody>
          <a:bodyPr rtlCol="0"/>
          <a:lstStyle/>
          <a:p>
            <a:r>
              <a:rPr lang="tr-TR" dirty="0"/>
              <a:t>Ders 2. Başlıca Programlama Dillerinin Gelişimi</a:t>
            </a:r>
            <a:endParaRPr lang="tr-TR" dirty="0">
              <a:latin typeface="Arial" panose="020B0604020202020204" pitchFamily="34" charset="0"/>
            </a:endParaRPr>
          </a:p>
        </p:txBody>
      </p:sp>
      <p:sp>
        <p:nvSpPr>
          <p:cNvPr id="2" name="Dikdörtgen 1"/>
          <p:cNvSpPr/>
          <p:nvPr/>
        </p:nvSpPr>
        <p:spPr>
          <a:xfrm>
            <a:off x="107504" y="5825396"/>
            <a:ext cx="3744416" cy="634020"/>
          </a:xfrm>
          <a:prstGeom prst="rect">
            <a:avLst/>
          </a:prstGeom>
        </p:spPr>
        <p:txBody>
          <a:bodyPr wrap="square">
            <a:spAutoFit/>
          </a:bodyPr>
          <a:lstStyle/>
          <a:p>
            <a:pPr>
              <a:buNone/>
            </a:pPr>
            <a:r>
              <a:rPr lang="tr-TR" sz="1600" dirty="0"/>
              <a:t>Prof. Dr. İlhan AYDIN</a:t>
            </a:r>
          </a:p>
          <a:p>
            <a:pPr>
              <a:buNone/>
            </a:pPr>
            <a:r>
              <a:rPr lang="tr-TR" sz="1600" dirty="0"/>
              <a:t>Bilgisayar Mühendisliği Bölümü</a:t>
            </a:r>
          </a:p>
        </p:txBody>
      </p:sp>
    </p:spTree>
    <p:extLst>
      <p:ext uri="{BB962C8B-B14F-4D97-AF65-F5344CB8AC3E}">
        <p14:creationId xmlns:p14="http://schemas.microsoft.com/office/powerpoint/2010/main" val="3429484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40C039-1FD4-4B7E-A163-C43B2B4682AC}"/>
              </a:ext>
            </a:extLst>
          </p:cNvPr>
          <p:cNvSpPr>
            <a:spLocks noGrp="1"/>
          </p:cNvSpPr>
          <p:nvPr>
            <p:ph type="title"/>
          </p:nvPr>
        </p:nvSpPr>
        <p:spPr>
          <a:xfrm>
            <a:off x="228600" y="228600"/>
            <a:ext cx="7696200" cy="968152"/>
          </a:xfrm>
        </p:spPr>
        <p:txBody>
          <a:bodyPr rtlCol="0"/>
          <a:lstStyle/>
          <a:p>
            <a:r>
              <a:rPr lang="tr-TR" dirty="0" err="1"/>
              <a:t>Zuse’s</a:t>
            </a:r>
            <a:r>
              <a:rPr lang="tr-TR" dirty="0"/>
              <a:t> </a:t>
            </a:r>
            <a:r>
              <a:rPr lang="tr-TR" dirty="0" err="1"/>
              <a:t>Plankalkül</a:t>
            </a:r>
            <a:endParaRPr lang="tr-TR" dirty="0">
              <a:latin typeface="Arial" panose="020B0604020202020204" pitchFamily="34" charset="0"/>
            </a:endParaRPr>
          </a:p>
        </p:txBody>
      </p:sp>
      <p:sp>
        <p:nvSpPr>
          <p:cNvPr id="3" name="İçerik Yer Tutucusu 2">
            <a:extLst>
              <a:ext uri="{FF2B5EF4-FFF2-40B4-BE49-F238E27FC236}">
                <a16:creationId xmlns:a16="http://schemas.microsoft.com/office/drawing/2014/main" id="{D1E1198F-DBE4-4470-AE42-7DC4BC96CAD6}"/>
              </a:ext>
            </a:extLst>
          </p:cNvPr>
          <p:cNvSpPr>
            <a:spLocks noGrp="1"/>
          </p:cNvSpPr>
          <p:nvPr>
            <p:ph idx="1"/>
          </p:nvPr>
        </p:nvSpPr>
        <p:spPr>
          <a:xfrm>
            <a:off x="228600" y="1487324"/>
            <a:ext cx="8591872" cy="5001344"/>
          </a:xfrm>
        </p:spPr>
        <p:txBody>
          <a:bodyPr rtlCol="0">
            <a:normAutofit fontScale="77500" lnSpcReduction="20000"/>
          </a:bodyPr>
          <a:lstStyle/>
          <a:p>
            <a:pPr marL="502920" indent="-457200">
              <a:buFont typeface="Wingdings" panose="05000000000000000000" pitchFamily="2" charset="2"/>
              <a:buChar char="q"/>
            </a:pPr>
            <a:r>
              <a:rPr lang="tr-TR" dirty="0"/>
              <a:t>Bir bilgisayar için tasarlanmış ilk yüksek seviye programlama diliydi. </a:t>
            </a:r>
          </a:p>
          <a:p>
            <a:pPr marL="502920" indent="-457200">
              <a:buFont typeface="Wingdings" panose="05000000000000000000" pitchFamily="2" charset="2"/>
              <a:buChar char="q"/>
            </a:pPr>
            <a:r>
              <a:rPr lang="tr-TR" dirty="0"/>
              <a:t>1945'te tasarlandı </a:t>
            </a:r>
          </a:p>
          <a:p>
            <a:pPr marL="502920" indent="-457200">
              <a:buFont typeface="Wingdings" panose="05000000000000000000" pitchFamily="2" charset="2"/>
              <a:buChar char="q"/>
            </a:pPr>
            <a:r>
              <a:rPr lang="tr-TR" dirty="0"/>
              <a:t>İlk derleyici, </a:t>
            </a:r>
            <a:r>
              <a:rPr lang="tr-TR" dirty="0" err="1"/>
              <a:t>Joachim</a:t>
            </a:r>
            <a:r>
              <a:rPr lang="tr-TR" dirty="0"/>
              <a:t> </a:t>
            </a:r>
            <a:r>
              <a:rPr lang="tr-TR" dirty="0" err="1"/>
              <a:t>Hohmann</a:t>
            </a:r>
            <a:r>
              <a:rPr lang="tr-TR" dirty="0"/>
              <a:t> tarafından 1975'teki tezinde uygulandı. </a:t>
            </a:r>
          </a:p>
          <a:p>
            <a:pPr marL="502920" indent="-457200">
              <a:buFont typeface="Wingdings" panose="05000000000000000000" pitchFamily="2" charset="2"/>
              <a:buChar char="q"/>
            </a:pPr>
            <a:r>
              <a:rPr lang="tr-TR" dirty="0"/>
              <a:t>Temel Özellikleri </a:t>
            </a:r>
          </a:p>
          <a:p>
            <a:pPr marL="1149350" lvl="1" indent="-457200">
              <a:buFont typeface="Wingdings" panose="05000000000000000000" pitchFamily="2" charset="2"/>
              <a:buChar char="q"/>
            </a:pPr>
            <a:r>
              <a:rPr lang="tr-TR" dirty="0"/>
              <a:t>En basit veri Türü tek bittir. </a:t>
            </a:r>
          </a:p>
          <a:p>
            <a:pPr marL="1149350" lvl="1" indent="-457200">
              <a:buFont typeface="Wingdings" panose="05000000000000000000" pitchFamily="2" charset="2"/>
              <a:buChar char="q"/>
            </a:pPr>
            <a:r>
              <a:rPr lang="tr-TR" dirty="0"/>
              <a:t>C’de </a:t>
            </a:r>
            <a:r>
              <a:rPr lang="tr-TR" dirty="0" err="1"/>
              <a:t>struct’lara</a:t>
            </a:r>
            <a:r>
              <a:rPr lang="tr-TR" dirty="0"/>
              <a:t> benzer </a:t>
            </a:r>
            <a:r>
              <a:rPr lang="tr-TR" dirty="0" err="1"/>
              <a:t>arrays</a:t>
            </a:r>
            <a:r>
              <a:rPr lang="tr-TR" dirty="0"/>
              <a:t> ve </a:t>
            </a:r>
            <a:r>
              <a:rPr lang="tr-TR" dirty="0" err="1"/>
              <a:t>records</a:t>
            </a:r>
            <a:r>
              <a:rPr lang="tr-TR" dirty="0"/>
              <a:t> tipleri vardı. ○ Sadece yerel değişkenler. </a:t>
            </a:r>
          </a:p>
          <a:p>
            <a:pPr marL="1149350" lvl="1" indent="-457200">
              <a:buFont typeface="Wingdings" panose="05000000000000000000" pitchFamily="2" charset="2"/>
              <a:buChar char="q"/>
            </a:pPr>
            <a:r>
              <a:rPr lang="tr-TR" dirty="0"/>
              <a:t>İşlevler özyinelemeyi desteklemiyor </a:t>
            </a:r>
          </a:p>
          <a:p>
            <a:pPr marL="1149350" lvl="1" indent="-457200">
              <a:buFont typeface="Wingdings" panose="05000000000000000000" pitchFamily="2" charset="2"/>
              <a:buChar char="q"/>
            </a:pPr>
            <a:r>
              <a:rPr lang="tr-TR" dirty="0"/>
              <a:t>Yalnızca değere göre aramayı destekler </a:t>
            </a:r>
          </a:p>
          <a:p>
            <a:pPr marL="1149350" lvl="1" indent="-457200">
              <a:buFont typeface="Wingdings" panose="05000000000000000000" pitchFamily="2" charset="2"/>
              <a:buChar char="q"/>
            </a:pPr>
            <a:r>
              <a:rPr lang="tr-TR" dirty="0"/>
              <a:t>Koşullu ifadeler içerir </a:t>
            </a:r>
          </a:p>
          <a:p>
            <a:pPr marL="1149350" lvl="1" indent="-457200">
              <a:buFont typeface="Wingdings" panose="05000000000000000000" pitchFamily="2" charset="2"/>
              <a:buChar char="q"/>
            </a:pPr>
            <a:r>
              <a:rPr lang="tr-TR" dirty="0" err="1"/>
              <a:t>for</a:t>
            </a:r>
            <a:r>
              <a:rPr lang="tr-TR" dirty="0"/>
              <a:t> döngüsü benzer </a:t>
            </a:r>
            <a:r>
              <a:rPr lang="tr-TR" dirty="0" err="1"/>
              <a:t>fin</a:t>
            </a:r>
            <a:r>
              <a:rPr lang="tr-TR" dirty="0"/>
              <a:t> komutu var </a:t>
            </a:r>
          </a:p>
          <a:p>
            <a:pPr marL="1149350" lvl="1" indent="-457200">
              <a:buFont typeface="Wingdings" panose="05000000000000000000" pitchFamily="2" charset="2"/>
              <a:buChar char="q"/>
            </a:pPr>
            <a:r>
              <a:rPr lang="tr-TR" dirty="0" err="1"/>
              <a:t>Goto</a:t>
            </a:r>
            <a:r>
              <a:rPr lang="tr-TR" dirty="0"/>
              <a:t> komutu Yok. </a:t>
            </a:r>
          </a:p>
          <a:p>
            <a:pPr marL="502920" indent="-457200">
              <a:buFont typeface="Wingdings" panose="05000000000000000000" pitchFamily="2" charset="2"/>
              <a:buChar char="q"/>
            </a:pPr>
            <a:r>
              <a:rPr lang="tr-TR" dirty="0"/>
              <a:t>Birçok programlama dilinin (</a:t>
            </a:r>
            <a:r>
              <a:rPr lang="tr-TR" dirty="0" err="1"/>
              <a:t>Cobol</a:t>
            </a:r>
            <a:r>
              <a:rPr lang="tr-TR" dirty="0"/>
              <a:t>, FLOW-MATIC, LISP, </a:t>
            </a:r>
            <a:r>
              <a:rPr lang="tr-TR" dirty="0" err="1"/>
              <a:t>AutoCode</a:t>
            </a:r>
            <a:r>
              <a:rPr lang="tr-TR" dirty="0"/>
              <a:t>) geliştirilmesine öncülük etti.</a:t>
            </a:r>
            <a:endParaRPr lang="tr-TR" dirty="0">
              <a:latin typeface="Arial" panose="020B0604020202020204" pitchFamily="34" charset="0"/>
            </a:endParaRPr>
          </a:p>
        </p:txBody>
      </p:sp>
      <p:sp>
        <p:nvSpPr>
          <p:cNvPr id="4" name="Dikdörtgen 3"/>
          <p:cNvSpPr/>
          <p:nvPr/>
        </p:nvSpPr>
        <p:spPr>
          <a:xfrm>
            <a:off x="5003669" y="6488668"/>
            <a:ext cx="4104456" cy="369332"/>
          </a:xfrm>
          <a:prstGeom prst="rect">
            <a:avLst/>
          </a:prstGeom>
        </p:spPr>
        <p:txBody>
          <a:bodyPr wrap="square">
            <a:spAutoFit/>
          </a:bodyPr>
          <a:lstStyle/>
          <a:p>
            <a:pPr>
              <a:buNone/>
            </a:pPr>
            <a:r>
              <a:rPr lang="tr-TR" sz="1800" dirty="0">
                <a:hlinkClick r:id="rId3"/>
              </a:rPr>
              <a:t>https://en.wikipedia.org/wiki/Plankalkül</a:t>
            </a:r>
            <a:endParaRPr lang="tr-TR" sz="1800" dirty="0"/>
          </a:p>
        </p:txBody>
      </p:sp>
    </p:spTree>
    <p:extLst>
      <p:ext uri="{BB962C8B-B14F-4D97-AF65-F5344CB8AC3E}">
        <p14:creationId xmlns:p14="http://schemas.microsoft.com/office/powerpoint/2010/main" val="2321117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C6814B-3E46-4B4F-A449-2D17ABFA3371}"/>
              </a:ext>
            </a:extLst>
          </p:cNvPr>
          <p:cNvSpPr>
            <a:spLocks noGrp="1"/>
          </p:cNvSpPr>
          <p:nvPr>
            <p:ph type="title"/>
          </p:nvPr>
        </p:nvSpPr>
        <p:spPr>
          <a:xfrm>
            <a:off x="228600" y="228600"/>
            <a:ext cx="7696200" cy="1112168"/>
          </a:xfrm>
        </p:spPr>
        <p:txBody>
          <a:bodyPr rtlCol="0"/>
          <a:lstStyle/>
          <a:p>
            <a:r>
              <a:rPr lang="tr-TR" dirty="0" err="1"/>
              <a:t>Zuse’s</a:t>
            </a:r>
            <a:r>
              <a:rPr lang="tr-TR" dirty="0"/>
              <a:t> </a:t>
            </a:r>
            <a:r>
              <a:rPr lang="tr-TR" dirty="0" err="1"/>
              <a:t>Plankalkül</a:t>
            </a:r>
            <a:endParaRPr lang="tr-TR" dirty="0">
              <a:latin typeface="Arial" panose="020B0604020202020204" pitchFamily="34" charset="0"/>
            </a:endParaRPr>
          </a:p>
        </p:txBody>
      </p:sp>
      <p:sp>
        <p:nvSpPr>
          <p:cNvPr id="3" name="İçerik Yer Tutucusu 2">
            <a:extLst>
              <a:ext uri="{FF2B5EF4-FFF2-40B4-BE49-F238E27FC236}">
                <a16:creationId xmlns:a16="http://schemas.microsoft.com/office/drawing/2014/main" id="{D10EF433-027F-45C1-8F3B-BF207D9F4678}"/>
              </a:ext>
            </a:extLst>
          </p:cNvPr>
          <p:cNvSpPr>
            <a:spLocks noGrp="1"/>
          </p:cNvSpPr>
          <p:nvPr>
            <p:ph idx="1"/>
          </p:nvPr>
        </p:nvSpPr>
        <p:spPr>
          <a:xfrm>
            <a:off x="228600" y="1524000"/>
            <a:ext cx="8305800" cy="4641304"/>
          </a:xfrm>
        </p:spPr>
        <p:txBody>
          <a:bodyPr rtlCol="0">
            <a:normAutofit/>
          </a:bodyPr>
          <a:lstStyle/>
          <a:p>
            <a:pPr marL="502920" indent="-457200">
              <a:buFont typeface="Wingdings" panose="05000000000000000000" pitchFamily="2" charset="2"/>
              <a:buChar char="q"/>
            </a:pPr>
            <a:r>
              <a:rPr lang="tr-TR" dirty="0"/>
              <a:t>A [4] + 1 ifadesini A [5]’e atamak için</a:t>
            </a:r>
          </a:p>
          <a:p>
            <a:r>
              <a:rPr lang="tr-TR" dirty="0"/>
              <a:t>        </a:t>
            </a:r>
          </a:p>
          <a:p>
            <a:r>
              <a:rPr lang="tr-TR" dirty="0"/>
              <a:t>            | A + 1 =&gt; A</a:t>
            </a:r>
          </a:p>
          <a:p>
            <a:r>
              <a:rPr lang="tr-TR" dirty="0"/>
              <a:t>         V | 4       5          (</a:t>
            </a:r>
            <a:r>
              <a:rPr lang="tr-TR" dirty="0" err="1"/>
              <a:t>subscripts</a:t>
            </a:r>
            <a:r>
              <a:rPr lang="tr-TR" dirty="0"/>
              <a:t>) </a:t>
            </a:r>
          </a:p>
          <a:p>
            <a:r>
              <a:rPr lang="tr-TR" dirty="0"/>
              <a:t>         S | 1.n   </a:t>
            </a:r>
            <a:r>
              <a:rPr lang="tr-TR" dirty="0" err="1"/>
              <a:t>1.n</a:t>
            </a:r>
            <a:r>
              <a:rPr lang="tr-TR" dirty="0"/>
              <a:t>        (data </a:t>
            </a:r>
            <a:r>
              <a:rPr lang="tr-TR" dirty="0" err="1"/>
              <a:t>types</a:t>
            </a:r>
            <a:r>
              <a:rPr lang="tr-TR" dirty="0"/>
              <a:t>) </a:t>
            </a:r>
          </a:p>
          <a:p>
            <a:endParaRPr lang="tr-TR" dirty="0"/>
          </a:p>
          <a:p>
            <a:r>
              <a:rPr lang="tr-TR" dirty="0"/>
              <a:t>Temel veri tipi olarak S0 ile temsil edilen bir bitti.</a:t>
            </a:r>
          </a:p>
          <a:p>
            <a:r>
              <a:rPr lang="tr-TR" dirty="0"/>
              <a:t>8 bitlik bir veri tipi 8 * S0 </a:t>
            </a:r>
          </a:p>
          <a:p>
            <a:r>
              <a:rPr lang="tr-TR" dirty="0"/>
              <a:t>n bitlik bir veri tipi n * S0 ve S1.n şeklinde ifade edilir.</a:t>
            </a:r>
            <a:endParaRPr lang="tr-TR" dirty="0">
              <a:latin typeface="Arial" panose="020B0604020202020204" pitchFamily="34" charset="0"/>
            </a:endParaRPr>
          </a:p>
        </p:txBody>
      </p:sp>
    </p:spTree>
    <p:extLst>
      <p:ext uri="{BB962C8B-B14F-4D97-AF65-F5344CB8AC3E}">
        <p14:creationId xmlns:p14="http://schemas.microsoft.com/office/powerpoint/2010/main" val="2544949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A4EE38-DE1D-4015-B070-A6B7E4B6135F}"/>
              </a:ext>
            </a:extLst>
          </p:cNvPr>
          <p:cNvSpPr>
            <a:spLocks noGrp="1"/>
          </p:cNvSpPr>
          <p:nvPr>
            <p:ph type="title"/>
          </p:nvPr>
        </p:nvSpPr>
        <p:spPr>
          <a:xfrm>
            <a:off x="228600" y="228600"/>
            <a:ext cx="7696200" cy="1112168"/>
          </a:xfrm>
        </p:spPr>
        <p:txBody>
          <a:bodyPr rtlCol="0">
            <a:normAutofit/>
          </a:bodyPr>
          <a:lstStyle/>
          <a:p>
            <a:r>
              <a:rPr lang="tr-TR" sz="2800" dirty="0"/>
              <a:t>Minimal Donanım Programlama: </a:t>
            </a:r>
            <a:r>
              <a:rPr lang="tr-TR" sz="2800" dirty="0" err="1"/>
              <a:t>Pseudocodes</a:t>
            </a:r>
            <a:r>
              <a:rPr lang="tr-TR" sz="2800" dirty="0"/>
              <a:t> (1940 sonları, 1950 başları)</a:t>
            </a:r>
          </a:p>
        </p:txBody>
      </p:sp>
      <p:sp>
        <p:nvSpPr>
          <p:cNvPr id="3" name="İçerik Yer Tutucusu 2">
            <a:extLst>
              <a:ext uri="{FF2B5EF4-FFF2-40B4-BE49-F238E27FC236}">
                <a16:creationId xmlns:a16="http://schemas.microsoft.com/office/drawing/2014/main" id="{0861EC1F-BCEB-45FA-970D-948326BC86E2}"/>
              </a:ext>
            </a:extLst>
          </p:cNvPr>
          <p:cNvSpPr>
            <a:spLocks noGrp="1"/>
          </p:cNvSpPr>
          <p:nvPr>
            <p:ph idx="1"/>
          </p:nvPr>
        </p:nvSpPr>
        <p:spPr>
          <a:xfrm>
            <a:off x="256323" y="1844824"/>
            <a:ext cx="8210872" cy="4569296"/>
          </a:xfrm>
        </p:spPr>
        <p:txBody>
          <a:bodyPr rtlCol="0"/>
          <a:lstStyle/>
          <a:p>
            <a:pPr marL="502920" indent="-457200">
              <a:buFont typeface="Wingdings" panose="05000000000000000000" pitchFamily="2" charset="2"/>
              <a:buChar char="q"/>
            </a:pPr>
            <a:r>
              <a:rPr lang="tr-TR" dirty="0"/>
              <a:t>Makine kodunun zorlukları </a:t>
            </a:r>
          </a:p>
          <a:p>
            <a:pPr marL="1149350" lvl="1" indent="-457200">
              <a:buFont typeface="Wingdings" panose="05000000000000000000" pitchFamily="2" charset="2"/>
              <a:buChar char="q"/>
            </a:pPr>
            <a:r>
              <a:rPr lang="tr-TR" dirty="0"/>
              <a:t>Yorumlamalı </a:t>
            </a:r>
          </a:p>
          <a:p>
            <a:pPr marL="1149350" lvl="1" indent="-457200">
              <a:buFont typeface="Wingdings" panose="05000000000000000000" pitchFamily="2" charset="2"/>
              <a:buChar char="q"/>
            </a:pPr>
            <a:r>
              <a:rPr lang="tr-TR" dirty="0"/>
              <a:t>Zayıf okunabilirlik </a:t>
            </a:r>
          </a:p>
          <a:p>
            <a:pPr marL="1149350" lvl="1" indent="-457200">
              <a:buFont typeface="Wingdings" panose="05000000000000000000" pitchFamily="2" charset="2"/>
              <a:buChar char="q"/>
            </a:pPr>
            <a:r>
              <a:rPr lang="tr-TR" dirty="0"/>
              <a:t>Zayıf </a:t>
            </a:r>
            <a:r>
              <a:rPr lang="tr-TR" dirty="0" err="1"/>
              <a:t>değiştirilebilirlik</a:t>
            </a:r>
            <a:r>
              <a:rPr lang="tr-TR" dirty="0"/>
              <a:t> </a:t>
            </a:r>
          </a:p>
          <a:p>
            <a:pPr marL="1149350" lvl="1" indent="-457200">
              <a:buFont typeface="Wingdings" panose="05000000000000000000" pitchFamily="2" charset="2"/>
              <a:buChar char="q"/>
            </a:pPr>
            <a:r>
              <a:rPr lang="tr-TR" dirty="0"/>
              <a:t>İfade kodlaması sıkıcı ve zor </a:t>
            </a:r>
          </a:p>
          <a:p>
            <a:pPr marL="1149350" lvl="1" indent="-457200">
              <a:buFont typeface="Wingdings" panose="05000000000000000000" pitchFamily="2" charset="2"/>
              <a:buChar char="q"/>
            </a:pPr>
            <a:r>
              <a:rPr lang="tr-TR" dirty="0"/>
              <a:t>Eksikliği- indeksleme veya kayan nokta yok </a:t>
            </a:r>
          </a:p>
          <a:p>
            <a:pPr marL="502920" indent="-457200">
              <a:buFont typeface="Wingdings" panose="05000000000000000000" pitchFamily="2" charset="2"/>
              <a:buChar char="q"/>
            </a:pPr>
            <a:r>
              <a:rPr lang="tr-TR" dirty="0"/>
              <a:t>Kaba kod ile karıştırmayın, böyle bir programlama dili vardır. </a:t>
            </a:r>
            <a:endParaRPr lang="tr-TR" dirty="0">
              <a:latin typeface="Arial" panose="020B0604020202020204" pitchFamily="34" charset="0"/>
            </a:endParaRPr>
          </a:p>
        </p:txBody>
      </p:sp>
    </p:spTree>
    <p:extLst>
      <p:ext uri="{BB962C8B-B14F-4D97-AF65-F5344CB8AC3E}">
        <p14:creationId xmlns:p14="http://schemas.microsoft.com/office/powerpoint/2010/main" val="1163146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BF7E1A-4726-4A4D-936E-1547410B3991}"/>
              </a:ext>
            </a:extLst>
          </p:cNvPr>
          <p:cNvSpPr>
            <a:spLocks noGrp="1"/>
          </p:cNvSpPr>
          <p:nvPr>
            <p:ph type="title"/>
          </p:nvPr>
        </p:nvSpPr>
        <p:spPr>
          <a:xfrm>
            <a:off x="228600" y="228600"/>
            <a:ext cx="7696200" cy="1040160"/>
          </a:xfrm>
        </p:spPr>
        <p:txBody>
          <a:bodyPr rtlCol="0"/>
          <a:lstStyle/>
          <a:p>
            <a:r>
              <a:rPr lang="tr-TR" dirty="0" err="1"/>
              <a:t>Pseudocodes</a:t>
            </a:r>
            <a:r>
              <a:rPr lang="tr-TR" dirty="0"/>
              <a:t> - </a:t>
            </a:r>
            <a:r>
              <a:rPr lang="tr-TR" dirty="0" err="1"/>
              <a:t>Short</a:t>
            </a:r>
            <a:r>
              <a:rPr lang="tr-TR" dirty="0"/>
              <a:t> </a:t>
            </a:r>
            <a:r>
              <a:rPr lang="tr-TR" dirty="0" err="1"/>
              <a:t>Code</a:t>
            </a:r>
            <a:endParaRPr lang="tr-TR" dirty="0">
              <a:latin typeface="Arial" panose="020B0604020202020204" pitchFamily="34" charset="0"/>
            </a:endParaRPr>
          </a:p>
        </p:txBody>
      </p:sp>
      <p:sp>
        <p:nvSpPr>
          <p:cNvPr id="3" name="İçerik Yer Tutucusu 2">
            <a:extLst>
              <a:ext uri="{FF2B5EF4-FFF2-40B4-BE49-F238E27FC236}">
                <a16:creationId xmlns:a16="http://schemas.microsoft.com/office/drawing/2014/main" id="{57D24D5D-0235-41C0-B7A5-8534D08ABD25}"/>
              </a:ext>
            </a:extLst>
          </p:cNvPr>
          <p:cNvSpPr>
            <a:spLocks noGrp="1"/>
          </p:cNvSpPr>
          <p:nvPr>
            <p:ph idx="1"/>
          </p:nvPr>
        </p:nvSpPr>
        <p:spPr>
          <a:xfrm>
            <a:off x="107504" y="1524000"/>
            <a:ext cx="8928992" cy="5001344"/>
          </a:xfrm>
        </p:spPr>
        <p:txBody>
          <a:bodyPr rtlCol="0">
            <a:normAutofit fontScale="92500"/>
          </a:bodyPr>
          <a:lstStyle/>
          <a:p>
            <a:pPr marL="502920" indent="-457200">
              <a:buFont typeface="Wingdings" panose="05000000000000000000" pitchFamily="2" charset="2"/>
              <a:buChar char="q"/>
            </a:pPr>
            <a:r>
              <a:rPr lang="tr-TR" dirty="0" err="1"/>
              <a:t>Mauchly</a:t>
            </a:r>
            <a:r>
              <a:rPr lang="tr-TR" dirty="0"/>
              <a:t> tarafından 1949'da BINAC bilgisayarlar için geliştirildi. </a:t>
            </a:r>
          </a:p>
          <a:p>
            <a:pPr marL="502920" indent="-457200">
              <a:buFont typeface="Wingdings" panose="05000000000000000000" pitchFamily="2" charset="2"/>
              <a:buChar char="q"/>
            </a:pPr>
            <a:r>
              <a:rPr lang="tr-TR" dirty="0"/>
              <a:t>Makine koduna göre 50 kat yavaş. (Yorumlama işlemi var) </a:t>
            </a:r>
          </a:p>
          <a:p>
            <a:pPr marL="502920" indent="-457200">
              <a:buFont typeface="Wingdings" panose="05000000000000000000" pitchFamily="2" charset="2"/>
              <a:buChar char="q"/>
            </a:pPr>
            <a:r>
              <a:rPr lang="tr-TR" dirty="0"/>
              <a:t>İfadeler soldan sağa kodlandı. </a:t>
            </a:r>
          </a:p>
          <a:p>
            <a:pPr marL="502920" indent="-457200">
              <a:buFont typeface="Wingdings" panose="05000000000000000000" pitchFamily="2" charset="2"/>
              <a:buChar char="q"/>
            </a:pPr>
            <a:r>
              <a:rPr lang="tr-TR" dirty="0"/>
              <a:t>Örnek </a:t>
            </a:r>
          </a:p>
          <a:p>
            <a:pPr marL="1149350" lvl="1" indent="-457200">
              <a:buFont typeface="Wingdings" panose="05000000000000000000" pitchFamily="2" charset="2"/>
              <a:buChar char="q"/>
            </a:pPr>
            <a:r>
              <a:rPr lang="tr-TR" dirty="0"/>
              <a:t>a = (b + c) / b * c </a:t>
            </a:r>
          </a:p>
          <a:p>
            <a:pPr marL="1149350" lvl="1" indent="-457200">
              <a:buFont typeface="Wingdings" panose="05000000000000000000" pitchFamily="2" charset="2"/>
              <a:buChar char="q"/>
            </a:pPr>
            <a:r>
              <a:rPr lang="tr-TR" dirty="0"/>
              <a:t>X3 = (X1 + Y1) / X1 * Y1 ikame değişkenleri </a:t>
            </a:r>
          </a:p>
          <a:p>
            <a:pPr marL="1149350" lvl="1" indent="-457200">
              <a:buFont typeface="Wingdings" panose="05000000000000000000" pitchFamily="2" charset="2"/>
              <a:buChar char="q"/>
            </a:pPr>
            <a:r>
              <a:rPr lang="tr-TR" dirty="0"/>
              <a:t>X3 03 09 X1 07 Y1 02 04 X1 Y1 (operatör ve parantezler temsil edilir.) </a:t>
            </a:r>
          </a:p>
          <a:p>
            <a:pPr marL="1149350" lvl="1" indent="-457200">
              <a:buFont typeface="Wingdings" panose="05000000000000000000" pitchFamily="2" charset="2"/>
              <a:buChar char="q"/>
            </a:pPr>
            <a:r>
              <a:rPr lang="tr-TR" dirty="0"/>
              <a:t>Yukarıdaki ifade 12 baytlık olarak ayrılır. </a:t>
            </a:r>
          </a:p>
          <a:p>
            <a:pPr marL="1444625" lvl="2" indent="-457200">
              <a:buSzPct val="80000"/>
              <a:buFont typeface="Wingdings" panose="05000000000000000000" pitchFamily="2" charset="2"/>
              <a:buChar char="§"/>
            </a:pPr>
            <a:r>
              <a:rPr lang="tr-TR" dirty="0"/>
              <a:t>07Y10204X1Y1 </a:t>
            </a:r>
          </a:p>
          <a:p>
            <a:pPr marL="1444625" lvl="2" indent="-457200">
              <a:buSzPct val="80000"/>
              <a:buFont typeface="Wingdings" panose="05000000000000000000" pitchFamily="2" charset="2"/>
              <a:buChar char="§"/>
            </a:pPr>
            <a:r>
              <a:rPr lang="tr-TR" dirty="0"/>
              <a:t>0000X30309X1 </a:t>
            </a:r>
            <a:endParaRPr lang="tr-TR" dirty="0">
              <a:latin typeface="Arial" panose="020B0604020202020204" pitchFamily="34" charset="0"/>
            </a:endParaRPr>
          </a:p>
        </p:txBody>
      </p:sp>
      <p:sp>
        <p:nvSpPr>
          <p:cNvPr id="4" name="Dikdörtgen 3"/>
          <p:cNvSpPr/>
          <p:nvPr/>
        </p:nvSpPr>
        <p:spPr>
          <a:xfrm>
            <a:off x="3347864" y="6442030"/>
            <a:ext cx="5796136" cy="338554"/>
          </a:xfrm>
          <a:prstGeom prst="rect">
            <a:avLst/>
          </a:prstGeom>
        </p:spPr>
        <p:txBody>
          <a:bodyPr wrap="square">
            <a:spAutoFit/>
          </a:bodyPr>
          <a:lstStyle/>
          <a:p>
            <a:pPr>
              <a:buNone/>
            </a:pPr>
            <a:r>
              <a:rPr lang="tr-TR" sz="1600" dirty="0">
                <a:hlinkClick r:id="rId3"/>
              </a:rPr>
              <a:t>https://en.wikipedia.org/wiki/Short_Code_(computer_language</a:t>
            </a:r>
            <a:endParaRPr lang="tr-TR" sz="1600" dirty="0"/>
          </a:p>
        </p:txBody>
      </p:sp>
    </p:spTree>
    <p:extLst>
      <p:ext uri="{BB962C8B-B14F-4D97-AF65-F5344CB8AC3E}">
        <p14:creationId xmlns:p14="http://schemas.microsoft.com/office/powerpoint/2010/main" val="857171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1040160"/>
          </a:xfrm>
        </p:spPr>
        <p:txBody>
          <a:bodyPr/>
          <a:lstStyle/>
          <a:p>
            <a:r>
              <a:rPr lang="tr-TR" dirty="0" err="1"/>
              <a:t>Pseudocodes</a:t>
            </a:r>
            <a:r>
              <a:rPr lang="tr-TR" dirty="0"/>
              <a:t> - </a:t>
            </a:r>
            <a:r>
              <a:rPr lang="tr-TR" dirty="0" err="1"/>
              <a:t>Speedcoding</a:t>
            </a:r>
            <a:endParaRPr lang="tr-TR" dirty="0"/>
          </a:p>
        </p:txBody>
      </p:sp>
      <p:sp>
        <p:nvSpPr>
          <p:cNvPr id="3" name="İçerik Yer Tutucusu 2"/>
          <p:cNvSpPr>
            <a:spLocks noGrp="1"/>
          </p:cNvSpPr>
          <p:nvPr>
            <p:ph idx="1"/>
          </p:nvPr>
        </p:nvSpPr>
        <p:spPr>
          <a:xfrm>
            <a:off x="228600" y="1772816"/>
            <a:ext cx="8305800" cy="4713312"/>
          </a:xfrm>
        </p:spPr>
        <p:txBody>
          <a:bodyPr/>
          <a:lstStyle/>
          <a:p>
            <a:pPr marL="502920" indent="-457200">
              <a:buFont typeface="Wingdings" panose="05000000000000000000" pitchFamily="2" charset="2"/>
              <a:buChar char="q"/>
            </a:pPr>
            <a:r>
              <a:rPr lang="tr-TR" dirty="0"/>
              <a:t>1954'te IBM 701 için </a:t>
            </a:r>
            <a:r>
              <a:rPr lang="tr-TR" dirty="0" err="1"/>
              <a:t>Backus</a:t>
            </a:r>
            <a:r>
              <a:rPr lang="tr-TR" dirty="0"/>
              <a:t> tarafından geliştirildi. </a:t>
            </a:r>
          </a:p>
          <a:p>
            <a:pPr marL="502920" indent="-457200">
              <a:buFont typeface="Wingdings" panose="05000000000000000000" pitchFamily="2" charset="2"/>
              <a:buChar char="q"/>
            </a:pPr>
            <a:r>
              <a:rPr lang="tr-TR" dirty="0"/>
              <a:t>Temel Özellikleri </a:t>
            </a:r>
          </a:p>
          <a:p>
            <a:pPr marL="1149350" lvl="1" indent="-457200">
              <a:buFont typeface="Wingdings" panose="05000000000000000000" pitchFamily="2" charset="2"/>
              <a:buChar char="q"/>
            </a:pPr>
            <a:r>
              <a:rPr lang="tr-TR" dirty="0"/>
              <a:t>Doğal Dil ifadeleri içerir </a:t>
            </a:r>
          </a:p>
          <a:p>
            <a:pPr marL="1149350" lvl="1" indent="-457200">
              <a:buFont typeface="Wingdings" panose="05000000000000000000" pitchFamily="2" charset="2"/>
              <a:buChar char="q"/>
            </a:pPr>
            <a:r>
              <a:rPr lang="tr-TR" dirty="0"/>
              <a:t>Aritmetik (4 işlem) ve matematik fonksiyonlar (</a:t>
            </a:r>
            <a:r>
              <a:rPr lang="tr-TR" dirty="0" err="1"/>
              <a:t>square</a:t>
            </a:r>
            <a:r>
              <a:rPr lang="tr-TR" dirty="0"/>
              <a:t> </a:t>
            </a:r>
            <a:r>
              <a:rPr lang="tr-TR" dirty="0" err="1"/>
              <a:t>root</a:t>
            </a:r>
            <a:r>
              <a:rPr lang="tr-TR" dirty="0"/>
              <a:t>, sine, </a:t>
            </a:r>
            <a:r>
              <a:rPr lang="tr-TR" dirty="0" err="1"/>
              <a:t>arc</a:t>
            </a:r>
            <a:r>
              <a:rPr lang="tr-TR" dirty="0"/>
              <a:t> </a:t>
            </a:r>
            <a:r>
              <a:rPr lang="tr-TR" dirty="0" err="1"/>
              <a:t>tangent</a:t>
            </a:r>
            <a:r>
              <a:rPr lang="tr-TR" dirty="0"/>
              <a:t>, </a:t>
            </a:r>
            <a:r>
              <a:rPr lang="tr-TR" dirty="0" err="1"/>
              <a:t>exponent</a:t>
            </a:r>
            <a:r>
              <a:rPr lang="tr-TR" dirty="0"/>
              <a:t> ve </a:t>
            </a:r>
            <a:r>
              <a:rPr lang="tr-TR" dirty="0" err="1"/>
              <a:t>logarithm</a:t>
            </a:r>
            <a:r>
              <a:rPr lang="tr-TR" dirty="0"/>
              <a:t>) için </a:t>
            </a:r>
            <a:r>
              <a:rPr lang="tr-TR" dirty="0" err="1"/>
              <a:t>pseudo</a:t>
            </a:r>
            <a:r>
              <a:rPr lang="tr-TR" dirty="0"/>
              <a:t> kodlar </a:t>
            </a:r>
          </a:p>
          <a:p>
            <a:pPr marL="1149350" lvl="1" indent="-457200">
              <a:buFont typeface="Wingdings" panose="05000000000000000000" pitchFamily="2" charset="2"/>
              <a:buChar char="q"/>
            </a:pPr>
            <a:r>
              <a:rPr lang="tr-TR" dirty="0"/>
              <a:t>Koşullu ve koşulsuz dallanma </a:t>
            </a:r>
          </a:p>
          <a:p>
            <a:pPr marL="1149350" lvl="1" indent="-457200">
              <a:buFont typeface="Wingdings" panose="05000000000000000000" pitchFamily="2" charset="2"/>
              <a:buChar char="q"/>
            </a:pPr>
            <a:r>
              <a:rPr lang="tr-TR" dirty="0"/>
              <a:t>Dizi erişimi için otomatik artış kayıtları </a:t>
            </a:r>
          </a:p>
          <a:p>
            <a:pPr marL="1149350" lvl="1" indent="-457200">
              <a:buFont typeface="Wingdings" panose="05000000000000000000" pitchFamily="2" charset="2"/>
              <a:buChar char="q"/>
            </a:pPr>
            <a:r>
              <a:rPr lang="tr-TR" dirty="0"/>
              <a:t>Yavaş! (Yorumlayıcı var) </a:t>
            </a:r>
          </a:p>
          <a:p>
            <a:pPr marL="1149350" lvl="1" indent="-457200">
              <a:buFont typeface="Wingdings" panose="05000000000000000000" pitchFamily="2" charset="2"/>
              <a:buChar char="q"/>
            </a:pPr>
            <a:r>
              <a:rPr lang="tr-TR" dirty="0"/>
              <a:t>Kullanıcı programı için sadece 700 kelime kaldı</a:t>
            </a:r>
          </a:p>
        </p:txBody>
      </p:sp>
      <p:sp>
        <p:nvSpPr>
          <p:cNvPr id="4" name="Dikdörtgen 3"/>
          <p:cNvSpPr/>
          <p:nvPr/>
        </p:nvSpPr>
        <p:spPr>
          <a:xfrm>
            <a:off x="2513305" y="6381328"/>
            <a:ext cx="6523191" cy="369332"/>
          </a:xfrm>
          <a:prstGeom prst="rect">
            <a:avLst/>
          </a:prstGeom>
        </p:spPr>
        <p:txBody>
          <a:bodyPr wrap="square">
            <a:spAutoFit/>
          </a:bodyPr>
          <a:lstStyle/>
          <a:p>
            <a:pPr>
              <a:buNone/>
            </a:pPr>
            <a:r>
              <a:rPr lang="tr-TR" sz="1800" dirty="0">
                <a:hlinkClick r:id="rId2"/>
              </a:rPr>
              <a:t>https://en.wikipedia.org/wiki/Short_Code_(computer_language</a:t>
            </a:r>
            <a:endParaRPr lang="tr-TR" sz="1800" dirty="0"/>
          </a:p>
        </p:txBody>
      </p:sp>
    </p:spTree>
    <p:extLst>
      <p:ext uri="{BB962C8B-B14F-4D97-AF65-F5344CB8AC3E}">
        <p14:creationId xmlns:p14="http://schemas.microsoft.com/office/powerpoint/2010/main" val="1523045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968152"/>
          </a:xfrm>
        </p:spPr>
        <p:txBody>
          <a:bodyPr/>
          <a:lstStyle/>
          <a:p>
            <a:r>
              <a:rPr lang="tr-TR" dirty="0" err="1"/>
              <a:t>Pseudocodes</a:t>
            </a:r>
            <a:r>
              <a:rPr lang="tr-TR" dirty="0"/>
              <a:t> - Diğer Sistemler</a:t>
            </a:r>
          </a:p>
        </p:txBody>
      </p:sp>
      <p:sp>
        <p:nvSpPr>
          <p:cNvPr id="3" name="İçerik Yer Tutucusu 2"/>
          <p:cNvSpPr>
            <a:spLocks noGrp="1"/>
          </p:cNvSpPr>
          <p:nvPr>
            <p:ph idx="1"/>
          </p:nvPr>
        </p:nvSpPr>
        <p:spPr>
          <a:xfrm>
            <a:off x="228600" y="1916832"/>
            <a:ext cx="8305800" cy="4104456"/>
          </a:xfrm>
        </p:spPr>
        <p:txBody>
          <a:bodyPr/>
          <a:lstStyle/>
          <a:p>
            <a:pPr marL="502920" indent="-457200">
              <a:buFont typeface="Wingdings" panose="05000000000000000000" pitchFamily="2" charset="2"/>
              <a:buChar char="q"/>
            </a:pPr>
            <a:r>
              <a:rPr lang="tr-TR" dirty="0"/>
              <a:t>UNIVAC </a:t>
            </a:r>
            <a:r>
              <a:rPr lang="tr-TR" b="1" dirty="0"/>
              <a:t>Derleme Sistemi (</a:t>
            </a:r>
            <a:r>
              <a:rPr lang="tr-TR" b="1" dirty="0" err="1"/>
              <a:t>Compiling</a:t>
            </a:r>
            <a:r>
              <a:rPr lang="tr-TR" b="1" dirty="0"/>
              <a:t> </a:t>
            </a:r>
            <a:r>
              <a:rPr lang="tr-TR" b="1" dirty="0" err="1"/>
              <a:t>System</a:t>
            </a:r>
            <a:r>
              <a:rPr lang="tr-TR" b="1" dirty="0"/>
              <a:t>) </a:t>
            </a:r>
          </a:p>
          <a:p>
            <a:pPr marL="1149350" lvl="1" indent="-457200">
              <a:buFont typeface="Wingdings" panose="05000000000000000000" pitchFamily="2" charset="2"/>
              <a:buChar char="q"/>
            </a:pPr>
            <a:r>
              <a:rPr lang="tr-TR" dirty="0" err="1"/>
              <a:t>Grace</a:t>
            </a:r>
            <a:r>
              <a:rPr lang="tr-TR" dirty="0"/>
              <a:t> </a:t>
            </a:r>
            <a:r>
              <a:rPr lang="tr-TR" dirty="0" err="1"/>
              <a:t>Hopper</a:t>
            </a:r>
            <a:r>
              <a:rPr lang="tr-TR" dirty="0"/>
              <a:t> liderliğindeki bir ekip tarafından geliştirildi </a:t>
            </a:r>
          </a:p>
          <a:p>
            <a:pPr marL="1149350" lvl="1" indent="-457200">
              <a:buFont typeface="Wingdings" panose="05000000000000000000" pitchFamily="2" charset="2"/>
              <a:buChar char="q"/>
            </a:pPr>
            <a:r>
              <a:rPr lang="tr-TR" dirty="0" err="1"/>
              <a:t>Pseudocode</a:t>
            </a:r>
            <a:r>
              <a:rPr lang="tr-TR" dirty="0"/>
              <a:t>, makine koduna genişletildi. (Bu sayede kaynak kod kısaldı.) </a:t>
            </a:r>
          </a:p>
          <a:p>
            <a:pPr marL="502920" indent="-457200">
              <a:buFont typeface="Wingdings" panose="05000000000000000000" pitchFamily="2" charset="2"/>
              <a:buChar char="q"/>
            </a:pPr>
            <a:r>
              <a:rPr lang="tr-TR" dirty="0"/>
              <a:t>David J. </a:t>
            </a:r>
            <a:r>
              <a:rPr lang="tr-TR" dirty="0" err="1"/>
              <a:t>Wheeler</a:t>
            </a:r>
            <a:r>
              <a:rPr lang="tr-TR" dirty="0"/>
              <a:t> (Cambridge Üniversitesi) ○</a:t>
            </a:r>
          </a:p>
          <a:p>
            <a:pPr marL="1149350" lvl="1" indent="-457200">
              <a:buFont typeface="Wingdings" panose="05000000000000000000" pitchFamily="2" charset="2"/>
              <a:buChar char="q"/>
            </a:pPr>
            <a:r>
              <a:rPr lang="tr-TR" dirty="0"/>
              <a:t>Mutlak adresleme problemini çözmek için yeniden konumlandırılabilir adres bloklarını kullanma yöntemi geliştirdi. (Bellek dinamik kullanılacak.)</a:t>
            </a:r>
          </a:p>
        </p:txBody>
      </p:sp>
    </p:spTree>
    <p:extLst>
      <p:ext uri="{BB962C8B-B14F-4D97-AF65-F5344CB8AC3E}">
        <p14:creationId xmlns:p14="http://schemas.microsoft.com/office/powerpoint/2010/main" val="4201556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7504" y="123083"/>
            <a:ext cx="7696200" cy="968152"/>
          </a:xfrm>
        </p:spPr>
        <p:txBody>
          <a:bodyPr/>
          <a:lstStyle/>
          <a:p>
            <a:r>
              <a:rPr lang="tr-TR" dirty="0"/>
              <a:t>IBM 704 ve Fortran</a:t>
            </a:r>
          </a:p>
        </p:txBody>
      </p:sp>
      <p:sp>
        <p:nvSpPr>
          <p:cNvPr id="3" name="İçerik Yer Tutucusu 2"/>
          <p:cNvSpPr>
            <a:spLocks noGrp="1"/>
          </p:cNvSpPr>
          <p:nvPr>
            <p:ph idx="1"/>
          </p:nvPr>
        </p:nvSpPr>
        <p:spPr>
          <a:xfrm>
            <a:off x="25423" y="1487429"/>
            <a:ext cx="8904448" cy="5217368"/>
          </a:xfrm>
        </p:spPr>
        <p:txBody>
          <a:bodyPr>
            <a:normAutofit fontScale="85000" lnSpcReduction="20000"/>
          </a:bodyPr>
          <a:lstStyle/>
          <a:p>
            <a:pPr marL="502920" indent="-457200">
              <a:buFont typeface="Wingdings" panose="05000000000000000000" pitchFamily="2" charset="2"/>
              <a:buChar char="q"/>
            </a:pPr>
            <a:r>
              <a:rPr lang="tr-TR" b="1" dirty="0" err="1"/>
              <a:t>FOR</a:t>
            </a:r>
            <a:r>
              <a:rPr lang="tr-TR" dirty="0" err="1"/>
              <a:t>mula</a:t>
            </a:r>
            <a:r>
              <a:rPr lang="tr-TR" dirty="0"/>
              <a:t> </a:t>
            </a:r>
            <a:r>
              <a:rPr lang="tr-TR" b="1" dirty="0" err="1"/>
              <a:t>TRAN</a:t>
            </a:r>
            <a:r>
              <a:rPr lang="tr-TR" dirty="0" err="1"/>
              <a:t>slating</a:t>
            </a:r>
            <a:r>
              <a:rPr lang="tr-TR" dirty="0"/>
              <a:t> </a:t>
            </a:r>
            <a:r>
              <a:rPr lang="tr-TR" dirty="0" err="1"/>
              <a:t>System</a:t>
            </a:r>
            <a:r>
              <a:rPr lang="tr-TR" dirty="0"/>
              <a:t>: Fortran </a:t>
            </a:r>
          </a:p>
          <a:p>
            <a:pPr marL="502920" indent="-457200">
              <a:buFont typeface="Wingdings" panose="05000000000000000000" pitchFamily="2" charset="2"/>
              <a:buChar char="q"/>
            </a:pPr>
            <a:r>
              <a:rPr lang="tr-TR" dirty="0"/>
              <a:t>Fortran 0: 1954 - uygulanmadı </a:t>
            </a:r>
          </a:p>
          <a:p>
            <a:pPr marL="502920" indent="-457200">
              <a:buFont typeface="Wingdings" panose="05000000000000000000" pitchFamily="2" charset="2"/>
              <a:buChar char="q"/>
            </a:pPr>
            <a:r>
              <a:rPr lang="tr-TR" dirty="0"/>
              <a:t>John </a:t>
            </a:r>
            <a:r>
              <a:rPr lang="tr-TR" dirty="0" err="1"/>
              <a:t>Backus</a:t>
            </a:r>
            <a:r>
              <a:rPr lang="tr-TR" dirty="0"/>
              <a:t> ve ekibi tarafından geliştirildi. </a:t>
            </a:r>
          </a:p>
          <a:p>
            <a:pPr marL="502920" indent="-457200">
              <a:buFont typeface="Wingdings" panose="05000000000000000000" pitchFamily="2" charset="2"/>
              <a:buChar char="q"/>
            </a:pPr>
            <a:r>
              <a:rPr lang="tr-TR" dirty="0"/>
              <a:t>Fortran I: 1957 </a:t>
            </a:r>
          </a:p>
          <a:p>
            <a:pPr marL="1149350" lvl="1" indent="-457200">
              <a:buFont typeface="Wingdings" panose="05000000000000000000" pitchFamily="2" charset="2"/>
              <a:buChar char="q"/>
            </a:pPr>
            <a:r>
              <a:rPr lang="tr-TR" dirty="0"/>
              <a:t>Dizin kayıtları ve kayan nokta donanımı olan yeni IBM 704 için tasarlandı </a:t>
            </a:r>
          </a:p>
          <a:p>
            <a:pPr marL="1149350" lvl="1" indent="-457200">
              <a:buFont typeface="Wingdings" panose="05000000000000000000" pitchFamily="2" charset="2"/>
              <a:buChar char="q"/>
            </a:pPr>
            <a:r>
              <a:rPr lang="tr-TR" b="1" u="sng" dirty="0"/>
              <a:t>Derlenmiş programlama dilleri fikrine yol açtı</a:t>
            </a:r>
            <a:r>
              <a:rPr lang="tr-TR" dirty="0"/>
              <a:t>, çünkü yorumlama işlemi maliyetli idi. </a:t>
            </a:r>
          </a:p>
          <a:p>
            <a:pPr marL="1149350" lvl="1" indent="-457200">
              <a:buFont typeface="Wingdings" panose="05000000000000000000" pitchFamily="2" charset="2"/>
              <a:buChar char="q"/>
            </a:pPr>
            <a:r>
              <a:rPr lang="tr-TR" dirty="0"/>
              <a:t>Derleyicisi olan bir dil </a:t>
            </a:r>
          </a:p>
          <a:p>
            <a:pPr marL="1149350" lvl="1" indent="-457200">
              <a:buFont typeface="Wingdings" panose="05000000000000000000" pitchFamily="2" charset="2"/>
              <a:buChar char="q"/>
            </a:pPr>
            <a:r>
              <a:rPr lang="tr-TR" dirty="0"/>
              <a:t>Derleme sayesinde makine kodu ile yazılmış kod gibi hızlı çalışan bir yapı hedeflendi. </a:t>
            </a:r>
          </a:p>
          <a:p>
            <a:pPr marL="1149350" lvl="1" indent="-457200">
              <a:buFont typeface="Wingdings" panose="05000000000000000000" pitchFamily="2" charset="2"/>
              <a:buChar char="q"/>
            </a:pPr>
            <a:r>
              <a:rPr lang="tr-TR" dirty="0"/>
              <a:t>Geliştirme ortamı </a:t>
            </a:r>
          </a:p>
          <a:p>
            <a:pPr marL="1444625" lvl="2" indent="-457200">
              <a:buSzPct val="80000"/>
              <a:buFont typeface="Wingdings" panose="05000000000000000000" pitchFamily="2" charset="2"/>
              <a:buChar char="§"/>
            </a:pPr>
            <a:r>
              <a:rPr lang="tr-TR" dirty="0"/>
              <a:t>Bilgisayarlar küçüktü ve güvenilmezdi </a:t>
            </a:r>
          </a:p>
          <a:p>
            <a:pPr marL="1444625" lvl="2" indent="-457200">
              <a:buSzPct val="80000"/>
              <a:buFont typeface="Wingdings" panose="05000000000000000000" pitchFamily="2" charset="2"/>
              <a:buChar char="§"/>
            </a:pPr>
            <a:r>
              <a:rPr lang="tr-TR" dirty="0"/>
              <a:t>Uygulamalar bilimseldi </a:t>
            </a:r>
          </a:p>
          <a:p>
            <a:pPr marL="1444625" lvl="2" indent="-457200">
              <a:buSzPct val="80000"/>
              <a:buFont typeface="Wingdings" panose="05000000000000000000" pitchFamily="2" charset="2"/>
              <a:buChar char="§"/>
            </a:pPr>
            <a:r>
              <a:rPr lang="tr-TR" dirty="0"/>
              <a:t>Programlama metodolojisi veya aracı yok </a:t>
            </a:r>
          </a:p>
          <a:p>
            <a:pPr marL="1444625" lvl="2" indent="-457200">
              <a:buSzPct val="80000"/>
              <a:buFont typeface="Wingdings" panose="05000000000000000000" pitchFamily="2" charset="2"/>
              <a:buChar char="§"/>
            </a:pPr>
            <a:r>
              <a:rPr lang="tr-TR" dirty="0"/>
              <a:t>Makine verimliliği en önemli endişeydi </a:t>
            </a:r>
          </a:p>
        </p:txBody>
      </p:sp>
      <p:pic>
        <p:nvPicPr>
          <p:cNvPr id="4" name="image29.png"/>
          <p:cNvPicPr/>
          <p:nvPr/>
        </p:nvPicPr>
        <p:blipFill>
          <a:blip r:embed="rId2" cstate="print"/>
          <a:stretch>
            <a:fillRect/>
          </a:stretch>
        </p:blipFill>
        <p:spPr>
          <a:xfrm>
            <a:off x="4427984" y="276174"/>
            <a:ext cx="3152775" cy="1197854"/>
          </a:xfrm>
          <a:prstGeom prst="rect">
            <a:avLst/>
          </a:prstGeom>
        </p:spPr>
      </p:pic>
      <p:pic>
        <p:nvPicPr>
          <p:cNvPr id="5" name="image28.jpeg"/>
          <p:cNvPicPr/>
          <p:nvPr/>
        </p:nvPicPr>
        <p:blipFill>
          <a:blip r:embed="rId3" cstate="print"/>
          <a:stretch>
            <a:fillRect/>
          </a:stretch>
        </p:blipFill>
        <p:spPr>
          <a:xfrm>
            <a:off x="7452320" y="0"/>
            <a:ext cx="1706169" cy="2708920"/>
          </a:xfrm>
          <a:prstGeom prst="rect">
            <a:avLst/>
          </a:prstGeom>
        </p:spPr>
      </p:pic>
      <p:sp>
        <p:nvSpPr>
          <p:cNvPr id="6" name="Dikdörtgen 5"/>
          <p:cNvSpPr/>
          <p:nvPr/>
        </p:nvSpPr>
        <p:spPr>
          <a:xfrm>
            <a:off x="5701986" y="6180892"/>
            <a:ext cx="3327945" cy="338554"/>
          </a:xfrm>
          <a:prstGeom prst="rect">
            <a:avLst/>
          </a:prstGeom>
        </p:spPr>
        <p:txBody>
          <a:bodyPr wrap="square">
            <a:spAutoFit/>
          </a:bodyPr>
          <a:lstStyle/>
          <a:p>
            <a:pPr>
              <a:buNone/>
            </a:pPr>
            <a:r>
              <a:rPr lang="tr-TR" sz="1600" dirty="0">
                <a:hlinkClick r:id="rId4"/>
              </a:rPr>
              <a:t>https://tr.wikipedia.org/wiki/Fortran</a:t>
            </a:r>
            <a:endParaRPr lang="tr-TR" sz="1600" dirty="0"/>
          </a:p>
        </p:txBody>
      </p:sp>
      <p:sp>
        <p:nvSpPr>
          <p:cNvPr id="7" name="Dikdörtgen 6"/>
          <p:cNvSpPr/>
          <p:nvPr/>
        </p:nvSpPr>
        <p:spPr>
          <a:xfrm>
            <a:off x="5687118" y="6519446"/>
            <a:ext cx="3456384" cy="338554"/>
          </a:xfrm>
          <a:prstGeom prst="rect">
            <a:avLst/>
          </a:prstGeom>
        </p:spPr>
        <p:txBody>
          <a:bodyPr wrap="square">
            <a:spAutoFit/>
          </a:bodyPr>
          <a:lstStyle/>
          <a:p>
            <a:pPr>
              <a:buNone/>
            </a:pPr>
            <a:r>
              <a:rPr lang="tr-TR" sz="1600" dirty="0">
                <a:hlinkClick r:id="rId5"/>
              </a:rPr>
              <a:t>https://en.wikipedia.org/wiki/Fortran</a:t>
            </a:r>
            <a:endParaRPr lang="tr-TR" sz="1600" dirty="0"/>
          </a:p>
        </p:txBody>
      </p:sp>
    </p:spTree>
    <p:extLst>
      <p:ext uri="{BB962C8B-B14F-4D97-AF65-F5344CB8AC3E}">
        <p14:creationId xmlns:p14="http://schemas.microsoft.com/office/powerpoint/2010/main" val="2342931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1040160"/>
          </a:xfrm>
        </p:spPr>
        <p:txBody>
          <a:bodyPr/>
          <a:lstStyle/>
          <a:p>
            <a:r>
              <a:rPr lang="tr-TR" dirty="0"/>
              <a:t>Fortran I</a:t>
            </a:r>
          </a:p>
        </p:txBody>
      </p:sp>
      <p:sp>
        <p:nvSpPr>
          <p:cNvPr id="3" name="İçerik Yer Tutucusu 2"/>
          <p:cNvSpPr>
            <a:spLocks noGrp="1"/>
          </p:cNvSpPr>
          <p:nvPr>
            <p:ph idx="1"/>
          </p:nvPr>
        </p:nvSpPr>
        <p:spPr>
          <a:xfrm>
            <a:off x="229038" y="1772816"/>
            <a:ext cx="8807896" cy="4857328"/>
          </a:xfrm>
        </p:spPr>
        <p:txBody>
          <a:bodyPr>
            <a:normAutofit fontScale="85000" lnSpcReduction="20000"/>
          </a:bodyPr>
          <a:lstStyle/>
          <a:p>
            <a:pPr marL="502920" indent="-457200">
              <a:buFont typeface="Wingdings" panose="05000000000000000000" pitchFamily="2" charset="2"/>
              <a:buChar char="q"/>
            </a:pPr>
            <a:r>
              <a:rPr lang="tr-TR" dirty="0"/>
              <a:t>İsimler altı karaktere kadar olabilir </a:t>
            </a:r>
          </a:p>
          <a:p>
            <a:pPr marL="502920" indent="-457200">
              <a:buFont typeface="Wingdings" panose="05000000000000000000" pitchFamily="2" charset="2"/>
              <a:buChar char="q"/>
            </a:pPr>
            <a:r>
              <a:rPr lang="tr-TR" dirty="0" err="1"/>
              <a:t>iterative</a:t>
            </a:r>
            <a:r>
              <a:rPr lang="tr-TR" dirty="0"/>
              <a:t> (</a:t>
            </a:r>
            <a:r>
              <a:rPr lang="tr-TR" dirty="0" err="1"/>
              <a:t>loop</a:t>
            </a:r>
            <a:r>
              <a:rPr lang="tr-TR" dirty="0"/>
              <a:t>) </a:t>
            </a:r>
            <a:r>
              <a:rPr lang="tr-TR" b="1" dirty="0"/>
              <a:t>Do</a:t>
            </a:r>
            <a:r>
              <a:rPr lang="tr-TR" dirty="0"/>
              <a:t> ifadesi </a:t>
            </a:r>
          </a:p>
          <a:p>
            <a:pPr marL="1149350" lvl="1" indent="-457200">
              <a:buFont typeface="Wingdings" panose="05000000000000000000" pitchFamily="2" charset="2"/>
              <a:buChar char="q"/>
            </a:pPr>
            <a:r>
              <a:rPr lang="tr-TR" b="1" dirty="0"/>
              <a:t>Do N1 </a:t>
            </a:r>
            <a:r>
              <a:rPr lang="tr-TR" b="1" dirty="0" err="1"/>
              <a:t>variable</a:t>
            </a:r>
            <a:r>
              <a:rPr lang="tr-TR" b="1" dirty="0"/>
              <a:t> = </a:t>
            </a:r>
            <a:r>
              <a:rPr lang="tr-TR" b="1" dirty="0" err="1"/>
              <a:t>first_value</a:t>
            </a:r>
            <a:r>
              <a:rPr lang="tr-TR" b="1" dirty="0"/>
              <a:t>, </a:t>
            </a:r>
            <a:r>
              <a:rPr lang="tr-TR" b="1" dirty="0" err="1"/>
              <a:t>last_value</a:t>
            </a:r>
            <a:r>
              <a:rPr lang="tr-TR" b="1" dirty="0"/>
              <a:t> </a:t>
            </a:r>
          </a:p>
          <a:p>
            <a:pPr marL="502920" indent="-457200">
              <a:buFont typeface="Wingdings" panose="05000000000000000000" pitchFamily="2" charset="2"/>
              <a:buChar char="q"/>
            </a:pPr>
            <a:r>
              <a:rPr lang="tr-TR" dirty="0"/>
              <a:t>Biçimlendirilmiş G / Ç (</a:t>
            </a:r>
            <a:r>
              <a:rPr lang="tr-TR" dirty="0" err="1"/>
              <a:t>Formatted</a:t>
            </a:r>
            <a:r>
              <a:rPr lang="tr-TR" dirty="0"/>
              <a:t> I/O): FORMAT, READ, READ INPUT TAPE, WRITE, WRITE OUTPUT TAPE, PRINT, </a:t>
            </a:r>
            <a:r>
              <a:rPr lang="tr-TR" dirty="0" err="1"/>
              <a:t>and</a:t>
            </a:r>
            <a:r>
              <a:rPr lang="tr-TR" dirty="0"/>
              <a:t> PUNCH </a:t>
            </a:r>
          </a:p>
          <a:p>
            <a:pPr marL="502920" indent="-457200">
              <a:buFont typeface="Wingdings" panose="05000000000000000000" pitchFamily="2" charset="2"/>
              <a:buChar char="q"/>
            </a:pPr>
            <a:r>
              <a:rPr lang="tr-TR" dirty="0"/>
              <a:t>Biçimlendirilmemiş G / Ç (</a:t>
            </a:r>
            <a:r>
              <a:rPr lang="tr-TR" dirty="0" err="1"/>
              <a:t>Unformatted</a:t>
            </a:r>
            <a:r>
              <a:rPr lang="tr-TR" dirty="0"/>
              <a:t> I/O): READ TAPE, READ DRUM, WRITE TAPE, </a:t>
            </a:r>
            <a:r>
              <a:rPr lang="tr-TR" dirty="0" err="1"/>
              <a:t>and</a:t>
            </a:r>
            <a:r>
              <a:rPr lang="tr-TR" dirty="0"/>
              <a:t> WRITE DRUM </a:t>
            </a:r>
          </a:p>
          <a:p>
            <a:pPr marL="502920" indent="-457200">
              <a:buFont typeface="Wingdings" panose="05000000000000000000" pitchFamily="2" charset="2"/>
              <a:buChar char="q"/>
            </a:pPr>
            <a:r>
              <a:rPr lang="tr-TR" dirty="0"/>
              <a:t>Kullanıcı tanımlı alt programlar </a:t>
            </a:r>
          </a:p>
          <a:p>
            <a:pPr marL="502920" indent="-457200">
              <a:buFont typeface="Wingdings" panose="05000000000000000000" pitchFamily="2" charset="2"/>
              <a:buChar char="q"/>
            </a:pPr>
            <a:r>
              <a:rPr lang="tr-TR" dirty="0"/>
              <a:t>Üç dala sahip IF ifadesi (aritmetik IF) </a:t>
            </a:r>
          </a:p>
          <a:p>
            <a:pPr marL="1149350" lvl="1" indent="-457200">
              <a:buFont typeface="Wingdings" panose="05000000000000000000" pitchFamily="2" charset="2"/>
              <a:buChar char="q"/>
            </a:pPr>
            <a:r>
              <a:rPr lang="tr-TR" b="1" dirty="0" err="1"/>
              <a:t>If</a:t>
            </a:r>
            <a:r>
              <a:rPr lang="tr-TR" b="1" dirty="0"/>
              <a:t> (</a:t>
            </a:r>
            <a:r>
              <a:rPr lang="tr-TR" b="1" dirty="0" err="1"/>
              <a:t>arithmetic_expression</a:t>
            </a:r>
            <a:r>
              <a:rPr lang="tr-TR" b="1" dirty="0"/>
              <a:t>) </a:t>
            </a:r>
            <a:r>
              <a:rPr lang="tr-TR" b="1" dirty="0" err="1"/>
              <a:t>negative</a:t>
            </a:r>
            <a:r>
              <a:rPr lang="tr-TR" b="1" dirty="0"/>
              <a:t>, </a:t>
            </a:r>
            <a:r>
              <a:rPr lang="tr-TR" b="1" dirty="0" err="1"/>
              <a:t>zero</a:t>
            </a:r>
            <a:r>
              <a:rPr lang="tr-TR" b="1" dirty="0"/>
              <a:t>, </a:t>
            </a:r>
            <a:r>
              <a:rPr lang="tr-TR" b="1" dirty="0" err="1"/>
              <a:t>or</a:t>
            </a:r>
            <a:r>
              <a:rPr lang="tr-TR" b="1" dirty="0"/>
              <a:t> </a:t>
            </a:r>
            <a:r>
              <a:rPr lang="tr-TR" b="1" dirty="0" err="1"/>
              <a:t>positive</a:t>
            </a:r>
            <a:r>
              <a:rPr lang="tr-TR" b="1" dirty="0"/>
              <a:t> </a:t>
            </a:r>
          </a:p>
          <a:p>
            <a:pPr marL="502920" indent="-457200">
              <a:buFont typeface="Wingdings" panose="05000000000000000000" pitchFamily="2" charset="2"/>
              <a:buChar char="q"/>
            </a:pPr>
            <a:r>
              <a:rPr lang="tr-TR" dirty="0"/>
              <a:t>Çalışma sırasında veri tipleme ifadeleri ve bellek tahsisi yoktu </a:t>
            </a:r>
          </a:p>
          <a:p>
            <a:pPr marL="502920" indent="-457200">
              <a:buFont typeface="Wingdings" panose="05000000000000000000" pitchFamily="2" charset="2"/>
              <a:buChar char="q"/>
            </a:pPr>
            <a:r>
              <a:rPr lang="tr-TR" dirty="0"/>
              <a:t>Matris, denklem sistemleri ve </a:t>
            </a:r>
            <a:r>
              <a:rPr lang="tr-TR" dirty="0" err="1"/>
              <a:t>diff</a:t>
            </a:r>
            <a:r>
              <a:rPr lang="tr-TR" dirty="0"/>
              <a:t>. Denklem sistemlerini kolaylaştırıyordu</a:t>
            </a:r>
          </a:p>
        </p:txBody>
      </p:sp>
    </p:spTree>
    <p:extLst>
      <p:ext uri="{BB962C8B-B14F-4D97-AF65-F5344CB8AC3E}">
        <p14:creationId xmlns:p14="http://schemas.microsoft.com/office/powerpoint/2010/main" val="2334828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968152"/>
          </a:xfrm>
        </p:spPr>
        <p:txBody>
          <a:bodyPr/>
          <a:lstStyle/>
          <a:p>
            <a:r>
              <a:rPr lang="tr-TR" dirty="0"/>
              <a:t>Fortran I</a:t>
            </a:r>
          </a:p>
        </p:txBody>
      </p:sp>
      <p:sp>
        <p:nvSpPr>
          <p:cNvPr id="3" name="İçerik Yer Tutucusu 2"/>
          <p:cNvSpPr>
            <a:spLocks noGrp="1"/>
          </p:cNvSpPr>
          <p:nvPr>
            <p:ph idx="1"/>
          </p:nvPr>
        </p:nvSpPr>
        <p:spPr>
          <a:xfrm>
            <a:off x="217499" y="1700808"/>
            <a:ext cx="8735888" cy="4896544"/>
          </a:xfrm>
        </p:spPr>
        <p:txBody>
          <a:bodyPr/>
          <a:lstStyle/>
          <a:p>
            <a:pPr marL="502920" indent="-457200">
              <a:buFont typeface="Wingdings" panose="05000000000000000000" pitchFamily="2" charset="2"/>
              <a:buChar char="q"/>
            </a:pPr>
            <a:r>
              <a:rPr lang="tr-TR" dirty="0"/>
              <a:t>FORTRAN'ın ilk uygulanan versiyonu </a:t>
            </a:r>
          </a:p>
          <a:p>
            <a:pPr marL="1149350" lvl="1" indent="-457200">
              <a:buFont typeface="Wingdings" panose="05000000000000000000" pitchFamily="2" charset="2"/>
              <a:buChar char="q"/>
            </a:pPr>
            <a:r>
              <a:rPr lang="tr-TR" dirty="0"/>
              <a:t>Ayrı bir derleme yok </a:t>
            </a:r>
          </a:p>
          <a:p>
            <a:pPr marL="1149350" lvl="1" indent="-457200">
              <a:buFont typeface="Wingdings" panose="05000000000000000000" pitchFamily="2" charset="2"/>
              <a:buChar char="q"/>
            </a:pPr>
            <a:r>
              <a:rPr lang="tr-TR" dirty="0"/>
              <a:t>Derleyici, 18 işçi bir yıllık çalışması ile Nisan 1957'de yayınlandı </a:t>
            </a:r>
          </a:p>
          <a:p>
            <a:pPr marL="1149350" lvl="1" indent="-457200">
              <a:buFont typeface="Wingdings" panose="05000000000000000000" pitchFamily="2" charset="2"/>
              <a:buChar char="q"/>
            </a:pPr>
            <a:r>
              <a:rPr lang="tr-TR" dirty="0"/>
              <a:t>400 satırdan büyük programlar, esasen 704'ün düşük güvenilirliği nedeniyle nadiren doğru şekilde derlenir ○ Kod çok hızlıydı </a:t>
            </a:r>
          </a:p>
          <a:p>
            <a:pPr marL="1149350" lvl="1" indent="-457200">
              <a:buFont typeface="Wingdings" panose="05000000000000000000" pitchFamily="2" charset="2"/>
              <a:buChar char="q"/>
            </a:pPr>
            <a:r>
              <a:rPr lang="tr-TR" dirty="0"/>
              <a:t>Yaygın olarak kullanıldı </a:t>
            </a:r>
          </a:p>
          <a:p>
            <a:pPr marL="1149350" lvl="1" indent="-457200">
              <a:buFont typeface="Wingdings" panose="05000000000000000000" pitchFamily="2" charset="2"/>
              <a:buChar char="q"/>
            </a:pPr>
            <a:r>
              <a:rPr lang="tr-TR" dirty="0"/>
              <a:t>Yeni programlama dillerine ilham kaynağı oldu </a:t>
            </a:r>
          </a:p>
          <a:p>
            <a:pPr marL="1149350" lvl="1" indent="-457200">
              <a:buFont typeface="Wingdings" panose="05000000000000000000" pitchFamily="2" charset="2"/>
              <a:buChar char="q"/>
            </a:pPr>
            <a:r>
              <a:rPr lang="tr-TR" dirty="0"/>
              <a:t>Çalışma anında yeni değişken yaratılmıyordu. Başka bir deyişle bellek tekrar düzenlenemiyordu. </a:t>
            </a:r>
          </a:p>
        </p:txBody>
      </p:sp>
    </p:spTree>
    <p:extLst>
      <p:ext uri="{BB962C8B-B14F-4D97-AF65-F5344CB8AC3E}">
        <p14:creationId xmlns:p14="http://schemas.microsoft.com/office/powerpoint/2010/main" val="3283215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0.jpeg"/>
          <p:cNvPicPr/>
          <p:nvPr/>
        </p:nvPicPr>
        <p:blipFill>
          <a:blip r:embed="rId2" cstate="print"/>
          <a:stretch>
            <a:fillRect/>
          </a:stretch>
        </p:blipFill>
        <p:spPr>
          <a:xfrm>
            <a:off x="467544" y="332656"/>
            <a:ext cx="7488832" cy="6336704"/>
          </a:xfrm>
          <a:prstGeom prst="rect">
            <a:avLst/>
          </a:prstGeom>
        </p:spPr>
      </p:pic>
    </p:spTree>
    <p:extLst>
      <p:ext uri="{BB962C8B-B14F-4D97-AF65-F5344CB8AC3E}">
        <p14:creationId xmlns:p14="http://schemas.microsoft.com/office/powerpoint/2010/main" val="371122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E2B656-4656-4646-A221-7C30814F2E69}"/>
              </a:ext>
            </a:extLst>
          </p:cNvPr>
          <p:cNvSpPr>
            <a:spLocks noGrp="1"/>
          </p:cNvSpPr>
          <p:nvPr>
            <p:ph type="title"/>
          </p:nvPr>
        </p:nvSpPr>
        <p:spPr>
          <a:xfrm>
            <a:off x="228600" y="228600"/>
            <a:ext cx="7696200" cy="1112168"/>
          </a:xfrm>
        </p:spPr>
        <p:txBody>
          <a:bodyPr rtlCol="0"/>
          <a:lstStyle/>
          <a:p>
            <a:r>
              <a:rPr lang="tr-TR" dirty="0"/>
              <a:t>Konular</a:t>
            </a:r>
            <a:endParaRPr lang="tr-TR" dirty="0">
              <a:latin typeface="Arial" panose="020B0604020202020204" pitchFamily="34" charset="0"/>
            </a:endParaRPr>
          </a:p>
        </p:txBody>
      </p:sp>
      <p:sp>
        <p:nvSpPr>
          <p:cNvPr id="3" name="İçerik Yer Tutucusu 2">
            <a:extLst>
              <a:ext uri="{FF2B5EF4-FFF2-40B4-BE49-F238E27FC236}">
                <a16:creationId xmlns:a16="http://schemas.microsoft.com/office/drawing/2014/main" id="{F6DABF9E-9B82-4C13-8452-952BD74F6DC7}"/>
              </a:ext>
            </a:extLst>
          </p:cNvPr>
          <p:cNvSpPr>
            <a:spLocks noGrp="1"/>
          </p:cNvSpPr>
          <p:nvPr>
            <p:ph idx="1"/>
          </p:nvPr>
        </p:nvSpPr>
        <p:spPr>
          <a:xfrm>
            <a:off x="228600" y="1524000"/>
            <a:ext cx="8305800" cy="5001344"/>
          </a:xfrm>
        </p:spPr>
        <p:txBody>
          <a:bodyPr rtlCol="0">
            <a:normAutofit fontScale="92500" lnSpcReduction="10000"/>
          </a:bodyPr>
          <a:lstStyle/>
          <a:p>
            <a:pPr marL="502920" indent="-457200">
              <a:buFont typeface="Wingdings" panose="05000000000000000000" pitchFamily="2" charset="2"/>
              <a:buChar char="q"/>
            </a:pPr>
            <a:r>
              <a:rPr lang="tr-TR" dirty="0"/>
              <a:t>Alan Turing vs. </a:t>
            </a:r>
            <a:r>
              <a:rPr lang="tr-TR" dirty="0" err="1"/>
              <a:t>Alonzo</a:t>
            </a:r>
            <a:r>
              <a:rPr lang="tr-TR" dirty="0"/>
              <a:t> </a:t>
            </a:r>
            <a:r>
              <a:rPr lang="tr-TR" dirty="0" err="1"/>
              <a:t>Church</a:t>
            </a:r>
            <a:r>
              <a:rPr lang="tr-TR" dirty="0"/>
              <a:t> </a:t>
            </a:r>
          </a:p>
          <a:p>
            <a:pPr marL="502920" indent="-457200">
              <a:buFont typeface="Wingdings" panose="05000000000000000000" pitchFamily="2" charset="2"/>
              <a:buChar char="q"/>
            </a:pPr>
            <a:r>
              <a:rPr lang="tr-TR" dirty="0" err="1"/>
              <a:t>Zuse’s</a:t>
            </a:r>
            <a:r>
              <a:rPr lang="tr-TR" dirty="0"/>
              <a:t> </a:t>
            </a:r>
            <a:r>
              <a:rPr lang="tr-TR" dirty="0" err="1"/>
              <a:t>Plankalkül</a:t>
            </a:r>
            <a:r>
              <a:rPr lang="tr-TR" dirty="0"/>
              <a:t> </a:t>
            </a:r>
          </a:p>
          <a:p>
            <a:pPr marL="502920" indent="-457200">
              <a:buFont typeface="Wingdings" panose="05000000000000000000" pitchFamily="2" charset="2"/>
              <a:buChar char="q"/>
            </a:pPr>
            <a:r>
              <a:rPr lang="tr-TR" dirty="0"/>
              <a:t>Minimal Donanım Programlama: </a:t>
            </a:r>
            <a:r>
              <a:rPr lang="tr-TR" dirty="0" err="1"/>
              <a:t>Pseudocodes</a:t>
            </a:r>
            <a:r>
              <a:rPr lang="tr-TR" dirty="0"/>
              <a:t> </a:t>
            </a:r>
          </a:p>
          <a:p>
            <a:pPr marL="502920" indent="-457200">
              <a:buFont typeface="Wingdings" panose="05000000000000000000" pitchFamily="2" charset="2"/>
              <a:buChar char="q"/>
            </a:pPr>
            <a:r>
              <a:rPr lang="tr-TR" dirty="0"/>
              <a:t>Fortran </a:t>
            </a:r>
          </a:p>
          <a:p>
            <a:pPr marL="502920" indent="-457200">
              <a:buFont typeface="Wingdings" panose="05000000000000000000" pitchFamily="2" charset="2"/>
              <a:buChar char="q"/>
            </a:pPr>
            <a:r>
              <a:rPr lang="tr-TR" dirty="0"/>
              <a:t>Fonksiyonel Programlama: </a:t>
            </a:r>
            <a:r>
              <a:rPr lang="tr-TR" dirty="0" err="1"/>
              <a:t>Lisp</a:t>
            </a:r>
            <a:r>
              <a:rPr lang="tr-TR" dirty="0"/>
              <a:t> </a:t>
            </a:r>
          </a:p>
          <a:p>
            <a:pPr marL="502920" indent="-457200">
              <a:buFont typeface="Wingdings" panose="05000000000000000000" pitchFamily="2" charset="2"/>
              <a:buChar char="q"/>
            </a:pPr>
            <a:r>
              <a:rPr lang="tr-TR" dirty="0"/>
              <a:t>Gelişmişliğe Doğru İlk Adım: ALGOL 60 </a:t>
            </a:r>
          </a:p>
          <a:p>
            <a:pPr marL="502920" indent="-457200">
              <a:buFont typeface="Wingdings" panose="05000000000000000000" pitchFamily="2" charset="2"/>
              <a:buChar char="q"/>
            </a:pPr>
            <a:r>
              <a:rPr lang="tr-TR" dirty="0"/>
              <a:t>İşletme Kayıtlarını Bilgisayarlaştırma: COBOL </a:t>
            </a:r>
          </a:p>
          <a:p>
            <a:pPr marL="502920" indent="-457200">
              <a:buFont typeface="Wingdings" panose="05000000000000000000" pitchFamily="2" charset="2"/>
              <a:buChar char="q"/>
            </a:pPr>
            <a:r>
              <a:rPr lang="tr-TR" dirty="0"/>
              <a:t>Zaman Paylaşımının Başlangıcı: Basic </a:t>
            </a:r>
          </a:p>
          <a:p>
            <a:pPr marL="502920" indent="-457200">
              <a:buFont typeface="Wingdings" panose="05000000000000000000" pitchFamily="2" charset="2"/>
              <a:buChar char="q"/>
            </a:pPr>
            <a:r>
              <a:rPr lang="tr-TR" dirty="0"/>
              <a:t>Herkes İçin Her Şey: PL / I </a:t>
            </a:r>
          </a:p>
          <a:p>
            <a:pPr marL="502920" indent="-457200">
              <a:buFont typeface="Wingdings" panose="05000000000000000000" pitchFamily="2" charset="2"/>
              <a:buChar char="q"/>
            </a:pPr>
            <a:r>
              <a:rPr lang="tr-TR" dirty="0"/>
              <a:t>İki Erken Dinamik Dil: APL ve SNOBOL </a:t>
            </a:r>
          </a:p>
          <a:p>
            <a:pPr marL="502920" indent="-457200">
              <a:buFont typeface="Wingdings" panose="05000000000000000000" pitchFamily="2" charset="2"/>
              <a:buChar char="q"/>
            </a:pPr>
            <a:r>
              <a:rPr lang="tr-TR" dirty="0"/>
              <a:t>Veri Soyutlamanın Başlangıcı: SIMULA 67</a:t>
            </a:r>
            <a:endParaRPr lang="tr-TR" dirty="0">
              <a:latin typeface="Arial" panose="020B0604020202020204" pitchFamily="34" charset="0"/>
            </a:endParaRPr>
          </a:p>
        </p:txBody>
      </p:sp>
    </p:spTree>
    <p:extLst>
      <p:ext uri="{BB962C8B-B14F-4D97-AF65-F5344CB8AC3E}">
        <p14:creationId xmlns:p14="http://schemas.microsoft.com/office/powerpoint/2010/main" val="3190566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1112168"/>
          </a:xfrm>
        </p:spPr>
        <p:txBody>
          <a:bodyPr/>
          <a:lstStyle/>
          <a:p>
            <a:r>
              <a:rPr lang="tr-TR" dirty="0"/>
              <a:t>Fortran II</a:t>
            </a:r>
          </a:p>
        </p:txBody>
      </p:sp>
      <p:sp>
        <p:nvSpPr>
          <p:cNvPr id="3" name="İçerik Yer Tutucusu 2"/>
          <p:cNvSpPr>
            <a:spLocks noGrp="1"/>
          </p:cNvSpPr>
          <p:nvPr>
            <p:ph idx="1"/>
          </p:nvPr>
        </p:nvSpPr>
        <p:spPr>
          <a:xfrm>
            <a:off x="228600" y="1524000"/>
            <a:ext cx="8735888" cy="5073352"/>
          </a:xfrm>
        </p:spPr>
        <p:txBody>
          <a:bodyPr>
            <a:normAutofit lnSpcReduction="10000"/>
          </a:bodyPr>
          <a:lstStyle/>
          <a:p>
            <a:pPr marL="502920" indent="-457200">
              <a:buFont typeface="Wingdings" panose="05000000000000000000" pitchFamily="2" charset="2"/>
              <a:buChar char="q"/>
            </a:pPr>
            <a:r>
              <a:rPr lang="tr-TR" dirty="0"/>
              <a:t>1958'de dağıtıldı </a:t>
            </a:r>
          </a:p>
          <a:p>
            <a:pPr marL="1149350" lvl="1" indent="-457200">
              <a:buFont typeface="Wingdings" panose="05000000000000000000" pitchFamily="2" charset="2"/>
              <a:buChar char="q"/>
            </a:pPr>
            <a:r>
              <a:rPr lang="tr-TR" dirty="0"/>
              <a:t>Bağımsız derleme: Bağımsız derleme olmadan önde ufak bir kod değişikliğinde dahi tüm kod derleniyordu. </a:t>
            </a:r>
          </a:p>
          <a:p>
            <a:pPr marL="1444625" lvl="2" indent="-457200">
              <a:buSzPct val="80000"/>
              <a:buFont typeface="Wingdings" panose="05000000000000000000" pitchFamily="2" charset="2"/>
              <a:buChar char="§"/>
            </a:pPr>
            <a:r>
              <a:rPr lang="tr-TR" dirty="0"/>
              <a:t>Getirdiği en önemli yenilik alt-programların ayrı ayrı derlenebilmesini sağlamaktı. Böylece alt-programda yapılan küçük bir değişim için tüm programı yeniden derlemek yerine, sadece alt-programın derlenmesi sağlandı. Bu zor olan ve genellikle makine hatası sonucu yarıda kalan derleme işlemine büyük bir kolaylık sağladı. </a:t>
            </a:r>
          </a:p>
          <a:p>
            <a:pPr marL="1149350" lvl="1" indent="-457200">
              <a:buSzPct val="50000"/>
              <a:buFont typeface="Wingdings" panose="05000000000000000000" pitchFamily="2" charset="2"/>
              <a:buChar char="q"/>
            </a:pPr>
            <a:r>
              <a:rPr lang="tr-TR" dirty="0"/>
              <a:t>Hatalar düzeltildi </a:t>
            </a:r>
          </a:p>
          <a:p>
            <a:pPr marL="1149350" lvl="1" indent="-457200">
              <a:buSzPct val="50000"/>
              <a:buFont typeface="Wingdings" panose="05000000000000000000" pitchFamily="2" charset="2"/>
              <a:buChar char="q"/>
            </a:pPr>
            <a:r>
              <a:rPr lang="tr-TR" dirty="0"/>
              <a:t>Gelen bazı ifadeler </a:t>
            </a:r>
          </a:p>
          <a:p>
            <a:pPr marL="1444625" lvl="2" indent="-457200">
              <a:buSzPct val="80000"/>
              <a:buFont typeface="Wingdings" panose="05000000000000000000" pitchFamily="2" charset="2"/>
              <a:buChar char="§"/>
            </a:pPr>
            <a:r>
              <a:rPr lang="tr-TR" dirty="0"/>
              <a:t>SUBROUTINE, FUNCTION, </a:t>
            </a:r>
            <a:r>
              <a:rPr lang="tr-TR" dirty="0" err="1"/>
              <a:t>and</a:t>
            </a:r>
            <a:r>
              <a:rPr lang="tr-TR" dirty="0"/>
              <a:t> END </a:t>
            </a:r>
          </a:p>
          <a:p>
            <a:pPr marL="1444625" lvl="2" indent="-457200">
              <a:buSzPct val="80000"/>
              <a:buFont typeface="Wingdings" panose="05000000000000000000" pitchFamily="2" charset="2"/>
              <a:buChar char="§"/>
            </a:pPr>
            <a:r>
              <a:rPr lang="tr-TR" dirty="0"/>
              <a:t>CALL </a:t>
            </a:r>
            <a:r>
              <a:rPr lang="tr-TR" dirty="0" err="1"/>
              <a:t>and</a:t>
            </a:r>
            <a:r>
              <a:rPr lang="tr-TR" dirty="0"/>
              <a:t> RETURN </a:t>
            </a:r>
          </a:p>
          <a:p>
            <a:pPr marL="1444625" lvl="2" indent="-457200">
              <a:buSzPct val="80000"/>
              <a:buFont typeface="Wingdings" panose="05000000000000000000" pitchFamily="2" charset="2"/>
              <a:buChar char="§"/>
            </a:pPr>
            <a:r>
              <a:rPr lang="tr-TR" dirty="0"/>
              <a:t>COMMON</a:t>
            </a:r>
          </a:p>
        </p:txBody>
      </p:sp>
    </p:spTree>
    <p:extLst>
      <p:ext uri="{BB962C8B-B14F-4D97-AF65-F5344CB8AC3E}">
        <p14:creationId xmlns:p14="http://schemas.microsoft.com/office/powerpoint/2010/main" val="1994700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1040160"/>
          </a:xfrm>
        </p:spPr>
        <p:txBody>
          <a:bodyPr/>
          <a:lstStyle/>
          <a:p>
            <a:r>
              <a:rPr lang="tr-TR" dirty="0"/>
              <a:t>Fortran IV</a:t>
            </a:r>
          </a:p>
        </p:txBody>
      </p:sp>
      <p:sp>
        <p:nvSpPr>
          <p:cNvPr id="3" name="İçerik Yer Tutucusu 2"/>
          <p:cNvSpPr>
            <a:spLocks noGrp="1"/>
          </p:cNvSpPr>
          <p:nvPr>
            <p:ph idx="1"/>
          </p:nvPr>
        </p:nvSpPr>
        <p:spPr>
          <a:xfrm>
            <a:off x="228600" y="1921549"/>
            <a:ext cx="8663880" cy="4675803"/>
          </a:xfrm>
        </p:spPr>
        <p:txBody>
          <a:bodyPr>
            <a:normAutofit fontScale="77500" lnSpcReduction="20000"/>
          </a:bodyPr>
          <a:lstStyle/>
          <a:p>
            <a:pPr marL="502920" indent="-457200">
              <a:buFont typeface="Wingdings" panose="05000000000000000000" pitchFamily="2" charset="2"/>
              <a:buChar char="q"/>
            </a:pPr>
            <a:r>
              <a:rPr lang="tr-TR" dirty="0"/>
              <a:t>Fortran III ürüne dönüşmedi. </a:t>
            </a:r>
          </a:p>
          <a:p>
            <a:pPr marL="502920" indent="-457200">
              <a:buFont typeface="Wingdings" panose="05000000000000000000" pitchFamily="2" charset="2"/>
              <a:buChar char="q"/>
            </a:pPr>
            <a:r>
              <a:rPr lang="tr-TR" dirty="0"/>
              <a:t>Fortran IV zamanın en geniş alanda kullanılmış programlama dili oldu. </a:t>
            </a:r>
          </a:p>
          <a:p>
            <a:pPr marL="502920" indent="-457200">
              <a:buFont typeface="Wingdings" panose="05000000000000000000" pitchFamily="2" charset="2"/>
              <a:buChar char="q"/>
            </a:pPr>
            <a:r>
              <a:rPr lang="tr-TR" dirty="0"/>
              <a:t>Fortran IV </a:t>
            </a:r>
          </a:p>
          <a:p>
            <a:pPr marL="1149350" lvl="1" indent="-457200">
              <a:buFont typeface="Wingdings" panose="05000000000000000000" pitchFamily="2" charset="2"/>
              <a:buChar char="q"/>
            </a:pPr>
            <a:r>
              <a:rPr lang="tr-TR" dirty="0"/>
              <a:t>1960-62 arasında gelişti </a:t>
            </a:r>
          </a:p>
          <a:p>
            <a:pPr marL="1149350" lvl="1" indent="-457200">
              <a:buFont typeface="Wingdings" panose="05000000000000000000" pitchFamily="2" charset="2"/>
              <a:buChar char="q"/>
            </a:pPr>
            <a:r>
              <a:rPr lang="tr-TR" dirty="0"/>
              <a:t>Mantıksal seçim ifadesi: en önemli değişikliği mantıksal </a:t>
            </a:r>
            <a:r>
              <a:rPr lang="tr-TR" dirty="0" err="1"/>
              <a:t>if</a:t>
            </a:r>
            <a:r>
              <a:rPr lang="tr-TR" dirty="0"/>
              <a:t> ifadesi ve fonksiyonlara başka fonksiyonların parametre olarak aktarılabilmesiydi. </a:t>
            </a:r>
          </a:p>
          <a:p>
            <a:pPr marL="1149350" lvl="1" indent="-457200">
              <a:buFont typeface="Wingdings" panose="05000000000000000000" pitchFamily="2" charset="2"/>
              <a:buChar char="q"/>
            </a:pPr>
            <a:r>
              <a:rPr lang="tr-TR" dirty="0" err="1"/>
              <a:t>Explicit</a:t>
            </a:r>
            <a:r>
              <a:rPr lang="tr-TR" dirty="0"/>
              <a:t> </a:t>
            </a:r>
            <a:r>
              <a:rPr lang="tr-TR" dirty="0" err="1"/>
              <a:t>type</a:t>
            </a:r>
            <a:r>
              <a:rPr lang="tr-TR" dirty="0"/>
              <a:t> bildirimleri (örneklerin ilki </a:t>
            </a:r>
            <a:r>
              <a:rPr lang="tr-TR" dirty="0" err="1"/>
              <a:t>implicit</a:t>
            </a:r>
            <a:r>
              <a:rPr lang="tr-TR" dirty="0"/>
              <a:t> ve ikincisi </a:t>
            </a:r>
            <a:r>
              <a:rPr lang="tr-TR" dirty="0" err="1"/>
              <a:t>explicit</a:t>
            </a:r>
            <a:r>
              <a:rPr lang="tr-TR" dirty="0"/>
              <a:t>) </a:t>
            </a:r>
          </a:p>
          <a:p>
            <a:pPr marL="1444625" lvl="2" indent="-457200">
              <a:buSzPct val="80000"/>
              <a:buFont typeface="Wingdings" panose="05000000000000000000" pitchFamily="2" charset="2"/>
              <a:buChar char="§"/>
            </a:pPr>
            <a:r>
              <a:rPr lang="tr-TR" dirty="0"/>
              <a:t>IMPLICIT REAL(A-H) </a:t>
            </a:r>
          </a:p>
          <a:p>
            <a:pPr marL="1444625" lvl="2" indent="-457200">
              <a:buSzPct val="80000"/>
              <a:buFont typeface="Wingdings" panose="05000000000000000000" pitchFamily="2" charset="2"/>
              <a:buChar char="§"/>
            </a:pPr>
            <a:r>
              <a:rPr lang="tr-TR" dirty="0"/>
              <a:t>INTEGER :: RESULT </a:t>
            </a:r>
          </a:p>
          <a:p>
            <a:pPr marL="1149350" lvl="1" indent="-457200">
              <a:buSzPct val="50000"/>
              <a:buFont typeface="Wingdings" panose="05000000000000000000" pitchFamily="2" charset="2"/>
              <a:buChar char="q"/>
            </a:pPr>
            <a:r>
              <a:rPr lang="tr-TR" dirty="0"/>
              <a:t>Alt program adları parametreler olabilir </a:t>
            </a:r>
          </a:p>
          <a:p>
            <a:pPr marL="1149350" lvl="1" indent="-457200">
              <a:buSzPct val="50000"/>
              <a:buFont typeface="Wingdings" panose="05000000000000000000" pitchFamily="2" charset="2"/>
              <a:buChar char="q"/>
            </a:pPr>
            <a:r>
              <a:rPr lang="tr-TR" dirty="0"/>
              <a:t>1966'da ANSI standardı. </a:t>
            </a:r>
          </a:p>
          <a:p>
            <a:pPr marL="502920" indent="-457200">
              <a:buFont typeface="Wingdings" panose="05000000000000000000" pitchFamily="2" charset="2"/>
              <a:buChar char="q"/>
            </a:pPr>
            <a:r>
              <a:rPr lang="tr-TR" dirty="0"/>
              <a:t>1966'da Fortran 66 adı altında standart haline geldi(ANSI, 1966).</a:t>
            </a:r>
          </a:p>
        </p:txBody>
      </p:sp>
    </p:spTree>
    <p:extLst>
      <p:ext uri="{BB962C8B-B14F-4D97-AF65-F5344CB8AC3E}">
        <p14:creationId xmlns:p14="http://schemas.microsoft.com/office/powerpoint/2010/main" val="398335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1040160"/>
          </a:xfrm>
        </p:spPr>
        <p:txBody>
          <a:bodyPr/>
          <a:lstStyle/>
          <a:p>
            <a:r>
              <a:rPr lang="tr-TR" dirty="0"/>
              <a:t>Fortran 77</a:t>
            </a:r>
          </a:p>
        </p:txBody>
      </p:sp>
      <p:sp>
        <p:nvSpPr>
          <p:cNvPr id="3" name="İçerik Yer Tutucusu 2"/>
          <p:cNvSpPr>
            <a:spLocks noGrp="1"/>
          </p:cNvSpPr>
          <p:nvPr>
            <p:ph idx="1"/>
          </p:nvPr>
        </p:nvSpPr>
        <p:spPr>
          <a:xfrm>
            <a:off x="228600" y="2348880"/>
            <a:ext cx="8305800" cy="2697088"/>
          </a:xfrm>
        </p:spPr>
        <p:txBody>
          <a:bodyPr/>
          <a:lstStyle/>
          <a:p>
            <a:pPr marL="502920" indent="-457200">
              <a:buFont typeface="Wingdings" panose="05000000000000000000" pitchFamily="2" charset="2"/>
              <a:buChar char="q"/>
            </a:pPr>
            <a:r>
              <a:rPr lang="tr-TR" dirty="0"/>
              <a:t>1978'de yeni standart oldu </a:t>
            </a:r>
          </a:p>
          <a:p>
            <a:pPr marL="1149350" lvl="1" indent="-457200">
              <a:buFont typeface="Wingdings" panose="05000000000000000000" pitchFamily="2" charset="2"/>
              <a:buChar char="q"/>
            </a:pPr>
            <a:r>
              <a:rPr lang="tr-TR" dirty="0"/>
              <a:t>Karakter dizisi işleme (</a:t>
            </a:r>
            <a:r>
              <a:rPr lang="tr-TR" dirty="0" err="1"/>
              <a:t>string</a:t>
            </a:r>
            <a:r>
              <a:rPr lang="tr-TR" dirty="0"/>
              <a:t>) </a:t>
            </a:r>
          </a:p>
          <a:p>
            <a:pPr marL="1149350" lvl="1" indent="-457200">
              <a:buFont typeface="Wingdings" panose="05000000000000000000" pitchFamily="2" charset="2"/>
              <a:buChar char="q"/>
            </a:pPr>
            <a:r>
              <a:rPr lang="tr-TR" dirty="0"/>
              <a:t>Mantıksal döngü kontrol ifadesi </a:t>
            </a:r>
          </a:p>
          <a:p>
            <a:pPr marL="1149350" lvl="1" indent="-457200">
              <a:buFont typeface="Wingdings" panose="05000000000000000000" pitchFamily="2" charset="2"/>
              <a:buChar char="q"/>
            </a:pPr>
            <a:r>
              <a:rPr lang="tr-TR" dirty="0"/>
              <a:t>IF-THEN-ELSE ifadesi </a:t>
            </a:r>
          </a:p>
          <a:p>
            <a:pPr marL="1149350" lvl="1" indent="-457200">
              <a:buFont typeface="Wingdings" panose="05000000000000000000" pitchFamily="2" charset="2"/>
              <a:buChar char="q"/>
            </a:pPr>
            <a:r>
              <a:rPr lang="tr-TR" dirty="0"/>
              <a:t>Taşınabilirlik daha iyi hale getiriliyor.</a:t>
            </a:r>
          </a:p>
        </p:txBody>
      </p:sp>
    </p:spTree>
    <p:extLst>
      <p:ext uri="{BB962C8B-B14F-4D97-AF65-F5344CB8AC3E}">
        <p14:creationId xmlns:p14="http://schemas.microsoft.com/office/powerpoint/2010/main" val="2356305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1040160"/>
          </a:xfrm>
        </p:spPr>
        <p:txBody>
          <a:bodyPr/>
          <a:lstStyle/>
          <a:p>
            <a:r>
              <a:rPr lang="tr-TR"/>
              <a:t>Fortran 90</a:t>
            </a:r>
          </a:p>
        </p:txBody>
      </p:sp>
      <p:sp>
        <p:nvSpPr>
          <p:cNvPr id="3" name="İçerik Yer Tutucusu 2"/>
          <p:cNvSpPr>
            <a:spLocks noGrp="1"/>
          </p:cNvSpPr>
          <p:nvPr>
            <p:ph idx="1"/>
          </p:nvPr>
        </p:nvSpPr>
        <p:spPr>
          <a:xfrm>
            <a:off x="228600" y="1844824"/>
            <a:ext cx="8305800" cy="3849216"/>
          </a:xfrm>
        </p:spPr>
        <p:txBody>
          <a:bodyPr/>
          <a:lstStyle/>
          <a:p>
            <a:pPr marL="502920" indent="-457200">
              <a:buFont typeface="Wingdings" panose="05000000000000000000" pitchFamily="2" charset="2"/>
              <a:buChar char="q"/>
            </a:pPr>
            <a:r>
              <a:rPr lang="tr-TR" dirty="0"/>
              <a:t>Fortran 77'den sonra en önemli değişiklikler </a:t>
            </a:r>
          </a:p>
          <a:p>
            <a:pPr marL="1149350" lvl="1" indent="-457200">
              <a:buFont typeface="Wingdings" panose="05000000000000000000" pitchFamily="2" charset="2"/>
              <a:buChar char="q"/>
            </a:pPr>
            <a:r>
              <a:rPr lang="tr-TR" dirty="0"/>
              <a:t>Modüller </a:t>
            </a:r>
          </a:p>
          <a:p>
            <a:pPr marL="1149350" lvl="1" indent="-457200">
              <a:buFont typeface="Wingdings" panose="05000000000000000000" pitchFamily="2" charset="2"/>
              <a:buChar char="q"/>
            </a:pPr>
            <a:r>
              <a:rPr lang="tr-TR" dirty="0"/>
              <a:t>Dinamik diziler </a:t>
            </a:r>
          </a:p>
          <a:p>
            <a:pPr marL="1149350" lvl="1" indent="-457200">
              <a:buFont typeface="Wingdings" panose="05000000000000000000" pitchFamily="2" charset="2"/>
              <a:buChar char="q"/>
            </a:pPr>
            <a:r>
              <a:rPr lang="tr-TR" dirty="0"/>
              <a:t>İşaretçiler (</a:t>
            </a:r>
            <a:r>
              <a:rPr lang="tr-TR" dirty="0" err="1"/>
              <a:t>Pointer</a:t>
            </a:r>
            <a:r>
              <a:rPr lang="tr-TR" dirty="0"/>
              <a:t>) </a:t>
            </a:r>
          </a:p>
          <a:p>
            <a:pPr marL="1149350" lvl="1" indent="-457200">
              <a:buFont typeface="Wingdings" panose="05000000000000000000" pitchFamily="2" charset="2"/>
              <a:buChar char="q"/>
            </a:pPr>
            <a:r>
              <a:rPr lang="tr-TR" dirty="0"/>
              <a:t>Özyineleme </a:t>
            </a:r>
          </a:p>
          <a:p>
            <a:pPr marL="1149350" lvl="1" indent="-457200">
              <a:buFont typeface="Wingdings" panose="05000000000000000000" pitchFamily="2" charset="2"/>
              <a:buChar char="q"/>
            </a:pPr>
            <a:r>
              <a:rPr lang="tr-TR" dirty="0"/>
              <a:t>CASE ifadesi </a:t>
            </a:r>
          </a:p>
          <a:p>
            <a:pPr marL="1149350" lvl="1" indent="-457200">
              <a:buFont typeface="Wingdings" panose="05000000000000000000" pitchFamily="2" charset="2"/>
              <a:buChar char="q"/>
            </a:pPr>
            <a:r>
              <a:rPr lang="tr-TR" dirty="0"/>
              <a:t>Parametre tipi kontrolü </a:t>
            </a:r>
          </a:p>
        </p:txBody>
      </p:sp>
    </p:spTree>
    <p:extLst>
      <p:ext uri="{BB962C8B-B14F-4D97-AF65-F5344CB8AC3E}">
        <p14:creationId xmlns:p14="http://schemas.microsoft.com/office/powerpoint/2010/main" val="1932601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1112168"/>
          </a:xfrm>
        </p:spPr>
        <p:txBody>
          <a:bodyPr/>
          <a:lstStyle/>
          <a:p>
            <a:r>
              <a:rPr lang="tr-TR"/>
              <a:t>Fortran: Diğer versiyonlar</a:t>
            </a:r>
          </a:p>
        </p:txBody>
      </p:sp>
      <p:sp>
        <p:nvSpPr>
          <p:cNvPr id="3" name="İçerik Yer Tutucusu 2"/>
          <p:cNvSpPr>
            <a:spLocks noGrp="1"/>
          </p:cNvSpPr>
          <p:nvPr>
            <p:ph idx="1"/>
          </p:nvPr>
        </p:nvSpPr>
        <p:spPr>
          <a:xfrm>
            <a:off x="228600" y="1772816"/>
            <a:ext cx="8663880" cy="4929336"/>
          </a:xfrm>
        </p:spPr>
        <p:txBody>
          <a:bodyPr>
            <a:normAutofit fontScale="92500"/>
          </a:bodyPr>
          <a:lstStyle/>
          <a:p>
            <a:pPr marL="502920" indent="-457200">
              <a:buFont typeface="Wingdings" panose="05000000000000000000" pitchFamily="2" charset="2"/>
              <a:buChar char="q"/>
            </a:pPr>
            <a:r>
              <a:rPr lang="tr-TR" dirty="0"/>
              <a:t>Fortran 95 - nispeten küçük eklemeler, artı bazı silmeler </a:t>
            </a:r>
          </a:p>
          <a:p>
            <a:pPr marL="1149350" lvl="1" indent="-457200">
              <a:buFont typeface="Wingdings" panose="05000000000000000000" pitchFamily="2" charset="2"/>
              <a:buChar char="q"/>
            </a:pPr>
            <a:r>
              <a:rPr lang="tr-TR" dirty="0"/>
              <a:t>Yeni bir </a:t>
            </a:r>
            <a:r>
              <a:rPr lang="tr-TR" dirty="0" err="1"/>
              <a:t>iterasyon</a:t>
            </a:r>
            <a:r>
              <a:rPr lang="tr-TR" dirty="0"/>
              <a:t> yöntemi: </a:t>
            </a:r>
            <a:r>
              <a:rPr lang="tr-TR" dirty="0" err="1"/>
              <a:t>forall</a:t>
            </a:r>
            <a:r>
              <a:rPr lang="tr-TR" dirty="0"/>
              <a:t>, </a:t>
            </a:r>
            <a:r>
              <a:rPr lang="tr-TR" dirty="0" err="1"/>
              <a:t>paralelleştirme</a:t>
            </a:r>
            <a:r>
              <a:rPr lang="tr-TR" dirty="0"/>
              <a:t> görevini kolaylaştırmak için çıkmış bir döngü yöntemi</a:t>
            </a:r>
          </a:p>
          <a:p>
            <a:pPr marL="1624013" lvl="3" indent="-342900"/>
            <a:r>
              <a:rPr lang="tr-TR" dirty="0"/>
              <a:t>FORALL (i=1:n,j=1:n,i/=j) A(</a:t>
            </a:r>
            <a:r>
              <a:rPr lang="tr-TR" dirty="0" err="1"/>
              <a:t>i,j</a:t>
            </a:r>
            <a:r>
              <a:rPr lang="tr-TR" dirty="0"/>
              <a:t>) = REAL(</a:t>
            </a:r>
            <a:r>
              <a:rPr lang="tr-TR" dirty="0" err="1"/>
              <a:t>i+j</a:t>
            </a:r>
            <a:r>
              <a:rPr lang="tr-TR" dirty="0"/>
              <a:t>) </a:t>
            </a:r>
          </a:p>
          <a:p>
            <a:pPr marL="502920" indent="-457200">
              <a:buFont typeface="Wingdings" panose="05000000000000000000" pitchFamily="2" charset="2"/>
              <a:buChar char="q"/>
            </a:pPr>
            <a:r>
              <a:rPr lang="tr-TR" dirty="0"/>
              <a:t>Fortran 2003 - OOP desteği, prosedür işaretçileri, C ile birlikte çalışabilirlik, Veri işleme geliştirmeleri, Giriş / Çıkış geliştirmeleri, Uluslararası kullanım desteği, Bilgisayar işletim sistemiyle gelişmiş entegrasyon </a:t>
            </a:r>
          </a:p>
          <a:p>
            <a:pPr marL="502920" indent="-457200">
              <a:buFont typeface="Wingdings" panose="05000000000000000000" pitchFamily="2" charset="2"/>
              <a:buChar char="q"/>
            </a:pPr>
            <a:r>
              <a:rPr lang="tr-TR" dirty="0"/>
              <a:t>Fortran 2008 - yerel kapsamlar (</a:t>
            </a:r>
            <a:r>
              <a:rPr lang="tr-TR" dirty="0" err="1"/>
              <a:t>scopes</a:t>
            </a:r>
            <a:r>
              <a:rPr lang="tr-TR" dirty="0"/>
              <a:t>) için bloklar, ortak diziler, Eşzamanlı Yapma (Do </a:t>
            </a:r>
            <a:r>
              <a:rPr lang="tr-TR" dirty="0" err="1"/>
              <a:t>Concurrent</a:t>
            </a:r>
            <a:r>
              <a:rPr lang="tr-TR" dirty="0"/>
              <a:t>) </a:t>
            </a:r>
          </a:p>
          <a:p>
            <a:pPr marL="502920" indent="-457200">
              <a:buFont typeface="Wingdings" panose="05000000000000000000" pitchFamily="2" charset="2"/>
              <a:buChar char="q"/>
            </a:pPr>
            <a:r>
              <a:rPr lang="tr-TR" dirty="0"/>
              <a:t>Fortran 2018 - C ile Daha Fazla Birlikte Çalışabilirlik, Ek Paralel Özellikler</a:t>
            </a:r>
          </a:p>
        </p:txBody>
      </p:sp>
    </p:spTree>
    <p:extLst>
      <p:ext uri="{BB962C8B-B14F-4D97-AF65-F5344CB8AC3E}">
        <p14:creationId xmlns:p14="http://schemas.microsoft.com/office/powerpoint/2010/main" val="435192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1112168"/>
          </a:xfrm>
        </p:spPr>
        <p:txBody>
          <a:bodyPr/>
          <a:lstStyle/>
          <a:p>
            <a:r>
              <a:rPr lang="tr-TR" dirty="0"/>
              <a:t>Fortran</a:t>
            </a:r>
          </a:p>
        </p:txBody>
      </p:sp>
      <p:sp>
        <p:nvSpPr>
          <p:cNvPr id="3" name="İçerik Yer Tutucusu 2"/>
          <p:cNvSpPr>
            <a:spLocks noGrp="1"/>
          </p:cNvSpPr>
          <p:nvPr>
            <p:ph idx="1"/>
          </p:nvPr>
        </p:nvSpPr>
        <p:spPr>
          <a:xfrm>
            <a:off x="228600" y="1916832"/>
            <a:ext cx="8519864" cy="4209256"/>
          </a:xfrm>
        </p:spPr>
        <p:txBody>
          <a:bodyPr/>
          <a:lstStyle/>
          <a:p>
            <a:pPr marL="502920" indent="-457200">
              <a:buFont typeface="Wingdings" panose="05000000000000000000" pitchFamily="2" charset="2"/>
              <a:buChar char="q"/>
            </a:pPr>
            <a:r>
              <a:rPr lang="tr-TR" dirty="0"/>
              <a:t>Birçok programlama diline ışık tutmuştur. </a:t>
            </a:r>
          </a:p>
          <a:p>
            <a:pPr marL="502920" indent="-457200">
              <a:buFont typeface="Wingdings" panose="05000000000000000000" pitchFamily="2" charset="2"/>
              <a:buChar char="q"/>
            </a:pPr>
            <a:r>
              <a:rPr lang="tr-TR" dirty="0"/>
              <a:t>Yıllarca bilimsel hesaplamanın ana dili oldu. </a:t>
            </a:r>
          </a:p>
          <a:p>
            <a:pPr marL="502920" indent="-457200">
              <a:buFont typeface="Wingdings" panose="05000000000000000000" pitchFamily="2" charset="2"/>
              <a:buChar char="q"/>
            </a:pPr>
            <a:r>
              <a:rPr lang="tr-TR" dirty="0"/>
              <a:t>Astronomi, iklim modelleme, hesaplamalı kimya, hesaplamalı ekonomi, hesaplamalı akışkanlar dinamiği, hesaplamalı fizik, veri analizi, hidrolojik modelleme, sayısal doğrusal cebir ve sayısal kütüphaneler (LAPACK, IMSL ve NAG), optimizasyon, uydu simülasyonu, yapısal mühendislik ve hava tahmini kullanıldı.</a:t>
            </a:r>
          </a:p>
        </p:txBody>
      </p:sp>
    </p:spTree>
    <p:extLst>
      <p:ext uri="{BB962C8B-B14F-4D97-AF65-F5344CB8AC3E}">
        <p14:creationId xmlns:p14="http://schemas.microsoft.com/office/powerpoint/2010/main" val="1711330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7504" y="0"/>
            <a:ext cx="7696200" cy="1040160"/>
          </a:xfrm>
        </p:spPr>
        <p:txBody>
          <a:bodyPr/>
          <a:lstStyle/>
          <a:p>
            <a:r>
              <a:rPr lang="tr-TR" dirty="0"/>
              <a:t>Fonksiyonel Programlama: </a:t>
            </a:r>
            <a:r>
              <a:rPr lang="tr-TR" dirty="0" err="1"/>
              <a:t>Lisp</a:t>
            </a:r>
            <a:endParaRPr lang="tr-TR" dirty="0"/>
          </a:p>
        </p:txBody>
      </p:sp>
      <p:sp>
        <p:nvSpPr>
          <p:cNvPr id="3" name="İçerik Yer Tutucusu 2"/>
          <p:cNvSpPr>
            <a:spLocks noGrp="1"/>
          </p:cNvSpPr>
          <p:nvPr>
            <p:ph idx="1"/>
          </p:nvPr>
        </p:nvSpPr>
        <p:spPr>
          <a:xfrm>
            <a:off x="77270" y="1556792"/>
            <a:ext cx="6903531" cy="5184576"/>
          </a:xfrm>
        </p:spPr>
        <p:txBody>
          <a:bodyPr>
            <a:normAutofit fontScale="92500" lnSpcReduction="20000"/>
          </a:bodyPr>
          <a:lstStyle/>
          <a:p>
            <a:pPr marL="502920" indent="-457200">
              <a:buFont typeface="Wingdings" panose="05000000000000000000" pitchFamily="2" charset="2"/>
              <a:buChar char="q"/>
            </a:pPr>
            <a:r>
              <a:rPr lang="tr-TR" b="1" dirty="0" err="1"/>
              <a:t>LIS</a:t>
            </a:r>
            <a:r>
              <a:rPr lang="tr-TR" dirty="0" err="1"/>
              <a:t>t</a:t>
            </a:r>
            <a:r>
              <a:rPr lang="tr-TR" dirty="0"/>
              <a:t> </a:t>
            </a:r>
            <a:r>
              <a:rPr lang="tr-TR" b="1" dirty="0" err="1"/>
              <a:t>P</a:t>
            </a:r>
            <a:r>
              <a:rPr lang="tr-TR" dirty="0" err="1"/>
              <a:t>rocessing</a:t>
            </a:r>
            <a:r>
              <a:rPr lang="tr-TR" dirty="0"/>
              <a:t> </a:t>
            </a:r>
            <a:r>
              <a:rPr lang="tr-TR" dirty="0" err="1"/>
              <a:t>language</a:t>
            </a:r>
            <a:r>
              <a:rPr lang="tr-TR" dirty="0"/>
              <a:t> </a:t>
            </a:r>
          </a:p>
          <a:p>
            <a:pPr marL="1149350" lvl="1" indent="-457200">
              <a:buFont typeface="Wingdings" panose="05000000000000000000" pitchFamily="2" charset="2"/>
              <a:buChar char="q"/>
            </a:pPr>
            <a:r>
              <a:rPr lang="tr-TR" dirty="0" err="1"/>
              <a:t>MIT’de</a:t>
            </a:r>
            <a:r>
              <a:rPr lang="tr-TR" dirty="0"/>
              <a:t> 1958 yılında John </a:t>
            </a:r>
            <a:r>
              <a:rPr lang="tr-TR" dirty="0" err="1"/>
              <a:t>McCarthy'in</a:t>
            </a:r>
            <a:r>
              <a:rPr lang="tr-TR" dirty="0"/>
              <a:t> geliştirildi. </a:t>
            </a:r>
          </a:p>
          <a:p>
            <a:pPr marL="502920" indent="-457200">
              <a:buFont typeface="Wingdings" panose="05000000000000000000" pitchFamily="2" charset="2"/>
              <a:buChar char="q"/>
            </a:pPr>
            <a:r>
              <a:rPr lang="tr-TR" dirty="0"/>
              <a:t>Yapay zeka araştırması için bir dile ihtiyaç vardı. </a:t>
            </a:r>
          </a:p>
          <a:p>
            <a:pPr marL="1149350" lvl="1" indent="-457200">
              <a:buFont typeface="Wingdings" panose="05000000000000000000" pitchFamily="2" charset="2"/>
              <a:buChar char="q"/>
            </a:pPr>
            <a:r>
              <a:rPr lang="tr-TR" dirty="0"/>
              <a:t>Listelerdeki verileri işleyen (diziler yerine) </a:t>
            </a:r>
          </a:p>
          <a:p>
            <a:pPr marL="1149350" lvl="1" indent="-457200">
              <a:buFont typeface="Wingdings" panose="05000000000000000000" pitchFamily="2" charset="2"/>
              <a:buChar char="q"/>
            </a:pPr>
            <a:r>
              <a:rPr lang="tr-TR" dirty="0"/>
              <a:t>Sembolik hesaplama (sayısal yerine, yapay zekaya daha uygun, çünkü bir insan sayılarla düşünmez, sembol ve sembol ifadelerini ilişkisi) </a:t>
            </a:r>
          </a:p>
          <a:p>
            <a:pPr marL="502920" indent="-457200">
              <a:buFont typeface="Wingdings" panose="05000000000000000000" pitchFamily="2" charset="2"/>
              <a:buChar char="q"/>
            </a:pPr>
            <a:r>
              <a:rPr lang="tr-TR" dirty="0"/>
              <a:t>Yalnızca iki veri türü: atomlar ve listeler </a:t>
            </a:r>
          </a:p>
          <a:p>
            <a:pPr marL="1149350" lvl="1" indent="-457200">
              <a:buFont typeface="Wingdings" panose="05000000000000000000" pitchFamily="2" charset="2"/>
              <a:buChar char="q"/>
            </a:pPr>
            <a:r>
              <a:rPr lang="tr-TR" dirty="0"/>
              <a:t>Veri tiplemesi bakımından çok esnektir </a:t>
            </a:r>
          </a:p>
          <a:p>
            <a:pPr marL="502920" indent="-457200">
              <a:buFont typeface="Wingdings" panose="05000000000000000000" pitchFamily="2" charset="2"/>
              <a:buChar char="q"/>
            </a:pPr>
            <a:r>
              <a:rPr lang="tr-TR" dirty="0"/>
              <a:t>Sözdizimi </a:t>
            </a:r>
            <a:r>
              <a:rPr lang="tr-TR" dirty="0" err="1"/>
              <a:t>lambda</a:t>
            </a:r>
            <a:r>
              <a:rPr lang="tr-TR" dirty="0"/>
              <a:t> hesabına (</a:t>
            </a:r>
            <a:r>
              <a:rPr lang="tr-TR" dirty="0" err="1"/>
              <a:t>lambda</a:t>
            </a:r>
            <a:r>
              <a:rPr lang="tr-TR" dirty="0"/>
              <a:t> </a:t>
            </a:r>
            <a:r>
              <a:rPr lang="tr-TR" dirty="0" err="1"/>
              <a:t>calculus</a:t>
            </a:r>
            <a:r>
              <a:rPr lang="tr-TR" dirty="0"/>
              <a:t>) dayanır. Başka bir deyişle parantez kullanımına dayanır.</a:t>
            </a:r>
          </a:p>
        </p:txBody>
      </p:sp>
      <p:grpSp>
        <p:nvGrpSpPr>
          <p:cNvPr id="4" name="Group 2"/>
          <p:cNvGrpSpPr>
            <a:grpSpLocks/>
          </p:cNvGrpSpPr>
          <p:nvPr/>
        </p:nvGrpSpPr>
        <p:grpSpPr bwMode="auto">
          <a:xfrm>
            <a:off x="6444209" y="1785795"/>
            <a:ext cx="2696284" cy="4438538"/>
            <a:chOff x="10224" y="-63"/>
            <a:chExt cx="3795" cy="598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0" y="705"/>
              <a:ext cx="3358" cy="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4" y="-63"/>
              <a:ext cx="370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03928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1040160"/>
          </a:xfrm>
        </p:spPr>
        <p:txBody>
          <a:bodyPr/>
          <a:lstStyle/>
          <a:p>
            <a:r>
              <a:rPr lang="tr-TR" dirty="0"/>
              <a:t>Fonksiyonel Programlama: </a:t>
            </a:r>
            <a:r>
              <a:rPr lang="tr-TR" dirty="0" err="1"/>
              <a:t>Lisp</a:t>
            </a:r>
            <a:endParaRPr lang="tr-TR" dirty="0"/>
          </a:p>
        </p:txBody>
      </p:sp>
      <p:grpSp>
        <p:nvGrpSpPr>
          <p:cNvPr id="4" name="Group 2"/>
          <p:cNvGrpSpPr>
            <a:grpSpLocks/>
          </p:cNvGrpSpPr>
          <p:nvPr/>
        </p:nvGrpSpPr>
        <p:grpSpPr bwMode="auto">
          <a:xfrm>
            <a:off x="467544" y="1844824"/>
            <a:ext cx="6768752" cy="4536504"/>
            <a:chOff x="847" y="469"/>
            <a:chExt cx="9725" cy="5602"/>
          </a:xfrm>
        </p:grpSpPr>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07" y="468"/>
              <a:ext cx="8465" cy="5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4"/>
            <p:cNvSpPr>
              <a:spLocks noChangeShapeType="1"/>
            </p:cNvSpPr>
            <p:nvPr/>
          </p:nvSpPr>
          <p:spPr bwMode="auto">
            <a:xfrm>
              <a:off x="863" y="1701"/>
              <a:ext cx="1733" cy="0"/>
            </a:xfrm>
            <a:prstGeom prst="line">
              <a:avLst/>
            </a:prstGeom>
            <a:noFill/>
            <a:ln w="19812">
              <a:solidFill>
                <a:srgbClr val="008FEA"/>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tr-TR"/>
            </a:p>
          </p:txBody>
        </p:sp>
        <p:sp>
          <p:nvSpPr>
            <p:cNvPr id="6" name="Freeform 5"/>
            <p:cNvSpPr>
              <a:spLocks/>
            </p:cNvSpPr>
            <p:nvPr/>
          </p:nvSpPr>
          <p:spPr bwMode="auto">
            <a:xfrm>
              <a:off x="2570" y="1477"/>
              <a:ext cx="126" cy="120"/>
            </a:xfrm>
            <a:custGeom>
              <a:avLst/>
              <a:gdLst>
                <a:gd name="T0" fmla="+- 0 2570 2570"/>
                <a:gd name="T1" fmla="*/ T0 w 126"/>
                <a:gd name="T2" fmla="+- 0 1478 1478"/>
                <a:gd name="T3" fmla="*/ 1478 h 120"/>
                <a:gd name="T4" fmla="+- 0 2582 2570"/>
                <a:gd name="T5" fmla="*/ T4 w 126"/>
                <a:gd name="T6" fmla="+- 0 1597 1478"/>
                <a:gd name="T7" fmla="*/ 1597 h 120"/>
                <a:gd name="T8" fmla="+- 0 2696 2570"/>
                <a:gd name="T9" fmla="*/ T8 w 126"/>
                <a:gd name="T10" fmla="+- 0 1526 1478"/>
                <a:gd name="T11" fmla="*/ 1526 h 120"/>
                <a:gd name="T12" fmla="+- 0 2570 2570"/>
                <a:gd name="T13" fmla="*/ T12 w 126"/>
                <a:gd name="T14" fmla="+- 0 1478 1478"/>
                <a:gd name="T15" fmla="*/ 1478 h 120"/>
              </a:gdLst>
              <a:ahLst/>
              <a:cxnLst>
                <a:cxn ang="0">
                  <a:pos x="T1" y="T3"/>
                </a:cxn>
                <a:cxn ang="0">
                  <a:pos x="T5" y="T7"/>
                </a:cxn>
                <a:cxn ang="0">
                  <a:pos x="T9" y="T11"/>
                </a:cxn>
                <a:cxn ang="0">
                  <a:pos x="T13" y="T15"/>
                </a:cxn>
              </a:cxnLst>
              <a:rect l="0" t="0" r="r" b="b"/>
              <a:pathLst>
                <a:path w="126" h="120">
                  <a:moveTo>
                    <a:pt x="0" y="0"/>
                  </a:moveTo>
                  <a:lnTo>
                    <a:pt x="12" y="119"/>
                  </a:lnTo>
                  <a:lnTo>
                    <a:pt x="126" y="48"/>
                  </a:lnTo>
                  <a:lnTo>
                    <a:pt x="0" y="0"/>
                  </a:lnTo>
                  <a:close/>
                </a:path>
              </a:pathLst>
            </a:custGeom>
            <a:solidFill>
              <a:srgbClr val="008F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sp>
          <p:nvSpPr>
            <p:cNvPr id="7" name="Freeform 6"/>
            <p:cNvSpPr>
              <a:spLocks/>
            </p:cNvSpPr>
            <p:nvPr/>
          </p:nvSpPr>
          <p:spPr bwMode="auto">
            <a:xfrm>
              <a:off x="3562" y="3066"/>
              <a:ext cx="3044" cy="1824"/>
            </a:xfrm>
            <a:custGeom>
              <a:avLst/>
              <a:gdLst>
                <a:gd name="T0" fmla="+- 0 3574 3563"/>
                <a:gd name="T1" fmla="*/ T0 w 3044"/>
                <a:gd name="T2" fmla="+- 0 3869 3067"/>
                <a:gd name="T3" fmla="*/ 3869 h 1824"/>
                <a:gd name="T4" fmla="+- 0 3658 3563"/>
                <a:gd name="T5" fmla="*/ T4 w 3044"/>
                <a:gd name="T6" fmla="+- 0 3661 3067"/>
                <a:gd name="T7" fmla="*/ 3661 h 1824"/>
                <a:gd name="T8" fmla="+- 0 3771 3563"/>
                <a:gd name="T9" fmla="*/ T8 w 3044"/>
                <a:gd name="T10" fmla="+- 0 3518 3067"/>
                <a:gd name="T11" fmla="*/ 3518 h 1824"/>
                <a:gd name="T12" fmla="+- 0 3867 3563"/>
                <a:gd name="T13" fmla="*/ T12 w 3044"/>
                <a:gd name="T14" fmla="+- 0 3432 3067"/>
                <a:gd name="T15" fmla="*/ 3432 h 1824"/>
                <a:gd name="T16" fmla="+- 0 3978 3563"/>
                <a:gd name="T17" fmla="*/ T16 w 3044"/>
                <a:gd name="T18" fmla="+- 0 3352 3067"/>
                <a:gd name="T19" fmla="*/ 3352 h 1824"/>
                <a:gd name="T20" fmla="+- 0 4104 3563"/>
                <a:gd name="T21" fmla="*/ T20 w 3044"/>
                <a:gd name="T22" fmla="+- 0 3281 3067"/>
                <a:gd name="T23" fmla="*/ 3281 h 1824"/>
                <a:gd name="T24" fmla="+- 0 4243 3563"/>
                <a:gd name="T25" fmla="*/ T24 w 3044"/>
                <a:gd name="T26" fmla="+- 0 3219 3067"/>
                <a:gd name="T27" fmla="*/ 3219 h 1824"/>
                <a:gd name="T28" fmla="+- 0 4393 3563"/>
                <a:gd name="T29" fmla="*/ T28 w 3044"/>
                <a:gd name="T30" fmla="+- 0 3166 3067"/>
                <a:gd name="T31" fmla="*/ 3166 h 1824"/>
                <a:gd name="T32" fmla="+- 0 4553 3563"/>
                <a:gd name="T33" fmla="*/ T32 w 3044"/>
                <a:gd name="T34" fmla="+- 0 3124 3067"/>
                <a:gd name="T35" fmla="*/ 3124 h 1824"/>
                <a:gd name="T36" fmla="+- 0 4723 3563"/>
                <a:gd name="T37" fmla="*/ T36 w 3044"/>
                <a:gd name="T38" fmla="+- 0 3093 3067"/>
                <a:gd name="T39" fmla="*/ 3093 h 1824"/>
                <a:gd name="T40" fmla="+- 0 4900 3563"/>
                <a:gd name="T41" fmla="*/ T40 w 3044"/>
                <a:gd name="T42" fmla="+- 0 3073 3067"/>
                <a:gd name="T43" fmla="*/ 3073 h 1824"/>
                <a:gd name="T44" fmla="+- 0 5084 3563"/>
                <a:gd name="T45" fmla="*/ T44 w 3044"/>
                <a:gd name="T46" fmla="+- 0 3067 3067"/>
                <a:gd name="T47" fmla="*/ 3067 h 1824"/>
                <a:gd name="T48" fmla="+- 0 5268 3563"/>
                <a:gd name="T49" fmla="*/ T48 w 3044"/>
                <a:gd name="T50" fmla="+- 0 3073 3067"/>
                <a:gd name="T51" fmla="*/ 3073 h 1824"/>
                <a:gd name="T52" fmla="+- 0 5446 3563"/>
                <a:gd name="T53" fmla="*/ T52 w 3044"/>
                <a:gd name="T54" fmla="+- 0 3093 3067"/>
                <a:gd name="T55" fmla="*/ 3093 h 1824"/>
                <a:gd name="T56" fmla="+- 0 5615 3563"/>
                <a:gd name="T57" fmla="*/ T56 w 3044"/>
                <a:gd name="T58" fmla="+- 0 3124 3067"/>
                <a:gd name="T59" fmla="*/ 3124 h 1824"/>
                <a:gd name="T60" fmla="+- 0 5776 3563"/>
                <a:gd name="T61" fmla="*/ T60 w 3044"/>
                <a:gd name="T62" fmla="+- 0 3166 3067"/>
                <a:gd name="T63" fmla="*/ 3166 h 1824"/>
                <a:gd name="T64" fmla="+- 0 5926 3563"/>
                <a:gd name="T65" fmla="*/ T64 w 3044"/>
                <a:gd name="T66" fmla="+- 0 3219 3067"/>
                <a:gd name="T67" fmla="*/ 3219 h 1824"/>
                <a:gd name="T68" fmla="+- 0 6065 3563"/>
                <a:gd name="T69" fmla="*/ T68 w 3044"/>
                <a:gd name="T70" fmla="+- 0 3281 3067"/>
                <a:gd name="T71" fmla="*/ 3281 h 1824"/>
                <a:gd name="T72" fmla="+- 0 6190 3563"/>
                <a:gd name="T73" fmla="*/ T72 w 3044"/>
                <a:gd name="T74" fmla="+- 0 3352 3067"/>
                <a:gd name="T75" fmla="*/ 3352 h 1824"/>
                <a:gd name="T76" fmla="+- 0 6302 3563"/>
                <a:gd name="T77" fmla="*/ T76 w 3044"/>
                <a:gd name="T78" fmla="+- 0 3432 3067"/>
                <a:gd name="T79" fmla="*/ 3432 h 1824"/>
                <a:gd name="T80" fmla="+- 0 6398 3563"/>
                <a:gd name="T81" fmla="*/ T80 w 3044"/>
                <a:gd name="T82" fmla="+- 0 3518 3067"/>
                <a:gd name="T83" fmla="*/ 3518 h 1824"/>
                <a:gd name="T84" fmla="+- 0 6478 3563"/>
                <a:gd name="T85" fmla="*/ T84 w 3044"/>
                <a:gd name="T86" fmla="+- 0 3612 3067"/>
                <a:gd name="T87" fmla="*/ 3612 h 1824"/>
                <a:gd name="T88" fmla="+- 0 6581 3563"/>
                <a:gd name="T89" fmla="*/ T88 w 3044"/>
                <a:gd name="T90" fmla="+- 0 3815 3067"/>
                <a:gd name="T91" fmla="*/ 3815 h 1824"/>
                <a:gd name="T92" fmla="+- 0 6606 3563"/>
                <a:gd name="T93" fmla="*/ T92 w 3044"/>
                <a:gd name="T94" fmla="+- 0 3979 3067"/>
                <a:gd name="T95" fmla="*/ 3979 h 1824"/>
                <a:gd name="T96" fmla="+- 0 6581 3563"/>
                <a:gd name="T97" fmla="*/ T96 w 3044"/>
                <a:gd name="T98" fmla="+- 0 4143 3067"/>
                <a:gd name="T99" fmla="*/ 4143 h 1824"/>
                <a:gd name="T100" fmla="+- 0 6478 3563"/>
                <a:gd name="T101" fmla="*/ T100 w 3044"/>
                <a:gd name="T102" fmla="+- 0 4346 3067"/>
                <a:gd name="T103" fmla="*/ 4346 h 1824"/>
                <a:gd name="T104" fmla="+- 0 6398 3563"/>
                <a:gd name="T105" fmla="*/ T104 w 3044"/>
                <a:gd name="T106" fmla="+- 0 4439 3067"/>
                <a:gd name="T107" fmla="*/ 4439 h 1824"/>
                <a:gd name="T108" fmla="+- 0 6302 3563"/>
                <a:gd name="T109" fmla="*/ T108 w 3044"/>
                <a:gd name="T110" fmla="+- 0 4526 3067"/>
                <a:gd name="T111" fmla="*/ 4526 h 1824"/>
                <a:gd name="T112" fmla="+- 0 6190 3563"/>
                <a:gd name="T113" fmla="*/ T112 w 3044"/>
                <a:gd name="T114" fmla="+- 0 4605 3067"/>
                <a:gd name="T115" fmla="*/ 4605 h 1824"/>
                <a:gd name="T116" fmla="+- 0 6065 3563"/>
                <a:gd name="T117" fmla="*/ T116 w 3044"/>
                <a:gd name="T118" fmla="+- 0 4676 3067"/>
                <a:gd name="T119" fmla="*/ 4676 h 1824"/>
                <a:gd name="T120" fmla="+- 0 5926 3563"/>
                <a:gd name="T121" fmla="*/ T120 w 3044"/>
                <a:gd name="T122" fmla="+- 0 4739 3067"/>
                <a:gd name="T123" fmla="*/ 4739 h 1824"/>
                <a:gd name="T124" fmla="+- 0 5776 3563"/>
                <a:gd name="T125" fmla="*/ T124 w 3044"/>
                <a:gd name="T126" fmla="+- 0 4791 3067"/>
                <a:gd name="T127" fmla="*/ 4791 h 1824"/>
                <a:gd name="T128" fmla="+- 0 5615 3563"/>
                <a:gd name="T129" fmla="*/ T128 w 3044"/>
                <a:gd name="T130" fmla="+- 0 4834 3067"/>
                <a:gd name="T131" fmla="*/ 4834 h 1824"/>
                <a:gd name="T132" fmla="+- 0 5446 3563"/>
                <a:gd name="T133" fmla="*/ T132 w 3044"/>
                <a:gd name="T134" fmla="+- 0 4865 3067"/>
                <a:gd name="T135" fmla="*/ 4865 h 1824"/>
                <a:gd name="T136" fmla="+- 0 5268 3563"/>
                <a:gd name="T137" fmla="*/ T136 w 3044"/>
                <a:gd name="T138" fmla="+- 0 4884 3067"/>
                <a:gd name="T139" fmla="*/ 4884 h 1824"/>
                <a:gd name="T140" fmla="+- 0 5084 3563"/>
                <a:gd name="T141" fmla="*/ T140 w 3044"/>
                <a:gd name="T142" fmla="+- 0 4891 3067"/>
                <a:gd name="T143" fmla="*/ 4891 h 1824"/>
                <a:gd name="T144" fmla="+- 0 4900 3563"/>
                <a:gd name="T145" fmla="*/ T144 w 3044"/>
                <a:gd name="T146" fmla="+- 0 4884 3067"/>
                <a:gd name="T147" fmla="*/ 4884 h 1824"/>
                <a:gd name="T148" fmla="+- 0 4723 3563"/>
                <a:gd name="T149" fmla="*/ T148 w 3044"/>
                <a:gd name="T150" fmla="+- 0 4865 3067"/>
                <a:gd name="T151" fmla="*/ 4865 h 1824"/>
                <a:gd name="T152" fmla="+- 0 4553 3563"/>
                <a:gd name="T153" fmla="*/ T152 w 3044"/>
                <a:gd name="T154" fmla="+- 0 4834 3067"/>
                <a:gd name="T155" fmla="*/ 4834 h 1824"/>
                <a:gd name="T156" fmla="+- 0 4393 3563"/>
                <a:gd name="T157" fmla="*/ T156 w 3044"/>
                <a:gd name="T158" fmla="+- 0 4791 3067"/>
                <a:gd name="T159" fmla="*/ 4791 h 1824"/>
                <a:gd name="T160" fmla="+- 0 4243 3563"/>
                <a:gd name="T161" fmla="*/ T160 w 3044"/>
                <a:gd name="T162" fmla="+- 0 4739 3067"/>
                <a:gd name="T163" fmla="*/ 4739 h 1824"/>
                <a:gd name="T164" fmla="+- 0 4104 3563"/>
                <a:gd name="T165" fmla="*/ T164 w 3044"/>
                <a:gd name="T166" fmla="+- 0 4676 3067"/>
                <a:gd name="T167" fmla="*/ 4676 h 1824"/>
                <a:gd name="T168" fmla="+- 0 3978 3563"/>
                <a:gd name="T169" fmla="*/ T168 w 3044"/>
                <a:gd name="T170" fmla="+- 0 4605 3067"/>
                <a:gd name="T171" fmla="*/ 4605 h 1824"/>
                <a:gd name="T172" fmla="+- 0 3867 3563"/>
                <a:gd name="T173" fmla="*/ T172 w 3044"/>
                <a:gd name="T174" fmla="+- 0 4526 3067"/>
                <a:gd name="T175" fmla="*/ 4526 h 1824"/>
                <a:gd name="T176" fmla="+- 0 3771 3563"/>
                <a:gd name="T177" fmla="*/ T176 w 3044"/>
                <a:gd name="T178" fmla="+- 0 4439 3067"/>
                <a:gd name="T179" fmla="*/ 4439 h 1824"/>
                <a:gd name="T180" fmla="+- 0 3691 3563"/>
                <a:gd name="T181" fmla="*/ T180 w 3044"/>
                <a:gd name="T182" fmla="+- 0 4346 3067"/>
                <a:gd name="T183" fmla="*/ 4346 h 1824"/>
                <a:gd name="T184" fmla="+- 0 3587 3563"/>
                <a:gd name="T185" fmla="*/ T184 w 3044"/>
                <a:gd name="T186" fmla="+- 0 4143 3067"/>
                <a:gd name="T187" fmla="*/ 4143 h 1824"/>
                <a:gd name="T188" fmla="+- 0 3563 3563"/>
                <a:gd name="T189" fmla="*/ T188 w 3044"/>
                <a:gd name="T190" fmla="+- 0 3979 3067"/>
                <a:gd name="T191" fmla="*/ 3979 h 182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Lst>
              <a:rect l="0" t="0" r="r" b="b"/>
              <a:pathLst>
                <a:path w="3044" h="1824">
                  <a:moveTo>
                    <a:pt x="0" y="912"/>
                  </a:moveTo>
                  <a:lnTo>
                    <a:pt x="11" y="802"/>
                  </a:lnTo>
                  <a:lnTo>
                    <a:pt x="43" y="695"/>
                  </a:lnTo>
                  <a:lnTo>
                    <a:pt x="95" y="594"/>
                  </a:lnTo>
                  <a:lnTo>
                    <a:pt x="166" y="497"/>
                  </a:lnTo>
                  <a:lnTo>
                    <a:pt x="208" y="451"/>
                  </a:lnTo>
                  <a:lnTo>
                    <a:pt x="254" y="407"/>
                  </a:lnTo>
                  <a:lnTo>
                    <a:pt x="304" y="365"/>
                  </a:lnTo>
                  <a:lnTo>
                    <a:pt x="358" y="324"/>
                  </a:lnTo>
                  <a:lnTo>
                    <a:pt x="415" y="285"/>
                  </a:lnTo>
                  <a:lnTo>
                    <a:pt x="476" y="249"/>
                  </a:lnTo>
                  <a:lnTo>
                    <a:pt x="541" y="214"/>
                  </a:lnTo>
                  <a:lnTo>
                    <a:pt x="609" y="182"/>
                  </a:lnTo>
                  <a:lnTo>
                    <a:pt x="680" y="152"/>
                  </a:lnTo>
                  <a:lnTo>
                    <a:pt x="753" y="124"/>
                  </a:lnTo>
                  <a:lnTo>
                    <a:pt x="830" y="99"/>
                  </a:lnTo>
                  <a:lnTo>
                    <a:pt x="909" y="77"/>
                  </a:lnTo>
                  <a:lnTo>
                    <a:pt x="990" y="57"/>
                  </a:lnTo>
                  <a:lnTo>
                    <a:pt x="1074" y="40"/>
                  </a:lnTo>
                  <a:lnTo>
                    <a:pt x="1160" y="26"/>
                  </a:lnTo>
                  <a:lnTo>
                    <a:pt x="1248" y="14"/>
                  </a:lnTo>
                  <a:lnTo>
                    <a:pt x="1337" y="6"/>
                  </a:lnTo>
                  <a:lnTo>
                    <a:pt x="1429" y="1"/>
                  </a:lnTo>
                  <a:lnTo>
                    <a:pt x="1521" y="0"/>
                  </a:lnTo>
                  <a:lnTo>
                    <a:pt x="1614" y="1"/>
                  </a:lnTo>
                  <a:lnTo>
                    <a:pt x="1705" y="6"/>
                  </a:lnTo>
                  <a:lnTo>
                    <a:pt x="1795" y="14"/>
                  </a:lnTo>
                  <a:lnTo>
                    <a:pt x="1883" y="26"/>
                  </a:lnTo>
                  <a:lnTo>
                    <a:pt x="1969" y="40"/>
                  </a:lnTo>
                  <a:lnTo>
                    <a:pt x="2052" y="57"/>
                  </a:lnTo>
                  <a:lnTo>
                    <a:pt x="2134" y="77"/>
                  </a:lnTo>
                  <a:lnTo>
                    <a:pt x="2213" y="99"/>
                  </a:lnTo>
                  <a:lnTo>
                    <a:pt x="2289" y="124"/>
                  </a:lnTo>
                  <a:lnTo>
                    <a:pt x="2363" y="152"/>
                  </a:lnTo>
                  <a:lnTo>
                    <a:pt x="2434" y="182"/>
                  </a:lnTo>
                  <a:lnTo>
                    <a:pt x="2502" y="214"/>
                  </a:lnTo>
                  <a:lnTo>
                    <a:pt x="2566" y="249"/>
                  </a:lnTo>
                  <a:lnTo>
                    <a:pt x="2627" y="285"/>
                  </a:lnTo>
                  <a:lnTo>
                    <a:pt x="2685" y="324"/>
                  </a:lnTo>
                  <a:lnTo>
                    <a:pt x="2739" y="365"/>
                  </a:lnTo>
                  <a:lnTo>
                    <a:pt x="2789" y="407"/>
                  </a:lnTo>
                  <a:lnTo>
                    <a:pt x="2835" y="451"/>
                  </a:lnTo>
                  <a:lnTo>
                    <a:pt x="2877" y="497"/>
                  </a:lnTo>
                  <a:lnTo>
                    <a:pt x="2915" y="545"/>
                  </a:lnTo>
                  <a:lnTo>
                    <a:pt x="2976" y="644"/>
                  </a:lnTo>
                  <a:lnTo>
                    <a:pt x="3018" y="748"/>
                  </a:lnTo>
                  <a:lnTo>
                    <a:pt x="3040" y="856"/>
                  </a:lnTo>
                  <a:lnTo>
                    <a:pt x="3043" y="912"/>
                  </a:lnTo>
                  <a:lnTo>
                    <a:pt x="3040" y="967"/>
                  </a:lnTo>
                  <a:lnTo>
                    <a:pt x="3018" y="1076"/>
                  </a:lnTo>
                  <a:lnTo>
                    <a:pt x="2976" y="1180"/>
                  </a:lnTo>
                  <a:lnTo>
                    <a:pt x="2915" y="1279"/>
                  </a:lnTo>
                  <a:lnTo>
                    <a:pt x="2877" y="1326"/>
                  </a:lnTo>
                  <a:lnTo>
                    <a:pt x="2835" y="1372"/>
                  </a:lnTo>
                  <a:lnTo>
                    <a:pt x="2789" y="1416"/>
                  </a:lnTo>
                  <a:lnTo>
                    <a:pt x="2739" y="1459"/>
                  </a:lnTo>
                  <a:lnTo>
                    <a:pt x="2685" y="1499"/>
                  </a:lnTo>
                  <a:lnTo>
                    <a:pt x="2627" y="1538"/>
                  </a:lnTo>
                  <a:lnTo>
                    <a:pt x="2566" y="1575"/>
                  </a:lnTo>
                  <a:lnTo>
                    <a:pt x="2502" y="1609"/>
                  </a:lnTo>
                  <a:lnTo>
                    <a:pt x="2434" y="1642"/>
                  </a:lnTo>
                  <a:lnTo>
                    <a:pt x="2363" y="1672"/>
                  </a:lnTo>
                  <a:lnTo>
                    <a:pt x="2289" y="1699"/>
                  </a:lnTo>
                  <a:lnTo>
                    <a:pt x="2213" y="1724"/>
                  </a:lnTo>
                  <a:lnTo>
                    <a:pt x="2134" y="1747"/>
                  </a:lnTo>
                  <a:lnTo>
                    <a:pt x="2052" y="1767"/>
                  </a:lnTo>
                  <a:lnTo>
                    <a:pt x="1969" y="1784"/>
                  </a:lnTo>
                  <a:lnTo>
                    <a:pt x="1883" y="1798"/>
                  </a:lnTo>
                  <a:lnTo>
                    <a:pt x="1795" y="1809"/>
                  </a:lnTo>
                  <a:lnTo>
                    <a:pt x="1705" y="1817"/>
                  </a:lnTo>
                  <a:lnTo>
                    <a:pt x="1614" y="1822"/>
                  </a:lnTo>
                  <a:lnTo>
                    <a:pt x="1521" y="1824"/>
                  </a:lnTo>
                  <a:lnTo>
                    <a:pt x="1429" y="1822"/>
                  </a:lnTo>
                  <a:lnTo>
                    <a:pt x="1337" y="1817"/>
                  </a:lnTo>
                  <a:lnTo>
                    <a:pt x="1248" y="1809"/>
                  </a:lnTo>
                  <a:lnTo>
                    <a:pt x="1160" y="1798"/>
                  </a:lnTo>
                  <a:lnTo>
                    <a:pt x="1074" y="1784"/>
                  </a:lnTo>
                  <a:lnTo>
                    <a:pt x="990" y="1767"/>
                  </a:lnTo>
                  <a:lnTo>
                    <a:pt x="909" y="1747"/>
                  </a:lnTo>
                  <a:lnTo>
                    <a:pt x="830" y="1724"/>
                  </a:lnTo>
                  <a:lnTo>
                    <a:pt x="753" y="1699"/>
                  </a:lnTo>
                  <a:lnTo>
                    <a:pt x="680" y="1672"/>
                  </a:lnTo>
                  <a:lnTo>
                    <a:pt x="609" y="1642"/>
                  </a:lnTo>
                  <a:lnTo>
                    <a:pt x="541" y="1609"/>
                  </a:lnTo>
                  <a:lnTo>
                    <a:pt x="476" y="1575"/>
                  </a:lnTo>
                  <a:lnTo>
                    <a:pt x="415" y="1538"/>
                  </a:lnTo>
                  <a:lnTo>
                    <a:pt x="358" y="1499"/>
                  </a:lnTo>
                  <a:lnTo>
                    <a:pt x="304" y="1459"/>
                  </a:lnTo>
                  <a:lnTo>
                    <a:pt x="254" y="1416"/>
                  </a:lnTo>
                  <a:lnTo>
                    <a:pt x="208" y="1372"/>
                  </a:lnTo>
                  <a:lnTo>
                    <a:pt x="166" y="1326"/>
                  </a:lnTo>
                  <a:lnTo>
                    <a:pt x="128" y="1279"/>
                  </a:lnTo>
                  <a:lnTo>
                    <a:pt x="67" y="1180"/>
                  </a:lnTo>
                  <a:lnTo>
                    <a:pt x="24" y="1076"/>
                  </a:lnTo>
                  <a:lnTo>
                    <a:pt x="3" y="967"/>
                  </a:lnTo>
                  <a:lnTo>
                    <a:pt x="0" y="912"/>
                  </a:lnTo>
                  <a:close/>
                </a:path>
              </a:pathLst>
            </a:custGeom>
            <a:noFill/>
            <a:ln w="25908">
              <a:solidFill>
                <a:srgbClr val="0069A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8" name="Line 7"/>
            <p:cNvSpPr>
              <a:spLocks noChangeShapeType="1"/>
            </p:cNvSpPr>
            <p:nvPr/>
          </p:nvSpPr>
          <p:spPr bwMode="auto">
            <a:xfrm>
              <a:off x="1607" y="4341"/>
              <a:ext cx="1733" cy="0"/>
            </a:xfrm>
            <a:prstGeom prst="line">
              <a:avLst/>
            </a:prstGeom>
            <a:noFill/>
            <a:ln w="19812">
              <a:solidFill>
                <a:srgbClr val="008FEA"/>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tr-TR"/>
            </a:p>
          </p:txBody>
        </p:sp>
        <p:sp>
          <p:nvSpPr>
            <p:cNvPr id="9" name="Freeform 8"/>
            <p:cNvSpPr>
              <a:spLocks/>
            </p:cNvSpPr>
            <p:nvPr/>
          </p:nvSpPr>
          <p:spPr bwMode="auto">
            <a:xfrm>
              <a:off x="3314" y="4117"/>
              <a:ext cx="126" cy="120"/>
            </a:xfrm>
            <a:custGeom>
              <a:avLst/>
              <a:gdLst>
                <a:gd name="T0" fmla="+- 0 3314 3314"/>
                <a:gd name="T1" fmla="*/ T0 w 126"/>
                <a:gd name="T2" fmla="+- 0 4118 4118"/>
                <a:gd name="T3" fmla="*/ 4118 h 120"/>
                <a:gd name="T4" fmla="+- 0 3326 3314"/>
                <a:gd name="T5" fmla="*/ T4 w 126"/>
                <a:gd name="T6" fmla="+- 0 4237 4118"/>
                <a:gd name="T7" fmla="*/ 4237 h 120"/>
                <a:gd name="T8" fmla="+- 0 3440 3314"/>
                <a:gd name="T9" fmla="*/ T8 w 126"/>
                <a:gd name="T10" fmla="+- 0 4166 4118"/>
                <a:gd name="T11" fmla="*/ 4166 h 120"/>
                <a:gd name="T12" fmla="+- 0 3314 3314"/>
                <a:gd name="T13" fmla="*/ T12 w 126"/>
                <a:gd name="T14" fmla="+- 0 4118 4118"/>
                <a:gd name="T15" fmla="*/ 4118 h 120"/>
              </a:gdLst>
              <a:ahLst/>
              <a:cxnLst>
                <a:cxn ang="0">
                  <a:pos x="T1" y="T3"/>
                </a:cxn>
                <a:cxn ang="0">
                  <a:pos x="T5" y="T7"/>
                </a:cxn>
                <a:cxn ang="0">
                  <a:pos x="T9" y="T11"/>
                </a:cxn>
                <a:cxn ang="0">
                  <a:pos x="T13" y="T15"/>
                </a:cxn>
              </a:cxnLst>
              <a:rect l="0" t="0" r="r" b="b"/>
              <a:pathLst>
                <a:path w="126" h="120">
                  <a:moveTo>
                    <a:pt x="0" y="0"/>
                  </a:moveTo>
                  <a:lnTo>
                    <a:pt x="12" y="119"/>
                  </a:lnTo>
                  <a:lnTo>
                    <a:pt x="126" y="48"/>
                  </a:lnTo>
                  <a:lnTo>
                    <a:pt x="0" y="0"/>
                  </a:lnTo>
                  <a:close/>
                </a:path>
              </a:pathLst>
            </a:custGeom>
            <a:solidFill>
              <a:srgbClr val="008F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r-TR"/>
            </a:p>
          </p:txBody>
        </p:sp>
      </p:grpSp>
      <p:sp>
        <p:nvSpPr>
          <p:cNvPr id="16" name="Dikdörtgen 15"/>
          <p:cNvSpPr/>
          <p:nvPr/>
        </p:nvSpPr>
        <p:spPr>
          <a:xfrm>
            <a:off x="5590611" y="1859228"/>
            <a:ext cx="3445885" cy="2246769"/>
          </a:xfrm>
          <a:prstGeom prst="rect">
            <a:avLst/>
          </a:prstGeom>
        </p:spPr>
        <p:txBody>
          <a:bodyPr wrap="square">
            <a:spAutoFit/>
          </a:bodyPr>
          <a:lstStyle/>
          <a:p>
            <a:pPr>
              <a:buNone/>
            </a:pPr>
            <a:r>
              <a:rPr lang="tr-TR" sz="2000" dirty="0"/>
              <a:t>Bağlı Liste </a:t>
            </a:r>
            <a:r>
              <a:rPr lang="tr-TR" sz="2000" dirty="0" err="1"/>
              <a:t>notasyonu</a:t>
            </a:r>
            <a:r>
              <a:rPr lang="tr-TR" sz="2000" dirty="0"/>
              <a:t> </a:t>
            </a:r>
          </a:p>
          <a:p>
            <a:pPr>
              <a:buNone/>
            </a:pPr>
            <a:r>
              <a:rPr lang="tr-TR" sz="2000" dirty="0"/>
              <a:t>(A B C D) </a:t>
            </a:r>
          </a:p>
          <a:p>
            <a:pPr>
              <a:buNone/>
            </a:pPr>
            <a:endParaRPr lang="tr-TR" sz="2000" dirty="0"/>
          </a:p>
          <a:p>
            <a:pPr>
              <a:buNone/>
            </a:pPr>
            <a:r>
              <a:rPr lang="tr-TR" sz="2000" dirty="0"/>
              <a:t>A fonksiyon ismi, diğerleri </a:t>
            </a:r>
          </a:p>
          <a:p>
            <a:pPr>
              <a:buNone/>
            </a:pPr>
            <a:r>
              <a:rPr lang="tr-TR" sz="2000" dirty="0"/>
              <a:t>parametreler </a:t>
            </a:r>
          </a:p>
          <a:p>
            <a:pPr>
              <a:buNone/>
            </a:pPr>
            <a:r>
              <a:rPr lang="tr-TR" sz="2000" dirty="0"/>
              <a:t>(A (B C) D (E (F G)))</a:t>
            </a:r>
          </a:p>
        </p:txBody>
      </p:sp>
      <p:sp>
        <p:nvSpPr>
          <p:cNvPr id="17" name="Metin kutusu 16"/>
          <p:cNvSpPr txBox="1"/>
          <p:nvPr/>
        </p:nvSpPr>
        <p:spPr>
          <a:xfrm>
            <a:off x="74353" y="4980373"/>
            <a:ext cx="1257287" cy="400110"/>
          </a:xfrm>
          <a:prstGeom prst="rect">
            <a:avLst/>
          </a:prstGeom>
          <a:noFill/>
        </p:spPr>
        <p:txBody>
          <a:bodyPr wrap="square" rtlCol="0">
            <a:spAutoFit/>
          </a:bodyPr>
          <a:lstStyle/>
          <a:p>
            <a:pPr>
              <a:buNone/>
            </a:pPr>
            <a:r>
              <a:rPr lang="tr-TR" sz="2000" dirty="0" err="1"/>
              <a:t>Sub-list</a:t>
            </a:r>
            <a:endParaRPr lang="tr-TR" sz="2000" dirty="0"/>
          </a:p>
        </p:txBody>
      </p:sp>
      <p:sp>
        <p:nvSpPr>
          <p:cNvPr id="20" name="Metin kutusu 19"/>
          <p:cNvSpPr txBox="1"/>
          <p:nvPr/>
        </p:nvSpPr>
        <p:spPr>
          <a:xfrm>
            <a:off x="74353" y="2924511"/>
            <a:ext cx="976673" cy="400110"/>
          </a:xfrm>
          <a:prstGeom prst="rect">
            <a:avLst/>
          </a:prstGeom>
          <a:noFill/>
        </p:spPr>
        <p:txBody>
          <a:bodyPr wrap="square" rtlCol="0">
            <a:spAutoFit/>
          </a:bodyPr>
          <a:lstStyle/>
          <a:p>
            <a:pPr>
              <a:buNone/>
            </a:pPr>
            <a:r>
              <a:rPr lang="tr-TR" sz="2000" dirty="0"/>
              <a:t>Atom</a:t>
            </a:r>
          </a:p>
        </p:txBody>
      </p:sp>
    </p:spTree>
    <p:extLst>
      <p:ext uri="{BB962C8B-B14F-4D97-AF65-F5344CB8AC3E}">
        <p14:creationId xmlns:p14="http://schemas.microsoft.com/office/powerpoint/2010/main" val="4151438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1040160"/>
          </a:xfrm>
        </p:spPr>
        <p:txBody>
          <a:bodyPr/>
          <a:lstStyle/>
          <a:p>
            <a:r>
              <a:rPr lang="tr-TR" dirty="0" err="1"/>
              <a:t>Lisp</a:t>
            </a:r>
            <a:r>
              <a:rPr lang="tr-TR" dirty="0"/>
              <a:t> : Basit bir kod</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988840"/>
            <a:ext cx="8420100" cy="3895725"/>
          </a:xfrm>
          <a:prstGeom prst="rect">
            <a:avLst/>
          </a:prstGeom>
        </p:spPr>
      </p:pic>
    </p:spTree>
    <p:extLst>
      <p:ext uri="{BB962C8B-B14F-4D97-AF65-F5344CB8AC3E}">
        <p14:creationId xmlns:p14="http://schemas.microsoft.com/office/powerpoint/2010/main" val="3532858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79512" y="188640"/>
            <a:ext cx="7696200" cy="975320"/>
          </a:xfrm>
        </p:spPr>
        <p:txBody>
          <a:bodyPr/>
          <a:lstStyle/>
          <a:p>
            <a:r>
              <a:rPr lang="tr-TR" dirty="0"/>
              <a:t>Fonksiyonel Programlama: </a:t>
            </a:r>
            <a:r>
              <a:rPr lang="tr-TR" dirty="0" err="1"/>
              <a:t>Lisp</a:t>
            </a:r>
            <a:endParaRPr lang="tr-TR" dirty="0"/>
          </a:p>
        </p:txBody>
      </p:sp>
      <p:sp>
        <p:nvSpPr>
          <p:cNvPr id="3" name="İçerik Yer Tutucusu 2"/>
          <p:cNvSpPr>
            <a:spLocks noGrp="1"/>
          </p:cNvSpPr>
          <p:nvPr>
            <p:ph idx="1"/>
          </p:nvPr>
        </p:nvSpPr>
        <p:spPr>
          <a:xfrm>
            <a:off x="180389" y="1556792"/>
            <a:ext cx="6264696" cy="5211960"/>
          </a:xfrm>
        </p:spPr>
        <p:txBody>
          <a:bodyPr>
            <a:normAutofit fontScale="77500" lnSpcReduction="20000"/>
          </a:bodyPr>
          <a:lstStyle/>
          <a:p>
            <a:pPr marL="502920" indent="-457200">
              <a:buFont typeface="Wingdings" panose="05000000000000000000" pitchFamily="2" charset="2"/>
              <a:buChar char="q"/>
            </a:pPr>
            <a:r>
              <a:rPr lang="tr-TR" dirty="0"/>
              <a:t>LISP esas olarak yorumlayıcı kullanan bir dildir. Derleyici kullanan versiyonları da vardır.</a:t>
            </a:r>
          </a:p>
          <a:p>
            <a:pPr marL="502920" indent="-457200">
              <a:buFont typeface="Wingdings" panose="05000000000000000000" pitchFamily="2" charset="2"/>
              <a:buChar char="q"/>
            </a:pPr>
            <a:r>
              <a:rPr lang="tr-TR" dirty="0"/>
              <a:t>Öncü fonksiyonel programlama </a:t>
            </a:r>
          </a:p>
          <a:p>
            <a:pPr marL="1149350" lvl="1" indent="-457200">
              <a:buFont typeface="Wingdings" panose="05000000000000000000" pitchFamily="2" charset="2"/>
              <a:buChar char="q"/>
            </a:pPr>
            <a:r>
              <a:rPr lang="tr-TR" dirty="0"/>
              <a:t>Değişkenlere veya atamaya gerek yok </a:t>
            </a:r>
          </a:p>
          <a:p>
            <a:pPr marL="1149350" lvl="1" indent="-457200">
              <a:buFont typeface="Wingdings" panose="05000000000000000000" pitchFamily="2" charset="2"/>
              <a:buChar char="q"/>
            </a:pPr>
            <a:r>
              <a:rPr lang="tr-TR" dirty="0"/>
              <a:t>Özyineleme ve koşullu ifadelerle kontrol </a:t>
            </a:r>
          </a:p>
          <a:p>
            <a:pPr marL="502920" indent="-457200">
              <a:buFont typeface="Wingdings" panose="05000000000000000000" pitchFamily="2" charset="2"/>
              <a:buChar char="q"/>
            </a:pPr>
            <a:r>
              <a:rPr lang="tr-TR" dirty="0"/>
              <a:t>AI için baskın dil </a:t>
            </a:r>
            <a:r>
              <a:rPr lang="tr-TR" dirty="0" err="1"/>
              <a:t>Common</a:t>
            </a:r>
            <a:r>
              <a:rPr lang="tr-TR" dirty="0"/>
              <a:t> </a:t>
            </a:r>
            <a:r>
              <a:rPr lang="tr-TR" dirty="0" err="1"/>
              <a:t>Lisp</a:t>
            </a:r>
            <a:r>
              <a:rPr lang="tr-TR" dirty="0"/>
              <a:t> ve </a:t>
            </a:r>
            <a:r>
              <a:rPr lang="tr-TR" dirty="0" err="1"/>
              <a:t>Scheme</a:t>
            </a:r>
            <a:r>
              <a:rPr lang="tr-TR" dirty="0"/>
              <a:t>, </a:t>
            </a:r>
            <a:r>
              <a:rPr lang="tr-TR" dirty="0" err="1"/>
              <a:t>Lisp'in</a:t>
            </a:r>
            <a:r>
              <a:rPr lang="tr-TR" dirty="0"/>
              <a:t> torunlarıdır. ML, </a:t>
            </a:r>
            <a:r>
              <a:rPr lang="tr-TR" dirty="0" err="1"/>
              <a:t>Haskell</a:t>
            </a:r>
            <a:r>
              <a:rPr lang="tr-TR" dirty="0"/>
              <a:t> ve F# aynı zamanda fonksiyonel programlama dilleridir, ancak çok farklı sözdizimi kullanırlar. </a:t>
            </a:r>
          </a:p>
          <a:p>
            <a:pPr marL="502920" indent="-457200">
              <a:buFont typeface="Wingdings" panose="05000000000000000000" pitchFamily="2" charset="2"/>
              <a:buChar char="q"/>
            </a:pPr>
            <a:r>
              <a:rPr lang="tr-TR" dirty="0"/>
              <a:t>Olağanüstü esneklik, ifade gücü ve </a:t>
            </a:r>
            <a:r>
              <a:rPr lang="tr-TR" dirty="0">
                <a:solidFill>
                  <a:srgbClr val="FF0000"/>
                </a:solidFill>
              </a:rPr>
              <a:t>kodun aynı zamanda veri olarak da kullanılabilmesi </a:t>
            </a:r>
            <a:r>
              <a:rPr lang="tr-TR" dirty="0"/>
              <a:t>özelliği </a:t>
            </a:r>
            <a:r>
              <a:rPr lang="tr-TR" dirty="0" err="1"/>
              <a:t>LISP’i</a:t>
            </a:r>
            <a:r>
              <a:rPr lang="tr-TR" dirty="0"/>
              <a:t> yapay </a:t>
            </a:r>
            <a:r>
              <a:rPr lang="tr-TR" dirty="0" err="1"/>
              <a:t>zaka</a:t>
            </a:r>
            <a:r>
              <a:rPr lang="tr-TR" dirty="0"/>
              <a:t> uygulamalarında rakipsiz hale getirmiştir. </a:t>
            </a:r>
          </a:p>
          <a:p>
            <a:pPr marL="502920" indent="-457200">
              <a:buFont typeface="Wingdings" panose="05000000000000000000" pitchFamily="2" charset="2"/>
              <a:buChar char="q"/>
            </a:pPr>
            <a:r>
              <a:rPr lang="tr-TR" dirty="0"/>
              <a:t>Nesne Yönelimli Programlamayı destekler </a:t>
            </a:r>
          </a:p>
          <a:p>
            <a:pPr marL="502920" indent="-457200">
              <a:buFont typeface="Wingdings" panose="05000000000000000000" pitchFamily="2" charset="2"/>
              <a:buChar char="q"/>
            </a:pPr>
            <a:r>
              <a:rPr lang="tr-TR" dirty="0"/>
              <a:t>Veri tabanlarına erişim ve GUI olanağı vardır. </a:t>
            </a:r>
          </a:p>
          <a:p>
            <a:pPr marL="502920" indent="-457200">
              <a:buFont typeface="Wingdings" panose="05000000000000000000" pitchFamily="2" charset="2"/>
              <a:buChar char="q"/>
            </a:pPr>
            <a:r>
              <a:rPr lang="tr-TR" dirty="0"/>
              <a:t>Çok iyi belgelendirilmiş olup, COMMON LISP, ANSI tarafından standart hale getirilmiştir.</a:t>
            </a:r>
          </a:p>
        </p:txBody>
      </p:sp>
      <p:pic>
        <p:nvPicPr>
          <p:cNvPr id="4" name="image35.jpeg" descr="https://upload.wikimedia.org/wikipedia/commons/thumb/1/16/LISP_machine.jpg/220px-LISP_machine.jpg"/>
          <p:cNvPicPr/>
          <p:nvPr/>
        </p:nvPicPr>
        <p:blipFill>
          <a:blip r:embed="rId2" cstate="print"/>
          <a:stretch>
            <a:fillRect/>
          </a:stretch>
        </p:blipFill>
        <p:spPr>
          <a:xfrm>
            <a:off x="6445085" y="2492896"/>
            <a:ext cx="2698915" cy="3600400"/>
          </a:xfrm>
          <a:prstGeom prst="rect">
            <a:avLst/>
          </a:prstGeom>
        </p:spPr>
      </p:pic>
      <p:sp>
        <p:nvSpPr>
          <p:cNvPr id="5" name="Metin kutusu 4"/>
          <p:cNvSpPr txBox="1"/>
          <p:nvPr/>
        </p:nvSpPr>
        <p:spPr>
          <a:xfrm>
            <a:off x="6445085" y="6123251"/>
            <a:ext cx="2519403" cy="707886"/>
          </a:xfrm>
          <a:prstGeom prst="rect">
            <a:avLst/>
          </a:prstGeom>
          <a:noFill/>
        </p:spPr>
        <p:txBody>
          <a:bodyPr wrap="square" rtlCol="0">
            <a:spAutoFit/>
          </a:bodyPr>
          <a:lstStyle/>
          <a:p>
            <a:pPr algn="ctr">
              <a:buNone/>
            </a:pPr>
            <a:r>
              <a:rPr lang="tr-TR" sz="2000" dirty="0"/>
              <a:t>MIT Müzesindeki </a:t>
            </a:r>
            <a:r>
              <a:rPr lang="tr-TR" sz="2000" dirty="0" err="1"/>
              <a:t>Lisp</a:t>
            </a:r>
            <a:r>
              <a:rPr lang="tr-TR" sz="2000" dirty="0"/>
              <a:t> Makinası</a:t>
            </a:r>
          </a:p>
        </p:txBody>
      </p:sp>
      <p:pic>
        <p:nvPicPr>
          <p:cNvPr id="6" name="image34.jpeg" descr="https://upload.wikimedia.org/wikipedia/commons/thumb/1/16/LISP_machine.jpg/220px-LISP_machine.jpg"/>
          <p:cNvPicPr/>
          <p:nvPr/>
        </p:nvPicPr>
        <p:blipFill>
          <a:blip r:embed="rId3" cstate="print"/>
          <a:stretch>
            <a:fillRect/>
          </a:stretch>
        </p:blipFill>
        <p:spPr>
          <a:xfrm>
            <a:off x="6300192" y="1556792"/>
            <a:ext cx="2798369" cy="786794"/>
          </a:xfrm>
          <a:prstGeom prst="rect">
            <a:avLst/>
          </a:prstGeom>
        </p:spPr>
      </p:pic>
    </p:spTree>
    <p:extLst>
      <p:ext uri="{BB962C8B-B14F-4D97-AF65-F5344CB8AC3E}">
        <p14:creationId xmlns:p14="http://schemas.microsoft.com/office/powerpoint/2010/main" val="305034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E83800-1E6B-4A93-87D3-3D70E59B3CEE}"/>
              </a:ext>
            </a:extLst>
          </p:cNvPr>
          <p:cNvSpPr>
            <a:spLocks noGrp="1"/>
          </p:cNvSpPr>
          <p:nvPr>
            <p:ph type="title"/>
          </p:nvPr>
        </p:nvSpPr>
        <p:spPr>
          <a:xfrm>
            <a:off x="228600" y="228600"/>
            <a:ext cx="7696200" cy="1040160"/>
          </a:xfrm>
        </p:spPr>
        <p:txBody>
          <a:bodyPr rtlCol="0"/>
          <a:lstStyle/>
          <a:p>
            <a:pPr rtl="0"/>
            <a:r>
              <a:rPr lang="tr-TR" dirty="0">
                <a:latin typeface="Arial" panose="020B0604020202020204" pitchFamily="34" charset="0"/>
              </a:rPr>
              <a:t>Konular(…)</a:t>
            </a:r>
          </a:p>
        </p:txBody>
      </p:sp>
      <p:sp>
        <p:nvSpPr>
          <p:cNvPr id="3" name="İçerik Yer Tutucusu 2">
            <a:extLst>
              <a:ext uri="{FF2B5EF4-FFF2-40B4-BE49-F238E27FC236}">
                <a16:creationId xmlns:a16="http://schemas.microsoft.com/office/drawing/2014/main" id="{138AFC74-2DAB-4FF2-A66B-288CACB8B844}"/>
              </a:ext>
            </a:extLst>
          </p:cNvPr>
          <p:cNvSpPr>
            <a:spLocks noGrp="1"/>
          </p:cNvSpPr>
          <p:nvPr>
            <p:ph idx="1"/>
          </p:nvPr>
        </p:nvSpPr>
        <p:spPr>
          <a:xfrm>
            <a:off x="228600" y="1524000"/>
            <a:ext cx="8663880" cy="5145360"/>
          </a:xfrm>
        </p:spPr>
        <p:txBody>
          <a:bodyPr rtlCol="0">
            <a:normAutofit fontScale="85000" lnSpcReduction="20000"/>
          </a:bodyPr>
          <a:lstStyle/>
          <a:p>
            <a:pPr marL="502920" indent="-457200">
              <a:buFont typeface="Wingdings" panose="05000000000000000000" pitchFamily="2" charset="2"/>
              <a:buChar char="q"/>
            </a:pPr>
            <a:r>
              <a:rPr lang="tr-TR" dirty="0" err="1"/>
              <a:t>Ortogonal</a:t>
            </a:r>
            <a:r>
              <a:rPr lang="tr-TR" dirty="0"/>
              <a:t> Tasarım: ALGOL 68 </a:t>
            </a:r>
          </a:p>
          <a:p>
            <a:pPr marL="1149350" lvl="1" indent="-457200">
              <a:buFont typeface="Wingdings" panose="05000000000000000000" pitchFamily="2" charset="2"/>
              <a:buChar char="q"/>
            </a:pPr>
            <a:r>
              <a:rPr lang="tr-TR" dirty="0" err="1"/>
              <a:t>ALGOL‘ünTorunları</a:t>
            </a:r>
            <a:r>
              <a:rPr lang="tr-TR" dirty="0"/>
              <a:t> Pascal ve C </a:t>
            </a:r>
          </a:p>
          <a:p>
            <a:pPr marL="502920" indent="-457200">
              <a:buFont typeface="Wingdings" panose="05000000000000000000" pitchFamily="2" charset="2"/>
              <a:buChar char="q"/>
            </a:pPr>
            <a:r>
              <a:rPr lang="tr-TR" dirty="0"/>
              <a:t>Mantığa Dayalı Programlama: Prolog </a:t>
            </a:r>
          </a:p>
          <a:p>
            <a:pPr marL="502920" indent="-457200">
              <a:buFont typeface="Wingdings" panose="05000000000000000000" pitchFamily="2" charset="2"/>
              <a:buChar char="q"/>
            </a:pPr>
            <a:r>
              <a:rPr lang="tr-TR" dirty="0"/>
              <a:t>Tarihin En Büyük Tasarım Çabası: Ada </a:t>
            </a:r>
          </a:p>
          <a:p>
            <a:pPr marL="502920" indent="-457200">
              <a:buFont typeface="Wingdings" panose="05000000000000000000" pitchFamily="2" charset="2"/>
              <a:buChar char="q"/>
            </a:pPr>
            <a:r>
              <a:rPr lang="tr-TR" dirty="0"/>
              <a:t>Nesneye Yönelik Programlama: </a:t>
            </a:r>
            <a:r>
              <a:rPr lang="tr-TR" dirty="0" err="1"/>
              <a:t>Smalltalk</a:t>
            </a:r>
            <a:r>
              <a:rPr lang="tr-TR" dirty="0"/>
              <a:t> </a:t>
            </a:r>
          </a:p>
          <a:p>
            <a:pPr marL="502920" indent="-457200">
              <a:buFont typeface="Wingdings" panose="05000000000000000000" pitchFamily="2" charset="2"/>
              <a:buChar char="q"/>
            </a:pPr>
            <a:r>
              <a:rPr lang="tr-TR" dirty="0"/>
              <a:t>Emir Esaslı ve Nesnesine Yönelik Özellikleri Birleştirme: C ++ </a:t>
            </a:r>
          </a:p>
          <a:p>
            <a:pPr marL="502920" indent="-457200">
              <a:buFont typeface="Wingdings" panose="05000000000000000000" pitchFamily="2" charset="2"/>
              <a:buChar char="q"/>
            </a:pPr>
            <a:r>
              <a:rPr lang="tr-TR" dirty="0" err="1"/>
              <a:t>Objective</a:t>
            </a:r>
            <a:r>
              <a:rPr lang="tr-TR" dirty="0"/>
              <a:t> C, Eiffel, </a:t>
            </a:r>
            <a:r>
              <a:rPr lang="tr-TR" dirty="0" err="1"/>
              <a:t>Delphi</a:t>
            </a:r>
            <a:r>
              <a:rPr lang="tr-TR" dirty="0"/>
              <a:t> ◎ Emir Esaslı Nesneye Yönelik Bir Dil: Java </a:t>
            </a:r>
          </a:p>
          <a:p>
            <a:pPr marL="502920" indent="-457200">
              <a:buFont typeface="Wingdings" panose="05000000000000000000" pitchFamily="2" charset="2"/>
              <a:buChar char="q"/>
            </a:pPr>
            <a:r>
              <a:rPr lang="tr-TR" dirty="0"/>
              <a:t>Betik Dilleri </a:t>
            </a:r>
          </a:p>
          <a:p>
            <a:pPr marL="502920" indent="-457200">
              <a:buFont typeface="Wingdings" panose="05000000000000000000" pitchFamily="2" charset="2"/>
              <a:buChar char="q"/>
            </a:pPr>
            <a:r>
              <a:rPr lang="tr-TR" dirty="0"/>
              <a:t>.</a:t>
            </a:r>
            <a:r>
              <a:rPr lang="tr-TR" dirty="0" err="1"/>
              <a:t>NET’in</a:t>
            </a:r>
            <a:r>
              <a:rPr lang="tr-TR" dirty="0"/>
              <a:t> Amiral Gemisi Dili: C # </a:t>
            </a:r>
          </a:p>
          <a:p>
            <a:pPr marL="502920" indent="-457200">
              <a:buFont typeface="Wingdings" panose="05000000000000000000" pitchFamily="2" charset="2"/>
              <a:buChar char="q"/>
            </a:pPr>
            <a:r>
              <a:rPr lang="tr-TR" dirty="0"/>
              <a:t>Performansı Ön Plana Çıkaran Dil: </a:t>
            </a:r>
            <a:r>
              <a:rPr lang="tr-TR" dirty="0" err="1"/>
              <a:t>Rust</a:t>
            </a:r>
            <a:r>
              <a:rPr lang="tr-TR" dirty="0"/>
              <a:t> </a:t>
            </a:r>
          </a:p>
          <a:p>
            <a:pPr marL="502920" indent="-457200">
              <a:buFont typeface="Wingdings" panose="05000000000000000000" pitchFamily="2" charset="2"/>
              <a:buChar char="q"/>
            </a:pPr>
            <a:r>
              <a:rPr lang="tr-TR" dirty="0"/>
              <a:t>İstatistiksel hesaplama: R Programlama Dili </a:t>
            </a:r>
          </a:p>
          <a:p>
            <a:pPr marL="502920" indent="-457200">
              <a:buFont typeface="Wingdings" panose="05000000000000000000" pitchFamily="2" charset="2"/>
              <a:buChar char="q"/>
            </a:pPr>
            <a:r>
              <a:rPr lang="tr-TR" dirty="0"/>
              <a:t>Fonksiyonel Programlamada Yeni Trend: </a:t>
            </a:r>
            <a:r>
              <a:rPr lang="tr-TR" dirty="0" err="1"/>
              <a:t>Haskell</a:t>
            </a:r>
            <a:r>
              <a:rPr lang="tr-TR" dirty="0"/>
              <a:t> </a:t>
            </a:r>
          </a:p>
          <a:p>
            <a:pPr marL="502920" indent="-457200">
              <a:buFont typeface="Wingdings" panose="05000000000000000000" pitchFamily="2" charset="2"/>
              <a:buChar char="q"/>
            </a:pPr>
            <a:r>
              <a:rPr lang="tr-TR" dirty="0"/>
              <a:t>Diğer diller</a:t>
            </a:r>
            <a:endParaRPr lang="tr-TR" dirty="0">
              <a:latin typeface="Arial" panose="020B0604020202020204" pitchFamily="34" charset="0"/>
            </a:endParaRPr>
          </a:p>
        </p:txBody>
      </p:sp>
    </p:spTree>
    <p:extLst>
      <p:ext uri="{BB962C8B-B14F-4D97-AF65-F5344CB8AC3E}">
        <p14:creationId xmlns:p14="http://schemas.microsoft.com/office/powerpoint/2010/main" val="37334412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7504" y="83139"/>
            <a:ext cx="7696200" cy="968152"/>
          </a:xfrm>
        </p:spPr>
        <p:txBody>
          <a:bodyPr/>
          <a:lstStyle/>
          <a:p>
            <a:r>
              <a:rPr lang="tr-TR" dirty="0" err="1"/>
              <a:t>Scheme</a:t>
            </a:r>
            <a:endParaRPr lang="tr-TR" dirty="0"/>
          </a:p>
        </p:txBody>
      </p:sp>
      <p:sp>
        <p:nvSpPr>
          <p:cNvPr id="3" name="İçerik Yer Tutucusu 2"/>
          <p:cNvSpPr>
            <a:spLocks noGrp="1"/>
          </p:cNvSpPr>
          <p:nvPr>
            <p:ph idx="1"/>
          </p:nvPr>
        </p:nvSpPr>
        <p:spPr>
          <a:xfrm>
            <a:off x="228600" y="1916832"/>
            <a:ext cx="8735888" cy="4857328"/>
          </a:xfrm>
        </p:spPr>
        <p:txBody>
          <a:bodyPr>
            <a:normAutofit/>
          </a:bodyPr>
          <a:lstStyle/>
          <a:p>
            <a:pPr marL="502920" indent="-457200">
              <a:buFont typeface="Wingdings" panose="05000000000000000000" pitchFamily="2" charset="2"/>
              <a:buChar char="q"/>
            </a:pPr>
            <a:r>
              <a:rPr lang="tr-TR" dirty="0" err="1"/>
              <a:t>Lisp</a:t>
            </a:r>
            <a:r>
              <a:rPr lang="tr-TR" dirty="0"/>
              <a:t> programlama dilleri ailesinin </a:t>
            </a:r>
            <a:r>
              <a:rPr lang="tr-TR" dirty="0" err="1"/>
              <a:t>minimalist</a:t>
            </a:r>
            <a:r>
              <a:rPr lang="tr-TR" dirty="0"/>
              <a:t> bir lehçesidir. </a:t>
            </a:r>
          </a:p>
          <a:p>
            <a:pPr marL="502920" indent="-457200">
              <a:buFont typeface="Wingdings" panose="05000000000000000000" pitchFamily="2" charset="2"/>
              <a:buChar char="q"/>
            </a:pPr>
            <a:r>
              <a:rPr lang="tr-TR" dirty="0"/>
              <a:t>1970’in ortalarında </a:t>
            </a:r>
            <a:r>
              <a:rPr lang="tr-TR" dirty="0" err="1"/>
              <a:t>Guy</a:t>
            </a:r>
            <a:r>
              <a:rPr lang="tr-TR" dirty="0"/>
              <a:t> L. </a:t>
            </a:r>
            <a:r>
              <a:rPr lang="tr-TR" dirty="0" err="1"/>
              <a:t>Steele</a:t>
            </a:r>
            <a:r>
              <a:rPr lang="tr-TR" dirty="0"/>
              <a:t> ve Gerald </a:t>
            </a:r>
            <a:r>
              <a:rPr lang="tr-TR" dirty="0" err="1"/>
              <a:t>Jay</a:t>
            </a:r>
            <a:r>
              <a:rPr lang="tr-TR" dirty="0"/>
              <a:t> </a:t>
            </a:r>
            <a:r>
              <a:rPr lang="tr-TR" dirty="0" err="1"/>
              <a:t>Sussman</a:t>
            </a:r>
            <a:r>
              <a:rPr lang="tr-TR" dirty="0"/>
              <a:t> tarafından </a:t>
            </a:r>
            <a:r>
              <a:rPr lang="tr-TR" dirty="0" err="1"/>
              <a:t>MIT’de</a:t>
            </a:r>
            <a:r>
              <a:rPr lang="tr-TR" dirty="0"/>
              <a:t> geliştirilmiştir. </a:t>
            </a:r>
          </a:p>
          <a:p>
            <a:pPr marL="502920" indent="-457200">
              <a:buFont typeface="Wingdings" panose="05000000000000000000" pitchFamily="2" charset="2"/>
              <a:buChar char="q"/>
            </a:pPr>
            <a:r>
              <a:rPr lang="tr-TR" dirty="0"/>
              <a:t>Küçük </a:t>
            </a:r>
          </a:p>
          <a:p>
            <a:pPr marL="502920" indent="-457200">
              <a:buFont typeface="Wingdings" panose="05000000000000000000" pitchFamily="2" charset="2"/>
              <a:buChar char="q"/>
            </a:pPr>
            <a:r>
              <a:rPr lang="tr-TR" dirty="0" err="1"/>
              <a:t>Sheme</a:t>
            </a:r>
            <a:r>
              <a:rPr lang="tr-TR" dirty="0"/>
              <a:t> dilinde </a:t>
            </a:r>
            <a:r>
              <a:rPr lang="tr-TR" dirty="0" err="1"/>
              <a:t>prefix</a:t>
            </a:r>
            <a:r>
              <a:rPr lang="tr-TR" dirty="0"/>
              <a:t> ifadeler kullanılır. </a:t>
            </a:r>
          </a:p>
          <a:p>
            <a:pPr marL="1149350" lvl="1" indent="-457200">
              <a:buFont typeface="Wingdings" panose="05000000000000000000" pitchFamily="2" charset="2"/>
              <a:buChar char="q"/>
            </a:pPr>
            <a:r>
              <a:rPr lang="tr-TR" dirty="0"/>
              <a:t>(+ 3 5) = 3 + 5 = 8 </a:t>
            </a:r>
          </a:p>
          <a:p>
            <a:pPr marL="1149350" lvl="1" indent="-457200">
              <a:buFont typeface="Wingdings" panose="05000000000000000000" pitchFamily="2" charset="2"/>
              <a:buChar char="q"/>
            </a:pPr>
            <a:r>
              <a:rPr lang="tr-TR" dirty="0"/>
              <a:t>(+ 3 ( * 4 5 ) )= 3 + 4 * 5 = 23 </a:t>
            </a:r>
          </a:p>
          <a:p>
            <a:pPr marL="502920" indent="-457200">
              <a:buFont typeface="Wingdings" panose="05000000000000000000" pitchFamily="2" charset="2"/>
              <a:buChar char="q"/>
            </a:pPr>
            <a:r>
              <a:rPr lang="tr-TR" dirty="0"/>
              <a:t>Basit sözdizimi (ve küçük boyutu), eğitim uygulamaları için idealdir. </a:t>
            </a:r>
          </a:p>
        </p:txBody>
      </p:sp>
      <p:pic>
        <p:nvPicPr>
          <p:cNvPr id="6" name="image36.png"/>
          <p:cNvPicPr/>
          <p:nvPr/>
        </p:nvPicPr>
        <p:blipFill>
          <a:blip r:embed="rId2" cstate="print"/>
          <a:stretch>
            <a:fillRect/>
          </a:stretch>
        </p:blipFill>
        <p:spPr>
          <a:xfrm>
            <a:off x="971601" y="1051291"/>
            <a:ext cx="8172400" cy="871719"/>
          </a:xfrm>
          <a:prstGeom prst="rect">
            <a:avLst/>
          </a:prstGeom>
        </p:spPr>
      </p:pic>
    </p:spTree>
    <p:extLst>
      <p:ext uri="{BB962C8B-B14F-4D97-AF65-F5344CB8AC3E}">
        <p14:creationId xmlns:p14="http://schemas.microsoft.com/office/powerpoint/2010/main" val="4181516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1879" y="476672"/>
            <a:ext cx="7696200" cy="975320"/>
          </a:xfrm>
        </p:spPr>
        <p:txBody>
          <a:bodyPr/>
          <a:lstStyle/>
          <a:p>
            <a:r>
              <a:rPr lang="tr-TR" dirty="0" err="1"/>
              <a:t>Common</a:t>
            </a:r>
            <a:r>
              <a:rPr lang="tr-TR" dirty="0"/>
              <a:t> </a:t>
            </a:r>
            <a:r>
              <a:rPr lang="tr-TR" dirty="0" err="1"/>
              <a:t>Lisp</a:t>
            </a:r>
            <a:endParaRPr lang="tr-TR" dirty="0"/>
          </a:p>
        </p:txBody>
      </p:sp>
      <p:sp>
        <p:nvSpPr>
          <p:cNvPr id="3" name="İçerik Yer Tutucusu 2"/>
          <p:cNvSpPr>
            <a:spLocks noGrp="1"/>
          </p:cNvSpPr>
          <p:nvPr>
            <p:ph idx="1"/>
          </p:nvPr>
        </p:nvSpPr>
        <p:spPr>
          <a:xfrm>
            <a:off x="192308" y="1612404"/>
            <a:ext cx="8784976" cy="4383196"/>
          </a:xfrm>
        </p:spPr>
        <p:txBody>
          <a:bodyPr>
            <a:noAutofit/>
          </a:bodyPr>
          <a:lstStyle/>
          <a:p>
            <a:pPr marL="502920" indent="-457200">
              <a:buFont typeface="Wingdings" panose="05000000000000000000" pitchFamily="2" charset="2"/>
              <a:buChar char="q"/>
            </a:pPr>
            <a:r>
              <a:rPr lang="tr-TR" sz="2000" dirty="0" err="1"/>
              <a:t>Lisp'in</a:t>
            </a:r>
            <a:r>
              <a:rPr lang="tr-TR" sz="2000" dirty="0"/>
              <a:t> çeşitli lehçelerinin özelliklerini tek bir dilde birleştirme çabası </a:t>
            </a:r>
          </a:p>
          <a:p>
            <a:pPr marL="502920" indent="-457200">
              <a:buFont typeface="Wingdings" panose="05000000000000000000" pitchFamily="2" charset="2"/>
              <a:buChar char="q"/>
            </a:pPr>
            <a:r>
              <a:rPr lang="tr-TR" sz="2000" dirty="0"/>
              <a:t>Endüstride bazı büyük uygulamalar için kullanılır </a:t>
            </a:r>
          </a:p>
          <a:p>
            <a:pPr marL="502920" indent="-457200">
              <a:buFont typeface="Wingdings" panose="05000000000000000000" pitchFamily="2" charset="2"/>
              <a:buChar char="q"/>
            </a:pPr>
            <a:r>
              <a:rPr lang="tr-TR" sz="2000" dirty="0" err="1"/>
              <a:t>Common</a:t>
            </a:r>
            <a:r>
              <a:rPr lang="tr-TR" sz="2000" dirty="0"/>
              <a:t> </a:t>
            </a:r>
            <a:r>
              <a:rPr lang="tr-TR" sz="2000" dirty="0" err="1"/>
              <a:t>Lisp</a:t>
            </a:r>
            <a:r>
              <a:rPr lang="tr-TR" sz="2000" dirty="0"/>
              <a:t>, genel amaçlı, çok </a:t>
            </a:r>
            <a:r>
              <a:rPr lang="tr-TR" sz="2000" dirty="0" err="1"/>
              <a:t>paradigmalı</a:t>
            </a:r>
            <a:r>
              <a:rPr lang="tr-TR" sz="2000" dirty="0"/>
              <a:t> bir programlama dilidir. </a:t>
            </a:r>
          </a:p>
          <a:p>
            <a:pPr marL="1149350" lvl="1" indent="-457200">
              <a:buFont typeface="Wingdings" panose="05000000000000000000" pitchFamily="2" charset="2"/>
              <a:buChar char="q"/>
            </a:pPr>
            <a:r>
              <a:rPr lang="tr-TR" sz="2000" dirty="0" err="1"/>
              <a:t>Prosedürel</a:t>
            </a:r>
            <a:r>
              <a:rPr lang="tr-TR" sz="2000" dirty="0"/>
              <a:t>, fonksiyonel ve nesneye yönelik programlama paradigmalarının bir kombinasyonunu destekler. </a:t>
            </a:r>
          </a:p>
          <a:p>
            <a:pPr marL="1149350" lvl="1" indent="-457200">
              <a:buFont typeface="Wingdings" panose="05000000000000000000" pitchFamily="2" charset="2"/>
              <a:buChar char="q"/>
            </a:pPr>
            <a:r>
              <a:rPr lang="tr-TR" sz="2000" dirty="0"/>
              <a:t>Veri türleri: </a:t>
            </a:r>
            <a:r>
              <a:rPr lang="tr-TR" sz="2000" dirty="0" err="1"/>
              <a:t>Records</a:t>
            </a:r>
            <a:r>
              <a:rPr lang="tr-TR" sz="2000" dirty="0"/>
              <a:t>, </a:t>
            </a:r>
            <a:r>
              <a:rPr lang="tr-TR" sz="2000" dirty="0" err="1"/>
              <a:t>arrays</a:t>
            </a:r>
            <a:r>
              <a:rPr lang="tr-TR" sz="2000" dirty="0"/>
              <a:t>, </a:t>
            </a:r>
            <a:r>
              <a:rPr lang="tr-TR" sz="2000" dirty="0" err="1"/>
              <a:t>complex</a:t>
            </a:r>
            <a:r>
              <a:rPr lang="tr-TR" sz="2000" dirty="0"/>
              <a:t> </a:t>
            </a:r>
            <a:r>
              <a:rPr lang="tr-TR" sz="2000" dirty="0" err="1"/>
              <a:t>numbers</a:t>
            </a:r>
            <a:r>
              <a:rPr lang="tr-TR" sz="2000" dirty="0"/>
              <a:t>, </a:t>
            </a:r>
            <a:r>
              <a:rPr lang="tr-TR" sz="2000" dirty="0" err="1"/>
              <a:t>and</a:t>
            </a:r>
            <a:r>
              <a:rPr lang="tr-TR" sz="2000" dirty="0"/>
              <a:t> </a:t>
            </a:r>
            <a:r>
              <a:rPr lang="tr-TR" sz="2000" dirty="0" err="1"/>
              <a:t>character</a:t>
            </a:r>
            <a:r>
              <a:rPr lang="tr-TR" sz="2000" dirty="0"/>
              <a:t> </a:t>
            </a:r>
            <a:r>
              <a:rPr lang="tr-TR" sz="2000" dirty="0" err="1"/>
              <a:t>strings</a:t>
            </a:r>
            <a:r>
              <a:rPr lang="tr-TR" sz="2000" dirty="0"/>
              <a:t> </a:t>
            </a:r>
          </a:p>
          <a:p>
            <a:pPr marL="502920" indent="-457200">
              <a:buFont typeface="Wingdings" panose="05000000000000000000" pitchFamily="2" charset="2"/>
              <a:buChar char="q"/>
            </a:pPr>
            <a:r>
              <a:rPr lang="tr-TR" sz="2000" dirty="0"/>
              <a:t>Dinamik bir programlama dili olarak, verimli çalışma zamanı programlarına yinelemeli derleme ile evrimsel ve artımlı yazılım geliştirmeyi kolaylaştırır. </a:t>
            </a:r>
          </a:p>
          <a:p>
            <a:pPr marL="502920" indent="-457200">
              <a:buFont typeface="Wingdings" panose="05000000000000000000" pitchFamily="2" charset="2"/>
              <a:buChar char="q"/>
            </a:pPr>
            <a:r>
              <a:rPr lang="tr-TR" sz="2000" dirty="0"/>
              <a:t>Örnek Kod: Sonuç = 10, mantığını çözmeye çalışın </a:t>
            </a:r>
          </a:p>
          <a:p>
            <a:r>
              <a:rPr lang="tr-TR" sz="2000" dirty="0"/>
              <a:t>      (</a:t>
            </a:r>
            <a:r>
              <a:rPr lang="tr-TR" sz="2000" dirty="0" err="1"/>
              <a:t>let</a:t>
            </a:r>
            <a:r>
              <a:rPr lang="tr-TR" sz="2000" dirty="0"/>
              <a:t> ((a 6) </a:t>
            </a:r>
          </a:p>
          <a:p>
            <a:r>
              <a:rPr lang="tr-TR" sz="2000" dirty="0"/>
              <a:t>      (b 4)) </a:t>
            </a:r>
          </a:p>
          <a:p>
            <a:r>
              <a:rPr lang="tr-TR" sz="2000" dirty="0"/>
              <a:t>      (+ a b)) </a:t>
            </a:r>
          </a:p>
        </p:txBody>
      </p:sp>
      <p:sp>
        <p:nvSpPr>
          <p:cNvPr id="4" name="Dikdörtgen 3">
            <a:hlinkClick r:id="rId2"/>
          </p:cNvPr>
          <p:cNvSpPr/>
          <p:nvPr/>
        </p:nvSpPr>
        <p:spPr>
          <a:xfrm>
            <a:off x="4379441" y="6156012"/>
            <a:ext cx="4632222" cy="369332"/>
          </a:xfrm>
          <a:prstGeom prst="rect">
            <a:avLst/>
          </a:prstGeom>
        </p:spPr>
        <p:txBody>
          <a:bodyPr wrap="square">
            <a:spAutoFit/>
          </a:bodyPr>
          <a:lstStyle/>
          <a:p>
            <a:pPr>
              <a:buNone/>
            </a:pPr>
            <a:r>
              <a:rPr lang="tr-TR" sz="1800" dirty="0">
                <a:hlinkClick r:id="rId2"/>
              </a:rPr>
              <a:t>https://en.wikipedia.org/wiki/Common_Lisp</a:t>
            </a:r>
            <a:endParaRPr lang="tr-TR" sz="1800" dirty="0"/>
          </a:p>
        </p:txBody>
      </p:sp>
    </p:spTree>
    <p:extLst>
      <p:ext uri="{BB962C8B-B14F-4D97-AF65-F5344CB8AC3E}">
        <p14:creationId xmlns:p14="http://schemas.microsoft.com/office/powerpoint/2010/main" val="3570389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Fonksiyonel Programlama Dilleri: Diğerleri: ML</a:t>
            </a:r>
          </a:p>
        </p:txBody>
      </p:sp>
      <p:sp>
        <p:nvSpPr>
          <p:cNvPr id="3" name="İçerik Yer Tutucusu 2"/>
          <p:cNvSpPr>
            <a:spLocks noGrp="1"/>
          </p:cNvSpPr>
          <p:nvPr>
            <p:ph idx="1"/>
          </p:nvPr>
        </p:nvSpPr>
        <p:spPr>
          <a:xfrm>
            <a:off x="228600" y="2132856"/>
            <a:ext cx="8305800" cy="4248472"/>
          </a:xfrm>
        </p:spPr>
        <p:txBody>
          <a:bodyPr/>
          <a:lstStyle/>
          <a:p>
            <a:pPr marL="502920" indent="-457200">
              <a:buFont typeface="Wingdings" panose="05000000000000000000" pitchFamily="2" charset="2"/>
              <a:buChar char="q"/>
            </a:pPr>
            <a:r>
              <a:rPr lang="tr-TR" dirty="0"/>
              <a:t>ML (</a:t>
            </a:r>
            <a:r>
              <a:rPr lang="tr-TR" dirty="0" err="1"/>
              <a:t>MetaLanguage</a:t>
            </a:r>
            <a:r>
              <a:rPr lang="tr-TR" dirty="0"/>
              <a:t>; </a:t>
            </a:r>
            <a:r>
              <a:rPr lang="tr-TR" dirty="0" err="1"/>
              <a:t>Ullman</a:t>
            </a:r>
            <a:r>
              <a:rPr lang="tr-TR" dirty="0"/>
              <a:t>, 1998) ilk olarak 1980'lerde Edinburgh Üniversitesi'nde </a:t>
            </a:r>
            <a:r>
              <a:rPr lang="tr-TR" dirty="0" err="1"/>
              <a:t>Robin</a:t>
            </a:r>
            <a:r>
              <a:rPr lang="tr-TR" dirty="0"/>
              <a:t> </a:t>
            </a:r>
            <a:r>
              <a:rPr lang="tr-TR" dirty="0" err="1"/>
              <a:t>Milner</a:t>
            </a:r>
            <a:r>
              <a:rPr lang="tr-TR" dirty="0"/>
              <a:t> tarafından </a:t>
            </a:r>
            <a:r>
              <a:rPr lang="tr-TR" dirty="0" err="1"/>
              <a:t>Logic</a:t>
            </a:r>
            <a:r>
              <a:rPr lang="tr-TR" dirty="0"/>
              <a:t> </a:t>
            </a:r>
            <a:r>
              <a:rPr lang="tr-TR" dirty="0" err="1"/>
              <a:t>for</a:t>
            </a:r>
            <a:r>
              <a:rPr lang="tr-TR" dirty="0"/>
              <a:t> </a:t>
            </a:r>
            <a:r>
              <a:rPr lang="tr-TR" dirty="0" err="1"/>
              <a:t>Computable</a:t>
            </a:r>
            <a:r>
              <a:rPr lang="tr-TR" dirty="0"/>
              <a:t> </a:t>
            </a:r>
            <a:r>
              <a:rPr lang="tr-TR" dirty="0" err="1"/>
              <a:t>Functions</a:t>
            </a:r>
            <a:r>
              <a:rPr lang="tr-TR" dirty="0"/>
              <a:t> adlı bir program doğrulama sistemi için bir metal dil olarak tasarlandı. </a:t>
            </a:r>
          </a:p>
          <a:p>
            <a:pPr marL="502920" indent="-457200">
              <a:buFont typeface="Wingdings" panose="05000000000000000000" pitchFamily="2" charset="2"/>
              <a:buChar char="q"/>
            </a:pPr>
            <a:r>
              <a:rPr lang="tr-TR" dirty="0"/>
              <a:t>Emir esaslı programlamayı da destekler. </a:t>
            </a:r>
          </a:p>
          <a:p>
            <a:pPr marL="502920" indent="-457200">
              <a:buFont typeface="Wingdings" panose="05000000000000000000" pitchFamily="2" charset="2"/>
              <a:buChar char="q"/>
            </a:pPr>
            <a:r>
              <a:rPr lang="tr-TR" dirty="0"/>
              <a:t>Çalışma zamanında karar verir. (</a:t>
            </a:r>
            <a:r>
              <a:rPr lang="tr-TR" dirty="0" err="1"/>
              <a:t>compile</a:t>
            </a:r>
            <a:r>
              <a:rPr lang="tr-TR" dirty="0"/>
              <a:t> time) </a:t>
            </a:r>
          </a:p>
          <a:p>
            <a:pPr marL="502920" indent="-457200">
              <a:buFont typeface="Wingdings" panose="05000000000000000000" pitchFamily="2" charset="2"/>
              <a:buChar char="q"/>
            </a:pPr>
            <a:r>
              <a:rPr lang="tr-TR" dirty="0"/>
              <a:t>Sözdizimi diğer yaklaşımlara benzemez.</a:t>
            </a:r>
          </a:p>
        </p:txBody>
      </p:sp>
    </p:spTree>
    <p:extLst>
      <p:ext uri="{BB962C8B-B14F-4D97-AF65-F5344CB8AC3E}">
        <p14:creationId xmlns:p14="http://schemas.microsoft.com/office/powerpoint/2010/main" val="1523568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79512" y="0"/>
            <a:ext cx="7696200" cy="1295400"/>
          </a:xfrm>
        </p:spPr>
        <p:txBody>
          <a:bodyPr>
            <a:normAutofit/>
          </a:bodyPr>
          <a:lstStyle/>
          <a:p>
            <a:r>
              <a:rPr lang="tr-TR" sz="2800" dirty="0"/>
              <a:t>Fonksiyonel Programlama Dilleri: Diğerleri: Miranda, </a:t>
            </a:r>
            <a:r>
              <a:rPr lang="tr-TR" sz="2800" dirty="0" err="1"/>
              <a:t>Caml</a:t>
            </a:r>
            <a:r>
              <a:rPr lang="tr-TR" sz="2800" dirty="0"/>
              <a:t>, </a:t>
            </a:r>
            <a:r>
              <a:rPr lang="tr-TR" sz="2800" dirty="0" err="1"/>
              <a:t>OCaml</a:t>
            </a:r>
            <a:r>
              <a:rPr lang="tr-TR" sz="2800" dirty="0"/>
              <a:t>, F#, </a:t>
            </a:r>
            <a:r>
              <a:rPr lang="tr-TR" sz="2800" dirty="0" err="1"/>
              <a:t>Clojure</a:t>
            </a:r>
            <a:endParaRPr lang="tr-TR" sz="2800" dirty="0"/>
          </a:p>
        </p:txBody>
      </p:sp>
      <p:sp>
        <p:nvSpPr>
          <p:cNvPr id="3" name="İçerik Yer Tutucusu 2"/>
          <p:cNvSpPr>
            <a:spLocks noGrp="1"/>
          </p:cNvSpPr>
          <p:nvPr>
            <p:ph idx="1"/>
          </p:nvPr>
        </p:nvSpPr>
        <p:spPr>
          <a:xfrm>
            <a:off x="168789" y="1700808"/>
            <a:ext cx="8856984" cy="5073352"/>
          </a:xfrm>
        </p:spPr>
        <p:txBody>
          <a:bodyPr>
            <a:normAutofit fontScale="92500" lnSpcReduction="10000"/>
          </a:bodyPr>
          <a:lstStyle/>
          <a:p>
            <a:pPr marL="502920" indent="-457200">
              <a:buFont typeface="Wingdings" panose="05000000000000000000" pitchFamily="2" charset="2"/>
              <a:buChar char="q"/>
            </a:pPr>
            <a:r>
              <a:rPr lang="tr-TR" dirty="0"/>
              <a:t>Miranda, 1980'lerin başında İngiltere - Kent Üniversitesi'nde David </a:t>
            </a:r>
            <a:r>
              <a:rPr lang="tr-TR" dirty="0" err="1"/>
              <a:t>Turner</a:t>
            </a:r>
            <a:r>
              <a:rPr lang="tr-TR" dirty="0"/>
              <a:t> (1986) tarafından geliştirildi. </a:t>
            </a:r>
          </a:p>
          <a:p>
            <a:pPr marL="1149350" lvl="1" indent="-457200">
              <a:buFont typeface="Wingdings" panose="05000000000000000000" pitchFamily="2" charset="2"/>
              <a:buChar char="q"/>
            </a:pPr>
            <a:r>
              <a:rPr lang="tr-TR" dirty="0"/>
              <a:t>Günümüzün popüler fonksiyonel programlama dili </a:t>
            </a:r>
            <a:r>
              <a:rPr lang="tr-TR" dirty="0" err="1"/>
              <a:t>Haskell</a:t>
            </a:r>
            <a:r>
              <a:rPr lang="tr-TR" dirty="0"/>
              <a:t> Miranda tabanlıdır. </a:t>
            </a:r>
          </a:p>
          <a:p>
            <a:pPr marL="1149350" lvl="1" indent="-457200">
              <a:buFont typeface="Wingdings" panose="05000000000000000000" pitchFamily="2" charset="2"/>
              <a:buChar char="q"/>
            </a:pPr>
            <a:r>
              <a:rPr lang="tr-TR" dirty="0" err="1"/>
              <a:t>Purely</a:t>
            </a:r>
            <a:r>
              <a:rPr lang="tr-TR" dirty="0"/>
              <a:t> Fonksiyonel Programlama: atama ve değişkenler yok </a:t>
            </a:r>
          </a:p>
          <a:p>
            <a:pPr marL="502920" indent="-457200">
              <a:buFont typeface="Wingdings" panose="05000000000000000000" pitchFamily="2" charset="2"/>
              <a:buChar char="q"/>
            </a:pPr>
            <a:r>
              <a:rPr lang="tr-TR" dirty="0" err="1"/>
              <a:t>Caml</a:t>
            </a:r>
            <a:r>
              <a:rPr lang="tr-TR" dirty="0"/>
              <a:t> (</a:t>
            </a:r>
            <a:r>
              <a:rPr lang="tr-TR" dirty="0" err="1"/>
              <a:t>Cousineau</a:t>
            </a:r>
            <a:r>
              <a:rPr lang="tr-TR" dirty="0"/>
              <a:t> ve diğerleri, 1998) ve nesne yönelimli programlamayı destekleyen lehçesi geliştirmiştir. </a:t>
            </a:r>
          </a:p>
          <a:p>
            <a:pPr marL="502920" indent="-457200">
              <a:buFont typeface="Wingdings" panose="05000000000000000000" pitchFamily="2" charset="2"/>
              <a:buChar char="q"/>
            </a:pPr>
            <a:r>
              <a:rPr lang="tr-TR" dirty="0" err="1"/>
              <a:t>OCaml</a:t>
            </a:r>
            <a:r>
              <a:rPr lang="tr-TR" dirty="0"/>
              <a:t> (Smith, 2006), ML ve </a:t>
            </a:r>
            <a:r>
              <a:rPr lang="tr-TR" dirty="0" err="1"/>
              <a:t>Haskell'den</a:t>
            </a:r>
            <a:r>
              <a:rPr lang="tr-TR" dirty="0"/>
              <a:t> gelmektedir. </a:t>
            </a:r>
          </a:p>
          <a:p>
            <a:pPr marL="502920" indent="-457200">
              <a:buFont typeface="Wingdings" panose="05000000000000000000" pitchFamily="2" charset="2"/>
              <a:buChar char="q"/>
            </a:pPr>
            <a:r>
              <a:rPr lang="tr-TR" dirty="0"/>
              <a:t>F #, doğrudan </a:t>
            </a:r>
            <a:r>
              <a:rPr lang="tr-TR" dirty="0" err="1"/>
              <a:t>OCaml'ye</a:t>
            </a:r>
            <a:r>
              <a:rPr lang="tr-TR" dirty="0"/>
              <a:t> dayalı nispeten yeni bir yazım dilidir. F#: .NET çerçevesinde çalışan, fonksiyon odaklı bir programlama dilidir. (2005) </a:t>
            </a:r>
          </a:p>
          <a:p>
            <a:pPr marL="502920" indent="-457200">
              <a:buFont typeface="Wingdings" panose="05000000000000000000" pitchFamily="2" charset="2"/>
              <a:buChar char="q"/>
            </a:pPr>
            <a:r>
              <a:rPr lang="tr-TR" dirty="0" err="1"/>
              <a:t>Clojure</a:t>
            </a:r>
            <a:r>
              <a:rPr lang="tr-TR" dirty="0"/>
              <a:t>: </a:t>
            </a:r>
            <a:r>
              <a:rPr lang="tr-TR" dirty="0" err="1"/>
              <a:t>Lisp'in</a:t>
            </a:r>
            <a:r>
              <a:rPr lang="tr-TR" dirty="0"/>
              <a:t> modern bir yorumu olması amaçlanan fonksiyonel bir programlama dilidir. (2007)</a:t>
            </a:r>
          </a:p>
        </p:txBody>
      </p:sp>
    </p:spTree>
    <p:extLst>
      <p:ext uri="{BB962C8B-B14F-4D97-AF65-F5344CB8AC3E}">
        <p14:creationId xmlns:p14="http://schemas.microsoft.com/office/powerpoint/2010/main" val="4026424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79512" y="30952"/>
            <a:ext cx="7696200" cy="1191344"/>
          </a:xfrm>
        </p:spPr>
        <p:txBody>
          <a:bodyPr>
            <a:normAutofit/>
          </a:bodyPr>
          <a:lstStyle/>
          <a:p>
            <a:r>
              <a:rPr lang="tr-TR" sz="3200" dirty="0"/>
              <a:t>Fonksiyonel Programlamada Yeni Trend: </a:t>
            </a:r>
            <a:r>
              <a:rPr lang="tr-TR" sz="3200" dirty="0" err="1"/>
              <a:t>Haskell</a:t>
            </a:r>
            <a:endParaRPr lang="tr-TR" sz="3200" dirty="0"/>
          </a:p>
        </p:txBody>
      </p:sp>
      <p:sp>
        <p:nvSpPr>
          <p:cNvPr id="3" name="İçerik Yer Tutucusu 2"/>
          <p:cNvSpPr>
            <a:spLocks noGrp="1"/>
          </p:cNvSpPr>
          <p:nvPr>
            <p:ph idx="1"/>
          </p:nvPr>
        </p:nvSpPr>
        <p:spPr>
          <a:xfrm>
            <a:off x="176184" y="1340839"/>
            <a:ext cx="6552728" cy="5334000"/>
          </a:xfrm>
        </p:spPr>
        <p:txBody>
          <a:bodyPr>
            <a:normAutofit fontScale="85000" lnSpcReduction="10000"/>
          </a:bodyPr>
          <a:lstStyle/>
          <a:p>
            <a:pPr marL="502920" indent="-457200">
              <a:buFont typeface="Wingdings" panose="05000000000000000000" pitchFamily="2" charset="2"/>
              <a:buChar char="q"/>
            </a:pPr>
            <a:r>
              <a:rPr lang="tr-TR" dirty="0" err="1"/>
              <a:t>Haskell</a:t>
            </a:r>
            <a:r>
              <a:rPr lang="tr-TR" dirty="0"/>
              <a:t>, genel amaçlı ve tamamen fonksiyonel bir programlama dilidir. </a:t>
            </a:r>
          </a:p>
          <a:p>
            <a:pPr marL="502920" indent="-457200">
              <a:buFont typeface="Wingdings" panose="05000000000000000000" pitchFamily="2" charset="2"/>
              <a:buChar char="q"/>
            </a:pPr>
            <a:r>
              <a:rPr lang="tr-TR" dirty="0" err="1"/>
              <a:t>Haskell'in</a:t>
            </a:r>
            <a:r>
              <a:rPr lang="tr-TR" dirty="0"/>
              <a:t> ana uygulaması Glasgow </a:t>
            </a:r>
            <a:r>
              <a:rPr lang="tr-TR" dirty="0" err="1"/>
              <a:t>Haskell</a:t>
            </a:r>
            <a:r>
              <a:rPr lang="tr-TR" dirty="0"/>
              <a:t> Derleyicisidir (GHC). Mantıkçı </a:t>
            </a:r>
            <a:r>
              <a:rPr lang="tr-TR" dirty="0" err="1"/>
              <a:t>Haskell</a:t>
            </a:r>
            <a:r>
              <a:rPr lang="tr-TR" dirty="0"/>
              <a:t> </a:t>
            </a:r>
            <a:r>
              <a:rPr lang="tr-TR" dirty="0" err="1"/>
              <a:t>Curry'nin</a:t>
            </a:r>
            <a:r>
              <a:rPr lang="tr-TR" dirty="0"/>
              <a:t> adını almıştır. </a:t>
            </a:r>
          </a:p>
          <a:p>
            <a:pPr marL="502920" indent="-457200">
              <a:buFont typeface="Wingdings" panose="05000000000000000000" pitchFamily="2" charset="2"/>
              <a:buChar char="q"/>
            </a:pPr>
            <a:r>
              <a:rPr lang="tr-TR" dirty="0"/>
              <a:t>İlk versiyonu, Philip </a:t>
            </a:r>
            <a:r>
              <a:rPr lang="tr-TR" dirty="0" err="1"/>
              <a:t>Wadler</a:t>
            </a:r>
            <a:r>
              <a:rPr lang="tr-TR" dirty="0"/>
              <a:t> ve </a:t>
            </a:r>
            <a:r>
              <a:rPr lang="tr-TR" dirty="0" err="1"/>
              <a:t>Stephen</a:t>
            </a:r>
            <a:r>
              <a:rPr lang="tr-TR" dirty="0"/>
              <a:t> </a:t>
            </a:r>
            <a:r>
              <a:rPr lang="tr-TR" dirty="0" err="1"/>
              <a:t>Blott</a:t>
            </a:r>
            <a:r>
              <a:rPr lang="tr-TR" dirty="0"/>
              <a:t> tarafından 1987 geliştirilmiştir. </a:t>
            </a:r>
          </a:p>
          <a:p>
            <a:pPr marL="502920" indent="-457200">
              <a:buFont typeface="Wingdings" panose="05000000000000000000" pitchFamily="2" charset="2"/>
              <a:buChar char="q"/>
            </a:pPr>
            <a:r>
              <a:rPr lang="tr-TR" dirty="0"/>
              <a:t>Öğretim, araştırma ve endüstriyel uygulama için uygun olacak şekilde geliştirilen </a:t>
            </a:r>
            <a:r>
              <a:rPr lang="tr-TR" dirty="0" err="1"/>
              <a:t>Haskell</a:t>
            </a:r>
            <a:r>
              <a:rPr lang="tr-TR" dirty="0"/>
              <a:t>, tip sınıfları gibi tip güvenli operatör aşırı yüklemesini mümkün kılan bir dizi gelişmiş programlama dili özelliğine öncülük etmiştir. </a:t>
            </a:r>
          </a:p>
          <a:p>
            <a:pPr marL="502920" indent="-457200">
              <a:buFont typeface="Wingdings" panose="05000000000000000000" pitchFamily="2" charset="2"/>
              <a:buChar char="q"/>
            </a:pPr>
            <a:r>
              <a:rPr lang="tr-TR" dirty="0" err="1"/>
              <a:t>Haskell</a:t>
            </a:r>
            <a:r>
              <a:rPr lang="tr-TR" dirty="0"/>
              <a:t>, </a:t>
            </a:r>
            <a:r>
              <a:rPr lang="tr-TR" dirty="0" err="1"/>
              <a:t>lazy</a:t>
            </a:r>
            <a:r>
              <a:rPr lang="tr-TR" dirty="0"/>
              <a:t> </a:t>
            </a:r>
            <a:r>
              <a:rPr lang="tr-TR" dirty="0" err="1"/>
              <a:t>evulation</a:t>
            </a:r>
            <a:r>
              <a:rPr lang="tr-TR" dirty="0"/>
              <a:t> kullanır. </a:t>
            </a:r>
            <a:r>
              <a:rPr lang="tr-TR" dirty="0" err="1"/>
              <a:t>Lazy</a:t>
            </a:r>
            <a:r>
              <a:rPr lang="tr-TR" dirty="0"/>
              <a:t> </a:t>
            </a:r>
            <a:r>
              <a:rPr lang="tr-TR" dirty="0" err="1"/>
              <a:t>evulation</a:t>
            </a:r>
            <a:r>
              <a:rPr lang="tr-TR" dirty="0"/>
              <a:t>: değeri gerekmedikçe hiçbir ifadenin değerlendirilmediği anlamına gelir.</a:t>
            </a:r>
          </a:p>
        </p:txBody>
      </p:sp>
      <p:pic>
        <p:nvPicPr>
          <p:cNvPr id="4" name="image38.png"/>
          <p:cNvPicPr/>
          <p:nvPr/>
        </p:nvPicPr>
        <p:blipFill>
          <a:blip r:embed="rId2" cstate="print"/>
          <a:stretch>
            <a:fillRect/>
          </a:stretch>
        </p:blipFill>
        <p:spPr>
          <a:xfrm>
            <a:off x="6820900" y="2780928"/>
            <a:ext cx="2109624" cy="3096344"/>
          </a:xfrm>
          <a:prstGeom prst="rect">
            <a:avLst/>
          </a:prstGeom>
        </p:spPr>
      </p:pic>
      <p:pic>
        <p:nvPicPr>
          <p:cNvPr id="5" name="image37.png"/>
          <p:cNvPicPr/>
          <p:nvPr/>
        </p:nvPicPr>
        <p:blipFill>
          <a:blip r:embed="rId3" cstate="print"/>
          <a:stretch>
            <a:fillRect/>
          </a:stretch>
        </p:blipFill>
        <p:spPr>
          <a:xfrm>
            <a:off x="5508104" y="701126"/>
            <a:ext cx="3635896" cy="1279425"/>
          </a:xfrm>
          <a:prstGeom prst="rect">
            <a:avLst/>
          </a:prstGeom>
        </p:spPr>
      </p:pic>
      <p:sp>
        <p:nvSpPr>
          <p:cNvPr id="6" name="Dikdörtgen 5"/>
          <p:cNvSpPr/>
          <p:nvPr/>
        </p:nvSpPr>
        <p:spPr>
          <a:xfrm>
            <a:off x="1977164" y="6393272"/>
            <a:ext cx="7166836" cy="400110"/>
          </a:xfrm>
          <a:prstGeom prst="rect">
            <a:avLst/>
          </a:prstGeom>
        </p:spPr>
        <p:txBody>
          <a:bodyPr wrap="square">
            <a:spAutoFit/>
          </a:bodyPr>
          <a:lstStyle/>
          <a:p>
            <a:pPr>
              <a:buNone/>
            </a:pPr>
            <a:r>
              <a:rPr lang="tr-TR" sz="2000" dirty="0">
                <a:hlinkClick r:id="rId4"/>
              </a:rPr>
              <a:t>https://en.wikipedia.org/wiki/Haskell_(programming_language</a:t>
            </a:r>
            <a:endParaRPr lang="tr-TR" sz="2000" dirty="0"/>
          </a:p>
        </p:txBody>
      </p:sp>
    </p:spTree>
    <p:extLst>
      <p:ext uri="{BB962C8B-B14F-4D97-AF65-F5344CB8AC3E}">
        <p14:creationId xmlns:p14="http://schemas.microsoft.com/office/powerpoint/2010/main" val="22794793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82143" y="260648"/>
            <a:ext cx="7696200" cy="1260140"/>
          </a:xfrm>
        </p:spPr>
        <p:txBody>
          <a:bodyPr>
            <a:normAutofit/>
          </a:bodyPr>
          <a:lstStyle/>
          <a:p>
            <a:r>
              <a:rPr lang="tr-TR" sz="3400" dirty="0"/>
              <a:t>Gelişmişliğe Doğru İlk Adım: ALGOL 60</a:t>
            </a:r>
          </a:p>
        </p:txBody>
      </p:sp>
      <p:sp>
        <p:nvSpPr>
          <p:cNvPr id="3" name="İçerik Yer Tutucusu 2"/>
          <p:cNvSpPr>
            <a:spLocks noGrp="1"/>
          </p:cNvSpPr>
          <p:nvPr>
            <p:ph idx="1"/>
          </p:nvPr>
        </p:nvSpPr>
        <p:spPr>
          <a:xfrm>
            <a:off x="179512" y="1772816"/>
            <a:ext cx="8856984" cy="4857328"/>
          </a:xfrm>
        </p:spPr>
        <p:txBody>
          <a:bodyPr>
            <a:normAutofit fontScale="92500" lnSpcReduction="20000"/>
          </a:bodyPr>
          <a:lstStyle/>
          <a:p>
            <a:pPr marL="502920" indent="-457200">
              <a:buFont typeface="Wingdings" panose="05000000000000000000" pitchFamily="2" charset="2"/>
              <a:buChar char="q"/>
            </a:pPr>
            <a:r>
              <a:rPr lang="tr-TR" b="1" dirty="0" err="1"/>
              <a:t>ALGO</a:t>
            </a:r>
            <a:r>
              <a:rPr lang="tr-TR" dirty="0" err="1"/>
              <a:t>rithmic</a:t>
            </a:r>
            <a:r>
              <a:rPr lang="tr-TR" dirty="0"/>
              <a:t> </a:t>
            </a:r>
            <a:r>
              <a:rPr lang="tr-TR" b="1" dirty="0"/>
              <a:t>L</a:t>
            </a:r>
            <a:r>
              <a:rPr lang="tr-TR" dirty="0"/>
              <a:t>anguage </a:t>
            </a:r>
          </a:p>
          <a:p>
            <a:pPr marL="502920" indent="-457200">
              <a:buFont typeface="Wingdings" panose="05000000000000000000" pitchFamily="2" charset="2"/>
              <a:buChar char="q"/>
            </a:pPr>
            <a:r>
              <a:rPr lang="tr-TR" dirty="0"/>
              <a:t>Sonraki dilleri en çok </a:t>
            </a:r>
            <a:r>
              <a:rPr lang="tr-TR" dirty="0" err="1"/>
              <a:t>etileyen</a:t>
            </a:r>
            <a:r>
              <a:rPr lang="tr-TR" dirty="0"/>
              <a:t> programlama dilidir. </a:t>
            </a:r>
          </a:p>
          <a:p>
            <a:pPr marL="502920" indent="-457200">
              <a:buFont typeface="Wingdings" panose="05000000000000000000" pitchFamily="2" charset="2"/>
              <a:buChar char="q"/>
            </a:pPr>
            <a:r>
              <a:rPr lang="tr-TR" dirty="0"/>
              <a:t>Geliştirme ortamı FORTRAN, IBM 70x için (zar zor) gelmişti </a:t>
            </a:r>
          </a:p>
          <a:p>
            <a:pPr marL="1149350" lvl="1" indent="-457200">
              <a:buFont typeface="Wingdings" panose="05000000000000000000" pitchFamily="2" charset="2"/>
              <a:buChar char="q"/>
            </a:pPr>
            <a:r>
              <a:rPr lang="tr-TR" dirty="0"/>
              <a:t>Hepsi belirli makineler için birçok başka dil geliştiriliyordu </a:t>
            </a:r>
          </a:p>
          <a:p>
            <a:pPr marL="1149350" lvl="1" indent="-457200">
              <a:buFont typeface="Wingdings" panose="05000000000000000000" pitchFamily="2" charset="2"/>
              <a:buChar char="q"/>
            </a:pPr>
            <a:r>
              <a:rPr lang="tr-TR" dirty="0"/>
              <a:t>Taşınabilir dil yok; hepsi makineye bağımlıydı </a:t>
            </a:r>
          </a:p>
          <a:p>
            <a:pPr marL="1149350" lvl="1" indent="-457200">
              <a:buFont typeface="Wingdings" panose="05000000000000000000" pitchFamily="2" charset="2"/>
              <a:buChar char="q"/>
            </a:pPr>
            <a:r>
              <a:rPr lang="tr-TR" dirty="0"/>
              <a:t>İletişim algoritmaları için evrensel bir dil yok </a:t>
            </a:r>
          </a:p>
          <a:p>
            <a:pPr marL="502920" indent="-457200">
              <a:buFont typeface="Wingdings" panose="05000000000000000000" pitchFamily="2" charset="2"/>
              <a:buChar char="q"/>
            </a:pPr>
            <a:r>
              <a:rPr lang="tr-TR" dirty="0"/>
              <a:t>ALGOL 60, evrensel bir dil tasarlama çabalarının sonucuydu </a:t>
            </a:r>
          </a:p>
          <a:p>
            <a:pPr marL="502920" indent="-457200">
              <a:buFont typeface="Wingdings" panose="05000000000000000000" pitchFamily="2" charset="2"/>
              <a:buChar char="q"/>
            </a:pPr>
            <a:r>
              <a:rPr lang="tr-TR" dirty="0"/>
              <a:t>FORTRAN </a:t>
            </a:r>
            <a:r>
              <a:rPr lang="tr-TR" dirty="0" err="1"/>
              <a:t>I’den</a:t>
            </a:r>
            <a:r>
              <a:rPr lang="tr-TR" dirty="0"/>
              <a:t> esinlenilmiştir </a:t>
            </a:r>
          </a:p>
          <a:p>
            <a:pPr marL="502920" indent="-457200">
              <a:buFont typeface="Wingdings" panose="05000000000000000000" pitchFamily="2" charset="2"/>
              <a:buChar char="q"/>
            </a:pPr>
            <a:r>
              <a:rPr lang="tr-TR" dirty="0"/>
              <a:t>İlk kez 1958 yılında Avrupalı ve Amerikalı bir komisyonun Zürih’teki çalışmaları sonucu oluşturulan yüksek seviyeli ve emir esaslı bir dildir. (İlk ismi ALGOL 58)</a:t>
            </a:r>
          </a:p>
        </p:txBody>
      </p:sp>
      <p:pic>
        <p:nvPicPr>
          <p:cNvPr id="4" name="image39.png"/>
          <p:cNvPicPr/>
          <p:nvPr/>
        </p:nvPicPr>
        <p:blipFill>
          <a:blip r:embed="rId2" cstate="print"/>
          <a:stretch>
            <a:fillRect/>
          </a:stretch>
        </p:blipFill>
        <p:spPr>
          <a:xfrm>
            <a:off x="4355976" y="1268760"/>
            <a:ext cx="4320480" cy="739341"/>
          </a:xfrm>
          <a:prstGeom prst="rect">
            <a:avLst/>
          </a:prstGeom>
        </p:spPr>
      </p:pic>
    </p:spTree>
    <p:extLst>
      <p:ext uri="{BB962C8B-B14F-4D97-AF65-F5344CB8AC3E}">
        <p14:creationId xmlns:p14="http://schemas.microsoft.com/office/powerpoint/2010/main" val="7725260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Gelişmişliğe Doğru İlk Adım: ALGOL 60</a:t>
            </a: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557463"/>
            <a:ext cx="7416824" cy="5162550"/>
          </a:xfrm>
          <a:prstGeom prst="rect">
            <a:avLst/>
          </a:prstGeom>
        </p:spPr>
      </p:pic>
    </p:spTree>
    <p:extLst>
      <p:ext uri="{BB962C8B-B14F-4D97-AF65-F5344CB8AC3E}">
        <p14:creationId xmlns:p14="http://schemas.microsoft.com/office/powerpoint/2010/main" val="2528736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8456" y="548680"/>
            <a:ext cx="7696200" cy="1112168"/>
          </a:xfrm>
        </p:spPr>
        <p:txBody>
          <a:bodyPr/>
          <a:lstStyle/>
          <a:p>
            <a:r>
              <a:rPr lang="tr-TR" dirty="0"/>
              <a:t>İlk tasarım süreçler</a:t>
            </a:r>
          </a:p>
        </p:txBody>
      </p:sp>
      <p:sp>
        <p:nvSpPr>
          <p:cNvPr id="3" name="İçerik Yer Tutucusu 2"/>
          <p:cNvSpPr>
            <a:spLocks noGrp="1"/>
          </p:cNvSpPr>
          <p:nvPr>
            <p:ph idx="1"/>
          </p:nvPr>
        </p:nvSpPr>
        <p:spPr>
          <a:xfrm>
            <a:off x="258456" y="2060848"/>
            <a:ext cx="8305800" cy="3960440"/>
          </a:xfrm>
        </p:spPr>
        <p:txBody>
          <a:bodyPr/>
          <a:lstStyle/>
          <a:p>
            <a:pPr marL="502920" indent="-457200">
              <a:buFont typeface="Wingdings" panose="05000000000000000000" pitchFamily="2" charset="2"/>
              <a:buChar char="q"/>
            </a:pPr>
            <a:r>
              <a:rPr lang="tr-TR" dirty="0"/>
              <a:t>ACM ve GAMM, tasarım için dört gün bir araya geldi (27 Mayıs - 1 Haziran 1958, Zürih) </a:t>
            </a:r>
          </a:p>
          <a:p>
            <a:pPr marL="502920" indent="-457200">
              <a:buFont typeface="Wingdings" panose="05000000000000000000" pitchFamily="2" charset="2"/>
              <a:buChar char="q"/>
            </a:pPr>
            <a:r>
              <a:rPr lang="tr-TR" dirty="0"/>
              <a:t>Dilin hedefleri </a:t>
            </a:r>
          </a:p>
          <a:p>
            <a:pPr marL="1149350" lvl="1" indent="-457200">
              <a:buFont typeface="Wingdings" panose="05000000000000000000" pitchFamily="2" charset="2"/>
              <a:buChar char="q"/>
            </a:pPr>
            <a:r>
              <a:rPr lang="tr-TR" dirty="0"/>
              <a:t>Matematiksel gösterime yakın ve kolay okunabilen </a:t>
            </a:r>
          </a:p>
          <a:p>
            <a:pPr marL="1149350" lvl="1" indent="-457200">
              <a:buFont typeface="Wingdings" panose="05000000000000000000" pitchFamily="2" charset="2"/>
              <a:buChar char="q"/>
            </a:pPr>
            <a:r>
              <a:rPr lang="tr-TR" dirty="0"/>
              <a:t>Algoritmaları açıklamak için iyidir </a:t>
            </a:r>
          </a:p>
          <a:p>
            <a:pPr marL="1149350" lvl="1" indent="-457200">
              <a:buFont typeface="Wingdings" panose="05000000000000000000" pitchFamily="2" charset="2"/>
              <a:buChar char="q"/>
            </a:pPr>
            <a:r>
              <a:rPr lang="tr-TR" dirty="0"/>
              <a:t>Makine koduna çevrilebilir olmalıdır </a:t>
            </a:r>
          </a:p>
          <a:p>
            <a:pPr marL="502920" indent="-457200">
              <a:buFont typeface="Wingdings" panose="05000000000000000000" pitchFamily="2" charset="2"/>
              <a:buChar char="q"/>
            </a:pPr>
            <a:r>
              <a:rPr lang="tr-TR" u="sng" dirty="0"/>
              <a:t>Makineden bağımsız, </a:t>
            </a:r>
            <a:r>
              <a:rPr lang="tr-TR" dirty="0"/>
              <a:t>daha esnek ve daha güçlü bir dil tasarımı olmuştur.</a:t>
            </a:r>
          </a:p>
        </p:txBody>
      </p:sp>
      <p:sp>
        <p:nvSpPr>
          <p:cNvPr id="4" name="Dikdörtgen 3"/>
          <p:cNvSpPr/>
          <p:nvPr/>
        </p:nvSpPr>
        <p:spPr>
          <a:xfrm>
            <a:off x="1511152" y="6021288"/>
            <a:ext cx="7632848" cy="707886"/>
          </a:xfrm>
          <a:prstGeom prst="rect">
            <a:avLst/>
          </a:prstGeom>
        </p:spPr>
        <p:txBody>
          <a:bodyPr wrap="square">
            <a:spAutoFit/>
          </a:bodyPr>
          <a:lstStyle/>
          <a:p>
            <a:pPr>
              <a:buNone/>
            </a:pPr>
            <a:r>
              <a:rPr lang="de-DE" sz="2000" dirty="0" err="1"/>
              <a:t>Association</a:t>
            </a:r>
            <a:r>
              <a:rPr lang="de-DE" sz="2000" dirty="0"/>
              <a:t> </a:t>
            </a:r>
            <a:r>
              <a:rPr lang="de-DE" sz="2000" dirty="0" err="1"/>
              <a:t>for</a:t>
            </a:r>
            <a:r>
              <a:rPr lang="de-DE" sz="2000" dirty="0"/>
              <a:t> Computing </a:t>
            </a:r>
            <a:r>
              <a:rPr lang="de-DE" sz="2000" dirty="0" err="1"/>
              <a:t>Machinery</a:t>
            </a:r>
            <a:r>
              <a:rPr lang="de-DE" sz="2000" dirty="0"/>
              <a:t> (ACM) German Gesellschaft für Angewandte Mathematik und Mechanik (GAMM)</a:t>
            </a:r>
            <a:endParaRPr lang="tr-TR" sz="2000" dirty="0"/>
          </a:p>
        </p:txBody>
      </p:sp>
    </p:spTree>
    <p:extLst>
      <p:ext uri="{BB962C8B-B14F-4D97-AF65-F5344CB8AC3E}">
        <p14:creationId xmlns:p14="http://schemas.microsoft.com/office/powerpoint/2010/main" val="849258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1184176"/>
          </a:xfrm>
        </p:spPr>
        <p:txBody>
          <a:bodyPr/>
          <a:lstStyle/>
          <a:p>
            <a:r>
              <a:rPr lang="tr-TR" dirty="0"/>
              <a:t>ALGOL 58</a:t>
            </a:r>
          </a:p>
        </p:txBody>
      </p:sp>
      <p:sp>
        <p:nvSpPr>
          <p:cNvPr id="3" name="İçerik Yer Tutucusu 2"/>
          <p:cNvSpPr>
            <a:spLocks noGrp="1"/>
          </p:cNvSpPr>
          <p:nvPr>
            <p:ph idx="1"/>
          </p:nvPr>
        </p:nvSpPr>
        <p:spPr>
          <a:xfrm>
            <a:off x="228600" y="1556792"/>
            <a:ext cx="8305800" cy="5145360"/>
          </a:xfrm>
        </p:spPr>
        <p:txBody>
          <a:bodyPr>
            <a:normAutofit/>
          </a:bodyPr>
          <a:lstStyle/>
          <a:p>
            <a:pPr marL="502920" indent="-457200">
              <a:buFont typeface="Wingdings" panose="05000000000000000000" pitchFamily="2" charset="2"/>
              <a:buChar char="q"/>
            </a:pPr>
            <a:r>
              <a:rPr lang="tr-TR" dirty="0" err="1"/>
              <a:t>Type</a:t>
            </a:r>
            <a:r>
              <a:rPr lang="tr-TR" dirty="0"/>
              <a:t> kavramı </a:t>
            </a:r>
            <a:r>
              <a:rPr lang="tr-TR" dirty="0" err="1"/>
              <a:t>formalize</a:t>
            </a:r>
            <a:r>
              <a:rPr lang="tr-TR" dirty="0"/>
              <a:t> edildi. </a:t>
            </a:r>
          </a:p>
          <a:p>
            <a:pPr marL="502920" indent="-457200">
              <a:buFont typeface="Wingdings" panose="05000000000000000000" pitchFamily="2" charset="2"/>
              <a:buChar char="q"/>
            </a:pPr>
            <a:r>
              <a:rPr lang="tr-TR" dirty="0"/>
              <a:t>İsimler herhangi bir uzunlukta olabilir </a:t>
            </a:r>
          </a:p>
          <a:p>
            <a:pPr marL="502920" indent="-457200">
              <a:buFont typeface="Wingdings" panose="05000000000000000000" pitchFamily="2" charset="2"/>
              <a:buChar char="q"/>
            </a:pPr>
            <a:r>
              <a:rPr lang="tr-TR" dirty="0"/>
              <a:t>Diziler herhangi bir sayıda aboneye sahip olabilir </a:t>
            </a:r>
          </a:p>
          <a:p>
            <a:pPr marL="502920" indent="-457200">
              <a:buFont typeface="Wingdings" panose="05000000000000000000" pitchFamily="2" charset="2"/>
              <a:buChar char="q"/>
            </a:pPr>
            <a:r>
              <a:rPr lang="tr-TR" dirty="0"/>
              <a:t>Parametreler moda göre ayrıldı (giriş ve çıkış) </a:t>
            </a:r>
          </a:p>
          <a:p>
            <a:pPr marL="502920" indent="-457200">
              <a:buFont typeface="Wingdings" panose="05000000000000000000" pitchFamily="2" charset="2"/>
              <a:buChar char="q"/>
            </a:pPr>
            <a:r>
              <a:rPr lang="tr-TR" dirty="0"/>
              <a:t>Alt karakter parantez içine yerleştirildi </a:t>
            </a:r>
          </a:p>
          <a:p>
            <a:pPr marL="502920" indent="-457200">
              <a:buFont typeface="Wingdings" panose="05000000000000000000" pitchFamily="2" charset="2"/>
              <a:buChar char="q"/>
            </a:pPr>
            <a:r>
              <a:rPr lang="tr-TR" dirty="0"/>
              <a:t>Bileşik ifadeler (</a:t>
            </a:r>
            <a:r>
              <a:rPr lang="tr-TR" dirty="0" err="1"/>
              <a:t>begin</a:t>
            </a:r>
            <a:r>
              <a:rPr lang="tr-TR" dirty="0"/>
              <a:t> ... </a:t>
            </a:r>
            <a:r>
              <a:rPr lang="tr-TR" dirty="0" err="1"/>
              <a:t>end</a:t>
            </a:r>
            <a:r>
              <a:rPr lang="tr-TR" dirty="0"/>
              <a:t>) </a:t>
            </a:r>
          </a:p>
          <a:p>
            <a:pPr marL="502920" indent="-457200">
              <a:buFont typeface="Wingdings" panose="05000000000000000000" pitchFamily="2" charset="2"/>
              <a:buChar char="q"/>
            </a:pPr>
            <a:r>
              <a:rPr lang="tr-TR" dirty="0"/>
              <a:t>İfade ayırıcı olarak noktalı virgül </a:t>
            </a:r>
          </a:p>
          <a:p>
            <a:pPr marL="502920" indent="-457200">
              <a:buFont typeface="Wingdings" panose="05000000000000000000" pitchFamily="2" charset="2"/>
              <a:buChar char="q"/>
            </a:pPr>
            <a:r>
              <a:rPr lang="tr-TR" dirty="0"/>
              <a:t>Atama operatörü şuydu := </a:t>
            </a:r>
          </a:p>
          <a:p>
            <a:pPr marL="502920" indent="-457200">
              <a:buFont typeface="Wingdings" panose="05000000000000000000" pitchFamily="2" charset="2"/>
              <a:buChar char="q"/>
            </a:pPr>
            <a:r>
              <a:rPr lang="tr-TR" dirty="0"/>
              <a:t>eğer else-</a:t>
            </a:r>
            <a:r>
              <a:rPr lang="tr-TR" dirty="0" err="1"/>
              <a:t>if</a:t>
            </a:r>
            <a:r>
              <a:rPr lang="tr-TR" dirty="0"/>
              <a:t> cümlesi geldi </a:t>
            </a:r>
          </a:p>
          <a:p>
            <a:pPr marL="502920" indent="-457200">
              <a:buFont typeface="Wingdings" panose="05000000000000000000" pitchFamily="2" charset="2"/>
              <a:buChar char="q"/>
            </a:pPr>
            <a:r>
              <a:rPr lang="tr-TR" dirty="0"/>
              <a:t>G / Ç yok - "makineye bağımlı hale getirir" </a:t>
            </a:r>
          </a:p>
        </p:txBody>
      </p:sp>
    </p:spTree>
    <p:extLst>
      <p:ext uri="{BB962C8B-B14F-4D97-AF65-F5344CB8AC3E}">
        <p14:creationId xmlns:p14="http://schemas.microsoft.com/office/powerpoint/2010/main" val="41087167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ALGOL 58 Uygulaması</a:t>
            </a:r>
          </a:p>
        </p:txBody>
      </p:sp>
      <p:sp>
        <p:nvSpPr>
          <p:cNvPr id="3" name="İçerik Yer Tutucusu 2"/>
          <p:cNvSpPr>
            <a:spLocks noGrp="1"/>
          </p:cNvSpPr>
          <p:nvPr>
            <p:ph idx="1"/>
          </p:nvPr>
        </p:nvSpPr>
        <p:spPr>
          <a:xfrm>
            <a:off x="229477" y="2492896"/>
            <a:ext cx="8305800" cy="2409056"/>
          </a:xfrm>
        </p:spPr>
        <p:txBody>
          <a:bodyPr/>
          <a:lstStyle/>
          <a:p>
            <a:pPr marL="502920" indent="-457200">
              <a:buFont typeface="Wingdings" panose="05000000000000000000" pitchFamily="2" charset="2"/>
              <a:buChar char="q"/>
            </a:pPr>
            <a:r>
              <a:rPr lang="tr-TR" dirty="0"/>
              <a:t>Uygulanması geliştirilmemiştir, ancak varyasyonları (MAD, JOVIAL) </a:t>
            </a:r>
          </a:p>
          <a:p>
            <a:pPr marL="502920" indent="-457200">
              <a:buFont typeface="Wingdings" panose="05000000000000000000" pitchFamily="2" charset="2"/>
              <a:buChar char="q"/>
            </a:pPr>
            <a:r>
              <a:rPr lang="tr-TR" dirty="0"/>
              <a:t>IBM başlangıçta hevesli olmasına rağmen, tüm destek 1959 ortalarında kesildi </a:t>
            </a:r>
          </a:p>
        </p:txBody>
      </p:sp>
    </p:spTree>
    <p:extLst>
      <p:ext uri="{BB962C8B-B14F-4D97-AF65-F5344CB8AC3E}">
        <p14:creationId xmlns:p14="http://schemas.microsoft.com/office/powerpoint/2010/main" val="1011865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4F8B17-CA98-41AD-988B-68DA804E97D8}"/>
              </a:ext>
            </a:extLst>
          </p:cNvPr>
          <p:cNvSpPr>
            <a:spLocks noGrp="1"/>
          </p:cNvSpPr>
          <p:nvPr>
            <p:ph type="title"/>
          </p:nvPr>
        </p:nvSpPr>
        <p:spPr>
          <a:xfrm>
            <a:off x="228600" y="228600"/>
            <a:ext cx="7696200" cy="1040160"/>
          </a:xfrm>
        </p:spPr>
        <p:txBody>
          <a:bodyPr rtlCol="0"/>
          <a:lstStyle/>
          <a:p>
            <a:pPr rtl="0"/>
            <a:r>
              <a:rPr lang="tr-TR" dirty="0">
                <a:latin typeface="Arial" panose="020B0604020202020204" pitchFamily="34" charset="0"/>
              </a:rPr>
              <a:t>Alan Turing vs. </a:t>
            </a:r>
            <a:r>
              <a:rPr lang="tr-TR" dirty="0" err="1">
                <a:latin typeface="Arial" panose="020B0604020202020204" pitchFamily="34" charset="0"/>
              </a:rPr>
              <a:t>Alonzo</a:t>
            </a:r>
            <a:r>
              <a:rPr lang="tr-TR" dirty="0">
                <a:latin typeface="Arial" panose="020B0604020202020204" pitchFamily="34" charset="0"/>
              </a:rPr>
              <a:t> </a:t>
            </a:r>
            <a:r>
              <a:rPr lang="tr-TR" dirty="0" err="1">
                <a:latin typeface="Arial" panose="020B0604020202020204" pitchFamily="34" charset="0"/>
              </a:rPr>
              <a:t>Church</a:t>
            </a:r>
            <a:endParaRPr lang="tr-TR" dirty="0">
              <a:latin typeface="Arial" panose="020B0604020202020204" pitchFamily="34" charset="0"/>
            </a:endParaRPr>
          </a:p>
        </p:txBody>
      </p:sp>
      <p:pic>
        <p:nvPicPr>
          <p:cNvPr id="5" name="image17.png"/>
          <p:cNvPicPr/>
          <p:nvPr/>
        </p:nvPicPr>
        <p:blipFill>
          <a:blip r:embed="rId3" cstate="print"/>
          <a:stretch>
            <a:fillRect/>
          </a:stretch>
        </p:blipFill>
        <p:spPr>
          <a:xfrm>
            <a:off x="755576" y="2139034"/>
            <a:ext cx="2719184" cy="3600400"/>
          </a:xfrm>
          <a:prstGeom prst="rect">
            <a:avLst/>
          </a:prstGeom>
        </p:spPr>
      </p:pic>
      <p:pic>
        <p:nvPicPr>
          <p:cNvPr id="6" name="image18.jpeg"/>
          <p:cNvPicPr/>
          <p:nvPr/>
        </p:nvPicPr>
        <p:blipFill>
          <a:blip r:embed="rId4" cstate="print"/>
          <a:stretch>
            <a:fillRect/>
          </a:stretch>
        </p:blipFill>
        <p:spPr>
          <a:xfrm>
            <a:off x="4860032" y="2137938"/>
            <a:ext cx="2736304" cy="3601496"/>
          </a:xfrm>
          <a:prstGeom prst="rect">
            <a:avLst/>
          </a:prstGeom>
        </p:spPr>
      </p:pic>
      <p:sp>
        <p:nvSpPr>
          <p:cNvPr id="7" name="Metin kutusu 6"/>
          <p:cNvSpPr txBox="1"/>
          <p:nvPr/>
        </p:nvSpPr>
        <p:spPr>
          <a:xfrm>
            <a:off x="1187624" y="1643203"/>
            <a:ext cx="2088232" cy="492443"/>
          </a:xfrm>
          <a:prstGeom prst="rect">
            <a:avLst/>
          </a:prstGeom>
          <a:noFill/>
        </p:spPr>
        <p:txBody>
          <a:bodyPr wrap="square" rtlCol="0">
            <a:spAutoFit/>
          </a:bodyPr>
          <a:lstStyle/>
          <a:p>
            <a:pPr>
              <a:buNone/>
            </a:pPr>
            <a:r>
              <a:rPr lang="tr-TR" b="1" dirty="0"/>
              <a:t>Alan Turing</a:t>
            </a:r>
          </a:p>
        </p:txBody>
      </p:sp>
      <p:sp>
        <p:nvSpPr>
          <p:cNvPr id="8" name="Metin kutusu 7"/>
          <p:cNvSpPr txBox="1"/>
          <p:nvPr/>
        </p:nvSpPr>
        <p:spPr>
          <a:xfrm>
            <a:off x="4871890" y="1643203"/>
            <a:ext cx="2740732" cy="492443"/>
          </a:xfrm>
          <a:prstGeom prst="rect">
            <a:avLst/>
          </a:prstGeom>
          <a:noFill/>
        </p:spPr>
        <p:txBody>
          <a:bodyPr wrap="square" rtlCol="0">
            <a:spAutoFit/>
          </a:bodyPr>
          <a:lstStyle/>
          <a:p>
            <a:pPr>
              <a:buNone/>
            </a:pPr>
            <a:r>
              <a:rPr lang="tr-TR" b="1" dirty="0" err="1"/>
              <a:t>Alonzo</a:t>
            </a:r>
            <a:r>
              <a:rPr lang="tr-TR" b="1" dirty="0"/>
              <a:t> </a:t>
            </a:r>
            <a:r>
              <a:rPr lang="tr-TR" b="1" dirty="0" err="1"/>
              <a:t>Church</a:t>
            </a:r>
            <a:endParaRPr lang="tr-TR" b="1" dirty="0"/>
          </a:p>
        </p:txBody>
      </p:sp>
      <p:sp>
        <p:nvSpPr>
          <p:cNvPr id="9" name="Metin kutusu 8"/>
          <p:cNvSpPr txBox="1"/>
          <p:nvPr/>
        </p:nvSpPr>
        <p:spPr>
          <a:xfrm>
            <a:off x="899592" y="5877272"/>
            <a:ext cx="2952328" cy="707886"/>
          </a:xfrm>
          <a:prstGeom prst="rect">
            <a:avLst/>
          </a:prstGeom>
          <a:noFill/>
        </p:spPr>
        <p:txBody>
          <a:bodyPr wrap="square" rtlCol="0">
            <a:spAutoFit/>
          </a:bodyPr>
          <a:lstStyle/>
          <a:p>
            <a:pPr>
              <a:buNone/>
            </a:pPr>
            <a:r>
              <a:rPr lang="tr-TR" sz="2000" b="1" dirty="0"/>
              <a:t>‘’On </a:t>
            </a:r>
            <a:r>
              <a:rPr lang="tr-TR" sz="2000" b="1" dirty="0" err="1"/>
              <a:t>Computable</a:t>
            </a:r>
            <a:r>
              <a:rPr lang="tr-TR" sz="2000" b="1" dirty="0"/>
              <a:t> </a:t>
            </a:r>
            <a:r>
              <a:rPr lang="tr-TR" sz="2000" b="1" dirty="0" err="1"/>
              <a:t>Numbers</a:t>
            </a:r>
            <a:r>
              <a:rPr lang="tr-TR" sz="2000" b="1" dirty="0"/>
              <a:t>’’ 1937</a:t>
            </a:r>
          </a:p>
        </p:txBody>
      </p:sp>
      <p:sp>
        <p:nvSpPr>
          <p:cNvPr id="10" name="Metin kutusu 9"/>
          <p:cNvSpPr txBox="1"/>
          <p:nvPr/>
        </p:nvSpPr>
        <p:spPr>
          <a:xfrm>
            <a:off x="4572000" y="5877272"/>
            <a:ext cx="4104456" cy="707886"/>
          </a:xfrm>
          <a:prstGeom prst="rect">
            <a:avLst/>
          </a:prstGeom>
          <a:noFill/>
        </p:spPr>
        <p:txBody>
          <a:bodyPr wrap="square" rtlCol="0">
            <a:spAutoFit/>
          </a:bodyPr>
          <a:lstStyle/>
          <a:p>
            <a:pPr>
              <a:buNone/>
            </a:pPr>
            <a:r>
              <a:rPr lang="tr-TR" sz="2000" b="1" dirty="0"/>
              <a:t>‘’A set of </a:t>
            </a:r>
            <a:r>
              <a:rPr lang="tr-TR" sz="2000" b="1" dirty="0" err="1"/>
              <a:t>postulates</a:t>
            </a:r>
            <a:r>
              <a:rPr lang="tr-TR" sz="2000" b="1" dirty="0"/>
              <a:t> </a:t>
            </a:r>
            <a:r>
              <a:rPr lang="tr-TR" sz="2000" b="1" dirty="0" err="1"/>
              <a:t>for</a:t>
            </a:r>
            <a:r>
              <a:rPr lang="tr-TR" sz="2000" b="1" dirty="0"/>
              <a:t> </a:t>
            </a:r>
            <a:r>
              <a:rPr lang="tr-TR" sz="2000" b="1" dirty="0" err="1"/>
              <a:t>the</a:t>
            </a:r>
            <a:r>
              <a:rPr lang="tr-TR" sz="2000" b="1" dirty="0"/>
              <a:t> </a:t>
            </a:r>
            <a:r>
              <a:rPr lang="tr-TR" sz="2000" b="1" dirty="0" err="1"/>
              <a:t>foundation</a:t>
            </a:r>
            <a:r>
              <a:rPr lang="tr-TR" sz="2000" b="1" dirty="0"/>
              <a:t> of </a:t>
            </a:r>
            <a:r>
              <a:rPr lang="tr-TR" sz="2000" b="1" dirty="0" err="1"/>
              <a:t>logic</a:t>
            </a:r>
            <a:r>
              <a:rPr lang="tr-TR" sz="2000" b="1" dirty="0"/>
              <a:t>’’ ,1932</a:t>
            </a:r>
          </a:p>
        </p:txBody>
      </p:sp>
    </p:spTree>
    <p:extLst>
      <p:ext uri="{BB962C8B-B14F-4D97-AF65-F5344CB8AC3E}">
        <p14:creationId xmlns:p14="http://schemas.microsoft.com/office/powerpoint/2010/main" val="3392015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ALGOL 60</a:t>
            </a:r>
          </a:p>
        </p:txBody>
      </p:sp>
      <p:sp>
        <p:nvSpPr>
          <p:cNvPr id="3" name="İçerik Yer Tutucusu 2"/>
          <p:cNvSpPr>
            <a:spLocks noGrp="1"/>
          </p:cNvSpPr>
          <p:nvPr>
            <p:ph idx="1"/>
          </p:nvPr>
        </p:nvSpPr>
        <p:spPr>
          <a:xfrm>
            <a:off x="228600" y="2204864"/>
            <a:ext cx="8305800" cy="4065240"/>
          </a:xfrm>
        </p:spPr>
        <p:txBody>
          <a:bodyPr/>
          <a:lstStyle/>
          <a:p>
            <a:pPr marL="502920" indent="-457200">
              <a:buFont typeface="Wingdings" panose="05000000000000000000" pitchFamily="2" charset="2"/>
              <a:buChar char="q"/>
            </a:pPr>
            <a:r>
              <a:rPr lang="tr-TR" dirty="0"/>
              <a:t>ALGOL 58, Paris'teki 6 günlük toplantıda değiştirildi </a:t>
            </a:r>
          </a:p>
          <a:p>
            <a:pPr marL="502920" indent="-457200">
              <a:buFont typeface="Wingdings" panose="05000000000000000000" pitchFamily="2" charset="2"/>
              <a:buChar char="q"/>
            </a:pPr>
            <a:r>
              <a:rPr lang="tr-TR" dirty="0"/>
              <a:t>Yeni özellikler </a:t>
            </a:r>
          </a:p>
          <a:p>
            <a:pPr marL="1149350" lvl="1" indent="-457200">
              <a:buFont typeface="Wingdings" panose="05000000000000000000" pitchFamily="2" charset="2"/>
              <a:buChar char="q"/>
            </a:pPr>
            <a:r>
              <a:rPr lang="tr-TR" dirty="0" err="1"/>
              <a:t>Block</a:t>
            </a:r>
            <a:r>
              <a:rPr lang="tr-TR" dirty="0"/>
              <a:t> </a:t>
            </a:r>
            <a:r>
              <a:rPr lang="tr-TR" dirty="0" err="1"/>
              <a:t>structure</a:t>
            </a:r>
            <a:r>
              <a:rPr lang="tr-TR" dirty="0"/>
              <a:t> (</a:t>
            </a:r>
            <a:r>
              <a:rPr lang="tr-TR" dirty="0" err="1"/>
              <a:t>local</a:t>
            </a:r>
            <a:r>
              <a:rPr lang="tr-TR" dirty="0"/>
              <a:t> </a:t>
            </a:r>
            <a:r>
              <a:rPr lang="tr-TR" dirty="0" err="1"/>
              <a:t>scope</a:t>
            </a:r>
            <a:r>
              <a:rPr lang="tr-TR" dirty="0"/>
              <a:t>) </a:t>
            </a:r>
          </a:p>
          <a:p>
            <a:pPr marL="1149350" lvl="1" indent="-457200">
              <a:buFont typeface="Wingdings" panose="05000000000000000000" pitchFamily="2" charset="2"/>
              <a:buChar char="q"/>
            </a:pPr>
            <a:r>
              <a:rPr lang="tr-TR" dirty="0"/>
              <a:t>İki parametreli taşıma metodu (in, </a:t>
            </a:r>
            <a:r>
              <a:rPr lang="tr-TR" dirty="0" err="1"/>
              <a:t>out</a:t>
            </a:r>
            <a:r>
              <a:rPr lang="tr-TR" dirty="0"/>
              <a:t>) </a:t>
            </a:r>
          </a:p>
          <a:p>
            <a:pPr marL="1149350" lvl="1" indent="-457200">
              <a:buFont typeface="Wingdings" panose="05000000000000000000" pitchFamily="2" charset="2"/>
              <a:buChar char="q"/>
            </a:pPr>
            <a:r>
              <a:rPr lang="tr-TR" dirty="0"/>
              <a:t>Alt program özyinelemesi </a:t>
            </a:r>
          </a:p>
          <a:p>
            <a:pPr marL="1149350" lvl="1" indent="-457200">
              <a:buFont typeface="Wingdings" panose="05000000000000000000" pitchFamily="2" charset="2"/>
              <a:buChar char="q"/>
            </a:pPr>
            <a:r>
              <a:rPr lang="tr-TR" dirty="0" err="1"/>
              <a:t>Stack</a:t>
            </a:r>
            <a:r>
              <a:rPr lang="tr-TR" dirty="0"/>
              <a:t>-Dinamik Diziler </a:t>
            </a:r>
          </a:p>
          <a:p>
            <a:pPr marL="1149350" lvl="1" indent="-457200">
              <a:buFont typeface="Wingdings" panose="05000000000000000000" pitchFamily="2" charset="2"/>
              <a:buChar char="q"/>
            </a:pPr>
            <a:r>
              <a:rPr lang="tr-TR" dirty="0"/>
              <a:t>Hala G / Ç yok ve </a:t>
            </a:r>
            <a:r>
              <a:rPr lang="tr-TR" dirty="0" err="1"/>
              <a:t>string</a:t>
            </a:r>
            <a:r>
              <a:rPr lang="tr-TR" dirty="0"/>
              <a:t> işleme yok </a:t>
            </a:r>
          </a:p>
        </p:txBody>
      </p:sp>
    </p:spTree>
    <p:extLst>
      <p:ext uri="{BB962C8B-B14F-4D97-AF65-F5344CB8AC3E}">
        <p14:creationId xmlns:p14="http://schemas.microsoft.com/office/powerpoint/2010/main" val="30665448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ALGOL 60 Başarıları</a:t>
            </a:r>
          </a:p>
        </p:txBody>
      </p:sp>
      <p:sp>
        <p:nvSpPr>
          <p:cNvPr id="3" name="İçerik Yer Tutucusu 2"/>
          <p:cNvSpPr>
            <a:spLocks noGrp="1"/>
          </p:cNvSpPr>
          <p:nvPr>
            <p:ph idx="1"/>
          </p:nvPr>
        </p:nvSpPr>
        <p:spPr>
          <a:xfrm>
            <a:off x="228600" y="2132856"/>
            <a:ext cx="8305800" cy="3705200"/>
          </a:xfrm>
        </p:spPr>
        <p:txBody>
          <a:bodyPr/>
          <a:lstStyle/>
          <a:p>
            <a:pPr marL="502920" indent="-457200">
              <a:buFont typeface="Wingdings" panose="05000000000000000000" pitchFamily="2" charset="2"/>
              <a:buChar char="q"/>
            </a:pPr>
            <a:r>
              <a:rPr lang="tr-TR" dirty="0"/>
              <a:t>20 yılı aşkın süredir algoritmaları yayınlamanın standart yoluydu </a:t>
            </a:r>
          </a:p>
          <a:p>
            <a:pPr marL="502920" indent="-457200">
              <a:buFont typeface="Wingdings" panose="05000000000000000000" pitchFamily="2" charset="2"/>
              <a:buChar char="q"/>
            </a:pPr>
            <a:r>
              <a:rPr lang="tr-TR" dirty="0"/>
              <a:t>Sonraki tüm emir esaslı diller buna dayanmaktadır </a:t>
            </a:r>
          </a:p>
          <a:p>
            <a:pPr marL="502920" indent="-457200">
              <a:buFont typeface="Wingdings" panose="05000000000000000000" pitchFamily="2" charset="2"/>
              <a:buChar char="q"/>
            </a:pPr>
            <a:r>
              <a:rPr lang="tr-TR" dirty="0"/>
              <a:t>İlk makineden bağımsız dil, sözdizimi resmi olarak tanımlanan birinci dil (BNF - </a:t>
            </a:r>
            <a:r>
              <a:rPr lang="tr-TR" dirty="0" err="1"/>
              <a:t>Backus</a:t>
            </a:r>
            <a:r>
              <a:rPr lang="tr-TR" dirty="0"/>
              <a:t> </a:t>
            </a:r>
            <a:r>
              <a:rPr lang="tr-TR" dirty="0" err="1"/>
              <a:t>Naur</a:t>
            </a:r>
            <a:r>
              <a:rPr lang="tr-TR" dirty="0"/>
              <a:t> Form, sözdizimi tanımlama </a:t>
            </a:r>
            <a:r>
              <a:rPr lang="tr-TR" dirty="0" err="1"/>
              <a:t>standartı</a:t>
            </a:r>
            <a:r>
              <a:rPr lang="tr-TR" dirty="0"/>
              <a:t>) </a:t>
            </a:r>
          </a:p>
        </p:txBody>
      </p:sp>
    </p:spTree>
    <p:extLst>
      <p:ext uri="{BB962C8B-B14F-4D97-AF65-F5344CB8AC3E}">
        <p14:creationId xmlns:p14="http://schemas.microsoft.com/office/powerpoint/2010/main" val="17193498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ALGOL 60 Başarısızlıkları</a:t>
            </a:r>
          </a:p>
        </p:txBody>
      </p:sp>
      <p:sp>
        <p:nvSpPr>
          <p:cNvPr id="3" name="İçerik Yer Tutucusu 2"/>
          <p:cNvSpPr>
            <a:spLocks noGrp="1"/>
          </p:cNvSpPr>
          <p:nvPr>
            <p:ph idx="1"/>
          </p:nvPr>
        </p:nvSpPr>
        <p:spPr>
          <a:xfrm>
            <a:off x="228600" y="1856656"/>
            <a:ext cx="8305800" cy="5001344"/>
          </a:xfrm>
        </p:spPr>
        <p:txBody>
          <a:bodyPr>
            <a:normAutofit/>
          </a:bodyPr>
          <a:lstStyle/>
          <a:p>
            <a:pPr marL="502920" indent="-457200">
              <a:buFont typeface="Wingdings" panose="05000000000000000000" pitchFamily="2" charset="2"/>
              <a:buChar char="q"/>
            </a:pPr>
            <a:r>
              <a:rPr lang="tr-TR" dirty="0"/>
              <a:t>Asla yaygın olarak kullanılmadı, (özellikle ABD'de) </a:t>
            </a:r>
          </a:p>
          <a:p>
            <a:pPr marL="502920" indent="-457200">
              <a:buFont typeface="Wingdings" panose="05000000000000000000" pitchFamily="2" charset="2"/>
              <a:buChar char="q"/>
            </a:pPr>
            <a:r>
              <a:rPr lang="tr-TR" dirty="0"/>
              <a:t>Sebepler </a:t>
            </a:r>
          </a:p>
          <a:p>
            <a:pPr marL="1149350" lvl="1" indent="-457200">
              <a:buFont typeface="Wingdings" panose="05000000000000000000" pitchFamily="2" charset="2"/>
              <a:buChar char="q"/>
            </a:pPr>
            <a:r>
              <a:rPr lang="tr-TR" dirty="0"/>
              <a:t>G / Ç eksikliği ve karakter seti programları taşınabilir değil </a:t>
            </a:r>
          </a:p>
          <a:p>
            <a:pPr marL="1149350" lvl="1" indent="-457200">
              <a:buFont typeface="Wingdings" panose="05000000000000000000" pitchFamily="2" charset="2"/>
              <a:buChar char="q"/>
            </a:pPr>
            <a:r>
              <a:rPr lang="tr-TR" dirty="0"/>
              <a:t>Çok esnek - uygulaması zor </a:t>
            </a:r>
          </a:p>
          <a:p>
            <a:pPr marL="1149350" lvl="1" indent="-457200">
              <a:buFont typeface="Wingdings" panose="05000000000000000000" pitchFamily="2" charset="2"/>
              <a:buChar char="q"/>
            </a:pPr>
            <a:r>
              <a:rPr lang="tr-TR" dirty="0" err="1"/>
              <a:t>Formal</a:t>
            </a:r>
            <a:r>
              <a:rPr lang="tr-TR" dirty="0"/>
              <a:t> sözdizimi açıklaması: BNF kullanımı karmaşıklıkmış gibi gözükmektedir. </a:t>
            </a:r>
          </a:p>
          <a:p>
            <a:pPr marL="1149350" lvl="1" indent="-457200">
              <a:buFont typeface="Wingdings" panose="05000000000000000000" pitchFamily="2" charset="2"/>
              <a:buChar char="q"/>
            </a:pPr>
            <a:r>
              <a:rPr lang="tr-TR" dirty="0"/>
              <a:t>IBM'den destek eksikliği </a:t>
            </a:r>
          </a:p>
          <a:p>
            <a:pPr marL="1444625" lvl="2" indent="-457200">
              <a:buSzPct val="80000"/>
              <a:buFont typeface="Wingdings" panose="05000000000000000000" pitchFamily="2" charset="2"/>
              <a:buChar char="§"/>
            </a:pPr>
            <a:r>
              <a:rPr lang="tr-TR" dirty="0"/>
              <a:t>Çünkü bu sırada IBM FORTRAN dilinde yazılmış zengin bir kütüphaneye sahiptir ve haliyle FORTRAN dilini desteklemektedir.</a:t>
            </a:r>
          </a:p>
        </p:txBody>
      </p:sp>
    </p:spTree>
    <p:extLst>
      <p:ext uri="{BB962C8B-B14F-4D97-AF65-F5344CB8AC3E}">
        <p14:creationId xmlns:p14="http://schemas.microsoft.com/office/powerpoint/2010/main" val="1339908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79512" y="0"/>
            <a:ext cx="7696200" cy="1295400"/>
          </a:xfrm>
        </p:spPr>
        <p:txBody>
          <a:bodyPr/>
          <a:lstStyle/>
          <a:p>
            <a:r>
              <a:rPr lang="tr-TR" dirty="0"/>
              <a:t>Bir </a:t>
            </a:r>
            <a:r>
              <a:rPr lang="tr-TR" dirty="0" err="1"/>
              <a:t>Algol</a:t>
            </a:r>
            <a:r>
              <a:rPr lang="tr-TR" dirty="0"/>
              <a:t> Kod Örneği</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295401"/>
            <a:ext cx="7488832" cy="5562600"/>
          </a:xfrm>
          <a:prstGeom prst="rect">
            <a:avLst/>
          </a:prstGeom>
        </p:spPr>
      </p:pic>
    </p:spTree>
    <p:extLst>
      <p:ext uri="{BB962C8B-B14F-4D97-AF65-F5344CB8AC3E}">
        <p14:creationId xmlns:p14="http://schemas.microsoft.com/office/powerpoint/2010/main" val="23098546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İşletme Kayıtlarını Bilgisayarlaştırma: COBOL</a:t>
            </a:r>
          </a:p>
        </p:txBody>
      </p:sp>
      <p:sp>
        <p:nvSpPr>
          <p:cNvPr id="3" name="İçerik Yer Tutucusu 2"/>
          <p:cNvSpPr>
            <a:spLocks noGrp="1"/>
          </p:cNvSpPr>
          <p:nvPr>
            <p:ph idx="1"/>
          </p:nvPr>
        </p:nvSpPr>
        <p:spPr>
          <a:xfrm>
            <a:off x="228600" y="2060848"/>
            <a:ext cx="8663880" cy="4452664"/>
          </a:xfrm>
        </p:spPr>
        <p:txBody>
          <a:bodyPr/>
          <a:lstStyle/>
          <a:p>
            <a:pPr marL="502920" indent="-457200">
              <a:buFont typeface="Wingdings" panose="05000000000000000000" pitchFamily="2" charset="2"/>
              <a:buChar char="q"/>
            </a:pPr>
            <a:r>
              <a:rPr lang="tr-TR" b="1" dirty="0" err="1"/>
              <a:t>CO</a:t>
            </a:r>
            <a:r>
              <a:rPr lang="tr-TR" dirty="0" err="1"/>
              <a:t>mmon</a:t>
            </a:r>
            <a:r>
              <a:rPr lang="tr-TR" dirty="0"/>
              <a:t> </a:t>
            </a:r>
            <a:r>
              <a:rPr lang="tr-TR" b="1" dirty="0"/>
              <a:t>B</a:t>
            </a:r>
            <a:r>
              <a:rPr lang="tr-TR" dirty="0"/>
              <a:t>usiness </a:t>
            </a:r>
            <a:r>
              <a:rPr lang="tr-TR" b="1" dirty="0" err="1"/>
              <a:t>O</a:t>
            </a:r>
            <a:r>
              <a:rPr lang="tr-TR" dirty="0" err="1"/>
              <a:t>riented</a:t>
            </a:r>
            <a:r>
              <a:rPr lang="tr-TR" dirty="0"/>
              <a:t> </a:t>
            </a:r>
            <a:r>
              <a:rPr lang="tr-TR" b="1" dirty="0"/>
              <a:t>L</a:t>
            </a:r>
            <a:r>
              <a:rPr lang="tr-TR" dirty="0"/>
              <a:t>anguage </a:t>
            </a:r>
          </a:p>
          <a:p>
            <a:pPr marL="502920" indent="-457200">
              <a:buFont typeface="Wingdings" panose="05000000000000000000" pitchFamily="2" charset="2"/>
              <a:buChar char="q"/>
            </a:pPr>
            <a:r>
              <a:rPr lang="tr-TR" dirty="0"/>
              <a:t>İngilizce sözcük yada cümle yapılarını kullanan ve </a:t>
            </a:r>
            <a:r>
              <a:rPr lang="tr-TR" b="1" dirty="0"/>
              <a:t>İşletmelere</a:t>
            </a:r>
            <a:r>
              <a:rPr lang="tr-TR" dirty="0"/>
              <a:t> yönelik ortak bir dildir. </a:t>
            </a:r>
          </a:p>
          <a:p>
            <a:pPr marL="502920" indent="-457200">
              <a:buFont typeface="Wingdings" panose="05000000000000000000" pitchFamily="2" charset="2"/>
              <a:buChar char="q"/>
            </a:pPr>
            <a:r>
              <a:rPr lang="tr-TR" dirty="0"/>
              <a:t>Büyük miktarda bilgi G-Ç yapıldığı uygulamalar için geliştirilmiştir. </a:t>
            </a:r>
          </a:p>
          <a:p>
            <a:pPr marL="502920" indent="-457200">
              <a:buFont typeface="Wingdings" panose="05000000000000000000" pitchFamily="2" charset="2"/>
              <a:buChar char="q"/>
            </a:pPr>
            <a:r>
              <a:rPr lang="tr-TR" dirty="0"/>
              <a:t>Benzer diller </a:t>
            </a:r>
          </a:p>
          <a:p>
            <a:pPr marL="1149350" lvl="1" indent="-457200">
              <a:buFont typeface="Wingdings" panose="05000000000000000000" pitchFamily="2" charset="2"/>
              <a:buChar char="q"/>
            </a:pPr>
            <a:r>
              <a:rPr lang="tr-TR" dirty="0"/>
              <a:t>UNIVAC, FLOW-MATIC kullanmaya başlıyordu </a:t>
            </a:r>
          </a:p>
          <a:p>
            <a:pPr marL="1149350" lvl="1" indent="-457200">
              <a:buFont typeface="Wingdings" panose="05000000000000000000" pitchFamily="2" charset="2"/>
              <a:buChar char="q"/>
            </a:pPr>
            <a:r>
              <a:rPr lang="tr-TR" dirty="0"/>
              <a:t>USAF, AIMACO kullanmaya başlıyordu </a:t>
            </a:r>
          </a:p>
          <a:p>
            <a:pPr marL="1149350" lvl="1" indent="-457200">
              <a:buFont typeface="Wingdings" panose="05000000000000000000" pitchFamily="2" charset="2"/>
              <a:buChar char="q"/>
            </a:pPr>
            <a:r>
              <a:rPr lang="tr-TR" dirty="0"/>
              <a:t>IBM, </a:t>
            </a:r>
            <a:r>
              <a:rPr lang="tr-TR" dirty="0" err="1"/>
              <a:t>COMTRAN'ı</a:t>
            </a:r>
            <a:r>
              <a:rPr lang="tr-TR" dirty="0"/>
              <a:t> geliştiriyordu </a:t>
            </a:r>
          </a:p>
        </p:txBody>
      </p:sp>
    </p:spTree>
    <p:extLst>
      <p:ext uri="{BB962C8B-B14F-4D97-AF65-F5344CB8AC3E}">
        <p14:creationId xmlns:p14="http://schemas.microsoft.com/office/powerpoint/2010/main" val="23710101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1112168"/>
          </a:xfrm>
        </p:spPr>
        <p:txBody>
          <a:bodyPr/>
          <a:lstStyle/>
          <a:p>
            <a:r>
              <a:rPr lang="tr-TR" dirty="0"/>
              <a:t>COBOL</a:t>
            </a:r>
          </a:p>
        </p:txBody>
      </p:sp>
      <p:sp>
        <p:nvSpPr>
          <p:cNvPr id="3" name="İçerik Yer Tutucusu 2"/>
          <p:cNvSpPr>
            <a:spLocks noGrp="1"/>
          </p:cNvSpPr>
          <p:nvPr>
            <p:ph idx="1"/>
          </p:nvPr>
        </p:nvSpPr>
        <p:spPr>
          <a:xfrm>
            <a:off x="228600" y="2446337"/>
            <a:ext cx="8305800" cy="4411663"/>
          </a:xfrm>
        </p:spPr>
        <p:txBody>
          <a:bodyPr/>
          <a:lstStyle/>
          <a:p>
            <a:pPr marL="502920" indent="-457200">
              <a:buFont typeface="Wingdings" panose="05000000000000000000" pitchFamily="2" charset="2"/>
              <a:buChar char="q"/>
            </a:pPr>
            <a:r>
              <a:rPr lang="tr-TR" dirty="0"/>
              <a:t>FLOW-MATIC (yaklaşık 20 komuttan oluşan bir dil) üzerine kurulmuştur </a:t>
            </a:r>
          </a:p>
          <a:p>
            <a:pPr marL="502920" indent="-457200">
              <a:buFont typeface="Wingdings" panose="05000000000000000000" pitchFamily="2" charset="2"/>
              <a:buChar char="q"/>
            </a:pPr>
            <a:r>
              <a:rPr lang="tr-TR" dirty="0"/>
              <a:t>FLOW-MATIC özellikleri </a:t>
            </a:r>
          </a:p>
          <a:p>
            <a:pPr marL="1149350" lvl="1" indent="-457200">
              <a:buFont typeface="Wingdings" panose="05000000000000000000" pitchFamily="2" charset="2"/>
              <a:buChar char="q"/>
            </a:pPr>
            <a:r>
              <a:rPr lang="tr-TR" dirty="0"/>
              <a:t>12 karaktere kadar adlar </a:t>
            </a:r>
          </a:p>
          <a:p>
            <a:pPr marL="1149350" lvl="1" indent="-457200">
              <a:buFont typeface="Wingdings" panose="05000000000000000000" pitchFamily="2" charset="2"/>
              <a:buChar char="q"/>
            </a:pPr>
            <a:r>
              <a:rPr lang="tr-TR" dirty="0"/>
              <a:t>Aritmetik operatörler için İngilizce isimler (aritmetik ifadeler yok) </a:t>
            </a:r>
          </a:p>
          <a:p>
            <a:pPr marL="1149350" lvl="1" indent="-457200">
              <a:buFont typeface="Wingdings" panose="05000000000000000000" pitchFamily="2" charset="2"/>
              <a:buChar char="q"/>
            </a:pPr>
            <a:r>
              <a:rPr lang="tr-TR" dirty="0"/>
              <a:t>Veriler ve kod tamamen ayrıydı </a:t>
            </a:r>
          </a:p>
          <a:p>
            <a:pPr marL="1149350" lvl="1" indent="-457200">
              <a:buFont typeface="Wingdings" panose="05000000000000000000" pitchFamily="2" charset="2"/>
              <a:buChar char="q"/>
            </a:pPr>
            <a:r>
              <a:rPr lang="tr-TR" dirty="0"/>
              <a:t>Her ifadedeki ilk kelime bir fiildi </a:t>
            </a:r>
          </a:p>
          <a:p>
            <a:pPr marL="502920" indent="-457200">
              <a:buFont typeface="Wingdings" panose="05000000000000000000" pitchFamily="2" charset="2"/>
              <a:buChar char="q"/>
            </a:pPr>
            <a:r>
              <a:rPr lang="tr-TR" dirty="0"/>
              <a:t>Fonksiyonları desteklememekte idi</a:t>
            </a:r>
          </a:p>
        </p:txBody>
      </p:sp>
      <p:pic>
        <p:nvPicPr>
          <p:cNvPr id="4" name="image42.png"/>
          <p:cNvPicPr/>
          <p:nvPr/>
        </p:nvPicPr>
        <p:blipFill>
          <a:blip r:embed="rId2" cstate="print"/>
          <a:stretch>
            <a:fillRect/>
          </a:stretch>
        </p:blipFill>
        <p:spPr>
          <a:xfrm>
            <a:off x="3996753" y="446437"/>
            <a:ext cx="3928864" cy="1788661"/>
          </a:xfrm>
          <a:prstGeom prst="rect">
            <a:avLst/>
          </a:prstGeom>
        </p:spPr>
      </p:pic>
    </p:spTree>
    <p:extLst>
      <p:ext uri="{BB962C8B-B14F-4D97-AF65-F5344CB8AC3E}">
        <p14:creationId xmlns:p14="http://schemas.microsoft.com/office/powerpoint/2010/main" val="26314775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COBOL Tasarım Süreci</a:t>
            </a:r>
          </a:p>
        </p:txBody>
      </p:sp>
      <p:sp>
        <p:nvSpPr>
          <p:cNvPr id="3" name="İçerik Yer Tutucusu 2"/>
          <p:cNvSpPr>
            <a:spLocks noGrp="1"/>
          </p:cNvSpPr>
          <p:nvPr>
            <p:ph idx="1"/>
          </p:nvPr>
        </p:nvSpPr>
        <p:spPr>
          <a:xfrm>
            <a:off x="228600" y="1784648"/>
            <a:ext cx="8735888" cy="5073352"/>
          </a:xfrm>
        </p:spPr>
        <p:txBody>
          <a:bodyPr>
            <a:normAutofit lnSpcReduction="10000"/>
          </a:bodyPr>
          <a:lstStyle/>
          <a:p>
            <a:pPr marL="502920" indent="-457200">
              <a:buFont typeface="Wingdings" panose="05000000000000000000" pitchFamily="2" charset="2"/>
              <a:buChar char="q"/>
            </a:pPr>
            <a:r>
              <a:rPr lang="tr-TR" dirty="0"/>
              <a:t>İlk Tasarım Toplantısı (Pentagon) - Mayıs 1959 </a:t>
            </a:r>
          </a:p>
          <a:p>
            <a:pPr marL="502920" indent="-457200">
              <a:buFont typeface="Wingdings" panose="05000000000000000000" pitchFamily="2" charset="2"/>
              <a:buChar char="q"/>
            </a:pPr>
            <a:r>
              <a:rPr lang="tr-TR" dirty="0"/>
              <a:t>Tasarım hedefleri </a:t>
            </a:r>
          </a:p>
          <a:p>
            <a:pPr marL="1149350" lvl="1" indent="-457200">
              <a:buFont typeface="Wingdings" panose="05000000000000000000" pitchFamily="2" charset="2"/>
              <a:buChar char="q"/>
            </a:pPr>
            <a:r>
              <a:rPr lang="tr-TR" dirty="0"/>
              <a:t>Basit bir İngilizce gibi görünmeli </a:t>
            </a:r>
          </a:p>
          <a:p>
            <a:pPr marL="1149350" lvl="1" indent="-457200">
              <a:buFont typeface="Wingdings" panose="05000000000000000000" pitchFamily="2" charset="2"/>
              <a:buChar char="q"/>
            </a:pPr>
            <a:r>
              <a:rPr lang="tr-TR" dirty="0"/>
              <a:t>Daha az güçlü olacağı anlamına gelse bile, kullanımı kolay olmalı </a:t>
            </a:r>
          </a:p>
          <a:p>
            <a:pPr marL="1149350" lvl="1" indent="-457200">
              <a:buFont typeface="Wingdings" panose="05000000000000000000" pitchFamily="2" charset="2"/>
              <a:buChar char="q"/>
            </a:pPr>
            <a:r>
              <a:rPr lang="tr-TR" dirty="0"/>
              <a:t>Bilgisayar kullanıcılarının tabanını genişletmeli </a:t>
            </a:r>
          </a:p>
          <a:p>
            <a:pPr marL="1149350" lvl="1" indent="-457200">
              <a:buFont typeface="Wingdings" panose="05000000000000000000" pitchFamily="2" charset="2"/>
              <a:buChar char="q"/>
            </a:pPr>
            <a:r>
              <a:rPr lang="tr-TR" dirty="0"/>
              <a:t>Mevcut derleyici sorunları tarafından önyargılı olmamalıdır </a:t>
            </a:r>
          </a:p>
          <a:p>
            <a:pPr marL="502920" indent="-457200">
              <a:buFont typeface="Wingdings" panose="05000000000000000000" pitchFamily="2" charset="2"/>
              <a:buChar char="q"/>
            </a:pPr>
            <a:r>
              <a:rPr lang="tr-TR" dirty="0"/>
              <a:t>Tasarım komitesi üyelerinin tamamı bilgisayar üreticilerinden ve Savunma Bakanlığı şubelerinden </a:t>
            </a:r>
          </a:p>
          <a:p>
            <a:pPr marL="502920" indent="-457200">
              <a:buFont typeface="Wingdings" panose="05000000000000000000" pitchFamily="2" charset="2"/>
              <a:buChar char="q"/>
            </a:pPr>
            <a:r>
              <a:rPr lang="tr-TR" dirty="0"/>
              <a:t>Tasarım Problemleri: aritmetik ifadeler? Alt kelimeler? Üreticiler arasında kavgalar </a:t>
            </a:r>
          </a:p>
        </p:txBody>
      </p:sp>
    </p:spTree>
    <p:extLst>
      <p:ext uri="{BB962C8B-B14F-4D97-AF65-F5344CB8AC3E}">
        <p14:creationId xmlns:p14="http://schemas.microsoft.com/office/powerpoint/2010/main" val="33379881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1112168"/>
          </a:xfrm>
        </p:spPr>
        <p:txBody>
          <a:bodyPr/>
          <a:lstStyle/>
          <a:p>
            <a:r>
              <a:rPr lang="tr-TR" dirty="0"/>
              <a:t>COBOL Değerlendirmesi</a:t>
            </a:r>
          </a:p>
        </p:txBody>
      </p:sp>
      <p:sp>
        <p:nvSpPr>
          <p:cNvPr id="3" name="İçerik Yer Tutucusu 2"/>
          <p:cNvSpPr>
            <a:spLocks noGrp="1"/>
          </p:cNvSpPr>
          <p:nvPr>
            <p:ph idx="1"/>
          </p:nvPr>
        </p:nvSpPr>
        <p:spPr>
          <a:xfrm>
            <a:off x="220070" y="1772816"/>
            <a:ext cx="8735888" cy="4929336"/>
          </a:xfrm>
        </p:spPr>
        <p:txBody>
          <a:bodyPr>
            <a:normAutofit fontScale="92500" lnSpcReduction="20000"/>
          </a:bodyPr>
          <a:lstStyle/>
          <a:p>
            <a:pPr marL="502920" indent="-457200">
              <a:buFont typeface="Wingdings" panose="05000000000000000000" pitchFamily="2" charset="2"/>
              <a:buChar char="q"/>
            </a:pPr>
            <a:r>
              <a:rPr lang="tr-TR" dirty="0"/>
              <a:t>Üst düzey bir dilde ilk makro kullanan dil (DEFINE) </a:t>
            </a:r>
          </a:p>
          <a:p>
            <a:pPr marL="502920" indent="-457200">
              <a:buFont typeface="Wingdings" panose="05000000000000000000" pitchFamily="2" charset="2"/>
              <a:buChar char="q"/>
            </a:pPr>
            <a:r>
              <a:rPr lang="tr-TR" dirty="0"/>
              <a:t>Hiyerarşik veri yapıları (kayıtlar - </a:t>
            </a:r>
            <a:r>
              <a:rPr lang="tr-TR" dirty="0" err="1"/>
              <a:t>records</a:t>
            </a:r>
            <a:r>
              <a:rPr lang="tr-TR" dirty="0"/>
              <a:t>) </a:t>
            </a:r>
          </a:p>
          <a:p>
            <a:pPr marL="502920" indent="-457200">
              <a:buFont typeface="Wingdings" panose="05000000000000000000" pitchFamily="2" charset="2"/>
              <a:buChar char="q"/>
            </a:pPr>
            <a:r>
              <a:rPr lang="tr-TR" dirty="0"/>
              <a:t>İç içe geçmiş seçim ifadeleri </a:t>
            </a:r>
          </a:p>
          <a:p>
            <a:pPr marL="502920" indent="-457200">
              <a:buFont typeface="Wingdings" panose="05000000000000000000" pitchFamily="2" charset="2"/>
              <a:buChar char="q"/>
            </a:pPr>
            <a:r>
              <a:rPr lang="tr-TR" dirty="0"/>
              <a:t>Uzun adlar (30 karaktere kadar) </a:t>
            </a:r>
          </a:p>
          <a:p>
            <a:pPr marL="502920" indent="-457200">
              <a:buFont typeface="Wingdings" panose="05000000000000000000" pitchFamily="2" charset="2"/>
              <a:buChar char="q"/>
            </a:pPr>
            <a:r>
              <a:rPr lang="tr-TR" dirty="0"/>
              <a:t>Ayrı veri bölümü: değişken bu bölüme tanımlanır. Prosedür bölümü ise zayıftır. </a:t>
            </a:r>
          </a:p>
          <a:p>
            <a:pPr marL="502920" indent="-457200">
              <a:buFont typeface="Wingdings" panose="05000000000000000000" pitchFamily="2" charset="2"/>
              <a:buChar char="q"/>
            </a:pPr>
            <a:r>
              <a:rPr lang="tr-TR" dirty="0" err="1"/>
              <a:t>Department</a:t>
            </a:r>
            <a:r>
              <a:rPr lang="tr-TR" dirty="0"/>
              <a:t> of </a:t>
            </a:r>
            <a:r>
              <a:rPr lang="tr-TR" dirty="0" err="1"/>
              <a:t>Defense</a:t>
            </a:r>
            <a:r>
              <a:rPr lang="tr-TR" dirty="0"/>
              <a:t> (</a:t>
            </a:r>
            <a:r>
              <a:rPr lang="tr-TR" b="1" dirty="0"/>
              <a:t>DOD</a:t>
            </a:r>
            <a:r>
              <a:rPr lang="tr-TR" dirty="0"/>
              <a:t>) etkisinde kalmıştır. </a:t>
            </a:r>
          </a:p>
          <a:p>
            <a:pPr marL="502920" indent="-457200">
              <a:buFont typeface="Wingdings" panose="05000000000000000000" pitchFamily="2" charset="2"/>
              <a:buChar char="q"/>
            </a:pPr>
            <a:r>
              <a:rPr lang="tr-TR" dirty="0"/>
              <a:t>COBOL61-65-70-73, ANSI-COBOL versiyonları bulunmaktadır </a:t>
            </a:r>
          </a:p>
          <a:p>
            <a:pPr marL="502920" indent="-457200">
              <a:buFont typeface="Wingdings" panose="05000000000000000000" pitchFamily="2" charset="2"/>
              <a:buChar char="q"/>
            </a:pPr>
            <a:r>
              <a:rPr lang="tr-TR" dirty="0"/>
              <a:t>1990’larda ise OOP versiyonu üretilmiştir. </a:t>
            </a:r>
          </a:p>
          <a:p>
            <a:pPr marL="502920" indent="-457200">
              <a:buFont typeface="Wingdings" panose="05000000000000000000" pitchFamily="2" charset="2"/>
              <a:buChar char="q"/>
            </a:pPr>
            <a:r>
              <a:rPr lang="tr-TR" dirty="0"/>
              <a:t>Üzerinde hala çalışmalar yapılmakta ve Amerika hala büyük miktardaki verileri işlerken COBOL kullanmaktadır. </a:t>
            </a:r>
          </a:p>
        </p:txBody>
      </p:sp>
    </p:spTree>
    <p:extLst>
      <p:ext uri="{BB962C8B-B14F-4D97-AF65-F5344CB8AC3E}">
        <p14:creationId xmlns:p14="http://schemas.microsoft.com/office/powerpoint/2010/main" val="37017845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896144"/>
          </a:xfrm>
        </p:spPr>
        <p:txBody>
          <a:bodyPr/>
          <a:lstStyle/>
          <a:p>
            <a:r>
              <a:rPr lang="tr-TR" dirty="0" err="1"/>
              <a:t>Cobol</a:t>
            </a:r>
            <a:r>
              <a:rPr lang="tr-TR" dirty="0"/>
              <a:t> Kod Örneği</a:t>
            </a:r>
          </a:p>
        </p:txBody>
      </p:sp>
      <p:pic>
        <p:nvPicPr>
          <p:cNvPr id="4" name="image43.jpeg"/>
          <p:cNvPicPr/>
          <p:nvPr/>
        </p:nvPicPr>
        <p:blipFill>
          <a:blip r:embed="rId2" cstate="print"/>
          <a:stretch>
            <a:fillRect/>
          </a:stretch>
        </p:blipFill>
        <p:spPr>
          <a:xfrm>
            <a:off x="228600" y="1268760"/>
            <a:ext cx="7696200" cy="5472608"/>
          </a:xfrm>
          <a:prstGeom prst="rect">
            <a:avLst/>
          </a:prstGeom>
        </p:spPr>
      </p:pic>
    </p:spTree>
    <p:extLst>
      <p:ext uri="{BB962C8B-B14F-4D97-AF65-F5344CB8AC3E}">
        <p14:creationId xmlns:p14="http://schemas.microsoft.com/office/powerpoint/2010/main" val="18602103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107836"/>
            <a:ext cx="7696200" cy="754889"/>
          </a:xfrm>
        </p:spPr>
        <p:txBody>
          <a:bodyPr>
            <a:normAutofit/>
          </a:bodyPr>
          <a:lstStyle/>
          <a:p>
            <a:r>
              <a:rPr lang="tr-TR" sz="3200" dirty="0"/>
              <a:t>Zaman Paylaşımının Başlangıcı: Basic</a:t>
            </a:r>
          </a:p>
        </p:txBody>
      </p:sp>
      <p:sp>
        <p:nvSpPr>
          <p:cNvPr id="3" name="İçerik Yer Tutucusu 2"/>
          <p:cNvSpPr>
            <a:spLocks noGrp="1"/>
          </p:cNvSpPr>
          <p:nvPr>
            <p:ph idx="1"/>
          </p:nvPr>
        </p:nvSpPr>
        <p:spPr>
          <a:xfrm>
            <a:off x="228600" y="1524000"/>
            <a:ext cx="8663880" cy="5145360"/>
          </a:xfrm>
        </p:spPr>
        <p:txBody>
          <a:bodyPr>
            <a:normAutofit fontScale="85000" lnSpcReduction="10000"/>
          </a:bodyPr>
          <a:lstStyle/>
          <a:p>
            <a:pPr marL="502920" indent="-457200">
              <a:buFont typeface="Wingdings" panose="05000000000000000000" pitchFamily="2" charset="2"/>
              <a:buChar char="q"/>
            </a:pPr>
            <a:r>
              <a:rPr lang="tr-TR" b="1" dirty="0" err="1"/>
              <a:t>B</a:t>
            </a:r>
            <a:r>
              <a:rPr lang="tr-TR" dirty="0" err="1"/>
              <a:t>eginner’s</a:t>
            </a:r>
            <a:r>
              <a:rPr lang="tr-TR" dirty="0"/>
              <a:t> </a:t>
            </a:r>
            <a:r>
              <a:rPr lang="tr-TR" b="1" dirty="0" err="1"/>
              <a:t>A</a:t>
            </a:r>
            <a:r>
              <a:rPr lang="tr-TR" dirty="0" err="1"/>
              <a:t>ll-purpose</a:t>
            </a:r>
            <a:r>
              <a:rPr lang="tr-TR" dirty="0"/>
              <a:t> </a:t>
            </a:r>
            <a:r>
              <a:rPr lang="tr-TR" b="1" dirty="0" err="1"/>
              <a:t>S</a:t>
            </a:r>
            <a:r>
              <a:rPr lang="tr-TR" dirty="0" err="1"/>
              <a:t>ymbolic</a:t>
            </a:r>
            <a:r>
              <a:rPr lang="tr-TR" dirty="0"/>
              <a:t> </a:t>
            </a:r>
            <a:r>
              <a:rPr lang="tr-TR" b="1" dirty="0" err="1"/>
              <a:t>I</a:t>
            </a:r>
            <a:r>
              <a:rPr lang="tr-TR" dirty="0" err="1"/>
              <a:t>nstruction</a:t>
            </a:r>
            <a:r>
              <a:rPr lang="tr-TR" dirty="0"/>
              <a:t> </a:t>
            </a:r>
            <a:r>
              <a:rPr lang="tr-TR" b="1" dirty="0" err="1"/>
              <a:t>C</a:t>
            </a:r>
            <a:r>
              <a:rPr lang="tr-TR" dirty="0" err="1"/>
              <a:t>ode</a:t>
            </a:r>
            <a:r>
              <a:rPr lang="tr-TR" dirty="0"/>
              <a:t> </a:t>
            </a:r>
          </a:p>
          <a:p>
            <a:pPr marL="502920" indent="-457200">
              <a:buFont typeface="Wingdings" panose="05000000000000000000" pitchFamily="2" charset="2"/>
              <a:buChar char="q"/>
            </a:pPr>
            <a:r>
              <a:rPr lang="tr-TR" dirty="0"/>
              <a:t>1964’te Dartmouth'ta </a:t>
            </a:r>
            <a:r>
              <a:rPr lang="tr-TR" dirty="0" err="1"/>
              <a:t>Kemeny</a:t>
            </a:r>
            <a:r>
              <a:rPr lang="tr-TR" dirty="0"/>
              <a:t> &amp; </a:t>
            </a:r>
            <a:r>
              <a:rPr lang="tr-TR" dirty="0" err="1"/>
              <a:t>Kurtz</a:t>
            </a:r>
            <a:r>
              <a:rPr lang="tr-TR" dirty="0"/>
              <a:t> tarafından tasarlandı </a:t>
            </a:r>
          </a:p>
          <a:p>
            <a:pPr marL="502920" indent="-457200">
              <a:buFont typeface="Wingdings" panose="05000000000000000000" pitchFamily="2" charset="2"/>
              <a:buChar char="q"/>
            </a:pPr>
            <a:r>
              <a:rPr lang="tr-TR" dirty="0"/>
              <a:t>Tasarım Hedefleri: </a:t>
            </a:r>
          </a:p>
          <a:p>
            <a:pPr marL="1149350" lvl="1" indent="-457200">
              <a:buFont typeface="Wingdings" panose="05000000000000000000" pitchFamily="2" charset="2"/>
              <a:buChar char="q"/>
            </a:pPr>
            <a:r>
              <a:rPr lang="tr-TR" dirty="0"/>
              <a:t>Fen bilgisi olmayan öğrenciler için öğrenmesi ve kullanması kolay </a:t>
            </a:r>
          </a:p>
          <a:p>
            <a:pPr marL="1149350" lvl="1" indent="-457200">
              <a:buFont typeface="Wingdings" panose="05000000000000000000" pitchFamily="2" charset="2"/>
              <a:buChar char="q"/>
            </a:pPr>
            <a:r>
              <a:rPr lang="tr-TR" dirty="0"/>
              <a:t>"Hoş ve arkadaş canlısı" olmalı </a:t>
            </a:r>
          </a:p>
          <a:p>
            <a:pPr marL="1149350" lvl="1" indent="-457200">
              <a:buFont typeface="Wingdings" panose="05000000000000000000" pitchFamily="2" charset="2"/>
              <a:buChar char="q"/>
            </a:pPr>
            <a:r>
              <a:rPr lang="tr-TR" dirty="0"/>
              <a:t>Ev ödevleri için hızlı geri dönüş </a:t>
            </a:r>
          </a:p>
          <a:p>
            <a:pPr marL="1149350" lvl="1" indent="-457200">
              <a:buFont typeface="Wingdings" panose="05000000000000000000" pitchFamily="2" charset="2"/>
              <a:buChar char="q"/>
            </a:pPr>
            <a:r>
              <a:rPr lang="tr-TR" dirty="0"/>
              <a:t>Ücretsiz ve özel erişim </a:t>
            </a:r>
          </a:p>
          <a:p>
            <a:pPr marL="1149350" lvl="1" indent="-457200">
              <a:buFont typeface="Wingdings" panose="05000000000000000000" pitchFamily="2" charset="2"/>
              <a:buChar char="q"/>
            </a:pPr>
            <a:r>
              <a:rPr lang="tr-TR" dirty="0"/>
              <a:t>Kullanıcı zamanı bilgisayar saatinden daha önemlidir </a:t>
            </a:r>
          </a:p>
          <a:p>
            <a:pPr marL="1149350" lvl="1" indent="-457200">
              <a:buFont typeface="Wingdings" panose="05000000000000000000" pitchFamily="2" charset="2"/>
              <a:buChar char="q"/>
            </a:pPr>
            <a:r>
              <a:rPr lang="tr-TR" dirty="0"/>
              <a:t>Zaman paylaşımı ile yaygın olarak kullanılan ilk dil </a:t>
            </a:r>
          </a:p>
          <a:p>
            <a:pPr marL="502920" indent="-457200">
              <a:buFont typeface="Wingdings" panose="05000000000000000000" pitchFamily="2" charset="2"/>
              <a:buChar char="q"/>
            </a:pPr>
            <a:r>
              <a:rPr lang="tr-TR" dirty="0"/>
              <a:t>Sadece14 komuta (LET, PRINT, GOTO…) sahipti. Tek veri tipi (</a:t>
            </a:r>
            <a:r>
              <a:rPr lang="tr-TR" dirty="0" err="1"/>
              <a:t>number</a:t>
            </a:r>
            <a:r>
              <a:rPr lang="tr-TR" dirty="0"/>
              <a:t>= kayan noktalı ve tamsayı) </a:t>
            </a:r>
          </a:p>
          <a:p>
            <a:pPr marL="502920" indent="-457200">
              <a:buFont typeface="Wingdings" panose="05000000000000000000" pitchFamily="2" charset="2"/>
              <a:buChar char="q"/>
            </a:pPr>
            <a:r>
              <a:rPr lang="tr-TR" dirty="0"/>
              <a:t>FORTRAN’dan DO çevrimini, </a:t>
            </a:r>
            <a:r>
              <a:rPr lang="tr-TR" dirty="0" err="1"/>
              <a:t>ALGOL’den</a:t>
            </a:r>
            <a:r>
              <a:rPr lang="tr-TR" dirty="0"/>
              <a:t> ise “</a:t>
            </a:r>
            <a:r>
              <a:rPr lang="tr-TR" dirty="0" err="1"/>
              <a:t>until</a:t>
            </a:r>
            <a:r>
              <a:rPr lang="tr-TR" dirty="0"/>
              <a:t>” yerine “</a:t>
            </a:r>
            <a:r>
              <a:rPr lang="tr-TR" dirty="0" err="1"/>
              <a:t>to</a:t>
            </a:r>
            <a:r>
              <a:rPr lang="tr-TR" dirty="0"/>
              <a:t>” gibi deyimleri almıştır.</a:t>
            </a:r>
          </a:p>
        </p:txBody>
      </p:sp>
      <p:pic>
        <p:nvPicPr>
          <p:cNvPr id="4" name="image44.jpeg"/>
          <p:cNvPicPr/>
          <p:nvPr/>
        </p:nvPicPr>
        <p:blipFill>
          <a:blip r:embed="rId2" cstate="print"/>
          <a:stretch>
            <a:fillRect/>
          </a:stretch>
        </p:blipFill>
        <p:spPr>
          <a:xfrm>
            <a:off x="5580112" y="937831"/>
            <a:ext cx="3419872" cy="598805"/>
          </a:xfrm>
          <a:prstGeom prst="rect">
            <a:avLst/>
          </a:prstGeom>
        </p:spPr>
      </p:pic>
    </p:spTree>
    <p:extLst>
      <p:ext uri="{BB962C8B-B14F-4D97-AF65-F5344CB8AC3E}">
        <p14:creationId xmlns:p14="http://schemas.microsoft.com/office/powerpoint/2010/main" val="2061181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6294C1-FB65-4366-A83A-341A46390349}"/>
              </a:ext>
            </a:extLst>
          </p:cNvPr>
          <p:cNvSpPr>
            <a:spLocks noGrp="1"/>
          </p:cNvSpPr>
          <p:nvPr>
            <p:ph type="title"/>
          </p:nvPr>
        </p:nvSpPr>
        <p:spPr>
          <a:xfrm>
            <a:off x="228600" y="228600"/>
            <a:ext cx="7696200" cy="896144"/>
          </a:xfrm>
        </p:spPr>
        <p:txBody>
          <a:bodyPr rtlCol="0"/>
          <a:lstStyle/>
          <a:p>
            <a:r>
              <a:rPr lang="tr-TR" dirty="0"/>
              <a:t>Alan Turing vs. </a:t>
            </a:r>
            <a:r>
              <a:rPr lang="tr-TR" dirty="0" err="1"/>
              <a:t>Alonzo</a:t>
            </a:r>
            <a:r>
              <a:rPr lang="tr-TR" dirty="0"/>
              <a:t> </a:t>
            </a:r>
            <a:r>
              <a:rPr lang="tr-TR" dirty="0" err="1"/>
              <a:t>Church</a:t>
            </a:r>
            <a:endParaRPr lang="tr-TR" dirty="0">
              <a:latin typeface="Arial" panose="020B0604020202020204" pitchFamily="34" charset="0"/>
            </a:endParaRPr>
          </a:p>
        </p:txBody>
      </p:sp>
      <p:sp>
        <p:nvSpPr>
          <p:cNvPr id="3" name="İçerik Yer Tutucusu 2">
            <a:extLst>
              <a:ext uri="{FF2B5EF4-FFF2-40B4-BE49-F238E27FC236}">
                <a16:creationId xmlns:a16="http://schemas.microsoft.com/office/drawing/2014/main" id="{51262635-0730-4040-88A7-C9E553A5898C}"/>
              </a:ext>
            </a:extLst>
          </p:cNvPr>
          <p:cNvSpPr>
            <a:spLocks noGrp="1"/>
          </p:cNvSpPr>
          <p:nvPr>
            <p:ph idx="1"/>
          </p:nvPr>
        </p:nvSpPr>
        <p:spPr>
          <a:xfrm>
            <a:off x="223956" y="1344316"/>
            <a:ext cx="8519864" cy="5073352"/>
          </a:xfrm>
        </p:spPr>
        <p:txBody>
          <a:bodyPr rtlCol="0">
            <a:normAutofit fontScale="77500" lnSpcReduction="20000"/>
          </a:bodyPr>
          <a:lstStyle/>
          <a:p>
            <a:pPr marL="502920" indent="-457200">
              <a:buFont typeface="Wingdings" panose="05000000000000000000" pitchFamily="2" charset="2"/>
              <a:buChar char="q"/>
            </a:pPr>
            <a:r>
              <a:rPr lang="tr-TR" dirty="0"/>
              <a:t>Turing makinesi denilen algoritma tanımı ile modern bilgisayarların kavramsal temelini attı. </a:t>
            </a:r>
          </a:p>
          <a:p>
            <a:pPr marL="502920" indent="-457200">
              <a:buFont typeface="Wingdings" panose="05000000000000000000" pitchFamily="2" charset="2"/>
              <a:buChar char="q"/>
            </a:pPr>
            <a:r>
              <a:rPr lang="tr-TR" dirty="0"/>
              <a:t>Princeton'da beraber çalıştığı tez hocası </a:t>
            </a:r>
            <a:r>
              <a:rPr lang="tr-TR" b="1" dirty="0" err="1"/>
              <a:t>Alonzo</a:t>
            </a:r>
            <a:r>
              <a:rPr lang="tr-TR" b="1" dirty="0"/>
              <a:t> </a:t>
            </a:r>
            <a:r>
              <a:rPr lang="tr-TR" b="1" dirty="0" err="1"/>
              <a:t>Church</a:t>
            </a:r>
            <a:r>
              <a:rPr lang="tr-TR" b="1" dirty="0"/>
              <a:t> </a:t>
            </a:r>
            <a:r>
              <a:rPr lang="tr-TR" dirty="0"/>
              <a:t>ile geliştirdiği </a:t>
            </a:r>
            <a:r>
              <a:rPr lang="tr-TR" dirty="0" err="1"/>
              <a:t>Church</a:t>
            </a:r>
            <a:r>
              <a:rPr lang="tr-TR" dirty="0"/>
              <a:t>- Turing Hipotezi ile de matematik tarihine geçmiştir. Bu tez, bir algoritmayla tarif edilebilecek tüm hesaplamaların dört işlem, projeksiyon, eklemleme ve tarama operasyonları ile tarif edilebilecek hesaplamalardan ibaret olduğunu ifade eder. </a:t>
            </a:r>
          </a:p>
          <a:p>
            <a:pPr marL="502920" indent="-457200">
              <a:buFont typeface="Wingdings" panose="05000000000000000000" pitchFamily="2" charset="2"/>
              <a:buChar char="q"/>
            </a:pPr>
            <a:r>
              <a:rPr lang="tr-TR" dirty="0"/>
              <a:t>Turing Makinasını, herhangi bir şeyin “hesaplanabilir” olup olmadığı gösterebilmek için geliştirdi. </a:t>
            </a:r>
          </a:p>
          <a:p>
            <a:pPr marL="502920" indent="-457200">
              <a:buFont typeface="Wingdings" panose="05000000000000000000" pitchFamily="2" charset="2"/>
              <a:buChar char="q"/>
            </a:pPr>
            <a:r>
              <a:rPr lang="tr-TR" dirty="0"/>
              <a:t>Bir sistem basit Turing makinası emirleri ile tanımlanabiliyorsa bu işlem “Turing Bütünlüğü (Turing </a:t>
            </a:r>
            <a:r>
              <a:rPr lang="tr-TR" dirty="0" err="1"/>
              <a:t>Completeness</a:t>
            </a:r>
            <a:r>
              <a:rPr lang="tr-TR" dirty="0"/>
              <a:t>)” içeriyor anlamına gelir. </a:t>
            </a:r>
          </a:p>
          <a:p>
            <a:pPr marL="502920" indent="-457200">
              <a:buFont typeface="Wingdings" panose="05000000000000000000" pitchFamily="2" charset="2"/>
              <a:buChar char="q"/>
            </a:pPr>
            <a:r>
              <a:rPr lang="tr-TR" dirty="0"/>
              <a:t>Lamda </a:t>
            </a:r>
            <a:r>
              <a:rPr lang="tr-TR" dirty="0" err="1"/>
              <a:t>kalkülüs</a:t>
            </a:r>
            <a:r>
              <a:rPr lang="tr-TR" dirty="0"/>
              <a:t> (</a:t>
            </a:r>
            <a:r>
              <a:rPr lang="el-GR" dirty="0"/>
              <a:t>λ-</a:t>
            </a:r>
            <a:r>
              <a:rPr lang="tr-TR" dirty="0" err="1"/>
              <a:t>calculus</a:t>
            </a:r>
            <a:r>
              <a:rPr lang="tr-TR" dirty="0"/>
              <a:t>), herhangi bir tek bantlı Turing makinesini </a:t>
            </a:r>
            <a:r>
              <a:rPr lang="tr-TR" dirty="0" err="1"/>
              <a:t>simule</a:t>
            </a:r>
            <a:r>
              <a:rPr lang="tr-TR" dirty="0"/>
              <a:t> edebilen evrensel bir hesaplama modelidir. Soyutlama ve işlev çağırmaya dayanmaktadır. </a:t>
            </a:r>
            <a:r>
              <a:rPr lang="tr-TR" dirty="0" err="1"/>
              <a:t>Alonzo</a:t>
            </a:r>
            <a:r>
              <a:rPr lang="tr-TR" dirty="0"/>
              <a:t> </a:t>
            </a:r>
            <a:r>
              <a:rPr lang="tr-TR" dirty="0" err="1"/>
              <a:t>Church</a:t>
            </a:r>
            <a:r>
              <a:rPr lang="tr-TR" dirty="0"/>
              <a:t> tarafından 1930'larda matematiğin temelleri üzerine bir araştırma olarak ortaya koyulmuştur.</a:t>
            </a:r>
            <a:endParaRPr lang="tr-TR" dirty="0">
              <a:latin typeface="Arial" panose="020B0604020202020204" pitchFamily="34" charset="0"/>
            </a:endParaRPr>
          </a:p>
        </p:txBody>
      </p:sp>
      <p:sp>
        <p:nvSpPr>
          <p:cNvPr id="4" name="Dikdörtgen 3"/>
          <p:cNvSpPr/>
          <p:nvPr/>
        </p:nvSpPr>
        <p:spPr>
          <a:xfrm>
            <a:off x="4932857" y="6097968"/>
            <a:ext cx="4103639" cy="338554"/>
          </a:xfrm>
          <a:prstGeom prst="rect">
            <a:avLst/>
          </a:prstGeom>
        </p:spPr>
        <p:txBody>
          <a:bodyPr wrap="square">
            <a:spAutoFit/>
          </a:bodyPr>
          <a:lstStyle/>
          <a:p>
            <a:pPr>
              <a:buNone/>
            </a:pPr>
            <a:r>
              <a:rPr lang="tr-TR" sz="1600" dirty="0">
                <a:hlinkClick r:id="rId3"/>
              </a:rPr>
              <a:t>https://tr.wikipedia.org/wiki/Alan_Turing</a:t>
            </a:r>
            <a:endParaRPr lang="tr-TR" sz="1600" dirty="0"/>
          </a:p>
        </p:txBody>
      </p:sp>
      <p:sp>
        <p:nvSpPr>
          <p:cNvPr id="5" name="Dikdörtgen 4"/>
          <p:cNvSpPr/>
          <p:nvPr/>
        </p:nvSpPr>
        <p:spPr>
          <a:xfrm>
            <a:off x="4932040" y="6455374"/>
            <a:ext cx="4104456" cy="338554"/>
          </a:xfrm>
          <a:prstGeom prst="rect">
            <a:avLst/>
          </a:prstGeom>
        </p:spPr>
        <p:txBody>
          <a:bodyPr wrap="square">
            <a:spAutoFit/>
          </a:bodyPr>
          <a:lstStyle/>
          <a:p>
            <a:pPr>
              <a:buNone/>
            </a:pPr>
            <a:r>
              <a:rPr lang="tr-TR" sz="1600" dirty="0">
                <a:hlinkClick r:id="rId4"/>
              </a:rPr>
              <a:t>https://tr.wikipedia.org/wiki/Lamda_kalkülüs</a:t>
            </a:r>
            <a:endParaRPr lang="tr-TR" sz="1600" dirty="0"/>
          </a:p>
        </p:txBody>
      </p:sp>
    </p:spTree>
    <p:extLst>
      <p:ext uri="{BB962C8B-B14F-4D97-AF65-F5344CB8AC3E}">
        <p14:creationId xmlns:p14="http://schemas.microsoft.com/office/powerpoint/2010/main" val="12830749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968152"/>
          </a:xfrm>
        </p:spPr>
        <p:txBody>
          <a:bodyPr/>
          <a:lstStyle/>
          <a:p>
            <a:r>
              <a:rPr lang="tr-TR" dirty="0"/>
              <a:t>Basic (1964)</a:t>
            </a:r>
          </a:p>
        </p:txBody>
      </p:sp>
      <p:sp>
        <p:nvSpPr>
          <p:cNvPr id="3" name="İçerik Yer Tutucusu 2"/>
          <p:cNvSpPr>
            <a:spLocks noGrp="1"/>
          </p:cNvSpPr>
          <p:nvPr>
            <p:ph idx="1"/>
          </p:nvPr>
        </p:nvSpPr>
        <p:spPr>
          <a:xfrm>
            <a:off x="228600" y="1524000"/>
            <a:ext cx="8735888" cy="5145360"/>
          </a:xfrm>
        </p:spPr>
        <p:txBody>
          <a:bodyPr>
            <a:normAutofit fontScale="85000" lnSpcReduction="20000"/>
          </a:bodyPr>
          <a:lstStyle/>
          <a:p>
            <a:pPr marL="502920" indent="-457200">
              <a:buFont typeface="Wingdings" panose="05000000000000000000" pitchFamily="2" charset="2"/>
              <a:buChar char="q"/>
            </a:pPr>
            <a:r>
              <a:rPr lang="tr-TR" b="1" dirty="0" err="1"/>
              <a:t>B</a:t>
            </a:r>
            <a:r>
              <a:rPr lang="tr-TR" dirty="0" err="1"/>
              <a:t>eginner’s</a:t>
            </a:r>
            <a:r>
              <a:rPr lang="tr-TR" dirty="0"/>
              <a:t> </a:t>
            </a:r>
            <a:r>
              <a:rPr lang="tr-TR" b="1" dirty="0" err="1"/>
              <a:t>A</a:t>
            </a:r>
            <a:r>
              <a:rPr lang="tr-TR" dirty="0" err="1"/>
              <a:t>ll-purpose</a:t>
            </a:r>
            <a:r>
              <a:rPr lang="tr-TR" dirty="0"/>
              <a:t> </a:t>
            </a:r>
            <a:r>
              <a:rPr lang="tr-TR" b="1" dirty="0" err="1"/>
              <a:t>S</a:t>
            </a:r>
            <a:r>
              <a:rPr lang="tr-TR" dirty="0" err="1"/>
              <a:t>ymbolic</a:t>
            </a:r>
            <a:r>
              <a:rPr lang="tr-TR" dirty="0"/>
              <a:t> </a:t>
            </a:r>
            <a:r>
              <a:rPr lang="tr-TR" b="1" dirty="0" err="1"/>
              <a:t>I</a:t>
            </a:r>
            <a:r>
              <a:rPr lang="tr-TR" dirty="0" err="1"/>
              <a:t>nstruction</a:t>
            </a:r>
            <a:r>
              <a:rPr lang="tr-TR" dirty="0"/>
              <a:t> </a:t>
            </a:r>
            <a:r>
              <a:rPr lang="tr-TR" b="1" dirty="0" err="1"/>
              <a:t>C</a:t>
            </a:r>
            <a:r>
              <a:rPr lang="tr-TR" dirty="0" err="1"/>
              <a:t>ode</a:t>
            </a:r>
            <a:r>
              <a:rPr lang="tr-TR" dirty="0"/>
              <a:t> </a:t>
            </a:r>
          </a:p>
          <a:p>
            <a:pPr marL="502920" indent="-457200">
              <a:buFont typeface="Wingdings" panose="05000000000000000000" pitchFamily="2" charset="2"/>
              <a:buChar char="q"/>
            </a:pPr>
            <a:r>
              <a:rPr lang="tr-TR" dirty="0"/>
              <a:t>1964’te John </a:t>
            </a:r>
            <a:r>
              <a:rPr lang="tr-TR" dirty="0" err="1"/>
              <a:t>Kemeny</a:t>
            </a:r>
            <a:r>
              <a:rPr lang="tr-TR" dirty="0"/>
              <a:t> ve Thomas </a:t>
            </a:r>
            <a:r>
              <a:rPr lang="tr-TR" dirty="0" err="1"/>
              <a:t>Kurtz</a:t>
            </a:r>
            <a:r>
              <a:rPr lang="tr-TR" dirty="0"/>
              <a:t> tarafından yapılmıştır. </a:t>
            </a:r>
          </a:p>
          <a:p>
            <a:pPr marL="502920" indent="-457200">
              <a:buFont typeface="Wingdings" panose="05000000000000000000" pitchFamily="2" charset="2"/>
              <a:buChar char="q"/>
            </a:pPr>
            <a:r>
              <a:rPr lang="tr-TR" dirty="0"/>
              <a:t>Kolay bir dil ve genel maksatlı, belirli bir alana bağlı değil </a:t>
            </a:r>
          </a:p>
          <a:p>
            <a:pPr marL="502920" indent="-457200">
              <a:buFont typeface="Wingdings" panose="05000000000000000000" pitchFamily="2" charset="2"/>
              <a:buChar char="q"/>
            </a:pPr>
            <a:r>
              <a:rPr lang="tr-TR" dirty="0"/>
              <a:t>Uzman kişilere de hitap edebiliyor, öğrencilerin öğrenmesi ve ödevleri için ideal </a:t>
            </a:r>
          </a:p>
          <a:p>
            <a:pPr marL="502920" indent="-457200">
              <a:buFont typeface="Wingdings" panose="05000000000000000000" pitchFamily="2" charset="2"/>
              <a:buChar char="q"/>
            </a:pPr>
            <a:r>
              <a:rPr lang="tr-TR" dirty="0"/>
              <a:t>Açık ve anlaşılır hata mesajlarına sahip, kullanıcı bilgisayarla etkileşimli çalışabiliyor </a:t>
            </a:r>
          </a:p>
          <a:p>
            <a:pPr marL="502920" indent="-457200">
              <a:buFont typeface="Wingdings" panose="05000000000000000000" pitchFamily="2" charset="2"/>
              <a:buChar char="q"/>
            </a:pPr>
            <a:r>
              <a:rPr lang="tr-TR" dirty="0"/>
              <a:t>Küçük boyutlu programları hızlı bir biçimde çalıştırabiliyor </a:t>
            </a:r>
          </a:p>
          <a:p>
            <a:pPr marL="502920" indent="-457200">
              <a:buFont typeface="Wingdings" panose="05000000000000000000" pitchFamily="2" charset="2"/>
              <a:buChar char="q"/>
            </a:pPr>
            <a:r>
              <a:rPr lang="tr-TR" dirty="0"/>
              <a:t>Kullanım için donanım bilgisine sahip olmaya gerek yok </a:t>
            </a:r>
          </a:p>
          <a:p>
            <a:pPr marL="502920" indent="-457200">
              <a:buFont typeface="Wingdings" panose="05000000000000000000" pitchFamily="2" charset="2"/>
              <a:buChar char="q"/>
            </a:pPr>
            <a:r>
              <a:rPr lang="tr-TR" dirty="0"/>
              <a:t>Kullanıcıyı işletim sistemi ayrıntılarından dahi koruyabiliyor </a:t>
            </a:r>
          </a:p>
          <a:p>
            <a:pPr marL="502920" indent="-457200">
              <a:buFont typeface="Wingdings" panose="05000000000000000000" pitchFamily="2" charset="2"/>
              <a:buChar char="q"/>
            </a:pPr>
            <a:r>
              <a:rPr lang="tr-TR" dirty="0"/>
              <a:t>Derleyici kullanıyor, programın tümü makine diline çevrildikten sonra icra ediliyor </a:t>
            </a:r>
          </a:p>
          <a:p>
            <a:pPr marL="502920" indent="-457200">
              <a:buFont typeface="Wingdings" panose="05000000000000000000" pitchFamily="2" charset="2"/>
              <a:buChar char="q"/>
            </a:pPr>
            <a:r>
              <a:rPr lang="tr-TR" dirty="0"/>
              <a:t>BASIC’in pek çok versiyonları olmuştur. 1989’da ise nesne yönelimli uyarlama olan Visual BASIC ve 1998’de VB6.0 sunulmuştur.</a:t>
            </a:r>
          </a:p>
        </p:txBody>
      </p:sp>
    </p:spTree>
    <p:extLst>
      <p:ext uri="{BB962C8B-B14F-4D97-AF65-F5344CB8AC3E}">
        <p14:creationId xmlns:p14="http://schemas.microsoft.com/office/powerpoint/2010/main" val="21629550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1040160"/>
          </a:xfrm>
        </p:spPr>
        <p:txBody>
          <a:bodyPr/>
          <a:lstStyle/>
          <a:p>
            <a:r>
              <a:rPr lang="tr-TR" dirty="0"/>
              <a:t>Basic</a:t>
            </a: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490662"/>
            <a:ext cx="7313239" cy="5106690"/>
          </a:xfrm>
          <a:prstGeom prst="rect">
            <a:avLst/>
          </a:prstGeom>
        </p:spPr>
      </p:pic>
    </p:spTree>
    <p:extLst>
      <p:ext uri="{BB962C8B-B14F-4D97-AF65-F5344CB8AC3E}">
        <p14:creationId xmlns:p14="http://schemas.microsoft.com/office/powerpoint/2010/main" val="6169189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1040160"/>
          </a:xfrm>
        </p:spPr>
        <p:txBody>
          <a:bodyPr/>
          <a:lstStyle/>
          <a:p>
            <a:r>
              <a:rPr lang="tr-TR" dirty="0"/>
              <a:t>Basic Kod Örneği</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484784"/>
            <a:ext cx="6912767" cy="5256584"/>
          </a:xfrm>
          <a:prstGeom prst="rect">
            <a:avLst/>
          </a:prstGeom>
        </p:spPr>
      </p:pic>
    </p:spTree>
    <p:extLst>
      <p:ext uri="{BB962C8B-B14F-4D97-AF65-F5344CB8AC3E}">
        <p14:creationId xmlns:p14="http://schemas.microsoft.com/office/powerpoint/2010/main" val="33117182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824136"/>
          </a:xfrm>
        </p:spPr>
        <p:txBody>
          <a:bodyPr/>
          <a:lstStyle/>
          <a:p>
            <a:r>
              <a:rPr lang="tr-TR" dirty="0"/>
              <a:t>Herkes İçin Her Şey: PL / I (1965)</a:t>
            </a:r>
          </a:p>
        </p:txBody>
      </p:sp>
      <p:sp>
        <p:nvSpPr>
          <p:cNvPr id="3" name="İçerik Yer Tutucusu 2"/>
          <p:cNvSpPr>
            <a:spLocks noGrp="1"/>
          </p:cNvSpPr>
          <p:nvPr>
            <p:ph idx="1"/>
          </p:nvPr>
        </p:nvSpPr>
        <p:spPr>
          <a:xfrm>
            <a:off x="228600" y="1524000"/>
            <a:ext cx="8663880" cy="5145360"/>
          </a:xfrm>
        </p:spPr>
        <p:txBody>
          <a:bodyPr>
            <a:normAutofit fontScale="92500" lnSpcReduction="10000"/>
          </a:bodyPr>
          <a:lstStyle/>
          <a:p>
            <a:pPr marL="502920" indent="-457200">
              <a:buFont typeface="Wingdings" panose="05000000000000000000" pitchFamily="2" charset="2"/>
              <a:buChar char="q"/>
            </a:pPr>
            <a:r>
              <a:rPr lang="tr-TR" dirty="0"/>
              <a:t>IBM ve SHARE tarafından tasarlandı </a:t>
            </a:r>
          </a:p>
          <a:p>
            <a:pPr marL="502920" indent="-457200">
              <a:buFont typeface="Wingdings" panose="05000000000000000000" pitchFamily="2" charset="2"/>
              <a:buChar char="q"/>
            </a:pPr>
            <a:r>
              <a:rPr lang="tr-TR" dirty="0"/>
              <a:t>COBOL, Fortran IV ve ALGOL 60’tan sonra bilimsel ve işletme problemlerine çözüm sağlayabilmek için </a:t>
            </a:r>
            <a:r>
              <a:rPr lang="tr-TR" dirty="0" err="1"/>
              <a:t>floating-point</a:t>
            </a:r>
            <a:r>
              <a:rPr lang="tr-TR" dirty="0"/>
              <a:t> ve </a:t>
            </a:r>
            <a:r>
              <a:rPr lang="tr-TR" dirty="0" err="1"/>
              <a:t>decimal</a:t>
            </a:r>
            <a:r>
              <a:rPr lang="tr-TR" dirty="0"/>
              <a:t> veri tiplerini desteklemek üzere geliştirilmiş bir dildir. </a:t>
            </a:r>
          </a:p>
          <a:p>
            <a:pPr marL="502920" indent="-457200">
              <a:buFont typeface="Wingdings" panose="05000000000000000000" pitchFamily="2" charset="2"/>
              <a:buChar char="q"/>
            </a:pPr>
            <a:r>
              <a:rPr lang="tr-TR" dirty="0"/>
              <a:t>1964'teki bilgi işlem durumu (IBM'in bakış açısı) </a:t>
            </a:r>
          </a:p>
          <a:p>
            <a:pPr marL="1149350" lvl="1" indent="-457200">
              <a:buFont typeface="Wingdings" panose="05000000000000000000" pitchFamily="2" charset="2"/>
              <a:buChar char="q"/>
            </a:pPr>
            <a:r>
              <a:rPr lang="tr-TR" dirty="0"/>
              <a:t>Bilimsel hesaplama </a:t>
            </a:r>
          </a:p>
          <a:p>
            <a:pPr marL="1444625" lvl="2" indent="-457200">
              <a:buSzPct val="80000"/>
              <a:buFont typeface="Wingdings" panose="05000000000000000000" pitchFamily="2" charset="2"/>
              <a:buChar char="§"/>
            </a:pPr>
            <a:r>
              <a:rPr lang="tr-TR" dirty="0"/>
              <a:t>IBM 1620 ve 7090 bilgisayarlar </a:t>
            </a:r>
          </a:p>
          <a:p>
            <a:pPr marL="1444625" lvl="2" indent="-457200">
              <a:buSzPct val="80000"/>
              <a:buFont typeface="Wingdings" panose="05000000000000000000" pitchFamily="2" charset="2"/>
              <a:buChar char="§"/>
            </a:pPr>
            <a:r>
              <a:rPr lang="tr-TR" dirty="0"/>
              <a:t>FORTRAN </a:t>
            </a:r>
          </a:p>
          <a:p>
            <a:pPr marL="1444625" lvl="2" indent="-457200">
              <a:buSzPct val="80000"/>
              <a:buFont typeface="Wingdings" panose="05000000000000000000" pitchFamily="2" charset="2"/>
              <a:buChar char="§"/>
            </a:pPr>
            <a:r>
              <a:rPr lang="tr-TR" dirty="0"/>
              <a:t>SHARE kullanıcı grubu </a:t>
            </a:r>
          </a:p>
          <a:p>
            <a:pPr marL="1149350" lvl="1" indent="-457200">
              <a:buSzPct val="50000"/>
              <a:buFont typeface="Wingdings" panose="05000000000000000000" pitchFamily="2" charset="2"/>
              <a:buChar char="q"/>
            </a:pPr>
            <a:r>
              <a:rPr lang="tr-TR" dirty="0"/>
              <a:t>İşletme bilgi işlem </a:t>
            </a:r>
          </a:p>
          <a:p>
            <a:pPr marL="1444625" lvl="2" indent="-457200">
              <a:buSzPct val="80000"/>
              <a:buFont typeface="Wingdings" panose="05000000000000000000" pitchFamily="2" charset="2"/>
              <a:buChar char="§"/>
            </a:pPr>
            <a:r>
              <a:rPr lang="tr-TR" dirty="0"/>
              <a:t>IBM 1401, 7080 bilgisayarlar </a:t>
            </a:r>
          </a:p>
          <a:p>
            <a:pPr marL="1444625" lvl="2" indent="-457200">
              <a:buSzPct val="80000"/>
              <a:buFont typeface="Wingdings" panose="05000000000000000000" pitchFamily="2" charset="2"/>
              <a:buChar char="§"/>
            </a:pPr>
            <a:r>
              <a:rPr lang="tr-TR" dirty="0"/>
              <a:t>COBOL </a:t>
            </a:r>
          </a:p>
          <a:p>
            <a:pPr marL="1444625" lvl="2" indent="-457200">
              <a:buSzPct val="80000"/>
              <a:buFont typeface="Wingdings" panose="05000000000000000000" pitchFamily="2" charset="2"/>
              <a:buChar char="§"/>
            </a:pPr>
            <a:r>
              <a:rPr lang="tr-TR" dirty="0"/>
              <a:t>GUIDE kullanıcı grubu </a:t>
            </a:r>
          </a:p>
        </p:txBody>
      </p:sp>
      <p:pic>
        <p:nvPicPr>
          <p:cNvPr id="4" name="image45.png"/>
          <p:cNvPicPr/>
          <p:nvPr/>
        </p:nvPicPr>
        <p:blipFill>
          <a:blip r:embed="rId2" cstate="print"/>
          <a:stretch>
            <a:fillRect/>
          </a:stretch>
        </p:blipFill>
        <p:spPr>
          <a:xfrm>
            <a:off x="5545174" y="4149080"/>
            <a:ext cx="3635896" cy="2520280"/>
          </a:xfrm>
          <a:prstGeom prst="rect">
            <a:avLst/>
          </a:prstGeom>
        </p:spPr>
      </p:pic>
    </p:spTree>
    <p:extLst>
      <p:ext uri="{BB962C8B-B14F-4D97-AF65-F5344CB8AC3E}">
        <p14:creationId xmlns:p14="http://schemas.microsoft.com/office/powerpoint/2010/main" val="17523364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1112168"/>
          </a:xfrm>
        </p:spPr>
        <p:txBody>
          <a:bodyPr/>
          <a:lstStyle/>
          <a:p>
            <a:r>
              <a:rPr lang="tr-TR" dirty="0"/>
              <a:t>Herkes İçin Her Şey: PL / I </a:t>
            </a:r>
          </a:p>
        </p:txBody>
      </p:sp>
      <p:sp>
        <p:nvSpPr>
          <p:cNvPr id="3" name="İçerik Yer Tutucusu 2"/>
          <p:cNvSpPr>
            <a:spLocks noGrp="1"/>
          </p:cNvSpPr>
          <p:nvPr>
            <p:ph idx="1"/>
          </p:nvPr>
        </p:nvSpPr>
        <p:spPr>
          <a:xfrm>
            <a:off x="228600" y="1772816"/>
            <a:ext cx="8735888" cy="4857328"/>
          </a:xfrm>
        </p:spPr>
        <p:txBody>
          <a:bodyPr>
            <a:normAutofit fontScale="92500"/>
          </a:bodyPr>
          <a:lstStyle/>
          <a:p>
            <a:pPr marL="502920" indent="-457200">
              <a:buFont typeface="Wingdings" panose="05000000000000000000" pitchFamily="2" charset="2"/>
              <a:buChar char="q"/>
            </a:pPr>
            <a:r>
              <a:rPr lang="tr-TR" dirty="0"/>
              <a:t>Önerdiği çözüm: (Bilimsel ve Mesleki uygulamalar) </a:t>
            </a:r>
          </a:p>
          <a:p>
            <a:pPr marL="1149350" lvl="1" indent="-457200">
              <a:buFont typeface="Wingdings" panose="05000000000000000000" pitchFamily="2" charset="2"/>
              <a:buChar char="q"/>
            </a:pPr>
            <a:r>
              <a:rPr lang="tr-TR" dirty="0"/>
              <a:t>Her iki tür uygulamayı da yapmak için yeni bir bilgisayar oluşturun </a:t>
            </a:r>
          </a:p>
          <a:p>
            <a:pPr marL="1149350" lvl="1" indent="-457200">
              <a:buFont typeface="Wingdings" panose="05000000000000000000" pitchFamily="2" charset="2"/>
              <a:buChar char="q"/>
            </a:pPr>
            <a:r>
              <a:rPr lang="tr-TR" dirty="0"/>
              <a:t>Her iki tür uygulamayı da yapmak için yeni bir dil tasarlayın </a:t>
            </a:r>
          </a:p>
          <a:p>
            <a:pPr marL="502920" indent="-457200">
              <a:buFont typeface="Wingdings" panose="05000000000000000000" pitchFamily="2" charset="2"/>
              <a:buChar char="q"/>
            </a:pPr>
            <a:r>
              <a:rPr lang="tr-TR" dirty="0"/>
              <a:t>Farklı programlama dillerinin güzel özelliklerini bir araya getirmeyi amaçlamıştır. </a:t>
            </a:r>
          </a:p>
          <a:p>
            <a:pPr marL="1149350" lvl="1" indent="-457200">
              <a:buFont typeface="Wingdings" panose="05000000000000000000" pitchFamily="2" charset="2"/>
              <a:buChar char="q"/>
            </a:pPr>
            <a:r>
              <a:rPr lang="tr-TR" dirty="0"/>
              <a:t>ALGOL 60 (</a:t>
            </a:r>
            <a:r>
              <a:rPr lang="tr-TR" dirty="0" err="1"/>
              <a:t>recursion</a:t>
            </a:r>
            <a:r>
              <a:rPr lang="tr-TR" dirty="0"/>
              <a:t> </a:t>
            </a:r>
            <a:r>
              <a:rPr lang="tr-TR" dirty="0" err="1"/>
              <a:t>and</a:t>
            </a:r>
            <a:r>
              <a:rPr lang="tr-TR" dirty="0"/>
              <a:t> </a:t>
            </a:r>
            <a:r>
              <a:rPr lang="tr-TR" dirty="0" err="1"/>
              <a:t>block</a:t>
            </a:r>
            <a:r>
              <a:rPr lang="tr-TR" dirty="0"/>
              <a:t> </a:t>
            </a:r>
            <a:r>
              <a:rPr lang="tr-TR" dirty="0" err="1"/>
              <a:t>structure</a:t>
            </a:r>
            <a:r>
              <a:rPr lang="tr-TR" dirty="0"/>
              <a:t>), </a:t>
            </a:r>
          </a:p>
          <a:p>
            <a:pPr marL="1149350" lvl="1" indent="-457200">
              <a:buFont typeface="Wingdings" panose="05000000000000000000" pitchFamily="2" charset="2"/>
              <a:buChar char="q"/>
            </a:pPr>
            <a:r>
              <a:rPr lang="tr-TR" dirty="0"/>
              <a:t>Fortran IV (global data aracılığıyla iletişim ile ayrı derleme), </a:t>
            </a:r>
          </a:p>
          <a:p>
            <a:pPr marL="1149350" lvl="1" indent="-457200">
              <a:buFont typeface="Wingdings" panose="05000000000000000000" pitchFamily="2" charset="2"/>
              <a:buChar char="q"/>
            </a:pPr>
            <a:r>
              <a:rPr lang="tr-TR" dirty="0"/>
              <a:t>COBOL 60 (data </a:t>
            </a:r>
            <a:r>
              <a:rPr lang="tr-TR" dirty="0" err="1"/>
              <a:t>structures</a:t>
            </a:r>
            <a:r>
              <a:rPr lang="tr-TR" dirty="0"/>
              <a:t>, </a:t>
            </a:r>
            <a:r>
              <a:rPr lang="tr-TR" dirty="0" err="1"/>
              <a:t>input</a:t>
            </a:r>
            <a:r>
              <a:rPr lang="tr-TR" dirty="0"/>
              <a:t>/</a:t>
            </a:r>
            <a:r>
              <a:rPr lang="tr-TR" dirty="0" err="1"/>
              <a:t>output</a:t>
            </a:r>
            <a:r>
              <a:rPr lang="tr-TR" dirty="0"/>
              <a:t>, </a:t>
            </a:r>
            <a:r>
              <a:rPr lang="tr-TR" dirty="0" err="1"/>
              <a:t>and</a:t>
            </a:r>
            <a:r>
              <a:rPr lang="tr-TR" dirty="0"/>
              <a:t> </a:t>
            </a:r>
            <a:r>
              <a:rPr lang="tr-TR" dirty="0" err="1"/>
              <a:t>reportgenerating</a:t>
            </a:r>
            <a:r>
              <a:rPr lang="tr-TR" dirty="0"/>
              <a:t> </a:t>
            </a:r>
            <a:r>
              <a:rPr lang="tr-TR" dirty="0" err="1"/>
              <a:t>facilities</a:t>
            </a:r>
            <a:r>
              <a:rPr lang="tr-TR" dirty="0"/>
              <a:t>) </a:t>
            </a:r>
          </a:p>
          <a:p>
            <a:pPr marL="502920" indent="-457200">
              <a:buFont typeface="Wingdings" panose="05000000000000000000" pitchFamily="2" charset="2"/>
              <a:buChar char="q"/>
            </a:pPr>
            <a:r>
              <a:rPr lang="tr-TR" dirty="0"/>
              <a:t>Teoride iyi olsa da pek kullanımı olmamıştır.</a:t>
            </a:r>
          </a:p>
        </p:txBody>
      </p:sp>
    </p:spTree>
    <p:extLst>
      <p:ext uri="{BB962C8B-B14F-4D97-AF65-F5344CB8AC3E}">
        <p14:creationId xmlns:p14="http://schemas.microsoft.com/office/powerpoint/2010/main" val="5428644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1040160"/>
          </a:xfrm>
        </p:spPr>
        <p:txBody>
          <a:bodyPr/>
          <a:lstStyle/>
          <a:p>
            <a:r>
              <a:rPr lang="tr-TR" dirty="0"/>
              <a:t>Herkes İçin Her Şey: PL / I</a:t>
            </a:r>
          </a:p>
        </p:txBody>
      </p:sp>
      <p:sp>
        <p:nvSpPr>
          <p:cNvPr id="3" name="İçerik Yer Tutucusu 2"/>
          <p:cNvSpPr>
            <a:spLocks noGrp="1"/>
          </p:cNvSpPr>
          <p:nvPr>
            <p:ph idx="1"/>
          </p:nvPr>
        </p:nvSpPr>
        <p:spPr>
          <a:xfrm>
            <a:off x="253752" y="1700808"/>
            <a:ext cx="8735888" cy="5073352"/>
          </a:xfrm>
        </p:spPr>
        <p:txBody>
          <a:bodyPr>
            <a:normAutofit fontScale="92500" lnSpcReduction="20000"/>
          </a:bodyPr>
          <a:lstStyle/>
          <a:p>
            <a:pPr marL="502920" indent="-457200">
              <a:buFont typeface="Wingdings" panose="05000000000000000000" pitchFamily="2" charset="2"/>
              <a:buChar char="q"/>
            </a:pPr>
            <a:r>
              <a:rPr lang="tr-TR" dirty="0"/>
              <a:t>Gelişimi olmasa da literatüre katkıları vardır: </a:t>
            </a:r>
          </a:p>
          <a:p>
            <a:pPr marL="1149350" lvl="1" indent="-457200">
              <a:buFont typeface="Wingdings" panose="05000000000000000000" pitchFamily="2" charset="2"/>
              <a:buChar char="q"/>
            </a:pPr>
            <a:r>
              <a:rPr lang="tr-TR" dirty="0"/>
              <a:t>Programların eşzamanlı olarak yürütülen alt programlar oluşturmasına izin verildi. Bu iyi bir fikir olmasına rağmen, PL / </a:t>
            </a:r>
            <a:r>
              <a:rPr lang="tr-TR" dirty="0" err="1"/>
              <a:t>I'de</a:t>
            </a:r>
            <a:r>
              <a:rPr lang="tr-TR" dirty="0"/>
              <a:t> bu özellik zayıf kaldı. </a:t>
            </a:r>
          </a:p>
          <a:p>
            <a:pPr marL="1149350" lvl="1" indent="-457200">
              <a:buFont typeface="Wingdings" panose="05000000000000000000" pitchFamily="2" charset="2"/>
              <a:buChar char="q"/>
            </a:pPr>
            <a:r>
              <a:rPr lang="tr-TR" dirty="0"/>
              <a:t>23 farklı türdeki </a:t>
            </a:r>
            <a:r>
              <a:rPr lang="tr-TR" b="1" dirty="0"/>
              <a:t>istisnayı </a:t>
            </a:r>
            <a:r>
              <a:rPr lang="tr-TR" dirty="0"/>
              <a:t>veya çalışma zamanı hatalarını tespit etmek ve işlemek mümkündü. </a:t>
            </a:r>
          </a:p>
          <a:p>
            <a:pPr marL="1149350" lvl="1" indent="-457200">
              <a:buFont typeface="Wingdings" panose="05000000000000000000" pitchFamily="2" charset="2"/>
              <a:buChar char="q"/>
            </a:pPr>
            <a:r>
              <a:rPr lang="tr-TR" dirty="0"/>
              <a:t>Alt programların yinelemeli olarak kullanılmasına izin verildi. Diğer taraftan daha verimli bir sistem için bu özelliğin devre dışı bırakılmasına da olanak verildi. </a:t>
            </a:r>
          </a:p>
          <a:p>
            <a:pPr marL="1149350" lvl="1" indent="-457200">
              <a:buFont typeface="Wingdings" panose="05000000000000000000" pitchFamily="2" charset="2"/>
              <a:buChar char="q"/>
            </a:pPr>
            <a:r>
              <a:rPr lang="tr-TR" dirty="0"/>
              <a:t>İşaretçiler bir veri türü olarak dahil edildi. </a:t>
            </a:r>
          </a:p>
          <a:p>
            <a:pPr marL="1149350" lvl="1" indent="-457200">
              <a:buFont typeface="Wingdings" panose="05000000000000000000" pitchFamily="2" charset="2"/>
              <a:buChar char="q"/>
            </a:pPr>
            <a:r>
              <a:rPr lang="tr-TR" dirty="0"/>
              <a:t>Dizilerin kesitlerine referans verilebilir. Örneğin, bir matrisin üçüncü satırına tek boyutlu bir diziymiş gibi başvurulabilir. </a:t>
            </a:r>
          </a:p>
          <a:p>
            <a:pPr marL="502920" indent="-457200">
              <a:buFont typeface="Wingdings" panose="05000000000000000000" pitchFamily="2" charset="2"/>
              <a:buChar char="q"/>
            </a:pPr>
            <a:r>
              <a:rPr lang="tr-TR" dirty="0"/>
              <a:t>Problemler </a:t>
            </a:r>
          </a:p>
          <a:p>
            <a:pPr marL="1149350" lvl="1" indent="-457200">
              <a:buFont typeface="Wingdings" panose="05000000000000000000" pitchFamily="2" charset="2"/>
              <a:buChar char="q"/>
            </a:pPr>
            <a:r>
              <a:rPr lang="tr-TR" dirty="0"/>
              <a:t>Karmaşıklık </a:t>
            </a:r>
          </a:p>
          <a:p>
            <a:pPr marL="1149350" lvl="1" indent="-457200">
              <a:buFont typeface="Wingdings" panose="05000000000000000000" pitchFamily="2" charset="2"/>
              <a:buChar char="q"/>
            </a:pPr>
            <a:r>
              <a:rPr lang="tr-TR" dirty="0"/>
              <a:t>Kötü tasarım</a:t>
            </a:r>
          </a:p>
        </p:txBody>
      </p:sp>
    </p:spTree>
    <p:extLst>
      <p:ext uri="{BB962C8B-B14F-4D97-AF65-F5344CB8AC3E}">
        <p14:creationId xmlns:p14="http://schemas.microsoft.com/office/powerpoint/2010/main" val="30954612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7504" y="0"/>
            <a:ext cx="7696200" cy="1295400"/>
          </a:xfrm>
        </p:spPr>
        <p:txBody>
          <a:bodyPr/>
          <a:lstStyle/>
          <a:p>
            <a:r>
              <a:rPr lang="tr-TR" dirty="0"/>
              <a:t>PL / I Kod Örneği</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484784"/>
            <a:ext cx="6760096" cy="5184576"/>
          </a:xfrm>
          <a:prstGeom prst="rect">
            <a:avLst/>
          </a:prstGeom>
        </p:spPr>
      </p:pic>
    </p:spTree>
    <p:extLst>
      <p:ext uri="{BB962C8B-B14F-4D97-AF65-F5344CB8AC3E}">
        <p14:creationId xmlns:p14="http://schemas.microsoft.com/office/powerpoint/2010/main" val="17974333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nn-NO" dirty="0"/>
              <a:t>İki Erken Dinamik Dil ( 1960’lar): APL ve SNOBOL</a:t>
            </a:r>
            <a:endParaRPr lang="tr-TR" dirty="0"/>
          </a:p>
        </p:txBody>
      </p:sp>
      <p:sp>
        <p:nvSpPr>
          <p:cNvPr id="3" name="İçerik Yer Tutucusu 2"/>
          <p:cNvSpPr>
            <a:spLocks noGrp="1"/>
          </p:cNvSpPr>
          <p:nvPr>
            <p:ph idx="1"/>
          </p:nvPr>
        </p:nvSpPr>
        <p:spPr>
          <a:xfrm>
            <a:off x="228600" y="2276872"/>
            <a:ext cx="8305800" cy="3993231"/>
          </a:xfrm>
        </p:spPr>
        <p:txBody>
          <a:bodyPr>
            <a:normAutofit/>
          </a:bodyPr>
          <a:lstStyle/>
          <a:p>
            <a:pPr marL="502920" indent="-457200">
              <a:buFont typeface="Wingdings" panose="05000000000000000000" pitchFamily="2" charset="2"/>
              <a:buChar char="q"/>
            </a:pPr>
            <a:r>
              <a:rPr lang="tr-TR" dirty="0"/>
              <a:t>Dinamik yazım ve dinamik depolama tahsisi ile karakterize edilmiştir. </a:t>
            </a:r>
          </a:p>
          <a:p>
            <a:pPr marL="502920" indent="-457200">
              <a:buFont typeface="Wingdings" panose="05000000000000000000" pitchFamily="2" charset="2"/>
              <a:buChar char="q"/>
            </a:pPr>
            <a:r>
              <a:rPr lang="tr-TR" dirty="0"/>
              <a:t>Değişkenler türsüzdür </a:t>
            </a:r>
          </a:p>
          <a:p>
            <a:pPr marL="1149350" lvl="1" indent="-457200">
              <a:buFont typeface="Wingdings" panose="05000000000000000000" pitchFamily="2" charset="2"/>
              <a:buChar char="q"/>
            </a:pPr>
            <a:r>
              <a:rPr lang="tr-TR" dirty="0"/>
              <a:t>Bir değişken, kendisine bir değer atandığında bir tür edinir </a:t>
            </a:r>
          </a:p>
          <a:p>
            <a:pPr marL="502920" indent="-457200">
              <a:buFont typeface="Wingdings" panose="05000000000000000000" pitchFamily="2" charset="2"/>
              <a:buChar char="q"/>
            </a:pPr>
            <a:r>
              <a:rPr lang="tr-TR" dirty="0"/>
              <a:t>Depolama, bir değer atandığında bir değişkene tahsis edilir. (Bellek daha dinamik kullanılıyor)</a:t>
            </a:r>
          </a:p>
        </p:txBody>
      </p:sp>
    </p:spTree>
    <p:extLst>
      <p:ext uri="{BB962C8B-B14F-4D97-AF65-F5344CB8AC3E}">
        <p14:creationId xmlns:p14="http://schemas.microsoft.com/office/powerpoint/2010/main" val="20074617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1112168"/>
          </a:xfrm>
        </p:spPr>
        <p:txBody>
          <a:bodyPr/>
          <a:lstStyle/>
          <a:p>
            <a:r>
              <a:rPr lang="tr-TR" dirty="0"/>
              <a:t>APL</a:t>
            </a:r>
          </a:p>
        </p:txBody>
      </p:sp>
      <p:sp>
        <p:nvSpPr>
          <p:cNvPr id="3" name="İçerik Yer Tutucusu 2"/>
          <p:cNvSpPr>
            <a:spLocks noGrp="1"/>
          </p:cNvSpPr>
          <p:nvPr>
            <p:ph idx="1"/>
          </p:nvPr>
        </p:nvSpPr>
        <p:spPr>
          <a:xfrm>
            <a:off x="228600" y="2708920"/>
            <a:ext cx="8305800" cy="3777208"/>
          </a:xfrm>
        </p:spPr>
        <p:txBody>
          <a:bodyPr/>
          <a:lstStyle/>
          <a:p>
            <a:pPr marL="502920" indent="-457200">
              <a:buFont typeface="Wingdings" panose="05000000000000000000" pitchFamily="2" charset="2"/>
              <a:buChar char="q"/>
            </a:pPr>
            <a:r>
              <a:rPr lang="tr-TR" dirty="0"/>
              <a:t>1960 civarında </a:t>
            </a:r>
            <a:r>
              <a:rPr lang="tr-TR" dirty="0" err="1"/>
              <a:t>Ken</a:t>
            </a:r>
            <a:r>
              <a:rPr lang="tr-TR" dirty="0"/>
              <a:t> </a:t>
            </a:r>
            <a:r>
              <a:rPr lang="tr-TR" dirty="0" err="1"/>
              <a:t>Iverson</a:t>
            </a:r>
            <a:r>
              <a:rPr lang="tr-TR" dirty="0"/>
              <a:t> tarafından IBM'de bir donanım tanımlama dili olarak tasarlandı. </a:t>
            </a:r>
          </a:p>
          <a:p>
            <a:pPr marL="502920" indent="-457200">
              <a:buFont typeface="Wingdings" panose="05000000000000000000" pitchFamily="2" charset="2"/>
              <a:buChar char="q"/>
            </a:pPr>
            <a:r>
              <a:rPr lang="tr-TR" dirty="0"/>
              <a:t>Dil ifadelerini oluşturan pek çok sayıda operatör vardır. Ancak, okuması oldukça zordur. Diğer taraftan kodların yazılması hızlıdır. </a:t>
            </a:r>
          </a:p>
          <a:p>
            <a:pPr marL="502920" indent="-457200">
              <a:buFont typeface="Wingdings" panose="05000000000000000000" pitchFamily="2" charset="2"/>
              <a:buChar char="q"/>
            </a:pPr>
            <a:r>
              <a:rPr lang="tr-TR" dirty="0"/>
              <a:t>Çok az da olsa hala kullanımda.</a:t>
            </a:r>
          </a:p>
        </p:txBody>
      </p:sp>
      <p:pic>
        <p:nvPicPr>
          <p:cNvPr id="4" name="image46.png"/>
          <p:cNvPicPr/>
          <p:nvPr/>
        </p:nvPicPr>
        <p:blipFill>
          <a:blip r:embed="rId2" cstate="print"/>
          <a:stretch>
            <a:fillRect/>
          </a:stretch>
        </p:blipFill>
        <p:spPr>
          <a:xfrm>
            <a:off x="5004048" y="1528729"/>
            <a:ext cx="2920752" cy="964167"/>
          </a:xfrm>
          <a:prstGeom prst="rect">
            <a:avLst/>
          </a:prstGeom>
        </p:spPr>
      </p:pic>
    </p:spTree>
    <p:extLst>
      <p:ext uri="{BB962C8B-B14F-4D97-AF65-F5344CB8AC3E}">
        <p14:creationId xmlns:p14="http://schemas.microsoft.com/office/powerpoint/2010/main" val="32022982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1256184"/>
          </a:xfrm>
        </p:spPr>
        <p:txBody>
          <a:bodyPr/>
          <a:lstStyle/>
          <a:p>
            <a:r>
              <a:rPr lang="tr-TR" dirty="0"/>
              <a:t>SNOBOL</a:t>
            </a:r>
          </a:p>
        </p:txBody>
      </p:sp>
      <p:sp>
        <p:nvSpPr>
          <p:cNvPr id="3" name="İçerik Yer Tutucusu 2"/>
          <p:cNvSpPr>
            <a:spLocks noGrp="1"/>
          </p:cNvSpPr>
          <p:nvPr>
            <p:ph idx="1"/>
          </p:nvPr>
        </p:nvSpPr>
        <p:spPr>
          <a:xfrm>
            <a:off x="228600" y="1916832"/>
            <a:ext cx="8663880" cy="4857328"/>
          </a:xfrm>
        </p:spPr>
        <p:txBody>
          <a:bodyPr>
            <a:normAutofit lnSpcReduction="10000"/>
          </a:bodyPr>
          <a:lstStyle/>
          <a:p>
            <a:pPr marL="502920" indent="-457200">
              <a:buFont typeface="Wingdings" panose="05000000000000000000" pitchFamily="2" charset="2"/>
              <a:buChar char="q"/>
            </a:pPr>
            <a:r>
              <a:rPr lang="tr-TR" dirty="0"/>
              <a:t>1964 yılında </a:t>
            </a:r>
            <a:r>
              <a:rPr lang="tr-TR" dirty="0" err="1"/>
              <a:t>Farber</a:t>
            </a:r>
            <a:r>
              <a:rPr lang="tr-TR" dirty="0"/>
              <a:t>, </a:t>
            </a:r>
            <a:r>
              <a:rPr lang="tr-TR" dirty="0" err="1"/>
              <a:t>Griswold</a:t>
            </a:r>
            <a:r>
              <a:rPr lang="tr-TR" dirty="0"/>
              <a:t>, </a:t>
            </a:r>
            <a:r>
              <a:rPr lang="tr-TR" dirty="0" err="1"/>
              <a:t>and</a:t>
            </a:r>
            <a:r>
              <a:rPr lang="tr-TR" dirty="0"/>
              <a:t> </a:t>
            </a:r>
            <a:r>
              <a:rPr lang="tr-TR" dirty="0" err="1"/>
              <a:t>Polensky</a:t>
            </a:r>
            <a:r>
              <a:rPr lang="tr-TR" dirty="0"/>
              <a:t> tarafından SNOBOL (</a:t>
            </a:r>
            <a:r>
              <a:rPr lang="tr-TR" dirty="0" err="1"/>
              <a:t>Snowball</a:t>
            </a:r>
            <a:r>
              <a:rPr lang="tr-TR" dirty="0"/>
              <a:t>) metin işleyici (</a:t>
            </a:r>
            <a:r>
              <a:rPr lang="tr-TR" dirty="0" err="1"/>
              <a:t>text</a:t>
            </a:r>
            <a:r>
              <a:rPr lang="tr-TR" dirty="0"/>
              <a:t> </a:t>
            </a:r>
            <a:r>
              <a:rPr lang="tr-TR" dirty="0" err="1"/>
              <a:t>processing</a:t>
            </a:r>
            <a:r>
              <a:rPr lang="tr-TR" dirty="0"/>
              <a:t>) olarak </a:t>
            </a:r>
            <a:r>
              <a:rPr lang="tr-TR" dirty="0" err="1"/>
              <a:t>Bell</a:t>
            </a:r>
            <a:r>
              <a:rPr lang="tr-TR" dirty="0"/>
              <a:t> </a:t>
            </a:r>
            <a:r>
              <a:rPr lang="tr-TR" dirty="0" err="1"/>
              <a:t>Lab’da</a:t>
            </a:r>
            <a:r>
              <a:rPr lang="tr-TR" dirty="0"/>
              <a:t> özel olarak üretilmiştir. </a:t>
            </a:r>
          </a:p>
          <a:p>
            <a:pPr marL="502920" indent="-457200">
              <a:buFont typeface="Wingdings" panose="05000000000000000000" pitchFamily="2" charset="2"/>
              <a:buChar char="q"/>
            </a:pPr>
            <a:r>
              <a:rPr lang="tr-TR" dirty="0" err="1"/>
              <a:t>String</a:t>
            </a:r>
            <a:r>
              <a:rPr lang="tr-TR" dirty="0"/>
              <a:t> </a:t>
            </a:r>
            <a:r>
              <a:rPr lang="tr-TR" dirty="0" err="1"/>
              <a:t>pattern</a:t>
            </a:r>
            <a:r>
              <a:rPr lang="tr-TR" dirty="0"/>
              <a:t> eşleştirmede güçlü operatörler </a:t>
            </a:r>
          </a:p>
          <a:p>
            <a:pPr marL="502920" indent="-457200">
              <a:buFont typeface="Wingdings" panose="05000000000000000000" pitchFamily="2" charset="2"/>
              <a:buChar char="q"/>
            </a:pPr>
            <a:r>
              <a:rPr lang="tr-TR" dirty="0"/>
              <a:t>Alternatiflerine göre yavaş bir dildir. </a:t>
            </a:r>
          </a:p>
          <a:p>
            <a:pPr marL="502920" indent="-457200">
              <a:buFont typeface="Wingdings" panose="05000000000000000000" pitchFamily="2" charset="2"/>
              <a:buChar char="q"/>
            </a:pPr>
            <a:r>
              <a:rPr lang="tr-TR" dirty="0"/>
              <a:t>SNOBOL dili yorumlayıcı kullanan bir dildir. </a:t>
            </a:r>
          </a:p>
          <a:p>
            <a:pPr marL="502920" indent="-457200">
              <a:buFont typeface="Wingdings" panose="05000000000000000000" pitchFamily="2" charset="2"/>
              <a:buChar char="q"/>
            </a:pPr>
            <a:r>
              <a:rPr lang="tr-TR" dirty="0"/>
              <a:t>Veri ve değişkenler üzerinde tip bakımından bir sınırlama bulunmuyordu. </a:t>
            </a:r>
          </a:p>
          <a:p>
            <a:pPr marL="502920" indent="-457200">
              <a:buFont typeface="Wingdings" panose="05000000000000000000" pitchFamily="2" charset="2"/>
              <a:buChar char="q"/>
            </a:pPr>
            <a:r>
              <a:rPr lang="tr-TR" dirty="0"/>
              <a:t>Metin işlemede hala kullanılır. </a:t>
            </a:r>
          </a:p>
          <a:p>
            <a:pPr marL="502920" indent="-457200">
              <a:buFont typeface="Wingdings" panose="05000000000000000000" pitchFamily="2" charset="2"/>
              <a:buChar char="q"/>
            </a:pPr>
            <a:r>
              <a:rPr lang="tr-TR" dirty="0"/>
              <a:t>Bu dilin devamı: </a:t>
            </a:r>
            <a:r>
              <a:rPr lang="tr-TR" dirty="0" err="1"/>
              <a:t>awk</a:t>
            </a:r>
            <a:r>
              <a:rPr lang="tr-TR" dirty="0"/>
              <a:t>, </a:t>
            </a:r>
            <a:r>
              <a:rPr lang="tr-TR" dirty="0" err="1"/>
              <a:t>icon</a:t>
            </a:r>
            <a:r>
              <a:rPr lang="tr-TR" dirty="0"/>
              <a:t>, </a:t>
            </a:r>
            <a:r>
              <a:rPr lang="tr-TR" dirty="0" err="1"/>
              <a:t>perl</a:t>
            </a:r>
            <a:r>
              <a:rPr lang="tr-TR" dirty="0"/>
              <a:t>, </a:t>
            </a:r>
          </a:p>
        </p:txBody>
      </p:sp>
      <p:pic>
        <p:nvPicPr>
          <p:cNvPr id="6" name="image47.png"/>
          <p:cNvPicPr/>
          <p:nvPr/>
        </p:nvPicPr>
        <p:blipFill>
          <a:blip r:embed="rId2" cstate="print"/>
          <a:stretch>
            <a:fillRect/>
          </a:stretch>
        </p:blipFill>
        <p:spPr>
          <a:xfrm>
            <a:off x="4005208" y="116632"/>
            <a:ext cx="3919592" cy="1678008"/>
          </a:xfrm>
          <a:prstGeom prst="rect">
            <a:avLst/>
          </a:prstGeom>
        </p:spPr>
      </p:pic>
    </p:spTree>
    <p:extLst>
      <p:ext uri="{BB962C8B-B14F-4D97-AF65-F5344CB8AC3E}">
        <p14:creationId xmlns:p14="http://schemas.microsoft.com/office/powerpoint/2010/main" val="4253234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F73141-D3A6-47A5-B703-C5FDED978572}"/>
              </a:ext>
            </a:extLst>
          </p:cNvPr>
          <p:cNvSpPr>
            <a:spLocks noGrp="1"/>
          </p:cNvSpPr>
          <p:nvPr>
            <p:ph type="title"/>
          </p:nvPr>
        </p:nvSpPr>
        <p:spPr>
          <a:xfrm>
            <a:off x="228600" y="228600"/>
            <a:ext cx="7696200" cy="1112168"/>
          </a:xfrm>
        </p:spPr>
        <p:txBody>
          <a:bodyPr rtlCol="0"/>
          <a:lstStyle/>
          <a:p>
            <a:r>
              <a:rPr lang="tr-TR" dirty="0"/>
              <a:t>Alan Turing vs. </a:t>
            </a:r>
            <a:r>
              <a:rPr lang="tr-TR" dirty="0" err="1"/>
              <a:t>Alonzo</a:t>
            </a:r>
            <a:r>
              <a:rPr lang="tr-TR" dirty="0"/>
              <a:t> </a:t>
            </a:r>
            <a:r>
              <a:rPr lang="tr-TR" dirty="0" err="1"/>
              <a:t>Church</a:t>
            </a:r>
            <a:endParaRPr lang="tr-TR" dirty="0">
              <a:latin typeface="Arial" panose="020B0604020202020204" pitchFamily="34" charset="0"/>
            </a:endParaRPr>
          </a:p>
        </p:txBody>
      </p:sp>
      <p:sp>
        <p:nvSpPr>
          <p:cNvPr id="12" name="Metin kutusu 11"/>
          <p:cNvSpPr txBox="1"/>
          <p:nvPr/>
        </p:nvSpPr>
        <p:spPr>
          <a:xfrm>
            <a:off x="1247664" y="1599182"/>
            <a:ext cx="2724844" cy="461665"/>
          </a:xfrm>
          <a:prstGeom prst="rect">
            <a:avLst/>
          </a:prstGeom>
          <a:noFill/>
        </p:spPr>
        <p:txBody>
          <a:bodyPr wrap="square" rtlCol="0">
            <a:spAutoFit/>
          </a:bodyPr>
          <a:lstStyle/>
          <a:p>
            <a:pPr>
              <a:buNone/>
            </a:pPr>
            <a:r>
              <a:rPr lang="tr-TR" sz="2400" b="1" dirty="0"/>
              <a:t>Turing </a:t>
            </a:r>
            <a:r>
              <a:rPr lang="tr-TR" sz="2400" b="1" dirty="0" err="1"/>
              <a:t>machines</a:t>
            </a:r>
            <a:endParaRPr lang="tr-TR" sz="2400" b="1" dirty="0"/>
          </a:p>
        </p:txBody>
      </p:sp>
      <p:sp>
        <p:nvSpPr>
          <p:cNvPr id="13" name="Metin kutusu 12"/>
          <p:cNvSpPr txBox="1"/>
          <p:nvPr/>
        </p:nvSpPr>
        <p:spPr>
          <a:xfrm>
            <a:off x="6084168" y="1599182"/>
            <a:ext cx="2724844" cy="461665"/>
          </a:xfrm>
          <a:prstGeom prst="rect">
            <a:avLst/>
          </a:prstGeom>
          <a:noFill/>
        </p:spPr>
        <p:txBody>
          <a:bodyPr wrap="square" rtlCol="0">
            <a:spAutoFit/>
          </a:bodyPr>
          <a:lstStyle/>
          <a:p>
            <a:pPr>
              <a:buNone/>
            </a:pPr>
            <a:r>
              <a:rPr lang="tr-TR" sz="2400" b="1" dirty="0" err="1"/>
              <a:t>Lambda</a:t>
            </a:r>
            <a:r>
              <a:rPr lang="tr-TR" sz="2400" b="1" dirty="0"/>
              <a:t> </a:t>
            </a:r>
            <a:r>
              <a:rPr lang="tr-TR" sz="2400" b="1" dirty="0" err="1"/>
              <a:t>calculus</a:t>
            </a:r>
            <a:endParaRPr lang="tr-TR" sz="2400" b="1" dirty="0"/>
          </a:p>
        </p:txBody>
      </p:sp>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636912"/>
            <a:ext cx="4821610" cy="3744416"/>
          </a:xfrm>
          <a:prstGeom prst="rect">
            <a:avLst/>
          </a:prstGeom>
        </p:spPr>
      </p:pic>
      <p:pic>
        <p:nvPicPr>
          <p:cNvPr id="5" name="Resi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2780928"/>
            <a:ext cx="4352925" cy="2664296"/>
          </a:xfrm>
          <a:prstGeom prst="rect">
            <a:avLst/>
          </a:prstGeom>
        </p:spPr>
      </p:pic>
    </p:spTree>
    <p:extLst>
      <p:ext uri="{BB962C8B-B14F-4D97-AF65-F5344CB8AC3E}">
        <p14:creationId xmlns:p14="http://schemas.microsoft.com/office/powerpoint/2010/main" val="12878123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752128"/>
          </a:xfrm>
        </p:spPr>
        <p:txBody>
          <a:bodyPr>
            <a:normAutofit/>
          </a:bodyPr>
          <a:lstStyle/>
          <a:p>
            <a:r>
              <a:rPr lang="tr-TR" sz="2800" dirty="0"/>
              <a:t>Veri Soyutlamanın Başlangıcı: SIMULA 67</a:t>
            </a:r>
          </a:p>
        </p:txBody>
      </p:sp>
      <p:sp>
        <p:nvSpPr>
          <p:cNvPr id="3" name="İçerik Yer Tutucusu 2"/>
          <p:cNvSpPr>
            <a:spLocks noGrp="1"/>
          </p:cNvSpPr>
          <p:nvPr>
            <p:ph idx="1"/>
          </p:nvPr>
        </p:nvSpPr>
        <p:spPr>
          <a:xfrm>
            <a:off x="116194" y="1268760"/>
            <a:ext cx="8759286" cy="4248472"/>
          </a:xfrm>
        </p:spPr>
        <p:txBody>
          <a:bodyPr>
            <a:normAutofit fontScale="77500" lnSpcReduction="20000"/>
          </a:bodyPr>
          <a:lstStyle/>
          <a:p>
            <a:pPr marL="502920" indent="-457200">
              <a:buSzPct val="100000"/>
              <a:buFont typeface="Wingdings" panose="05000000000000000000" pitchFamily="2" charset="2"/>
              <a:buChar char="q"/>
            </a:pPr>
            <a:r>
              <a:rPr lang="tr-TR" dirty="0"/>
              <a:t>1964 yılında Norveç’te </a:t>
            </a:r>
            <a:r>
              <a:rPr lang="tr-TR" dirty="0" err="1"/>
              <a:t>Kristen</a:t>
            </a:r>
            <a:r>
              <a:rPr lang="tr-TR" dirty="0"/>
              <a:t> </a:t>
            </a:r>
            <a:r>
              <a:rPr lang="tr-TR" dirty="0" err="1"/>
              <a:t>Nygaard</a:t>
            </a:r>
            <a:r>
              <a:rPr lang="tr-TR" dirty="0"/>
              <a:t> ve Ole-</a:t>
            </a:r>
            <a:r>
              <a:rPr lang="tr-TR" dirty="0" err="1"/>
              <a:t>Johan</a:t>
            </a:r>
            <a:r>
              <a:rPr lang="tr-TR" dirty="0"/>
              <a:t> </a:t>
            </a:r>
            <a:r>
              <a:rPr lang="tr-TR" dirty="0" err="1"/>
              <a:t>Dahl</a:t>
            </a:r>
            <a:r>
              <a:rPr lang="tr-TR" dirty="0"/>
              <a:t> ilk olarak simülasyon için tasarlanmış ve uygulaması çıkmış bir dildir. </a:t>
            </a:r>
          </a:p>
          <a:p>
            <a:pPr marL="502920" indent="-457200">
              <a:buSzPct val="100000"/>
              <a:buFont typeface="Wingdings" panose="05000000000000000000" pitchFamily="2" charset="2"/>
              <a:buChar char="q"/>
            </a:pPr>
            <a:r>
              <a:rPr lang="tr-TR" dirty="0"/>
              <a:t>ALGOL60’ın tabanını kullanır. (Blok yapısı ve kontrol ifadeleri buradan alınmıştır) </a:t>
            </a:r>
          </a:p>
          <a:p>
            <a:pPr marL="502920" indent="-457200">
              <a:buSzPct val="100000"/>
              <a:buFont typeface="Wingdings" panose="05000000000000000000" pitchFamily="2" charset="2"/>
              <a:buChar char="q"/>
            </a:pPr>
            <a:r>
              <a:rPr lang="tr-TR" dirty="0"/>
              <a:t>Yaygın bir kullanıma ulaşmasa da iki ana </a:t>
            </a:r>
            <a:r>
              <a:rPr lang="tr-TR" dirty="0" err="1"/>
              <a:t>katkılası</a:t>
            </a:r>
            <a:r>
              <a:rPr lang="tr-TR" dirty="0"/>
              <a:t> ön plana çıkar: </a:t>
            </a:r>
          </a:p>
          <a:p>
            <a:pPr marL="1149350" lvl="1" indent="-457200">
              <a:buSzPct val="100000"/>
              <a:buFont typeface="Wingdings" panose="05000000000000000000" pitchFamily="2" charset="2"/>
              <a:buChar char="q"/>
            </a:pPr>
            <a:r>
              <a:rPr lang="tr-TR" dirty="0" err="1"/>
              <a:t>Coroutines</a:t>
            </a:r>
            <a:r>
              <a:rPr lang="tr-TR" dirty="0"/>
              <a:t> - bir tür alt program: Daha önce durdurulduğu yerden itibaren yeniden çalışmaya başlayan altprogramları desteklemektedir. </a:t>
            </a:r>
          </a:p>
          <a:p>
            <a:pPr marL="1444625" lvl="2" indent="-457200">
              <a:buSzPct val="100000"/>
              <a:buFont typeface="Wingdings" panose="05000000000000000000" pitchFamily="2" charset="2"/>
              <a:buChar char="§"/>
            </a:pPr>
            <a:r>
              <a:rPr lang="tr-TR" dirty="0" err="1"/>
              <a:t>Algol</a:t>
            </a:r>
            <a:r>
              <a:rPr lang="tr-TR" dirty="0"/>
              <a:t> 60’ın etkin olmadığı konulardan biri alt programların tasarımı idi. </a:t>
            </a:r>
          </a:p>
          <a:p>
            <a:pPr marL="1444625" lvl="2" indent="-457200">
              <a:buSzPct val="100000"/>
              <a:buFont typeface="Wingdings" panose="05000000000000000000" pitchFamily="2" charset="2"/>
              <a:buChar char="§"/>
            </a:pPr>
            <a:r>
              <a:rPr lang="tr-TR" dirty="0"/>
              <a:t>Simülasyon, daha önce durdukları konumda yeniden başlamalarına izin verilen alt programlar gerektirir. </a:t>
            </a:r>
          </a:p>
          <a:p>
            <a:pPr marL="1149350" lvl="1" indent="-457200">
              <a:buSzPct val="100000"/>
              <a:buFont typeface="Wingdings" panose="05000000000000000000" pitchFamily="2" charset="2"/>
              <a:buChar char="q"/>
            </a:pPr>
            <a:r>
              <a:rPr lang="tr-TR" dirty="0"/>
              <a:t>Sınıflar, nesneler ve miras : Veri soyutlamasına imkan veren sınıf yapılarını desteklemektedir. (Bu konudaki ilk adımlardan) Veri soyutlaması, OOP temel taşlarından biridir. </a:t>
            </a:r>
            <a:r>
              <a:rPr lang="tr-TR" dirty="0" err="1"/>
              <a:t>Hoare</a:t>
            </a:r>
            <a:r>
              <a:rPr lang="tr-TR" dirty="0"/>
              <a:t> (1972) kadar çalışılmış bir konu değildir. </a:t>
            </a:r>
          </a:p>
        </p:txBody>
      </p:sp>
      <p:pic>
        <p:nvPicPr>
          <p:cNvPr id="4" name="image48.jpeg"/>
          <p:cNvPicPr/>
          <p:nvPr/>
        </p:nvPicPr>
        <p:blipFill>
          <a:blip r:embed="rId2" cstate="print"/>
          <a:stretch>
            <a:fillRect/>
          </a:stretch>
        </p:blipFill>
        <p:spPr>
          <a:xfrm>
            <a:off x="4076700" y="5201818"/>
            <a:ext cx="4822178" cy="1656182"/>
          </a:xfrm>
          <a:prstGeom prst="rect">
            <a:avLst/>
          </a:prstGeom>
        </p:spPr>
      </p:pic>
      <p:pic>
        <p:nvPicPr>
          <p:cNvPr id="5" name="image49.png"/>
          <p:cNvPicPr/>
          <p:nvPr/>
        </p:nvPicPr>
        <p:blipFill>
          <a:blip r:embed="rId3" cstate="print"/>
          <a:stretch>
            <a:fillRect/>
          </a:stretch>
        </p:blipFill>
        <p:spPr>
          <a:xfrm>
            <a:off x="323528" y="5517232"/>
            <a:ext cx="3168352" cy="1259840"/>
          </a:xfrm>
          <a:prstGeom prst="rect">
            <a:avLst/>
          </a:prstGeom>
        </p:spPr>
      </p:pic>
    </p:spTree>
    <p:extLst>
      <p:ext uri="{BB962C8B-B14F-4D97-AF65-F5344CB8AC3E}">
        <p14:creationId xmlns:p14="http://schemas.microsoft.com/office/powerpoint/2010/main" val="15837796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1040160"/>
          </a:xfrm>
        </p:spPr>
        <p:txBody>
          <a:bodyPr/>
          <a:lstStyle/>
          <a:p>
            <a:r>
              <a:rPr lang="tr-TR" dirty="0"/>
              <a:t>Tarihçe</a:t>
            </a: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556792"/>
            <a:ext cx="7241232" cy="5184576"/>
          </a:xfrm>
        </p:spPr>
      </p:pic>
    </p:spTree>
    <p:extLst>
      <p:ext uri="{BB962C8B-B14F-4D97-AF65-F5344CB8AC3E}">
        <p14:creationId xmlns:p14="http://schemas.microsoft.com/office/powerpoint/2010/main" val="2989747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81136" y="116632"/>
            <a:ext cx="7696200" cy="968152"/>
          </a:xfrm>
        </p:spPr>
        <p:txBody>
          <a:bodyPr/>
          <a:lstStyle/>
          <a:p>
            <a:r>
              <a:rPr lang="tr-TR" dirty="0" err="1"/>
              <a:t>Ortogonal</a:t>
            </a:r>
            <a:r>
              <a:rPr lang="tr-TR" dirty="0"/>
              <a:t> Tasarım: ALGOL 68</a:t>
            </a:r>
          </a:p>
        </p:txBody>
      </p:sp>
      <p:sp>
        <p:nvSpPr>
          <p:cNvPr id="3" name="İçerik Yer Tutucusu 2"/>
          <p:cNvSpPr>
            <a:spLocks noGrp="1"/>
          </p:cNvSpPr>
          <p:nvPr>
            <p:ph idx="1"/>
          </p:nvPr>
        </p:nvSpPr>
        <p:spPr>
          <a:xfrm>
            <a:off x="228600" y="1700808"/>
            <a:ext cx="8591872" cy="5001344"/>
          </a:xfrm>
        </p:spPr>
        <p:txBody>
          <a:bodyPr>
            <a:normAutofit fontScale="85000" lnSpcReduction="10000"/>
          </a:bodyPr>
          <a:lstStyle/>
          <a:p>
            <a:pPr marL="502920" indent="-457200">
              <a:buFont typeface="Wingdings" panose="05000000000000000000" pitchFamily="2" charset="2"/>
              <a:buChar char="q"/>
            </a:pPr>
            <a:r>
              <a:rPr lang="tr-TR" dirty="0"/>
              <a:t>ALGOL 60'ın sürekli geliştirilmesinden ancak bu dilin bir tam özelliklerini destekleyen bir dil değildir. </a:t>
            </a:r>
          </a:p>
          <a:p>
            <a:pPr marL="502920" indent="-457200">
              <a:buFont typeface="Wingdings" panose="05000000000000000000" pitchFamily="2" charset="2"/>
              <a:buChar char="q"/>
            </a:pPr>
            <a:r>
              <a:rPr lang="tr-TR" dirty="0"/>
              <a:t>Birkaç yeni fikrin kaynağı (dilin kendisi hiçbir zaman yaygın kullanıma ulaşmamış olsa da) </a:t>
            </a:r>
          </a:p>
          <a:p>
            <a:pPr marL="1149350" lvl="1" indent="-457200">
              <a:buFont typeface="Wingdings" panose="05000000000000000000" pitchFamily="2" charset="2"/>
              <a:buChar char="q"/>
            </a:pPr>
            <a:r>
              <a:rPr lang="tr-TR" dirty="0"/>
              <a:t>Kullanıcı tanımlı(</a:t>
            </a:r>
            <a:r>
              <a:rPr lang="tr-TR" dirty="0" err="1"/>
              <a:t>user-defined</a:t>
            </a:r>
            <a:r>
              <a:rPr lang="tr-TR" dirty="0"/>
              <a:t>) veri tiplerini destekler </a:t>
            </a:r>
          </a:p>
          <a:p>
            <a:pPr marL="1149350" lvl="1" indent="-457200">
              <a:buFont typeface="Wingdings" panose="05000000000000000000" pitchFamily="2" charset="2"/>
              <a:buChar char="q"/>
            </a:pPr>
            <a:r>
              <a:rPr lang="tr-TR" dirty="0"/>
              <a:t>ALGOL68’de </a:t>
            </a:r>
            <a:r>
              <a:rPr lang="tr-TR" dirty="0" err="1"/>
              <a:t>flex</a:t>
            </a:r>
            <a:r>
              <a:rPr lang="tr-TR" dirty="0"/>
              <a:t> adı verilen dinamik dizi kavramına izin verir </a:t>
            </a:r>
          </a:p>
          <a:p>
            <a:pPr marL="1149350" lvl="1" indent="-457200">
              <a:buFont typeface="Wingdings" panose="05000000000000000000" pitchFamily="2" charset="2"/>
              <a:buChar char="q"/>
            </a:pPr>
            <a:r>
              <a:rPr lang="tr-TR" dirty="0"/>
              <a:t>Tasarım, </a:t>
            </a:r>
            <a:r>
              <a:rPr lang="tr-TR" dirty="0" err="1"/>
              <a:t>ortogonalite</a:t>
            </a:r>
            <a:r>
              <a:rPr lang="tr-TR" dirty="0"/>
              <a:t> kavramına dayanmaktadır </a:t>
            </a:r>
          </a:p>
          <a:p>
            <a:pPr marL="502920" indent="-457200">
              <a:buFont typeface="Wingdings" panose="05000000000000000000" pitchFamily="2" charset="2"/>
              <a:buChar char="q"/>
            </a:pPr>
            <a:r>
              <a:rPr lang="tr-TR" dirty="0"/>
              <a:t>Zorlukları </a:t>
            </a:r>
          </a:p>
          <a:p>
            <a:pPr marL="1149350" lvl="1" indent="-457200">
              <a:buFont typeface="Wingdings" panose="05000000000000000000" pitchFamily="2" charset="2"/>
              <a:buChar char="q"/>
            </a:pPr>
            <a:r>
              <a:rPr lang="tr-TR" dirty="0"/>
              <a:t>Öğrenilmesi oldukça zor olan bir gramer (</a:t>
            </a:r>
            <a:r>
              <a:rPr lang="tr-TR" dirty="0" err="1"/>
              <a:t>BNF’ye</a:t>
            </a:r>
            <a:r>
              <a:rPr lang="tr-TR" dirty="0"/>
              <a:t> dayanmıyor, </a:t>
            </a:r>
            <a:r>
              <a:rPr lang="tr-TR" dirty="0" err="1"/>
              <a:t>van</a:t>
            </a:r>
            <a:r>
              <a:rPr lang="tr-TR" dirty="0"/>
              <a:t> </a:t>
            </a:r>
            <a:r>
              <a:rPr lang="tr-TR" dirty="0" err="1"/>
              <a:t>Wijngaarden</a:t>
            </a:r>
            <a:r>
              <a:rPr lang="tr-TR" dirty="0"/>
              <a:t> gramer yapısı var) ve dil yapısına sahiptir. Bu açıdan ALGOL 60’a göre az kullanılmıştır. </a:t>
            </a:r>
          </a:p>
          <a:p>
            <a:pPr marL="1149350" lvl="1" indent="-457200">
              <a:buFont typeface="Wingdings" panose="05000000000000000000" pitchFamily="2" charset="2"/>
              <a:buChar char="q"/>
            </a:pPr>
            <a:r>
              <a:rPr lang="tr-TR" dirty="0"/>
              <a:t>Sadece bilimsel uygulamalar hedeflenerek tasarlanmış bir dil </a:t>
            </a:r>
          </a:p>
          <a:p>
            <a:pPr marL="502920" indent="-457200">
              <a:buFont typeface="Wingdings" panose="05000000000000000000" pitchFamily="2" charset="2"/>
              <a:buChar char="q"/>
            </a:pPr>
            <a:r>
              <a:rPr lang="tr-TR" dirty="0"/>
              <a:t>Pascal, C ve Ada gibi dilleri etkilemiştir. </a:t>
            </a:r>
          </a:p>
          <a:p>
            <a:pPr marL="502920" indent="-457200">
              <a:buFont typeface="Wingdings" panose="05000000000000000000" pitchFamily="2" charset="2"/>
              <a:buChar char="q"/>
            </a:pPr>
            <a:r>
              <a:rPr lang="tr-TR" dirty="0"/>
              <a:t>PL / I aynı dönemde IBM desteği ile daha fazla kullanılmıştır.</a:t>
            </a:r>
          </a:p>
        </p:txBody>
      </p:sp>
      <p:pic>
        <p:nvPicPr>
          <p:cNvPr id="4" name="image50.jpeg"/>
          <p:cNvPicPr/>
          <p:nvPr/>
        </p:nvPicPr>
        <p:blipFill>
          <a:blip r:embed="rId2" cstate="print"/>
          <a:stretch>
            <a:fillRect/>
          </a:stretch>
        </p:blipFill>
        <p:spPr>
          <a:xfrm>
            <a:off x="5004048" y="1084784"/>
            <a:ext cx="4034933" cy="616024"/>
          </a:xfrm>
          <a:prstGeom prst="rect">
            <a:avLst/>
          </a:prstGeom>
        </p:spPr>
      </p:pic>
    </p:spTree>
    <p:extLst>
      <p:ext uri="{BB962C8B-B14F-4D97-AF65-F5344CB8AC3E}">
        <p14:creationId xmlns:p14="http://schemas.microsoft.com/office/powerpoint/2010/main" val="36055327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5927576" cy="824136"/>
          </a:xfrm>
        </p:spPr>
        <p:txBody>
          <a:bodyPr>
            <a:normAutofit fontScale="90000"/>
          </a:bodyPr>
          <a:lstStyle/>
          <a:p>
            <a:r>
              <a:rPr lang="tr-TR" sz="3200" dirty="0" err="1"/>
              <a:t>ALGOL‘ün</a:t>
            </a:r>
            <a:r>
              <a:rPr lang="tr-TR" sz="3200" dirty="0"/>
              <a:t> Torunları: Pascal (1971)</a:t>
            </a:r>
          </a:p>
        </p:txBody>
      </p:sp>
      <p:sp>
        <p:nvSpPr>
          <p:cNvPr id="3" name="İçerik Yer Tutucusu 2"/>
          <p:cNvSpPr>
            <a:spLocks noGrp="1"/>
          </p:cNvSpPr>
          <p:nvPr>
            <p:ph idx="1"/>
          </p:nvPr>
        </p:nvSpPr>
        <p:spPr>
          <a:xfrm>
            <a:off x="228600" y="1412776"/>
            <a:ext cx="6483350" cy="5445224"/>
          </a:xfrm>
        </p:spPr>
        <p:txBody>
          <a:bodyPr>
            <a:normAutofit fontScale="92500" lnSpcReduction="20000"/>
          </a:bodyPr>
          <a:lstStyle/>
          <a:p>
            <a:pPr marL="502920" indent="-457200">
              <a:buFont typeface="Wingdings" panose="05000000000000000000" pitchFamily="2" charset="2"/>
              <a:buChar char="q"/>
            </a:pPr>
            <a:r>
              <a:rPr lang="tr-TR" dirty="0" err="1"/>
              <a:t>Niklaus</a:t>
            </a:r>
            <a:r>
              <a:rPr lang="tr-TR" dirty="0"/>
              <a:t> </a:t>
            </a:r>
            <a:r>
              <a:rPr lang="tr-TR" dirty="0" err="1"/>
              <a:t>Wirth</a:t>
            </a:r>
            <a:r>
              <a:rPr lang="tr-TR" dirty="0"/>
              <a:t> tarafından geliştirildi (ALGOL 68 komitesinin eski bir üyesi) </a:t>
            </a:r>
          </a:p>
          <a:p>
            <a:pPr marL="502920" indent="-457200">
              <a:buFont typeface="Wingdings" panose="05000000000000000000" pitchFamily="2" charset="2"/>
              <a:buChar char="q"/>
            </a:pPr>
            <a:r>
              <a:rPr lang="tr-TR" dirty="0"/>
              <a:t>Pascal adını, 1642'de ilk mekanik toplama makinesini icat eden Fransız filozof ve matematikçisi olan </a:t>
            </a:r>
            <a:r>
              <a:rPr lang="tr-TR" dirty="0" err="1"/>
              <a:t>Blaise</a:t>
            </a:r>
            <a:r>
              <a:rPr lang="tr-TR" dirty="0"/>
              <a:t> </a:t>
            </a:r>
            <a:r>
              <a:rPr lang="tr-TR" dirty="0" err="1"/>
              <a:t>Pascal'dan</a:t>
            </a:r>
            <a:r>
              <a:rPr lang="tr-TR" dirty="0"/>
              <a:t> almıştır. </a:t>
            </a:r>
          </a:p>
          <a:p>
            <a:pPr marL="502920" indent="-457200">
              <a:buFont typeface="Wingdings" panose="05000000000000000000" pitchFamily="2" charset="2"/>
              <a:buChar char="q"/>
            </a:pPr>
            <a:r>
              <a:rPr lang="tr-TR" dirty="0"/>
              <a:t>Yapısal programlamayı öğretmek için tasarlandı </a:t>
            </a:r>
          </a:p>
          <a:p>
            <a:pPr marL="502920" indent="-457200">
              <a:buFont typeface="Wingdings" panose="05000000000000000000" pitchFamily="2" charset="2"/>
              <a:buChar char="q"/>
            </a:pPr>
            <a:r>
              <a:rPr lang="tr-TR" dirty="0"/>
              <a:t>Basit ve okunabilir, yazılabilir </a:t>
            </a:r>
          </a:p>
          <a:p>
            <a:pPr marL="502920" indent="-457200">
              <a:buFont typeface="Wingdings" panose="05000000000000000000" pitchFamily="2" charset="2"/>
              <a:buChar char="q"/>
            </a:pPr>
            <a:r>
              <a:rPr lang="tr-TR" dirty="0"/>
              <a:t>Fortran </a:t>
            </a:r>
            <a:r>
              <a:rPr lang="tr-TR" dirty="0" err="1"/>
              <a:t>and</a:t>
            </a:r>
            <a:r>
              <a:rPr lang="tr-TR" dirty="0"/>
              <a:t> C ile karşılaştırıldığında güvenli (</a:t>
            </a:r>
            <a:r>
              <a:rPr lang="tr-TR" dirty="0" err="1"/>
              <a:t>safety</a:t>
            </a:r>
            <a:r>
              <a:rPr lang="tr-TR" dirty="0"/>
              <a:t>) bir dildir. </a:t>
            </a:r>
          </a:p>
          <a:p>
            <a:pPr marL="502920" indent="-457200">
              <a:buFont typeface="Wingdings" panose="05000000000000000000" pitchFamily="2" charset="2"/>
              <a:buChar char="q"/>
            </a:pPr>
            <a:r>
              <a:rPr lang="tr-TR" dirty="0"/>
              <a:t>En büyük etki, programlama öğretiminde oldu </a:t>
            </a:r>
          </a:p>
          <a:p>
            <a:pPr marL="1149350" lvl="1" indent="-457200">
              <a:buFont typeface="Wingdings" panose="05000000000000000000" pitchFamily="2" charset="2"/>
              <a:buChar char="q"/>
            </a:pPr>
            <a:r>
              <a:rPr lang="tr-TR" dirty="0"/>
              <a:t>1970'lerin ortalarından 1990'ların sonuna kadar, programlama öğretmek için en yaygın kullanılan dildi </a:t>
            </a:r>
          </a:p>
        </p:txBody>
      </p:sp>
      <p:pic>
        <p:nvPicPr>
          <p:cNvPr id="4" name="image51.png"/>
          <p:cNvPicPr/>
          <p:nvPr/>
        </p:nvPicPr>
        <p:blipFill>
          <a:blip r:embed="rId2" cstate="print"/>
          <a:stretch>
            <a:fillRect/>
          </a:stretch>
        </p:blipFill>
        <p:spPr>
          <a:xfrm>
            <a:off x="6193246" y="52657"/>
            <a:ext cx="3006188" cy="2577637"/>
          </a:xfrm>
          <a:prstGeom prst="rect">
            <a:avLst/>
          </a:prstGeom>
        </p:spPr>
      </p:pic>
      <p:pic>
        <p:nvPicPr>
          <p:cNvPr id="5" name="image52.jpeg"/>
          <p:cNvPicPr/>
          <p:nvPr/>
        </p:nvPicPr>
        <p:blipFill>
          <a:blip r:embed="rId3" cstate="print"/>
          <a:stretch>
            <a:fillRect/>
          </a:stretch>
        </p:blipFill>
        <p:spPr>
          <a:xfrm>
            <a:off x="6146709" y="2630295"/>
            <a:ext cx="2987824" cy="2592288"/>
          </a:xfrm>
          <a:prstGeom prst="rect">
            <a:avLst/>
          </a:prstGeom>
        </p:spPr>
      </p:pic>
      <p:sp>
        <p:nvSpPr>
          <p:cNvPr id="6" name="Dikdörtgen 5"/>
          <p:cNvSpPr/>
          <p:nvPr/>
        </p:nvSpPr>
        <p:spPr>
          <a:xfrm>
            <a:off x="6098868" y="6147714"/>
            <a:ext cx="3006188" cy="584775"/>
          </a:xfrm>
          <a:prstGeom prst="rect">
            <a:avLst/>
          </a:prstGeom>
        </p:spPr>
        <p:txBody>
          <a:bodyPr wrap="square">
            <a:spAutoFit/>
          </a:bodyPr>
          <a:lstStyle/>
          <a:p>
            <a:pPr>
              <a:buNone/>
            </a:pPr>
            <a:r>
              <a:rPr lang="tr-TR" sz="1600" dirty="0">
                <a:hlinkClick r:id="rId4"/>
              </a:rPr>
              <a:t>https://en.wikipedia.org/wiki/Pascal_(programming_language</a:t>
            </a:r>
            <a:endParaRPr lang="tr-TR" sz="1600" dirty="0"/>
          </a:p>
        </p:txBody>
      </p:sp>
    </p:spTree>
    <p:extLst>
      <p:ext uri="{BB962C8B-B14F-4D97-AF65-F5344CB8AC3E}">
        <p14:creationId xmlns:p14="http://schemas.microsoft.com/office/powerpoint/2010/main" val="18349439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7504" y="188640"/>
            <a:ext cx="7696200" cy="791344"/>
          </a:xfrm>
        </p:spPr>
        <p:txBody>
          <a:bodyPr/>
          <a:lstStyle/>
          <a:p>
            <a:r>
              <a:rPr lang="tr-TR" sz="3200" dirty="0" err="1"/>
              <a:t>ALGOL‘ün</a:t>
            </a:r>
            <a:r>
              <a:rPr lang="tr-TR" sz="3200" dirty="0"/>
              <a:t> Torunları: Pascal (1971)</a:t>
            </a:r>
          </a:p>
        </p:txBody>
      </p:sp>
      <p:pic>
        <p:nvPicPr>
          <p:cNvPr id="4" name="object 4"/>
          <p:cNvPicPr/>
          <p:nvPr/>
        </p:nvPicPr>
        <p:blipFill>
          <a:blip r:embed="rId2" cstate="print"/>
          <a:stretch>
            <a:fillRect/>
          </a:stretch>
        </p:blipFill>
        <p:spPr>
          <a:xfrm>
            <a:off x="395536" y="1196752"/>
            <a:ext cx="7408168" cy="5544616"/>
          </a:xfrm>
          <a:prstGeom prst="rect">
            <a:avLst/>
          </a:prstGeom>
        </p:spPr>
      </p:pic>
    </p:spTree>
    <p:extLst>
      <p:ext uri="{BB962C8B-B14F-4D97-AF65-F5344CB8AC3E}">
        <p14:creationId xmlns:p14="http://schemas.microsoft.com/office/powerpoint/2010/main" val="4136711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5855568" cy="1295400"/>
          </a:xfrm>
        </p:spPr>
        <p:txBody>
          <a:bodyPr/>
          <a:lstStyle/>
          <a:p>
            <a:r>
              <a:rPr lang="tr-TR" sz="2800" dirty="0" err="1"/>
              <a:t>ALGOL‘ün</a:t>
            </a:r>
            <a:r>
              <a:rPr lang="tr-TR" sz="2800" dirty="0"/>
              <a:t> Torunları: Bir taşınabilir sistem dili :C (1972)</a:t>
            </a:r>
          </a:p>
        </p:txBody>
      </p:sp>
      <p:sp>
        <p:nvSpPr>
          <p:cNvPr id="3" name="İçerik Yer Tutucusu 2"/>
          <p:cNvSpPr>
            <a:spLocks noGrp="1"/>
          </p:cNvSpPr>
          <p:nvPr>
            <p:ph idx="1"/>
          </p:nvPr>
        </p:nvSpPr>
        <p:spPr>
          <a:xfrm>
            <a:off x="223956" y="1916832"/>
            <a:ext cx="7079704" cy="4785320"/>
          </a:xfrm>
        </p:spPr>
        <p:txBody>
          <a:bodyPr>
            <a:normAutofit fontScale="70000" lnSpcReduction="20000"/>
          </a:bodyPr>
          <a:lstStyle/>
          <a:p>
            <a:pPr marL="502920" indent="-457200">
              <a:buFont typeface="Wingdings" panose="05000000000000000000" pitchFamily="2" charset="2"/>
              <a:buChar char="q"/>
            </a:pPr>
            <a:r>
              <a:rPr lang="tr-TR" dirty="0"/>
              <a:t>Sistem programlama için tasarlanmıştır (</a:t>
            </a:r>
            <a:r>
              <a:rPr lang="tr-TR" dirty="0" err="1"/>
              <a:t>Bell</a:t>
            </a:r>
            <a:r>
              <a:rPr lang="tr-TR" dirty="0"/>
              <a:t> </a:t>
            </a:r>
            <a:r>
              <a:rPr lang="tr-TR" dirty="0" err="1"/>
              <a:t>Labs'de</a:t>
            </a:r>
            <a:r>
              <a:rPr lang="tr-TR" dirty="0"/>
              <a:t> </a:t>
            </a:r>
            <a:r>
              <a:rPr lang="tr-TR" dirty="0" err="1"/>
              <a:t>Dennis</a:t>
            </a:r>
            <a:r>
              <a:rPr lang="tr-TR" dirty="0"/>
              <a:t> </a:t>
            </a:r>
            <a:r>
              <a:rPr lang="tr-TR" dirty="0" err="1"/>
              <a:t>Ritchie</a:t>
            </a:r>
            <a:r>
              <a:rPr lang="tr-TR" dirty="0"/>
              <a:t> ve </a:t>
            </a:r>
            <a:r>
              <a:rPr lang="tr-TR" dirty="0" err="1"/>
              <a:t>Ken</a:t>
            </a:r>
            <a:r>
              <a:rPr lang="tr-TR" dirty="0"/>
              <a:t> </a:t>
            </a:r>
            <a:r>
              <a:rPr lang="tr-TR" dirty="0" err="1"/>
              <a:t>Thompson</a:t>
            </a:r>
            <a:r>
              <a:rPr lang="tr-TR" dirty="0"/>
              <a:t>) </a:t>
            </a:r>
          </a:p>
          <a:p>
            <a:pPr marL="1149350" lvl="1" indent="-457200">
              <a:buFont typeface="Wingdings" panose="05000000000000000000" pitchFamily="2" charset="2"/>
              <a:buChar char="q"/>
            </a:pPr>
            <a:r>
              <a:rPr lang="tr-TR" dirty="0"/>
              <a:t>Öncelikle BCLP ve B'den, aynı zamanda ALGOL 68'den alıntılar yaptı. </a:t>
            </a:r>
          </a:p>
          <a:p>
            <a:pPr marL="1149350" lvl="1" indent="-457200">
              <a:buFont typeface="Wingdings" panose="05000000000000000000" pitchFamily="2" charset="2"/>
              <a:buChar char="q"/>
            </a:pPr>
            <a:r>
              <a:rPr lang="tr-TR" dirty="0"/>
              <a:t>BCLP ve B’den örneğin kayan noktalı veri tipi </a:t>
            </a:r>
          </a:p>
          <a:p>
            <a:pPr marL="1149350" lvl="1" indent="-457200">
              <a:buFont typeface="Wingdings" panose="05000000000000000000" pitchFamily="2" charset="2"/>
              <a:buChar char="q"/>
            </a:pPr>
            <a:r>
              <a:rPr lang="tr-TR" dirty="0"/>
              <a:t>ALGOL 68’den </a:t>
            </a:r>
            <a:r>
              <a:rPr lang="tr-TR" dirty="0" err="1"/>
              <a:t>for</a:t>
            </a:r>
            <a:r>
              <a:rPr lang="tr-TR" dirty="0"/>
              <a:t> ve </a:t>
            </a:r>
            <a:r>
              <a:rPr lang="tr-TR" dirty="0" err="1"/>
              <a:t>switch</a:t>
            </a:r>
            <a:r>
              <a:rPr lang="tr-TR" dirty="0"/>
              <a:t>, atama operatörleri, </a:t>
            </a:r>
            <a:r>
              <a:rPr lang="tr-TR" dirty="0" err="1"/>
              <a:t>pointer</a:t>
            </a:r>
            <a:r>
              <a:rPr lang="tr-TR" dirty="0"/>
              <a:t> </a:t>
            </a:r>
          </a:p>
          <a:p>
            <a:pPr marL="502920" indent="-457200">
              <a:buFont typeface="Wingdings" panose="05000000000000000000" pitchFamily="2" charset="2"/>
              <a:buChar char="q"/>
            </a:pPr>
            <a:r>
              <a:rPr lang="tr-TR" dirty="0"/>
              <a:t>Güçlü operatör seti </a:t>
            </a:r>
          </a:p>
          <a:p>
            <a:pPr marL="502920" indent="-457200">
              <a:buFont typeface="Wingdings" panose="05000000000000000000" pitchFamily="2" charset="2"/>
              <a:buChar char="q"/>
            </a:pPr>
            <a:r>
              <a:rPr lang="tr-TR" dirty="0"/>
              <a:t>Tip kontrolü yetersiz </a:t>
            </a:r>
          </a:p>
          <a:p>
            <a:pPr marL="502920" indent="-457200">
              <a:buFont typeface="Wingdings" panose="05000000000000000000" pitchFamily="2" charset="2"/>
              <a:buChar char="q"/>
            </a:pPr>
            <a:r>
              <a:rPr lang="tr-TR" dirty="0"/>
              <a:t>Başlangıçta UNIX aracılığıyla yayıldı </a:t>
            </a:r>
          </a:p>
          <a:p>
            <a:pPr marL="502920" indent="-457200">
              <a:buFont typeface="Wingdings" panose="05000000000000000000" pitchFamily="2" charset="2"/>
              <a:buChar char="q"/>
            </a:pPr>
            <a:r>
              <a:rPr lang="tr-TR" dirty="0"/>
              <a:t>Sistem dili olarak tasarlanmış olmasına rağmen birçok uygulama alanında yaygın olarak kullanılmıştır. </a:t>
            </a:r>
          </a:p>
          <a:p>
            <a:pPr marL="502920" indent="-457200">
              <a:buFont typeface="Wingdings" panose="05000000000000000000" pitchFamily="2" charset="2"/>
              <a:buChar char="q"/>
            </a:pPr>
            <a:r>
              <a:rPr lang="tr-TR" dirty="0"/>
              <a:t>1978 kadar ufak geliştirmeler devam etti, bu yıl ortasında çıkan kitapta ilk defa geniş şekilde tanıtıldı. </a:t>
            </a:r>
          </a:p>
          <a:p>
            <a:pPr marL="502920" indent="-457200">
              <a:buFont typeface="Wingdings" panose="05000000000000000000" pitchFamily="2" charset="2"/>
              <a:buChar char="q"/>
            </a:pPr>
            <a:r>
              <a:rPr lang="tr-TR" dirty="0"/>
              <a:t>1989'da ANSI, uygulayıcıların dile dahil etmiş olduğu birçok özelliği içeren resmi bir C tanımını (ANSI, 1989) üretti. (C89)</a:t>
            </a:r>
          </a:p>
          <a:p>
            <a:pPr marL="502920" indent="-457200">
              <a:buFont typeface="Wingdings" panose="05000000000000000000" pitchFamily="2" charset="2"/>
              <a:buChar char="q"/>
            </a:pPr>
            <a:r>
              <a:rPr lang="tr-TR" dirty="0"/>
              <a:t>1999 ISO ile tanım güncellendi. (C99)</a:t>
            </a:r>
          </a:p>
        </p:txBody>
      </p:sp>
      <p:pic>
        <p:nvPicPr>
          <p:cNvPr id="4" name="object 10"/>
          <p:cNvPicPr/>
          <p:nvPr/>
        </p:nvPicPr>
        <p:blipFill>
          <a:blip r:embed="rId2" cstate="print"/>
          <a:stretch>
            <a:fillRect/>
          </a:stretch>
        </p:blipFill>
        <p:spPr>
          <a:xfrm>
            <a:off x="6876256" y="1916832"/>
            <a:ext cx="2267744" cy="1914143"/>
          </a:xfrm>
          <a:prstGeom prst="rect">
            <a:avLst/>
          </a:prstGeom>
        </p:spPr>
      </p:pic>
      <p:pic>
        <p:nvPicPr>
          <p:cNvPr id="6" name="object 13"/>
          <p:cNvPicPr/>
          <p:nvPr/>
        </p:nvPicPr>
        <p:blipFill>
          <a:blip r:embed="rId3" cstate="print"/>
          <a:stretch>
            <a:fillRect/>
          </a:stretch>
        </p:blipFill>
        <p:spPr>
          <a:xfrm>
            <a:off x="5460810" y="91441"/>
            <a:ext cx="3688213" cy="1825391"/>
          </a:xfrm>
          <a:prstGeom prst="rect">
            <a:avLst/>
          </a:prstGeom>
        </p:spPr>
      </p:pic>
      <p:sp>
        <p:nvSpPr>
          <p:cNvPr id="7" name="object 11"/>
          <p:cNvSpPr txBox="1"/>
          <p:nvPr/>
        </p:nvSpPr>
        <p:spPr>
          <a:xfrm>
            <a:off x="6660232" y="3971173"/>
            <a:ext cx="2341131" cy="505267"/>
          </a:xfrm>
          <a:prstGeom prst="rect">
            <a:avLst/>
          </a:prstGeom>
        </p:spPr>
        <p:txBody>
          <a:bodyPr vert="horz" wrap="square" lIns="0" tIns="12700" rIns="0" bIns="0" rtlCol="0">
            <a:spAutoFit/>
          </a:bodyPr>
          <a:lstStyle/>
          <a:p>
            <a:pPr marL="12700" marR="5080">
              <a:lnSpc>
                <a:spcPct val="100000"/>
              </a:lnSpc>
              <a:spcBef>
                <a:spcPts val="100"/>
              </a:spcBef>
              <a:buNone/>
            </a:pPr>
            <a:r>
              <a:rPr sz="1600" dirty="0">
                <a:latin typeface="Arial"/>
                <a:cs typeface="Arial"/>
              </a:rPr>
              <a:t>Dennis</a:t>
            </a:r>
            <a:r>
              <a:rPr sz="1600" spc="-35" dirty="0">
                <a:latin typeface="Arial"/>
                <a:cs typeface="Arial"/>
              </a:rPr>
              <a:t> </a:t>
            </a:r>
            <a:r>
              <a:rPr sz="1600" dirty="0">
                <a:latin typeface="Arial"/>
                <a:cs typeface="Arial"/>
              </a:rPr>
              <a:t>Ritchie</a:t>
            </a:r>
            <a:r>
              <a:rPr sz="1600" spc="-45" dirty="0">
                <a:latin typeface="Arial"/>
                <a:cs typeface="Arial"/>
              </a:rPr>
              <a:t> </a:t>
            </a:r>
            <a:r>
              <a:rPr sz="1600" spc="-10" dirty="0">
                <a:latin typeface="Arial"/>
                <a:cs typeface="Arial"/>
              </a:rPr>
              <a:t>(Sağdaki) </a:t>
            </a:r>
            <a:r>
              <a:rPr sz="1600" dirty="0">
                <a:latin typeface="Arial"/>
                <a:cs typeface="Arial"/>
              </a:rPr>
              <a:t>Ken</a:t>
            </a:r>
            <a:r>
              <a:rPr sz="1600" spc="-20" dirty="0">
                <a:latin typeface="Arial"/>
                <a:cs typeface="Arial"/>
              </a:rPr>
              <a:t> </a:t>
            </a:r>
            <a:r>
              <a:rPr sz="1600" spc="-10" dirty="0">
                <a:latin typeface="Arial"/>
                <a:cs typeface="Arial"/>
              </a:rPr>
              <a:t>Thompson</a:t>
            </a:r>
            <a:endParaRPr sz="1600" dirty="0">
              <a:latin typeface="Arial"/>
              <a:cs typeface="Arial"/>
            </a:endParaRPr>
          </a:p>
        </p:txBody>
      </p:sp>
      <p:sp>
        <p:nvSpPr>
          <p:cNvPr id="8" name="object 12"/>
          <p:cNvSpPr txBox="1"/>
          <p:nvPr/>
        </p:nvSpPr>
        <p:spPr>
          <a:xfrm>
            <a:off x="4649311" y="6543983"/>
            <a:ext cx="4453890" cy="228268"/>
          </a:xfrm>
          <a:prstGeom prst="rect">
            <a:avLst/>
          </a:prstGeom>
        </p:spPr>
        <p:txBody>
          <a:bodyPr vert="horz" wrap="square" lIns="0" tIns="12700" rIns="0" bIns="0" rtlCol="0">
            <a:spAutoFit/>
          </a:bodyPr>
          <a:lstStyle/>
          <a:p>
            <a:pPr marL="12700">
              <a:lnSpc>
                <a:spcPct val="100000"/>
              </a:lnSpc>
              <a:spcBef>
                <a:spcPts val="100"/>
              </a:spcBef>
              <a:buNone/>
            </a:pPr>
            <a:r>
              <a:rPr sz="1400" spc="-10" dirty="0">
                <a:latin typeface="Arial"/>
                <a:cs typeface="Arial"/>
                <a:hlinkClick r:id="rId4"/>
              </a:rPr>
              <a:t>https://en.wikipedia.org/wiki/C_(programming_language</a:t>
            </a:r>
            <a:r>
              <a:rPr sz="1400" spc="-10" dirty="0">
                <a:latin typeface="Arial"/>
                <a:cs typeface="Arial"/>
              </a:rPr>
              <a:t>)</a:t>
            </a:r>
            <a:endParaRPr sz="1400" dirty="0">
              <a:latin typeface="Arial"/>
              <a:cs typeface="Arial"/>
            </a:endParaRPr>
          </a:p>
        </p:txBody>
      </p:sp>
    </p:spTree>
    <p:extLst>
      <p:ext uri="{BB962C8B-B14F-4D97-AF65-F5344CB8AC3E}">
        <p14:creationId xmlns:p14="http://schemas.microsoft.com/office/powerpoint/2010/main" val="27139638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896144"/>
          </a:xfrm>
        </p:spPr>
        <p:txBody>
          <a:bodyPr/>
          <a:lstStyle/>
          <a:p>
            <a:r>
              <a:rPr lang="tr-TR"/>
              <a:t>Tarihçe</a:t>
            </a:r>
          </a:p>
        </p:txBody>
      </p:sp>
      <p:pic>
        <p:nvPicPr>
          <p:cNvPr id="4" name="object 3"/>
          <p:cNvPicPr/>
          <p:nvPr/>
        </p:nvPicPr>
        <p:blipFill>
          <a:blip r:embed="rId2" cstate="print"/>
          <a:stretch>
            <a:fillRect/>
          </a:stretch>
        </p:blipFill>
        <p:spPr>
          <a:xfrm>
            <a:off x="228600" y="1340768"/>
            <a:ext cx="5855568" cy="5184576"/>
          </a:xfrm>
          <a:prstGeom prst="rect">
            <a:avLst/>
          </a:prstGeom>
        </p:spPr>
      </p:pic>
      <p:pic>
        <p:nvPicPr>
          <p:cNvPr id="5" name="object 4"/>
          <p:cNvPicPr/>
          <p:nvPr/>
        </p:nvPicPr>
        <p:blipFill>
          <a:blip r:embed="rId3" cstate="print"/>
          <a:stretch>
            <a:fillRect/>
          </a:stretch>
        </p:blipFill>
        <p:spPr>
          <a:xfrm>
            <a:off x="6300192" y="1628800"/>
            <a:ext cx="2843808" cy="4896544"/>
          </a:xfrm>
          <a:prstGeom prst="rect">
            <a:avLst/>
          </a:prstGeom>
        </p:spPr>
      </p:pic>
    </p:spTree>
    <p:extLst>
      <p:ext uri="{BB962C8B-B14F-4D97-AF65-F5344CB8AC3E}">
        <p14:creationId xmlns:p14="http://schemas.microsoft.com/office/powerpoint/2010/main" val="39366311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1040160"/>
          </a:xfrm>
        </p:spPr>
        <p:txBody>
          <a:bodyPr/>
          <a:lstStyle/>
          <a:p>
            <a:r>
              <a:rPr lang="tr-TR" dirty="0"/>
              <a:t>C Kod Örneği</a:t>
            </a:r>
          </a:p>
        </p:txBody>
      </p:sp>
      <p:pic>
        <p:nvPicPr>
          <p:cNvPr id="4" name="object 3"/>
          <p:cNvPicPr/>
          <p:nvPr/>
        </p:nvPicPr>
        <p:blipFill>
          <a:blip r:embed="rId2" cstate="print"/>
          <a:stretch>
            <a:fillRect/>
          </a:stretch>
        </p:blipFill>
        <p:spPr>
          <a:xfrm>
            <a:off x="395536" y="1556792"/>
            <a:ext cx="7529264" cy="5040560"/>
          </a:xfrm>
          <a:prstGeom prst="rect">
            <a:avLst/>
          </a:prstGeom>
        </p:spPr>
      </p:pic>
    </p:spTree>
    <p:extLst>
      <p:ext uri="{BB962C8B-B14F-4D97-AF65-F5344CB8AC3E}">
        <p14:creationId xmlns:p14="http://schemas.microsoft.com/office/powerpoint/2010/main" val="2478419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8600" y="409229"/>
            <a:ext cx="5400600" cy="1142999"/>
          </a:xfrm>
        </p:spPr>
        <p:txBody>
          <a:bodyPr/>
          <a:lstStyle/>
          <a:p>
            <a:r>
              <a:rPr lang="tr-TR" sz="3200" dirty="0"/>
              <a:t>Mantığa Dayalı Programlama: Prolog (1972) </a:t>
            </a:r>
          </a:p>
        </p:txBody>
      </p:sp>
      <p:sp>
        <p:nvSpPr>
          <p:cNvPr id="3" name="İçerik Yer Tutucusu 2"/>
          <p:cNvSpPr>
            <a:spLocks noGrp="1"/>
          </p:cNvSpPr>
          <p:nvPr>
            <p:ph idx="1"/>
          </p:nvPr>
        </p:nvSpPr>
        <p:spPr>
          <a:xfrm>
            <a:off x="228600" y="1844824"/>
            <a:ext cx="8724899" cy="4929336"/>
          </a:xfrm>
        </p:spPr>
        <p:txBody>
          <a:bodyPr>
            <a:normAutofit fontScale="85000" lnSpcReduction="10000"/>
          </a:bodyPr>
          <a:lstStyle/>
          <a:p>
            <a:pPr marL="502920" indent="-457200">
              <a:buFont typeface="Wingdings" panose="05000000000000000000" pitchFamily="2" charset="2"/>
              <a:buChar char="q"/>
            </a:pPr>
            <a:r>
              <a:rPr lang="tr-TR" b="1" dirty="0" err="1"/>
              <a:t>PRO</a:t>
            </a:r>
            <a:r>
              <a:rPr lang="tr-TR" dirty="0" err="1"/>
              <a:t>gramming</a:t>
            </a:r>
            <a:r>
              <a:rPr lang="tr-TR" dirty="0"/>
              <a:t> </a:t>
            </a:r>
            <a:r>
              <a:rPr lang="tr-TR" b="1" dirty="0" err="1"/>
              <a:t>LOGi</a:t>
            </a:r>
            <a:r>
              <a:rPr lang="tr-TR" dirty="0" err="1"/>
              <a:t>c</a:t>
            </a:r>
            <a:r>
              <a:rPr lang="tr-TR" dirty="0"/>
              <a:t> </a:t>
            </a:r>
          </a:p>
          <a:p>
            <a:pPr marL="502920" indent="-457200">
              <a:buFont typeface="Wingdings" panose="05000000000000000000" pitchFamily="2" charset="2"/>
              <a:buChar char="q"/>
            </a:pPr>
            <a:r>
              <a:rPr lang="tr-TR" dirty="0" err="1"/>
              <a:t>Comerauer</a:t>
            </a:r>
            <a:r>
              <a:rPr lang="tr-TR" dirty="0"/>
              <a:t> ve </a:t>
            </a:r>
            <a:r>
              <a:rPr lang="tr-TR" dirty="0" err="1"/>
              <a:t>Roussel</a:t>
            </a:r>
            <a:r>
              <a:rPr lang="tr-TR" dirty="0"/>
              <a:t> (</a:t>
            </a:r>
            <a:r>
              <a:rPr lang="tr-TR" dirty="0" err="1"/>
              <a:t>Aix-Marseille</a:t>
            </a:r>
            <a:r>
              <a:rPr lang="tr-TR" dirty="0"/>
              <a:t> Üniversitesi) tarafından, </a:t>
            </a:r>
            <a:r>
              <a:rPr lang="tr-TR" dirty="0" err="1"/>
              <a:t>Kowalski'nin</a:t>
            </a:r>
            <a:r>
              <a:rPr lang="tr-TR" dirty="0"/>
              <a:t> (Edinburgh Üniversitesi) yardımıyla geliştirildi </a:t>
            </a:r>
          </a:p>
          <a:p>
            <a:pPr marL="502920" indent="-457200">
              <a:buFont typeface="Wingdings" panose="05000000000000000000" pitchFamily="2" charset="2"/>
              <a:buChar char="q"/>
            </a:pPr>
            <a:r>
              <a:rPr lang="tr-TR" dirty="0"/>
              <a:t>Biçimsel mantığa (</a:t>
            </a:r>
            <a:r>
              <a:rPr lang="tr-TR" dirty="0" err="1"/>
              <a:t>formal</a:t>
            </a:r>
            <a:r>
              <a:rPr lang="tr-TR" dirty="0"/>
              <a:t> </a:t>
            </a:r>
            <a:r>
              <a:rPr lang="tr-TR" dirty="0" err="1"/>
              <a:t>logic</a:t>
            </a:r>
            <a:r>
              <a:rPr lang="tr-TR" dirty="0"/>
              <a:t>) dayalı </a:t>
            </a:r>
          </a:p>
          <a:p>
            <a:pPr marL="502920" indent="-457200">
              <a:buFont typeface="Wingdings" panose="05000000000000000000" pitchFamily="2" charset="2"/>
              <a:buChar char="q"/>
            </a:pPr>
            <a:r>
              <a:rPr lang="tr-TR" dirty="0" err="1"/>
              <a:t>Prosedürsel</a:t>
            </a:r>
            <a:r>
              <a:rPr lang="tr-TR" dirty="0"/>
              <a:t> bir yaklaşım değil </a:t>
            </a:r>
          </a:p>
          <a:p>
            <a:pPr marL="502920" indent="-457200">
              <a:buFont typeface="Wingdings" panose="05000000000000000000" pitchFamily="2" charset="2"/>
              <a:buChar char="q"/>
            </a:pPr>
            <a:r>
              <a:rPr lang="tr-TR" dirty="0"/>
              <a:t>Bir nesneler kümesi ile bu nesnelerle ilişkili hedeflere nasıl erişilebileceğini tanımlayan kurallar kümesinden oluşur. </a:t>
            </a:r>
          </a:p>
          <a:p>
            <a:pPr marL="502920" indent="-457200">
              <a:buFont typeface="Wingdings" panose="05000000000000000000" pitchFamily="2" charset="2"/>
              <a:buChar char="q"/>
            </a:pPr>
            <a:r>
              <a:rPr lang="tr-TR" dirty="0"/>
              <a:t>Verilen sorguların doğruluğunu anlamak için bir çıkarım sürecini kullanan akıllı bir </a:t>
            </a:r>
            <a:r>
              <a:rPr lang="tr-TR" dirty="0" err="1"/>
              <a:t>veritabanı</a:t>
            </a:r>
            <a:r>
              <a:rPr lang="tr-TR" dirty="0"/>
              <a:t> sistemi olarak özetlenebilir. </a:t>
            </a:r>
          </a:p>
          <a:p>
            <a:pPr marL="502920" indent="-457200">
              <a:buFont typeface="Wingdings" panose="05000000000000000000" pitchFamily="2" charset="2"/>
              <a:buChar char="q"/>
            </a:pPr>
            <a:r>
              <a:rPr lang="tr-TR" dirty="0"/>
              <a:t>Nispeten verimsiz </a:t>
            </a:r>
          </a:p>
          <a:p>
            <a:pPr marL="502920" indent="-457200">
              <a:buFont typeface="Wingdings" panose="05000000000000000000" pitchFamily="2" charset="2"/>
              <a:buChar char="q"/>
            </a:pPr>
            <a:r>
              <a:rPr lang="tr-TR" dirty="0"/>
              <a:t>Birkaç uygulama alanı: VTYS ve Yapay Zeka ile sınırlı </a:t>
            </a:r>
          </a:p>
          <a:p>
            <a:pPr marL="502920" indent="-457200">
              <a:buFont typeface="Wingdings" panose="05000000000000000000" pitchFamily="2" charset="2"/>
              <a:buChar char="q"/>
            </a:pPr>
            <a:r>
              <a:rPr lang="tr-TR" dirty="0"/>
              <a:t>1994 yılında OOP desteği olan Prolog++ tanıtılmıştır.</a:t>
            </a:r>
          </a:p>
        </p:txBody>
      </p:sp>
      <p:pic>
        <p:nvPicPr>
          <p:cNvPr id="4" name="object 4"/>
          <p:cNvPicPr/>
          <p:nvPr/>
        </p:nvPicPr>
        <p:blipFill>
          <a:blip r:embed="rId2" cstate="print"/>
          <a:stretch>
            <a:fillRect/>
          </a:stretch>
        </p:blipFill>
        <p:spPr>
          <a:xfrm>
            <a:off x="4355976" y="116632"/>
            <a:ext cx="4775667" cy="2088232"/>
          </a:xfrm>
          <a:prstGeom prst="rect">
            <a:avLst/>
          </a:prstGeom>
        </p:spPr>
      </p:pic>
    </p:spTree>
    <p:extLst>
      <p:ext uri="{BB962C8B-B14F-4D97-AF65-F5344CB8AC3E}">
        <p14:creationId xmlns:p14="http://schemas.microsoft.com/office/powerpoint/2010/main" val="5638468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Mantığa Dayalı Programlama: Prolog (1972) </a:t>
            </a:r>
          </a:p>
        </p:txBody>
      </p:sp>
      <p:sp>
        <p:nvSpPr>
          <p:cNvPr id="3" name="İçerik Yer Tutucusu 2"/>
          <p:cNvSpPr>
            <a:spLocks noGrp="1"/>
          </p:cNvSpPr>
          <p:nvPr>
            <p:ph idx="1"/>
          </p:nvPr>
        </p:nvSpPr>
        <p:spPr>
          <a:xfrm>
            <a:off x="233742" y="1916832"/>
            <a:ext cx="8305800" cy="4785320"/>
          </a:xfrm>
        </p:spPr>
        <p:txBody>
          <a:bodyPr>
            <a:normAutofit/>
          </a:bodyPr>
          <a:lstStyle/>
          <a:p>
            <a:pPr marL="502920" indent="-457200">
              <a:buFont typeface="Wingdings" panose="05000000000000000000" pitchFamily="2" charset="2"/>
              <a:buChar char="q"/>
            </a:pPr>
            <a:r>
              <a:rPr lang="tr-TR" dirty="0"/>
              <a:t>Prolog </a:t>
            </a:r>
            <a:r>
              <a:rPr lang="tr-TR" dirty="0" err="1"/>
              <a:t>fact</a:t>
            </a:r>
            <a:r>
              <a:rPr lang="tr-TR" dirty="0"/>
              <a:t> ve </a:t>
            </a:r>
            <a:r>
              <a:rPr lang="tr-TR" dirty="0" err="1"/>
              <a:t>rule’lardan</a:t>
            </a:r>
            <a:r>
              <a:rPr lang="tr-TR" dirty="0"/>
              <a:t> oluşur. </a:t>
            </a:r>
          </a:p>
          <a:p>
            <a:pPr marL="502920" indent="-457200">
              <a:buFont typeface="Wingdings" panose="05000000000000000000" pitchFamily="2" charset="2"/>
              <a:buChar char="q"/>
            </a:pPr>
            <a:r>
              <a:rPr lang="tr-TR" dirty="0" err="1"/>
              <a:t>Fact</a:t>
            </a:r>
            <a:r>
              <a:rPr lang="tr-TR" dirty="0"/>
              <a:t> tarafı: </a:t>
            </a:r>
          </a:p>
          <a:p>
            <a:pPr marL="1149350" lvl="1" indent="-457200">
              <a:buFont typeface="Wingdings" panose="05000000000000000000" pitchFamily="2" charset="2"/>
              <a:buChar char="q"/>
            </a:pPr>
            <a:r>
              <a:rPr lang="tr-TR" dirty="0"/>
              <a:t>anne(Ayşe, Ali). </a:t>
            </a:r>
          </a:p>
          <a:p>
            <a:pPr marL="1149350" lvl="1" indent="-457200">
              <a:buFont typeface="Wingdings" panose="05000000000000000000" pitchFamily="2" charset="2"/>
              <a:buChar char="q"/>
            </a:pPr>
            <a:r>
              <a:rPr lang="tr-TR" dirty="0"/>
              <a:t>baba(Metin, Ayşe). </a:t>
            </a:r>
          </a:p>
          <a:p>
            <a:pPr marL="502920" indent="-457200">
              <a:buFont typeface="Wingdings" panose="05000000000000000000" pitchFamily="2" charset="2"/>
              <a:buChar char="q"/>
            </a:pPr>
            <a:r>
              <a:rPr lang="tr-TR" dirty="0" err="1"/>
              <a:t>Rule</a:t>
            </a:r>
            <a:r>
              <a:rPr lang="tr-TR" dirty="0"/>
              <a:t> tarafı: </a:t>
            </a:r>
          </a:p>
          <a:p>
            <a:pPr marL="1149350" lvl="1" indent="-457200">
              <a:buFont typeface="Wingdings" panose="05000000000000000000" pitchFamily="2" charset="2"/>
              <a:buChar char="q"/>
            </a:pPr>
            <a:r>
              <a:rPr lang="tr-TR" dirty="0" err="1"/>
              <a:t>Büyük_ebeveyn</a:t>
            </a:r>
            <a:r>
              <a:rPr lang="tr-TR" dirty="0"/>
              <a:t>(X, Z) :- ebeveyn (X, Y), ebeveyn(Y, Z). </a:t>
            </a:r>
          </a:p>
          <a:p>
            <a:pPr marL="502920" indent="-457200">
              <a:buFont typeface="Wingdings" panose="05000000000000000000" pitchFamily="2" charset="2"/>
              <a:buChar char="q"/>
            </a:pPr>
            <a:r>
              <a:rPr lang="tr-TR" dirty="0" err="1"/>
              <a:t>Goal</a:t>
            </a:r>
            <a:r>
              <a:rPr lang="tr-TR" dirty="0"/>
              <a:t> tarafı: ○ baba(Ali, Feyyaz) </a:t>
            </a:r>
          </a:p>
          <a:p>
            <a:pPr marL="1149350" lvl="1" indent="-457200">
              <a:buFont typeface="Wingdings" panose="05000000000000000000" pitchFamily="2" charset="2"/>
              <a:buChar char="q"/>
            </a:pPr>
            <a:r>
              <a:rPr lang="tr-TR" dirty="0" err="1"/>
              <a:t>Resolution</a:t>
            </a:r>
            <a:r>
              <a:rPr lang="tr-TR" dirty="0"/>
              <a:t> </a:t>
            </a:r>
            <a:r>
              <a:rPr lang="tr-TR" dirty="0" err="1"/>
              <a:t>process</a:t>
            </a:r>
            <a:r>
              <a:rPr lang="tr-TR" dirty="0"/>
              <a:t> yapılır, önceki </a:t>
            </a:r>
            <a:r>
              <a:rPr lang="tr-TR" dirty="0" err="1"/>
              <a:t>fact</a:t>
            </a:r>
            <a:r>
              <a:rPr lang="tr-TR" dirty="0"/>
              <a:t> ve </a:t>
            </a:r>
            <a:r>
              <a:rPr lang="tr-TR" dirty="0" err="1"/>
              <a:t>rule’lar</a:t>
            </a:r>
            <a:r>
              <a:rPr lang="tr-TR" dirty="0"/>
              <a:t> incelenip </a:t>
            </a:r>
            <a:r>
              <a:rPr lang="tr-TR" dirty="0" err="1"/>
              <a:t>goal</a:t>
            </a:r>
            <a:r>
              <a:rPr lang="tr-TR" dirty="0"/>
              <a:t> sonucu olarak </a:t>
            </a:r>
            <a:r>
              <a:rPr lang="tr-TR" dirty="0" err="1"/>
              <a:t>true</a:t>
            </a:r>
            <a:r>
              <a:rPr lang="tr-TR" dirty="0"/>
              <a:t> veya </a:t>
            </a:r>
            <a:r>
              <a:rPr lang="tr-TR" dirty="0" err="1"/>
              <a:t>false</a:t>
            </a:r>
            <a:r>
              <a:rPr lang="tr-TR" dirty="0"/>
              <a:t> yapılır.</a:t>
            </a:r>
          </a:p>
        </p:txBody>
      </p:sp>
    </p:spTree>
    <p:extLst>
      <p:ext uri="{BB962C8B-B14F-4D97-AF65-F5344CB8AC3E}">
        <p14:creationId xmlns:p14="http://schemas.microsoft.com/office/powerpoint/2010/main" val="4225108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4765FE-5DC8-4FFF-A1C7-4CC710B3D073}"/>
              </a:ext>
            </a:extLst>
          </p:cNvPr>
          <p:cNvSpPr>
            <a:spLocks noGrp="1"/>
          </p:cNvSpPr>
          <p:nvPr>
            <p:ph type="title"/>
          </p:nvPr>
        </p:nvSpPr>
        <p:spPr>
          <a:xfrm>
            <a:off x="228600" y="228600"/>
            <a:ext cx="7696200" cy="1184176"/>
          </a:xfrm>
        </p:spPr>
        <p:txBody>
          <a:bodyPr rtlCol="0"/>
          <a:lstStyle/>
          <a:p>
            <a:r>
              <a:rPr lang="tr-TR" dirty="0"/>
              <a:t>Alan Turing vs. </a:t>
            </a:r>
            <a:r>
              <a:rPr lang="tr-TR" dirty="0" err="1"/>
              <a:t>Alonzo</a:t>
            </a:r>
            <a:r>
              <a:rPr lang="tr-TR" dirty="0"/>
              <a:t> </a:t>
            </a:r>
            <a:r>
              <a:rPr lang="tr-TR" dirty="0" err="1"/>
              <a:t>Church</a:t>
            </a:r>
            <a:endParaRPr lang="tr-TR" dirty="0">
              <a:latin typeface="Arial" panose="020B0604020202020204" pitchFamily="34" charset="0"/>
            </a:endParaRPr>
          </a:p>
        </p:txBody>
      </p:sp>
      <p:pic>
        <p:nvPicPr>
          <p:cNvPr id="2050" name="image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478" y="2014903"/>
            <a:ext cx="216024" cy="40055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763688" y="301574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5" name="Rectangle 4"/>
          <p:cNvSpPr>
            <a:spLocks noChangeArrowheads="1"/>
          </p:cNvSpPr>
          <p:nvPr/>
        </p:nvSpPr>
        <p:spPr bwMode="auto">
          <a:xfrm>
            <a:off x="1131502" y="2188633"/>
            <a:ext cx="2390783"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spcBef>
                <a:spcPct val="0"/>
              </a:spcBef>
              <a:tabLst>
                <a:tab pos="2246313" algn="l"/>
              </a:tabLst>
              <a:defRPr>
                <a:solidFill>
                  <a:schemeClr val="tx1"/>
                </a:solidFill>
                <a:latin typeface="Arial" panose="020B0604020202020204" pitchFamily="34" charset="0"/>
              </a:defRPr>
            </a:lvl1pPr>
            <a:lvl2pPr eaLnBrk="0" hangingPunct="0">
              <a:spcBef>
                <a:spcPct val="0"/>
              </a:spcBef>
              <a:tabLst>
                <a:tab pos="2246313" algn="l"/>
              </a:tabLst>
              <a:defRPr>
                <a:solidFill>
                  <a:schemeClr val="tx1"/>
                </a:solidFill>
                <a:latin typeface="Arial" panose="020B0604020202020204" pitchFamily="34" charset="0"/>
              </a:defRPr>
            </a:lvl2pPr>
            <a:lvl3pPr eaLnBrk="0" hangingPunct="0">
              <a:spcBef>
                <a:spcPct val="0"/>
              </a:spcBef>
              <a:tabLst>
                <a:tab pos="2246313" algn="l"/>
              </a:tabLst>
              <a:defRPr>
                <a:solidFill>
                  <a:schemeClr val="tx1"/>
                </a:solidFill>
                <a:latin typeface="Arial" panose="020B0604020202020204" pitchFamily="34" charset="0"/>
              </a:defRPr>
            </a:lvl3pPr>
            <a:lvl4pPr eaLnBrk="0" hangingPunct="0">
              <a:spcBef>
                <a:spcPct val="0"/>
              </a:spcBef>
              <a:tabLst>
                <a:tab pos="2246313" algn="l"/>
              </a:tabLst>
              <a:defRPr>
                <a:solidFill>
                  <a:schemeClr val="tx1"/>
                </a:solidFill>
                <a:latin typeface="Arial" panose="020B0604020202020204" pitchFamily="34" charset="0"/>
              </a:defRPr>
            </a:lvl4pPr>
            <a:lvl5pPr eaLnBrk="0" hangingPunct="0">
              <a:spcBef>
                <a:spcPct val="0"/>
              </a:spcBef>
              <a:tabLst>
                <a:tab pos="2246313" algn="l"/>
              </a:tabLst>
              <a:defRPr>
                <a:solidFill>
                  <a:schemeClr val="tx1"/>
                </a:solidFill>
                <a:latin typeface="Arial" panose="020B0604020202020204" pitchFamily="34" charset="0"/>
              </a:defRPr>
            </a:lvl5pPr>
            <a:lvl6pPr eaLnBrk="0" fontAlgn="base" hangingPunct="0">
              <a:spcBef>
                <a:spcPct val="0"/>
              </a:spcBef>
              <a:spcAft>
                <a:spcPct val="0"/>
              </a:spcAft>
              <a:tabLst>
                <a:tab pos="2246313" algn="l"/>
              </a:tabLst>
              <a:defRPr>
                <a:solidFill>
                  <a:schemeClr val="tx1"/>
                </a:solidFill>
                <a:latin typeface="Arial" panose="020B0604020202020204" pitchFamily="34" charset="0"/>
              </a:defRPr>
            </a:lvl6pPr>
            <a:lvl7pPr eaLnBrk="0" fontAlgn="base" hangingPunct="0">
              <a:spcBef>
                <a:spcPct val="0"/>
              </a:spcBef>
              <a:spcAft>
                <a:spcPct val="0"/>
              </a:spcAft>
              <a:tabLst>
                <a:tab pos="2246313" algn="l"/>
              </a:tabLst>
              <a:defRPr>
                <a:solidFill>
                  <a:schemeClr val="tx1"/>
                </a:solidFill>
                <a:latin typeface="Arial" panose="020B0604020202020204" pitchFamily="34" charset="0"/>
              </a:defRPr>
            </a:lvl7pPr>
            <a:lvl8pPr eaLnBrk="0" fontAlgn="base" hangingPunct="0">
              <a:spcBef>
                <a:spcPct val="0"/>
              </a:spcBef>
              <a:spcAft>
                <a:spcPct val="0"/>
              </a:spcAft>
              <a:tabLst>
                <a:tab pos="2246313" algn="l"/>
              </a:tabLst>
              <a:defRPr>
                <a:solidFill>
                  <a:schemeClr val="tx1"/>
                </a:solidFill>
                <a:latin typeface="Arial" panose="020B0604020202020204" pitchFamily="34" charset="0"/>
              </a:defRPr>
            </a:lvl8pPr>
            <a:lvl9pPr eaLnBrk="0" fontAlgn="base" hangingPunct="0">
              <a:spcBef>
                <a:spcPct val="0"/>
              </a:spcBef>
              <a:spcAft>
                <a:spcPct val="0"/>
              </a:spcAft>
              <a:tabLst>
                <a:tab pos="224631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246313" algn="l"/>
              </a:tabLst>
            </a:pPr>
            <a:r>
              <a:rPr kumimoji="0" lang="tr-TR" altLang="tr-TR" sz="1600" b="1" i="0" u="none" strike="noStrike" cap="none" normalizeH="0" baseline="0" dirty="0">
                <a:ln>
                  <a:noFill/>
                </a:ln>
                <a:solidFill>
                  <a:schemeClr val="tx1"/>
                </a:solidFill>
                <a:effectLst/>
                <a:ea typeface="Arial" panose="020B0604020202020204" pitchFamily="34" charset="0"/>
              </a:rPr>
              <a:t>1957 — FORTRAN</a:t>
            </a:r>
          </a:p>
          <a:p>
            <a:pPr marL="0" marR="0" lvl="0" indent="0" algn="l" defTabSz="914400" rtl="0" eaLnBrk="0" fontAlgn="base" latinLnBrk="0" hangingPunct="0">
              <a:lnSpc>
                <a:spcPct val="100000"/>
              </a:lnSpc>
              <a:spcBef>
                <a:spcPct val="0"/>
              </a:spcBef>
              <a:spcAft>
                <a:spcPct val="0"/>
              </a:spcAft>
              <a:buClrTx/>
              <a:buSzTx/>
              <a:buFontTx/>
              <a:buNone/>
              <a:tabLst>
                <a:tab pos="2246313" algn="l"/>
              </a:tabLst>
            </a:pPr>
            <a:r>
              <a:rPr kumimoji="0" lang="tr-TR" altLang="tr-TR" sz="1600" b="1" i="0" u="none" strike="noStrike" cap="none" normalizeH="0" baseline="0" dirty="0">
                <a:ln>
                  <a:noFill/>
                </a:ln>
                <a:solidFill>
                  <a:schemeClr val="tx1"/>
                </a:solidFill>
                <a:effectLst/>
                <a:ea typeface="Arial" panose="020B0604020202020204" pitchFamily="34" charset="0"/>
              </a:rPr>
              <a:t>1959 - COBOL, ALGOL</a:t>
            </a:r>
            <a:endParaRPr kumimoji="0" lang="tr-TR" altLang="tr-TR" sz="1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46313" algn="l"/>
              </a:tabLst>
            </a:pPr>
            <a:r>
              <a:rPr kumimoji="0" lang="tr-TR" altLang="tr-TR" sz="1600" b="1" i="0" u="none" strike="noStrike" cap="none" normalizeH="0" baseline="0" dirty="0">
                <a:ln>
                  <a:noFill/>
                </a:ln>
                <a:solidFill>
                  <a:schemeClr val="tx1"/>
                </a:solidFill>
                <a:effectLst/>
                <a:ea typeface="Arial" panose="020B0604020202020204" pitchFamily="34" charset="0"/>
              </a:rPr>
              <a:t>1962 — SIMULA</a:t>
            </a:r>
            <a:endParaRPr kumimoji="0" lang="tr-TR" altLang="tr-TR" sz="1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46313" algn="l"/>
              </a:tabLst>
            </a:pPr>
            <a:endParaRPr kumimoji="0" lang="tr-TR" altLang="tr-TR" sz="1600" b="1" i="0" u="none" strike="noStrike" cap="none" normalizeH="0" baseline="0" dirty="0">
              <a:ln>
                <a:noFill/>
              </a:ln>
              <a:solidFill>
                <a:schemeClr val="tx1"/>
              </a:solidFill>
              <a:effectLst/>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46313" algn="l"/>
              </a:tabLst>
            </a:pPr>
            <a:endParaRPr kumimoji="0" lang="tr-TR" altLang="tr-TR" sz="1600" b="1" i="0" u="none" strike="noStrike" cap="none" normalizeH="0" baseline="0" dirty="0">
              <a:ln>
                <a:noFill/>
              </a:ln>
              <a:solidFill>
                <a:schemeClr val="tx1"/>
              </a:solidFill>
              <a:effectLst/>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46313" algn="l"/>
              </a:tabLst>
            </a:pPr>
            <a:r>
              <a:rPr kumimoji="0" lang="tr-TR" altLang="tr-TR" sz="1600" b="1" i="0" u="none" strike="noStrike" cap="none" normalizeH="0" baseline="0" dirty="0">
                <a:ln>
                  <a:noFill/>
                </a:ln>
                <a:solidFill>
                  <a:schemeClr val="tx1"/>
                </a:solidFill>
                <a:effectLst/>
                <a:ea typeface="Arial" panose="020B0604020202020204" pitchFamily="34" charset="0"/>
              </a:rPr>
              <a:t>1972 </a:t>
            </a:r>
            <a:r>
              <a:rPr kumimoji="0" lang="tr-TR" altLang="tr-TR" sz="1600" b="1" i="0" u="none" strike="noStrike" cap="none" normalizeH="0" baseline="0" dirty="0">
                <a:ln>
                  <a:noFill/>
                </a:ln>
                <a:solidFill>
                  <a:srgbClr val="310500"/>
                </a:solidFill>
                <a:effectLst/>
                <a:ea typeface="Arial" panose="020B0604020202020204" pitchFamily="34" charset="0"/>
              </a:rPr>
              <a:t>— </a:t>
            </a:r>
            <a:r>
              <a:rPr kumimoji="0" lang="tr-TR" altLang="tr-TR" sz="1600" b="1" i="0" u="none" strike="noStrike" cap="none" normalizeH="0" baseline="0" dirty="0">
                <a:ln>
                  <a:noFill/>
                </a:ln>
                <a:solidFill>
                  <a:schemeClr val="tx1"/>
                </a:solidFill>
                <a:effectLst/>
                <a:ea typeface="Arial" panose="020B0604020202020204" pitchFamily="34" charset="0"/>
              </a:rPr>
              <a:t>C, </a:t>
            </a:r>
            <a:r>
              <a:rPr kumimoji="0" lang="tr-TR" altLang="tr-TR" sz="1600" b="1" i="0" u="none" strike="noStrike" cap="none" normalizeH="0" baseline="0" dirty="0" err="1">
                <a:ln>
                  <a:noFill/>
                </a:ln>
                <a:solidFill>
                  <a:schemeClr val="tx1"/>
                </a:solidFill>
                <a:effectLst/>
                <a:ea typeface="Arial" panose="020B0604020202020204" pitchFamily="34" charset="0"/>
              </a:rPr>
              <a:t>Smalltalk</a:t>
            </a:r>
            <a:r>
              <a:rPr kumimoji="0" lang="tr-TR" altLang="tr-TR" sz="1600" b="1" i="0" u="none" strike="noStrike" cap="none" normalizeH="0" baseline="0" dirty="0">
                <a:ln>
                  <a:noFill/>
                </a:ln>
                <a:solidFill>
                  <a:schemeClr val="tx1"/>
                </a:solidFill>
                <a:effectLst/>
                <a:ea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tab pos="2246313" algn="l"/>
              </a:tabLst>
            </a:pPr>
            <a:endParaRPr kumimoji="0" lang="tr-TR" altLang="tr-TR" sz="1600" b="1" i="0" u="none" strike="noStrike" cap="none" normalizeH="0" baseline="0" dirty="0">
              <a:ln>
                <a:noFill/>
              </a:ln>
              <a:solidFill>
                <a:schemeClr val="tx1"/>
              </a:solidFill>
              <a:effectLst/>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46313" algn="l"/>
              </a:tabLst>
            </a:pPr>
            <a:endParaRPr kumimoji="0" lang="tr-TR" altLang="tr-TR" sz="1600" b="1" i="0" u="none" strike="noStrike" cap="none" normalizeH="0" baseline="0" dirty="0">
              <a:ln>
                <a:noFill/>
              </a:ln>
              <a:solidFill>
                <a:schemeClr val="tx1"/>
              </a:solidFill>
              <a:effectLst/>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46313" algn="l"/>
              </a:tabLst>
            </a:pPr>
            <a:r>
              <a:rPr kumimoji="0" lang="tr-TR" altLang="tr-TR" sz="1600" b="1" i="0" u="none" strike="noStrike" cap="none" normalizeH="0" baseline="0" dirty="0">
                <a:ln>
                  <a:noFill/>
                </a:ln>
                <a:solidFill>
                  <a:schemeClr val="tx1"/>
                </a:solidFill>
                <a:effectLst/>
                <a:ea typeface="Arial" panose="020B0604020202020204" pitchFamily="34" charset="0"/>
              </a:rPr>
              <a:t>1979— C++</a:t>
            </a:r>
            <a:endParaRPr kumimoji="0" lang="tr-TR" altLang="tr-TR" sz="1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46313" algn="l"/>
              </a:tabLst>
            </a:pPr>
            <a:endParaRPr kumimoji="0" lang="tr-TR" altLang="tr-TR" sz="1600" b="1" i="0" u="none" strike="noStrike" cap="none" normalizeH="0" baseline="0" dirty="0">
              <a:ln>
                <a:noFill/>
              </a:ln>
              <a:solidFill>
                <a:schemeClr val="tx1"/>
              </a:solidFill>
              <a:effectLst/>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46313" algn="l"/>
              </a:tabLst>
            </a:pPr>
            <a:endParaRPr lang="tr-TR" altLang="tr-TR" sz="1600" b="1" dirty="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46313" algn="l"/>
              </a:tabLst>
            </a:pPr>
            <a:r>
              <a:rPr kumimoji="0" lang="tr-TR" altLang="tr-TR" sz="1600" b="1" i="0" u="none" strike="noStrike" cap="none" normalizeH="0" baseline="0" dirty="0">
                <a:ln>
                  <a:noFill/>
                </a:ln>
                <a:solidFill>
                  <a:schemeClr val="tx1"/>
                </a:solidFill>
                <a:effectLst/>
                <a:ea typeface="Arial" panose="020B0604020202020204" pitchFamily="34" charset="0"/>
              </a:rPr>
              <a:t>1991— </a:t>
            </a:r>
            <a:r>
              <a:rPr kumimoji="0" lang="tr-TR" altLang="tr-TR" sz="1600" b="1" i="0" u="none" strike="noStrike" cap="none" normalizeH="0" baseline="0" dirty="0" err="1">
                <a:ln>
                  <a:noFill/>
                </a:ln>
                <a:solidFill>
                  <a:schemeClr val="tx1"/>
                </a:solidFill>
                <a:effectLst/>
                <a:ea typeface="Arial" panose="020B0604020202020204" pitchFamily="34" charset="0"/>
              </a:rPr>
              <a:t>Python</a:t>
            </a:r>
            <a:endParaRPr kumimoji="0" lang="tr-TR" altLang="tr-TR" sz="1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46313" algn="l"/>
              </a:tabLst>
            </a:pPr>
            <a:r>
              <a:rPr kumimoji="0" lang="tr-TR" altLang="tr-TR" sz="1600" b="1" i="0" u="none" strike="noStrike" cap="none" normalizeH="0" baseline="0" dirty="0">
                <a:ln>
                  <a:noFill/>
                </a:ln>
                <a:solidFill>
                  <a:schemeClr val="tx1"/>
                </a:solidFill>
                <a:effectLst/>
                <a:ea typeface="Arial" panose="020B0604020202020204" pitchFamily="34" charset="0"/>
              </a:rPr>
              <a:t>1995 — Java</a:t>
            </a:r>
          </a:p>
          <a:p>
            <a:pPr marL="0" marR="0" lvl="0" indent="0" algn="l" defTabSz="914400" rtl="0" eaLnBrk="0" fontAlgn="base" latinLnBrk="0" hangingPunct="0">
              <a:lnSpc>
                <a:spcPct val="100000"/>
              </a:lnSpc>
              <a:spcBef>
                <a:spcPct val="0"/>
              </a:spcBef>
              <a:spcAft>
                <a:spcPct val="0"/>
              </a:spcAft>
              <a:buClrTx/>
              <a:buSzTx/>
              <a:buFontTx/>
              <a:buNone/>
              <a:tabLst>
                <a:tab pos="2246313" algn="l"/>
              </a:tabLst>
            </a:pPr>
            <a:br>
              <a:rPr kumimoji="0" lang="tr-TR" altLang="tr-TR" sz="1100" b="0" i="0" u="none" strike="noStrike" cap="none" normalizeH="0" baseline="0" dirty="0">
                <a:ln>
                  <a:noFill/>
                </a:ln>
                <a:solidFill>
                  <a:schemeClr val="tx1"/>
                </a:solidFill>
                <a:effectLst/>
                <a:latin typeface="Arial" panose="020B0604020202020204" pitchFamily="34" charset="0"/>
                <a:ea typeface="Arial" panose="020B0604020202020204" pitchFamily="34" charset="0"/>
              </a:rPr>
            </a:br>
            <a:endParaRPr kumimoji="0" lang="tr-TR" altLang="tr-TR"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46313" algn="l"/>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4987434" y="2276872"/>
            <a:ext cx="1609736"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spcBef>
                <a:spcPct val="0"/>
              </a:spcBef>
              <a:tabLst>
                <a:tab pos="2246313" algn="l"/>
              </a:tabLst>
              <a:defRPr>
                <a:solidFill>
                  <a:schemeClr val="tx1"/>
                </a:solidFill>
                <a:latin typeface="Arial" panose="020B0604020202020204" pitchFamily="34" charset="0"/>
              </a:defRPr>
            </a:lvl1pPr>
            <a:lvl2pPr eaLnBrk="0" hangingPunct="0">
              <a:spcBef>
                <a:spcPct val="0"/>
              </a:spcBef>
              <a:tabLst>
                <a:tab pos="2246313" algn="l"/>
              </a:tabLst>
              <a:defRPr>
                <a:solidFill>
                  <a:schemeClr val="tx1"/>
                </a:solidFill>
                <a:latin typeface="Arial" panose="020B0604020202020204" pitchFamily="34" charset="0"/>
              </a:defRPr>
            </a:lvl2pPr>
            <a:lvl3pPr eaLnBrk="0" hangingPunct="0">
              <a:spcBef>
                <a:spcPct val="0"/>
              </a:spcBef>
              <a:tabLst>
                <a:tab pos="2246313" algn="l"/>
              </a:tabLst>
              <a:defRPr>
                <a:solidFill>
                  <a:schemeClr val="tx1"/>
                </a:solidFill>
                <a:latin typeface="Arial" panose="020B0604020202020204" pitchFamily="34" charset="0"/>
              </a:defRPr>
            </a:lvl3pPr>
            <a:lvl4pPr eaLnBrk="0" hangingPunct="0">
              <a:spcBef>
                <a:spcPct val="0"/>
              </a:spcBef>
              <a:tabLst>
                <a:tab pos="2246313" algn="l"/>
              </a:tabLst>
              <a:defRPr>
                <a:solidFill>
                  <a:schemeClr val="tx1"/>
                </a:solidFill>
                <a:latin typeface="Arial" panose="020B0604020202020204" pitchFamily="34" charset="0"/>
              </a:defRPr>
            </a:lvl4pPr>
            <a:lvl5pPr eaLnBrk="0" hangingPunct="0">
              <a:spcBef>
                <a:spcPct val="0"/>
              </a:spcBef>
              <a:tabLst>
                <a:tab pos="2246313" algn="l"/>
              </a:tabLst>
              <a:defRPr>
                <a:solidFill>
                  <a:schemeClr val="tx1"/>
                </a:solidFill>
                <a:latin typeface="Arial" panose="020B0604020202020204" pitchFamily="34" charset="0"/>
              </a:defRPr>
            </a:lvl5pPr>
            <a:lvl6pPr eaLnBrk="0" fontAlgn="base" hangingPunct="0">
              <a:spcBef>
                <a:spcPct val="0"/>
              </a:spcBef>
              <a:spcAft>
                <a:spcPct val="0"/>
              </a:spcAft>
              <a:tabLst>
                <a:tab pos="2246313" algn="l"/>
              </a:tabLst>
              <a:defRPr>
                <a:solidFill>
                  <a:schemeClr val="tx1"/>
                </a:solidFill>
                <a:latin typeface="Arial" panose="020B0604020202020204" pitchFamily="34" charset="0"/>
              </a:defRPr>
            </a:lvl6pPr>
            <a:lvl7pPr eaLnBrk="0" fontAlgn="base" hangingPunct="0">
              <a:spcBef>
                <a:spcPct val="0"/>
              </a:spcBef>
              <a:spcAft>
                <a:spcPct val="0"/>
              </a:spcAft>
              <a:tabLst>
                <a:tab pos="2246313" algn="l"/>
              </a:tabLst>
              <a:defRPr>
                <a:solidFill>
                  <a:schemeClr val="tx1"/>
                </a:solidFill>
                <a:latin typeface="Arial" panose="020B0604020202020204" pitchFamily="34" charset="0"/>
              </a:defRPr>
            </a:lvl7pPr>
            <a:lvl8pPr eaLnBrk="0" fontAlgn="base" hangingPunct="0">
              <a:spcBef>
                <a:spcPct val="0"/>
              </a:spcBef>
              <a:spcAft>
                <a:spcPct val="0"/>
              </a:spcAft>
              <a:tabLst>
                <a:tab pos="2246313" algn="l"/>
              </a:tabLst>
              <a:defRPr>
                <a:solidFill>
                  <a:schemeClr val="tx1"/>
                </a:solidFill>
                <a:latin typeface="Arial" panose="020B0604020202020204" pitchFamily="34" charset="0"/>
              </a:defRPr>
            </a:lvl8pPr>
            <a:lvl9pPr eaLnBrk="0" fontAlgn="base" hangingPunct="0">
              <a:spcBef>
                <a:spcPct val="0"/>
              </a:spcBef>
              <a:spcAft>
                <a:spcPct val="0"/>
              </a:spcAft>
              <a:tabLst>
                <a:tab pos="224631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246313" algn="l"/>
              </a:tabLst>
            </a:pPr>
            <a:endParaRPr kumimoji="0" lang="tr-TR" altLang="tr-TR"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46313" algn="l"/>
              </a:tabLst>
            </a:pPr>
            <a:r>
              <a:rPr kumimoji="0" lang="tr-TR" altLang="tr-TR" sz="1600" b="1" i="0" u="none" strike="noStrike" cap="none" normalizeH="0" baseline="0" dirty="0">
                <a:ln>
                  <a:noFill/>
                </a:ln>
                <a:solidFill>
                  <a:schemeClr val="tx1"/>
                </a:solidFill>
                <a:effectLst/>
                <a:ea typeface="Arial" panose="020B0604020202020204" pitchFamily="34" charset="0"/>
              </a:rPr>
              <a:t>1959 - LISP</a:t>
            </a:r>
            <a:endParaRPr kumimoji="0" lang="tr-TR" altLang="tr-TR" sz="1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46313" algn="l"/>
              </a:tabLst>
            </a:pPr>
            <a:endParaRPr kumimoji="0" lang="tr-TR" altLang="tr-TR" sz="1600" b="1" i="0" u="none" strike="noStrike" cap="none" normalizeH="0" baseline="0" dirty="0">
              <a:ln>
                <a:noFill/>
              </a:ln>
              <a:solidFill>
                <a:schemeClr val="tx1"/>
              </a:solidFill>
              <a:effectLst/>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46313" algn="l"/>
              </a:tabLst>
            </a:pPr>
            <a:r>
              <a:rPr kumimoji="0" lang="tr-TR" altLang="tr-TR" sz="1600" b="1" i="0" u="none" strike="noStrike" cap="none" normalizeH="0" baseline="0" dirty="0">
                <a:ln>
                  <a:noFill/>
                </a:ln>
                <a:solidFill>
                  <a:schemeClr val="tx1"/>
                </a:solidFill>
                <a:effectLst/>
                <a:ea typeface="Arial" panose="020B0604020202020204" pitchFamily="34" charset="0"/>
              </a:rPr>
              <a:t>1966 - ISWIM</a:t>
            </a:r>
            <a:endParaRPr kumimoji="0" lang="tr-TR" altLang="tr-TR" sz="1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46313" algn="l"/>
              </a:tabLst>
            </a:pPr>
            <a:endParaRPr kumimoji="0" lang="tr-TR" altLang="tr-TR" sz="1600" b="1" i="0" u="none" strike="noStrike" cap="none" normalizeH="0" baseline="0" dirty="0">
              <a:ln>
                <a:noFill/>
              </a:ln>
              <a:solidFill>
                <a:schemeClr val="tx1"/>
              </a:solidFill>
              <a:effectLst/>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46313" algn="l"/>
              </a:tabLst>
            </a:pPr>
            <a:endParaRPr lang="tr-TR" altLang="tr-TR" sz="1600" b="1" dirty="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46313" algn="l"/>
              </a:tabLst>
            </a:pPr>
            <a:r>
              <a:rPr kumimoji="0" lang="tr-TR" altLang="tr-TR" sz="1600" b="1" i="0" u="none" strike="noStrike" cap="none" normalizeH="0" baseline="0" dirty="0">
                <a:ln>
                  <a:noFill/>
                </a:ln>
                <a:solidFill>
                  <a:schemeClr val="tx1"/>
                </a:solidFill>
                <a:effectLst/>
                <a:ea typeface="Arial" panose="020B0604020202020204" pitchFamily="34" charset="0"/>
              </a:rPr>
              <a:t>1972 — Prolog</a:t>
            </a:r>
            <a:endParaRPr kumimoji="0" lang="tr-TR" altLang="tr-TR" sz="1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46313" algn="l"/>
              </a:tabLst>
            </a:pPr>
            <a:endParaRPr kumimoji="0" lang="tr-TR" altLang="tr-TR" sz="1600" b="1" i="0" u="none" strike="noStrike" cap="none" normalizeH="0" baseline="0" dirty="0">
              <a:ln>
                <a:noFill/>
              </a:ln>
              <a:solidFill>
                <a:schemeClr val="tx1"/>
              </a:solidFill>
              <a:effectLst/>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46313" algn="l"/>
              </a:tabLst>
            </a:pPr>
            <a:r>
              <a:rPr kumimoji="0" lang="tr-TR" altLang="tr-TR" sz="1600" b="1" i="0" u="none" strike="noStrike" cap="none" normalizeH="0" baseline="0" dirty="0">
                <a:ln>
                  <a:noFill/>
                </a:ln>
                <a:solidFill>
                  <a:schemeClr val="tx1"/>
                </a:solidFill>
                <a:effectLst/>
                <a:ea typeface="Arial" panose="020B0604020202020204" pitchFamily="34" charset="0"/>
              </a:rPr>
              <a:t>1978— ML</a:t>
            </a:r>
            <a:endParaRPr kumimoji="0" lang="tr-TR" altLang="tr-TR" sz="1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46313" algn="l"/>
              </a:tabLst>
            </a:pPr>
            <a:endParaRPr kumimoji="0" lang="tr-TR" altLang="tr-TR" sz="1600" b="1" i="0" u="none" strike="noStrike" cap="none" normalizeH="0" baseline="0" dirty="0">
              <a:ln>
                <a:noFill/>
              </a:ln>
              <a:solidFill>
                <a:schemeClr val="tx1"/>
              </a:solidFill>
              <a:effectLst/>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46313" algn="l"/>
              </a:tabLst>
            </a:pPr>
            <a:endParaRPr lang="tr-TR" altLang="tr-TR" sz="1600" b="1" dirty="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46313" algn="l"/>
              </a:tabLst>
            </a:pPr>
            <a:r>
              <a:rPr kumimoji="0" lang="tr-TR" altLang="tr-TR" sz="1600" b="1" i="0" u="none" strike="noStrike" cap="none" normalizeH="0" baseline="0" dirty="0">
                <a:ln>
                  <a:noFill/>
                </a:ln>
                <a:solidFill>
                  <a:schemeClr val="tx1"/>
                </a:solidFill>
                <a:effectLst/>
                <a:ea typeface="Arial" panose="020B0604020202020204" pitchFamily="34" charset="0"/>
              </a:rPr>
              <a:t>1990 - </a:t>
            </a:r>
            <a:r>
              <a:rPr kumimoji="0" lang="tr-TR" altLang="tr-TR" sz="1600" b="1" i="0" u="none" strike="noStrike" cap="none" normalizeH="0" baseline="0" dirty="0" err="1">
                <a:ln>
                  <a:noFill/>
                </a:ln>
                <a:solidFill>
                  <a:schemeClr val="tx1"/>
                </a:solidFill>
                <a:effectLst/>
                <a:ea typeface="Arial" panose="020B0604020202020204" pitchFamily="34" charset="0"/>
              </a:rPr>
              <a:t>Maskell</a:t>
            </a:r>
            <a:endParaRPr kumimoji="0" lang="tr-TR" altLang="tr-TR" sz="1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46313" algn="l"/>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537070" y="1418032"/>
            <a:ext cx="245323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spcBef>
                <a:spcPct val="0"/>
              </a:spcBef>
              <a:tabLst>
                <a:tab pos="2246313" algn="l"/>
              </a:tabLst>
              <a:defRPr>
                <a:solidFill>
                  <a:schemeClr val="tx1"/>
                </a:solidFill>
                <a:latin typeface="Arial" panose="020B0604020202020204" pitchFamily="34" charset="0"/>
              </a:defRPr>
            </a:lvl1pPr>
            <a:lvl2pPr eaLnBrk="0" hangingPunct="0">
              <a:spcBef>
                <a:spcPct val="0"/>
              </a:spcBef>
              <a:tabLst>
                <a:tab pos="2246313" algn="l"/>
              </a:tabLst>
              <a:defRPr>
                <a:solidFill>
                  <a:schemeClr val="tx1"/>
                </a:solidFill>
                <a:latin typeface="Arial" panose="020B0604020202020204" pitchFamily="34" charset="0"/>
              </a:defRPr>
            </a:lvl2pPr>
            <a:lvl3pPr eaLnBrk="0" hangingPunct="0">
              <a:spcBef>
                <a:spcPct val="0"/>
              </a:spcBef>
              <a:tabLst>
                <a:tab pos="2246313" algn="l"/>
              </a:tabLst>
              <a:defRPr>
                <a:solidFill>
                  <a:schemeClr val="tx1"/>
                </a:solidFill>
                <a:latin typeface="Arial" panose="020B0604020202020204" pitchFamily="34" charset="0"/>
              </a:defRPr>
            </a:lvl3pPr>
            <a:lvl4pPr eaLnBrk="0" hangingPunct="0">
              <a:spcBef>
                <a:spcPct val="0"/>
              </a:spcBef>
              <a:tabLst>
                <a:tab pos="2246313" algn="l"/>
              </a:tabLst>
              <a:defRPr>
                <a:solidFill>
                  <a:schemeClr val="tx1"/>
                </a:solidFill>
                <a:latin typeface="Arial" panose="020B0604020202020204" pitchFamily="34" charset="0"/>
              </a:defRPr>
            </a:lvl4pPr>
            <a:lvl5pPr eaLnBrk="0" hangingPunct="0">
              <a:spcBef>
                <a:spcPct val="0"/>
              </a:spcBef>
              <a:tabLst>
                <a:tab pos="2246313" algn="l"/>
              </a:tabLst>
              <a:defRPr>
                <a:solidFill>
                  <a:schemeClr val="tx1"/>
                </a:solidFill>
                <a:latin typeface="Arial" panose="020B0604020202020204" pitchFamily="34" charset="0"/>
              </a:defRPr>
            </a:lvl5pPr>
            <a:lvl6pPr eaLnBrk="0" fontAlgn="base" hangingPunct="0">
              <a:spcBef>
                <a:spcPct val="0"/>
              </a:spcBef>
              <a:spcAft>
                <a:spcPct val="0"/>
              </a:spcAft>
              <a:tabLst>
                <a:tab pos="2246313" algn="l"/>
              </a:tabLst>
              <a:defRPr>
                <a:solidFill>
                  <a:schemeClr val="tx1"/>
                </a:solidFill>
                <a:latin typeface="Arial" panose="020B0604020202020204" pitchFamily="34" charset="0"/>
              </a:defRPr>
            </a:lvl6pPr>
            <a:lvl7pPr eaLnBrk="0" fontAlgn="base" hangingPunct="0">
              <a:spcBef>
                <a:spcPct val="0"/>
              </a:spcBef>
              <a:spcAft>
                <a:spcPct val="0"/>
              </a:spcAft>
              <a:tabLst>
                <a:tab pos="2246313" algn="l"/>
              </a:tabLst>
              <a:defRPr>
                <a:solidFill>
                  <a:schemeClr val="tx1"/>
                </a:solidFill>
                <a:latin typeface="Arial" panose="020B0604020202020204" pitchFamily="34" charset="0"/>
              </a:defRPr>
            </a:lvl7pPr>
            <a:lvl8pPr eaLnBrk="0" fontAlgn="base" hangingPunct="0">
              <a:spcBef>
                <a:spcPct val="0"/>
              </a:spcBef>
              <a:spcAft>
                <a:spcPct val="0"/>
              </a:spcAft>
              <a:tabLst>
                <a:tab pos="2246313" algn="l"/>
              </a:tabLst>
              <a:defRPr>
                <a:solidFill>
                  <a:schemeClr val="tx1"/>
                </a:solidFill>
                <a:latin typeface="Arial" panose="020B0604020202020204" pitchFamily="34" charset="0"/>
              </a:defRPr>
            </a:lvl8pPr>
            <a:lvl9pPr eaLnBrk="0" fontAlgn="base" hangingPunct="0">
              <a:spcBef>
                <a:spcPct val="0"/>
              </a:spcBef>
              <a:spcAft>
                <a:spcPct val="0"/>
              </a:spcAft>
              <a:tabLst>
                <a:tab pos="224631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246313" algn="l"/>
              </a:tabLst>
            </a:pPr>
            <a:r>
              <a:rPr kumimoji="0" lang="tr-TR" altLang="tr-TR" sz="2000" b="1" i="0" u="none" strike="noStrike" cap="none" normalizeH="0" baseline="0" dirty="0">
                <a:ln>
                  <a:noFill/>
                </a:ln>
                <a:solidFill>
                  <a:schemeClr val="tx1"/>
                </a:solidFill>
                <a:effectLst/>
                <a:latin typeface="Arial" panose="020B0604020202020204" pitchFamily="34" charset="0"/>
                <a:ea typeface="Arial" panose="020B0604020202020204" pitchFamily="34" charset="0"/>
              </a:rPr>
              <a:t>Turing </a:t>
            </a:r>
            <a:r>
              <a:rPr kumimoji="0" lang="tr-TR" altLang="tr-TR" sz="2000" b="1" i="0" u="none" strike="noStrike" cap="none" normalizeH="0" baseline="0" dirty="0" err="1">
                <a:ln>
                  <a:noFill/>
                </a:ln>
                <a:solidFill>
                  <a:schemeClr val="tx1"/>
                </a:solidFill>
                <a:effectLst/>
                <a:latin typeface="Arial" panose="020B0604020202020204" pitchFamily="34" charset="0"/>
                <a:ea typeface="Arial" panose="020B0604020202020204" pitchFamily="34" charset="0"/>
              </a:rPr>
              <a:t>languages</a:t>
            </a:r>
            <a:r>
              <a:rPr kumimoji="0" lang="tr-TR" altLang="tr-TR"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endParaRPr kumimoji="0" lang="tr-TR" altLang="tr-TR" b="1" i="0" u="none" strike="noStrike" cap="none" normalizeH="0" baseline="0" dirty="0">
              <a:ln>
                <a:noFill/>
              </a:ln>
              <a:solidFill>
                <a:schemeClr val="tx1"/>
              </a:solidFill>
              <a:effectLst/>
              <a:latin typeface="Arial" panose="020B0604020202020204" pitchFamily="34" charset="0"/>
            </a:endParaRPr>
          </a:p>
        </p:txBody>
      </p:sp>
      <p:pic>
        <p:nvPicPr>
          <p:cNvPr id="10" name="image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014903"/>
            <a:ext cx="216024" cy="400554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4"/>
          <p:cNvSpPr>
            <a:spLocks noChangeArrowheads="1"/>
          </p:cNvSpPr>
          <p:nvPr/>
        </p:nvSpPr>
        <p:spPr bwMode="auto">
          <a:xfrm>
            <a:off x="4211960" y="1455910"/>
            <a:ext cx="24532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spcBef>
                <a:spcPct val="0"/>
              </a:spcBef>
              <a:tabLst>
                <a:tab pos="2246313" algn="l"/>
              </a:tabLst>
              <a:defRPr>
                <a:solidFill>
                  <a:schemeClr val="tx1"/>
                </a:solidFill>
                <a:latin typeface="Arial" panose="020B0604020202020204" pitchFamily="34" charset="0"/>
              </a:defRPr>
            </a:lvl1pPr>
            <a:lvl2pPr eaLnBrk="0" hangingPunct="0">
              <a:spcBef>
                <a:spcPct val="0"/>
              </a:spcBef>
              <a:tabLst>
                <a:tab pos="2246313" algn="l"/>
              </a:tabLst>
              <a:defRPr>
                <a:solidFill>
                  <a:schemeClr val="tx1"/>
                </a:solidFill>
                <a:latin typeface="Arial" panose="020B0604020202020204" pitchFamily="34" charset="0"/>
              </a:defRPr>
            </a:lvl2pPr>
            <a:lvl3pPr eaLnBrk="0" hangingPunct="0">
              <a:spcBef>
                <a:spcPct val="0"/>
              </a:spcBef>
              <a:tabLst>
                <a:tab pos="2246313" algn="l"/>
              </a:tabLst>
              <a:defRPr>
                <a:solidFill>
                  <a:schemeClr val="tx1"/>
                </a:solidFill>
                <a:latin typeface="Arial" panose="020B0604020202020204" pitchFamily="34" charset="0"/>
              </a:defRPr>
            </a:lvl3pPr>
            <a:lvl4pPr eaLnBrk="0" hangingPunct="0">
              <a:spcBef>
                <a:spcPct val="0"/>
              </a:spcBef>
              <a:tabLst>
                <a:tab pos="2246313" algn="l"/>
              </a:tabLst>
              <a:defRPr>
                <a:solidFill>
                  <a:schemeClr val="tx1"/>
                </a:solidFill>
                <a:latin typeface="Arial" panose="020B0604020202020204" pitchFamily="34" charset="0"/>
              </a:defRPr>
            </a:lvl4pPr>
            <a:lvl5pPr eaLnBrk="0" hangingPunct="0">
              <a:spcBef>
                <a:spcPct val="0"/>
              </a:spcBef>
              <a:tabLst>
                <a:tab pos="2246313" algn="l"/>
              </a:tabLst>
              <a:defRPr>
                <a:solidFill>
                  <a:schemeClr val="tx1"/>
                </a:solidFill>
                <a:latin typeface="Arial" panose="020B0604020202020204" pitchFamily="34" charset="0"/>
              </a:defRPr>
            </a:lvl5pPr>
            <a:lvl6pPr eaLnBrk="0" fontAlgn="base" hangingPunct="0">
              <a:spcBef>
                <a:spcPct val="0"/>
              </a:spcBef>
              <a:spcAft>
                <a:spcPct val="0"/>
              </a:spcAft>
              <a:tabLst>
                <a:tab pos="2246313" algn="l"/>
              </a:tabLst>
              <a:defRPr>
                <a:solidFill>
                  <a:schemeClr val="tx1"/>
                </a:solidFill>
                <a:latin typeface="Arial" panose="020B0604020202020204" pitchFamily="34" charset="0"/>
              </a:defRPr>
            </a:lvl6pPr>
            <a:lvl7pPr eaLnBrk="0" fontAlgn="base" hangingPunct="0">
              <a:spcBef>
                <a:spcPct val="0"/>
              </a:spcBef>
              <a:spcAft>
                <a:spcPct val="0"/>
              </a:spcAft>
              <a:tabLst>
                <a:tab pos="2246313" algn="l"/>
              </a:tabLst>
              <a:defRPr>
                <a:solidFill>
                  <a:schemeClr val="tx1"/>
                </a:solidFill>
                <a:latin typeface="Arial" panose="020B0604020202020204" pitchFamily="34" charset="0"/>
              </a:defRPr>
            </a:lvl7pPr>
            <a:lvl8pPr eaLnBrk="0" fontAlgn="base" hangingPunct="0">
              <a:spcBef>
                <a:spcPct val="0"/>
              </a:spcBef>
              <a:spcAft>
                <a:spcPct val="0"/>
              </a:spcAft>
              <a:tabLst>
                <a:tab pos="2246313" algn="l"/>
              </a:tabLst>
              <a:defRPr>
                <a:solidFill>
                  <a:schemeClr val="tx1"/>
                </a:solidFill>
                <a:latin typeface="Arial" panose="020B0604020202020204" pitchFamily="34" charset="0"/>
              </a:defRPr>
            </a:lvl8pPr>
            <a:lvl9pPr eaLnBrk="0" fontAlgn="base" hangingPunct="0">
              <a:spcBef>
                <a:spcPct val="0"/>
              </a:spcBef>
              <a:spcAft>
                <a:spcPct val="0"/>
              </a:spcAft>
              <a:tabLst>
                <a:tab pos="224631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246313" algn="l"/>
              </a:tabLst>
            </a:pPr>
            <a:r>
              <a:rPr lang="tr-TR" altLang="tr-TR" sz="2000" b="1" dirty="0" err="1">
                <a:ea typeface="Arial" panose="020B0604020202020204" pitchFamily="34" charset="0"/>
              </a:rPr>
              <a:t>Church</a:t>
            </a:r>
            <a:r>
              <a:rPr kumimoji="0" lang="tr-TR" altLang="tr-TR" sz="2000" b="1" i="0" u="none" strike="noStrike" cap="none" normalizeH="0" baseline="0" dirty="0">
                <a:ln>
                  <a:noFill/>
                </a:ln>
                <a:solidFill>
                  <a:schemeClr val="tx1"/>
                </a:solidFill>
                <a:effectLst/>
                <a:ea typeface="Arial" panose="020B0604020202020204" pitchFamily="34" charset="0"/>
              </a:rPr>
              <a:t> </a:t>
            </a:r>
            <a:r>
              <a:rPr kumimoji="0" lang="tr-TR" altLang="tr-TR" sz="2000" b="1" i="0" u="none" strike="noStrike" cap="none" normalizeH="0" baseline="0" dirty="0" err="1">
                <a:ln>
                  <a:noFill/>
                </a:ln>
                <a:solidFill>
                  <a:schemeClr val="tx1"/>
                </a:solidFill>
                <a:effectLst/>
                <a:ea typeface="Arial" panose="020B0604020202020204" pitchFamily="34" charset="0"/>
              </a:rPr>
              <a:t>languages</a:t>
            </a:r>
            <a:r>
              <a:rPr kumimoji="0" lang="tr-TR" altLang="tr-TR" sz="1800" b="0" i="0" u="none" strike="noStrike" cap="none" normalizeH="0" baseline="0" dirty="0">
                <a:ln>
                  <a:noFill/>
                </a:ln>
                <a:solidFill>
                  <a:schemeClr val="tx1"/>
                </a:solidFill>
                <a:effectLst/>
                <a:ea typeface="Arial" panose="020B0604020202020204" pitchFamily="34" charset="0"/>
              </a:rPr>
              <a:t>	</a:t>
            </a:r>
            <a:endParaRPr kumimoji="0" lang="tr-TR" altLang="tr-TR" sz="1800" b="1"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5327618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412241"/>
            <a:ext cx="6503640" cy="1295400"/>
          </a:xfrm>
        </p:spPr>
        <p:txBody>
          <a:bodyPr/>
          <a:lstStyle/>
          <a:p>
            <a:r>
              <a:rPr lang="tr-TR" sz="3200" dirty="0"/>
              <a:t>Tarihin En Büyük Tasarım Çabası: Ada (1983) </a:t>
            </a:r>
          </a:p>
        </p:txBody>
      </p:sp>
      <p:sp>
        <p:nvSpPr>
          <p:cNvPr id="3" name="İçerik Yer Tutucusu 2"/>
          <p:cNvSpPr>
            <a:spLocks noGrp="1"/>
          </p:cNvSpPr>
          <p:nvPr>
            <p:ph idx="1"/>
          </p:nvPr>
        </p:nvSpPr>
        <p:spPr>
          <a:xfrm>
            <a:off x="228600" y="2204864"/>
            <a:ext cx="8735888" cy="4653136"/>
          </a:xfrm>
        </p:spPr>
        <p:txBody>
          <a:bodyPr>
            <a:normAutofit fontScale="70000" lnSpcReduction="20000"/>
          </a:bodyPr>
          <a:lstStyle/>
          <a:p>
            <a:pPr marL="502920" indent="-457200">
              <a:buFont typeface="Wingdings" panose="05000000000000000000" pitchFamily="2" charset="2"/>
              <a:buChar char="q"/>
            </a:pPr>
            <a:r>
              <a:rPr lang="tr-TR" dirty="0"/>
              <a:t>ABD savunma bakanlığının bir çalışması sonucu ortaya çıkmıştır. Gömülü sistemlerin (</a:t>
            </a:r>
            <a:r>
              <a:rPr lang="tr-TR" dirty="0" err="1"/>
              <a:t>embedded</a:t>
            </a:r>
            <a:r>
              <a:rPr lang="tr-TR" dirty="0"/>
              <a:t> </a:t>
            </a:r>
            <a:r>
              <a:rPr lang="tr-TR" dirty="0" err="1"/>
              <a:t>systems</a:t>
            </a:r>
            <a:r>
              <a:rPr lang="tr-TR" dirty="0"/>
              <a:t>) programlanmasını sağlayacak PL üretimi amaçlanmıştır. (</a:t>
            </a:r>
            <a:r>
              <a:rPr lang="tr-TR" dirty="0" err="1"/>
              <a:t>Department</a:t>
            </a:r>
            <a:r>
              <a:rPr lang="tr-TR" dirty="0"/>
              <a:t> of </a:t>
            </a:r>
            <a:r>
              <a:rPr lang="tr-TR" dirty="0" err="1"/>
              <a:t>Defense</a:t>
            </a:r>
            <a:r>
              <a:rPr lang="tr-TR" dirty="0"/>
              <a:t> - </a:t>
            </a:r>
            <a:r>
              <a:rPr lang="tr-TR" dirty="0" err="1"/>
              <a:t>DoD</a:t>
            </a:r>
            <a:r>
              <a:rPr lang="tr-TR" dirty="0"/>
              <a:t> ) </a:t>
            </a:r>
          </a:p>
          <a:p>
            <a:pPr marL="1149350" lvl="1" indent="-457200">
              <a:buFont typeface="Wingdings" panose="05000000000000000000" pitchFamily="2" charset="2"/>
              <a:buChar char="q"/>
            </a:pPr>
            <a:r>
              <a:rPr lang="tr-TR" dirty="0"/>
              <a:t>Gömülü sistem, bilgisayar donanımının kontrol ettiği veya hizmet sağladığı cihaza gömülü olduğu bir sistemdir . </a:t>
            </a:r>
          </a:p>
          <a:p>
            <a:pPr marL="1149350" lvl="1" indent="-457200">
              <a:buFont typeface="Wingdings" panose="05000000000000000000" pitchFamily="2" charset="2"/>
              <a:buChar char="q"/>
            </a:pPr>
            <a:r>
              <a:rPr lang="tr-TR" dirty="0"/>
              <a:t>Önceleri, </a:t>
            </a:r>
            <a:r>
              <a:rPr lang="tr-TR" dirty="0" err="1"/>
              <a:t>assembly</a:t>
            </a:r>
            <a:r>
              <a:rPr lang="tr-TR" dirty="0"/>
              <a:t> </a:t>
            </a:r>
            <a:r>
              <a:rPr lang="tr-TR" dirty="0" err="1"/>
              <a:t>language</a:t>
            </a:r>
            <a:r>
              <a:rPr lang="tr-TR" dirty="0"/>
              <a:t> yaygın olarak kullanılıyor. </a:t>
            </a:r>
          </a:p>
          <a:p>
            <a:pPr marL="502920" indent="-457200">
              <a:buFont typeface="Wingdings" panose="05000000000000000000" pitchFamily="2" charset="2"/>
              <a:buChar char="q"/>
            </a:pPr>
            <a:r>
              <a:rPr lang="tr-TR" dirty="0"/>
              <a:t>Yüzlerce insanı, çok parayı ve yaklaşık sekiz yılı kapsayan büyük tasarım çabasıdır. </a:t>
            </a:r>
          </a:p>
          <a:p>
            <a:pPr marL="502920" indent="-457200">
              <a:buFont typeface="Wingdings" panose="05000000000000000000" pitchFamily="2" charset="2"/>
              <a:buChar char="q"/>
            </a:pPr>
            <a:r>
              <a:rPr lang="tr-TR" dirty="0"/>
              <a:t>Gerçek zamanlı uygulamalar için amaçlanmıştır. </a:t>
            </a:r>
          </a:p>
          <a:p>
            <a:pPr marL="502920" indent="-457200">
              <a:buFont typeface="Wingdings" panose="05000000000000000000" pitchFamily="2" charset="2"/>
              <a:buChar char="q"/>
            </a:pPr>
            <a:r>
              <a:rPr lang="tr-TR" dirty="0"/>
              <a:t>Matematikçi </a:t>
            </a:r>
            <a:r>
              <a:rPr lang="tr-TR" dirty="0" err="1"/>
              <a:t>Augusta</a:t>
            </a:r>
            <a:r>
              <a:rPr lang="tr-TR" dirty="0"/>
              <a:t> </a:t>
            </a:r>
            <a:r>
              <a:rPr lang="tr-TR" b="1" dirty="0"/>
              <a:t>Ada</a:t>
            </a:r>
            <a:r>
              <a:rPr lang="tr-TR" dirty="0"/>
              <a:t> </a:t>
            </a:r>
            <a:r>
              <a:rPr lang="tr-TR" dirty="0" err="1"/>
              <a:t>Byron’ın</a:t>
            </a:r>
            <a:r>
              <a:rPr lang="tr-TR" dirty="0"/>
              <a:t> (1815-1851) ismini almıştır. Analitik makine üzerine çalışmalar yapmış ve bilgisayar tarafından işlenebilecek bir algoritma yazdığı için dünyanın ilk programcısı olarak değerlendirilir. </a:t>
            </a:r>
          </a:p>
          <a:p>
            <a:pPr marL="502920" indent="-457200">
              <a:buFont typeface="Wingdings" panose="05000000000000000000" pitchFamily="2" charset="2"/>
              <a:buChar char="q"/>
            </a:pPr>
            <a:r>
              <a:rPr lang="tr-TR" dirty="0"/>
              <a:t>Blok yapılı, nesne yönelimli, genel amaçlı ve eşzamanlılığı destekleyen bir dildir. </a:t>
            </a:r>
          </a:p>
          <a:p>
            <a:pPr marL="502920" indent="-457200">
              <a:buFont typeface="Wingdings" panose="05000000000000000000" pitchFamily="2" charset="2"/>
              <a:buChar char="q"/>
            </a:pPr>
            <a:r>
              <a:rPr lang="tr-TR" dirty="0"/>
              <a:t>Büyük boyutlu yazılımlar için uygundur . </a:t>
            </a:r>
          </a:p>
          <a:p>
            <a:pPr marL="502920" indent="-457200">
              <a:buFont typeface="Wingdings" panose="05000000000000000000" pitchFamily="2" charset="2"/>
              <a:buChar char="q"/>
            </a:pPr>
            <a:r>
              <a:rPr lang="tr-TR" dirty="0"/>
              <a:t>Gereksinimler dizisi (1975 -1978) </a:t>
            </a:r>
          </a:p>
          <a:p>
            <a:pPr marL="1149350" lvl="1" indent="-457200">
              <a:buFont typeface="Wingdings" panose="05000000000000000000" pitchFamily="2" charset="2"/>
              <a:buChar char="q"/>
            </a:pPr>
            <a:r>
              <a:rPr lang="tr-TR" dirty="0"/>
              <a:t>(</a:t>
            </a:r>
            <a:r>
              <a:rPr lang="tr-TR" dirty="0" err="1"/>
              <a:t>Strawman</a:t>
            </a:r>
            <a:r>
              <a:rPr lang="tr-TR" dirty="0"/>
              <a:t>, </a:t>
            </a:r>
            <a:r>
              <a:rPr lang="tr-TR" dirty="0" err="1"/>
              <a:t>Woodman</a:t>
            </a:r>
            <a:r>
              <a:rPr lang="tr-TR" dirty="0"/>
              <a:t>, </a:t>
            </a:r>
            <a:r>
              <a:rPr lang="tr-TR" dirty="0" err="1"/>
              <a:t>Tinman</a:t>
            </a:r>
            <a:r>
              <a:rPr lang="tr-TR" dirty="0"/>
              <a:t>, </a:t>
            </a:r>
            <a:r>
              <a:rPr lang="tr-TR" dirty="0" err="1"/>
              <a:t>Ironman</a:t>
            </a:r>
            <a:r>
              <a:rPr lang="tr-TR" dirty="0"/>
              <a:t>, </a:t>
            </a:r>
            <a:r>
              <a:rPr lang="tr-TR" dirty="0" err="1"/>
              <a:t>Steelman</a:t>
            </a:r>
            <a:r>
              <a:rPr lang="tr-TR" dirty="0"/>
              <a:t> )</a:t>
            </a:r>
          </a:p>
        </p:txBody>
      </p:sp>
      <p:pic>
        <p:nvPicPr>
          <p:cNvPr id="4" name="object 9"/>
          <p:cNvPicPr/>
          <p:nvPr/>
        </p:nvPicPr>
        <p:blipFill>
          <a:blip r:embed="rId2" cstate="print"/>
          <a:stretch>
            <a:fillRect/>
          </a:stretch>
        </p:blipFill>
        <p:spPr>
          <a:xfrm>
            <a:off x="7052140" y="0"/>
            <a:ext cx="2123728" cy="2119883"/>
          </a:xfrm>
          <a:prstGeom prst="rect">
            <a:avLst/>
          </a:prstGeom>
        </p:spPr>
      </p:pic>
    </p:spTree>
    <p:extLst>
      <p:ext uri="{BB962C8B-B14F-4D97-AF65-F5344CB8AC3E}">
        <p14:creationId xmlns:p14="http://schemas.microsoft.com/office/powerpoint/2010/main" val="15818550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896144"/>
          </a:xfrm>
        </p:spPr>
        <p:txBody>
          <a:bodyPr/>
          <a:lstStyle/>
          <a:p>
            <a:r>
              <a:rPr lang="tr-TR" dirty="0"/>
              <a:t>Ada</a:t>
            </a:r>
          </a:p>
        </p:txBody>
      </p:sp>
      <p:sp>
        <p:nvSpPr>
          <p:cNvPr id="3" name="İçerik Yer Tutucusu 2"/>
          <p:cNvSpPr>
            <a:spLocks noGrp="1"/>
          </p:cNvSpPr>
          <p:nvPr>
            <p:ph idx="1"/>
          </p:nvPr>
        </p:nvSpPr>
        <p:spPr>
          <a:xfrm>
            <a:off x="228600" y="1784648"/>
            <a:ext cx="8735888" cy="5073352"/>
          </a:xfrm>
        </p:spPr>
        <p:txBody>
          <a:bodyPr>
            <a:normAutofit fontScale="85000" lnSpcReduction="20000"/>
          </a:bodyPr>
          <a:lstStyle/>
          <a:p>
            <a:pPr marL="502920" indent="-457200">
              <a:buFont typeface="Wingdings" panose="05000000000000000000" pitchFamily="2" charset="2"/>
              <a:buChar char="q"/>
            </a:pPr>
            <a:r>
              <a:rPr lang="tr-TR" dirty="0"/>
              <a:t>Katkılar </a:t>
            </a:r>
          </a:p>
          <a:p>
            <a:pPr marL="1149350" lvl="1" indent="-457200">
              <a:buFont typeface="Wingdings" panose="05000000000000000000" pitchFamily="2" charset="2"/>
              <a:buChar char="q"/>
            </a:pPr>
            <a:r>
              <a:rPr lang="tr-TR" dirty="0"/>
              <a:t>Paketler - veri soyutlama desteği </a:t>
            </a:r>
          </a:p>
          <a:p>
            <a:pPr marL="1149350" lvl="1" indent="-457200">
              <a:buFont typeface="Wingdings" panose="05000000000000000000" pitchFamily="2" charset="2"/>
              <a:buChar char="q"/>
            </a:pPr>
            <a:r>
              <a:rPr lang="tr-TR" dirty="0"/>
              <a:t>İstisna işleme - ayrıntılı </a:t>
            </a:r>
          </a:p>
          <a:p>
            <a:pPr marL="1149350" lvl="1" indent="-457200">
              <a:buFont typeface="Wingdings" panose="05000000000000000000" pitchFamily="2" charset="2"/>
              <a:buChar char="q"/>
            </a:pPr>
            <a:r>
              <a:rPr lang="tr-TR" dirty="0"/>
              <a:t>Ada'da program birimleri </a:t>
            </a:r>
            <a:r>
              <a:rPr lang="tr-TR" dirty="0" err="1"/>
              <a:t>generic</a:t>
            </a:r>
            <a:r>
              <a:rPr lang="tr-TR" dirty="0"/>
              <a:t> olabilir. Örneğin, sıralanacak veriler için belirtilmemiş bir tür kullanan bir sıralama prosedürü yazmak mümkündür. Tekrar </a:t>
            </a:r>
            <a:r>
              <a:rPr lang="tr-TR" dirty="0" err="1"/>
              <a:t>kullanabilirliği</a:t>
            </a:r>
            <a:r>
              <a:rPr lang="tr-TR" dirty="0"/>
              <a:t> arttıran bir özelliktir. </a:t>
            </a:r>
          </a:p>
          <a:p>
            <a:pPr marL="1149350" lvl="1" indent="-457200">
              <a:buFont typeface="Wingdings" panose="05000000000000000000" pitchFamily="2" charset="2"/>
              <a:buChar char="q"/>
            </a:pPr>
            <a:r>
              <a:rPr lang="tr-TR" dirty="0"/>
              <a:t>Eşzamanlılık - görevlendirme modeli aracılığıyla </a:t>
            </a:r>
          </a:p>
          <a:p>
            <a:pPr marL="502920" indent="-457200">
              <a:buFont typeface="Wingdings" panose="05000000000000000000" pitchFamily="2" charset="2"/>
              <a:buChar char="q"/>
            </a:pPr>
            <a:r>
              <a:rPr lang="tr-TR" dirty="0"/>
              <a:t>Ek Bilgiler </a:t>
            </a:r>
          </a:p>
          <a:p>
            <a:pPr marL="1149350" lvl="1" indent="-457200">
              <a:buFont typeface="Wingdings" panose="05000000000000000000" pitchFamily="2" charset="2"/>
              <a:buChar char="q"/>
            </a:pPr>
            <a:r>
              <a:rPr lang="tr-TR" dirty="0"/>
              <a:t>Rekabetçi tasarım </a:t>
            </a:r>
          </a:p>
          <a:p>
            <a:pPr marL="1149350" lvl="1" indent="-457200">
              <a:buFont typeface="Wingdings" panose="05000000000000000000" pitchFamily="2" charset="2"/>
              <a:buChar char="q"/>
            </a:pPr>
            <a:r>
              <a:rPr lang="tr-TR" dirty="0"/>
              <a:t>Veri tipleri konusunda çok zengindir. </a:t>
            </a:r>
          </a:p>
          <a:p>
            <a:pPr marL="1149350" lvl="1" indent="-457200">
              <a:buFont typeface="Wingdings" panose="05000000000000000000" pitchFamily="2" charset="2"/>
              <a:buChar char="q"/>
            </a:pPr>
            <a:r>
              <a:rPr lang="tr-TR" dirty="0"/>
              <a:t>Yazılım mühendisliği ve dil tasarımı hakkında ileride kullanılabilecek her şeyi içeriyordu. </a:t>
            </a:r>
          </a:p>
          <a:p>
            <a:pPr marL="1149350" lvl="1" indent="-457200">
              <a:buFont typeface="Wingdings" panose="05000000000000000000" pitchFamily="2" charset="2"/>
              <a:buChar char="q"/>
            </a:pPr>
            <a:r>
              <a:rPr lang="tr-TR" dirty="0"/>
              <a:t>Çok geniş ve çok karmaşık bir dil. (Özellikle yazım kuralları) </a:t>
            </a:r>
          </a:p>
          <a:p>
            <a:pPr marL="1149350" lvl="1" indent="-457200">
              <a:buFont typeface="Wingdings" panose="05000000000000000000" pitchFamily="2" charset="2"/>
              <a:buChar char="q"/>
            </a:pPr>
            <a:r>
              <a:rPr lang="tr-TR" dirty="0"/>
              <a:t>İlk derleyiciler çok zordu; gerçekten kullanılabilir ilk derleyici, dil tasarımı tamamlandıktan yaklaşık beş yıl sonra geldi </a:t>
            </a:r>
          </a:p>
          <a:p>
            <a:pPr marL="1149350" lvl="1" indent="-457200">
              <a:buFont typeface="Wingdings" panose="05000000000000000000" pitchFamily="2" charset="2"/>
              <a:buChar char="q"/>
            </a:pPr>
            <a:r>
              <a:rPr lang="tr-TR" dirty="0"/>
              <a:t>En çok gömülü sistemlerde başarılı olmuştur.</a:t>
            </a:r>
          </a:p>
        </p:txBody>
      </p:sp>
      <p:pic>
        <p:nvPicPr>
          <p:cNvPr id="4" name="object 5"/>
          <p:cNvPicPr/>
          <p:nvPr/>
        </p:nvPicPr>
        <p:blipFill>
          <a:blip r:embed="rId2" cstate="print"/>
          <a:stretch>
            <a:fillRect/>
          </a:stretch>
        </p:blipFill>
        <p:spPr>
          <a:xfrm>
            <a:off x="4583310" y="86497"/>
            <a:ext cx="4453186" cy="1698151"/>
          </a:xfrm>
          <a:prstGeom prst="rect">
            <a:avLst/>
          </a:prstGeom>
        </p:spPr>
      </p:pic>
    </p:spTree>
    <p:extLst>
      <p:ext uri="{BB962C8B-B14F-4D97-AF65-F5344CB8AC3E}">
        <p14:creationId xmlns:p14="http://schemas.microsoft.com/office/powerpoint/2010/main" val="6715817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896144"/>
          </a:xfrm>
        </p:spPr>
        <p:txBody>
          <a:bodyPr/>
          <a:lstStyle/>
          <a:p>
            <a:r>
              <a:rPr lang="tr-TR"/>
              <a:t>Ada</a:t>
            </a:r>
          </a:p>
        </p:txBody>
      </p:sp>
      <p:sp>
        <p:nvSpPr>
          <p:cNvPr id="3" name="İçerik Yer Tutucusu 2"/>
          <p:cNvSpPr>
            <a:spLocks noGrp="1"/>
          </p:cNvSpPr>
          <p:nvPr>
            <p:ph idx="1"/>
          </p:nvPr>
        </p:nvSpPr>
        <p:spPr>
          <a:xfrm>
            <a:off x="228600" y="1524000"/>
            <a:ext cx="8663880" cy="5073352"/>
          </a:xfrm>
        </p:spPr>
        <p:txBody>
          <a:bodyPr>
            <a:normAutofit lnSpcReduction="10000"/>
          </a:bodyPr>
          <a:lstStyle/>
          <a:p>
            <a:pPr marL="502920" indent="-457200">
              <a:buFont typeface="Wingdings" panose="05000000000000000000" pitchFamily="2" charset="2"/>
              <a:buChar char="q"/>
            </a:pPr>
            <a:r>
              <a:rPr lang="tr-TR" dirty="0"/>
              <a:t>Ada 95: 1988’de geliştirilmeye başlandı </a:t>
            </a:r>
          </a:p>
          <a:p>
            <a:pPr marL="1149350" lvl="1" indent="-457200">
              <a:buFont typeface="Wingdings" panose="05000000000000000000" pitchFamily="2" charset="2"/>
              <a:buChar char="q"/>
            </a:pPr>
            <a:r>
              <a:rPr lang="tr-TR" dirty="0" err="1"/>
              <a:t>Type</a:t>
            </a:r>
            <a:r>
              <a:rPr lang="tr-TR" dirty="0"/>
              <a:t> türetme yoluyla OOP desteği, </a:t>
            </a:r>
            <a:r>
              <a:rPr lang="tr-TR" dirty="0" err="1"/>
              <a:t>polymorphism</a:t>
            </a:r>
            <a:r>
              <a:rPr lang="tr-TR" dirty="0"/>
              <a:t>, </a:t>
            </a:r>
            <a:r>
              <a:rPr lang="tr-TR" dirty="0" err="1"/>
              <a:t>inheritance</a:t>
            </a:r>
            <a:r>
              <a:rPr lang="tr-TR" dirty="0"/>
              <a:t>, dinamik bağlama </a:t>
            </a:r>
          </a:p>
          <a:p>
            <a:pPr marL="1149350" lvl="1" indent="-457200">
              <a:buFont typeface="Wingdings" panose="05000000000000000000" pitchFamily="2" charset="2"/>
              <a:buChar char="q"/>
            </a:pPr>
            <a:r>
              <a:rPr lang="tr-TR" dirty="0"/>
              <a:t>Paylaşılan veriler (</a:t>
            </a:r>
            <a:r>
              <a:rPr lang="tr-TR" dirty="0" err="1"/>
              <a:t>Shared</a:t>
            </a:r>
            <a:r>
              <a:rPr lang="tr-TR" dirty="0"/>
              <a:t> Data) için daha iyi kontrol mekanizmaları </a:t>
            </a:r>
          </a:p>
          <a:p>
            <a:pPr marL="1149350" lvl="1" indent="-457200">
              <a:buFont typeface="Wingdings" panose="05000000000000000000" pitchFamily="2" charset="2"/>
              <a:buChar char="q"/>
            </a:pPr>
            <a:r>
              <a:rPr lang="tr-TR" dirty="0"/>
              <a:t>Yeni eşzamanlılık (</a:t>
            </a:r>
            <a:r>
              <a:rPr lang="tr-TR" dirty="0" err="1"/>
              <a:t>concurrency</a:t>
            </a:r>
            <a:r>
              <a:rPr lang="tr-TR" dirty="0"/>
              <a:t>) özellikleri </a:t>
            </a:r>
          </a:p>
          <a:p>
            <a:pPr marL="1149350" lvl="1" indent="-457200">
              <a:buFont typeface="Wingdings" panose="05000000000000000000" pitchFamily="2" charset="2"/>
              <a:buChar char="q"/>
            </a:pPr>
            <a:r>
              <a:rPr lang="tr-TR" dirty="0"/>
              <a:t>Daha esnek kütüphaneler </a:t>
            </a:r>
          </a:p>
          <a:p>
            <a:pPr marL="502920" indent="-457200">
              <a:buFont typeface="Wingdings" panose="05000000000000000000" pitchFamily="2" charset="2"/>
              <a:buChar char="q"/>
            </a:pPr>
            <a:r>
              <a:rPr lang="tr-TR" dirty="0"/>
              <a:t>Aynı zamanda ortaya çıkan C++ '</a:t>
            </a:r>
            <a:r>
              <a:rPr lang="tr-TR" dirty="0" err="1"/>
              <a:t>nın</a:t>
            </a:r>
            <a:r>
              <a:rPr lang="tr-TR" dirty="0"/>
              <a:t> popülerliğinden dolayı popüler olamadı. </a:t>
            </a:r>
          </a:p>
          <a:p>
            <a:pPr marL="502920" indent="-457200">
              <a:buFont typeface="Wingdings" panose="05000000000000000000" pitchFamily="2" charset="2"/>
              <a:buChar char="q"/>
            </a:pPr>
            <a:r>
              <a:rPr lang="tr-TR" dirty="0"/>
              <a:t>Ada 2005 </a:t>
            </a:r>
          </a:p>
          <a:p>
            <a:pPr marL="1149350" lvl="1" indent="-457200">
              <a:buFont typeface="Wingdings" panose="05000000000000000000" pitchFamily="2" charset="2"/>
              <a:buChar char="q"/>
            </a:pPr>
            <a:r>
              <a:rPr lang="tr-TR" dirty="0" err="1"/>
              <a:t>Arayüzler</a:t>
            </a:r>
            <a:r>
              <a:rPr lang="tr-TR" dirty="0"/>
              <a:t> (</a:t>
            </a:r>
            <a:r>
              <a:rPr lang="tr-TR" dirty="0" err="1"/>
              <a:t>Interfaces</a:t>
            </a:r>
            <a:r>
              <a:rPr lang="tr-TR" dirty="0"/>
              <a:t>) ve Senkronizasyon (</a:t>
            </a:r>
            <a:r>
              <a:rPr lang="tr-TR" dirty="0" err="1"/>
              <a:t>synchronizing</a:t>
            </a:r>
            <a:r>
              <a:rPr lang="tr-TR" dirty="0"/>
              <a:t>) </a:t>
            </a:r>
            <a:r>
              <a:rPr lang="tr-TR" dirty="0" err="1"/>
              <a:t>arayüzleri</a:t>
            </a:r>
            <a:endParaRPr lang="tr-TR" dirty="0"/>
          </a:p>
        </p:txBody>
      </p:sp>
    </p:spTree>
    <p:extLst>
      <p:ext uri="{BB962C8B-B14F-4D97-AF65-F5344CB8AC3E}">
        <p14:creationId xmlns:p14="http://schemas.microsoft.com/office/powerpoint/2010/main" val="3379305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79512" y="476672"/>
            <a:ext cx="7696200" cy="759296"/>
          </a:xfrm>
        </p:spPr>
        <p:txBody>
          <a:bodyPr/>
          <a:lstStyle/>
          <a:p>
            <a:r>
              <a:rPr lang="tr-TR" dirty="0"/>
              <a:t>Ada kod örneği</a:t>
            </a:r>
          </a:p>
        </p:txBody>
      </p:sp>
      <p:pic>
        <p:nvPicPr>
          <p:cNvPr id="4" name="object 3"/>
          <p:cNvPicPr/>
          <p:nvPr/>
        </p:nvPicPr>
        <p:blipFill>
          <a:blip r:embed="rId2" cstate="print"/>
          <a:stretch>
            <a:fillRect/>
          </a:stretch>
        </p:blipFill>
        <p:spPr>
          <a:xfrm>
            <a:off x="179512" y="1412776"/>
            <a:ext cx="7560840" cy="5256584"/>
          </a:xfrm>
          <a:prstGeom prst="rect">
            <a:avLst/>
          </a:prstGeom>
        </p:spPr>
      </p:pic>
    </p:spTree>
    <p:extLst>
      <p:ext uri="{BB962C8B-B14F-4D97-AF65-F5344CB8AC3E}">
        <p14:creationId xmlns:p14="http://schemas.microsoft.com/office/powerpoint/2010/main" val="15680564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3200" dirty="0"/>
              <a:t>Nesneye Yönelik Programlama : </a:t>
            </a:r>
            <a:r>
              <a:rPr lang="tr-TR" sz="3200" dirty="0" err="1"/>
              <a:t>Smalltalk</a:t>
            </a:r>
            <a:endParaRPr lang="tr-TR" sz="3200" dirty="0"/>
          </a:p>
        </p:txBody>
      </p:sp>
      <p:sp>
        <p:nvSpPr>
          <p:cNvPr id="3" name="İçerik Yer Tutucusu 2"/>
          <p:cNvSpPr>
            <a:spLocks noGrp="1"/>
          </p:cNvSpPr>
          <p:nvPr>
            <p:ph idx="1"/>
          </p:nvPr>
        </p:nvSpPr>
        <p:spPr>
          <a:xfrm>
            <a:off x="228600" y="2164077"/>
            <a:ext cx="8724899" cy="4320480"/>
          </a:xfrm>
        </p:spPr>
        <p:txBody>
          <a:bodyPr>
            <a:normAutofit fontScale="77500" lnSpcReduction="20000"/>
          </a:bodyPr>
          <a:lstStyle/>
          <a:p>
            <a:pPr marL="502920" indent="-457200">
              <a:buFont typeface="Wingdings" panose="05000000000000000000" pitchFamily="2" charset="2"/>
              <a:buChar char="q"/>
            </a:pPr>
            <a:r>
              <a:rPr lang="tr-TR" dirty="0"/>
              <a:t>Xerox </a:t>
            </a:r>
            <a:r>
              <a:rPr lang="tr-TR" dirty="0" err="1"/>
              <a:t>PARC'ta</a:t>
            </a:r>
            <a:r>
              <a:rPr lang="tr-TR" dirty="0"/>
              <a:t> önce Alan Kay tarafından, daha sonra </a:t>
            </a:r>
            <a:r>
              <a:rPr lang="tr-TR" dirty="0" err="1"/>
              <a:t>Adele</a:t>
            </a:r>
            <a:r>
              <a:rPr lang="tr-TR" dirty="0"/>
              <a:t> </a:t>
            </a:r>
            <a:r>
              <a:rPr lang="tr-TR" dirty="0" err="1"/>
              <a:t>Goldberg</a:t>
            </a:r>
            <a:r>
              <a:rPr lang="tr-TR" dirty="0"/>
              <a:t> tarafından geliştirildi </a:t>
            </a:r>
          </a:p>
          <a:p>
            <a:pPr marL="502920" indent="-457200">
              <a:buFont typeface="Wingdings" panose="05000000000000000000" pitchFamily="2" charset="2"/>
              <a:buChar char="q"/>
            </a:pPr>
            <a:r>
              <a:rPr lang="tr-TR" dirty="0"/>
              <a:t>OOP bir dilin ilk tam uygulaması - 3 temel karakteristiği: veri soyutlama, kalıtım ve dinamik bağlama (data </a:t>
            </a:r>
            <a:r>
              <a:rPr lang="tr-TR" dirty="0" err="1"/>
              <a:t>abstraction</a:t>
            </a:r>
            <a:r>
              <a:rPr lang="tr-TR" dirty="0"/>
              <a:t>, </a:t>
            </a:r>
            <a:r>
              <a:rPr lang="tr-TR" dirty="0" err="1"/>
              <a:t>inheritance</a:t>
            </a:r>
            <a:r>
              <a:rPr lang="tr-TR" dirty="0"/>
              <a:t> ve </a:t>
            </a:r>
            <a:r>
              <a:rPr lang="tr-TR" dirty="0" err="1"/>
              <a:t>dynamic</a:t>
            </a:r>
            <a:r>
              <a:rPr lang="tr-TR" dirty="0"/>
              <a:t> </a:t>
            </a:r>
            <a:r>
              <a:rPr lang="tr-TR" dirty="0" err="1"/>
              <a:t>binding</a:t>
            </a:r>
            <a:r>
              <a:rPr lang="tr-TR" dirty="0"/>
              <a:t>) </a:t>
            </a:r>
          </a:p>
          <a:p>
            <a:pPr marL="502920" indent="-457200">
              <a:buFont typeface="Wingdings" panose="05000000000000000000" pitchFamily="2" charset="2"/>
              <a:buChar char="q"/>
            </a:pPr>
            <a:r>
              <a:rPr lang="tr-TR" dirty="0" err="1"/>
              <a:t>Smalltalk</a:t>
            </a:r>
            <a:r>
              <a:rPr lang="tr-TR" dirty="0"/>
              <a:t> sadece bir PL değil, aynı zamanda yazılım geliştirme aracıdır. Grafik kullanıcı </a:t>
            </a:r>
            <a:r>
              <a:rPr lang="tr-TR" dirty="0" err="1"/>
              <a:t>arayüzü</a:t>
            </a:r>
            <a:r>
              <a:rPr lang="tr-TR" dirty="0"/>
              <a:t> tasarımına öncülük etti. </a:t>
            </a:r>
          </a:p>
          <a:p>
            <a:pPr marL="502920" indent="-457200">
              <a:buFont typeface="Wingdings" panose="05000000000000000000" pitchFamily="2" charset="2"/>
              <a:buChar char="q"/>
            </a:pPr>
            <a:r>
              <a:rPr lang="tr-TR" dirty="0"/>
              <a:t>Program birimleri, verileri </a:t>
            </a:r>
            <a:r>
              <a:rPr lang="tr-TR" dirty="0" err="1"/>
              <a:t>kapsülleyen</a:t>
            </a:r>
            <a:r>
              <a:rPr lang="tr-TR" dirty="0"/>
              <a:t> nesneler ve yöntemlerden oluşur. </a:t>
            </a:r>
          </a:p>
          <a:p>
            <a:pPr marL="502920" indent="-457200">
              <a:buFont typeface="Wingdings" panose="05000000000000000000" pitchFamily="2" charset="2"/>
              <a:buChar char="q"/>
            </a:pPr>
            <a:r>
              <a:rPr lang="tr-TR" dirty="0"/>
              <a:t>Hesaplama bir nesneye bir mesaj göndererek yapılır. (alt program) </a:t>
            </a:r>
          </a:p>
          <a:p>
            <a:pPr marL="502920" indent="-457200">
              <a:buFont typeface="Wingdings" panose="05000000000000000000" pitchFamily="2" charset="2"/>
              <a:buChar char="q"/>
            </a:pPr>
            <a:r>
              <a:rPr lang="tr-TR" dirty="0"/>
              <a:t>Kaynak kodunun açık olması iyi bir eğitim ortamı haline gelmesini sağlamıştır. Diğer dillere göre çok basit bir sözdizimi vardır. </a:t>
            </a:r>
          </a:p>
          <a:p>
            <a:pPr marL="502920" indent="-457200">
              <a:buFont typeface="Wingdings" panose="05000000000000000000" pitchFamily="2" charset="2"/>
              <a:buChar char="q"/>
            </a:pPr>
            <a:r>
              <a:rPr lang="tr-TR" dirty="0"/>
              <a:t>Platform bağımsız bir dildir. </a:t>
            </a:r>
          </a:p>
        </p:txBody>
      </p:sp>
      <p:pic>
        <p:nvPicPr>
          <p:cNvPr id="4" name="object 4"/>
          <p:cNvPicPr/>
          <p:nvPr/>
        </p:nvPicPr>
        <p:blipFill>
          <a:blip r:embed="rId2" cstate="print"/>
          <a:stretch>
            <a:fillRect/>
          </a:stretch>
        </p:blipFill>
        <p:spPr>
          <a:xfrm>
            <a:off x="4716017" y="1524000"/>
            <a:ext cx="4269790" cy="536848"/>
          </a:xfrm>
          <a:prstGeom prst="rect">
            <a:avLst/>
          </a:prstGeom>
        </p:spPr>
      </p:pic>
    </p:spTree>
    <p:extLst>
      <p:ext uri="{BB962C8B-B14F-4D97-AF65-F5344CB8AC3E}">
        <p14:creationId xmlns:p14="http://schemas.microsoft.com/office/powerpoint/2010/main" val="11169361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7504" y="60168"/>
            <a:ext cx="5999584" cy="1040160"/>
          </a:xfrm>
        </p:spPr>
        <p:txBody>
          <a:bodyPr/>
          <a:lstStyle/>
          <a:p>
            <a:r>
              <a:rPr lang="tr-TR" sz="2800" dirty="0"/>
              <a:t>Emir Esaslı ve Nesnesine Yönelik Özellikleri Birleştirme: C ++</a:t>
            </a:r>
          </a:p>
        </p:txBody>
      </p:sp>
      <p:sp>
        <p:nvSpPr>
          <p:cNvPr id="3" name="İçerik Yer Tutucusu 2"/>
          <p:cNvSpPr>
            <a:spLocks noGrp="1"/>
          </p:cNvSpPr>
          <p:nvPr>
            <p:ph idx="1"/>
          </p:nvPr>
        </p:nvSpPr>
        <p:spPr>
          <a:xfrm>
            <a:off x="107504" y="1628800"/>
            <a:ext cx="7871792" cy="5073352"/>
          </a:xfrm>
        </p:spPr>
        <p:txBody>
          <a:bodyPr>
            <a:normAutofit fontScale="70000" lnSpcReduction="20000"/>
          </a:bodyPr>
          <a:lstStyle/>
          <a:p>
            <a:pPr marL="502920" indent="-457200">
              <a:buFont typeface="Wingdings" panose="05000000000000000000" pitchFamily="2" charset="2"/>
              <a:buChar char="q"/>
            </a:pPr>
            <a:r>
              <a:rPr lang="tr-TR" dirty="0"/>
              <a:t>1980'de </a:t>
            </a:r>
            <a:r>
              <a:rPr lang="tr-TR" dirty="0" err="1"/>
              <a:t>Bjarne</a:t>
            </a:r>
            <a:r>
              <a:rPr lang="tr-TR" dirty="0"/>
              <a:t> </a:t>
            </a:r>
            <a:r>
              <a:rPr lang="tr-TR" dirty="0" err="1"/>
              <a:t>Stroustrup</a:t>
            </a:r>
            <a:r>
              <a:rPr lang="tr-TR" dirty="0"/>
              <a:t> tarafından </a:t>
            </a:r>
            <a:r>
              <a:rPr lang="tr-TR" dirty="0" err="1"/>
              <a:t>Bell</a:t>
            </a:r>
            <a:r>
              <a:rPr lang="tr-TR" dirty="0"/>
              <a:t> Laboratuvarlarında geliştirildi. </a:t>
            </a:r>
          </a:p>
          <a:p>
            <a:pPr marL="502920" indent="-457200">
              <a:buFont typeface="Wingdings" panose="05000000000000000000" pitchFamily="2" charset="2"/>
              <a:buChar char="q"/>
            </a:pPr>
            <a:r>
              <a:rPr lang="tr-TR" dirty="0"/>
              <a:t>C ve SIMULA 67'den geliştirildi. </a:t>
            </a:r>
          </a:p>
          <a:p>
            <a:pPr marL="502920" indent="-457200">
              <a:buFont typeface="Wingdings" panose="05000000000000000000" pitchFamily="2" charset="2"/>
              <a:buChar char="q"/>
            </a:pPr>
            <a:r>
              <a:rPr lang="tr-TR" dirty="0"/>
              <a:t>SIMULA 67'den alınan nesne yönelimli programlama özellikleri </a:t>
            </a:r>
          </a:p>
          <a:p>
            <a:pPr marL="502920" indent="-457200">
              <a:buFont typeface="Wingdings" panose="05000000000000000000" pitchFamily="2" charset="2"/>
              <a:buChar char="q"/>
            </a:pPr>
            <a:r>
              <a:rPr lang="tr-TR" dirty="0"/>
              <a:t>Hem </a:t>
            </a:r>
            <a:r>
              <a:rPr lang="tr-TR" dirty="0" err="1"/>
              <a:t>prosedürsel</a:t>
            </a:r>
            <a:r>
              <a:rPr lang="tr-TR" dirty="0"/>
              <a:t> hem de OO programlamayı destekler </a:t>
            </a:r>
          </a:p>
          <a:p>
            <a:pPr marL="502920" indent="-457200">
              <a:buFont typeface="Wingdings" panose="05000000000000000000" pitchFamily="2" charset="2"/>
              <a:buChar char="q"/>
            </a:pPr>
            <a:r>
              <a:rPr lang="tr-TR" dirty="0"/>
              <a:t>OOP ile birlikte hızla popülerlik kazandı </a:t>
            </a:r>
          </a:p>
          <a:p>
            <a:pPr marL="502920" indent="-457200">
              <a:buFont typeface="Wingdings" panose="05000000000000000000" pitchFamily="2" charset="2"/>
              <a:buChar char="q"/>
            </a:pPr>
            <a:r>
              <a:rPr lang="tr-TR" dirty="0"/>
              <a:t>ANSI standardı Kasım 1997'de onaylandı </a:t>
            </a:r>
          </a:p>
          <a:p>
            <a:pPr marL="502920" indent="-457200">
              <a:buFont typeface="Wingdings" panose="05000000000000000000" pitchFamily="2" charset="2"/>
              <a:buChar char="q"/>
            </a:pPr>
            <a:r>
              <a:rPr lang="tr-TR" dirty="0"/>
              <a:t>Çoklu Miras, Kuvvetli tip ayrımı</a:t>
            </a:r>
            <a:r>
              <a:rPr lang="tr-TR" dirty="0">
                <a:solidFill>
                  <a:srgbClr val="FF0000"/>
                </a:solidFill>
              </a:rPr>
              <a:t>, dinamik bellek yönetimi</a:t>
            </a:r>
            <a:r>
              <a:rPr lang="tr-TR" dirty="0"/>
              <a:t>, hazır şablonlara sahip olma ve çok biçimlilik (</a:t>
            </a:r>
            <a:r>
              <a:rPr lang="tr-TR" dirty="0" err="1"/>
              <a:t>polymorphism</a:t>
            </a:r>
            <a:r>
              <a:rPr lang="tr-TR" dirty="0"/>
              <a:t>): </a:t>
            </a:r>
            <a:r>
              <a:rPr lang="tr-TR" dirty="0" err="1"/>
              <a:t>function</a:t>
            </a:r>
            <a:r>
              <a:rPr lang="tr-TR" dirty="0"/>
              <a:t> ve </a:t>
            </a:r>
            <a:r>
              <a:rPr lang="tr-TR" dirty="0" err="1"/>
              <a:t>operator</a:t>
            </a:r>
            <a:r>
              <a:rPr lang="tr-TR" dirty="0"/>
              <a:t> </a:t>
            </a:r>
            <a:r>
              <a:rPr lang="tr-TR" dirty="0" err="1"/>
              <a:t>overloading</a:t>
            </a:r>
            <a:r>
              <a:rPr lang="tr-TR" dirty="0"/>
              <a:t> özellikleri vardır. </a:t>
            </a:r>
          </a:p>
          <a:p>
            <a:pPr marL="502920" indent="-457200">
              <a:buFont typeface="Wingdings" panose="05000000000000000000" pitchFamily="2" charset="2"/>
              <a:buChar char="q"/>
            </a:pPr>
            <a:r>
              <a:rPr lang="tr-TR" dirty="0"/>
              <a:t>Microsoft’un sürümü: MC++ Özellikler, delegeler, </a:t>
            </a:r>
            <a:r>
              <a:rPr lang="tr-TR" dirty="0" err="1"/>
              <a:t>arayüzler</a:t>
            </a:r>
            <a:r>
              <a:rPr lang="tr-TR" dirty="0"/>
              <a:t>, çoklu miras yok (</a:t>
            </a:r>
            <a:r>
              <a:rPr lang="tr-TR" dirty="0" err="1"/>
              <a:t>Properties</a:t>
            </a:r>
            <a:r>
              <a:rPr lang="tr-TR" dirty="0"/>
              <a:t>, </a:t>
            </a:r>
            <a:r>
              <a:rPr lang="tr-TR" dirty="0" err="1"/>
              <a:t>delegates</a:t>
            </a:r>
            <a:r>
              <a:rPr lang="tr-TR" dirty="0"/>
              <a:t>, </a:t>
            </a:r>
            <a:r>
              <a:rPr lang="tr-TR" dirty="0" err="1"/>
              <a:t>interfaces</a:t>
            </a:r>
            <a:r>
              <a:rPr lang="tr-TR" dirty="0"/>
              <a:t>, </a:t>
            </a:r>
            <a:r>
              <a:rPr lang="tr-TR" dirty="0" err="1"/>
              <a:t>no</a:t>
            </a:r>
            <a:r>
              <a:rPr lang="tr-TR" dirty="0"/>
              <a:t> </a:t>
            </a:r>
            <a:r>
              <a:rPr lang="tr-TR" dirty="0" err="1"/>
              <a:t>multiple</a:t>
            </a:r>
            <a:r>
              <a:rPr lang="tr-TR" dirty="0"/>
              <a:t> </a:t>
            </a:r>
            <a:r>
              <a:rPr lang="tr-TR" dirty="0" err="1"/>
              <a:t>inheritance</a:t>
            </a:r>
            <a:r>
              <a:rPr lang="tr-TR" dirty="0"/>
              <a:t>) </a:t>
            </a:r>
          </a:p>
          <a:p>
            <a:pPr marL="502920" indent="-457200">
              <a:buFont typeface="Wingdings" panose="05000000000000000000" pitchFamily="2" charset="2"/>
              <a:buChar char="q"/>
            </a:pPr>
            <a:r>
              <a:rPr lang="tr-TR" dirty="0"/>
              <a:t>En yaygın kullanılan programlama dillerinde biridir. (Özellikle oyun geliştirmede hala kullanılıyor.) </a:t>
            </a:r>
          </a:p>
          <a:p>
            <a:pPr marL="502920" indent="-457200">
              <a:buFont typeface="Wingdings" panose="05000000000000000000" pitchFamily="2" charset="2"/>
              <a:buChar char="q"/>
            </a:pPr>
            <a:r>
              <a:rPr lang="tr-TR" dirty="0"/>
              <a:t>Kötü yönleri: </a:t>
            </a:r>
          </a:p>
          <a:p>
            <a:pPr marL="1149350" lvl="1" indent="-457200">
              <a:buFont typeface="Wingdings" panose="05000000000000000000" pitchFamily="2" charset="2"/>
              <a:buChar char="q"/>
            </a:pPr>
            <a:r>
              <a:rPr lang="tr-TR" dirty="0"/>
              <a:t>Büyük ve kompleks bir dil </a:t>
            </a:r>
          </a:p>
          <a:p>
            <a:pPr marL="1149350" lvl="1" indent="-457200">
              <a:buFont typeface="Wingdings" panose="05000000000000000000" pitchFamily="2" charset="2"/>
              <a:buChar char="q"/>
            </a:pPr>
            <a:r>
              <a:rPr lang="tr-TR" dirty="0"/>
              <a:t>Ada ve Java’dan daha az güvenli </a:t>
            </a:r>
          </a:p>
        </p:txBody>
      </p:sp>
      <p:pic>
        <p:nvPicPr>
          <p:cNvPr id="4" name="object 9"/>
          <p:cNvPicPr/>
          <p:nvPr/>
        </p:nvPicPr>
        <p:blipFill>
          <a:blip r:embed="rId2" cstate="print"/>
          <a:stretch>
            <a:fillRect/>
          </a:stretch>
        </p:blipFill>
        <p:spPr>
          <a:xfrm>
            <a:off x="6131802" y="0"/>
            <a:ext cx="3011262" cy="1524000"/>
          </a:xfrm>
          <a:prstGeom prst="rect">
            <a:avLst/>
          </a:prstGeom>
        </p:spPr>
      </p:pic>
      <p:pic>
        <p:nvPicPr>
          <p:cNvPr id="5" name="object 8"/>
          <p:cNvPicPr/>
          <p:nvPr/>
        </p:nvPicPr>
        <p:blipFill>
          <a:blip r:embed="rId3" cstate="print"/>
          <a:stretch>
            <a:fillRect/>
          </a:stretch>
        </p:blipFill>
        <p:spPr>
          <a:xfrm>
            <a:off x="7380312" y="1522087"/>
            <a:ext cx="1762752" cy="2410969"/>
          </a:xfrm>
          <a:prstGeom prst="rect">
            <a:avLst/>
          </a:prstGeom>
        </p:spPr>
      </p:pic>
    </p:spTree>
    <p:extLst>
      <p:ext uri="{BB962C8B-B14F-4D97-AF65-F5344CB8AC3E}">
        <p14:creationId xmlns:p14="http://schemas.microsoft.com/office/powerpoint/2010/main" val="1246648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1040160"/>
          </a:xfrm>
        </p:spPr>
        <p:txBody>
          <a:bodyPr/>
          <a:lstStyle/>
          <a:p>
            <a:r>
              <a:rPr lang="tr-TR" dirty="0" err="1"/>
              <a:t>Objective</a:t>
            </a:r>
            <a:r>
              <a:rPr lang="tr-TR" dirty="0"/>
              <a:t> -C, Swift</a:t>
            </a:r>
          </a:p>
        </p:txBody>
      </p:sp>
      <p:sp>
        <p:nvSpPr>
          <p:cNvPr id="3" name="İçerik Yer Tutucusu 2"/>
          <p:cNvSpPr>
            <a:spLocks noGrp="1"/>
          </p:cNvSpPr>
          <p:nvPr>
            <p:ph idx="1"/>
          </p:nvPr>
        </p:nvSpPr>
        <p:spPr>
          <a:xfrm>
            <a:off x="226467" y="2132856"/>
            <a:ext cx="8305800" cy="4411663"/>
          </a:xfrm>
        </p:spPr>
        <p:txBody>
          <a:bodyPr/>
          <a:lstStyle/>
          <a:p>
            <a:pPr marL="502920" indent="-457200">
              <a:buFont typeface="Wingdings" panose="05000000000000000000" pitchFamily="2" charset="2"/>
              <a:buChar char="q"/>
            </a:pPr>
            <a:r>
              <a:rPr lang="tr-TR" dirty="0"/>
              <a:t>Brad </a:t>
            </a:r>
            <a:r>
              <a:rPr lang="tr-TR" dirty="0" err="1"/>
              <a:t>Cox</a:t>
            </a:r>
            <a:r>
              <a:rPr lang="tr-TR" dirty="0"/>
              <a:t> ve </a:t>
            </a:r>
            <a:r>
              <a:rPr lang="tr-TR" dirty="0" err="1"/>
              <a:t>Tom</a:t>
            </a:r>
            <a:r>
              <a:rPr lang="tr-TR" dirty="0"/>
              <a:t> </a:t>
            </a:r>
            <a:r>
              <a:rPr lang="tr-TR" dirty="0" err="1"/>
              <a:t>Love</a:t>
            </a:r>
            <a:r>
              <a:rPr lang="tr-TR" dirty="0"/>
              <a:t> tarafından 1980’lerin sonlarında geliştirilmiştir. </a:t>
            </a:r>
          </a:p>
          <a:p>
            <a:pPr marL="502920" indent="-457200">
              <a:buFont typeface="Wingdings" panose="05000000000000000000" pitchFamily="2" charset="2"/>
              <a:buChar char="q"/>
            </a:pPr>
            <a:r>
              <a:rPr lang="tr-TR" dirty="0" err="1"/>
              <a:t>Objective</a:t>
            </a:r>
            <a:r>
              <a:rPr lang="tr-TR" dirty="0"/>
              <a:t>-C, C programlama diline </a:t>
            </a:r>
            <a:r>
              <a:rPr lang="tr-TR" dirty="0" err="1"/>
              <a:t>Smalltalk</a:t>
            </a:r>
            <a:r>
              <a:rPr lang="tr-TR" dirty="0"/>
              <a:t> tarzı mesajlaşma ekleyen genel amaçlı, nesne yönelimli bir programlama dilidir. </a:t>
            </a:r>
          </a:p>
          <a:p>
            <a:pPr marL="502920" indent="-457200">
              <a:buFont typeface="Wingdings" panose="05000000000000000000" pitchFamily="2" charset="2"/>
              <a:buChar char="q"/>
            </a:pPr>
            <a:r>
              <a:rPr lang="tr-TR" dirty="0"/>
              <a:t>Swift'in 2014 yılında piyasaya sürülmesine kadar, Apple tarafından </a:t>
            </a:r>
            <a:r>
              <a:rPr lang="tr-TR" dirty="0" err="1"/>
              <a:t>macOS</a:t>
            </a:r>
            <a:r>
              <a:rPr lang="tr-TR" dirty="0"/>
              <a:t>, </a:t>
            </a:r>
            <a:r>
              <a:rPr lang="tr-TR" dirty="0" err="1"/>
              <a:t>iOS</a:t>
            </a:r>
            <a:r>
              <a:rPr lang="tr-TR" dirty="0"/>
              <a:t> ve ilgili uygulama programlama arabirimleri (</a:t>
            </a:r>
            <a:r>
              <a:rPr lang="tr-TR" dirty="0" err="1"/>
              <a:t>API'lerde</a:t>
            </a:r>
            <a:r>
              <a:rPr lang="tr-TR" dirty="0"/>
              <a:t>) ana programlama diliydi.</a:t>
            </a:r>
          </a:p>
        </p:txBody>
      </p:sp>
      <p:pic>
        <p:nvPicPr>
          <p:cNvPr id="4" name="object 6"/>
          <p:cNvPicPr/>
          <p:nvPr/>
        </p:nvPicPr>
        <p:blipFill>
          <a:blip r:embed="rId2" cstate="print"/>
          <a:stretch>
            <a:fillRect/>
          </a:stretch>
        </p:blipFill>
        <p:spPr>
          <a:xfrm>
            <a:off x="5220073" y="0"/>
            <a:ext cx="3923928" cy="1772815"/>
          </a:xfrm>
          <a:prstGeom prst="rect">
            <a:avLst/>
          </a:prstGeom>
        </p:spPr>
      </p:pic>
      <p:sp>
        <p:nvSpPr>
          <p:cNvPr id="5" name="Dikdörtgen 4"/>
          <p:cNvSpPr/>
          <p:nvPr/>
        </p:nvSpPr>
        <p:spPr>
          <a:xfrm>
            <a:off x="5290440" y="6371903"/>
            <a:ext cx="3865041" cy="345231"/>
          </a:xfrm>
          <a:prstGeom prst="rect">
            <a:avLst/>
          </a:prstGeom>
        </p:spPr>
        <p:txBody>
          <a:bodyPr wrap="square">
            <a:spAutoFit/>
          </a:bodyPr>
          <a:lstStyle/>
          <a:p>
            <a:pPr marL="12700">
              <a:lnSpc>
                <a:spcPct val="100000"/>
              </a:lnSpc>
              <a:spcBef>
                <a:spcPts val="100"/>
              </a:spcBef>
              <a:buNone/>
            </a:pPr>
            <a:r>
              <a:rPr lang="tr-TR" sz="1600" spc="-10" dirty="0">
                <a:latin typeface="Arial"/>
                <a:cs typeface="Arial"/>
                <a:hlinkClick r:id="rId3"/>
              </a:rPr>
              <a:t>https://en.wikipedia.org/wiki/Objective-</a:t>
            </a:r>
            <a:r>
              <a:rPr lang="tr-TR" sz="1600" spc="-50" dirty="0">
                <a:latin typeface="Arial"/>
                <a:cs typeface="Arial"/>
                <a:hlinkClick r:id="rId3"/>
              </a:rPr>
              <a:t>C</a:t>
            </a:r>
            <a:endParaRPr lang="tr-TR" sz="1600" dirty="0">
              <a:latin typeface="Arial"/>
              <a:cs typeface="Arial"/>
            </a:endParaRPr>
          </a:p>
        </p:txBody>
      </p:sp>
    </p:spTree>
    <p:extLst>
      <p:ext uri="{BB962C8B-B14F-4D97-AF65-F5344CB8AC3E}">
        <p14:creationId xmlns:p14="http://schemas.microsoft.com/office/powerpoint/2010/main" val="17605400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968152"/>
          </a:xfrm>
        </p:spPr>
        <p:txBody>
          <a:bodyPr/>
          <a:lstStyle/>
          <a:p>
            <a:r>
              <a:rPr lang="tr-TR" dirty="0"/>
              <a:t>Eiffel (1992)</a:t>
            </a:r>
          </a:p>
        </p:txBody>
      </p:sp>
      <p:sp>
        <p:nvSpPr>
          <p:cNvPr id="3" name="İçerik Yer Tutucusu 2"/>
          <p:cNvSpPr>
            <a:spLocks noGrp="1"/>
          </p:cNvSpPr>
          <p:nvPr>
            <p:ph idx="1"/>
          </p:nvPr>
        </p:nvSpPr>
        <p:spPr>
          <a:xfrm>
            <a:off x="228600" y="1524000"/>
            <a:ext cx="6246448" cy="5217367"/>
          </a:xfrm>
        </p:spPr>
        <p:txBody>
          <a:bodyPr>
            <a:normAutofit/>
          </a:bodyPr>
          <a:lstStyle/>
          <a:p>
            <a:pPr marL="502920" indent="-457200">
              <a:buFont typeface="Wingdings" panose="05000000000000000000" pitchFamily="2" charset="2"/>
              <a:buChar char="q"/>
            </a:pPr>
            <a:r>
              <a:rPr lang="tr-TR" dirty="0" err="1"/>
              <a:t>Bertrand</a:t>
            </a:r>
            <a:r>
              <a:rPr lang="tr-TR" dirty="0"/>
              <a:t> </a:t>
            </a:r>
            <a:r>
              <a:rPr lang="tr-TR" dirty="0" err="1"/>
              <a:t>Meyer</a:t>
            </a:r>
            <a:r>
              <a:rPr lang="tr-TR" dirty="0"/>
              <a:t> tarafından geliştirilmiştir.</a:t>
            </a:r>
          </a:p>
          <a:p>
            <a:pPr marL="502920" indent="-457200">
              <a:buFont typeface="Wingdings" panose="05000000000000000000" pitchFamily="2" charset="2"/>
              <a:buChar char="q"/>
            </a:pPr>
            <a:r>
              <a:rPr lang="tr-TR" dirty="0"/>
              <a:t>Emi esaslı ve OO (Object </a:t>
            </a:r>
            <a:r>
              <a:rPr lang="tr-TR" dirty="0" err="1"/>
              <a:t>Oriented</a:t>
            </a:r>
            <a:r>
              <a:rPr lang="tr-TR" dirty="0"/>
              <a:t>) özellikleri birleştiren </a:t>
            </a:r>
            <a:r>
              <a:rPr lang="tr-TR" dirty="0" err="1"/>
              <a:t>Hybrid</a:t>
            </a:r>
            <a:r>
              <a:rPr lang="tr-TR" dirty="0"/>
              <a:t> bir programlama dilidir. ◎</a:t>
            </a:r>
          </a:p>
          <a:p>
            <a:pPr marL="502920" indent="-457200">
              <a:buFont typeface="Wingdings" panose="05000000000000000000" pitchFamily="2" charset="2"/>
              <a:buChar char="q"/>
            </a:pPr>
            <a:r>
              <a:rPr lang="tr-TR" dirty="0"/>
              <a:t>Soyut veri yapılarını, kalıtımı ve dinamik bildirimleri destekler. </a:t>
            </a:r>
          </a:p>
          <a:p>
            <a:pPr marL="502920" indent="-457200">
              <a:buFont typeface="Wingdings" panose="05000000000000000000" pitchFamily="2" charset="2"/>
              <a:buChar char="q"/>
            </a:pPr>
            <a:r>
              <a:rPr lang="tr-TR" dirty="0"/>
              <a:t>Altprogram ve çağırıcı (</a:t>
            </a:r>
            <a:r>
              <a:rPr lang="tr-TR" dirty="0" err="1"/>
              <a:t>caller</a:t>
            </a:r>
            <a:r>
              <a:rPr lang="tr-TR" dirty="0"/>
              <a:t>) arasındaki iletişim için bildirimler (</a:t>
            </a:r>
            <a:r>
              <a:rPr lang="tr-TR" dirty="0" err="1"/>
              <a:t>assertions</a:t>
            </a:r>
            <a:r>
              <a:rPr lang="tr-TR" dirty="0"/>
              <a:t>) kullanır.</a:t>
            </a:r>
          </a:p>
        </p:txBody>
      </p:sp>
      <p:pic>
        <p:nvPicPr>
          <p:cNvPr id="4" name="object 5"/>
          <p:cNvPicPr/>
          <p:nvPr/>
        </p:nvPicPr>
        <p:blipFill>
          <a:blip r:embed="rId2" cstate="print"/>
          <a:stretch>
            <a:fillRect/>
          </a:stretch>
        </p:blipFill>
        <p:spPr>
          <a:xfrm>
            <a:off x="6732241" y="91837"/>
            <a:ext cx="2344988" cy="3049131"/>
          </a:xfrm>
          <a:prstGeom prst="rect">
            <a:avLst/>
          </a:prstGeom>
        </p:spPr>
      </p:pic>
      <p:pic>
        <p:nvPicPr>
          <p:cNvPr id="5" name="object 6"/>
          <p:cNvPicPr/>
          <p:nvPr/>
        </p:nvPicPr>
        <p:blipFill>
          <a:blip r:embed="rId3" cstate="print"/>
          <a:stretch>
            <a:fillRect/>
          </a:stretch>
        </p:blipFill>
        <p:spPr>
          <a:xfrm>
            <a:off x="6388156" y="3501008"/>
            <a:ext cx="2709667" cy="3115894"/>
          </a:xfrm>
          <a:prstGeom prst="rect">
            <a:avLst/>
          </a:prstGeom>
        </p:spPr>
      </p:pic>
    </p:spTree>
    <p:extLst>
      <p:ext uri="{BB962C8B-B14F-4D97-AF65-F5344CB8AC3E}">
        <p14:creationId xmlns:p14="http://schemas.microsoft.com/office/powerpoint/2010/main" val="3063341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968152"/>
          </a:xfrm>
        </p:spPr>
        <p:txBody>
          <a:bodyPr/>
          <a:lstStyle/>
          <a:p>
            <a:r>
              <a:rPr lang="tr-TR" dirty="0" err="1"/>
              <a:t>Delphi</a:t>
            </a:r>
            <a:r>
              <a:rPr lang="tr-TR" dirty="0"/>
              <a:t> (1995)</a:t>
            </a:r>
          </a:p>
        </p:txBody>
      </p:sp>
      <p:sp>
        <p:nvSpPr>
          <p:cNvPr id="3" name="İçerik Yer Tutucusu 2"/>
          <p:cNvSpPr>
            <a:spLocks noGrp="1"/>
          </p:cNvSpPr>
          <p:nvPr>
            <p:ph idx="1"/>
          </p:nvPr>
        </p:nvSpPr>
        <p:spPr>
          <a:xfrm>
            <a:off x="0" y="1856656"/>
            <a:ext cx="8735888" cy="5001344"/>
          </a:xfrm>
        </p:spPr>
        <p:txBody>
          <a:bodyPr>
            <a:normAutofit fontScale="92500" lnSpcReduction="20000"/>
          </a:bodyPr>
          <a:lstStyle/>
          <a:p>
            <a:pPr marL="502920" indent="-457200">
              <a:buFont typeface="Wingdings" panose="05000000000000000000" pitchFamily="2" charset="2"/>
              <a:buChar char="q"/>
            </a:pPr>
            <a:r>
              <a:rPr lang="tr-TR" dirty="0" err="1"/>
              <a:t>Delphi</a:t>
            </a:r>
            <a:r>
              <a:rPr lang="tr-TR" dirty="0"/>
              <a:t>, daha önce Turbo Pascal sistemini geliştiren </a:t>
            </a:r>
            <a:r>
              <a:rPr lang="tr-TR" dirty="0" err="1"/>
              <a:t>Anders</a:t>
            </a:r>
            <a:r>
              <a:rPr lang="tr-TR" dirty="0"/>
              <a:t> </a:t>
            </a:r>
            <a:r>
              <a:rPr lang="tr-TR" dirty="0" err="1"/>
              <a:t>Hejlsberg</a:t>
            </a:r>
            <a:r>
              <a:rPr lang="tr-TR" dirty="0"/>
              <a:t> tarafından tasarlandı. 1996'da Microsoft'a geçen </a:t>
            </a:r>
            <a:r>
              <a:rPr lang="tr-TR" dirty="0" err="1"/>
              <a:t>Hejlsberg</a:t>
            </a:r>
            <a:r>
              <a:rPr lang="tr-TR" dirty="0"/>
              <a:t>, C #'</a:t>
            </a:r>
            <a:r>
              <a:rPr lang="tr-TR" dirty="0" err="1"/>
              <a:t>ın</a:t>
            </a:r>
            <a:r>
              <a:rPr lang="tr-TR" dirty="0"/>
              <a:t> baş tasarımcısıydı. </a:t>
            </a:r>
          </a:p>
          <a:p>
            <a:pPr marL="502920" indent="-457200">
              <a:buFont typeface="Wingdings" panose="05000000000000000000" pitchFamily="2" charset="2"/>
              <a:buChar char="q"/>
            </a:pPr>
            <a:r>
              <a:rPr lang="tr-TR" dirty="0"/>
              <a:t>Emir esaslı ve OO (Object </a:t>
            </a:r>
            <a:r>
              <a:rPr lang="tr-TR" dirty="0" err="1"/>
              <a:t>Oriented</a:t>
            </a:r>
            <a:r>
              <a:rPr lang="tr-TR" dirty="0"/>
              <a:t>) özellikleri birleştiren </a:t>
            </a:r>
            <a:r>
              <a:rPr lang="tr-TR" dirty="0" err="1"/>
              <a:t>Hybrid</a:t>
            </a:r>
            <a:r>
              <a:rPr lang="tr-TR" dirty="0"/>
              <a:t> bir programlama dilidir. (C++ ve </a:t>
            </a:r>
            <a:r>
              <a:rPr lang="tr-TR" dirty="0" err="1"/>
              <a:t>Objective</a:t>
            </a:r>
            <a:r>
              <a:rPr lang="tr-TR" dirty="0"/>
              <a:t>-C benziyor, fakat Pascal programlama sözdizimi kullanıyor.) </a:t>
            </a:r>
          </a:p>
          <a:p>
            <a:pPr marL="502920" indent="-457200">
              <a:buFont typeface="Wingdings" panose="05000000000000000000" pitchFamily="2" charset="2"/>
              <a:buChar char="q"/>
            </a:pPr>
            <a:r>
              <a:rPr lang="tr-TR" dirty="0" err="1"/>
              <a:t>Delphi</a:t>
            </a:r>
            <a:r>
              <a:rPr lang="tr-TR" dirty="0"/>
              <a:t>, C ++ 'dan daha zarif ve daha güvenlidir. </a:t>
            </a:r>
          </a:p>
          <a:p>
            <a:pPr marL="502920" indent="-457200">
              <a:buFont typeface="Wingdings" panose="05000000000000000000" pitchFamily="2" charset="2"/>
              <a:buChar char="q"/>
            </a:pPr>
            <a:r>
              <a:rPr lang="tr-TR" dirty="0" err="1"/>
              <a:t>Delphi</a:t>
            </a:r>
            <a:r>
              <a:rPr lang="tr-TR" dirty="0"/>
              <a:t> ayrıca C ++'dan daha az karmaşıktır. Başka bir deyişle, daha küçük ve basittir. Fakat ifade edilebilirliği ve </a:t>
            </a:r>
            <a:r>
              <a:rPr lang="tr-TR" dirty="0" err="1"/>
              <a:t>yazılabilirliği</a:t>
            </a:r>
            <a:r>
              <a:rPr lang="tr-TR" dirty="0"/>
              <a:t> neredeyse eşittir.</a:t>
            </a:r>
          </a:p>
          <a:p>
            <a:pPr marL="502920" indent="-457200">
              <a:buFont typeface="Wingdings" panose="05000000000000000000" pitchFamily="2" charset="2"/>
              <a:buChar char="q"/>
            </a:pPr>
            <a:r>
              <a:rPr lang="tr-TR" dirty="0" err="1"/>
              <a:t>Delphi</a:t>
            </a:r>
            <a:r>
              <a:rPr lang="tr-TR" dirty="0"/>
              <a:t>, C ++ '</a:t>
            </a:r>
            <a:r>
              <a:rPr lang="tr-TR" dirty="0" err="1"/>
              <a:t>nın</a:t>
            </a:r>
            <a:r>
              <a:rPr lang="tr-TR" dirty="0"/>
              <a:t> bir parçası olan </a:t>
            </a:r>
            <a:r>
              <a:rPr lang="tr-TR" dirty="0" err="1"/>
              <a:t>operatorlerin</a:t>
            </a:r>
            <a:r>
              <a:rPr lang="tr-TR" dirty="0"/>
              <a:t> aşırı yüklemesini, </a:t>
            </a:r>
            <a:r>
              <a:rPr lang="tr-TR" dirty="0" err="1"/>
              <a:t>generic</a:t>
            </a:r>
            <a:r>
              <a:rPr lang="tr-TR" dirty="0"/>
              <a:t> alt programları ve parametreli sınıfları içermez.</a:t>
            </a:r>
          </a:p>
        </p:txBody>
      </p:sp>
      <p:pic>
        <p:nvPicPr>
          <p:cNvPr id="4" name="object 4"/>
          <p:cNvPicPr/>
          <p:nvPr/>
        </p:nvPicPr>
        <p:blipFill>
          <a:blip r:embed="rId2" cstate="print"/>
          <a:stretch>
            <a:fillRect/>
          </a:stretch>
        </p:blipFill>
        <p:spPr>
          <a:xfrm>
            <a:off x="6660232" y="1"/>
            <a:ext cx="2496125" cy="1856656"/>
          </a:xfrm>
          <a:prstGeom prst="rect">
            <a:avLst/>
          </a:prstGeom>
        </p:spPr>
      </p:pic>
      <p:sp>
        <p:nvSpPr>
          <p:cNvPr id="5" name="Dikdörtgen 4"/>
          <p:cNvSpPr/>
          <p:nvPr/>
        </p:nvSpPr>
        <p:spPr>
          <a:xfrm>
            <a:off x="3779912" y="6491882"/>
            <a:ext cx="5349599" cy="338554"/>
          </a:xfrm>
          <a:prstGeom prst="rect">
            <a:avLst/>
          </a:prstGeom>
        </p:spPr>
        <p:txBody>
          <a:bodyPr wrap="square">
            <a:spAutoFit/>
          </a:bodyPr>
          <a:lstStyle/>
          <a:p>
            <a:pPr>
              <a:buNone/>
            </a:pPr>
            <a:r>
              <a:rPr lang="tr-TR" sz="1600" spc="-10" dirty="0">
                <a:latin typeface="Arial"/>
                <a:cs typeface="Arial"/>
                <a:hlinkClick r:id="rId3"/>
              </a:rPr>
              <a:t>https://en.wikipedia.org/wiki/History_of_Delphi_(software)</a:t>
            </a:r>
            <a:endParaRPr lang="tr-TR" sz="1600" dirty="0"/>
          </a:p>
        </p:txBody>
      </p:sp>
    </p:spTree>
    <p:extLst>
      <p:ext uri="{BB962C8B-B14F-4D97-AF65-F5344CB8AC3E}">
        <p14:creationId xmlns:p14="http://schemas.microsoft.com/office/powerpoint/2010/main" val="28734471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961644"/>
          </a:xfrm>
        </p:spPr>
        <p:txBody>
          <a:bodyPr/>
          <a:lstStyle/>
          <a:p>
            <a:r>
              <a:rPr lang="tr-TR" dirty="0" err="1"/>
              <a:t>Delphi</a:t>
            </a:r>
            <a:r>
              <a:rPr lang="tr-TR" dirty="0"/>
              <a:t> (1995)</a:t>
            </a:r>
          </a:p>
        </p:txBody>
      </p:sp>
      <p:sp>
        <p:nvSpPr>
          <p:cNvPr id="3" name="İçerik Yer Tutucusu 2"/>
          <p:cNvSpPr>
            <a:spLocks noGrp="1"/>
          </p:cNvSpPr>
          <p:nvPr>
            <p:ph idx="1"/>
          </p:nvPr>
        </p:nvSpPr>
        <p:spPr>
          <a:xfrm>
            <a:off x="228600" y="1539466"/>
            <a:ext cx="8724898" cy="4929336"/>
          </a:xfrm>
        </p:spPr>
        <p:txBody>
          <a:bodyPr>
            <a:normAutofit fontScale="85000" lnSpcReduction="20000"/>
          </a:bodyPr>
          <a:lstStyle/>
          <a:p>
            <a:pPr marL="502920" indent="-457200">
              <a:buFont typeface="Wingdings" panose="05000000000000000000" pitchFamily="2" charset="2"/>
              <a:buChar char="q"/>
            </a:pPr>
            <a:r>
              <a:rPr lang="tr-TR" dirty="0"/>
              <a:t>Emir esaslı, OO ve hızlı uygulama geliştirme (</a:t>
            </a:r>
            <a:r>
              <a:rPr lang="tr-TR" dirty="0" err="1"/>
              <a:t>rapid</a:t>
            </a:r>
            <a:r>
              <a:rPr lang="tr-TR" dirty="0"/>
              <a:t> </a:t>
            </a:r>
            <a:r>
              <a:rPr lang="tr-TR" dirty="0" err="1"/>
              <a:t>application</a:t>
            </a:r>
            <a:r>
              <a:rPr lang="tr-TR" dirty="0"/>
              <a:t> </a:t>
            </a:r>
            <a:r>
              <a:rPr lang="tr-TR" dirty="0" err="1"/>
              <a:t>development</a:t>
            </a:r>
            <a:r>
              <a:rPr lang="tr-TR" dirty="0"/>
              <a:t> - RAD) özelliklerini başarılı bir biçimde birleştirilmesidir. </a:t>
            </a:r>
          </a:p>
          <a:p>
            <a:pPr marL="502920" indent="-457200">
              <a:buFont typeface="Wingdings" panose="05000000000000000000" pitchFamily="2" charset="2"/>
              <a:buChar char="q"/>
            </a:pPr>
            <a:r>
              <a:rPr lang="tr-TR" dirty="0"/>
              <a:t>GUI (</a:t>
            </a:r>
            <a:r>
              <a:rPr lang="tr-TR" dirty="0" err="1"/>
              <a:t>Graphical</a:t>
            </a:r>
            <a:r>
              <a:rPr lang="tr-TR" dirty="0"/>
              <a:t> User </a:t>
            </a:r>
            <a:r>
              <a:rPr lang="tr-TR" dirty="0" err="1"/>
              <a:t>Interface</a:t>
            </a:r>
            <a:r>
              <a:rPr lang="tr-TR" dirty="0"/>
              <a:t>) çok gelişmiş bir programlama diliydi. </a:t>
            </a:r>
          </a:p>
          <a:p>
            <a:pPr marL="502920" indent="-457200">
              <a:buFont typeface="Wingdings" panose="05000000000000000000" pitchFamily="2" charset="2"/>
              <a:buChar char="q"/>
            </a:pPr>
            <a:r>
              <a:rPr lang="tr-TR" dirty="0" err="1"/>
              <a:t>Pascal’dan</a:t>
            </a:r>
            <a:r>
              <a:rPr lang="tr-TR" dirty="0"/>
              <a:t> türemiştir. Bu yüzden, dizi elemanlarının kontrolünde, </a:t>
            </a:r>
            <a:r>
              <a:rPr lang="tr-TR" dirty="0" err="1"/>
              <a:t>pointer</a:t>
            </a:r>
            <a:r>
              <a:rPr lang="tr-TR" dirty="0"/>
              <a:t> aritmetiği ve tip zorlamalarında C ve C++’tan daha güvenlidir. </a:t>
            </a:r>
          </a:p>
          <a:p>
            <a:pPr marL="502920" indent="-457200">
              <a:buFont typeface="Wingdings" panose="05000000000000000000" pitchFamily="2" charset="2"/>
              <a:buChar char="q"/>
            </a:pPr>
            <a:r>
              <a:rPr lang="tr-TR" dirty="0"/>
              <a:t>C++ ‘dan daha az komplekstir. </a:t>
            </a:r>
          </a:p>
          <a:p>
            <a:pPr marL="502920" indent="-457200">
              <a:buFont typeface="Wingdings" panose="05000000000000000000" pitchFamily="2" charset="2"/>
              <a:buChar char="q"/>
            </a:pPr>
            <a:r>
              <a:rPr lang="tr-TR" dirty="0"/>
              <a:t>Kullanıcı tanımlı </a:t>
            </a:r>
            <a:r>
              <a:rPr lang="tr-TR" dirty="0" err="1"/>
              <a:t>opertörlere</a:t>
            </a:r>
            <a:r>
              <a:rPr lang="tr-TR" dirty="0"/>
              <a:t>, </a:t>
            </a:r>
            <a:r>
              <a:rPr lang="tr-TR" dirty="0" err="1"/>
              <a:t>generic</a:t>
            </a:r>
            <a:r>
              <a:rPr lang="tr-TR" dirty="0"/>
              <a:t> altprogramlara ve </a:t>
            </a:r>
            <a:r>
              <a:rPr lang="tr-TR" dirty="0" err="1"/>
              <a:t>parametrize</a:t>
            </a:r>
            <a:r>
              <a:rPr lang="tr-TR" dirty="0"/>
              <a:t> edilmiş sınıflara izin vermez. </a:t>
            </a:r>
          </a:p>
          <a:p>
            <a:pPr marL="502920" indent="-457200">
              <a:buFont typeface="Wingdings" panose="05000000000000000000" pitchFamily="2" charset="2"/>
              <a:buChar char="q"/>
            </a:pPr>
            <a:r>
              <a:rPr lang="tr-TR" dirty="0"/>
              <a:t>Özellikle </a:t>
            </a:r>
            <a:r>
              <a:rPr lang="tr-TR" dirty="0" err="1"/>
              <a:t>Delphi</a:t>
            </a:r>
            <a:r>
              <a:rPr lang="tr-TR" dirty="0"/>
              <a:t> 7 versiyonu günümüze kadar kullanılmıştır. </a:t>
            </a:r>
          </a:p>
          <a:p>
            <a:pPr marL="502920" indent="-457200">
              <a:buFont typeface="Wingdings" panose="05000000000000000000" pitchFamily="2" charset="2"/>
              <a:buChar char="q"/>
            </a:pPr>
            <a:r>
              <a:rPr lang="tr-TR" dirty="0" err="1"/>
              <a:t>Delphi</a:t>
            </a:r>
            <a:r>
              <a:rPr lang="tr-TR" dirty="0"/>
              <a:t> 8 ile .Net teknolojileri yönelmiştir. </a:t>
            </a:r>
          </a:p>
          <a:p>
            <a:pPr marL="502920" indent="-457200">
              <a:buFont typeface="Wingdings" panose="05000000000000000000" pitchFamily="2" charset="2"/>
              <a:buChar char="q"/>
            </a:pPr>
            <a:r>
              <a:rPr lang="tr-TR" dirty="0"/>
              <a:t>Uzun yıllar </a:t>
            </a:r>
            <a:r>
              <a:rPr lang="tr-TR" dirty="0" err="1"/>
              <a:t>Borland</a:t>
            </a:r>
            <a:r>
              <a:rPr lang="tr-TR" dirty="0"/>
              <a:t> firması tarafından geliştirildikten sonra </a:t>
            </a:r>
            <a:r>
              <a:rPr lang="tr-TR" dirty="0" err="1"/>
              <a:t>Embarcadero</a:t>
            </a:r>
            <a:r>
              <a:rPr lang="tr-TR" dirty="0"/>
              <a:t> firmasına satılmıştır.</a:t>
            </a:r>
          </a:p>
        </p:txBody>
      </p:sp>
      <p:pic>
        <p:nvPicPr>
          <p:cNvPr id="4" name="object 4"/>
          <p:cNvPicPr/>
          <p:nvPr/>
        </p:nvPicPr>
        <p:blipFill>
          <a:blip r:embed="rId2" cstate="print"/>
          <a:stretch>
            <a:fillRect/>
          </a:stretch>
        </p:blipFill>
        <p:spPr>
          <a:xfrm>
            <a:off x="5076057" y="16463"/>
            <a:ext cx="4067944" cy="1523004"/>
          </a:xfrm>
          <a:prstGeom prst="rect">
            <a:avLst/>
          </a:prstGeom>
        </p:spPr>
      </p:pic>
      <p:sp>
        <p:nvSpPr>
          <p:cNvPr id="5" name="Dikdörtgen 4"/>
          <p:cNvSpPr/>
          <p:nvPr/>
        </p:nvSpPr>
        <p:spPr>
          <a:xfrm>
            <a:off x="3854560" y="6453336"/>
            <a:ext cx="5289440" cy="310341"/>
          </a:xfrm>
          <a:prstGeom prst="rect">
            <a:avLst/>
          </a:prstGeom>
        </p:spPr>
        <p:txBody>
          <a:bodyPr wrap="square">
            <a:spAutoFit/>
          </a:bodyPr>
          <a:lstStyle/>
          <a:p>
            <a:pPr marL="12700">
              <a:lnSpc>
                <a:spcPts val="1650"/>
              </a:lnSpc>
              <a:buNone/>
            </a:pPr>
            <a:r>
              <a:rPr lang="tr-TR" sz="1600" spc="-10" dirty="0">
                <a:latin typeface="Arial"/>
                <a:cs typeface="Arial"/>
                <a:hlinkClick r:id="rId3"/>
              </a:rPr>
              <a:t>https://en.wikipedia.org/wiki/History_of_Delphi_(software)</a:t>
            </a:r>
            <a:endParaRPr lang="tr-TR" sz="1600" dirty="0">
              <a:latin typeface="Arial"/>
              <a:cs typeface="Arial"/>
            </a:endParaRPr>
          </a:p>
        </p:txBody>
      </p:sp>
    </p:spTree>
    <p:extLst>
      <p:ext uri="{BB962C8B-B14F-4D97-AF65-F5344CB8AC3E}">
        <p14:creationId xmlns:p14="http://schemas.microsoft.com/office/powerpoint/2010/main" val="554785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237FB1-9D2A-402E-AEDC-342DC199561A}"/>
              </a:ext>
            </a:extLst>
          </p:cNvPr>
          <p:cNvSpPr>
            <a:spLocks noGrp="1"/>
          </p:cNvSpPr>
          <p:nvPr>
            <p:ph type="title"/>
          </p:nvPr>
        </p:nvSpPr>
        <p:spPr>
          <a:xfrm>
            <a:off x="228600" y="228600"/>
            <a:ext cx="7696200" cy="1184176"/>
          </a:xfrm>
        </p:spPr>
        <p:txBody>
          <a:bodyPr rtlCol="0">
            <a:normAutofit/>
          </a:bodyPr>
          <a:lstStyle/>
          <a:p>
            <a:r>
              <a:rPr lang="tr-TR" sz="3200" dirty="0"/>
              <a:t>Başlıca Programlama Dillerinin Zaman Çizelgesi</a:t>
            </a:r>
          </a:p>
        </p:txBody>
      </p:sp>
      <p:pic>
        <p:nvPicPr>
          <p:cNvPr id="5" name="image24.png" descr="History Of Programming Languages"/>
          <p:cNvPicPr/>
          <p:nvPr/>
        </p:nvPicPr>
        <p:blipFill>
          <a:blip r:embed="rId3" cstate="print"/>
          <a:stretch>
            <a:fillRect/>
          </a:stretch>
        </p:blipFill>
        <p:spPr>
          <a:xfrm>
            <a:off x="228600" y="1772284"/>
            <a:ext cx="8735888" cy="4321011"/>
          </a:xfrm>
          <a:prstGeom prst="rect">
            <a:avLst/>
          </a:prstGeom>
        </p:spPr>
      </p:pic>
      <p:sp>
        <p:nvSpPr>
          <p:cNvPr id="6" name="Dikdörtgen 5"/>
          <p:cNvSpPr/>
          <p:nvPr/>
        </p:nvSpPr>
        <p:spPr>
          <a:xfrm>
            <a:off x="2123728" y="6211669"/>
            <a:ext cx="6696744" cy="369332"/>
          </a:xfrm>
          <a:prstGeom prst="rect">
            <a:avLst/>
          </a:prstGeom>
        </p:spPr>
        <p:txBody>
          <a:bodyPr wrap="square">
            <a:spAutoFit/>
          </a:bodyPr>
          <a:lstStyle/>
          <a:p>
            <a:pPr>
              <a:buNone/>
            </a:pPr>
            <a:r>
              <a:rPr lang="tr-TR" sz="1800" dirty="0">
                <a:hlinkClick r:id="rId4"/>
              </a:rPr>
              <a:t>http://cdn.oreillystatic.com/news/graphics/prog_lang_poster.pdf</a:t>
            </a:r>
            <a:endParaRPr lang="tr-TR" sz="1800" dirty="0"/>
          </a:p>
        </p:txBody>
      </p:sp>
    </p:spTree>
    <p:extLst>
      <p:ext uri="{BB962C8B-B14F-4D97-AF65-F5344CB8AC3E}">
        <p14:creationId xmlns:p14="http://schemas.microsoft.com/office/powerpoint/2010/main" val="21208345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824136"/>
          </a:xfrm>
        </p:spPr>
        <p:txBody>
          <a:bodyPr/>
          <a:lstStyle/>
          <a:p>
            <a:r>
              <a:rPr lang="tr-TR" sz="2800" dirty="0"/>
              <a:t>Emir Esaslı Nesneye Yönelik Bir Dil: Java</a:t>
            </a:r>
          </a:p>
        </p:txBody>
      </p:sp>
      <p:sp>
        <p:nvSpPr>
          <p:cNvPr id="3" name="İçerik Yer Tutucusu 2"/>
          <p:cNvSpPr>
            <a:spLocks noGrp="1"/>
          </p:cNvSpPr>
          <p:nvPr>
            <p:ph idx="1"/>
          </p:nvPr>
        </p:nvSpPr>
        <p:spPr>
          <a:xfrm>
            <a:off x="228600" y="1340769"/>
            <a:ext cx="8735888" cy="4320480"/>
          </a:xfrm>
        </p:spPr>
        <p:txBody>
          <a:bodyPr>
            <a:normAutofit fontScale="85000" lnSpcReduction="10000"/>
          </a:bodyPr>
          <a:lstStyle/>
          <a:p>
            <a:pPr marL="502920" indent="-457200">
              <a:buFont typeface="Wingdings" panose="05000000000000000000" pitchFamily="2" charset="2"/>
              <a:buChar char="q"/>
            </a:pPr>
            <a:r>
              <a:rPr lang="tr-TR" dirty="0"/>
              <a:t>1990'ların başında </a:t>
            </a:r>
            <a:r>
              <a:rPr lang="tr-TR" dirty="0" err="1"/>
              <a:t>Sun'da</a:t>
            </a:r>
            <a:r>
              <a:rPr lang="tr-TR" dirty="0"/>
              <a:t> geliştirildi </a:t>
            </a:r>
          </a:p>
          <a:p>
            <a:pPr marL="1149350" lvl="1" indent="-457200">
              <a:buFont typeface="Wingdings" panose="05000000000000000000" pitchFamily="2" charset="2"/>
              <a:buChar char="q"/>
            </a:pPr>
            <a:r>
              <a:rPr lang="tr-TR" dirty="0"/>
              <a:t>James </a:t>
            </a:r>
            <a:r>
              <a:rPr lang="tr-TR" dirty="0" err="1"/>
              <a:t>Gosling</a:t>
            </a:r>
            <a:r>
              <a:rPr lang="tr-TR" dirty="0"/>
              <a:t> Java tasarım takımına öncülük etmiştir. </a:t>
            </a:r>
          </a:p>
          <a:p>
            <a:pPr marL="1149350" lvl="1" indent="-457200">
              <a:buFont typeface="Wingdings" panose="05000000000000000000" pitchFamily="2" charset="2"/>
              <a:buChar char="q"/>
            </a:pPr>
            <a:r>
              <a:rPr lang="tr-TR" dirty="0"/>
              <a:t>C ve C ++, </a:t>
            </a:r>
            <a:r>
              <a:rPr lang="tr-TR" b="1" dirty="0"/>
              <a:t>gömülü elektronik cihazlar </a:t>
            </a:r>
            <a:r>
              <a:rPr lang="tr-TR" dirty="0"/>
              <a:t>için tatmin edici değildi </a:t>
            </a:r>
          </a:p>
          <a:p>
            <a:pPr marL="1149350" lvl="1" indent="-457200">
              <a:buFont typeface="Wingdings" panose="05000000000000000000" pitchFamily="2" charset="2"/>
              <a:buChar char="q"/>
            </a:pPr>
            <a:r>
              <a:rPr lang="tr-TR" dirty="0"/>
              <a:t>C++ kompleks ve karışıktı </a:t>
            </a:r>
          </a:p>
          <a:p>
            <a:pPr marL="502920" indent="-457200">
              <a:buFont typeface="Wingdings" panose="05000000000000000000" pitchFamily="2" charset="2"/>
              <a:buChar char="q"/>
            </a:pPr>
            <a:r>
              <a:rPr lang="tr-TR" dirty="0"/>
              <a:t>Java, basit, taşınabilir ve nesneye yönelik özellikte bir dildir. </a:t>
            </a:r>
          </a:p>
          <a:p>
            <a:pPr marL="502920" indent="-457200">
              <a:buFont typeface="Wingdings" panose="05000000000000000000" pitchFamily="2" charset="2"/>
              <a:buChar char="q"/>
            </a:pPr>
            <a:r>
              <a:rPr lang="tr-TR" dirty="0"/>
              <a:t>Miras alma, çok biçimlilik, kuvvetli tip kontrolü, eş zamanlılık kontrolü, dinamik olarak yüklenebilen kütüphaneler, diziler, </a:t>
            </a:r>
            <a:r>
              <a:rPr lang="tr-TR" dirty="0" err="1"/>
              <a:t>string</a:t>
            </a:r>
            <a:r>
              <a:rPr lang="tr-TR" dirty="0"/>
              <a:t> işlemleri ve standart kütüphane gibi özellikleri vardır. </a:t>
            </a:r>
          </a:p>
          <a:p>
            <a:pPr marL="502920" indent="-457200">
              <a:buFont typeface="Wingdings" panose="05000000000000000000" pitchFamily="2" charset="2"/>
              <a:buChar char="q"/>
            </a:pPr>
            <a:r>
              <a:rPr lang="tr-TR" dirty="0"/>
              <a:t>Bir Java programının temel yapısal bileşeni sınıftır. Bütün veri ve metotlar bir sınıf ile ilişkilidir. Global veri yada fonksiyon yoktur.</a:t>
            </a:r>
          </a:p>
        </p:txBody>
      </p:sp>
      <p:pic>
        <p:nvPicPr>
          <p:cNvPr id="4" name="object 10"/>
          <p:cNvPicPr/>
          <p:nvPr/>
        </p:nvPicPr>
        <p:blipFill>
          <a:blip r:embed="rId2" cstate="print"/>
          <a:stretch>
            <a:fillRect/>
          </a:stretch>
        </p:blipFill>
        <p:spPr>
          <a:xfrm>
            <a:off x="1907704" y="4869160"/>
            <a:ext cx="1921755" cy="1988840"/>
          </a:xfrm>
          <a:prstGeom prst="rect">
            <a:avLst/>
          </a:prstGeom>
        </p:spPr>
      </p:pic>
      <p:pic>
        <p:nvPicPr>
          <p:cNvPr id="5" name="object 9"/>
          <p:cNvPicPr/>
          <p:nvPr/>
        </p:nvPicPr>
        <p:blipFill>
          <a:blip r:embed="rId3" cstate="print"/>
          <a:stretch>
            <a:fillRect/>
          </a:stretch>
        </p:blipFill>
        <p:spPr>
          <a:xfrm>
            <a:off x="4355976" y="4846301"/>
            <a:ext cx="4409350" cy="1967295"/>
          </a:xfrm>
          <a:prstGeom prst="rect">
            <a:avLst/>
          </a:prstGeom>
        </p:spPr>
      </p:pic>
    </p:spTree>
    <p:extLst>
      <p:ext uri="{BB962C8B-B14F-4D97-AF65-F5344CB8AC3E}">
        <p14:creationId xmlns:p14="http://schemas.microsoft.com/office/powerpoint/2010/main" val="17207255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91530" y="228600"/>
            <a:ext cx="7696200" cy="968152"/>
          </a:xfrm>
        </p:spPr>
        <p:txBody>
          <a:bodyPr/>
          <a:lstStyle/>
          <a:p>
            <a:r>
              <a:rPr lang="tr-TR" dirty="0"/>
              <a:t>Java</a:t>
            </a:r>
          </a:p>
        </p:txBody>
      </p:sp>
      <p:sp>
        <p:nvSpPr>
          <p:cNvPr id="3" name="İçerik Yer Tutucusu 2"/>
          <p:cNvSpPr>
            <a:spLocks noGrp="1"/>
          </p:cNvSpPr>
          <p:nvPr>
            <p:ph idx="1"/>
          </p:nvPr>
        </p:nvSpPr>
        <p:spPr>
          <a:xfrm>
            <a:off x="228600" y="1928664"/>
            <a:ext cx="8724886" cy="4929336"/>
          </a:xfrm>
        </p:spPr>
        <p:txBody>
          <a:bodyPr>
            <a:normAutofit fontScale="92500" lnSpcReduction="20000"/>
          </a:bodyPr>
          <a:lstStyle/>
          <a:p>
            <a:pPr marL="502920" indent="-457200">
              <a:buFont typeface="Wingdings" panose="05000000000000000000" pitchFamily="2" charset="2"/>
              <a:buChar char="q"/>
            </a:pPr>
            <a:r>
              <a:rPr lang="tr-TR" dirty="0"/>
              <a:t>C++ tabanlı sistemlere </a:t>
            </a:r>
          </a:p>
          <a:p>
            <a:pPr marL="1149350" lvl="1" indent="-457200">
              <a:buFont typeface="Wingdings" panose="05000000000000000000" pitchFamily="2" charset="2"/>
              <a:buChar char="q"/>
            </a:pPr>
            <a:r>
              <a:rPr lang="tr-TR" dirty="0"/>
              <a:t>Önemli ölçüde basitleştirilmiş (</a:t>
            </a:r>
            <a:r>
              <a:rPr lang="tr-TR" dirty="0" err="1"/>
              <a:t>struct</a:t>
            </a:r>
            <a:r>
              <a:rPr lang="tr-TR" dirty="0"/>
              <a:t>, </a:t>
            </a:r>
            <a:r>
              <a:rPr lang="tr-TR" dirty="0" err="1"/>
              <a:t>union</a:t>
            </a:r>
            <a:r>
              <a:rPr lang="tr-TR" dirty="0"/>
              <a:t>, </a:t>
            </a:r>
            <a:r>
              <a:rPr lang="tr-TR" dirty="0" err="1"/>
              <a:t>enum</a:t>
            </a:r>
            <a:r>
              <a:rPr lang="tr-TR" dirty="0"/>
              <a:t>, işaretçi aritmetiği ve C ++ atama zorlamalarının yarısını içermez) </a:t>
            </a:r>
          </a:p>
          <a:p>
            <a:pPr marL="1149350" lvl="1" indent="-457200">
              <a:buFont typeface="Wingdings" panose="05000000000000000000" pitchFamily="2" charset="2"/>
              <a:buChar char="q"/>
            </a:pPr>
            <a:r>
              <a:rPr lang="tr-TR" dirty="0"/>
              <a:t>Yalnızca </a:t>
            </a:r>
            <a:r>
              <a:rPr lang="tr-TR" dirty="0" err="1"/>
              <a:t>OOP'yi</a:t>
            </a:r>
            <a:r>
              <a:rPr lang="tr-TR" dirty="0"/>
              <a:t> destekler </a:t>
            </a:r>
          </a:p>
          <a:p>
            <a:pPr marL="1149350" lvl="1" indent="-457200">
              <a:buFont typeface="Wingdings" panose="05000000000000000000" pitchFamily="2" charset="2"/>
              <a:buChar char="q"/>
            </a:pPr>
            <a:r>
              <a:rPr lang="tr-TR" dirty="0"/>
              <a:t>Referansları var ama işaretçileri (</a:t>
            </a:r>
            <a:r>
              <a:rPr lang="tr-TR" dirty="0" err="1"/>
              <a:t>pointer</a:t>
            </a:r>
            <a:r>
              <a:rPr lang="tr-TR" dirty="0"/>
              <a:t>) yok (Bu özellik güvenlik sağlar) </a:t>
            </a:r>
          </a:p>
          <a:p>
            <a:pPr marL="1149350" lvl="1" indent="-457200">
              <a:buFont typeface="Wingdings" panose="05000000000000000000" pitchFamily="2" charset="2"/>
              <a:buChar char="q"/>
            </a:pPr>
            <a:r>
              <a:rPr lang="tr-TR" dirty="0" err="1"/>
              <a:t>Applet’ler</a:t>
            </a:r>
            <a:r>
              <a:rPr lang="tr-TR" dirty="0"/>
              <a:t> için destek ve bir çeşit eşzamanlılık içerir. (Tarayıcılar, </a:t>
            </a:r>
            <a:r>
              <a:rPr lang="tr-TR" dirty="0" err="1"/>
              <a:t>applet</a:t>
            </a:r>
            <a:r>
              <a:rPr lang="tr-TR" dirty="0"/>
              <a:t> desteğini geri çekti ve çoğu şu an Java’yı yorumlamıyorlar. Ama </a:t>
            </a:r>
            <a:r>
              <a:rPr lang="tr-TR" dirty="0" err="1"/>
              <a:t>web’in</a:t>
            </a:r>
            <a:r>
              <a:rPr lang="tr-TR" dirty="0"/>
              <a:t> gelişmesinde önemli katkıları olmuştur.) </a:t>
            </a:r>
          </a:p>
          <a:p>
            <a:pPr marL="1149350" lvl="1" indent="-457200">
              <a:buFont typeface="Wingdings" panose="05000000000000000000" pitchFamily="2" charset="2"/>
              <a:buChar char="q"/>
            </a:pPr>
            <a:r>
              <a:rPr lang="tr-TR" dirty="0"/>
              <a:t>C++’ta bulunan çoklu miras alma, </a:t>
            </a:r>
            <a:r>
              <a:rPr lang="tr-TR" dirty="0" err="1"/>
              <a:t>opertörlerin</a:t>
            </a:r>
            <a:r>
              <a:rPr lang="tr-TR" dirty="0"/>
              <a:t> aşırı yüklenmesi (</a:t>
            </a:r>
            <a:r>
              <a:rPr lang="tr-TR" dirty="0" err="1"/>
              <a:t>operator</a:t>
            </a:r>
            <a:r>
              <a:rPr lang="tr-TR" dirty="0"/>
              <a:t> </a:t>
            </a:r>
            <a:r>
              <a:rPr lang="tr-TR" dirty="0" err="1"/>
              <a:t>overloding</a:t>
            </a:r>
            <a:r>
              <a:rPr lang="tr-TR" dirty="0"/>
              <a:t>), ve makro </a:t>
            </a:r>
            <a:r>
              <a:rPr lang="tr-TR" dirty="0" err="1"/>
              <a:t>önişlemcisi</a:t>
            </a:r>
            <a:r>
              <a:rPr lang="tr-TR" dirty="0"/>
              <a:t> özellikleri Java’da yoktur. </a:t>
            </a:r>
          </a:p>
          <a:p>
            <a:pPr marL="1149350" lvl="1" indent="-457200">
              <a:buFont typeface="Wingdings" panose="05000000000000000000" pitchFamily="2" charset="2"/>
              <a:buChar char="q"/>
            </a:pPr>
            <a:r>
              <a:rPr lang="tr-TR" dirty="0"/>
              <a:t>Java’da şablon yapıları yoktur. İhtiyaç da minimuma inmiştir.</a:t>
            </a:r>
          </a:p>
        </p:txBody>
      </p:sp>
      <p:pic>
        <p:nvPicPr>
          <p:cNvPr id="4" name="object 7"/>
          <p:cNvPicPr/>
          <p:nvPr/>
        </p:nvPicPr>
        <p:blipFill>
          <a:blip r:embed="rId2" cstate="print"/>
          <a:stretch>
            <a:fillRect/>
          </a:stretch>
        </p:blipFill>
        <p:spPr>
          <a:xfrm>
            <a:off x="5076057" y="0"/>
            <a:ext cx="4067944" cy="1928664"/>
          </a:xfrm>
          <a:prstGeom prst="rect">
            <a:avLst/>
          </a:prstGeom>
        </p:spPr>
      </p:pic>
    </p:spTree>
    <p:extLst>
      <p:ext uri="{BB962C8B-B14F-4D97-AF65-F5344CB8AC3E}">
        <p14:creationId xmlns:p14="http://schemas.microsoft.com/office/powerpoint/2010/main" val="12649133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696200" cy="1040160"/>
          </a:xfrm>
        </p:spPr>
        <p:txBody>
          <a:bodyPr/>
          <a:lstStyle/>
          <a:p>
            <a:r>
              <a:rPr lang="tr-TR" dirty="0"/>
              <a:t>Java</a:t>
            </a:r>
          </a:p>
        </p:txBody>
      </p:sp>
      <p:sp>
        <p:nvSpPr>
          <p:cNvPr id="3" name="İçerik Yer Tutucusu 2"/>
          <p:cNvSpPr>
            <a:spLocks noGrp="1"/>
          </p:cNvSpPr>
          <p:nvPr>
            <p:ph idx="1"/>
          </p:nvPr>
        </p:nvSpPr>
        <p:spPr>
          <a:xfrm>
            <a:off x="228600" y="1524000"/>
            <a:ext cx="8663880" cy="5145360"/>
          </a:xfrm>
        </p:spPr>
        <p:txBody>
          <a:bodyPr>
            <a:normAutofit fontScale="92500" lnSpcReduction="10000"/>
          </a:bodyPr>
          <a:lstStyle/>
          <a:p>
            <a:pPr marL="502920" indent="-457200">
              <a:buFont typeface="Wingdings" panose="05000000000000000000" pitchFamily="2" charset="2"/>
              <a:buChar char="q"/>
            </a:pPr>
            <a:r>
              <a:rPr lang="tr-TR" dirty="0" err="1"/>
              <a:t>Pointer</a:t>
            </a:r>
            <a:r>
              <a:rPr lang="tr-TR" dirty="0"/>
              <a:t> yoktur. Fakat bütün nesne sınıfları </a:t>
            </a:r>
            <a:r>
              <a:rPr lang="tr-TR" dirty="0" err="1"/>
              <a:t>object</a:t>
            </a:r>
            <a:r>
              <a:rPr lang="tr-TR" dirty="0"/>
              <a:t> adlı kök sınıftan miras almaktadır. </a:t>
            </a:r>
          </a:p>
          <a:p>
            <a:pPr marL="502920" indent="-457200">
              <a:buFont typeface="Wingdings" panose="05000000000000000000" pitchFamily="2" charset="2"/>
              <a:buChar char="q"/>
            </a:pPr>
            <a:r>
              <a:rPr lang="tr-TR" dirty="0" err="1"/>
              <a:t>Thread’lere</a:t>
            </a:r>
            <a:r>
              <a:rPr lang="tr-TR" dirty="0"/>
              <a:t> sahip olduğundan eşzamanlılığı yönetmek kolaydır. </a:t>
            </a:r>
          </a:p>
          <a:p>
            <a:pPr marL="502920" indent="-457200">
              <a:buFont typeface="Wingdings" panose="05000000000000000000" pitchFamily="2" charset="2"/>
              <a:buChar char="q"/>
            </a:pPr>
            <a:r>
              <a:rPr lang="tr-TR" b="1" dirty="0"/>
              <a:t>Çöp toplama (</a:t>
            </a:r>
            <a:r>
              <a:rPr lang="tr-TR" b="1" dirty="0" err="1"/>
              <a:t>Garbage</a:t>
            </a:r>
            <a:r>
              <a:rPr lang="tr-TR" b="1" dirty="0"/>
              <a:t> </a:t>
            </a:r>
            <a:r>
              <a:rPr lang="tr-TR" b="1" dirty="0" err="1"/>
              <a:t>collection</a:t>
            </a:r>
            <a:r>
              <a:rPr lang="tr-TR" b="1" dirty="0"/>
              <a:t>) </a:t>
            </a:r>
            <a:r>
              <a:rPr lang="tr-TR" dirty="0"/>
              <a:t>nesneler için belleği en iyi kullanımı sağlar. </a:t>
            </a:r>
          </a:p>
          <a:p>
            <a:pPr marL="502920" indent="-457200">
              <a:buFont typeface="Wingdings" panose="05000000000000000000" pitchFamily="2" charset="2"/>
              <a:buChar char="q"/>
            </a:pPr>
            <a:r>
              <a:rPr lang="tr-TR" dirty="0"/>
              <a:t>Tip dönüşümü kuvvetlidir. </a:t>
            </a:r>
          </a:p>
          <a:p>
            <a:pPr marL="502920" indent="-457200">
              <a:buFont typeface="Wingdings" panose="05000000000000000000" pitchFamily="2" charset="2"/>
              <a:buChar char="q"/>
            </a:pPr>
            <a:r>
              <a:rPr lang="tr-TR" dirty="0"/>
              <a:t>Java’da hem derleme hem de yorumlama işlemi vardır. (JIT tabanlı – geçen haftaki derse bakın) </a:t>
            </a:r>
          </a:p>
          <a:p>
            <a:pPr marL="502920" indent="-457200">
              <a:buFont typeface="Wingdings" panose="05000000000000000000" pitchFamily="2" charset="2"/>
              <a:buChar char="q"/>
            </a:pPr>
            <a:r>
              <a:rPr lang="tr-TR" dirty="0"/>
              <a:t>Taşınabilir: Java Virtual Machine konsepti, JIT derleyicileri (Geçen hafta anlatılmıştı.) </a:t>
            </a:r>
          </a:p>
          <a:p>
            <a:pPr marL="502920" indent="-457200">
              <a:buFont typeface="Wingdings" panose="05000000000000000000" pitchFamily="2" charset="2"/>
              <a:buChar char="q"/>
            </a:pPr>
            <a:r>
              <a:rPr lang="tr-TR" dirty="0" err="1"/>
              <a:t>Javascript’in</a:t>
            </a:r>
            <a:r>
              <a:rPr lang="tr-TR" dirty="0"/>
              <a:t> güçlenmesi ile Java istemci tarafında desteği azalmıştır. Çoğu tarayıcı desteklemez.</a:t>
            </a:r>
          </a:p>
        </p:txBody>
      </p:sp>
    </p:spTree>
    <p:extLst>
      <p:ext uri="{BB962C8B-B14F-4D97-AF65-F5344CB8AC3E}">
        <p14:creationId xmlns:p14="http://schemas.microsoft.com/office/powerpoint/2010/main" val="6393747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7504" y="188640"/>
            <a:ext cx="7696200" cy="1040160"/>
          </a:xfrm>
        </p:spPr>
        <p:txBody>
          <a:bodyPr/>
          <a:lstStyle/>
          <a:p>
            <a:r>
              <a:rPr lang="tr-TR" sz="2800" dirty="0"/>
              <a:t>Betik Programlama Dilleri (Scripting Programming </a:t>
            </a:r>
            <a:r>
              <a:rPr lang="tr-TR" sz="2800" dirty="0" err="1"/>
              <a:t>Languages</a:t>
            </a:r>
            <a:r>
              <a:rPr lang="tr-TR" sz="2800" dirty="0"/>
              <a:t> ): </a:t>
            </a:r>
            <a:r>
              <a:rPr lang="tr-TR" sz="2800" dirty="0" err="1"/>
              <a:t>Perl</a:t>
            </a:r>
            <a:endParaRPr lang="tr-TR" sz="2800" dirty="0"/>
          </a:p>
        </p:txBody>
      </p:sp>
      <p:sp>
        <p:nvSpPr>
          <p:cNvPr id="3" name="İçerik Yer Tutucusu 2"/>
          <p:cNvSpPr>
            <a:spLocks noGrp="1"/>
          </p:cNvSpPr>
          <p:nvPr>
            <p:ph idx="1"/>
          </p:nvPr>
        </p:nvSpPr>
        <p:spPr>
          <a:xfrm>
            <a:off x="3448" y="1418237"/>
            <a:ext cx="7614593" cy="5112568"/>
          </a:xfrm>
        </p:spPr>
        <p:txBody>
          <a:bodyPr>
            <a:normAutofit fontScale="70000" lnSpcReduction="20000"/>
          </a:bodyPr>
          <a:lstStyle/>
          <a:p>
            <a:pPr marL="502920" indent="-457200">
              <a:buFont typeface="Wingdings" panose="05000000000000000000" pitchFamily="2" charset="2"/>
              <a:buChar char="q"/>
            </a:pPr>
            <a:r>
              <a:rPr lang="tr-TR" b="1" dirty="0" err="1"/>
              <a:t>P</a:t>
            </a:r>
            <a:r>
              <a:rPr lang="tr-TR" dirty="0" err="1"/>
              <a:t>ractical</a:t>
            </a:r>
            <a:r>
              <a:rPr lang="tr-TR" dirty="0"/>
              <a:t> </a:t>
            </a:r>
            <a:r>
              <a:rPr lang="tr-TR" b="1" dirty="0" err="1"/>
              <a:t>E</a:t>
            </a:r>
            <a:r>
              <a:rPr lang="tr-TR" dirty="0" err="1"/>
              <a:t>xtraction</a:t>
            </a:r>
            <a:r>
              <a:rPr lang="tr-TR" dirty="0"/>
              <a:t> </a:t>
            </a:r>
            <a:r>
              <a:rPr lang="tr-TR" dirty="0" err="1"/>
              <a:t>and</a:t>
            </a:r>
            <a:r>
              <a:rPr lang="tr-TR" dirty="0"/>
              <a:t> </a:t>
            </a:r>
            <a:r>
              <a:rPr lang="tr-TR" b="1" dirty="0"/>
              <a:t>R</a:t>
            </a:r>
            <a:r>
              <a:rPr lang="tr-TR" dirty="0"/>
              <a:t>eport </a:t>
            </a:r>
            <a:r>
              <a:rPr lang="tr-TR" b="1" dirty="0"/>
              <a:t>L</a:t>
            </a:r>
            <a:r>
              <a:rPr lang="tr-TR" dirty="0"/>
              <a:t>anguage </a:t>
            </a:r>
          </a:p>
          <a:p>
            <a:pPr marL="502920" indent="-457200">
              <a:buFont typeface="Wingdings" panose="05000000000000000000" pitchFamily="2" charset="2"/>
              <a:buChar char="q"/>
            </a:pPr>
            <a:r>
              <a:rPr lang="tr-TR" dirty="0" err="1"/>
              <a:t>Larry</a:t>
            </a:r>
            <a:r>
              <a:rPr lang="tr-TR" dirty="0"/>
              <a:t> Wall tarafından tasarlandı - 1987'de rapor işlemeyi kolaylaştırmak için genel amaçlı bir Unix betik dili olarak geliştirilmiştir. </a:t>
            </a:r>
          </a:p>
          <a:p>
            <a:pPr marL="502920" indent="-457200">
              <a:buFont typeface="Wingdings" panose="05000000000000000000" pitchFamily="2" charset="2"/>
              <a:buChar char="q"/>
            </a:pPr>
            <a:r>
              <a:rPr lang="tr-TR" dirty="0" err="1"/>
              <a:t>Perl</a:t>
            </a:r>
            <a:r>
              <a:rPr lang="tr-TR" dirty="0"/>
              <a:t> yüksek seviyeli, genel amaçlı, </a:t>
            </a:r>
            <a:r>
              <a:rPr lang="tr-TR" b="1" dirty="0"/>
              <a:t>yorumlamalı</a:t>
            </a:r>
            <a:r>
              <a:rPr lang="tr-TR" dirty="0"/>
              <a:t>, dinamik programlama dillerinden oluşan bir ailedir. </a:t>
            </a:r>
          </a:p>
          <a:p>
            <a:pPr marL="502920" indent="-457200">
              <a:buFont typeface="Wingdings" panose="05000000000000000000" pitchFamily="2" charset="2"/>
              <a:buChar char="q"/>
            </a:pPr>
            <a:r>
              <a:rPr lang="tr-TR" dirty="0" err="1"/>
              <a:t>Larry</a:t>
            </a:r>
            <a:r>
              <a:rPr lang="tr-TR" dirty="0"/>
              <a:t> Wall </a:t>
            </a:r>
            <a:r>
              <a:rPr lang="tr-TR" dirty="0" err="1"/>
              <a:t>Perl'i</a:t>
            </a:r>
            <a:r>
              <a:rPr lang="tr-TR" dirty="0"/>
              <a:t> yazarken </a:t>
            </a:r>
            <a:r>
              <a:rPr lang="tr-TR" b="1" dirty="0"/>
              <a:t>C, </a:t>
            </a:r>
            <a:r>
              <a:rPr lang="tr-TR" b="1" dirty="0" err="1"/>
              <a:t>sed</a:t>
            </a:r>
            <a:r>
              <a:rPr lang="tr-TR" b="1" dirty="0"/>
              <a:t>, AWK ve </a:t>
            </a:r>
            <a:r>
              <a:rPr lang="tr-TR" b="1" dirty="0" err="1"/>
              <a:t>ksh</a:t>
            </a:r>
            <a:r>
              <a:rPr lang="tr-TR" b="1" dirty="0"/>
              <a:t> </a:t>
            </a:r>
            <a:r>
              <a:rPr lang="tr-TR" dirty="0"/>
              <a:t>gibi pek çok dilden önemli ve güçlü özellikler ödünç almıştır. </a:t>
            </a:r>
          </a:p>
          <a:p>
            <a:pPr marL="1149350" lvl="1" indent="-457200">
              <a:buFont typeface="Wingdings" panose="05000000000000000000" pitchFamily="2" charset="2"/>
              <a:buChar char="q"/>
            </a:pPr>
            <a:r>
              <a:rPr lang="tr-TR" dirty="0" err="1"/>
              <a:t>ksh</a:t>
            </a:r>
            <a:r>
              <a:rPr lang="tr-TR" dirty="0"/>
              <a:t>, yaygın olarak kullanılan ve güçlü öncelikli programlama dillerinden biridir. </a:t>
            </a:r>
          </a:p>
          <a:p>
            <a:pPr marL="1149350" lvl="1" indent="-457200">
              <a:buFont typeface="Wingdings" panose="05000000000000000000" pitchFamily="2" charset="2"/>
              <a:buChar char="q"/>
            </a:pPr>
            <a:r>
              <a:rPr lang="tr-TR" dirty="0"/>
              <a:t>AWK ise rapor üretme dili olarak ortaya çıksa da daha genel bir dile dönüşmüştür. </a:t>
            </a:r>
          </a:p>
          <a:p>
            <a:pPr marL="502920" indent="-457200">
              <a:buFont typeface="Wingdings" panose="05000000000000000000" pitchFamily="2" charset="2"/>
              <a:buChar char="q"/>
            </a:pPr>
            <a:r>
              <a:rPr lang="tr-TR" dirty="0" err="1"/>
              <a:t>Web'de</a:t>
            </a:r>
            <a:r>
              <a:rPr lang="tr-TR" dirty="0"/>
              <a:t> CGI programlaması için yaygın kullanım kazandı. </a:t>
            </a:r>
          </a:p>
          <a:p>
            <a:pPr marL="502920" indent="-457200">
              <a:buFont typeface="Wingdings" panose="05000000000000000000" pitchFamily="2" charset="2"/>
              <a:buChar char="q"/>
            </a:pPr>
            <a:r>
              <a:rPr lang="tr-TR" dirty="0"/>
              <a:t>Ayrıca, Unix sistem yönetim dili olarak kullanılır. </a:t>
            </a:r>
          </a:p>
          <a:p>
            <a:pPr marL="502920" indent="-457200">
              <a:buFont typeface="Wingdings" panose="05000000000000000000" pitchFamily="2" charset="2"/>
              <a:buChar char="q"/>
            </a:pPr>
            <a:r>
              <a:rPr lang="tr-TR" dirty="0"/>
              <a:t>Değişkenler: statik tipli ve </a:t>
            </a:r>
            <a:r>
              <a:rPr lang="tr-TR" dirty="0" err="1"/>
              <a:t>implicitly</a:t>
            </a:r>
            <a:r>
              <a:rPr lang="tr-TR" dirty="0"/>
              <a:t> </a:t>
            </a:r>
          </a:p>
          <a:p>
            <a:pPr marL="502920" indent="-457200">
              <a:buFont typeface="Wingdings" panose="05000000000000000000" pitchFamily="2" charset="2"/>
              <a:buChar char="q"/>
            </a:pPr>
            <a:r>
              <a:rPr lang="tr-TR" dirty="0" err="1"/>
              <a:t>Array’ler</a:t>
            </a:r>
            <a:r>
              <a:rPr lang="tr-TR" dirty="0"/>
              <a:t> dinamiktir. (Çoğu dilde statikti.) </a:t>
            </a:r>
          </a:p>
          <a:p>
            <a:pPr marL="502920" indent="-457200">
              <a:buFont typeface="Wingdings" panose="05000000000000000000" pitchFamily="2" charset="2"/>
              <a:buChar char="q"/>
            </a:pPr>
            <a:r>
              <a:rPr lang="tr-TR" dirty="0"/>
              <a:t>İlişkilendirilebilir diziler (</a:t>
            </a:r>
            <a:r>
              <a:rPr lang="tr-TR" dirty="0" err="1"/>
              <a:t>Associative</a:t>
            </a:r>
            <a:r>
              <a:rPr lang="tr-TR" dirty="0"/>
              <a:t> </a:t>
            </a:r>
            <a:r>
              <a:rPr lang="tr-TR" dirty="0" err="1"/>
              <a:t>arrays</a:t>
            </a:r>
            <a:r>
              <a:rPr lang="tr-TR" dirty="0"/>
              <a:t> veya </a:t>
            </a:r>
            <a:r>
              <a:rPr lang="tr-TR" dirty="0" err="1"/>
              <a:t>hashes</a:t>
            </a:r>
            <a:r>
              <a:rPr lang="tr-TR" dirty="0"/>
              <a:t>): daha hızlı erişilebilir ama bellekte daha fazla yer kaplar. </a:t>
            </a:r>
          </a:p>
        </p:txBody>
      </p:sp>
      <p:pic>
        <p:nvPicPr>
          <p:cNvPr id="4" name="object 10"/>
          <p:cNvPicPr/>
          <p:nvPr/>
        </p:nvPicPr>
        <p:blipFill>
          <a:blip r:embed="rId2" cstate="print"/>
          <a:stretch>
            <a:fillRect/>
          </a:stretch>
        </p:blipFill>
        <p:spPr>
          <a:xfrm>
            <a:off x="6300193" y="42551"/>
            <a:ext cx="2843808" cy="1362455"/>
          </a:xfrm>
          <a:prstGeom prst="rect">
            <a:avLst/>
          </a:prstGeom>
        </p:spPr>
      </p:pic>
      <p:pic>
        <p:nvPicPr>
          <p:cNvPr id="5" name="object 8"/>
          <p:cNvPicPr/>
          <p:nvPr/>
        </p:nvPicPr>
        <p:blipFill>
          <a:blip r:embed="rId3" cstate="print"/>
          <a:stretch>
            <a:fillRect/>
          </a:stretch>
        </p:blipFill>
        <p:spPr>
          <a:xfrm>
            <a:off x="7164289" y="1426548"/>
            <a:ext cx="1900452" cy="2499174"/>
          </a:xfrm>
          <a:prstGeom prst="rect">
            <a:avLst/>
          </a:prstGeom>
        </p:spPr>
      </p:pic>
      <p:sp>
        <p:nvSpPr>
          <p:cNvPr id="8" name="Dikdörtgen 7"/>
          <p:cNvSpPr/>
          <p:nvPr/>
        </p:nvSpPr>
        <p:spPr>
          <a:xfrm>
            <a:off x="5752373" y="6168029"/>
            <a:ext cx="3312368" cy="688137"/>
          </a:xfrm>
          <a:prstGeom prst="rect">
            <a:avLst/>
          </a:prstGeom>
        </p:spPr>
        <p:txBody>
          <a:bodyPr wrap="square">
            <a:spAutoFit/>
          </a:bodyPr>
          <a:lstStyle/>
          <a:p>
            <a:pPr marL="12700" marR="225425">
              <a:lnSpc>
                <a:spcPct val="120500"/>
              </a:lnSpc>
              <a:spcBef>
                <a:spcPts val="680"/>
              </a:spcBef>
              <a:buNone/>
            </a:pPr>
            <a:r>
              <a:rPr lang="tr-TR" sz="1600" spc="-10" dirty="0">
                <a:latin typeface="Arial"/>
                <a:cs typeface="Arial"/>
                <a:hlinkClick r:id="rId4"/>
              </a:rPr>
              <a:t>https://tr.wikipedia.org/wiki/Perl </a:t>
            </a:r>
            <a:r>
              <a:rPr lang="tr-TR" sz="1600" spc="-10" dirty="0">
                <a:latin typeface="Arial"/>
                <a:cs typeface="Arial"/>
                <a:hlinkClick r:id="rId5"/>
              </a:rPr>
              <a:t>https://en.wikipedia.org/wiki/Perl</a:t>
            </a:r>
            <a:endParaRPr lang="tr-TR" sz="1600" dirty="0">
              <a:latin typeface="Arial"/>
              <a:cs typeface="Arial"/>
            </a:endParaRPr>
          </a:p>
        </p:txBody>
      </p:sp>
      <p:sp>
        <p:nvSpPr>
          <p:cNvPr id="9" name="Dikdörtgen 8"/>
          <p:cNvSpPr/>
          <p:nvPr/>
        </p:nvSpPr>
        <p:spPr>
          <a:xfrm>
            <a:off x="6365522" y="3974521"/>
            <a:ext cx="2876363" cy="523220"/>
          </a:xfrm>
          <a:prstGeom prst="rect">
            <a:avLst/>
          </a:prstGeom>
        </p:spPr>
        <p:txBody>
          <a:bodyPr wrap="square">
            <a:spAutoFit/>
          </a:bodyPr>
          <a:lstStyle/>
          <a:p>
            <a:pPr marL="765810">
              <a:lnSpc>
                <a:spcPct val="100000"/>
              </a:lnSpc>
              <a:spcBef>
                <a:spcPts val="100"/>
              </a:spcBef>
              <a:buNone/>
            </a:pPr>
            <a:r>
              <a:rPr lang="tr-TR" sz="1400" dirty="0">
                <a:latin typeface="Arial"/>
                <a:cs typeface="Arial"/>
              </a:rPr>
              <a:t>        </a:t>
            </a:r>
            <a:r>
              <a:rPr lang="tr-TR" sz="1400" dirty="0" err="1">
                <a:latin typeface="Arial"/>
                <a:cs typeface="Arial"/>
              </a:rPr>
              <a:t>Nasa’da</a:t>
            </a:r>
            <a:r>
              <a:rPr lang="tr-TR" sz="1400" spc="-35" dirty="0">
                <a:latin typeface="Arial"/>
                <a:cs typeface="Arial"/>
              </a:rPr>
              <a:t> </a:t>
            </a:r>
            <a:r>
              <a:rPr lang="tr-TR" sz="1400" dirty="0">
                <a:latin typeface="Arial"/>
                <a:cs typeface="Arial"/>
              </a:rPr>
              <a:t>sistem</a:t>
            </a:r>
            <a:r>
              <a:rPr lang="tr-TR" sz="1400" spc="-40" dirty="0">
                <a:latin typeface="Arial"/>
                <a:cs typeface="Arial"/>
              </a:rPr>
              <a:t>                              </a:t>
            </a:r>
            <a:r>
              <a:rPr lang="tr-TR" sz="1400" spc="-10" dirty="0">
                <a:latin typeface="Arial"/>
                <a:cs typeface="Arial"/>
              </a:rPr>
              <a:t>yöneticisi</a:t>
            </a:r>
            <a:endParaRPr lang="tr-TR" sz="1400" dirty="0">
              <a:latin typeface="Arial"/>
              <a:cs typeface="Arial"/>
            </a:endParaRPr>
          </a:p>
        </p:txBody>
      </p:sp>
    </p:spTree>
    <p:extLst>
      <p:ext uri="{BB962C8B-B14F-4D97-AF65-F5344CB8AC3E}">
        <p14:creationId xmlns:p14="http://schemas.microsoft.com/office/powerpoint/2010/main" val="39130075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3200" dirty="0"/>
              <a:t>Betik Programlama Dilleri (Scripting Programming </a:t>
            </a:r>
            <a:r>
              <a:rPr lang="tr-TR" sz="3200" dirty="0" err="1"/>
              <a:t>Languages</a:t>
            </a:r>
            <a:r>
              <a:rPr lang="tr-TR" sz="3200" dirty="0"/>
              <a:t> ): </a:t>
            </a:r>
            <a:r>
              <a:rPr lang="tr-TR" sz="3200" dirty="0" err="1"/>
              <a:t>Perl</a:t>
            </a:r>
            <a:endParaRPr lang="tr-TR" sz="3200" dirty="0"/>
          </a:p>
        </p:txBody>
      </p:sp>
      <p:pic>
        <p:nvPicPr>
          <p:cNvPr id="4" name="object 3"/>
          <p:cNvPicPr/>
          <p:nvPr/>
        </p:nvPicPr>
        <p:blipFill>
          <a:blip r:embed="rId2" cstate="print"/>
          <a:stretch>
            <a:fillRect/>
          </a:stretch>
        </p:blipFill>
        <p:spPr>
          <a:xfrm>
            <a:off x="228600" y="1700808"/>
            <a:ext cx="7871792" cy="4847831"/>
          </a:xfrm>
          <a:prstGeom prst="rect">
            <a:avLst/>
          </a:prstGeom>
        </p:spPr>
      </p:pic>
    </p:spTree>
    <p:extLst>
      <p:ext uri="{BB962C8B-B14F-4D97-AF65-F5344CB8AC3E}">
        <p14:creationId xmlns:p14="http://schemas.microsoft.com/office/powerpoint/2010/main" val="27969852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66816" y="3289"/>
            <a:ext cx="7696200" cy="1295400"/>
          </a:xfrm>
        </p:spPr>
        <p:txBody>
          <a:bodyPr/>
          <a:lstStyle/>
          <a:p>
            <a:r>
              <a:rPr lang="tr-TR" dirty="0"/>
              <a:t>Betik Programlama Dilleri: </a:t>
            </a:r>
            <a:r>
              <a:rPr lang="tr-TR" dirty="0" err="1"/>
              <a:t>JavaScript</a:t>
            </a:r>
            <a:endParaRPr lang="tr-TR" dirty="0"/>
          </a:p>
        </p:txBody>
      </p:sp>
      <p:sp>
        <p:nvSpPr>
          <p:cNvPr id="3" name="İçerik Yer Tutucusu 2"/>
          <p:cNvSpPr>
            <a:spLocks noGrp="1"/>
          </p:cNvSpPr>
          <p:nvPr>
            <p:ph idx="1"/>
          </p:nvPr>
        </p:nvSpPr>
        <p:spPr>
          <a:xfrm>
            <a:off x="166816" y="1524000"/>
            <a:ext cx="6935689" cy="5217368"/>
          </a:xfrm>
        </p:spPr>
        <p:txBody>
          <a:bodyPr>
            <a:normAutofit fontScale="70000" lnSpcReduction="20000"/>
          </a:bodyPr>
          <a:lstStyle/>
          <a:p>
            <a:pPr marL="502920" indent="-457200">
              <a:buFont typeface="Wingdings" panose="05000000000000000000" pitchFamily="2" charset="2"/>
              <a:buChar char="q"/>
            </a:pPr>
            <a:r>
              <a:rPr lang="tr-TR" dirty="0"/>
              <a:t>Netscape ve Sun </a:t>
            </a:r>
            <a:r>
              <a:rPr lang="tr-TR" dirty="0" err="1"/>
              <a:t>Microsystems</a:t>
            </a:r>
            <a:r>
              <a:rPr lang="tr-TR" dirty="0"/>
              <a:t> ‘in ortak çalışmaları sonucu 1995’de üretilmiştir. Orijinal adı “</a:t>
            </a:r>
            <a:r>
              <a:rPr lang="tr-TR" dirty="0" err="1"/>
              <a:t>LiveScript”tir</a:t>
            </a:r>
            <a:r>
              <a:rPr lang="tr-TR" dirty="0"/>
              <a:t> . </a:t>
            </a:r>
          </a:p>
          <a:p>
            <a:pPr marL="502920" indent="-457200">
              <a:buFont typeface="Wingdings" panose="05000000000000000000" pitchFamily="2" charset="2"/>
              <a:buChar char="q"/>
            </a:pPr>
            <a:r>
              <a:rPr lang="tr-TR" dirty="0"/>
              <a:t>Yaratıcısı </a:t>
            </a:r>
            <a:r>
              <a:rPr lang="tr-TR" dirty="0" err="1"/>
              <a:t>Brendan</a:t>
            </a:r>
            <a:r>
              <a:rPr lang="tr-TR" dirty="0"/>
              <a:t> </a:t>
            </a:r>
            <a:r>
              <a:rPr lang="tr-TR" dirty="0" err="1"/>
              <a:t>Eich’tir</a:t>
            </a:r>
            <a:r>
              <a:rPr lang="tr-TR" dirty="0"/>
              <a:t> . </a:t>
            </a:r>
          </a:p>
          <a:p>
            <a:pPr marL="502920" indent="-457200">
              <a:buFont typeface="Wingdings" panose="05000000000000000000" pitchFamily="2" charset="2"/>
              <a:buChar char="q"/>
            </a:pPr>
            <a:r>
              <a:rPr lang="tr-TR" dirty="0"/>
              <a:t>Yüksek seviyeli </a:t>
            </a:r>
            <a:r>
              <a:rPr lang="tr-TR" dirty="0" err="1"/>
              <a:t>JavaScript</a:t>
            </a:r>
            <a:r>
              <a:rPr lang="tr-TR" dirty="0"/>
              <a:t> olaya dayalı (</a:t>
            </a:r>
            <a:r>
              <a:rPr lang="tr-TR" dirty="0" err="1"/>
              <a:t>event</a:t>
            </a:r>
            <a:r>
              <a:rPr lang="tr-TR" dirty="0"/>
              <a:t> -</a:t>
            </a:r>
            <a:r>
              <a:rPr lang="tr-TR" dirty="0" err="1"/>
              <a:t>driven</a:t>
            </a:r>
            <a:r>
              <a:rPr lang="tr-TR" dirty="0"/>
              <a:t>), fonksiyonel ve emir esaslı programlama stillerini destekler. </a:t>
            </a:r>
          </a:p>
          <a:p>
            <a:pPr marL="502920" indent="-457200">
              <a:buFont typeface="Wingdings" panose="05000000000000000000" pitchFamily="2" charset="2"/>
              <a:buChar char="q"/>
            </a:pPr>
            <a:r>
              <a:rPr lang="tr-TR" dirty="0"/>
              <a:t>HTML ve CSS ile birlikte çekirdek web teknolojilerinin biridir. </a:t>
            </a:r>
          </a:p>
          <a:p>
            <a:pPr marL="502920" indent="-457200">
              <a:buFont typeface="Wingdings" panose="05000000000000000000" pitchFamily="2" charset="2"/>
              <a:buChar char="q"/>
            </a:pPr>
            <a:r>
              <a:rPr lang="tr-TR" dirty="0" err="1"/>
              <a:t>HTML’i</a:t>
            </a:r>
            <a:r>
              <a:rPr lang="tr-TR" dirty="0"/>
              <a:t> işleyecek ve kontrol edecek çeşitli olanaklar vardır. </a:t>
            </a:r>
          </a:p>
          <a:p>
            <a:pPr marL="502920" indent="-457200">
              <a:buFont typeface="Wingdings" panose="05000000000000000000" pitchFamily="2" charset="2"/>
              <a:buChar char="q"/>
            </a:pPr>
            <a:r>
              <a:rPr lang="tr-TR" dirty="0"/>
              <a:t>Tarayıcılar içinde </a:t>
            </a:r>
            <a:r>
              <a:rPr lang="tr-TR" dirty="0" err="1"/>
              <a:t>Javascript</a:t>
            </a:r>
            <a:r>
              <a:rPr lang="tr-TR" dirty="0"/>
              <a:t> kodlarını için yorumlayıcılar vardır.</a:t>
            </a:r>
          </a:p>
          <a:p>
            <a:pPr marL="502920" indent="-457200">
              <a:buFont typeface="Wingdings" panose="05000000000000000000" pitchFamily="2" charset="2"/>
              <a:buChar char="q"/>
            </a:pPr>
            <a:r>
              <a:rPr lang="tr-TR" dirty="0"/>
              <a:t>Node.js (2010) ile sunucu tarafında da kullanılmaya başlamıştır.</a:t>
            </a:r>
          </a:p>
          <a:p>
            <a:pPr marL="502920" indent="-457200">
              <a:buFont typeface="Wingdings" panose="05000000000000000000" pitchFamily="2" charset="2"/>
              <a:buChar char="q"/>
            </a:pPr>
            <a:r>
              <a:rPr lang="tr-TR" dirty="0" err="1"/>
              <a:t>TypeScript</a:t>
            </a:r>
            <a:r>
              <a:rPr lang="tr-TR" dirty="0"/>
              <a:t>(2012) Microsoft tarafından geliştirilmekte ve desteklenmekte olan </a:t>
            </a:r>
            <a:r>
              <a:rPr lang="tr-TR" dirty="0" err="1"/>
              <a:t>TypeScript</a:t>
            </a:r>
            <a:r>
              <a:rPr lang="tr-TR" dirty="0"/>
              <a:t>; bünyesinde barındırdığı derleyici sayesinde, yazılan kodu </a:t>
            </a:r>
            <a:r>
              <a:rPr lang="tr-TR" dirty="0" err="1"/>
              <a:t>JavaScript</a:t>
            </a:r>
            <a:r>
              <a:rPr lang="tr-TR" dirty="0"/>
              <a:t> koduna çevirir. </a:t>
            </a:r>
            <a:r>
              <a:rPr lang="tr-TR" dirty="0" err="1"/>
              <a:t>TypeScript</a:t>
            </a:r>
            <a:r>
              <a:rPr lang="tr-TR" dirty="0"/>
              <a:t> gerek istemci taraflı, gerekse sunucu taraflı yazılım geliştirmede kullanılabilmektedir. </a:t>
            </a:r>
          </a:p>
        </p:txBody>
      </p:sp>
      <p:pic>
        <p:nvPicPr>
          <p:cNvPr id="4" name="object 6"/>
          <p:cNvPicPr/>
          <p:nvPr/>
        </p:nvPicPr>
        <p:blipFill>
          <a:blip r:embed="rId2" cstate="print"/>
          <a:stretch>
            <a:fillRect/>
          </a:stretch>
        </p:blipFill>
        <p:spPr>
          <a:xfrm>
            <a:off x="7164289" y="0"/>
            <a:ext cx="1971474" cy="2492896"/>
          </a:xfrm>
          <a:prstGeom prst="rect">
            <a:avLst/>
          </a:prstGeom>
        </p:spPr>
      </p:pic>
      <p:pic>
        <p:nvPicPr>
          <p:cNvPr id="5" name="object 5"/>
          <p:cNvPicPr/>
          <p:nvPr/>
        </p:nvPicPr>
        <p:blipFill>
          <a:blip r:embed="rId3" cstate="print"/>
          <a:stretch>
            <a:fillRect/>
          </a:stretch>
        </p:blipFill>
        <p:spPr>
          <a:xfrm>
            <a:off x="6948264" y="2721496"/>
            <a:ext cx="2212213" cy="3659832"/>
          </a:xfrm>
          <a:prstGeom prst="rect">
            <a:avLst/>
          </a:prstGeom>
        </p:spPr>
      </p:pic>
    </p:spTree>
    <p:extLst>
      <p:ext uri="{BB962C8B-B14F-4D97-AF65-F5344CB8AC3E}">
        <p14:creationId xmlns:p14="http://schemas.microsoft.com/office/powerpoint/2010/main" val="41466807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Javascript</a:t>
            </a:r>
            <a:r>
              <a:rPr lang="tr-TR" dirty="0"/>
              <a:t> Kod Örneği</a:t>
            </a:r>
          </a:p>
        </p:txBody>
      </p:sp>
      <p:pic>
        <p:nvPicPr>
          <p:cNvPr id="4" name="object 3"/>
          <p:cNvPicPr/>
          <p:nvPr/>
        </p:nvPicPr>
        <p:blipFill>
          <a:blip r:embed="rId2" cstate="print"/>
          <a:stretch>
            <a:fillRect/>
          </a:stretch>
        </p:blipFill>
        <p:spPr>
          <a:xfrm>
            <a:off x="228600" y="1844824"/>
            <a:ext cx="7583760" cy="4896544"/>
          </a:xfrm>
          <a:prstGeom prst="rect">
            <a:avLst/>
          </a:prstGeom>
        </p:spPr>
      </p:pic>
    </p:spTree>
    <p:extLst>
      <p:ext uri="{BB962C8B-B14F-4D97-AF65-F5344CB8AC3E}">
        <p14:creationId xmlns:p14="http://schemas.microsoft.com/office/powerpoint/2010/main" val="17482424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6332219" cy="968152"/>
          </a:xfrm>
        </p:spPr>
        <p:txBody>
          <a:bodyPr/>
          <a:lstStyle/>
          <a:p>
            <a:r>
              <a:rPr lang="tr-TR" dirty="0"/>
              <a:t>Betik Programlama Dilleri PHP </a:t>
            </a:r>
          </a:p>
        </p:txBody>
      </p:sp>
      <p:sp>
        <p:nvSpPr>
          <p:cNvPr id="3" name="İçerik Yer Tutucusu 2"/>
          <p:cNvSpPr>
            <a:spLocks noGrp="1"/>
          </p:cNvSpPr>
          <p:nvPr>
            <p:ph idx="1"/>
          </p:nvPr>
        </p:nvSpPr>
        <p:spPr>
          <a:xfrm>
            <a:off x="228600" y="1219991"/>
            <a:ext cx="6575648" cy="5638009"/>
          </a:xfrm>
        </p:spPr>
        <p:txBody>
          <a:bodyPr>
            <a:normAutofit fontScale="85000" lnSpcReduction="20000"/>
          </a:bodyPr>
          <a:lstStyle/>
          <a:p>
            <a:pPr marL="502920" indent="-457200">
              <a:buFont typeface="Wingdings" panose="05000000000000000000" pitchFamily="2" charset="2"/>
              <a:buChar char="q"/>
            </a:pPr>
            <a:r>
              <a:rPr lang="tr-TR" dirty="0"/>
              <a:t>PHP: </a:t>
            </a:r>
            <a:r>
              <a:rPr lang="tr-TR" dirty="0" err="1"/>
              <a:t>Hypertext</a:t>
            </a:r>
            <a:r>
              <a:rPr lang="tr-TR" dirty="0"/>
              <a:t> Preprocessor,1994 yılında </a:t>
            </a:r>
            <a:r>
              <a:rPr lang="tr-TR" dirty="0" err="1"/>
              <a:t>Rasmus</a:t>
            </a:r>
            <a:r>
              <a:rPr lang="tr-TR" dirty="0"/>
              <a:t> </a:t>
            </a:r>
            <a:r>
              <a:rPr lang="tr-TR" dirty="0" err="1"/>
              <a:t>Lerdorf</a:t>
            </a:r>
            <a:r>
              <a:rPr lang="tr-TR" dirty="0"/>
              <a:t> tarafından tasarlanmıştır.</a:t>
            </a:r>
          </a:p>
          <a:p>
            <a:pPr marL="502920" indent="-457200">
              <a:buFont typeface="Wingdings" panose="05000000000000000000" pitchFamily="2" charset="2"/>
              <a:buChar char="q"/>
            </a:pPr>
            <a:r>
              <a:rPr lang="tr-TR" dirty="0"/>
              <a:t>Genellikle Web üzerinden form işleme ve </a:t>
            </a:r>
            <a:r>
              <a:rPr lang="tr-TR" dirty="0" err="1"/>
              <a:t>veritabanı</a:t>
            </a:r>
            <a:r>
              <a:rPr lang="tr-TR" dirty="0"/>
              <a:t> erişimi için kullanılan, sunucu tarafında HTML içine gömülmüş betik kodlardır </a:t>
            </a:r>
          </a:p>
          <a:p>
            <a:pPr marL="502920" indent="-457200">
              <a:buFont typeface="Wingdings" panose="05000000000000000000" pitchFamily="2" charset="2"/>
              <a:buChar char="q"/>
            </a:pPr>
            <a:r>
              <a:rPr lang="tr-TR" dirty="0"/>
              <a:t>Sunucu tarafında çalışır </a:t>
            </a:r>
          </a:p>
          <a:p>
            <a:pPr marL="502920" indent="-457200">
              <a:buFont typeface="Wingdings" panose="05000000000000000000" pitchFamily="2" charset="2"/>
              <a:buChar char="q"/>
            </a:pPr>
            <a:r>
              <a:rPr lang="tr-TR" dirty="0"/>
              <a:t>Yorumlamalı – PHP yorumlayıcısı kurulu olmalıdır </a:t>
            </a:r>
          </a:p>
          <a:p>
            <a:pPr marL="502920" indent="-457200">
              <a:buFont typeface="Wingdings" panose="05000000000000000000" pitchFamily="2" charset="2"/>
              <a:buChar char="q"/>
            </a:pPr>
            <a:r>
              <a:rPr lang="tr-TR" dirty="0"/>
              <a:t>Sonradan OOP özellikleri eklenmiştir. </a:t>
            </a:r>
          </a:p>
          <a:p>
            <a:pPr marL="502920" indent="-457200">
              <a:buFont typeface="Wingdings" panose="05000000000000000000" pitchFamily="2" charset="2"/>
              <a:buChar char="q"/>
            </a:pPr>
            <a:r>
              <a:rPr lang="tr-TR" dirty="0"/>
              <a:t>Açık kaynak kodlu olmasının yanı sıra PHP ile kodlanmış birçok açık kaynak kod yazılım internette paylaşılmaktadır. </a:t>
            </a:r>
          </a:p>
          <a:p>
            <a:pPr marL="502920" indent="-457200">
              <a:buFont typeface="Wingdings" panose="05000000000000000000" pitchFamily="2" charset="2"/>
              <a:buChar char="q"/>
            </a:pPr>
            <a:r>
              <a:rPr lang="tr-TR" dirty="0"/>
              <a:t>Değişken mantığı </a:t>
            </a:r>
            <a:r>
              <a:rPr lang="tr-TR" dirty="0" err="1"/>
              <a:t>Perl’e</a:t>
            </a:r>
            <a:r>
              <a:rPr lang="tr-TR" dirty="0"/>
              <a:t> benziyor. </a:t>
            </a:r>
          </a:p>
          <a:p>
            <a:pPr marL="502920" indent="-457200">
              <a:buFont typeface="Wingdings" panose="05000000000000000000" pitchFamily="2" charset="2"/>
              <a:buChar char="q"/>
            </a:pPr>
            <a:r>
              <a:rPr lang="tr-TR" dirty="0"/>
              <a:t>PHP </a:t>
            </a:r>
            <a:r>
              <a:rPr lang="tr-TR" dirty="0" err="1"/>
              <a:t>Array’leri</a:t>
            </a:r>
            <a:r>
              <a:rPr lang="tr-TR" dirty="0"/>
              <a:t>, </a:t>
            </a:r>
            <a:r>
              <a:rPr lang="tr-TR" dirty="0" err="1"/>
              <a:t>Javascript</a:t>
            </a:r>
            <a:r>
              <a:rPr lang="tr-TR" dirty="0"/>
              <a:t> </a:t>
            </a:r>
            <a:r>
              <a:rPr lang="tr-TR" dirty="0" err="1"/>
              <a:t>array’leri</a:t>
            </a:r>
            <a:r>
              <a:rPr lang="tr-TR" dirty="0"/>
              <a:t> ve </a:t>
            </a:r>
            <a:r>
              <a:rPr lang="tr-TR" dirty="0" err="1"/>
              <a:t>Perl’ün</a:t>
            </a:r>
            <a:r>
              <a:rPr lang="tr-TR" dirty="0"/>
              <a:t> </a:t>
            </a:r>
            <a:r>
              <a:rPr lang="tr-TR" dirty="0" err="1"/>
              <a:t>hash’lerini</a:t>
            </a:r>
            <a:r>
              <a:rPr lang="tr-TR" dirty="0"/>
              <a:t> birleştiren bir yapıdadır.</a:t>
            </a:r>
          </a:p>
        </p:txBody>
      </p:sp>
      <p:pic>
        <p:nvPicPr>
          <p:cNvPr id="4" name="object 5"/>
          <p:cNvPicPr/>
          <p:nvPr/>
        </p:nvPicPr>
        <p:blipFill>
          <a:blip r:embed="rId2" cstate="print"/>
          <a:stretch>
            <a:fillRect/>
          </a:stretch>
        </p:blipFill>
        <p:spPr>
          <a:xfrm>
            <a:off x="6802873" y="2916736"/>
            <a:ext cx="2306132" cy="3455640"/>
          </a:xfrm>
          <a:prstGeom prst="rect">
            <a:avLst/>
          </a:prstGeom>
        </p:spPr>
      </p:pic>
      <p:pic>
        <p:nvPicPr>
          <p:cNvPr id="5" name="object 4"/>
          <p:cNvPicPr/>
          <p:nvPr/>
        </p:nvPicPr>
        <p:blipFill>
          <a:blip r:embed="rId3" cstate="print"/>
          <a:stretch>
            <a:fillRect/>
          </a:stretch>
        </p:blipFill>
        <p:spPr>
          <a:xfrm>
            <a:off x="6444208" y="0"/>
            <a:ext cx="2710774" cy="2492896"/>
          </a:xfrm>
          <a:prstGeom prst="rect">
            <a:avLst/>
          </a:prstGeom>
        </p:spPr>
      </p:pic>
    </p:spTree>
    <p:extLst>
      <p:ext uri="{BB962C8B-B14F-4D97-AF65-F5344CB8AC3E}">
        <p14:creationId xmlns:p14="http://schemas.microsoft.com/office/powerpoint/2010/main" val="34568649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6719664" cy="1112168"/>
          </a:xfrm>
        </p:spPr>
        <p:txBody>
          <a:bodyPr/>
          <a:lstStyle/>
          <a:p>
            <a:r>
              <a:rPr lang="tr-TR" dirty="0"/>
              <a:t>Betik Programlama Dilleri </a:t>
            </a:r>
            <a:r>
              <a:rPr lang="tr-TR" dirty="0" err="1"/>
              <a:t>Python</a:t>
            </a:r>
            <a:r>
              <a:rPr lang="tr-TR" dirty="0"/>
              <a:t> </a:t>
            </a:r>
          </a:p>
        </p:txBody>
      </p:sp>
      <p:sp>
        <p:nvSpPr>
          <p:cNvPr id="3" name="İçerik Yer Tutucusu 2"/>
          <p:cNvSpPr>
            <a:spLocks noGrp="1"/>
          </p:cNvSpPr>
          <p:nvPr>
            <p:ph idx="1"/>
          </p:nvPr>
        </p:nvSpPr>
        <p:spPr>
          <a:xfrm>
            <a:off x="228600" y="1524000"/>
            <a:ext cx="6719664" cy="5217368"/>
          </a:xfrm>
        </p:spPr>
        <p:txBody>
          <a:bodyPr>
            <a:normAutofit fontScale="77500" lnSpcReduction="20000"/>
          </a:bodyPr>
          <a:lstStyle/>
          <a:p>
            <a:pPr marL="502920" indent="-457200">
              <a:buFont typeface="Wingdings" panose="05000000000000000000" pitchFamily="2" charset="2"/>
              <a:buChar char="q"/>
            </a:pPr>
            <a:r>
              <a:rPr lang="tr-TR" dirty="0"/>
              <a:t>İlk versiyonu geliştiricisi </a:t>
            </a:r>
            <a:r>
              <a:rPr lang="tr-TR" dirty="0" err="1"/>
              <a:t>Guido</a:t>
            </a:r>
            <a:r>
              <a:rPr lang="tr-TR" dirty="0"/>
              <a:t> </a:t>
            </a:r>
            <a:r>
              <a:rPr lang="tr-TR" dirty="0" err="1"/>
              <a:t>van</a:t>
            </a:r>
            <a:r>
              <a:rPr lang="tr-TR" dirty="0"/>
              <a:t> </a:t>
            </a:r>
            <a:r>
              <a:rPr lang="tr-TR" dirty="0" err="1"/>
              <a:t>Rossum</a:t>
            </a:r>
            <a:r>
              <a:rPr lang="tr-TR" dirty="0"/>
              <a:t> tarafından 1991 yılında geliştirilmiştir. </a:t>
            </a:r>
          </a:p>
          <a:p>
            <a:pPr marL="502920" indent="-457200">
              <a:buFont typeface="Wingdings" panose="05000000000000000000" pitchFamily="2" charset="2"/>
              <a:buChar char="q"/>
            </a:pPr>
            <a:r>
              <a:rPr lang="tr-TR" dirty="0" err="1"/>
              <a:t>Python</a:t>
            </a:r>
            <a:r>
              <a:rPr lang="tr-TR" dirty="0"/>
              <a:t>, yorumlamalı, yüksek seviyeli ve genel amaçlı bir programlama dilidir . </a:t>
            </a:r>
          </a:p>
          <a:p>
            <a:pPr marL="502920" indent="-457200">
              <a:buFont typeface="Wingdings" panose="05000000000000000000" pitchFamily="2" charset="2"/>
              <a:buChar char="q"/>
            </a:pPr>
            <a:r>
              <a:rPr lang="tr-TR" dirty="0" err="1"/>
              <a:t>Python'un</a:t>
            </a:r>
            <a:r>
              <a:rPr lang="tr-TR" dirty="0"/>
              <a:t> tasarım felsefesi, kayda değer girinti kullanımıyla kod okunabilirliğini vurgular. </a:t>
            </a:r>
          </a:p>
          <a:p>
            <a:pPr marL="502920" indent="-457200">
              <a:buFont typeface="Wingdings" panose="05000000000000000000" pitchFamily="2" charset="2"/>
              <a:buChar char="q"/>
            </a:pPr>
            <a:r>
              <a:rPr lang="tr-TR" dirty="0"/>
              <a:t>Dil yapıları ve nesne yönelimli yaklaşımı, programcıların küçük ve büyük ölçekli projeler için net, mantıksal kod yazmalarına yardımcı olmayı amaçlamaktadır . </a:t>
            </a:r>
          </a:p>
          <a:p>
            <a:pPr marL="502920" indent="-457200">
              <a:buFont typeface="Wingdings" panose="05000000000000000000" pitchFamily="2" charset="2"/>
              <a:buChar char="q"/>
            </a:pPr>
            <a:r>
              <a:rPr lang="tr-TR" dirty="0" err="1"/>
              <a:t>Prosedürel</a:t>
            </a:r>
            <a:r>
              <a:rPr lang="tr-TR" dirty="0"/>
              <a:t> (Yapısal), nesneye yönelik ve fonksiyonel programlama yaklaşımlarını destekler. </a:t>
            </a:r>
          </a:p>
          <a:p>
            <a:pPr marL="502920" indent="-457200">
              <a:buFont typeface="Wingdings" panose="05000000000000000000" pitchFamily="2" charset="2"/>
              <a:buChar char="q"/>
            </a:pPr>
            <a:r>
              <a:rPr lang="tr-TR" dirty="0"/>
              <a:t>Açık kaynak kodludur. </a:t>
            </a:r>
          </a:p>
          <a:p>
            <a:pPr marL="502920" indent="-457200">
              <a:buFont typeface="Wingdings" panose="05000000000000000000" pitchFamily="2" charset="2"/>
              <a:buChar char="q"/>
            </a:pPr>
            <a:r>
              <a:rPr lang="tr-TR" dirty="0"/>
              <a:t>Üzerine geliştirilen kütüphaneler açık kaynak kod olarak paylaşıldı için birçok projede üretkenliği arttırmak için kullanılır. </a:t>
            </a:r>
          </a:p>
        </p:txBody>
      </p:sp>
      <p:pic>
        <p:nvPicPr>
          <p:cNvPr id="4" name="object 5"/>
          <p:cNvPicPr/>
          <p:nvPr/>
        </p:nvPicPr>
        <p:blipFill>
          <a:blip r:embed="rId2" cstate="print"/>
          <a:stretch>
            <a:fillRect/>
          </a:stretch>
        </p:blipFill>
        <p:spPr>
          <a:xfrm>
            <a:off x="6372200" y="1340768"/>
            <a:ext cx="2743579" cy="2104643"/>
          </a:xfrm>
          <a:prstGeom prst="rect">
            <a:avLst/>
          </a:prstGeom>
        </p:spPr>
      </p:pic>
      <p:pic>
        <p:nvPicPr>
          <p:cNvPr id="5" name="object 5"/>
          <p:cNvPicPr/>
          <p:nvPr/>
        </p:nvPicPr>
        <p:blipFill>
          <a:blip r:embed="rId3" cstate="print"/>
          <a:stretch>
            <a:fillRect/>
          </a:stretch>
        </p:blipFill>
        <p:spPr>
          <a:xfrm>
            <a:off x="6084168" y="6085483"/>
            <a:ext cx="2947486" cy="648072"/>
          </a:xfrm>
          <a:prstGeom prst="rect">
            <a:avLst/>
          </a:prstGeom>
        </p:spPr>
      </p:pic>
    </p:spTree>
    <p:extLst>
      <p:ext uri="{BB962C8B-B14F-4D97-AF65-F5344CB8AC3E}">
        <p14:creationId xmlns:p14="http://schemas.microsoft.com/office/powerpoint/2010/main" val="22474978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7079704" cy="1040160"/>
          </a:xfrm>
        </p:spPr>
        <p:txBody>
          <a:bodyPr/>
          <a:lstStyle/>
          <a:p>
            <a:r>
              <a:rPr lang="tr-TR" dirty="0"/>
              <a:t>Betik Programlama Dilleri </a:t>
            </a:r>
            <a:r>
              <a:rPr lang="tr-TR" dirty="0" err="1"/>
              <a:t>Python</a:t>
            </a:r>
            <a:r>
              <a:rPr lang="tr-TR" dirty="0"/>
              <a:t> </a:t>
            </a:r>
          </a:p>
        </p:txBody>
      </p:sp>
      <p:sp>
        <p:nvSpPr>
          <p:cNvPr id="3" name="İçerik Yer Tutucusu 2"/>
          <p:cNvSpPr>
            <a:spLocks noGrp="1"/>
          </p:cNvSpPr>
          <p:nvPr>
            <p:ph idx="1"/>
          </p:nvPr>
        </p:nvSpPr>
        <p:spPr>
          <a:xfrm>
            <a:off x="191530" y="1943099"/>
            <a:ext cx="8305800" cy="4857328"/>
          </a:xfrm>
        </p:spPr>
        <p:txBody>
          <a:bodyPr>
            <a:normAutofit/>
          </a:bodyPr>
          <a:lstStyle/>
          <a:p>
            <a:pPr marL="502920" indent="-457200">
              <a:buFont typeface="Wingdings" panose="05000000000000000000" pitchFamily="2" charset="2"/>
              <a:buChar char="q"/>
            </a:pPr>
            <a:r>
              <a:rPr lang="tr-TR" dirty="0"/>
              <a:t>Dinamik tipli </a:t>
            </a:r>
          </a:p>
          <a:p>
            <a:pPr marL="502920" indent="-457200">
              <a:buFont typeface="Wingdings" panose="05000000000000000000" pitchFamily="2" charset="2"/>
              <a:buChar char="q"/>
            </a:pPr>
            <a:r>
              <a:rPr lang="tr-TR" dirty="0" err="1"/>
              <a:t>Array</a:t>
            </a:r>
            <a:r>
              <a:rPr lang="tr-TR" dirty="0"/>
              <a:t> yerine </a:t>
            </a:r>
            <a:r>
              <a:rPr lang="tr-TR" dirty="0" err="1"/>
              <a:t>list</a:t>
            </a:r>
            <a:r>
              <a:rPr lang="tr-TR" dirty="0"/>
              <a:t> ve </a:t>
            </a:r>
            <a:r>
              <a:rPr lang="tr-TR" dirty="0" err="1"/>
              <a:t>tuple</a:t>
            </a:r>
            <a:r>
              <a:rPr lang="tr-TR" dirty="0"/>
              <a:t>, </a:t>
            </a:r>
            <a:r>
              <a:rPr lang="tr-TR" dirty="0" err="1"/>
              <a:t>hash</a:t>
            </a:r>
            <a:r>
              <a:rPr lang="tr-TR" dirty="0"/>
              <a:t> yerine </a:t>
            </a:r>
            <a:r>
              <a:rPr lang="tr-TR" dirty="0" err="1"/>
              <a:t>dictionary</a:t>
            </a:r>
            <a:r>
              <a:rPr lang="tr-TR" dirty="0"/>
              <a:t> veri tipi vardır. </a:t>
            </a:r>
          </a:p>
          <a:p>
            <a:pPr marL="1149350" lvl="1" indent="-457200">
              <a:buFont typeface="Wingdings" panose="05000000000000000000" pitchFamily="2" charset="2"/>
              <a:buChar char="q"/>
            </a:pPr>
            <a:r>
              <a:rPr lang="tr-TR" dirty="0" err="1"/>
              <a:t>List’ler</a:t>
            </a:r>
            <a:r>
              <a:rPr lang="tr-TR" dirty="0"/>
              <a:t> insert, </a:t>
            </a:r>
            <a:r>
              <a:rPr lang="tr-TR" dirty="0" err="1"/>
              <a:t>append</a:t>
            </a:r>
            <a:r>
              <a:rPr lang="tr-TR" dirty="0"/>
              <a:t>, </a:t>
            </a:r>
            <a:r>
              <a:rPr lang="tr-TR" dirty="0" err="1"/>
              <a:t>remove</a:t>
            </a:r>
            <a:r>
              <a:rPr lang="tr-TR" dirty="0"/>
              <a:t> ve </a:t>
            </a:r>
            <a:r>
              <a:rPr lang="tr-TR" dirty="0" err="1"/>
              <a:t>sort</a:t>
            </a:r>
            <a:r>
              <a:rPr lang="tr-TR" dirty="0"/>
              <a:t> gibi komutları vardır. </a:t>
            </a:r>
          </a:p>
          <a:p>
            <a:pPr marL="502920" indent="-457200">
              <a:buFont typeface="Wingdings" panose="05000000000000000000" pitchFamily="2" charset="2"/>
              <a:buChar char="q"/>
            </a:pPr>
            <a:r>
              <a:rPr lang="tr-TR" dirty="0" err="1"/>
              <a:t>Concurrency</a:t>
            </a:r>
            <a:r>
              <a:rPr lang="tr-TR" dirty="0"/>
              <a:t> ve </a:t>
            </a:r>
            <a:r>
              <a:rPr lang="tr-TR" dirty="0" err="1"/>
              <a:t>thread</a:t>
            </a:r>
            <a:r>
              <a:rPr lang="tr-TR" dirty="0"/>
              <a:t> </a:t>
            </a:r>
          </a:p>
          <a:p>
            <a:pPr marL="502920" indent="-457200">
              <a:buFont typeface="Wingdings" panose="05000000000000000000" pitchFamily="2" charset="2"/>
              <a:buChar char="q"/>
            </a:pPr>
            <a:r>
              <a:rPr lang="tr-TR" dirty="0"/>
              <a:t>Soketleri üzerinden ağ programlama </a:t>
            </a:r>
          </a:p>
          <a:p>
            <a:pPr marL="502920" indent="-457200">
              <a:buFont typeface="Wingdings" panose="05000000000000000000" pitchFamily="2" charset="2"/>
              <a:buChar char="q"/>
            </a:pPr>
            <a:r>
              <a:rPr lang="tr-TR" dirty="0"/>
              <a:t>Fonksiyonel programlama desteği var </a:t>
            </a:r>
          </a:p>
          <a:p>
            <a:pPr marL="502920" indent="-457200">
              <a:buFont typeface="Wingdings" panose="05000000000000000000" pitchFamily="2" charset="2"/>
              <a:buChar char="q"/>
            </a:pPr>
            <a:r>
              <a:rPr lang="tr-TR" dirty="0"/>
              <a:t>Diğer derlenmiş dillerde yazılan uzantıları kullanabilir (ilginç özelliklerinden biri)</a:t>
            </a:r>
          </a:p>
        </p:txBody>
      </p:sp>
      <p:pic>
        <p:nvPicPr>
          <p:cNvPr id="4" name="object 5"/>
          <p:cNvPicPr/>
          <p:nvPr/>
        </p:nvPicPr>
        <p:blipFill>
          <a:blip r:embed="rId2" cstate="print"/>
          <a:stretch>
            <a:fillRect/>
          </a:stretch>
        </p:blipFill>
        <p:spPr>
          <a:xfrm>
            <a:off x="5987446" y="764705"/>
            <a:ext cx="3156553" cy="1761170"/>
          </a:xfrm>
          <a:prstGeom prst="rect">
            <a:avLst/>
          </a:prstGeom>
        </p:spPr>
      </p:pic>
      <p:pic>
        <p:nvPicPr>
          <p:cNvPr id="5" name="object 5"/>
          <p:cNvPicPr/>
          <p:nvPr/>
        </p:nvPicPr>
        <p:blipFill>
          <a:blip r:embed="rId3" cstate="print"/>
          <a:stretch>
            <a:fillRect/>
          </a:stretch>
        </p:blipFill>
        <p:spPr>
          <a:xfrm>
            <a:off x="6156176" y="74157"/>
            <a:ext cx="2959603" cy="690547"/>
          </a:xfrm>
          <a:prstGeom prst="rect">
            <a:avLst/>
          </a:prstGeom>
        </p:spPr>
      </p:pic>
    </p:spTree>
    <p:extLst>
      <p:ext uri="{BB962C8B-B14F-4D97-AF65-F5344CB8AC3E}">
        <p14:creationId xmlns:p14="http://schemas.microsoft.com/office/powerpoint/2010/main" val="1564234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AE88BA-C100-45F7-B2E8-A0D57582C413}"/>
              </a:ext>
            </a:extLst>
          </p:cNvPr>
          <p:cNvSpPr>
            <a:spLocks noGrp="1"/>
          </p:cNvSpPr>
          <p:nvPr>
            <p:ph type="title"/>
          </p:nvPr>
        </p:nvSpPr>
        <p:spPr>
          <a:xfrm>
            <a:off x="228600" y="228600"/>
            <a:ext cx="7696200" cy="1112168"/>
          </a:xfrm>
        </p:spPr>
        <p:txBody>
          <a:bodyPr rtlCol="0">
            <a:normAutofit/>
          </a:bodyPr>
          <a:lstStyle/>
          <a:p>
            <a:r>
              <a:rPr lang="tr-TR" sz="3200" dirty="0"/>
              <a:t>Bir makine kodu ve Assembly Dili örneği</a:t>
            </a:r>
          </a:p>
        </p:txBody>
      </p:sp>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00808"/>
            <a:ext cx="5995319" cy="4608512"/>
          </a:xfrm>
          <a:prstGeom prst="rect">
            <a:avLst/>
          </a:prstGeom>
        </p:spPr>
      </p:pic>
      <p:pic>
        <p:nvPicPr>
          <p:cNvPr id="4" name="Resi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4128" y="1484784"/>
            <a:ext cx="3285818" cy="3816424"/>
          </a:xfrm>
          <a:prstGeom prst="rect">
            <a:avLst/>
          </a:prstGeom>
        </p:spPr>
      </p:pic>
    </p:spTree>
    <p:extLst>
      <p:ext uri="{BB962C8B-B14F-4D97-AF65-F5344CB8AC3E}">
        <p14:creationId xmlns:p14="http://schemas.microsoft.com/office/powerpoint/2010/main" val="252502348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05640" y="213712"/>
            <a:ext cx="6649211" cy="1112168"/>
          </a:xfrm>
        </p:spPr>
        <p:txBody>
          <a:bodyPr/>
          <a:lstStyle/>
          <a:p>
            <a:r>
              <a:rPr lang="tr-TR" dirty="0"/>
              <a:t>Betik Programlama Dilleri </a:t>
            </a:r>
            <a:r>
              <a:rPr lang="tr-TR" dirty="0" err="1"/>
              <a:t>Ruby</a:t>
            </a:r>
            <a:endParaRPr lang="tr-TR" dirty="0"/>
          </a:p>
        </p:txBody>
      </p:sp>
      <p:sp>
        <p:nvSpPr>
          <p:cNvPr id="3" name="İçerik Yer Tutucusu 2"/>
          <p:cNvSpPr>
            <a:spLocks noGrp="1"/>
          </p:cNvSpPr>
          <p:nvPr>
            <p:ph idx="1"/>
          </p:nvPr>
        </p:nvSpPr>
        <p:spPr>
          <a:xfrm>
            <a:off x="107504" y="1412776"/>
            <a:ext cx="7235129" cy="5389365"/>
          </a:xfrm>
        </p:spPr>
        <p:txBody>
          <a:bodyPr>
            <a:normAutofit fontScale="85000" lnSpcReduction="20000"/>
          </a:bodyPr>
          <a:lstStyle/>
          <a:p>
            <a:pPr marL="502920" indent="-457200">
              <a:buFont typeface="Wingdings" panose="05000000000000000000" pitchFamily="2" charset="2"/>
              <a:buChar char="q"/>
            </a:pPr>
            <a:r>
              <a:rPr lang="tr-TR" dirty="0" err="1"/>
              <a:t>Ruby</a:t>
            </a:r>
            <a:r>
              <a:rPr lang="tr-TR" dirty="0"/>
              <a:t>, yorumlanmalı, yüksek seviyeli, genel amaçlı bir programlama dilidir. </a:t>
            </a:r>
          </a:p>
          <a:p>
            <a:pPr marL="502920" indent="-457200">
              <a:buFont typeface="Wingdings" panose="05000000000000000000" pitchFamily="2" charset="2"/>
              <a:buChar char="q"/>
            </a:pPr>
            <a:r>
              <a:rPr lang="tr-TR" dirty="0"/>
              <a:t>Japonya'da </a:t>
            </a:r>
            <a:r>
              <a:rPr lang="tr-TR" dirty="0" err="1"/>
              <a:t>Yukihiro</a:t>
            </a:r>
            <a:r>
              <a:rPr lang="tr-TR" dirty="0"/>
              <a:t> "</a:t>
            </a:r>
            <a:r>
              <a:rPr lang="tr-TR" dirty="0" err="1"/>
              <a:t>Matz</a:t>
            </a:r>
            <a:r>
              <a:rPr lang="tr-TR" dirty="0"/>
              <a:t>" </a:t>
            </a:r>
            <a:r>
              <a:rPr lang="tr-TR" dirty="0" err="1"/>
              <a:t>Matsumoto</a:t>
            </a:r>
            <a:r>
              <a:rPr lang="tr-TR" dirty="0"/>
              <a:t> tarafından 1990'ların ortasında tasarlanmış ve geliştirilmiştir . </a:t>
            </a:r>
          </a:p>
          <a:p>
            <a:pPr marL="502920" indent="-457200">
              <a:buFont typeface="Wingdings" panose="05000000000000000000" pitchFamily="2" charset="2"/>
              <a:buChar char="q"/>
            </a:pPr>
            <a:r>
              <a:rPr lang="tr-TR" dirty="0"/>
              <a:t>Yaratıcısı </a:t>
            </a:r>
            <a:r>
              <a:rPr lang="tr-TR" dirty="0" err="1"/>
              <a:t>Perl</a:t>
            </a:r>
            <a:r>
              <a:rPr lang="tr-TR" dirty="0"/>
              <a:t>, </a:t>
            </a:r>
            <a:r>
              <a:rPr lang="tr-TR" dirty="0" err="1"/>
              <a:t>Smalltalk</a:t>
            </a:r>
            <a:r>
              <a:rPr lang="tr-TR" dirty="0"/>
              <a:t>, Eiffel, Ada, BASIC ve </a:t>
            </a:r>
            <a:r>
              <a:rPr lang="tr-TR" dirty="0" err="1"/>
              <a:t>Lisp'ten</a:t>
            </a:r>
            <a:r>
              <a:rPr lang="tr-TR" dirty="0"/>
              <a:t> etkilenmiştir. </a:t>
            </a:r>
          </a:p>
          <a:p>
            <a:pPr marL="502920" indent="-457200">
              <a:buFont typeface="Wingdings" panose="05000000000000000000" pitchFamily="2" charset="2"/>
              <a:buChar char="q"/>
            </a:pPr>
            <a:r>
              <a:rPr lang="tr-TR" dirty="0" err="1"/>
              <a:t>Prosedürel</a:t>
            </a:r>
            <a:r>
              <a:rPr lang="tr-TR" dirty="0"/>
              <a:t>, nesneye yönelik ve fonksiyonel programlama yaklaşımlarını destekler . </a:t>
            </a:r>
          </a:p>
          <a:p>
            <a:pPr marL="502920" indent="-457200">
              <a:buFont typeface="Wingdings" panose="05000000000000000000" pitchFamily="2" charset="2"/>
              <a:buChar char="q"/>
            </a:pPr>
            <a:r>
              <a:rPr lang="tr-TR" dirty="0" err="1"/>
              <a:t>Perl</a:t>
            </a:r>
            <a:r>
              <a:rPr lang="tr-TR" dirty="0"/>
              <a:t> ve </a:t>
            </a:r>
            <a:r>
              <a:rPr lang="tr-TR" dirty="0" err="1"/>
              <a:t>Python'un</a:t>
            </a:r>
            <a:r>
              <a:rPr lang="tr-TR" dirty="0"/>
              <a:t> yerini almaya başladı </a:t>
            </a:r>
          </a:p>
          <a:p>
            <a:pPr marL="502920" indent="-457200">
              <a:buFont typeface="Wingdings" panose="05000000000000000000" pitchFamily="2" charset="2"/>
              <a:buChar char="q"/>
            </a:pPr>
            <a:r>
              <a:rPr lang="tr-TR" dirty="0"/>
              <a:t>Saf bir nesne yönelimli betik dili (</a:t>
            </a:r>
            <a:r>
              <a:rPr lang="tr-TR" dirty="0" err="1"/>
              <a:t>Smalltalk</a:t>
            </a:r>
            <a:r>
              <a:rPr lang="tr-TR" dirty="0"/>
              <a:t> gibi) </a:t>
            </a:r>
          </a:p>
          <a:p>
            <a:pPr marL="1149350" lvl="1" indent="-457200">
              <a:buFont typeface="Wingdings" panose="05000000000000000000" pitchFamily="2" charset="2"/>
              <a:buChar char="q"/>
            </a:pPr>
            <a:r>
              <a:rPr lang="tr-TR" dirty="0"/>
              <a:t>Tüm veriler nesnelerdir </a:t>
            </a:r>
          </a:p>
          <a:p>
            <a:pPr marL="502920" indent="-457200">
              <a:buFont typeface="Wingdings" panose="05000000000000000000" pitchFamily="2" charset="2"/>
              <a:buChar char="q"/>
            </a:pPr>
            <a:r>
              <a:rPr lang="tr-TR" dirty="0"/>
              <a:t>Sözdizimi Eiffel ve Ada’ya benzer: dinamik tip </a:t>
            </a:r>
          </a:p>
          <a:p>
            <a:pPr marL="502920" indent="-457200">
              <a:buFont typeface="Wingdings" panose="05000000000000000000" pitchFamily="2" charset="2"/>
              <a:buChar char="q"/>
            </a:pPr>
            <a:r>
              <a:rPr lang="tr-TR" dirty="0"/>
              <a:t>Çoğu operatör, kullanıcı kodu ile yeniden tanımlanabilen yöntemler olarak uygulanır . </a:t>
            </a:r>
          </a:p>
          <a:p>
            <a:pPr marL="502920" indent="-457200">
              <a:buFont typeface="Wingdings" panose="05000000000000000000" pitchFamily="2" charset="2"/>
              <a:buChar char="q"/>
            </a:pPr>
            <a:r>
              <a:rPr lang="tr-TR" dirty="0"/>
              <a:t>Japonya’nın ilk tasarlanan dili olmasına rağmen Amerika’da geniş bir kullanıma erişmiştir.</a:t>
            </a:r>
          </a:p>
        </p:txBody>
      </p:sp>
      <p:pic>
        <p:nvPicPr>
          <p:cNvPr id="4" name="object 7"/>
          <p:cNvPicPr/>
          <p:nvPr/>
        </p:nvPicPr>
        <p:blipFill>
          <a:blip r:embed="rId2" cstate="print"/>
          <a:stretch>
            <a:fillRect/>
          </a:stretch>
        </p:blipFill>
        <p:spPr>
          <a:xfrm>
            <a:off x="6854851" y="2764052"/>
            <a:ext cx="2283509" cy="2686811"/>
          </a:xfrm>
          <a:prstGeom prst="rect">
            <a:avLst/>
          </a:prstGeom>
        </p:spPr>
      </p:pic>
      <p:pic>
        <p:nvPicPr>
          <p:cNvPr id="5" name="object 8"/>
          <p:cNvPicPr/>
          <p:nvPr/>
        </p:nvPicPr>
        <p:blipFill>
          <a:blip r:embed="rId3" cstate="print"/>
          <a:stretch>
            <a:fillRect/>
          </a:stretch>
        </p:blipFill>
        <p:spPr>
          <a:xfrm>
            <a:off x="6588225" y="5615151"/>
            <a:ext cx="2543482" cy="478145"/>
          </a:xfrm>
          <a:prstGeom prst="rect">
            <a:avLst/>
          </a:prstGeom>
        </p:spPr>
      </p:pic>
    </p:spTree>
    <p:extLst>
      <p:ext uri="{BB962C8B-B14F-4D97-AF65-F5344CB8AC3E}">
        <p14:creationId xmlns:p14="http://schemas.microsoft.com/office/powerpoint/2010/main" val="255102294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8600" y="228600"/>
            <a:ext cx="6359624" cy="1040160"/>
          </a:xfrm>
        </p:spPr>
        <p:txBody>
          <a:bodyPr/>
          <a:lstStyle/>
          <a:p>
            <a:r>
              <a:rPr lang="tr-TR" dirty="0"/>
              <a:t>Betik Programlama Dilleri </a:t>
            </a:r>
            <a:r>
              <a:rPr lang="tr-TR" dirty="0" err="1"/>
              <a:t>Lua</a:t>
            </a:r>
            <a:endParaRPr lang="tr-TR" dirty="0"/>
          </a:p>
        </p:txBody>
      </p:sp>
      <p:sp>
        <p:nvSpPr>
          <p:cNvPr id="3" name="İçerik Yer Tutucusu 2"/>
          <p:cNvSpPr>
            <a:spLocks noGrp="1"/>
          </p:cNvSpPr>
          <p:nvPr>
            <p:ph idx="1"/>
          </p:nvPr>
        </p:nvSpPr>
        <p:spPr>
          <a:xfrm>
            <a:off x="228600" y="1686770"/>
            <a:ext cx="8650222" cy="5145360"/>
          </a:xfrm>
        </p:spPr>
        <p:txBody>
          <a:bodyPr>
            <a:normAutofit fontScale="92500" lnSpcReduction="20000"/>
          </a:bodyPr>
          <a:lstStyle/>
          <a:p>
            <a:pPr marL="502920" indent="-457200">
              <a:buFont typeface="Wingdings" panose="05000000000000000000" pitchFamily="2" charset="2"/>
              <a:buChar char="q"/>
            </a:pPr>
            <a:r>
              <a:rPr lang="tr-TR" dirty="0"/>
              <a:t>1993’te </a:t>
            </a:r>
            <a:r>
              <a:rPr lang="tr-TR" dirty="0" err="1"/>
              <a:t>Roberto</a:t>
            </a:r>
            <a:r>
              <a:rPr lang="tr-TR" dirty="0"/>
              <a:t> </a:t>
            </a:r>
            <a:r>
              <a:rPr lang="tr-TR" dirty="0" err="1"/>
              <a:t>Ierusalimschy</a:t>
            </a:r>
            <a:r>
              <a:rPr lang="tr-TR" dirty="0"/>
              <a:t>, </a:t>
            </a:r>
            <a:r>
              <a:rPr lang="tr-TR" dirty="0" err="1"/>
              <a:t>Luiz</a:t>
            </a:r>
            <a:r>
              <a:rPr lang="tr-TR" dirty="0"/>
              <a:t> </a:t>
            </a:r>
            <a:r>
              <a:rPr lang="tr-TR" dirty="0" err="1"/>
              <a:t>Henrique</a:t>
            </a:r>
            <a:r>
              <a:rPr lang="tr-TR" dirty="0"/>
              <a:t> de </a:t>
            </a:r>
            <a:r>
              <a:rPr lang="tr-TR" dirty="0" err="1"/>
              <a:t>Figueiredo</a:t>
            </a:r>
            <a:r>
              <a:rPr lang="tr-TR" dirty="0"/>
              <a:t>, </a:t>
            </a:r>
            <a:r>
              <a:rPr lang="tr-TR" dirty="0" err="1"/>
              <a:t>and</a:t>
            </a:r>
            <a:r>
              <a:rPr lang="tr-TR" dirty="0"/>
              <a:t> </a:t>
            </a:r>
            <a:r>
              <a:rPr lang="tr-TR" dirty="0" err="1"/>
              <a:t>Waldemar</a:t>
            </a:r>
            <a:r>
              <a:rPr lang="tr-TR" dirty="0"/>
              <a:t> </a:t>
            </a:r>
            <a:r>
              <a:rPr lang="tr-TR" dirty="0" err="1"/>
              <a:t>Celes</a:t>
            </a:r>
            <a:r>
              <a:rPr lang="tr-TR" dirty="0"/>
              <a:t> tarafından yaratılmıştır. </a:t>
            </a:r>
          </a:p>
          <a:p>
            <a:pPr marL="502920" indent="-457200">
              <a:buFont typeface="Wingdings" panose="05000000000000000000" pitchFamily="2" charset="2"/>
              <a:buChar char="q"/>
            </a:pPr>
            <a:r>
              <a:rPr lang="tr-TR" dirty="0"/>
              <a:t>Nesneye yönelik yorumlamalı bir betik dilidir. </a:t>
            </a:r>
          </a:p>
          <a:p>
            <a:pPr marL="502920" indent="-457200">
              <a:buFont typeface="Wingdings" panose="05000000000000000000" pitchFamily="2" charset="2"/>
              <a:buChar char="q"/>
            </a:pPr>
            <a:r>
              <a:rPr lang="tr-TR" dirty="0"/>
              <a:t>Ağırlıklı olarak gömülü sistemler ve istemciler için tasarlanmış hafif (</a:t>
            </a:r>
            <a:r>
              <a:rPr lang="tr-TR" dirty="0" err="1"/>
              <a:t>lightweight</a:t>
            </a:r>
            <a:r>
              <a:rPr lang="tr-TR" dirty="0"/>
              <a:t>) ve yüksek seviyeli bir programlama dilidir. </a:t>
            </a:r>
          </a:p>
          <a:p>
            <a:pPr marL="502920" indent="-457200">
              <a:buFont typeface="Wingdings" panose="05000000000000000000" pitchFamily="2" charset="2"/>
              <a:buChar char="q"/>
            </a:pPr>
            <a:r>
              <a:rPr lang="tr-TR" dirty="0" err="1"/>
              <a:t>Lua</a:t>
            </a:r>
            <a:r>
              <a:rPr lang="tr-TR" dirty="0"/>
              <a:t> çapraz platformdur, çünkü derlenen bayt kodunun yorumlayıcısı C ile yazılmıştır ve </a:t>
            </a:r>
            <a:r>
              <a:rPr lang="tr-TR" dirty="0" err="1"/>
              <a:t>Lua</a:t>
            </a:r>
            <a:r>
              <a:rPr lang="tr-TR" dirty="0"/>
              <a:t> bunu uygulamalara yerleştirmek için nispeten basit bir C </a:t>
            </a:r>
            <a:r>
              <a:rPr lang="tr-TR" dirty="0" err="1"/>
              <a:t>API'ye</a:t>
            </a:r>
            <a:r>
              <a:rPr lang="tr-TR" dirty="0"/>
              <a:t> sahiptir. </a:t>
            </a:r>
          </a:p>
          <a:p>
            <a:pPr marL="502920" indent="-457200">
              <a:buFont typeface="Wingdings" panose="05000000000000000000" pitchFamily="2" charset="2"/>
              <a:buChar char="q"/>
            </a:pPr>
            <a:r>
              <a:rPr lang="tr-TR" dirty="0" err="1"/>
              <a:t>List</a:t>
            </a:r>
            <a:r>
              <a:rPr lang="tr-TR" dirty="0"/>
              <a:t>, </a:t>
            </a:r>
            <a:r>
              <a:rPr lang="tr-TR" dirty="0" err="1"/>
              <a:t>tuple</a:t>
            </a:r>
            <a:r>
              <a:rPr lang="tr-TR" dirty="0"/>
              <a:t>, </a:t>
            </a:r>
            <a:r>
              <a:rPr lang="tr-TR" dirty="0" err="1"/>
              <a:t>hash</a:t>
            </a:r>
            <a:r>
              <a:rPr lang="tr-TR" dirty="0"/>
              <a:t> gibi veri tiplerini </a:t>
            </a:r>
            <a:r>
              <a:rPr lang="tr-TR" dirty="0" err="1"/>
              <a:t>table</a:t>
            </a:r>
            <a:r>
              <a:rPr lang="tr-TR" dirty="0"/>
              <a:t> isminde tek veri tipinde birleştirir. </a:t>
            </a:r>
          </a:p>
          <a:p>
            <a:pPr marL="502920" indent="-457200">
              <a:buFont typeface="Wingdings" panose="05000000000000000000" pitchFamily="2" charset="2"/>
              <a:buChar char="q"/>
            </a:pPr>
            <a:r>
              <a:rPr lang="tr-TR" dirty="0" err="1"/>
              <a:t>Lua</a:t>
            </a:r>
            <a:r>
              <a:rPr lang="tr-TR" dirty="0"/>
              <a:t> tasarımcıları hız, taşınabilirlik, </a:t>
            </a:r>
            <a:r>
              <a:rPr lang="tr-TR" dirty="0" err="1"/>
              <a:t>genişletilebilirlik</a:t>
            </a:r>
            <a:r>
              <a:rPr lang="tr-TR" dirty="0"/>
              <a:t> ve geliştirme sırasında kullanım kolaylığını iyileştirmeye odaklandı.</a:t>
            </a:r>
          </a:p>
        </p:txBody>
      </p:sp>
      <p:pic>
        <p:nvPicPr>
          <p:cNvPr id="4" name="object 4"/>
          <p:cNvPicPr/>
          <p:nvPr/>
        </p:nvPicPr>
        <p:blipFill>
          <a:blip r:embed="rId2" cstate="print"/>
          <a:stretch>
            <a:fillRect/>
          </a:stretch>
        </p:blipFill>
        <p:spPr>
          <a:xfrm>
            <a:off x="5724128" y="748680"/>
            <a:ext cx="3419872" cy="690938"/>
          </a:xfrm>
          <a:prstGeom prst="rect">
            <a:avLst/>
          </a:prstGeom>
        </p:spPr>
      </p:pic>
    </p:spTree>
    <p:extLst>
      <p:ext uri="{BB962C8B-B14F-4D97-AF65-F5344CB8AC3E}">
        <p14:creationId xmlns:p14="http://schemas.microsoft.com/office/powerpoint/2010/main" val="22494932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06019" y="580992"/>
            <a:ext cx="5806141" cy="824136"/>
          </a:xfrm>
        </p:spPr>
        <p:txBody>
          <a:bodyPr/>
          <a:lstStyle/>
          <a:p>
            <a:r>
              <a:rPr lang="it-IT" dirty="0"/>
              <a:t>.Net’in Amiral Gemisi Dili: C#</a:t>
            </a:r>
            <a:endParaRPr lang="tr-TR" dirty="0"/>
          </a:p>
        </p:txBody>
      </p:sp>
      <p:sp>
        <p:nvSpPr>
          <p:cNvPr id="3" name="İçerik Yer Tutucusu 2"/>
          <p:cNvSpPr>
            <a:spLocks noGrp="1"/>
          </p:cNvSpPr>
          <p:nvPr>
            <p:ph idx="1"/>
          </p:nvPr>
        </p:nvSpPr>
        <p:spPr>
          <a:xfrm>
            <a:off x="206019" y="1524000"/>
            <a:ext cx="8937981" cy="5334000"/>
          </a:xfrm>
        </p:spPr>
        <p:txBody>
          <a:bodyPr>
            <a:normAutofit fontScale="85000" lnSpcReduction="10000"/>
          </a:bodyPr>
          <a:lstStyle/>
          <a:p>
            <a:pPr marL="502920" indent="-457200">
              <a:buFont typeface="Wingdings" panose="05000000000000000000" pitchFamily="2" charset="2"/>
              <a:buChar char="q"/>
            </a:pPr>
            <a:r>
              <a:rPr lang="tr-TR" dirty="0"/>
              <a:t>Net geliştirme platformunun bir parçası olarak tasarlandı. (2000) </a:t>
            </a:r>
          </a:p>
          <a:p>
            <a:pPr marL="502920" indent="-457200">
              <a:buFont typeface="Wingdings" panose="05000000000000000000" pitchFamily="2" charset="2"/>
              <a:buChar char="q"/>
            </a:pPr>
            <a:r>
              <a:rPr lang="tr-TR" dirty="0"/>
              <a:t>İlk tasarımcısı </a:t>
            </a:r>
            <a:r>
              <a:rPr lang="tr-TR" dirty="0" err="1"/>
              <a:t>Anders</a:t>
            </a:r>
            <a:r>
              <a:rPr lang="tr-TR" dirty="0"/>
              <a:t> </a:t>
            </a:r>
            <a:r>
              <a:rPr lang="tr-TR" dirty="0" err="1"/>
              <a:t>Hejlsberg’tir</a:t>
            </a:r>
            <a:r>
              <a:rPr lang="tr-TR" dirty="0"/>
              <a:t>. (</a:t>
            </a:r>
            <a:r>
              <a:rPr lang="tr-TR" dirty="0" err="1"/>
              <a:t>Delphi</a:t>
            </a:r>
            <a:r>
              <a:rPr lang="tr-TR" dirty="0"/>
              <a:t> ) </a:t>
            </a:r>
          </a:p>
          <a:p>
            <a:pPr marL="502920" indent="-457200">
              <a:buFont typeface="Wingdings" panose="05000000000000000000" pitchFamily="2" charset="2"/>
              <a:buChar char="q"/>
            </a:pPr>
            <a:r>
              <a:rPr lang="tr-TR" dirty="0"/>
              <a:t>C++, Java ve </a:t>
            </a:r>
            <a:r>
              <a:rPr lang="tr-TR" dirty="0" err="1"/>
              <a:t>Delphi</a:t>
            </a:r>
            <a:r>
              <a:rPr lang="tr-TR" dirty="0"/>
              <a:t> gibi dillerin özelliklerini kullanır. </a:t>
            </a:r>
          </a:p>
          <a:p>
            <a:pPr marL="502920" indent="-457200">
              <a:buFont typeface="Wingdings" panose="05000000000000000000" pitchFamily="2" charset="2"/>
              <a:buChar char="q"/>
            </a:pPr>
            <a:r>
              <a:rPr lang="tr-TR" dirty="0"/>
              <a:t>.Net geliştirme ortamı C#, </a:t>
            </a:r>
            <a:r>
              <a:rPr lang="tr-TR" dirty="0" err="1"/>
              <a:t>VB.Net</a:t>
            </a:r>
            <a:r>
              <a:rPr lang="tr-TR" dirty="0"/>
              <a:t>, C++, F# ve vb. birçok programlama diline imkan tanır. C#, .Net’in en önemli dilidir. </a:t>
            </a:r>
          </a:p>
          <a:p>
            <a:pPr marL="502920" indent="-457200">
              <a:buFont typeface="Wingdings" panose="05000000000000000000" pitchFamily="2" charset="2"/>
              <a:buChar char="q"/>
            </a:pPr>
            <a:r>
              <a:rPr lang="tr-TR" dirty="0" err="1"/>
              <a:t>Pointer</a:t>
            </a:r>
            <a:r>
              <a:rPr lang="tr-TR" dirty="0"/>
              <a:t>, </a:t>
            </a:r>
            <a:r>
              <a:rPr lang="tr-TR" dirty="0" err="1"/>
              <a:t>delegate</a:t>
            </a:r>
            <a:r>
              <a:rPr lang="tr-TR" dirty="0"/>
              <a:t>, </a:t>
            </a:r>
            <a:r>
              <a:rPr lang="tr-TR" dirty="0" err="1"/>
              <a:t>property</a:t>
            </a:r>
            <a:r>
              <a:rPr lang="tr-TR" dirty="0"/>
              <a:t>, </a:t>
            </a:r>
            <a:r>
              <a:rPr lang="tr-TR" dirty="0" err="1"/>
              <a:t>enumeration</a:t>
            </a:r>
            <a:r>
              <a:rPr lang="tr-TR" dirty="0"/>
              <a:t> </a:t>
            </a:r>
            <a:r>
              <a:rPr lang="tr-TR" dirty="0" err="1"/>
              <a:t>types</a:t>
            </a:r>
            <a:r>
              <a:rPr lang="tr-TR" dirty="0"/>
              <a:t>, sınırlı dinamik tipleme, </a:t>
            </a:r>
            <a:r>
              <a:rPr lang="tr-TR" dirty="0" err="1"/>
              <a:t>anonymous</a:t>
            </a:r>
            <a:r>
              <a:rPr lang="tr-TR" dirty="0"/>
              <a:t> </a:t>
            </a:r>
            <a:r>
              <a:rPr lang="tr-TR" dirty="0" err="1"/>
              <a:t>types</a:t>
            </a:r>
            <a:r>
              <a:rPr lang="tr-TR" dirty="0"/>
              <a:t> içerir. </a:t>
            </a:r>
          </a:p>
          <a:p>
            <a:pPr marL="502920" indent="-457200">
              <a:buFont typeface="Wingdings" panose="05000000000000000000" pitchFamily="2" charset="2"/>
              <a:buChar char="q"/>
            </a:pPr>
            <a:r>
              <a:rPr lang="tr-TR" dirty="0"/>
              <a:t>JIT kullanıyor. </a:t>
            </a:r>
          </a:p>
          <a:p>
            <a:pPr marL="502920" indent="-457200">
              <a:buFont typeface="Wingdings" panose="05000000000000000000" pitchFamily="2" charset="2"/>
              <a:buChar char="q"/>
            </a:pPr>
            <a:r>
              <a:rPr lang="tr-TR" dirty="0" err="1"/>
              <a:t>Operator</a:t>
            </a:r>
            <a:r>
              <a:rPr lang="tr-TR" dirty="0"/>
              <a:t> </a:t>
            </a:r>
            <a:r>
              <a:rPr lang="tr-TR" dirty="0" err="1"/>
              <a:t>overloading</a:t>
            </a:r>
            <a:r>
              <a:rPr lang="tr-TR" dirty="0"/>
              <a:t> özelliği vardır. </a:t>
            </a:r>
          </a:p>
          <a:p>
            <a:pPr marL="502920" indent="-457200">
              <a:buFont typeface="Wingdings" panose="05000000000000000000" pitchFamily="2" charset="2"/>
              <a:buChar char="q"/>
            </a:pPr>
            <a:r>
              <a:rPr lang="tr-TR" dirty="0" err="1"/>
              <a:t>enum</a:t>
            </a:r>
            <a:r>
              <a:rPr lang="tr-TR" dirty="0"/>
              <a:t>, </a:t>
            </a:r>
            <a:r>
              <a:rPr lang="tr-TR" dirty="0" err="1"/>
              <a:t>struct</a:t>
            </a:r>
            <a:r>
              <a:rPr lang="tr-TR" dirty="0"/>
              <a:t> ve </a:t>
            </a:r>
            <a:r>
              <a:rPr lang="tr-TR" dirty="0" err="1"/>
              <a:t>switch</a:t>
            </a:r>
            <a:r>
              <a:rPr lang="tr-TR" dirty="0"/>
              <a:t> gibi bilinen özellikleri daha iyi hale getirmiştir. Örneğin </a:t>
            </a:r>
            <a:r>
              <a:rPr lang="tr-TR" dirty="0" err="1"/>
              <a:t>enum</a:t>
            </a:r>
            <a:r>
              <a:rPr lang="tr-TR" dirty="0"/>
              <a:t> özelliği C++ çok güvenli değilken, </a:t>
            </a:r>
            <a:r>
              <a:rPr lang="tr-TR" dirty="0" err="1"/>
              <a:t>C#’ta</a:t>
            </a:r>
            <a:r>
              <a:rPr lang="tr-TR" dirty="0"/>
              <a:t> daha güvenli hale getirilmiştir. </a:t>
            </a:r>
          </a:p>
          <a:p>
            <a:pPr marL="502920" indent="-457200">
              <a:buFont typeface="Wingdings" panose="05000000000000000000" pitchFamily="2" charset="2"/>
              <a:buChar char="q"/>
            </a:pPr>
            <a:r>
              <a:rPr lang="tr-TR" dirty="0"/>
              <a:t>Gelişmeye devam ediyor… (Geliştirme ortamı olarak ta .Net </a:t>
            </a:r>
            <a:r>
              <a:rPr lang="tr-TR" dirty="0" err="1"/>
              <a:t>Core</a:t>
            </a:r>
            <a:r>
              <a:rPr lang="tr-TR" dirty="0"/>
              <a:t>, .Net 5 …)</a:t>
            </a:r>
          </a:p>
        </p:txBody>
      </p:sp>
      <p:pic>
        <p:nvPicPr>
          <p:cNvPr id="4" name="object 4"/>
          <p:cNvPicPr/>
          <p:nvPr/>
        </p:nvPicPr>
        <p:blipFill>
          <a:blip r:embed="rId2" cstate="print"/>
          <a:stretch>
            <a:fillRect/>
          </a:stretch>
        </p:blipFill>
        <p:spPr>
          <a:xfrm>
            <a:off x="5868144" y="47772"/>
            <a:ext cx="3275856" cy="1476228"/>
          </a:xfrm>
          <a:prstGeom prst="rect">
            <a:avLst/>
          </a:prstGeom>
        </p:spPr>
      </p:pic>
    </p:spTree>
    <p:extLst>
      <p:ext uri="{BB962C8B-B14F-4D97-AF65-F5344CB8AC3E}">
        <p14:creationId xmlns:p14="http://schemas.microsoft.com/office/powerpoint/2010/main" val="22373094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C# Kod Örneği</a:t>
            </a:r>
          </a:p>
        </p:txBody>
      </p:sp>
      <p:pic>
        <p:nvPicPr>
          <p:cNvPr id="4" name="object 3"/>
          <p:cNvPicPr/>
          <p:nvPr/>
        </p:nvPicPr>
        <p:blipFill>
          <a:blip r:embed="rId2" cstate="print"/>
          <a:stretch>
            <a:fillRect/>
          </a:stretch>
        </p:blipFill>
        <p:spPr>
          <a:xfrm>
            <a:off x="228600" y="1772816"/>
            <a:ext cx="7696200" cy="4896544"/>
          </a:xfrm>
          <a:prstGeom prst="rect">
            <a:avLst/>
          </a:prstGeom>
        </p:spPr>
      </p:pic>
    </p:spTree>
    <p:extLst>
      <p:ext uri="{BB962C8B-B14F-4D97-AF65-F5344CB8AC3E}">
        <p14:creationId xmlns:p14="http://schemas.microsoft.com/office/powerpoint/2010/main" val="380012919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Performansı Ön Plana Çıkaran Dil: </a:t>
            </a:r>
            <a:r>
              <a:rPr lang="tr-TR" dirty="0" err="1"/>
              <a:t>Rust</a:t>
            </a:r>
            <a:endParaRPr lang="tr-TR" dirty="0"/>
          </a:p>
        </p:txBody>
      </p:sp>
      <p:sp>
        <p:nvSpPr>
          <p:cNvPr id="3" name="İçerik Yer Tutucusu 2"/>
          <p:cNvSpPr>
            <a:spLocks noGrp="1"/>
          </p:cNvSpPr>
          <p:nvPr>
            <p:ph idx="1"/>
          </p:nvPr>
        </p:nvSpPr>
        <p:spPr>
          <a:xfrm>
            <a:off x="228600" y="2204864"/>
            <a:ext cx="8305800" cy="4411663"/>
          </a:xfrm>
        </p:spPr>
        <p:txBody>
          <a:bodyPr>
            <a:normAutofit lnSpcReduction="10000"/>
          </a:bodyPr>
          <a:lstStyle/>
          <a:p>
            <a:pPr marL="502920" indent="-457200">
              <a:buFont typeface="Wingdings" panose="05000000000000000000" pitchFamily="2" charset="2"/>
              <a:buChar char="q"/>
            </a:pPr>
            <a:r>
              <a:rPr lang="tr-TR" dirty="0" err="1"/>
              <a:t>Rust</a:t>
            </a:r>
            <a:r>
              <a:rPr lang="tr-TR" dirty="0"/>
              <a:t>, orijinal olarak </a:t>
            </a:r>
            <a:r>
              <a:rPr lang="tr-TR" dirty="0" err="1"/>
              <a:t>Dave</a:t>
            </a:r>
            <a:r>
              <a:rPr lang="tr-TR" dirty="0"/>
              <a:t> </a:t>
            </a:r>
            <a:r>
              <a:rPr lang="tr-TR" dirty="0" err="1"/>
              <a:t>Herman</a:t>
            </a:r>
            <a:r>
              <a:rPr lang="tr-TR" dirty="0"/>
              <a:t>, </a:t>
            </a:r>
            <a:r>
              <a:rPr lang="tr-TR" dirty="0" err="1"/>
              <a:t>Brendan</a:t>
            </a:r>
            <a:r>
              <a:rPr lang="tr-TR" dirty="0"/>
              <a:t> </a:t>
            </a:r>
            <a:r>
              <a:rPr lang="tr-TR" dirty="0" err="1"/>
              <a:t>Eich</a:t>
            </a:r>
            <a:r>
              <a:rPr lang="tr-TR" dirty="0"/>
              <a:t> ve diğerlerinin katkılarıyla </a:t>
            </a:r>
            <a:r>
              <a:rPr lang="tr-TR" dirty="0" err="1"/>
              <a:t>Mozilla</a:t>
            </a:r>
            <a:r>
              <a:rPr lang="tr-TR" dirty="0"/>
              <a:t> </a:t>
            </a:r>
            <a:r>
              <a:rPr lang="tr-TR" dirty="0" err="1"/>
              <a:t>Research'te</a:t>
            </a:r>
            <a:r>
              <a:rPr lang="tr-TR" dirty="0"/>
              <a:t> </a:t>
            </a:r>
            <a:r>
              <a:rPr lang="tr-TR" dirty="0" err="1"/>
              <a:t>Graydon</a:t>
            </a:r>
            <a:r>
              <a:rPr lang="tr-TR" dirty="0"/>
              <a:t> </a:t>
            </a:r>
            <a:r>
              <a:rPr lang="tr-TR" dirty="0" err="1"/>
              <a:t>Hoare</a:t>
            </a:r>
            <a:r>
              <a:rPr lang="tr-TR" dirty="0"/>
              <a:t> tarafından tasarlandı ve ilk 2010 yılında duyuruldu. </a:t>
            </a:r>
          </a:p>
          <a:p>
            <a:pPr marL="502920" indent="-457200">
              <a:buFont typeface="Wingdings" panose="05000000000000000000" pitchFamily="2" charset="2"/>
              <a:buChar char="q"/>
            </a:pPr>
            <a:r>
              <a:rPr lang="tr-TR" dirty="0" err="1"/>
              <a:t>Rust</a:t>
            </a:r>
            <a:r>
              <a:rPr lang="tr-TR" dirty="0"/>
              <a:t>, performans ve güvenlik, özellikle de güvenli eşzamanlılık için tasarlanmış çok </a:t>
            </a:r>
            <a:r>
              <a:rPr lang="tr-TR" dirty="0" err="1"/>
              <a:t>paradigmalı</a:t>
            </a:r>
            <a:r>
              <a:rPr lang="tr-TR" dirty="0"/>
              <a:t> (</a:t>
            </a:r>
            <a:r>
              <a:rPr lang="tr-TR" dirty="0" err="1"/>
              <a:t>prosedürel</a:t>
            </a:r>
            <a:r>
              <a:rPr lang="tr-TR" dirty="0"/>
              <a:t>, nesneye yönelik ve fonksiyonel) bir programlama dilidir . </a:t>
            </a:r>
          </a:p>
          <a:p>
            <a:pPr marL="502920" indent="-457200">
              <a:buFont typeface="Wingdings" panose="05000000000000000000" pitchFamily="2" charset="2"/>
              <a:buChar char="q"/>
            </a:pPr>
            <a:r>
              <a:rPr lang="tr-TR" dirty="0"/>
              <a:t>Bellek güvenliğini garanti eder. (C++’a göre en büyük farkı)</a:t>
            </a:r>
          </a:p>
        </p:txBody>
      </p:sp>
      <p:pic>
        <p:nvPicPr>
          <p:cNvPr id="4" name="object 4"/>
          <p:cNvPicPr/>
          <p:nvPr/>
        </p:nvPicPr>
        <p:blipFill>
          <a:blip r:embed="rId2" cstate="print"/>
          <a:stretch>
            <a:fillRect/>
          </a:stretch>
        </p:blipFill>
        <p:spPr>
          <a:xfrm>
            <a:off x="5941906" y="1052503"/>
            <a:ext cx="3168352" cy="942993"/>
          </a:xfrm>
          <a:prstGeom prst="rect">
            <a:avLst/>
          </a:prstGeom>
        </p:spPr>
      </p:pic>
    </p:spTree>
    <p:extLst>
      <p:ext uri="{BB962C8B-B14F-4D97-AF65-F5344CB8AC3E}">
        <p14:creationId xmlns:p14="http://schemas.microsoft.com/office/powerpoint/2010/main" val="278950165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pt-BR" dirty="0"/>
              <a:t>İstatistiksel hesaplama: R Programlama Dili</a:t>
            </a:r>
            <a:endParaRPr lang="tr-TR" dirty="0"/>
          </a:p>
        </p:txBody>
      </p:sp>
      <p:sp>
        <p:nvSpPr>
          <p:cNvPr id="3" name="İçerik Yer Tutucusu 2"/>
          <p:cNvSpPr>
            <a:spLocks noGrp="1"/>
          </p:cNvSpPr>
          <p:nvPr>
            <p:ph idx="1"/>
          </p:nvPr>
        </p:nvSpPr>
        <p:spPr>
          <a:xfrm>
            <a:off x="228600" y="1524000"/>
            <a:ext cx="6719664" cy="5217368"/>
          </a:xfrm>
        </p:spPr>
        <p:txBody>
          <a:bodyPr>
            <a:normAutofit fontScale="92500" lnSpcReduction="10000"/>
          </a:bodyPr>
          <a:lstStyle/>
          <a:p>
            <a:pPr marL="502920" indent="-457200">
              <a:buFont typeface="Wingdings" panose="05000000000000000000" pitchFamily="2" charset="2"/>
              <a:buChar char="q"/>
            </a:pPr>
            <a:r>
              <a:rPr lang="tr-TR" dirty="0"/>
              <a:t>R, istatistiksel hesaplama ve grafikler için yazılım ortamı olup aynı zamanda programlama dilidir. </a:t>
            </a:r>
          </a:p>
          <a:p>
            <a:pPr marL="502920" indent="-457200">
              <a:buFont typeface="Wingdings" panose="05000000000000000000" pitchFamily="2" charset="2"/>
              <a:buChar char="q"/>
            </a:pPr>
            <a:r>
              <a:rPr lang="tr-TR" dirty="0"/>
              <a:t>Yeni Zelanda </a:t>
            </a:r>
            <a:r>
              <a:rPr lang="tr-TR" dirty="0" err="1"/>
              <a:t>Auckland</a:t>
            </a:r>
            <a:r>
              <a:rPr lang="tr-TR" dirty="0"/>
              <a:t> Üniversitesinden </a:t>
            </a:r>
            <a:r>
              <a:rPr lang="tr-TR" dirty="0" err="1"/>
              <a:t>Ross</a:t>
            </a:r>
            <a:r>
              <a:rPr lang="tr-TR" dirty="0"/>
              <a:t> </a:t>
            </a:r>
            <a:r>
              <a:rPr lang="tr-TR" dirty="0" err="1"/>
              <a:t>Ihaka</a:t>
            </a:r>
            <a:r>
              <a:rPr lang="tr-TR" dirty="0"/>
              <a:t> ve Robert </a:t>
            </a:r>
            <a:r>
              <a:rPr lang="tr-TR" dirty="0" err="1"/>
              <a:t>Gentleman</a:t>
            </a:r>
            <a:r>
              <a:rPr lang="tr-TR" dirty="0"/>
              <a:t> tarafından 1993’te ortaya çıkarılan R, hâlihazırda R Geliştirme Çekirdek Ekibi tarafından geliştirilmektedir. S programlama diline benzeyen R, S'nin uyarlaması olarak değerlendirilebilir. </a:t>
            </a:r>
          </a:p>
          <a:p>
            <a:pPr marL="502920" indent="-457200">
              <a:buFont typeface="Wingdings" panose="05000000000000000000" pitchFamily="2" charset="2"/>
              <a:buChar char="q"/>
            </a:pPr>
            <a:r>
              <a:rPr lang="tr-TR" dirty="0"/>
              <a:t>İstatistiki yazılım geliştirme için istatistikçiler arasında de </a:t>
            </a:r>
            <a:r>
              <a:rPr lang="tr-TR" dirty="0" err="1"/>
              <a:t>fakto</a:t>
            </a:r>
            <a:r>
              <a:rPr lang="tr-TR" dirty="0"/>
              <a:t> standart haline gelen R, istatistiki yazılım geliştirme ve veri analizi alanında kullanılmaktadır</a:t>
            </a:r>
          </a:p>
        </p:txBody>
      </p:sp>
      <p:pic>
        <p:nvPicPr>
          <p:cNvPr id="4" name="object 5"/>
          <p:cNvPicPr/>
          <p:nvPr/>
        </p:nvPicPr>
        <p:blipFill>
          <a:blip r:embed="rId2" cstate="print"/>
          <a:stretch>
            <a:fillRect/>
          </a:stretch>
        </p:blipFill>
        <p:spPr>
          <a:xfrm>
            <a:off x="6690038" y="2365302"/>
            <a:ext cx="2427727" cy="2265567"/>
          </a:xfrm>
          <a:prstGeom prst="rect">
            <a:avLst/>
          </a:prstGeom>
        </p:spPr>
      </p:pic>
      <p:pic>
        <p:nvPicPr>
          <p:cNvPr id="5" name="object 4"/>
          <p:cNvPicPr/>
          <p:nvPr/>
        </p:nvPicPr>
        <p:blipFill>
          <a:blip r:embed="rId3" cstate="print"/>
          <a:stretch>
            <a:fillRect/>
          </a:stretch>
        </p:blipFill>
        <p:spPr>
          <a:xfrm>
            <a:off x="6710936" y="0"/>
            <a:ext cx="2427727" cy="2136702"/>
          </a:xfrm>
          <a:prstGeom prst="rect">
            <a:avLst/>
          </a:prstGeom>
        </p:spPr>
      </p:pic>
      <p:pic>
        <p:nvPicPr>
          <p:cNvPr id="6" name="object 6"/>
          <p:cNvPicPr/>
          <p:nvPr/>
        </p:nvPicPr>
        <p:blipFill>
          <a:blip r:embed="rId4" cstate="print"/>
          <a:stretch>
            <a:fillRect/>
          </a:stretch>
        </p:blipFill>
        <p:spPr>
          <a:xfrm>
            <a:off x="6444209" y="4796828"/>
            <a:ext cx="2629770" cy="675343"/>
          </a:xfrm>
          <a:prstGeom prst="rect">
            <a:avLst/>
          </a:prstGeom>
        </p:spPr>
      </p:pic>
      <p:sp>
        <p:nvSpPr>
          <p:cNvPr id="8" name="Dikdörtgen 7"/>
          <p:cNvSpPr/>
          <p:nvPr/>
        </p:nvSpPr>
        <p:spPr>
          <a:xfrm>
            <a:off x="4544401" y="6519446"/>
            <a:ext cx="4572000" cy="338554"/>
          </a:xfrm>
          <a:prstGeom prst="rect">
            <a:avLst/>
          </a:prstGeom>
        </p:spPr>
        <p:txBody>
          <a:bodyPr>
            <a:spAutoFit/>
          </a:bodyPr>
          <a:lstStyle/>
          <a:p>
            <a:pPr>
              <a:buNone/>
            </a:pPr>
            <a:r>
              <a:rPr lang="tr-TR" sz="1600" dirty="0">
                <a:hlinkClick r:id="rId5"/>
              </a:rPr>
              <a:t>https://tr.wikipedia.org/wiki/R_(programlama_dili</a:t>
            </a:r>
            <a:endParaRPr lang="tr-TR" sz="1600" dirty="0"/>
          </a:p>
        </p:txBody>
      </p:sp>
    </p:spTree>
    <p:extLst>
      <p:ext uri="{BB962C8B-B14F-4D97-AF65-F5344CB8AC3E}">
        <p14:creationId xmlns:p14="http://schemas.microsoft.com/office/powerpoint/2010/main" val="17929979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Diğer Programlama Dilleri</a:t>
            </a:r>
          </a:p>
        </p:txBody>
      </p:sp>
      <p:sp>
        <p:nvSpPr>
          <p:cNvPr id="3" name="İçerik Yer Tutucusu 2"/>
          <p:cNvSpPr>
            <a:spLocks noGrp="1"/>
          </p:cNvSpPr>
          <p:nvPr>
            <p:ph idx="1"/>
          </p:nvPr>
        </p:nvSpPr>
        <p:spPr>
          <a:xfrm>
            <a:off x="228600" y="1916832"/>
            <a:ext cx="8305800" cy="4411663"/>
          </a:xfrm>
        </p:spPr>
        <p:txBody>
          <a:bodyPr>
            <a:normAutofit fontScale="92500"/>
          </a:bodyPr>
          <a:lstStyle/>
          <a:p>
            <a:pPr marL="502920" indent="-457200">
              <a:buFont typeface="Wingdings" panose="05000000000000000000" pitchFamily="2" charset="2"/>
              <a:buChar char="q"/>
            </a:pPr>
            <a:r>
              <a:rPr lang="tr-TR" dirty="0"/>
              <a:t>Dart: birden çok platformdaki uygulamalar için istemci için optimize edilmiş bir programlama dilidir. Google tarafından geliştirilmiştir ve mobil, masaüstü, sunucu ve web uygulamaları oluşturmak için kullanılır. (2011) </a:t>
            </a:r>
          </a:p>
          <a:p>
            <a:pPr marL="502920" indent="-457200">
              <a:buFont typeface="Wingdings" panose="05000000000000000000" pitchFamily="2" charset="2"/>
              <a:buChar char="q"/>
            </a:pPr>
            <a:r>
              <a:rPr lang="tr-TR" dirty="0" err="1"/>
              <a:t>Go</a:t>
            </a:r>
            <a:r>
              <a:rPr lang="tr-TR" dirty="0"/>
              <a:t>, Google'da tarafında geliştirilen performansa ve düşük gecikmeye odaklanan bir dildir. (2009) </a:t>
            </a:r>
          </a:p>
          <a:p>
            <a:pPr marL="502920" indent="-457200">
              <a:buFont typeface="Wingdings" panose="05000000000000000000" pitchFamily="2" charset="2"/>
              <a:buChar char="q"/>
            </a:pPr>
            <a:r>
              <a:rPr lang="tr-TR" dirty="0"/>
              <a:t>Swift, Apple tarafından </a:t>
            </a:r>
            <a:r>
              <a:rPr lang="tr-TR" dirty="0" err="1"/>
              <a:t>iOS</a:t>
            </a:r>
            <a:r>
              <a:rPr lang="tr-TR" dirty="0"/>
              <a:t> ve </a:t>
            </a:r>
            <a:r>
              <a:rPr lang="tr-TR" dirty="0" err="1"/>
              <a:t>macOS</a:t>
            </a:r>
            <a:r>
              <a:rPr lang="tr-TR" dirty="0"/>
              <a:t> platformlarına </a:t>
            </a:r>
            <a:r>
              <a:rPr lang="tr-TR" dirty="0" err="1"/>
              <a:t>iOS</a:t>
            </a:r>
            <a:r>
              <a:rPr lang="tr-TR" dirty="0"/>
              <a:t> ve Mac uygulamaları geliştirmek için oluşturulan, derlenerek çalışan güçlü ve kullanımı kolay, nesne yönelimli bir programlama dilidir. (2014)</a:t>
            </a:r>
          </a:p>
        </p:txBody>
      </p:sp>
    </p:spTree>
    <p:extLst>
      <p:ext uri="{BB962C8B-B14F-4D97-AF65-F5344CB8AC3E}">
        <p14:creationId xmlns:p14="http://schemas.microsoft.com/office/powerpoint/2010/main" val="389184097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marL="12700">
              <a:lnSpc>
                <a:spcPct val="100000"/>
              </a:lnSpc>
              <a:spcBef>
                <a:spcPts val="105"/>
              </a:spcBef>
              <a:tabLst>
                <a:tab pos="981710" algn="l"/>
              </a:tabLst>
            </a:pPr>
            <a:r>
              <a:rPr lang="en-US" dirty="0" err="1"/>
              <a:t>Dillerin</a:t>
            </a:r>
            <a:r>
              <a:rPr lang="en-US" dirty="0"/>
              <a:t> son </a:t>
            </a:r>
            <a:r>
              <a:rPr lang="en-US" dirty="0" err="1"/>
              <a:t>durumu</a:t>
            </a:r>
            <a:r>
              <a:rPr lang="en-US" dirty="0"/>
              <a:t>: Ranking of Programming Languages</a:t>
            </a:r>
            <a:endParaRPr lang="tr-TR" dirty="0"/>
          </a:p>
        </p:txBody>
      </p:sp>
      <p:sp>
        <p:nvSpPr>
          <p:cNvPr id="5" name="İçerik Yer Tutucusu 4"/>
          <p:cNvSpPr>
            <a:spLocks noGrp="1"/>
          </p:cNvSpPr>
          <p:nvPr>
            <p:ph idx="1"/>
          </p:nvPr>
        </p:nvSpPr>
        <p:spPr>
          <a:xfrm>
            <a:off x="228600" y="2204864"/>
            <a:ext cx="8820472" cy="3201144"/>
          </a:xfrm>
        </p:spPr>
        <p:txBody>
          <a:bodyPr>
            <a:normAutofit/>
          </a:bodyPr>
          <a:lstStyle/>
          <a:p>
            <a:pPr marL="469900" indent="-457200">
              <a:spcBef>
                <a:spcPts val="700"/>
              </a:spcBef>
              <a:buFont typeface="Wingdings" panose="05000000000000000000" pitchFamily="2" charset="2"/>
              <a:buChar char="q"/>
            </a:pPr>
            <a:r>
              <a:rPr lang="tr-TR" sz="2800" u="sng" dirty="0" err="1">
                <a:solidFill>
                  <a:srgbClr val="0091EA"/>
                </a:solidFill>
                <a:uFill>
                  <a:solidFill>
                    <a:srgbClr val="0091EA"/>
                  </a:solidFill>
                </a:uFill>
                <a:latin typeface="Arial"/>
                <a:cs typeface="Arial"/>
                <a:hlinkClick r:id="rId2"/>
              </a:rPr>
              <a:t>index</a:t>
            </a:r>
            <a:r>
              <a:rPr lang="tr-TR" sz="2800" u="sng" spc="5" dirty="0">
                <a:solidFill>
                  <a:srgbClr val="0091EA"/>
                </a:solidFill>
                <a:uFill>
                  <a:solidFill>
                    <a:srgbClr val="0091EA"/>
                  </a:solidFill>
                </a:uFill>
                <a:latin typeface="Arial"/>
                <a:cs typeface="Arial"/>
                <a:hlinkClick r:id="rId2"/>
              </a:rPr>
              <a:t> </a:t>
            </a:r>
            <a:r>
              <a:rPr lang="tr-TR" sz="2800" u="sng" dirty="0">
                <a:solidFill>
                  <a:srgbClr val="0091EA"/>
                </a:solidFill>
                <a:uFill>
                  <a:solidFill>
                    <a:srgbClr val="0091EA"/>
                  </a:solidFill>
                </a:uFill>
                <a:latin typeface="Arial"/>
                <a:cs typeface="Arial"/>
                <a:hlinkClick r:id="rId2"/>
              </a:rPr>
              <a:t>|</a:t>
            </a:r>
            <a:r>
              <a:rPr lang="tr-TR" sz="2800" u="sng" spc="-5" dirty="0">
                <a:solidFill>
                  <a:srgbClr val="0091EA"/>
                </a:solidFill>
                <a:uFill>
                  <a:solidFill>
                    <a:srgbClr val="0091EA"/>
                  </a:solidFill>
                </a:uFill>
                <a:latin typeface="Arial"/>
                <a:cs typeface="Arial"/>
                <a:hlinkClick r:id="rId2"/>
              </a:rPr>
              <a:t> </a:t>
            </a:r>
            <a:r>
              <a:rPr lang="tr-TR" sz="2800" u="sng" dirty="0">
                <a:solidFill>
                  <a:srgbClr val="0091EA"/>
                </a:solidFill>
                <a:uFill>
                  <a:solidFill>
                    <a:srgbClr val="0091EA"/>
                  </a:solidFill>
                </a:uFill>
                <a:latin typeface="Arial"/>
                <a:cs typeface="Arial"/>
                <a:hlinkClick r:id="rId2"/>
              </a:rPr>
              <a:t>TIOBE</a:t>
            </a:r>
            <a:r>
              <a:rPr lang="tr-TR" sz="2800" u="sng" spc="-30" dirty="0">
                <a:solidFill>
                  <a:srgbClr val="0091EA"/>
                </a:solidFill>
                <a:uFill>
                  <a:solidFill>
                    <a:srgbClr val="0091EA"/>
                  </a:solidFill>
                </a:uFill>
                <a:latin typeface="Arial"/>
                <a:cs typeface="Arial"/>
                <a:hlinkClick r:id="rId2"/>
              </a:rPr>
              <a:t> </a:t>
            </a:r>
            <a:r>
              <a:rPr lang="tr-TR" sz="2800" u="sng" dirty="0">
                <a:solidFill>
                  <a:srgbClr val="0091EA"/>
                </a:solidFill>
                <a:uFill>
                  <a:solidFill>
                    <a:srgbClr val="0091EA"/>
                  </a:solidFill>
                </a:uFill>
                <a:latin typeface="Arial"/>
                <a:cs typeface="Arial"/>
                <a:hlinkClick r:id="rId2"/>
              </a:rPr>
              <a:t>-</a:t>
            </a:r>
            <a:r>
              <a:rPr lang="tr-TR" sz="2800" u="sng" spc="-15" dirty="0">
                <a:solidFill>
                  <a:srgbClr val="0091EA"/>
                </a:solidFill>
                <a:uFill>
                  <a:solidFill>
                    <a:srgbClr val="0091EA"/>
                  </a:solidFill>
                </a:uFill>
                <a:latin typeface="Arial"/>
                <a:cs typeface="Arial"/>
                <a:hlinkClick r:id="rId2"/>
              </a:rPr>
              <a:t> </a:t>
            </a:r>
            <a:r>
              <a:rPr lang="tr-TR" sz="2800" u="sng" dirty="0" err="1">
                <a:solidFill>
                  <a:srgbClr val="0091EA"/>
                </a:solidFill>
                <a:uFill>
                  <a:solidFill>
                    <a:srgbClr val="0091EA"/>
                  </a:solidFill>
                </a:uFill>
                <a:latin typeface="Arial"/>
                <a:cs typeface="Arial"/>
                <a:hlinkClick r:id="rId2"/>
              </a:rPr>
              <a:t>The</a:t>
            </a:r>
            <a:r>
              <a:rPr lang="tr-TR" sz="2800" u="sng" spc="-10" dirty="0">
                <a:solidFill>
                  <a:srgbClr val="0091EA"/>
                </a:solidFill>
                <a:uFill>
                  <a:solidFill>
                    <a:srgbClr val="0091EA"/>
                  </a:solidFill>
                </a:uFill>
                <a:latin typeface="Arial"/>
                <a:cs typeface="Arial"/>
                <a:hlinkClick r:id="rId2"/>
              </a:rPr>
              <a:t> </a:t>
            </a:r>
            <a:r>
              <a:rPr lang="tr-TR" sz="2800" u="sng" dirty="0">
                <a:solidFill>
                  <a:srgbClr val="0091EA"/>
                </a:solidFill>
                <a:uFill>
                  <a:solidFill>
                    <a:srgbClr val="0091EA"/>
                  </a:solidFill>
                </a:uFill>
                <a:latin typeface="Arial"/>
                <a:cs typeface="Arial"/>
                <a:hlinkClick r:id="rId2"/>
              </a:rPr>
              <a:t>Software</a:t>
            </a:r>
            <a:r>
              <a:rPr lang="tr-TR" sz="2800" u="sng" spc="-10" dirty="0">
                <a:solidFill>
                  <a:srgbClr val="0091EA"/>
                </a:solidFill>
                <a:uFill>
                  <a:solidFill>
                    <a:srgbClr val="0091EA"/>
                  </a:solidFill>
                </a:uFill>
                <a:latin typeface="Arial"/>
                <a:cs typeface="Arial"/>
                <a:hlinkClick r:id="rId2"/>
              </a:rPr>
              <a:t> </a:t>
            </a:r>
            <a:r>
              <a:rPr lang="tr-TR" sz="2800" u="sng" dirty="0" err="1">
                <a:solidFill>
                  <a:srgbClr val="0091EA"/>
                </a:solidFill>
                <a:uFill>
                  <a:solidFill>
                    <a:srgbClr val="0091EA"/>
                  </a:solidFill>
                </a:uFill>
                <a:latin typeface="Arial"/>
                <a:cs typeface="Arial"/>
                <a:hlinkClick r:id="rId2"/>
              </a:rPr>
              <a:t>Quality</a:t>
            </a:r>
            <a:r>
              <a:rPr lang="tr-TR" sz="2800" u="sng" dirty="0">
                <a:solidFill>
                  <a:srgbClr val="0091EA"/>
                </a:solidFill>
                <a:uFill>
                  <a:solidFill>
                    <a:srgbClr val="0091EA"/>
                  </a:solidFill>
                </a:uFill>
                <a:latin typeface="Arial"/>
                <a:cs typeface="Arial"/>
                <a:hlinkClick r:id="rId2"/>
              </a:rPr>
              <a:t> </a:t>
            </a:r>
            <a:r>
              <a:rPr lang="tr-TR" sz="2800" u="sng" spc="-10" dirty="0" err="1">
                <a:solidFill>
                  <a:srgbClr val="0091EA"/>
                </a:solidFill>
                <a:uFill>
                  <a:solidFill>
                    <a:srgbClr val="0091EA"/>
                  </a:solidFill>
                </a:uFill>
                <a:latin typeface="Arial"/>
                <a:cs typeface="Arial"/>
                <a:hlinkClick r:id="rId2"/>
              </a:rPr>
              <a:t>Company</a:t>
            </a:r>
            <a:endParaRPr lang="tr-TR" sz="2800" dirty="0">
              <a:latin typeface="Arial"/>
              <a:cs typeface="Arial"/>
            </a:endParaRPr>
          </a:p>
          <a:p>
            <a:pPr marL="469900" indent="-457200">
              <a:lnSpc>
                <a:spcPct val="100000"/>
              </a:lnSpc>
              <a:spcBef>
                <a:spcPts val="600"/>
              </a:spcBef>
              <a:buFont typeface="Wingdings" panose="05000000000000000000" pitchFamily="2" charset="2"/>
              <a:buChar char="q"/>
            </a:pPr>
            <a:r>
              <a:rPr lang="tr-TR" sz="2800" u="heavy" dirty="0">
                <a:solidFill>
                  <a:srgbClr val="0091EA"/>
                </a:solidFill>
                <a:uFill>
                  <a:solidFill>
                    <a:srgbClr val="0091EA"/>
                  </a:solidFill>
                </a:uFill>
                <a:latin typeface="Arial"/>
                <a:cs typeface="Arial"/>
                <a:hlinkClick r:id="rId3"/>
              </a:rPr>
              <a:t>PYPL</a:t>
            </a:r>
            <a:r>
              <a:rPr lang="tr-TR" sz="2800" u="heavy" spc="-10" dirty="0">
                <a:solidFill>
                  <a:srgbClr val="0091EA"/>
                </a:solidFill>
                <a:uFill>
                  <a:solidFill>
                    <a:srgbClr val="0091EA"/>
                  </a:solidFill>
                </a:uFill>
                <a:latin typeface="Arial"/>
                <a:cs typeface="Arial"/>
                <a:hlinkClick r:id="rId3"/>
              </a:rPr>
              <a:t> </a:t>
            </a:r>
            <a:r>
              <a:rPr lang="tr-TR" sz="2800" u="heavy" dirty="0" err="1">
                <a:solidFill>
                  <a:srgbClr val="0091EA"/>
                </a:solidFill>
                <a:uFill>
                  <a:solidFill>
                    <a:srgbClr val="0091EA"/>
                  </a:solidFill>
                </a:uFill>
                <a:latin typeface="Arial"/>
                <a:cs typeface="Arial"/>
                <a:hlinkClick r:id="rId3"/>
              </a:rPr>
              <a:t>PopularitY</a:t>
            </a:r>
            <a:r>
              <a:rPr lang="tr-TR" sz="2800" u="heavy" dirty="0">
                <a:solidFill>
                  <a:srgbClr val="0091EA"/>
                </a:solidFill>
                <a:uFill>
                  <a:solidFill>
                    <a:srgbClr val="0091EA"/>
                  </a:solidFill>
                </a:uFill>
                <a:latin typeface="Arial"/>
                <a:cs typeface="Arial"/>
                <a:hlinkClick r:id="rId3"/>
              </a:rPr>
              <a:t> of</a:t>
            </a:r>
            <a:r>
              <a:rPr lang="tr-TR" sz="2800" u="heavy" spc="-20" dirty="0">
                <a:solidFill>
                  <a:srgbClr val="0091EA"/>
                </a:solidFill>
                <a:uFill>
                  <a:solidFill>
                    <a:srgbClr val="0091EA"/>
                  </a:solidFill>
                </a:uFill>
                <a:latin typeface="Arial"/>
                <a:cs typeface="Arial"/>
                <a:hlinkClick r:id="rId3"/>
              </a:rPr>
              <a:t> </a:t>
            </a:r>
            <a:r>
              <a:rPr lang="tr-TR" sz="2800" u="heavy" dirty="0">
                <a:solidFill>
                  <a:srgbClr val="0091EA"/>
                </a:solidFill>
                <a:uFill>
                  <a:solidFill>
                    <a:srgbClr val="0091EA"/>
                  </a:solidFill>
                </a:uFill>
                <a:latin typeface="Arial"/>
                <a:cs typeface="Arial"/>
                <a:hlinkClick r:id="rId3"/>
              </a:rPr>
              <a:t>Programming</a:t>
            </a:r>
            <a:r>
              <a:rPr lang="tr-TR" sz="2800" u="heavy" spc="-10" dirty="0">
                <a:solidFill>
                  <a:srgbClr val="0091EA"/>
                </a:solidFill>
                <a:uFill>
                  <a:solidFill>
                    <a:srgbClr val="0091EA"/>
                  </a:solidFill>
                </a:uFill>
                <a:latin typeface="Arial"/>
                <a:cs typeface="Arial"/>
                <a:hlinkClick r:id="rId3"/>
              </a:rPr>
              <a:t> </a:t>
            </a:r>
            <a:r>
              <a:rPr lang="tr-TR" sz="2800" u="heavy" dirty="0">
                <a:solidFill>
                  <a:srgbClr val="0091EA"/>
                </a:solidFill>
                <a:uFill>
                  <a:solidFill>
                    <a:srgbClr val="0091EA"/>
                  </a:solidFill>
                </a:uFill>
                <a:latin typeface="Arial"/>
                <a:cs typeface="Arial"/>
                <a:hlinkClick r:id="rId3"/>
              </a:rPr>
              <a:t>Language</a:t>
            </a:r>
            <a:r>
              <a:rPr lang="tr-TR" sz="2800" u="heavy" spc="15" dirty="0">
                <a:solidFill>
                  <a:srgbClr val="0091EA"/>
                </a:solidFill>
                <a:uFill>
                  <a:solidFill>
                    <a:srgbClr val="0091EA"/>
                  </a:solidFill>
                </a:uFill>
                <a:latin typeface="Arial"/>
                <a:cs typeface="Arial"/>
                <a:hlinkClick r:id="rId3"/>
              </a:rPr>
              <a:t> </a:t>
            </a:r>
            <a:r>
              <a:rPr lang="tr-TR" sz="2800" u="heavy" spc="-10" dirty="0" err="1">
                <a:solidFill>
                  <a:srgbClr val="0091EA"/>
                </a:solidFill>
                <a:uFill>
                  <a:solidFill>
                    <a:srgbClr val="0091EA"/>
                  </a:solidFill>
                </a:uFill>
                <a:latin typeface="Arial"/>
                <a:cs typeface="Arial"/>
                <a:hlinkClick r:id="rId3"/>
              </a:rPr>
              <a:t>index</a:t>
            </a:r>
            <a:endParaRPr lang="tr-TR" sz="2800" dirty="0">
              <a:latin typeface="Arial"/>
              <a:cs typeface="Arial"/>
            </a:endParaRPr>
          </a:p>
          <a:p>
            <a:pPr marL="12700">
              <a:lnSpc>
                <a:spcPct val="100000"/>
              </a:lnSpc>
              <a:spcBef>
                <a:spcPts val="600"/>
              </a:spcBef>
            </a:pPr>
            <a:r>
              <a:rPr lang="tr-TR" sz="2800" dirty="0">
                <a:solidFill>
                  <a:srgbClr val="253138"/>
                </a:solidFill>
                <a:latin typeface="Arial"/>
                <a:cs typeface="Arial"/>
              </a:rPr>
              <a:t>     (Google</a:t>
            </a:r>
            <a:r>
              <a:rPr lang="tr-TR" sz="2800" spc="-35" dirty="0">
                <a:solidFill>
                  <a:srgbClr val="253138"/>
                </a:solidFill>
                <a:latin typeface="Arial"/>
                <a:cs typeface="Arial"/>
              </a:rPr>
              <a:t> </a:t>
            </a:r>
            <a:r>
              <a:rPr lang="tr-TR" sz="2800" spc="-10" dirty="0" err="1">
                <a:solidFill>
                  <a:srgbClr val="253138"/>
                </a:solidFill>
                <a:latin typeface="Arial"/>
                <a:cs typeface="Arial"/>
              </a:rPr>
              <a:t>search</a:t>
            </a:r>
            <a:r>
              <a:rPr lang="tr-TR" sz="2800" spc="-10" dirty="0">
                <a:solidFill>
                  <a:srgbClr val="253138"/>
                </a:solidFill>
                <a:latin typeface="Arial"/>
                <a:cs typeface="Arial"/>
              </a:rPr>
              <a:t>)</a:t>
            </a:r>
            <a:endParaRPr lang="tr-TR" sz="2800" dirty="0">
              <a:latin typeface="Arial"/>
              <a:cs typeface="Arial"/>
            </a:endParaRPr>
          </a:p>
          <a:p>
            <a:pPr marL="469900" indent="-457200">
              <a:lnSpc>
                <a:spcPct val="100000"/>
              </a:lnSpc>
              <a:spcBef>
                <a:spcPts val="600"/>
              </a:spcBef>
              <a:buFont typeface="Wingdings" panose="05000000000000000000" pitchFamily="2" charset="2"/>
              <a:buChar char="q"/>
              <a:tabLst>
                <a:tab pos="4393565" algn="l"/>
              </a:tabLst>
            </a:pPr>
            <a:r>
              <a:rPr lang="tr-TR" sz="2800" u="heavy" dirty="0" err="1">
                <a:solidFill>
                  <a:srgbClr val="0091EA"/>
                </a:solidFill>
                <a:uFill>
                  <a:solidFill>
                    <a:srgbClr val="0091EA"/>
                  </a:solidFill>
                </a:uFill>
                <a:latin typeface="Arial"/>
                <a:cs typeface="Arial"/>
                <a:hlinkClick r:id="rId4"/>
              </a:rPr>
              <a:t>Metabase</a:t>
            </a:r>
            <a:r>
              <a:rPr lang="tr-TR" sz="2800" u="heavy" spc="-10" dirty="0">
                <a:solidFill>
                  <a:srgbClr val="0091EA"/>
                </a:solidFill>
                <a:uFill>
                  <a:solidFill>
                    <a:srgbClr val="0091EA"/>
                  </a:solidFill>
                </a:uFill>
                <a:latin typeface="Arial"/>
                <a:cs typeface="Arial"/>
                <a:hlinkClick r:id="rId4"/>
              </a:rPr>
              <a:t> (intellimenta.com)</a:t>
            </a:r>
            <a:r>
              <a:rPr lang="tr-TR" sz="2800" dirty="0">
                <a:solidFill>
                  <a:srgbClr val="0091EA"/>
                </a:solidFill>
                <a:latin typeface="Arial"/>
                <a:cs typeface="Arial"/>
              </a:rPr>
              <a:t>	</a:t>
            </a:r>
            <a:r>
              <a:rPr lang="tr-TR" sz="2800" dirty="0">
                <a:solidFill>
                  <a:srgbClr val="253138"/>
                </a:solidFill>
                <a:latin typeface="Arial"/>
                <a:cs typeface="Arial"/>
              </a:rPr>
              <a:t>(</a:t>
            </a:r>
            <a:r>
              <a:rPr lang="tr-TR" sz="2800" dirty="0" err="1">
                <a:solidFill>
                  <a:srgbClr val="253138"/>
                </a:solidFill>
                <a:latin typeface="Arial"/>
                <a:cs typeface="Arial"/>
              </a:rPr>
              <a:t>Stack</a:t>
            </a:r>
            <a:r>
              <a:rPr lang="tr-TR" sz="2800" spc="10" dirty="0">
                <a:solidFill>
                  <a:srgbClr val="253138"/>
                </a:solidFill>
                <a:latin typeface="Arial"/>
                <a:cs typeface="Arial"/>
              </a:rPr>
              <a:t> </a:t>
            </a:r>
            <a:r>
              <a:rPr lang="tr-TR" sz="2800" spc="-10" dirty="0" err="1">
                <a:solidFill>
                  <a:srgbClr val="253138"/>
                </a:solidFill>
                <a:latin typeface="Arial"/>
                <a:cs typeface="Arial"/>
              </a:rPr>
              <a:t>Overflow</a:t>
            </a:r>
            <a:r>
              <a:rPr lang="tr-TR" sz="2800" spc="-10" dirty="0">
                <a:solidFill>
                  <a:srgbClr val="253138"/>
                </a:solidFill>
                <a:latin typeface="Arial"/>
                <a:cs typeface="Arial"/>
              </a:rPr>
              <a:t>)</a:t>
            </a:r>
            <a:endParaRPr lang="tr-TR" sz="2800" dirty="0">
              <a:latin typeface="Arial"/>
              <a:cs typeface="Arial"/>
            </a:endParaRPr>
          </a:p>
          <a:p>
            <a:pPr marL="469265" marR="948055" indent="-457200">
              <a:lnSpc>
                <a:spcPct val="100000"/>
              </a:lnSpc>
              <a:spcBef>
                <a:spcPts val="600"/>
              </a:spcBef>
              <a:buFont typeface="Wingdings" panose="05000000000000000000" pitchFamily="2" charset="2"/>
              <a:buChar char="q"/>
            </a:pPr>
            <a:r>
              <a:rPr lang="tr-TR" sz="2800" u="heavy" dirty="0">
                <a:solidFill>
                  <a:srgbClr val="0091EA"/>
                </a:solidFill>
                <a:uFill>
                  <a:solidFill>
                    <a:srgbClr val="0091EA"/>
                  </a:solidFill>
                </a:uFill>
                <a:latin typeface="Arial"/>
                <a:cs typeface="Arial"/>
                <a:hlinkClick r:id="rId5"/>
              </a:rPr>
              <a:t>Top</a:t>
            </a:r>
            <a:r>
              <a:rPr lang="tr-TR" sz="2800" u="heavy" spc="-20" dirty="0">
                <a:solidFill>
                  <a:srgbClr val="0091EA"/>
                </a:solidFill>
                <a:uFill>
                  <a:solidFill>
                    <a:srgbClr val="0091EA"/>
                  </a:solidFill>
                </a:uFill>
                <a:latin typeface="Arial"/>
                <a:cs typeface="Arial"/>
                <a:hlinkClick r:id="rId5"/>
              </a:rPr>
              <a:t> </a:t>
            </a:r>
            <a:r>
              <a:rPr lang="tr-TR" sz="2800" u="heavy" dirty="0" err="1">
                <a:solidFill>
                  <a:srgbClr val="0091EA"/>
                </a:solidFill>
                <a:uFill>
                  <a:solidFill>
                    <a:srgbClr val="0091EA"/>
                  </a:solidFill>
                </a:uFill>
                <a:latin typeface="Arial"/>
                <a:cs typeface="Arial"/>
                <a:hlinkClick r:id="rId5"/>
              </a:rPr>
              <a:t>Computer</a:t>
            </a:r>
            <a:r>
              <a:rPr lang="tr-TR" sz="2800" u="heavy" spc="-10" dirty="0">
                <a:solidFill>
                  <a:srgbClr val="0091EA"/>
                </a:solidFill>
                <a:uFill>
                  <a:solidFill>
                    <a:srgbClr val="0091EA"/>
                  </a:solidFill>
                </a:uFill>
                <a:latin typeface="Arial"/>
                <a:cs typeface="Arial"/>
                <a:hlinkClick r:id="rId5"/>
              </a:rPr>
              <a:t> </a:t>
            </a:r>
            <a:r>
              <a:rPr lang="tr-TR" sz="2800" u="heavy" dirty="0" err="1">
                <a:solidFill>
                  <a:srgbClr val="0091EA"/>
                </a:solidFill>
                <a:uFill>
                  <a:solidFill>
                    <a:srgbClr val="0091EA"/>
                  </a:solidFill>
                </a:uFill>
                <a:latin typeface="Arial"/>
                <a:cs typeface="Arial"/>
                <a:hlinkClick r:id="rId5"/>
              </a:rPr>
              <a:t>Languages</a:t>
            </a:r>
            <a:r>
              <a:rPr lang="tr-TR" sz="2800" u="heavy" spc="20" dirty="0">
                <a:solidFill>
                  <a:srgbClr val="0091EA"/>
                </a:solidFill>
                <a:uFill>
                  <a:solidFill>
                    <a:srgbClr val="0091EA"/>
                  </a:solidFill>
                </a:uFill>
                <a:latin typeface="Arial"/>
                <a:cs typeface="Arial"/>
                <a:hlinkClick r:id="rId5"/>
              </a:rPr>
              <a:t> </a:t>
            </a:r>
            <a:r>
              <a:rPr lang="tr-TR" sz="2800" u="heavy" dirty="0">
                <a:solidFill>
                  <a:srgbClr val="0091EA"/>
                </a:solidFill>
                <a:uFill>
                  <a:solidFill>
                    <a:srgbClr val="0091EA"/>
                  </a:solidFill>
                </a:uFill>
                <a:latin typeface="Arial"/>
                <a:cs typeface="Arial"/>
                <a:hlinkClick r:id="rId5"/>
              </a:rPr>
              <a:t>2020</a:t>
            </a:r>
            <a:r>
              <a:rPr lang="tr-TR" sz="2800" u="heavy" spc="-5" dirty="0">
                <a:solidFill>
                  <a:srgbClr val="0091EA"/>
                </a:solidFill>
                <a:uFill>
                  <a:solidFill>
                    <a:srgbClr val="0091EA"/>
                  </a:solidFill>
                </a:uFill>
                <a:latin typeface="Arial"/>
                <a:cs typeface="Arial"/>
                <a:hlinkClick r:id="rId5"/>
              </a:rPr>
              <a:t> </a:t>
            </a:r>
            <a:r>
              <a:rPr lang="tr-TR" sz="2800" u="heavy" spc="-50" dirty="0">
                <a:solidFill>
                  <a:srgbClr val="0091EA"/>
                </a:solidFill>
                <a:uFill>
                  <a:solidFill>
                    <a:srgbClr val="0091EA"/>
                  </a:solidFill>
                </a:uFill>
                <a:latin typeface="Arial"/>
                <a:cs typeface="Arial"/>
                <a:hlinkClick r:id="rId5"/>
              </a:rPr>
              <a:t>-</a:t>
            </a:r>
            <a:r>
              <a:rPr lang="tr-TR" sz="2800" spc="-50" dirty="0">
                <a:solidFill>
                  <a:srgbClr val="0091EA"/>
                </a:solidFill>
                <a:latin typeface="Arial"/>
                <a:cs typeface="Arial"/>
                <a:hlinkClick r:id="rId5"/>
              </a:rPr>
              <a:t> </a:t>
            </a:r>
            <a:r>
              <a:rPr lang="tr-TR" sz="2800" u="heavy" dirty="0">
                <a:solidFill>
                  <a:srgbClr val="0091EA"/>
                </a:solidFill>
                <a:uFill>
                  <a:solidFill>
                    <a:srgbClr val="0091EA"/>
                  </a:solidFill>
                </a:uFill>
                <a:latin typeface="Arial"/>
                <a:cs typeface="Arial"/>
                <a:hlinkClick r:id="rId5"/>
              </a:rPr>
              <a:t>StatisticsTimes.com</a:t>
            </a:r>
            <a:r>
              <a:rPr lang="tr-TR" sz="2800" spc="-55" dirty="0">
                <a:solidFill>
                  <a:srgbClr val="0091EA"/>
                </a:solidFill>
                <a:latin typeface="Arial"/>
                <a:cs typeface="Arial"/>
                <a:hlinkClick r:id="rId5"/>
              </a:rPr>
              <a:t> </a:t>
            </a:r>
            <a:r>
              <a:rPr lang="tr-TR" sz="2800" dirty="0">
                <a:latin typeface="Arial"/>
                <a:cs typeface="Arial"/>
                <a:hlinkClick r:id="rId5"/>
              </a:rPr>
              <a:t>(Hepsini</a:t>
            </a:r>
            <a:r>
              <a:rPr lang="tr-TR" sz="2800" spc="-45" dirty="0">
                <a:latin typeface="Arial"/>
                <a:cs typeface="Arial"/>
                <a:hlinkClick r:id="rId5"/>
              </a:rPr>
              <a:t> </a:t>
            </a:r>
            <a:r>
              <a:rPr lang="tr-TR" sz="2800" spc="-10" dirty="0">
                <a:solidFill>
                  <a:srgbClr val="253138"/>
                </a:solidFill>
                <a:latin typeface="Arial"/>
                <a:cs typeface="Arial"/>
              </a:rPr>
              <a:t>kıyaslayan…)</a:t>
            </a:r>
            <a:endParaRPr lang="tr-TR" sz="2800" dirty="0">
              <a:latin typeface="Arial"/>
              <a:cs typeface="Arial"/>
            </a:endParaRPr>
          </a:p>
        </p:txBody>
      </p:sp>
    </p:spTree>
    <p:extLst>
      <p:ext uri="{BB962C8B-B14F-4D97-AF65-F5344CB8AC3E}">
        <p14:creationId xmlns:p14="http://schemas.microsoft.com/office/powerpoint/2010/main" val="3803825091"/>
      </p:ext>
    </p:extLst>
  </p:cSld>
  <p:clrMapOvr>
    <a:masterClrMapping/>
  </p:clrMapOvr>
</p:sld>
</file>

<file path=ppt/theme/theme1.xml><?xml version="1.0" encoding="utf-8"?>
<a:theme xmlns:a="http://schemas.openxmlformats.org/drawingml/2006/main" name="Tema1">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a1" id="{D38EDBE9-A7CA-4C16-837D-4FB302763518}" vid="{B9E00FB8-30CF-4B2E-BD92-00F74C7C3B39}"/>
    </a:ext>
  </a:ext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Tema1</Template>
  <TotalTime>335</TotalTime>
  <Words>6665</Words>
  <Application>Microsoft Office PowerPoint</Application>
  <PresentationFormat>Ekran Gösterisi (4:3)</PresentationFormat>
  <Paragraphs>735</Paragraphs>
  <Slides>97</Slides>
  <Notes>13</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97</vt:i4>
      </vt:variant>
    </vt:vector>
  </HeadingPairs>
  <TitlesOfParts>
    <vt:vector size="100" baseType="lpstr">
      <vt:lpstr>Arial</vt:lpstr>
      <vt:lpstr>Wingdings</vt:lpstr>
      <vt:lpstr>Tema1</vt:lpstr>
      <vt:lpstr>BMÜ-325 Programlama Dilleri Prensipleri</vt:lpstr>
      <vt:lpstr>Konular</vt:lpstr>
      <vt:lpstr>Konular(…)</vt:lpstr>
      <vt:lpstr>Alan Turing vs. Alonzo Church</vt:lpstr>
      <vt:lpstr>Alan Turing vs. Alonzo Church</vt:lpstr>
      <vt:lpstr>Alan Turing vs. Alonzo Church</vt:lpstr>
      <vt:lpstr>Alan Turing vs. Alonzo Church</vt:lpstr>
      <vt:lpstr>Başlıca Programlama Dillerinin Zaman Çizelgesi</vt:lpstr>
      <vt:lpstr>Bir makine kodu ve Assembly Dili örneği</vt:lpstr>
      <vt:lpstr>Zuse’s Plankalkül</vt:lpstr>
      <vt:lpstr>Zuse’s Plankalkül</vt:lpstr>
      <vt:lpstr>Minimal Donanım Programlama: Pseudocodes (1940 sonları, 1950 başları)</vt:lpstr>
      <vt:lpstr>Pseudocodes - Short Code</vt:lpstr>
      <vt:lpstr>Pseudocodes - Speedcoding</vt:lpstr>
      <vt:lpstr>Pseudocodes - Diğer Sistemler</vt:lpstr>
      <vt:lpstr>IBM 704 ve Fortran</vt:lpstr>
      <vt:lpstr>Fortran I</vt:lpstr>
      <vt:lpstr>Fortran I</vt:lpstr>
      <vt:lpstr>PowerPoint Sunusu</vt:lpstr>
      <vt:lpstr>Fortran II</vt:lpstr>
      <vt:lpstr>Fortran IV</vt:lpstr>
      <vt:lpstr>Fortran 77</vt:lpstr>
      <vt:lpstr>Fortran 90</vt:lpstr>
      <vt:lpstr>Fortran: Diğer versiyonlar</vt:lpstr>
      <vt:lpstr>Fortran</vt:lpstr>
      <vt:lpstr>Fonksiyonel Programlama: Lisp</vt:lpstr>
      <vt:lpstr>Fonksiyonel Programlama: Lisp</vt:lpstr>
      <vt:lpstr>Lisp : Basit bir kod</vt:lpstr>
      <vt:lpstr>Fonksiyonel Programlama: Lisp</vt:lpstr>
      <vt:lpstr>Scheme</vt:lpstr>
      <vt:lpstr>Common Lisp</vt:lpstr>
      <vt:lpstr>Fonksiyonel Programlama Dilleri: Diğerleri: ML</vt:lpstr>
      <vt:lpstr>Fonksiyonel Programlama Dilleri: Diğerleri: Miranda, Caml, OCaml, F#, Clojure</vt:lpstr>
      <vt:lpstr>Fonksiyonel Programlamada Yeni Trend: Haskell</vt:lpstr>
      <vt:lpstr>Gelişmişliğe Doğru İlk Adım: ALGOL 60</vt:lpstr>
      <vt:lpstr>Gelişmişliğe Doğru İlk Adım: ALGOL 60</vt:lpstr>
      <vt:lpstr>İlk tasarım süreçler</vt:lpstr>
      <vt:lpstr>ALGOL 58</vt:lpstr>
      <vt:lpstr>ALGOL 58 Uygulaması</vt:lpstr>
      <vt:lpstr>ALGOL 60</vt:lpstr>
      <vt:lpstr>ALGOL 60 Başarıları</vt:lpstr>
      <vt:lpstr>ALGOL 60 Başarısızlıkları</vt:lpstr>
      <vt:lpstr>Bir Algol Kod Örneği</vt:lpstr>
      <vt:lpstr>İşletme Kayıtlarını Bilgisayarlaştırma: COBOL</vt:lpstr>
      <vt:lpstr>COBOL</vt:lpstr>
      <vt:lpstr>COBOL Tasarım Süreci</vt:lpstr>
      <vt:lpstr>COBOL Değerlendirmesi</vt:lpstr>
      <vt:lpstr>Cobol Kod Örneği</vt:lpstr>
      <vt:lpstr>Zaman Paylaşımının Başlangıcı: Basic</vt:lpstr>
      <vt:lpstr>Basic (1964)</vt:lpstr>
      <vt:lpstr>Basic</vt:lpstr>
      <vt:lpstr>Basic Kod Örneği</vt:lpstr>
      <vt:lpstr>Herkes İçin Her Şey: PL / I (1965)</vt:lpstr>
      <vt:lpstr>Herkes İçin Her Şey: PL / I </vt:lpstr>
      <vt:lpstr>Herkes İçin Her Şey: PL / I</vt:lpstr>
      <vt:lpstr>PL / I Kod Örneği</vt:lpstr>
      <vt:lpstr>İki Erken Dinamik Dil ( 1960’lar): APL ve SNOBOL</vt:lpstr>
      <vt:lpstr>APL</vt:lpstr>
      <vt:lpstr>SNOBOL</vt:lpstr>
      <vt:lpstr>Veri Soyutlamanın Başlangıcı: SIMULA 67</vt:lpstr>
      <vt:lpstr>Tarihçe</vt:lpstr>
      <vt:lpstr>Ortogonal Tasarım: ALGOL 68</vt:lpstr>
      <vt:lpstr>ALGOL‘ün Torunları: Pascal (1971)</vt:lpstr>
      <vt:lpstr>ALGOL‘ün Torunları: Pascal (1971)</vt:lpstr>
      <vt:lpstr>ALGOL‘ün Torunları: Bir taşınabilir sistem dili :C (1972)</vt:lpstr>
      <vt:lpstr>Tarihçe</vt:lpstr>
      <vt:lpstr>C Kod Örneği</vt:lpstr>
      <vt:lpstr>Mantığa Dayalı Programlama: Prolog (1972) </vt:lpstr>
      <vt:lpstr>Mantığa Dayalı Programlama: Prolog (1972) </vt:lpstr>
      <vt:lpstr>Tarihin En Büyük Tasarım Çabası: Ada (1983) </vt:lpstr>
      <vt:lpstr>Ada</vt:lpstr>
      <vt:lpstr>Ada</vt:lpstr>
      <vt:lpstr>Ada kod örneği</vt:lpstr>
      <vt:lpstr>Nesneye Yönelik Programlama : Smalltalk</vt:lpstr>
      <vt:lpstr>Emir Esaslı ve Nesnesine Yönelik Özellikleri Birleştirme: C ++</vt:lpstr>
      <vt:lpstr>Objective -C, Swift</vt:lpstr>
      <vt:lpstr>Eiffel (1992)</vt:lpstr>
      <vt:lpstr>Delphi (1995)</vt:lpstr>
      <vt:lpstr>Delphi (1995)</vt:lpstr>
      <vt:lpstr>Emir Esaslı Nesneye Yönelik Bir Dil: Java</vt:lpstr>
      <vt:lpstr>Java</vt:lpstr>
      <vt:lpstr>Java</vt:lpstr>
      <vt:lpstr>Betik Programlama Dilleri (Scripting Programming Languages ): Perl</vt:lpstr>
      <vt:lpstr>Betik Programlama Dilleri (Scripting Programming Languages ): Perl</vt:lpstr>
      <vt:lpstr>Betik Programlama Dilleri: JavaScript</vt:lpstr>
      <vt:lpstr>Javascript Kod Örneği</vt:lpstr>
      <vt:lpstr>Betik Programlama Dilleri PHP </vt:lpstr>
      <vt:lpstr>Betik Programlama Dilleri Python </vt:lpstr>
      <vt:lpstr>Betik Programlama Dilleri Python </vt:lpstr>
      <vt:lpstr>Betik Programlama Dilleri Ruby</vt:lpstr>
      <vt:lpstr>Betik Programlama Dilleri Lua</vt:lpstr>
      <vt:lpstr>.Net’in Amiral Gemisi Dili: C#</vt:lpstr>
      <vt:lpstr>C# Kod Örneği</vt:lpstr>
      <vt:lpstr>Performansı Ön Plana Çıkaran Dil: Rust</vt:lpstr>
      <vt:lpstr>İstatistiksel hesaplama: R Programlama Dili</vt:lpstr>
      <vt:lpstr>Diğer Programlama Dilleri</vt:lpstr>
      <vt:lpstr>Dillerin son durumu: Ranking of Programming Languages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BMB214 Programlama Dilleri Prensipleri</dc:title>
  <dc:creator>Sena_Armagan</dc:creator>
  <cp:lastModifiedBy>Ilhan AYDIN</cp:lastModifiedBy>
  <cp:revision>40</cp:revision>
  <dcterms:created xsi:type="dcterms:W3CDTF">2022-08-19T11:21:55Z</dcterms:created>
  <dcterms:modified xsi:type="dcterms:W3CDTF">2022-09-12T07:20:23Z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